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258" r:id="rId2"/>
    <p:sldId id="259" r:id="rId3"/>
    <p:sldId id="473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35" r:id="rId30"/>
    <p:sldId id="436" r:id="rId31"/>
    <p:sldId id="437" r:id="rId32"/>
    <p:sldId id="438" r:id="rId33"/>
    <p:sldId id="439" r:id="rId34"/>
    <p:sldId id="440" r:id="rId35"/>
    <p:sldId id="441" r:id="rId36"/>
    <p:sldId id="442" r:id="rId37"/>
    <p:sldId id="443" r:id="rId38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E6"/>
    <a:srgbClr val="1E0000"/>
    <a:srgbClr val="500000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812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21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850"/>
    </p:cViewPr>
  </p:sorterViewPr>
  <p:notesViewPr>
    <p:cSldViewPr>
      <p:cViewPr varScale="1">
        <p:scale>
          <a:sx n="86" d="100"/>
          <a:sy n="86" d="100"/>
        </p:scale>
        <p:origin x="38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10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1.xml"/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921" y="0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446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921" y="8894446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39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7" tIns="46968" rIns="93937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75" y="4447224"/>
            <a:ext cx="5662925" cy="4212908"/>
          </a:xfrm>
          <a:prstGeom prst="rect">
            <a:avLst/>
          </a:prstGeom>
        </p:spPr>
        <p:txBody>
          <a:bodyPr vert="horz" lIns="93937" tIns="46968" rIns="93937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39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647" indent="-284864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457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5239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1022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805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2587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8370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4153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036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5791200"/>
            <a:ext cx="3200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066800"/>
          </a:xfrm>
        </p:spPr>
        <p:txBody>
          <a:bodyPr/>
          <a:lstStyle>
            <a:lvl1pPr>
              <a:defRPr baseline="0">
                <a:solidFill>
                  <a:srgbClr val="1E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>
            <a:lvl1pPr marL="457200" indent="-457200">
              <a:buClr>
                <a:srgbClr val="1E0000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1pPr>
            <a:lvl2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2pPr>
            <a:lvl3pPr marL="1257300" indent="-342900">
              <a:buClr>
                <a:srgbClr val="1E0000"/>
              </a:buClr>
              <a:buSzPct val="9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3pPr>
            <a:lvl4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4pPr>
            <a:lvl5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240"/>
            <a:ext cx="2133600" cy="251418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240"/>
            <a:ext cx="2133600" cy="251418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240"/>
            <a:ext cx="2133600" cy="251418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163" y="0"/>
            <a:ext cx="9101137" cy="957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1111250"/>
            <a:ext cx="4362450" cy="265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111250"/>
            <a:ext cx="4362450" cy="265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0500" y="3914775"/>
            <a:ext cx="4362450" cy="265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3914775"/>
            <a:ext cx="4362450" cy="265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5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762000" y="1143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81" y="838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  <p:sldLayoutId id="2147483734" r:id="rId6"/>
    <p:sldLayoutId id="214748373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baseline="0">
          <a:solidFill>
            <a:srgbClr val="3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 baseline="0">
          <a:solidFill>
            <a:srgbClr val="28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aseline="0">
          <a:solidFill>
            <a:srgbClr val="280000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 baseline="0">
          <a:solidFill>
            <a:srgbClr val="28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baseline="0">
          <a:solidFill>
            <a:srgbClr val="28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 baseline="0">
          <a:solidFill>
            <a:srgbClr val="28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verbye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6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9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7.wmf"/><Relationship Id="rId4" Type="http://schemas.openxmlformats.org/officeDocument/2006/relationships/oleObject" Target="../embeddings/oleObject7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81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ECEN 615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Methods of Electric Power </a:t>
            </a:r>
            <a:br>
              <a:rPr lang="en-US" altLang="en-US" dirty="0" smtClean="0"/>
            </a:br>
            <a:r>
              <a:rPr lang="en-US" altLang="en-US" dirty="0" smtClean="0"/>
              <a:t>Systems Analysis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Lecture </a:t>
            </a:r>
            <a:r>
              <a:rPr lang="en-US" sz="3200" b="1" kern="0" dirty="0" smtClean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13: Power Flow Sensitivities</a:t>
            </a:r>
            <a:endParaRPr lang="en-US" sz="3200" b="1" kern="0" dirty="0">
              <a:solidFill>
                <a:srgbClr val="1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/>
              <a:t>Prof. Tom Overbye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overbye@tamu.edu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9848"/>
          </a:xfrm>
        </p:spPr>
        <p:txBody>
          <a:bodyPr/>
          <a:lstStyle/>
          <a:p>
            <a:r>
              <a:rPr lang="en-US" dirty="0" smtClean="0">
                <a:solidFill>
                  <a:srgbClr val="1E0000"/>
                </a:solidFill>
              </a:rPr>
              <a:t>Five Bus Example: Reference</a:t>
            </a:r>
            <a:endParaRPr lang="en-US" dirty="0">
              <a:solidFill>
                <a:srgbClr val="1E0000"/>
              </a:solidFill>
            </a:endParaRPr>
          </a:p>
        </p:txBody>
      </p:sp>
      <p:pic>
        <p:nvPicPr>
          <p:cNvPr id="3665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0" r="19349"/>
          <a:stretch/>
        </p:blipFill>
        <p:spPr bwMode="auto">
          <a:xfrm>
            <a:off x="1333500" y="1210921"/>
            <a:ext cx="6858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8086" y="6172200"/>
            <a:ext cx="4860754" cy="523220"/>
          </a:xfrm>
          <a:prstGeom prst="rect">
            <a:avLst/>
          </a:prstGeom>
          <a:solidFill>
            <a:srgbClr val="FFE6E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0000"/>
                </a:solidFill>
              </a:rPr>
              <a:t>PowerWorld Case: </a:t>
            </a:r>
            <a:r>
              <a:rPr lang="en-US" b="1" dirty="0" smtClean="0">
                <a:solidFill>
                  <a:srgbClr val="1E0000"/>
                </a:solidFill>
              </a:rPr>
              <a:t>B5_DistFact</a:t>
            </a:r>
            <a:endParaRPr lang="en-US" b="1" dirty="0">
              <a:solidFill>
                <a:srgbClr val="1E0000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3151"/>
            <a:ext cx="9101137" cy="1069848"/>
          </a:xfrm>
        </p:spPr>
        <p:txBody>
          <a:bodyPr/>
          <a:lstStyle/>
          <a:p>
            <a:r>
              <a:rPr lang="en-US" dirty="0">
                <a:solidFill>
                  <a:srgbClr val="1E0000"/>
                </a:solidFill>
              </a:rPr>
              <a:t>Five Bus Example: Reference</a:t>
            </a:r>
            <a:endParaRPr lang="en-US" altLang="zh-CN" dirty="0" smtClean="0">
              <a:solidFill>
                <a:srgbClr val="1E0000"/>
              </a:solidFill>
              <a:ea typeface="SimSun" charset="-122"/>
            </a:endParaRPr>
          </a:p>
        </p:txBody>
      </p:sp>
      <p:graphicFrame>
        <p:nvGraphicFramePr>
          <p:cNvPr id="10248" name="Object 74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12788" y="3733800"/>
          <a:ext cx="3048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2" name="Equation" r:id="rId3" imgW="330120" imgH="431640" progId="Equation.DSMT4">
                  <p:embed/>
                </p:oleObj>
              </mc:Choice>
              <mc:Fallback>
                <p:oleObj name="Equation" r:id="rId3" imgW="33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3733800"/>
                        <a:ext cx="3048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104" name="Group 7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85055"/>
              </p:ext>
            </p:extLst>
          </p:nvPr>
        </p:nvGraphicFramePr>
        <p:xfrm>
          <a:off x="322263" y="1339851"/>
          <a:ext cx="8440738" cy="4987799"/>
        </p:xfrm>
        <a:graphic>
          <a:graphicData uri="http://schemas.openxmlformats.org/drawingml/2006/table">
            <a:tbl>
              <a:tblPr/>
              <a:tblGrid>
                <a:gridCol w="1130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634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11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     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SimSun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MW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SimSun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2</a:t>
                      </a:r>
                      <a:endParaRPr kumimoji="0" lang="zh-CN" alt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6.25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150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</a:t>
                      </a:r>
                      <a:endParaRPr kumimoji="0" lang="zh-CN" alt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3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12.5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400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2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</a:t>
                      </a:r>
                      <a:endParaRPr kumimoji="0" lang="zh-CN" alt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4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12.5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150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43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2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3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12.5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150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3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4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12.5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150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43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4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5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,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charset="-122"/>
                        </a:rPr>
                        <a:t>000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242" name="Object 125"/>
          <p:cNvGraphicFramePr>
            <a:graphicFrameLocks noChangeAspect="1"/>
          </p:cNvGraphicFramePr>
          <p:nvPr/>
        </p:nvGraphicFramePr>
        <p:xfrm>
          <a:off x="730250" y="1631950"/>
          <a:ext cx="190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3" name="Equation" r:id="rId5" imgW="190440" imgH="304560" progId="Equation.DSMT4">
                  <p:embed/>
                </p:oleObj>
              </mc:Choice>
              <mc:Fallback>
                <p:oleObj name="Equation" r:id="rId5" imgW="1904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631950"/>
                        <a:ext cx="190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26"/>
          <p:cNvGraphicFramePr>
            <a:graphicFrameLocks noChangeAspect="1"/>
          </p:cNvGraphicFramePr>
          <p:nvPr/>
        </p:nvGraphicFramePr>
        <p:xfrm>
          <a:off x="1892300" y="1606550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4" name="Equation" r:id="rId7" imgW="152280" imgH="317160" progId="Equation.DSMT4">
                  <p:embed/>
                </p:oleObj>
              </mc:Choice>
              <mc:Fallback>
                <p:oleObj name="Equation" r:id="rId7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606550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27"/>
          <p:cNvGraphicFramePr>
            <a:graphicFrameLocks noChangeAspect="1"/>
          </p:cNvGraphicFramePr>
          <p:nvPr/>
        </p:nvGraphicFramePr>
        <p:xfrm>
          <a:off x="2959100" y="1574800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5" name="Equation" r:id="rId9" imgW="215640" imgH="393480" progId="Equation.DSMT4">
                  <p:embed/>
                </p:oleObj>
              </mc:Choice>
              <mc:Fallback>
                <p:oleObj name="Equation" r:id="rId9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574800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397709"/>
              </p:ext>
            </p:extLst>
          </p:nvPr>
        </p:nvGraphicFramePr>
        <p:xfrm>
          <a:off x="4165600" y="1489598"/>
          <a:ext cx="368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6" name="Equation" r:id="rId11" imgW="368280" imgH="495000" progId="Equation.DSMT4">
                  <p:embed/>
                </p:oleObj>
              </mc:Choice>
              <mc:Fallback>
                <p:oleObj name="Equation" r:id="rId11" imgW="3682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1489598"/>
                        <a:ext cx="368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619013"/>
              </p:ext>
            </p:extLst>
          </p:nvPr>
        </p:nvGraphicFramePr>
        <p:xfrm>
          <a:off x="5721350" y="1553658"/>
          <a:ext cx="29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7" name="Equation" r:id="rId13" imgW="291960" imgH="431640" progId="Equation.DSMT4">
                  <p:embed/>
                </p:oleObj>
              </mc:Choice>
              <mc:Fallback>
                <p:oleObj name="Equation" r:id="rId13" imgW="291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1553658"/>
                        <a:ext cx="292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31"/>
          <p:cNvGraphicFramePr>
            <a:graphicFrameLocks noChangeAspect="1"/>
          </p:cNvGraphicFramePr>
          <p:nvPr/>
        </p:nvGraphicFramePr>
        <p:xfrm>
          <a:off x="6937375" y="1504950"/>
          <a:ext cx="69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8" name="Equation" r:id="rId15" imgW="698400" imgH="533160" progId="Equation.DSMT4">
                  <p:embed/>
                </p:oleObj>
              </mc:Choice>
              <mc:Fallback>
                <p:oleObj name="Equation" r:id="rId15" imgW="698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1504950"/>
                        <a:ext cx="698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747"/>
          <p:cNvGraphicFramePr>
            <a:graphicFrameLocks noChangeAspect="1"/>
          </p:cNvGraphicFramePr>
          <p:nvPr/>
        </p:nvGraphicFramePr>
        <p:xfrm>
          <a:off x="712788" y="2287588"/>
          <a:ext cx="304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9" name="Equation" r:id="rId17" imgW="304560" imgH="431640" progId="Equation.DSMT4">
                  <p:embed/>
                </p:oleObj>
              </mc:Choice>
              <mc:Fallback>
                <p:oleObj name="Equation" r:id="rId17" imgW="304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287588"/>
                        <a:ext cx="304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748"/>
          <p:cNvGraphicFramePr>
            <a:graphicFrameLocks noChangeAspect="1"/>
          </p:cNvGraphicFramePr>
          <p:nvPr/>
        </p:nvGraphicFramePr>
        <p:xfrm>
          <a:off x="688975" y="2952750"/>
          <a:ext cx="3302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0" name="Equation" r:id="rId19" imgW="330120" imgH="431640" progId="Equation.DSMT4">
                  <p:embed/>
                </p:oleObj>
              </mc:Choice>
              <mc:Fallback>
                <p:oleObj name="Equation" r:id="rId19" imgW="33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952750"/>
                        <a:ext cx="3302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749"/>
          <p:cNvGraphicFramePr>
            <a:graphicFrameLocks noChangeAspect="1"/>
          </p:cNvGraphicFramePr>
          <p:nvPr/>
        </p:nvGraphicFramePr>
        <p:xfrm>
          <a:off x="698500" y="4440238"/>
          <a:ext cx="330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1" name="Equation" r:id="rId21" imgW="330120" imgH="431640" progId="Equation.DSMT4">
                  <p:embed/>
                </p:oleObj>
              </mc:Choice>
              <mc:Fallback>
                <p:oleObj name="Equation" r:id="rId21" imgW="33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4440238"/>
                        <a:ext cx="3302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750"/>
          <p:cNvGraphicFramePr>
            <a:graphicFrameLocks noChangeAspect="1"/>
          </p:cNvGraphicFramePr>
          <p:nvPr/>
        </p:nvGraphicFramePr>
        <p:xfrm>
          <a:off x="708025" y="5183188"/>
          <a:ext cx="330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2" name="Equation" r:id="rId23" imgW="330120" imgH="431640" progId="Equation.DSMT4">
                  <p:embed/>
                </p:oleObj>
              </mc:Choice>
              <mc:Fallback>
                <p:oleObj name="Equation" r:id="rId23" imgW="33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5183188"/>
                        <a:ext cx="3302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751"/>
          <p:cNvGraphicFramePr>
            <a:graphicFrameLocks noChangeAspect="1"/>
          </p:cNvGraphicFramePr>
          <p:nvPr/>
        </p:nvGraphicFramePr>
        <p:xfrm>
          <a:off x="727075" y="5897563"/>
          <a:ext cx="330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3" name="Equation" r:id="rId25" imgW="330120" imgH="431640" progId="Equation.DSMT4">
                  <p:embed/>
                </p:oleObj>
              </mc:Choice>
              <mc:Fallback>
                <p:oleObj name="Equation" r:id="rId25" imgW="33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5897563"/>
                        <a:ext cx="3302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 </a:t>
            </a:r>
          </a:p>
        </p:txBody>
      </p:sp>
      <p:sp>
        <p:nvSpPr>
          <p:cNvPr id="11271" name="Rectangle 3075"/>
          <p:cNvSpPr>
            <a:spLocks noGrp="1" noChangeArrowheads="1"/>
          </p:cNvSpPr>
          <p:nvPr>
            <p:ph idx="1"/>
          </p:nvPr>
        </p:nvSpPr>
        <p:spPr>
          <a:xfrm>
            <a:off x="365760" y="1280160"/>
            <a:ext cx="8397240" cy="50444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We evaluate U</a:t>
            </a:r>
            <a:r>
              <a:rPr lang="en-US" altLang="zh-CN" baseline="-25000" dirty="0" smtClean="0">
                <a:ea typeface="SimSun" charset="-122"/>
              </a:rPr>
              <a:t>2,3</a:t>
            </a:r>
            <a:r>
              <a:rPr lang="en-US" altLang="zh-CN" dirty="0" smtClean="0">
                <a:ea typeface="SimSun" charset="-122"/>
              </a:rPr>
              <a:t> using the previous procedure</a:t>
            </a:r>
          </a:p>
          <a:p>
            <a:pPr marL="862013" lvl="1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Gradually increase generation at Bus 2 and load at Bus 3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We consider the base case and the single contingency with line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2</a:t>
            </a:r>
            <a:r>
              <a:rPr lang="en-US" altLang="zh-CN" dirty="0" smtClean="0">
                <a:ea typeface="SimSun" charset="-122"/>
              </a:rPr>
              <a:t> outaged (between 1 and 3): </a:t>
            </a:r>
            <a:r>
              <a:rPr lang="en-US" altLang="zh-CN" i="1" dirty="0" smtClean="0">
                <a:latin typeface="Times New Roman" pitchFamily="18" charset="0"/>
                <a:ea typeface="SimSun" charset="-122"/>
              </a:rPr>
              <a:t>J</a:t>
            </a:r>
            <a:r>
              <a:rPr lang="en-US" altLang="zh-CN" dirty="0" smtClean="0">
                <a:ea typeface="SimSun" charset="-122"/>
              </a:rPr>
              <a:t> </a:t>
            </a:r>
            <a:r>
              <a:rPr lang="en-US" altLang="zh-CN" dirty="0" smtClean="0">
                <a:latin typeface="Symbol" pitchFamily="18" charset="2"/>
                <a:ea typeface="SimSun" charset="-122"/>
              </a:rPr>
              <a:t>=</a:t>
            </a:r>
            <a:r>
              <a:rPr lang="en-US" altLang="zh-CN" dirty="0" smtClean="0">
                <a:ea typeface="SimSun" charset="-122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1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Simulation results show for the base case that</a:t>
            </a:r>
            <a:endParaRPr lang="en-US" altLang="zh-CN" dirty="0"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endParaRPr lang="en-US" altLang="zh-CN" dirty="0"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And for the contingency that</a:t>
            </a:r>
            <a:br>
              <a:rPr lang="en-US" altLang="zh-CN" dirty="0" smtClean="0">
                <a:ea typeface="SimSun" charset="-122"/>
              </a:rPr>
            </a:br>
            <a:endParaRPr lang="en-US" altLang="zh-CN" dirty="0" smtClean="0"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Hence  </a:t>
            </a:r>
            <a:endParaRPr lang="en-US" altLang="zh-CN" dirty="0">
              <a:ea typeface="SimSun" charset="-122"/>
            </a:endParaRPr>
          </a:p>
        </p:txBody>
      </p:sp>
      <p:graphicFrame>
        <p:nvGraphicFramePr>
          <p:cNvPr id="11267" name="Object 30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204938"/>
              </p:ext>
            </p:extLst>
          </p:nvPr>
        </p:nvGraphicFramePr>
        <p:xfrm>
          <a:off x="2038350" y="5029200"/>
          <a:ext cx="5181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7" name="Equation" r:id="rId3" imgW="5181480" imgH="583920" progId="Equation.DSMT4">
                  <p:embed/>
                </p:oleObj>
              </mc:Choice>
              <mc:Fallback>
                <p:oleObj name="Equation" r:id="rId3" imgW="518148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5029200"/>
                        <a:ext cx="5181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30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115070"/>
              </p:ext>
            </p:extLst>
          </p:nvPr>
        </p:nvGraphicFramePr>
        <p:xfrm>
          <a:off x="2590800" y="3429000"/>
          <a:ext cx="2298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8" name="Equation" r:id="rId5" imgW="2298600" imgH="520560" progId="Equation.DSMT4">
                  <p:embed/>
                </p:oleObj>
              </mc:Choice>
              <mc:Fallback>
                <p:oleObj name="Equation" r:id="rId5" imgW="22986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22987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0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86444"/>
              </p:ext>
            </p:extLst>
          </p:nvPr>
        </p:nvGraphicFramePr>
        <p:xfrm>
          <a:off x="5175250" y="4267200"/>
          <a:ext cx="2247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9" name="Equation" r:id="rId7" imgW="2247840" imgH="520560" progId="Equation.DSMT4">
                  <p:embed/>
                </p:oleObj>
              </mc:Choice>
              <mc:Fallback>
                <p:oleObj name="Equation" r:id="rId7" imgW="22478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4267200"/>
                        <a:ext cx="2247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9848"/>
          </a:xfrm>
        </p:spPr>
        <p:txBody>
          <a:bodyPr/>
          <a:lstStyle/>
          <a:p>
            <a:r>
              <a:rPr lang="en-US" dirty="0" smtClean="0">
                <a:solidFill>
                  <a:srgbClr val="1E0000"/>
                </a:solidFill>
              </a:rPr>
              <a:t>Five Bus: Maximum Base Case Transfer</a:t>
            </a:r>
            <a:endParaRPr lang="en-US" dirty="0">
              <a:solidFill>
                <a:srgbClr val="1E0000"/>
              </a:solidFill>
            </a:endParaRPr>
          </a:p>
        </p:txBody>
      </p:sp>
      <p:pic>
        <p:nvPicPr>
          <p:cNvPr id="354344" name="Picture 4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0" r="19349"/>
          <a:stretch/>
        </p:blipFill>
        <p:spPr bwMode="auto">
          <a:xfrm>
            <a:off x="1371600" y="1280160"/>
            <a:ext cx="6858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782960"/>
              </p:ext>
            </p:extLst>
          </p:nvPr>
        </p:nvGraphicFramePr>
        <p:xfrm>
          <a:off x="6705600" y="5257800"/>
          <a:ext cx="208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Equation" r:id="rId4" imgW="2082600" imgH="533160" progId="Equation.DSMT4">
                  <p:embed/>
                </p:oleObj>
              </mc:Choice>
              <mc:Fallback>
                <p:oleObj name="Equation" r:id="rId4" imgW="2082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57800"/>
                        <a:ext cx="2082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9848"/>
          </a:xfrm>
        </p:spPr>
        <p:txBody>
          <a:bodyPr/>
          <a:lstStyle/>
          <a:p>
            <a:r>
              <a:rPr lang="en-US" dirty="0">
                <a:solidFill>
                  <a:srgbClr val="1E0000"/>
                </a:solidFill>
              </a:rPr>
              <a:t>Five Bus: Maximum </a:t>
            </a:r>
            <a:r>
              <a:rPr lang="en-US" dirty="0" smtClean="0">
                <a:solidFill>
                  <a:srgbClr val="1E0000"/>
                </a:solidFill>
              </a:rPr>
              <a:t>Contingency Transfer</a:t>
            </a:r>
            <a:endParaRPr lang="en-US" dirty="0">
              <a:solidFill>
                <a:srgbClr val="1E0000"/>
              </a:solidFill>
            </a:endParaRPr>
          </a:p>
        </p:txBody>
      </p:sp>
      <p:pic>
        <p:nvPicPr>
          <p:cNvPr id="355369" name="Picture 4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9" r="19224"/>
          <a:stretch/>
        </p:blipFill>
        <p:spPr bwMode="auto">
          <a:xfrm>
            <a:off x="1371600" y="1280160"/>
            <a:ext cx="6858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637100"/>
              </p:ext>
            </p:extLst>
          </p:nvPr>
        </p:nvGraphicFramePr>
        <p:xfrm>
          <a:off x="6705600" y="5181600"/>
          <a:ext cx="2057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3" name="Equation" r:id="rId4" imgW="2057400" imgH="533160" progId="Equation.DSMT4">
                  <p:embed/>
                </p:oleObj>
              </mc:Choice>
              <mc:Fallback>
                <p:oleObj name="Equation" r:id="rId4" imgW="2057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81600"/>
                        <a:ext cx="2057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Computational Considerations</a:t>
            </a:r>
            <a:endParaRPr lang="zh-CN" altLang="en-US" dirty="0" smtClean="0">
              <a:ea typeface="SimSun" charset="-122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280160"/>
            <a:ext cx="8549640" cy="457200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/>
              <a:t>Obviously such a brute force approach can run into computational issues with large systems 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/>
              <a:t>Consider the following situation:</a:t>
            </a:r>
          </a:p>
          <a:p>
            <a:pPr marL="1025525" lvl="1" indent="-449263">
              <a:spcBef>
                <a:spcPct val="0"/>
              </a:spcBef>
            </a:pPr>
            <a:r>
              <a:rPr lang="en-US" altLang="zh-CN" dirty="0"/>
              <a:t>10 iterations for each case</a:t>
            </a:r>
          </a:p>
          <a:p>
            <a:pPr marL="1025525" lvl="1" indent="-449263">
              <a:spcBef>
                <a:spcPct val="0"/>
              </a:spcBef>
            </a:pPr>
            <a:r>
              <a:rPr lang="en-US" altLang="zh-CN" dirty="0"/>
              <a:t>6,000 contingencies</a:t>
            </a:r>
          </a:p>
          <a:p>
            <a:pPr marL="1025525" lvl="1" indent="-449263">
              <a:spcBef>
                <a:spcPct val="0"/>
              </a:spcBef>
            </a:pPr>
            <a:r>
              <a:rPr lang="en-US" altLang="zh-CN" dirty="0"/>
              <a:t>2 seconds to solve each power flow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/>
              <a:t>It will take over 33 hours to compute a single UTC    for the specified transfer direction from m to </a:t>
            </a:r>
            <a:r>
              <a:rPr lang="en-US" altLang="zh-CN" dirty="0" smtClean="0"/>
              <a:t>n.</a:t>
            </a:r>
            <a:endParaRPr lang="en-US" altLang="zh-CN" dirty="0"/>
          </a:p>
          <a:p>
            <a:pPr marL="461963" indent="-461963">
              <a:spcBef>
                <a:spcPct val="0"/>
              </a:spcBef>
            </a:pPr>
            <a:r>
              <a:rPr lang="en-US" altLang="zh-CN" dirty="0"/>
              <a:t>Consequently, there is an acute need to develop fast tools that can provide satisfactory estimates</a:t>
            </a:r>
            <a:endParaRPr lang="zh-CN" alt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Sensitivity Problem Formulation </a:t>
            </a:r>
          </a:p>
        </p:txBody>
      </p:sp>
      <p:sp>
        <p:nvSpPr>
          <p:cNvPr id="14346" name="Rectangle 4"/>
          <p:cNvSpPr>
            <a:spLocks noGrp="1" noChangeArrowheads="1"/>
          </p:cNvSpPr>
          <p:nvPr>
            <p:ph idx="1"/>
          </p:nvPr>
        </p:nvSpPr>
        <p:spPr>
          <a:xfrm>
            <a:off x="365760" y="1280160"/>
            <a:ext cx="8549640" cy="5999163"/>
          </a:xfrm>
        </p:spPr>
        <p:txBody>
          <a:bodyPr/>
          <a:lstStyle/>
          <a:p>
            <a:pPr marL="461963" indent="-461963">
              <a:lnSpc>
                <a:spcPct val="130000"/>
              </a:lnSpc>
            </a:pPr>
            <a:r>
              <a:rPr lang="en-US" altLang="zh-CN" dirty="0" smtClean="0">
                <a:ea typeface="SimSun" charset="-122"/>
              </a:rPr>
              <a:t>Denote the system state by</a:t>
            </a: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r>
              <a:rPr lang="en-US" altLang="zh-CN" dirty="0" smtClean="0">
                <a:ea typeface="SimSun" charset="-122"/>
              </a:rPr>
              <a:t>Denote the conditions corresponding to the existing commitment/dispatch  by </a:t>
            </a:r>
            <a:r>
              <a:rPr lang="en-US" altLang="zh-CN" b="1" dirty="0" smtClean="0">
                <a:ea typeface="SimSun" charset="-122"/>
              </a:rPr>
              <a:t>s</a:t>
            </a:r>
            <a:r>
              <a:rPr lang="en-US" altLang="zh-CN" baseline="30000" dirty="0" smtClean="0">
                <a:ea typeface="SimSun" charset="-122"/>
              </a:rPr>
              <a:t>(0)</a:t>
            </a:r>
            <a:r>
              <a:rPr lang="en-US" altLang="zh-CN" dirty="0" smtClean="0">
                <a:ea typeface="SimSun" charset="-122"/>
              </a:rPr>
              <a:t>, </a:t>
            </a:r>
            <a:r>
              <a:rPr lang="en-US" altLang="zh-CN" b="1" dirty="0" smtClean="0">
                <a:ea typeface="SimSun" charset="-122"/>
              </a:rPr>
              <a:t>p</a:t>
            </a:r>
            <a:r>
              <a:rPr lang="en-US" altLang="zh-CN" baseline="30000" dirty="0" smtClean="0">
                <a:ea typeface="SimSun" charset="-122"/>
              </a:rPr>
              <a:t>(0</a:t>
            </a:r>
            <a:r>
              <a:rPr lang="en-US" altLang="zh-CN" baseline="30000" dirty="0">
                <a:ea typeface="SimSun" charset="-122"/>
              </a:rPr>
              <a:t>)</a:t>
            </a:r>
            <a:r>
              <a:rPr lang="en-US" altLang="zh-CN" dirty="0" smtClean="0">
                <a:ea typeface="SimSun" charset="-122"/>
              </a:rPr>
              <a:t> and </a:t>
            </a:r>
            <a:r>
              <a:rPr lang="en-US" altLang="zh-CN" b="1" dirty="0" smtClean="0">
                <a:ea typeface="SimSun" charset="-122"/>
              </a:rPr>
              <a:t>f</a:t>
            </a:r>
            <a:r>
              <a:rPr lang="en-US" altLang="zh-CN" baseline="30000" dirty="0" smtClean="0">
                <a:ea typeface="SimSun" charset="-122"/>
              </a:rPr>
              <a:t>(0</a:t>
            </a:r>
            <a:r>
              <a:rPr lang="en-US" altLang="zh-CN" baseline="30000" dirty="0">
                <a:ea typeface="SimSun" charset="-122"/>
              </a:rPr>
              <a:t>) </a:t>
            </a:r>
            <a:r>
              <a:rPr lang="en-US" altLang="zh-CN" dirty="0" smtClean="0">
                <a:ea typeface="SimSun" charset="-122"/>
              </a:rPr>
              <a:t>so that</a:t>
            </a:r>
          </a:p>
          <a:p>
            <a:pPr marL="461963" indent="-461963">
              <a:lnSpc>
                <a:spcPct val="130000"/>
              </a:lnSpc>
            </a:pPr>
            <a:endParaRPr lang="en-US" altLang="zh-CN" dirty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r>
              <a:rPr lang="en-US" altLang="zh-CN" dirty="0" smtClean="0">
                <a:ea typeface="SimSun" charset="-122"/>
              </a:rPr>
              <a:t>Define the angle difference as       </a:t>
            </a:r>
            <a:br>
              <a:rPr lang="en-US" altLang="zh-CN" dirty="0" smtClean="0">
                <a:ea typeface="SimSun" charset="-122"/>
              </a:rPr>
            </a:b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847370"/>
              </p:ext>
            </p:extLst>
          </p:nvPr>
        </p:nvGraphicFramePr>
        <p:xfrm>
          <a:off x="1143000" y="1981200"/>
          <a:ext cx="1371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3" name="Equation" r:id="rId3" imgW="1371600" imgH="1104840" progId="Equation.DSMT4">
                  <p:embed/>
                </p:oleObj>
              </mc:Choice>
              <mc:Fallback>
                <p:oleObj name="Equation" r:id="rId3" imgW="13716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13716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040490"/>
              </p:ext>
            </p:extLst>
          </p:nvPr>
        </p:nvGraphicFramePr>
        <p:xfrm>
          <a:off x="3536950" y="2051050"/>
          <a:ext cx="3035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4" name="Equation" r:id="rId5" imgW="3035160" imgH="482400" progId="Equation.DSMT4">
                  <p:embed/>
                </p:oleObj>
              </mc:Choice>
              <mc:Fallback>
                <p:oleObj name="Equation" r:id="rId5" imgW="3035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051050"/>
                        <a:ext cx="3035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30969"/>
              </p:ext>
            </p:extLst>
          </p:nvPr>
        </p:nvGraphicFramePr>
        <p:xfrm>
          <a:off x="3584575" y="2736850"/>
          <a:ext cx="31178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5" name="Equation" r:id="rId7" imgW="3162240" imgH="482400" progId="Equation.DSMT4">
                  <p:embed/>
                </p:oleObj>
              </mc:Choice>
              <mc:Fallback>
                <p:oleObj name="Equation" r:id="rId7" imgW="3162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2736850"/>
                        <a:ext cx="311785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349701"/>
              </p:ext>
            </p:extLst>
          </p:nvPr>
        </p:nvGraphicFramePr>
        <p:xfrm>
          <a:off x="838200" y="4422544"/>
          <a:ext cx="25384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6" name="Equation" r:id="rId9" imgW="2577960" imgH="1180800" progId="Equation.DSMT4">
                  <p:embed/>
                </p:oleObj>
              </mc:Choice>
              <mc:Fallback>
                <p:oleObj name="Equation" r:id="rId9" imgW="257796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22544"/>
                        <a:ext cx="2538412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429000" y="4419600"/>
            <a:ext cx="3821880" cy="523220"/>
          </a:xfrm>
          <a:prstGeom prst="rect">
            <a:avLst/>
          </a:prstGeom>
          <a:solidFill>
            <a:srgbClr val="FFE6E6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1E0000"/>
                </a:solidFill>
                <a:latin typeface="+mn-lt"/>
              </a:rPr>
              <a:t>the power flow equations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429000" y="5083892"/>
            <a:ext cx="4070345" cy="523220"/>
          </a:xfrm>
          <a:prstGeom prst="rect">
            <a:avLst/>
          </a:prstGeom>
          <a:solidFill>
            <a:srgbClr val="FFE6E6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1E0000"/>
                </a:solidFill>
                <a:latin typeface="+mn-lt"/>
              </a:rPr>
              <a:t>line </a:t>
            </a:r>
            <a:r>
              <a:rPr lang="en-US" altLang="zh-CN" dirty="0" smtClean="0">
                <a:solidFill>
                  <a:srgbClr val="1E0000"/>
                </a:solidFill>
                <a:latin typeface="+mn-lt"/>
              </a:rPr>
              <a:t>real </a:t>
            </a:r>
            <a:r>
              <a:rPr lang="en-US" altLang="zh-CN" dirty="0">
                <a:solidFill>
                  <a:srgbClr val="1E0000"/>
                </a:solidFill>
                <a:latin typeface="+mn-lt"/>
              </a:rPr>
              <a:t>power flow vector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992853" cy="1200329"/>
          </a:xfrm>
          <a:prstGeom prst="rect">
            <a:avLst/>
          </a:prstGeom>
          <a:solidFill>
            <a:srgbClr val="FFE6E6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1E0000"/>
                </a:solidFill>
                <a:latin typeface="+mn-lt"/>
              </a:rPr>
              <a:t>The V values</a:t>
            </a:r>
            <a:br>
              <a:rPr lang="en-US" altLang="zh-CN" sz="2400" dirty="0" smtClean="0">
                <a:solidFill>
                  <a:srgbClr val="1E0000"/>
                </a:solidFill>
                <a:latin typeface="+mn-lt"/>
              </a:rPr>
            </a:br>
            <a:r>
              <a:rPr lang="en-US" altLang="zh-CN" sz="2400" dirty="0" smtClean="0">
                <a:solidFill>
                  <a:srgbClr val="1E0000"/>
                </a:solidFill>
                <a:latin typeface="+mn-lt"/>
              </a:rPr>
              <a:t>are the voltage</a:t>
            </a:r>
            <a:br>
              <a:rPr lang="en-US" altLang="zh-CN" sz="2400" dirty="0" smtClean="0">
                <a:solidFill>
                  <a:srgbClr val="1E0000"/>
                </a:solidFill>
                <a:latin typeface="+mn-lt"/>
              </a:rPr>
            </a:br>
            <a:r>
              <a:rPr lang="en-US" altLang="zh-CN" sz="2400" dirty="0" smtClean="0">
                <a:solidFill>
                  <a:srgbClr val="1E0000"/>
                </a:solidFill>
                <a:latin typeface="+mn-lt"/>
              </a:rPr>
              <a:t>magnitudes</a:t>
            </a:r>
            <a:endParaRPr lang="en-US" altLang="zh-CN" sz="2400" dirty="0">
              <a:solidFill>
                <a:srgbClr val="1E0000"/>
              </a:solidFill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35531"/>
              </p:ext>
            </p:extLst>
          </p:nvPr>
        </p:nvGraphicFramePr>
        <p:xfrm>
          <a:off x="5346698" y="5804727"/>
          <a:ext cx="1747315" cy="52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7" name="Equation" r:id="rId11" imgW="1739880" imgH="520560" progId="Equation.DSMT4">
                  <p:embed/>
                </p:oleObj>
              </mc:Choice>
              <mc:Fallback>
                <p:oleObj name="Equation" r:id="rId11" imgW="1739880" imgH="52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698" y="5804727"/>
                        <a:ext cx="1747315" cy="52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Sensitivity Problem Formulation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85518"/>
              </p:ext>
            </p:extLst>
          </p:nvPr>
        </p:nvGraphicFramePr>
        <p:xfrm>
          <a:off x="1341438" y="2895600"/>
          <a:ext cx="622776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2" name="Equation" r:id="rId3" imgW="6172200" imgH="774360" progId="Equation.DSMT4">
                  <p:embed/>
                </p:oleObj>
              </mc:Choice>
              <mc:Fallback>
                <p:oleObj name="Equation" r:id="rId3" imgW="61722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895600"/>
                        <a:ext cx="622776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81404"/>
              </p:ext>
            </p:extLst>
          </p:nvPr>
        </p:nvGraphicFramePr>
        <p:xfrm>
          <a:off x="1036638" y="4976813"/>
          <a:ext cx="67548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3" name="Equation" r:id="rId5" imgW="7378560" imgH="622080" progId="Equation.DSMT4">
                  <p:embed/>
                </p:oleObj>
              </mc:Choice>
              <mc:Fallback>
                <p:oleObj name="Equation" r:id="rId5" imgW="73785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4976813"/>
                        <a:ext cx="67548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895872"/>
              </p:ext>
            </p:extLst>
          </p:nvPr>
        </p:nvGraphicFramePr>
        <p:xfrm>
          <a:off x="501650" y="1422400"/>
          <a:ext cx="25654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4" name="Equation" r:id="rId7" imgW="2565360" imgH="927000" progId="Equation.DSMT4">
                  <p:embed/>
                </p:oleObj>
              </mc:Choice>
              <mc:Fallback>
                <p:oleObj name="Equation" r:id="rId7" imgW="256536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422400"/>
                        <a:ext cx="25654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112389"/>
              </p:ext>
            </p:extLst>
          </p:nvPr>
        </p:nvGraphicFramePr>
        <p:xfrm>
          <a:off x="1408113" y="3733800"/>
          <a:ext cx="60975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5" name="Equation" r:id="rId9" imgW="6019560" imgH="774360" progId="Equation.DSMT4">
                  <p:embed/>
                </p:oleObj>
              </mc:Choice>
              <mc:Fallback>
                <p:oleObj name="Equation" r:id="rId9" imgW="601956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733800"/>
                        <a:ext cx="60975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07526" y="1600200"/>
            <a:ext cx="4633000" cy="954107"/>
          </a:xfrm>
          <a:prstGeom prst="rect">
            <a:avLst/>
          </a:prstGeom>
          <a:solidFill>
            <a:srgbClr val="FFE6E6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1E0000"/>
                </a:solidFill>
                <a:latin typeface="+mn-lt"/>
              </a:rPr>
              <a:t>g</a:t>
            </a:r>
            <a:r>
              <a:rPr lang="en-US" altLang="zh-CN" dirty="0" smtClean="0">
                <a:solidFill>
                  <a:srgbClr val="1E0000"/>
                </a:solidFill>
                <a:latin typeface="+mn-lt"/>
              </a:rPr>
              <a:t> includes the real and reactive</a:t>
            </a:r>
            <a:br>
              <a:rPr lang="en-US" altLang="zh-CN" dirty="0" smtClean="0">
                <a:solidFill>
                  <a:srgbClr val="1E0000"/>
                </a:solidFill>
                <a:latin typeface="+mn-lt"/>
              </a:rPr>
            </a:br>
            <a:r>
              <a:rPr lang="en-US" altLang="zh-CN" dirty="0" smtClean="0">
                <a:solidFill>
                  <a:srgbClr val="1E0000"/>
                </a:solidFill>
                <a:latin typeface="+mn-lt"/>
              </a:rPr>
              <a:t>power balance equations</a:t>
            </a:r>
            <a:endParaRPr lang="en-US" altLang="zh-CN" dirty="0">
              <a:solidFill>
                <a:srgbClr val="1E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Sensitivity Problem Formulation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280160"/>
            <a:ext cx="8244840" cy="52730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For a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small</a:t>
            </a:r>
            <a:r>
              <a:rPr lang="en-US" altLang="zh-CN" dirty="0" smtClean="0">
                <a:ea typeface="SimSun" charset="-122"/>
              </a:rPr>
              <a:t> change, </a:t>
            </a:r>
            <a:r>
              <a:rPr lang="en-US" altLang="zh-CN" dirty="0" smtClean="0">
                <a:ea typeface="SimSun" charset="-122"/>
                <a:sym typeface="Symbol"/>
              </a:rPr>
              <a:t></a:t>
            </a:r>
            <a:r>
              <a:rPr lang="en-US" altLang="zh-CN" b="1" dirty="0" smtClean="0">
                <a:ea typeface="SimSun" charset="-122"/>
              </a:rPr>
              <a:t>p</a:t>
            </a:r>
            <a:r>
              <a:rPr lang="en-US" altLang="zh-CN" dirty="0" smtClean="0">
                <a:ea typeface="SimSun" charset="-122"/>
              </a:rPr>
              <a:t>, that moves the injection from </a:t>
            </a:r>
            <a:r>
              <a:rPr lang="en-US" altLang="zh-CN" b="1" dirty="0" smtClean="0">
                <a:ea typeface="SimSun" charset="-122"/>
              </a:rPr>
              <a:t>p</a:t>
            </a:r>
            <a:r>
              <a:rPr lang="en-US" altLang="zh-CN" baseline="30000" dirty="0" smtClean="0">
                <a:ea typeface="SimSun" charset="-122"/>
              </a:rPr>
              <a:t>(0)  </a:t>
            </a:r>
            <a:r>
              <a:rPr lang="en-US" altLang="zh-CN" dirty="0" smtClean="0">
                <a:ea typeface="SimSun" charset="-122"/>
              </a:rPr>
              <a:t>to </a:t>
            </a:r>
            <a:r>
              <a:rPr lang="en-US" altLang="zh-CN" b="1" dirty="0">
                <a:ea typeface="SimSun" charset="-122"/>
              </a:rPr>
              <a:t>p</a:t>
            </a:r>
            <a:r>
              <a:rPr lang="en-US" altLang="zh-CN" baseline="30000" dirty="0">
                <a:ea typeface="SimSun" charset="-122"/>
              </a:rPr>
              <a:t>(0)</a:t>
            </a:r>
            <a:r>
              <a:rPr lang="en-US" altLang="zh-CN" dirty="0" smtClean="0">
                <a:ea typeface="SimSun" charset="-122"/>
              </a:rPr>
              <a:t> +</a:t>
            </a:r>
            <a:r>
              <a:rPr lang="en-US" altLang="zh-CN" dirty="0" smtClean="0">
                <a:ea typeface="SimSun" charset="-122"/>
                <a:sym typeface="Symbol"/>
              </a:rPr>
              <a:t> </a:t>
            </a:r>
            <a:r>
              <a:rPr lang="en-US" altLang="zh-CN" dirty="0">
                <a:ea typeface="SimSun" charset="-122"/>
                <a:sym typeface="Symbol"/>
              </a:rPr>
              <a:t></a:t>
            </a:r>
            <a:r>
              <a:rPr lang="en-US" altLang="zh-CN" b="1" dirty="0">
                <a:ea typeface="SimSun" charset="-122"/>
              </a:rPr>
              <a:t>p</a:t>
            </a:r>
            <a:r>
              <a:rPr lang="en-US" altLang="zh-CN" dirty="0" smtClean="0">
                <a:ea typeface="SimSun" charset="-122"/>
              </a:rPr>
              <a:t> , we have a  corresponding change in the state </a:t>
            </a:r>
            <a:r>
              <a:rPr lang="en-US" altLang="zh-CN" dirty="0" smtClean="0">
                <a:ea typeface="SimSun" charset="-122"/>
                <a:sym typeface="Symbol"/>
              </a:rPr>
              <a:t></a:t>
            </a:r>
            <a:r>
              <a:rPr lang="en-US" altLang="zh-CN" b="1" dirty="0" smtClean="0">
                <a:ea typeface="SimSun" charset="-122"/>
                <a:sym typeface="Symbol"/>
              </a:rPr>
              <a:t>x</a:t>
            </a:r>
            <a:r>
              <a:rPr lang="en-US" altLang="zh-CN" dirty="0" smtClean="0">
                <a:ea typeface="SimSun" charset="-122"/>
              </a:rPr>
              <a:t> with</a:t>
            </a:r>
            <a:br>
              <a:rPr lang="en-US" altLang="zh-CN" dirty="0" smtClean="0">
                <a:ea typeface="SimSun" charset="-122"/>
              </a:rPr>
            </a:br>
            <a:r>
              <a:rPr lang="en-US" altLang="zh-CN" dirty="0" smtClean="0">
                <a:ea typeface="SimSun" charset="-122"/>
              </a:rPr>
              <a:t/>
            </a:r>
            <a:br>
              <a:rPr lang="en-US" altLang="zh-CN" dirty="0" smtClean="0">
                <a:ea typeface="SimSun" charset="-122"/>
              </a:rPr>
            </a:br>
            <a:endParaRPr lang="en-US" altLang="zh-CN" dirty="0" smtClean="0"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We then apply a first order </a:t>
            </a:r>
            <a:r>
              <a:rPr lang="en-US" altLang="zh-CN" dirty="0">
                <a:ea typeface="SimSun" charset="-122"/>
              </a:rPr>
              <a:t>Taylor’s series expansion </a:t>
            </a:r>
            <a:endParaRPr lang="zh-CN" altLang="en-US" dirty="0" smtClean="0">
              <a:ea typeface="SimSun" charset="-122"/>
            </a:endParaRPr>
          </a:p>
        </p:txBody>
      </p:sp>
      <p:graphicFrame>
        <p:nvGraphicFramePr>
          <p:cNvPr id="163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05015"/>
              </p:ext>
            </p:extLst>
          </p:nvPr>
        </p:nvGraphicFramePr>
        <p:xfrm>
          <a:off x="1447800" y="2667000"/>
          <a:ext cx="3822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6" name="Equation" r:id="rId3" imgW="3822480" imgH="469800" progId="Equation.DSMT4">
                  <p:embed/>
                </p:oleObj>
              </mc:Choice>
              <mc:Fallback>
                <p:oleObj name="Equation" r:id="rId3" imgW="3822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3822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659445"/>
              </p:ext>
            </p:extLst>
          </p:nvPr>
        </p:nvGraphicFramePr>
        <p:xfrm>
          <a:off x="838200" y="3962400"/>
          <a:ext cx="7508875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7" name="Equation" r:id="rId5" imgW="8026200" imgH="2679480" progId="Equation.DSMT4">
                  <p:embed/>
                </p:oleObj>
              </mc:Choice>
              <mc:Fallback>
                <p:oleObj name="Equation" r:id="rId5" imgW="802620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7508875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78240" cy="2301240"/>
          </a:xfrm>
        </p:spPr>
        <p:txBody>
          <a:bodyPr/>
          <a:lstStyle/>
          <a:p>
            <a:r>
              <a:rPr lang="en-US" dirty="0" smtClean="0"/>
              <a:t>We consider this to be a “small signal” change, so we can neglect the higher order terms (h.o.t.) in the expansion</a:t>
            </a:r>
          </a:p>
          <a:p>
            <a:r>
              <a:rPr lang="en-US" dirty="0" smtClean="0"/>
              <a:t>Hence we should still be satisfying the power balance equations with this perturbation; so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158744"/>
              </p:ext>
            </p:extLst>
          </p:nvPr>
        </p:nvGraphicFramePr>
        <p:xfrm>
          <a:off x="1066800" y="3810000"/>
          <a:ext cx="4729162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9" name="Equation" r:id="rId3" imgW="5054400" imgH="1143000" progId="Equation.DSMT4">
                  <p:embed/>
                </p:oleObj>
              </mc:Choice>
              <mc:Fallback>
                <p:oleObj name="Equation" r:id="rId3" imgW="5054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4729162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092440" cy="3733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Read Chapter </a:t>
            </a:r>
            <a:r>
              <a:rPr lang="en-US" dirty="0"/>
              <a:t>7 (the term reliability is now </a:t>
            </a:r>
            <a:r>
              <a:rPr lang="en-US" dirty="0" smtClean="0"/>
              <a:t>often used </a:t>
            </a:r>
            <a:r>
              <a:rPr lang="en-US" dirty="0"/>
              <a:t>instead of security</a:t>
            </a:r>
            <a:r>
              <a:rPr lang="en-US" dirty="0" smtClean="0"/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First exam average was 86.  The answers are posted.  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 smtClean="0"/>
              <a:t>Homework 4 is due on Thursday October 14.</a:t>
            </a: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 smtClean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7B4F91E2-D332-4389-9F0F-F8E1CDA606A5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Sensitivity Problem Formulation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280160"/>
            <a:ext cx="8001000" cy="692150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Also, from the power flow equations, we obtain</a:t>
            </a:r>
          </a:p>
          <a:p>
            <a:pPr marL="461963" indent="-461963">
              <a:buFont typeface="Wingdings" pitchFamily="2" charset="2"/>
              <a:buNone/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buFont typeface="Wingdings" pitchFamily="2" charset="2"/>
              <a:buNone/>
            </a:pPr>
            <a:endParaRPr lang="en-US" altLang="zh-CN" dirty="0" smtClean="0">
              <a:ea typeface="SimSun" charset="-122"/>
            </a:endParaRPr>
          </a:p>
          <a:p>
            <a:pPr marL="461963" indent="-461963">
              <a:buFont typeface="Wingdings" pitchFamily="2" charset="2"/>
              <a:buNone/>
            </a:pPr>
            <a:endParaRPr lang="en-US" altLang="zh-CN" sz="3600" dirty="0" smtClean="0">
              <a:ea typeface="SimSun" charset="-122"/>
            </a:endParaRP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817323"/>
              </p:ext>
            </p:extLst>
          </p:nvPr>
        </p:nvGraphicFramePr>
        <p:xfrm>
          <a:off x="1905000" y="1802921"/>
          <a:ext cx="4330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4" name="Equation" r:id="rId3" imgW="4330440" imgH="2057400" progId="Equation.DSMT4">
                  <p:embed/>
                </p:oleObj>
              </mc:Choice>
              <mc:Fallback>
                <p:oleObj name="Equation" r:id="rId3" imgW="433044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02921"/>
                        <a:ext cx="43307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12"/>
          <p:cNvSpPr>
            <a:spLocks noChangeShapeType="1"/>
          </p:cNvSpPr>
          <p:nvPr/>
        </p:nvSpPr>
        <p:spPr bwMode="auto">
          <a:xfrm>
            <a:off x="3460750" y="2914650"/>
            <a:ext cx="99060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3"/>
          <p:cNvSpPr>
            <a:spLocks noChangeShapeType="1"/>
          </p:cNvSpPr>
          <p:nvPr/>
        </p:nvSpPr>
        <p:spPr bwMode="auto">
          <a:xfrm>
            <a:off x="5529244" y="2902996"/>
            <a:ext cx="771072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36163"/>
              </p:ext>
            </p:extLst>
          </p:nvPr>
        </p:nvGraphicFramePr>
        <p:xfrm>
          <a:off x="2016425" y="4495800"/>
          <a:ext cx="52959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5" name="Equation" r:id="rId5" imgW="5295600" imgH="1917360" progId="Equation.DSMT4">
                  <p:embed/>
                </p:oleObj>
              </mc:Choice>
              <mc:Fallback>
                <p:oleObj name="Equation" r:id="rId5" imgW="529560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425" y="4495800"/>
                        <a:ext cx="52959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609600" y="3886200"/>
            <a:ext cx="6705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and then just the power flow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Jacobian</a:t>
            </a:r>
            <a:endParaRPr lang="en-US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8244840" cy="3368040"/>
          </a:xfrm>
        </p:spPr>
        <p:txBody>
          <a:bodyPr/>
          <a:lstStyle/>
          <a:p>
            <a:r>
              <a:rPr lang="en-US" dirty="0" smtClean="0"/>
              <a:t>With the standard assumption that the power flow </a:t>
            </a:r>
            <a:r>
              <a:rPr lang="en-US" dirty="0" err="1" smtClean="0"/>
              <a:t>Jacobian</a:t>
            </a:r>
            <a:r>
              <a:rPr lang="en-US" dirty="0" smtClean="0"/>
              <a:t> is nonsingular, 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can then compute the change in the line real power flow vector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8380"/>
              </p:ext>
            </p:extLst>
          </p:nvPr>
        </p:nvGraphicFramePr>
        <p:xfrm>
          <a:off x="1820863" y="2305050"/>
          <a:ext cx="4495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8" name="Equation" r:id="rId3" imgW="4495680" imgH="1002960" progId="Equation.DSMT4">
                  <p:embed/>
                </p:oleObj>
              </mc:Choice>
              <mc:Fallback>
                <p:oleObj name="Equation" r:id="rId3" imgW="449568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2305050"/>
                        <a:ext cx="44958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60089"/>
              </p:ext>
            </p:extLst>
          </p:nvPr>
        </p:nvGraphicFramePr>
        <p:xfrm>
          <a:off x="939800" y="4660900"/>
          <a:ext cx="7480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9" name="Equation" r:id="rId5" imgW="7480080" imgH="1041120" progId="Equation.DSMT4">
                  <p:embed/>
                </p:oleObj>
              </mc:Choice>
              <mc:Fallback>
                <p:oleObj name="Equation" r:id="rId5" imgW="74800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4660900"/>
                        <a:ext cx="7480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3733800"/>
          </a:xfrm>
        </p:spPr>
        <p:txBody>
          <a:bodyPr/>
          <a:lstStyle/>
          <a:p>
            <a:r>
              <a:rPr lang="en-US" dirty="0" smtClean="0"/>
              <a:t>Sensitivities can easily be calculated even for large systems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</a:t>
            </a:r>
            <a:r>
              <a:rPr lang="en-US" b="1" dirty="0" smtClean="0">
                <a:sym typeface="Symbol"/>
              </a:rPr>
              <a:t>p </a:t>
            </a:r>
            <a:r>
              <a:rPr lang="en-US" dirty="0" smtClean="0">
                <a:sym typeface="Symbol"/>
              </a:rPr>
              <a:t>is sparse (just a few injections) then we can use a fast forward; if sensitivities on a subset of lines are desired we could also use a fast backward</a:t>
            </a:r>
          </a:p>
          <a:p>
            <a:r>
              <a:rPr lang="en-US" dirty="0" smtClean="0">
                <a:sym typeface="Symbol"/>
              </a:rPr>
              <a:t>Sensitivities are dependent upon the operating point</a:t>
            </a:r>
          </a:p>
          <a:p>
            <a:pPr lvl="1"/>
            <a:r>
              <a:rPr lang="en-US" dirty="0" smtClean="0">
                <a:sym typeface="Symbol"/>
              </a:rPr>
              <a:t>They also include the impact of marginal losses</a:t>
            </a:r>
          </a:p>
          <a:p>
            <a:r>
              <a:rPr lang="en-US" dirty="0" smtClean="0">
                <a:sym typeface="Symbol"/>
              </a:rPr>
              <a:t>Sensitivities could easily be expanded to include additional variables in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(such as phase shifter angle), or additional equations, such as reactive power flow 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Comments,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31064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Sensitivities are used in the optimal power flow; in that context a common application is to determine the sensitivities of an overloaded line to injections at all the buses</a:t>
            </a:r>
          </a:p>
          <a:p>
            <a:r>
              <a:rPr lang="en-US" dirty="0" smtClean="0">
                <a:sym typeface="Symbol"/>
              </a:rPr>
              <a:t>In the below equation, how could </a:t>
            </a:r>
            <a:r>
              <a:rPr lang="en-US" dirty="0">
                <a:sym typeface="Symbol"/>
              </a:rPr>
              <a:t>we </a:t>
            </a:r>
            <a:r>
              <a:rPr lang="en-US" dirty="0" smtClean="0">
                <a:sym typeface="Symbol"/>
              </a:rPr>
              <a:t>quickly get these values?</a:t>
            </a: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lvl="1"/>
            <a:r>
              <a:rPr lang="en-US" dirty="0" smtClean="0"/>
              <a:t>A useful reference is O. </a:t>
            </a:r>
            <a:r>
              <a:rPr lang="en-US" dirty="0" err="1" smtClean="0"/>
              <a:t>Alsac</a:t>
            </a:r>
            <a:r>
              <a:rPr lang="en-US" dirty="0" smtClean="0"/>
              <a:t>, J. Bright, M. </a:t>
            </a:r>
            <a:r>
              <a:rPr lang="en-US" dirty="0" err="1" smtClean="0"/>
              <a:t>Prais</a:t>
            </a:r>
            <a:r>
              <a:rPr lang="en-US" dirty="0" smtClean="0"/>
              <a:t>, B. Stott, “Further Developments in LP-Based Optimal Power Flow,” IEEE. Trans. on Power Systems, August 1990, pp. 697-711; especially see equation 3.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26951"/>
              </p:ext>
            </p:extLst>
          </p:nvPr>
        </p:nvGraphicFramePr>
        <p:xfrm>
          <a:off x="1635125" y="3962400"/>
          <a:ext cx="70929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1" name="Equation" r:id="rId3" imgW="7518240" imgH="1041120" progId="Equation.DSMT4">
                  <p:embed/>
                </p:oleObj>
              </mc:Choice>
              <mc:Fallback>
                <p:oleObj name="Equation" r:id="rId3" imgW="751824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962400"/>
                        <a:ext cx="70929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dirty="0" smtClean="0"/>
              <a:t>Sensitivity Example in PowerWorld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Open case </a:t>
            </a:r>
            <a:r>
              <a:rPr lang="en-US" b="1" dirty="0" smtClean="0"/>
              <a:t>B5_DistFact</a:t>
            </a:r>
            <a:r>
              <a:rPr lang="en-US" dirty="0" smtClean="0"/>
              <a:t> and then Select </a:t>
            </a:r>
            <a:r>
              <a:rPr lang="en-US" b="1" dirty="0" smtClean="0"/>
              <a:t>Tools, Sensitivities, Flow and Voltage Sensitivities</a:t>
            </a:r>
          </a:p>
          <a:p>
            <a:pPr lvl="1"/>
            <a:r>
              <a:rPr lang="en-US" dirty="0" smtClean="0"/>
              <a:t>Select </a:t>
            </a:r>
            <a:r>
              <a:rPr lang="en-US" b="1" dirty="0" smtClean="0"/>
              <a:t>Single Meter, Multiple Transfers</a:t>
            </a:r>
            <a:r>
              <a:rPr lang="en-US" dirty="0" smtClean="0"/>
              <a:t>, </a:t>
            </a:r>
            <a:r>
              <a:rPr lang="en-US" b="1" dirty="0" smtClean="0"/>
              <a:t>Buses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/>
              <a:t>Select the </a:t>
            </a:r>
            <a:r>
              <a:rPr lang="en-US" b="1" dirty="0" smtClean="0"/>
              <a:t>Device Type (Line/XFMR)</a:t>
            </a:r>
            <a:r>
              <a:rPr lang="en-US" dirty="0" smtClean="0"/>
              <a:t>, </a:t>
            </a:r>
            <a:r>
              <a:rPr lang="en-US" b="1" dirty="0" smtClean="0"/>
              <a:t>Flow Type (MW)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then select the line (from Bus 2 to Bus 3)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Calculate Sensitivities</a:t>
            </a:r>
            <a:r>
              <a:rPr lang="en-US" dirty="0" smtClean="0"/>
              <a:t>; this shows impact of a single injection going to the slack bus (Bus 1)</a:t>
            </a:r>
          </a:p>
          <a:p>
            <a:pPr lvl="1"/>
            <a:r>
              <a:rPr lang="en-US" dirty="0" smtClean="0"/>
              <a:t>For our example of a transfer from 2 to 3 the value is the result we get for bus 2 (0.5440) minus the result for bus 3 </a:t>
            </a:r>
            <a:br>
              <a:rPr lang="en-US" dirty="0" smtClean="0"/>
            </a:br>
            <a:r>
              <a:rPr lang="en-US" dirty="0" smtClean="0"/>
              <a:t>(-0.1808) = 0.7248</a:t>
            </a:r>
          </a:p>
          <a:p>
            <a:pPr lvl="1"/>
            <a:r>
              <a:rPr lang="en-US" dirty="0" smtClean="0"/>
              <a:t>With a flow of </a:t>
            </a:r>
            <a:r>
              <a:rPr lang="en-US" dirty="0"/>
              <a:t>118 MW, we </a:t>
            </a:r>
            <a:r>
              <a:rPr lang="en-US" dirty="0" smtClean="0"/>
              <a:t>would hit </a:t>
            </a:r>
            <a:r>
              <a:rPr lang="en-US" dirty="0"/>
              <a:t>the 150 MW limit </a:t>
            </a:r>
            <a:br>
              <a:rPr lang="en-US" dirty="0"/>
            </a:br>
            <a:r>
              <a:rPr lang="en-US" dirty="0"/>
              <a:t>with (150-118)/</a:t>
            </a:r>
            <a:r>
              <a:rPr lang="en-US" dirty="0" smtClean="0"/>
              <a:t>0.7248 =44.1MW</a:t>
            </a:r>
            <a:r>
              <a:rPr lang="en-US" dirty="0"/>
              <a:t>, </a:t>
            </a:r>
            <a:r>
              <a:rPr lang="en-US" dirty="0" smtClean="0"/>
              <a:t>close to </a:t>
            </a:r>
            <a:r>
              <a:rPr lang="en-US" dirty="0"/>
              <a:t>the limit we </a:t>
            </a:r>
            <a:br>
              <a:rPr lang="en-US" dirty="0"/>
            </a:br>
            <a:r>
              <a:rPr lang="en-US" dirty="0"/>
              <a:t>found of 45MW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/>
          <a:lstStyle/>
          <a:p>
            <a:r>
              <a:rPr lang="en-US" dirty="0"/>
              <a:t>Sensitivity Example in PowerWorld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95400"/>
            <a:ext cx="8607551" cy="3733800"/>
          </a:xfrm>
        </p:spPr>
        <p:txBody>
          <a:bodyPr/>
          <a:lstStyle/>
          <a:p>
            <a:r>
              <a:rPr lang="en-US" dirty="0" smtClean="0"/>
              <a:t>If we change the conditions to the anticipated maximum loading (changing the load at 2 from 118 to 118+44=162 MW) and we re-evaluate the sensitivity we note it has changed little </a:t>
            </a:r>
            <a:br>
              <a:rPr lang="en-US" dirty="0" smtClean="0"/>
            </a:br>
            <a:r>
              <a:rPr lang="en-US" dirty="0" smtClean="0"/>
              <a:t>(from -0.7248 to -0.7241)</a:t>
            </a:r>
          </a:p>
          <a:p>
            <a:pPr lvl="1"/>
            <a:r>
              <a:rPr lang="en-US" dirty="0" smtClean="0"/>
              <a:t>Hence a linear approximation (at least for this scenario) could be justified</a:t>
            </a:r>
          </a:p>
          <a:p>
            <a:r>
              <a:rPr lang="en-US" dirty="0" smtClean="0"/>
              <a:t>With what we know so far, to handle the contingency situation, we would have to simulate the contingency, and reevaluate the sensitivity values</a:t>
            </a:r>
          </a:p>
          <a:p>
            <a:pPr lvl="1"/>
            <a:r>
              <a:rPr lang="en-US" dirty="0" smtClean="0"/>
              <a:t>We’ll be developing a quicker (but more approximate) approach next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Linearized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the approximations from the fast decoupled power flow we can get sensitivity values that are independent of the current state.  That is, by using the </a:t>
            </a:r>
            <a:r>
              <a:rPr lang="en-US" b="1" dirty="0" smtClean="0"/>
              <a:t>B</a:t>
            </a:r>
            <a:r>
              <a:rPr lang="en-US" dirty="0" smtClean="0"/>
              <a:t>’ and </a:t>
            </a:r>
            <a:r>
              <a:rPr lang="en-US" b="1" dirty="0" smtClean="0"/>
              <a:t>B</a:t>
            </a:r>
            <a:r>
              <a:rPr lang="en-US" dirty="0" smtClean="0"/>
              <a:t>’’ matrices</a:t>
            </a:r>
          </a:p>
          <a:p>
            <a:r>
              <a:rPr lang="en-US" dirty="0" smtClean="0"/>
              <a:t>For the real power line flow we can approximate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094873"/>
              </p:ext>
            </p:extLst>
          </p:nvPr>
        </p:nvGraphicFramePr>
        <p:xfrm>
          <a:off x="838200" y="3810000"/>
          <a:ext cx="7414449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5" name="Equation" r:id="rId3" imgW="7378560" imgH="2019240" progId="Equation.DSMT4">
                  <p:embed/>
                </p:oleObj>
              </mc:Choice>
              <mc:Fallback>
                <p:oleObj name="Equation" r:id="rId3" imgW="73785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7414449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/>
              <a:t>Linearized Sensitivity Analysis</a:t>
            </a:r>
            <a:endParaRPr lang="en-US" dirty="0"/>
          </a:p>
        </p:txBody>
      </p:sp>
      <p:sp>
        <p:nvSpPr>
          <p:cNvPr id="245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760" y="1280160"/>
            <a:ext cx="4552950" cy="5454650"/>
          </a:xfrm>
        </p:spPr>
        <p:txBody>
          <a:bodyPr/>
          <a:lstStyle/>
          <a:p>
            <a:pPr marL="461963" indent="-461963"/>
            <a:r>
              <a:rPr lang="en-US" altLang="zh-CN" dirty="0" smtClean="0">
                <a:ea typeface="SimSun" charset="-122"/>
              </a:rPr>
              <a:t>Also, for each line </a:t>
            </a:r>
            <a:r>
              <a:rPr lang="en-US" altLang="zh-CN" dirty="0" smtClean="0">
                <a:ea typeface="SimSun" charset="-122"/>
                <a:sym typeface="Euclid Extra"/>
              </a:rPr>
              <a:t></a:t>
            </a:r>
            <a:r>
              <a:rPr lang="en-US" altLang="zh-CN" dirty="0" smtClean="0">
                <a:ea typeface="SimSun" charset="-122"/>
              </a:rPr>
              <a:t> </a:t>
            </a:r>
          </a:p>
          <a:p>
            <a:pPr marL="461963" indent="-461963"/>
            <a:endParaRPr lang="en-US" altLang="zh-CN" dirty="0" smtClean="0">
              <a:ea typeface="SimSun" charset="-122"/>
            </a:endParaRPr>
          </a:p>
          <a:p>
            <a:pPr marL="461963" indent="-461963"/>
            <a:endParaRPr lang="en-US" altLang="zh-CN" dirty="0" smtClean="0">
              <a:ea typeface="SimSun" charset="-122"/>
            </a:endParaRPr>
          </a:p>
          <a:p>
            <a:pPr marL="461963" indent="-461963">
              <a:buFont typeface="Wingdings" pitchFamily="2" charset="2"/>
              <a:buNone/>
            </a:pPr>
            <a:r>
              <a:rPr lang="en-US" altLang="zh-CN" dirty="0" smtClean="0">
                <a:ea typeface="SimSun" charset="-122"/>
              </a:rPr>
              <a:t>	and so, </a:t>
            </a:r>
          </a:p>
        </p:txBody>
      </p:sp>
      <p:graphicFrame>
        <p:nvGraphicFramePr>
          <p:cNvPr id="24583" name="Object 1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11120680"/>
              </p:ext>
            </p:extLst>
          </p:nvPr>
        </p:nvGraphicFramePr>
        <p:xfrm>
          <a:off x="3754438" y="5278438"/>
          <a:ext cx="2286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3" name="Equation" r:id="rId3" imgW="203040" imgH="317160" progId="Equation.DSMT4">
                  <p:embed/>
                </p:oleObj>
              </mc:Choice>
              <mc:Fallback>
                <p:oleObj name="Equation" r:id="rId3" imgW="2030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5278438"/>
                        <a:ext cx="2286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103299"/>
              </p:ext>
            </p:extLst>
          </p:nvPr>
        </p:nvGraphicFramePr>
        <p:xfrm>
          <a:off x="4581525" y="1892300"/>
          <a:ext cx="1333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4" name="Equation" r:id="rId5" imgW="1333440" imgH="888840" progId="Equation.DSMT4">
                  <p:embed/>
                </p:oleObj>
              </mc:Choice>
              <mc:Fallback>
                <p:oleObj name="Equation" r:id="rId5" imgW="13334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1892300"/>
                        <a:ext cx="1333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369894"/>
              </p:ext>
            </p:extLst>
          </p:nvPr>
        </p:nvGraphicFramePr>
        <p:xfrm>
          <a:off x="1085850" y="1870075"/>
          <a:ext cx="2082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5" name="Equation" r:id="rId7" imgW="2082600" imgH="888840" progId="Equation.DSMT4">
                  <p:embed/>
                </p:oleObj>
              </mc:Choice>
              <mc:Fallback>
                <p:oleObj name="Equation" r:id="rId7" imgW="20826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870075"/>
                        <a:ext cx="2082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16"/>
          <p:cNvSpPr txBox="1">
            <a:spLocks noChangeArrowheads="1"/>
          </p:cNvSpPr>
          <p:nvPr/>
        </p:nvSpPr>
        <p:spPr bwMode="auto">
          <a:xfrm>
            <a:off x="3336925" y="5749925"/>
            <a:ext cx="735013" cy="442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519275"/>
              </p:ext>
            </p:extLst>
          </p:nvPr>
        </p:nvGraphicFramePr>
        <p:xfrm>
          <a:off x="719138" y="3562350"/>
          <a:ext cx="76327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6" name="Equation" r:id="rId9" imgW="7632360" imgH="2019240" progId="Equation.DSMT4">
                  <p:embed/>
                </p:oleObj>
              </mc:Choice>
              <mc:Fallback>
                <p:oleObj name="Equation" r:id="rId9" imgW="76323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3562350"/>
                        <a:ext cx="76327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1924032" y="5168900"/>
            <a:ext cx="76200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>
            <a:off x="3447995" y="5181600"/>
            <a:ext cx="311467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234724" y="5194300"/>
            <a:ext cx="981075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22"/>
          <p:cNvSpPr>
            <a:spLocks noChangeShapeType="1"/>
          </p:cNvSpPr>
          <p:nvPr/>
        </p:nvSpPr>
        <p:spPr bwMode="auto">
          <a:xfrm>
            <a:off x="4535488" y="4722813"/>
            <a:ext cx="0" cy="858837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23"/>
          <p:cNvSpPr>
            <a:spLocks noChangeShapeType="1"/>
          </p:cNvSpPr>
          <p:nvPr/>
        </p:nvSpPr>
        <p:spPr bwMode="auto">
          <a:xfrm>
            <a:off x="5354564" y="4722813"/>
            <a:ext cx="0" cy="858837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37474755"/>
              </p:ext>
            </p:extLst>
          </p:nvPr>
        </p:nvGraphicFramePr>
        <p:xfrm>
          <a:off x="5791200" y="5249401"/>
          <a:ext cx="2286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7" name="Equation" r:id="rId11" imgW="203040" imgH="317160" progId="Equation.DSMT4">
                  <p:embed/>
                </p:oleObj>
              </mc:Choice>
              <mc:Fallback>
                <p:oleObj name="Equation" r:id="rId11" imgW="203040" imgH="31716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249401"/>
                        <a:ext cx="2286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Analysis: Recall the Matrix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001000" cy="1082040"/>
          </a:xfrm>
        </p:spPr>
        <p:txBody>
          <a:bodyPr/>
          <a:lstStyle/>
          <a:p>
            <a:r>
              <a:rPr lang="en-US" altLang="zh-CN" dirty="0">
                <a:ea typeface="SimSun" charset="-122"/>
                <a:cs typeface="Times New Roman" pitchFamily="18" charset="0"/>
              </a:rPr>
              <a:t>The series admittance of line </a:t>
            </a:r>
            <a:r>
              <a:rPr lang="en-US" altLang="zh-CN" dirty="0">
                <a:ea typeface="SimSun" charset="-122"/>
                <a:cs typeface="Times New Roman" pitchFamily="18" charset="0"/>
                <a:sym typeface="Euclid Extra"/>
              </a:rPr>
              <a:t></a:t>
            </a:r>
            <a:r>
              <a:rPr lang="en-US" altLang="zh-CN" dirty="0">
                <a:ea typeface="SimSun" charset="-122"/>
                <a:cs typeface="Times New Roman" pitchFamily="18" charset="0"/>
              </a:rPr>
              <a:t> is g</a:t>
            </a:r>
            <a:r>
              <a:rPr lang="en-US" altLang="zh-CN" baseline="-25000" dirty="0">
                <a:ea typeface="SimSun" charset="-122"/>
                <a:cs typeface="Times New Roman" pitchFamily="18" charset="0"/>
                <a:sym typeface="Euclid Extra"/>
              </a:rPr>
              <a:t></a:t>
            </a:r>
            <a:r>
              <a:rPr lang="en-US" altLang="zh-CN" dirty="0">
                <a:ea typeface="SimSun" charset="-122"/>
                <a:cs typeface="Times New Roman" pitchFamily="18" charset="0"/>
                <a:sym typeface="Euclid Extra"/>
              </a:rPr>
              <a:t> </a:t>
            </a:r>
            <a:r>
              <a:rPr lang="en-US" altLang="zh-CN" dirty="0">
                <a:ea typeface="SimSun" charset="-122"/>
                <a:cs typeface="Times New Roman" pitchFamily="18" charset="0"/>
              </a:rPr>
              <a:t>+</a:t>
            </a:r>
            <a:r>
              <a:rPr lang="en-US" altLang="zh-CN" dirty="0" err="1">
                <a:ea typeface="SimSun" charset="-122"/>
                <a:cs typeface="Times New Roman" pitchFamily="18" charset="0"/>
              </a:rPr>
              <a:t>jb</a:t>
            </a:r>
            <a:r>
              <a:rPr lang="en-US" altLang="zh-CN" baseline="-25000" dirty="0">
                <a:ea typeface="SimSun" charset="-122"/>
                <a:cs typeface="Times New Roman" pitchFamily="18" charset="0"/>
                <a:sym typeface="Euclid Extra"/>
              </a:rPr>
              <a:t></a:t>
            </a:r>
            <a:r>
              <a:rPr lang="en-US" altLang="zh-CN" dirty="0">
                <a:ea typeface="SimSun" charset="-122"/>
                <a:cs typeface="Times New Roman" pitchFamily="18" charset="0"/>
              </a:rPr>
              <a:t>  and we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define</a:t>
            </a:r>
          </a:p>
          <a:p>
            <a:endParaRPr lang="en-US" dirty="0">
              <a:ea typeface="SimSun" charset="-122"/>
              <a:cs typeface="Times New Roman" pitchFamily="18" charset="0"/>
            </a:endParaRPr>
          </a:p>
          <a:p>
            <a:r>
              <a:rPr lang="en-US" altLang="zh-CN" dirty="0">
                <a:ea typeface="SimSun" charset="-122"/>
                <a:cs typeface="Times New Roman" pitchFamily="18" charset="0"/>
              </a:rPr>
              <a:t>We define the L</a:t>
            </a:r>
            <a:r>
              <a:rPr lang="en-US" altLang="zh-CN" dirty="0">
                <a:ea typeface="SimSun" charset="-122"/>
                <a:cs typeface="Times New Roman" pitchFamily="18" charset="0"/>
                <a:sym typeface="Symbol"/>
              </a:rPr>
              <a:t>N incidence matrix</a:t>
            </a:r>
            <a:br>
              <a:rPr lang="en-US" altLang="zh-CN" dirty="0">
                <a:ea typeface="SimSun" charset="-122"/>
                <a:cs typeface="Times New Roman" pitchFamily="18" charset="0"/>
                <a:sym typeface="Symbol"/>
              </a:rPr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056075"/>
              </p:ext>
            </p:extLst>
          </p:nvPr>
        </p:nvGraphicFramePr>
        <p:xfrm>
          <a:off x="2133600" y="1981200"/>
          <a:ext cx="391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4" name="Equation" r:id="rId3" imgW="3911400" imgH="596880" progId="Equation.DSMT4">
                  <p:embed/>
                </p:oleObj>
              </mc:Choice>
              <mc:Fallback>
                <p:oleObj name="Equation" r:id="rId3" imgW="39114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1200"/>
                        <a:ext cx="3911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654260"/>
              </p:ext>
            </p:extLst>
          </p:nvPr>
        </p:nvGraphicFramePr>
        <p:xfrm>
          <a:off x="927100" y="3429000"/>
          <a:ext cx="1741488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5" name="Equation" r:id="rId5" imgW="1612800" imgH="2298600" progId="Equation.DSMT4">
                  <p:embed/>
                </p:oleObj>
              </mc:Choice>
              <mc:Fallback>
                <p:oleObj name="Equation" r:id="rId5" imgW="1612800" imgH="229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429000"/>
                        <a:ext cx="1741488" cy="264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2800" y="3581400"/>
            <a:ext cx="4495800" cy="1938992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  <a:latin typeface="+mn-lt"/>
              </a:rPr>
              <a:t>where the component j of </a:t>
            </a:r>
            <a:r>
              <a:rPr lang="en-US" sz="2400" b="1" dirty="0" err="1">
                <a:solidFill>
                  <a:srgbClr val="1E0000"/>
                </a:solidFill>
                <a:latin typeface="+mn-lt"/>
              </a:rPr>
              <a:t>a</a:t>
            </a:r>
            <a:r>
              <a:rPr lang="en-US" sz="2400" baseline="-25000" dirty="0" err="1">
                <a:solidFill>
                  <a:srgbClr val="1E0000"/>
                </a:solidFill>
                <a:latin typeface="+mn-lt"/>
              </a:rPr>
              <a:t>i</a:t>
            </a:r>
            <a:r>
              <a:rPr lang="en-US" sz="2400" dirty="0">
                <a:solidFill>
                  <a:srgbClr val="1E0000"/>
                </a:solidFill>
                <a:latin typeface="+mn-lt"/>
              </a:rPr>
              <a:t> is</a:t>
            </a:r>
            <a:br>
              <a:rPr lang="en-US" sz="2400" dirty="0">
                <a:solidFill>
                  <a:srgbClr val="1E0000"/>
                </a:solidFill>
                <a:latin typeface="+mn-lt"/>
              </a:rPr>
            </a:br>
            <a:r>
              <a:rPr lang="en-US" sz="2400" dirty="0">
                <a:solidFill>
                  <a:srgbClr val="1E0000"/>
                </a:solidFill>
                <a:latin typeface="+mn-lt"/>
              </a:rPr>
              <a:t>nonzero whenever line </a:t>
            </a:r>
            <a:r>
              <a:rPr lang="en-US" altLang="zh-CN" sz="2400" dirty="0">
                <a:solidFill>
                  <a:srgbClr val="1E0000"/>
                </a:solidFill>
                <a:latin typeface="+mn-lt"/>
                <a:ea typeface="SimSun" charset="-122"/>
                <a:cs typeface="Times New Roman" pitchFamily="18" charset="0"/>
                <a:sym typeface="Euclid Extra"/>
              </a:rPr>
              <a:t></a:t>
            </a:r>
            <a:r>
              <a:rPr lang="en-US" altLang="zh-CN" sz="2400" baseline="-25000" dirty="0">
                <a:solidFill>
                  <a:srgbClr val="1E0000"/>
                </a:solidFill>
                <a:latin typeface="+mn-lt"/>
                <a:ea typeface="SimSun" charset="-122"/>
                <a:cs typeface="Times New Roman" pitchFamily="18" charset="0"/>
                <a:sym typeface="Euclid Extra"/>
              </a:rPr>
              <a:t>i</a:t>
            </a:r>
            <a:r>
              <a:rPr lang="en-US" sz="2400" dirty="0">
                <a:solidFill>
                  <a:srgbClr val="1E0000"/>
                </a:solidFill>
                <a:latin typeface="+mn-lt"/>
              </a:rPr>
              <a:t> is</a:t>
            </a:r>
            <a:br>
              <a:rPr lang="en-US" sz="2400" dirty="0">
                <a:solidFill>
                  <a:srgbClr val="1E0000"/>
                </a:solidFill>
                <a:latin typeface="+mn-lt"/>
              </a:rPr>
            </a:br>
            <a:r>
              <a:rPr lang="en-US" sz="2400" dirty="0">
                <a:solidFill>
                  <a:srgbClr val="1E0000"/>
                </a:solidFill>
                <a:latin typeface="+mn-lt"/>
              </a:rPr>
              <a:t>coincident with node j. Hence </a:t>
            </a:r>
            <a:br>
              <a:rPr lang="en-US" sz="2400" dirty="0">
                <a:solidFill>
                  <a:srgbClr val="1E0000"/>
                </a:solidFill>
                <a:latin typeface="+mn-lt"/>
              </a:rPr>
            </a:br>
            <a:r>
              <a:rPr lang="en-US" sz="2400" b="1" dirty="0">
                <a:solidFill>
                  <a:srgbClr val="1E0000"/>
                </a:solidFill>
                <a:latin typeface="+mn-lt"/>
              </a:rPr>
              <a:t>A</a:t>
            </a:r>
            <a:r>
              <a:rPr lang="en-US" sz="2400" dirty="0">
                <a:solidFill>
                  <a:srgbClr val="1E0000"/>
                </a:solidFill>
                <a:latin typeface="+mn-lt"/>
              </a:rPr>
              <a:t> is quite sparse, with </a:t>
            </a:r>
            <a:r>
              <a:rPr lang="en-US" sz="2400" dirty="0" smtClean="0">
                <a:solidFill>
                  <a:srgbClr val="1E0000"/>
                </a:solidFill>
                <a:latin typeface="+mn-lt"/>
              </a:rPr>
              <a:t>at most two </a:t>
            </a:r>
            <a:r>
              <a:rPr lang="en-US" sz="2400" dirty="0" err="1" smtClean="0">
                <a:solidFill>
                  <a:srgbClr val="1E0000"/>
                </a:solidFill>
                <a:latin typeface="+mn-lt"/>
              </a:rPr>
              <a:t>nonzeros</a:t>
            </a:r>
            <a:r>
              <a:rPr lang="en-US" sz="2400" dirty="0" smtClean="0">
                <a:solidFill>
                  <a:srgbClr val="1E0000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1E0000"/>
                </a:solidFill>
                <a:latin typeface="+mn-lt"/>
              </a:rPr>
              <a:t>per row</a:t>
            </a:r>
          </a:p>
        </p:txBody>
      </p:sp>
    </p:spTree>
    <p:extLst>
      <p:ext uri="{BB962C8B-B14F-4D97-AF65-F5344CB8AC3E}">
        <p14:creationId xmlns:p14="http://schemas.microsoft.com/office/powerpoint/2010/main" val="1583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/>
          <a:lstStyle/>
          <a:p>
            <a:r>
              <a:rPr lang="en-US" dirty="0" smtClean="0"/>
              <a:t>Linearized Active Power Flow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463040"/>
          </a:xfrm>
        </p:spPr>
        <p:txBody>
          <a:bodyPr/>
          <a:lstStyle/>
          <a:p>
            <a:r>
              <a:rPr lang="en-US" dirty="0" smtClean="0"/>
              <a:t>Under these assumptions the change in the real power line flows are given 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constant matrix  </a:t>
            </a:r>
            <a:br>
              <a:rPr lang="en-US" dirty="0" smtClean="0"/>
            </a:br>
            <a:r>
              <a:rPr lang="en-US" dirty="0" smtClean="0"/>
              <a:t>is called the injection shift factor matrix (ISF)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582428"/>
              </p:ext>
            </p:extLst>
          </p:nvPr>
        </p:nvGraphicFramePr>
        <p:xfrm>
          <a:off x="533400" y="2438400"/>
          <a:ext cx="83058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8" name="Equation" r:id="rId3" imgW="8305560" imgH="1371600" progId="Equation.DSMT4">
                  <p:embed/>
                </p:oleObj>
              </mc:Choice>
              <mc:Fallback>
                <p:oleObj name="Equation" r:id="rId3" imgW="8305560" imgH="137160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83058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726346"/>
              </p:ext>
            </p:extLst>
          </p:nvPr>
        </p:nvGraphicFramePr>
        <p:xfrm>
          <a:off x="3902075" y="3886200"/>
          <a:ext cx="3321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9" name="Equation" r:id="rId5" imgW="3886200" imgH="799920" progId="Equation.DSMT4">
                  <p:embed/>
                </p:oleObj>
              </mc:Choice>
              <mc:Fallback>
                <p:oleObj name="Equation" r:id="rId5" imgW="388620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3886200"/>
                        <a:ext cx="33210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Flow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of power flow sensitivity analysis is to get an estimate of how some set of values would change with respect to a change in a set of control values</a:t>
            </a:r>
          </a:p>
          <a:p>
            <a:pPr lvl="1"/>
            <a:r>
              <a:rPr lang="en-US" dirty="0" smtClean="0"/>
              <a:t>Need to keep in mind which control responses are implicitly modeled, such as P and Q changes at the slack, Q at PV buses</a:t>
            </a:r>
          </a:p>
          <a:p>
            <a:r>
              <a:rPr lang="en-US" dirty="0" smtClean="0"/>
              <a:t>The approach works by linearizing a system about an operating point; its usefulness depends on the validity of this approximation</a:t>
            </a:r>
          </a:p>
          <a:p>
            <a:r>
              <a:rPr lang="en-US" dirty="0" smtClean="0"/>
              <a:t>Sensitivities are widely used in power system analysis, with some algorithms doing sequential </a:t>
            </a:r>
            <a:r>
              <a:rPr lang="en-US" dirty="0" err="1" smtClean="0"/>
              <a:t>linearizations</a:t>
            </a:r>
            <a:endParaRPr lang="en-US" dirty="0" smtClean="0"/>
          </a:p>
          <a:p>
            <a:pPr lvl="1"/>
            <a:r>
              <a:rPr lang="en-US" dirty="0" smtClean="0"/>
              <a:t>They are most valid for real power, less useful for reactive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Shift Factors (ISFs)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072640"/>
          </a:xfrm>
        </p:spPr>
        <p:txBody>
          <a:bodyPr/>
          <a:lstStyle/>
          <a:p>
            <a:r>
              <a:rPr lang="en-US" altLang="zh-CN" dirty="0">
                <a:ea typeface="SimSun" charset="-122"/>
              </a:rPr>
              <a:t>The </a:t>
            </a:r>
            <a:r>
              <a:rPr lang="en-US" altLang="zh-CN" dirty="0" smtClean="0">
                <a:ea typeface="SimSun" charset="-122"/>
              </a:rPr>
              <a:t>element       </a:t>
            </a:r>
            <a:r>
              <a:rPr lang="en-US" altLang="zh-CN" sz="1200" dirty="0" smtClean="0">
                <a:ea typeface="SimSun" charset="-122"/>
              </a:rPr>
              <a:t>     </a:t>
            </a:r>
            <a:r>
              <a:rPr lang="en-US" altLang="zh-CN" dirty="0">
                <a:ea typeface="SimSun" charset="-122"/>
              </a:rPr>
              <a:t>in row </a:t>
            </a:r>
            <a:r>
              <a:rPr lang="en-US" altLang="zh-CN" dirty="0">
                <a:ea typeface="SimSun" charset="-122"/>
                <a:sym typeface="Euclid Extra"/>
              </a:rPr>
              <a:t></a:t>
            </a:r>
            <a:r>
              <a:rPr lang="en-US" altLang="zh-CN" dirty="0">
                <a:ea typeface="SimSun" charset="-122"/>
              </a:rPr>
              <a:t> and column </a:t>
            </a:r>
            <a:r>
              <a:rPr lang="en-US" altLang="zh-CN" dirty="0"/>
              <a:t>n</a:t>
            </a:r>
            <a:r>
              <a:rPr lang="en-US" altLang="zh-CN" dirty="0">
                <a:ea typeface="SimSun" charset="-122"/>
              </a:rPr>
              <a:t> of  </a:t>
            </a:r>
            <a:r>
              <a:rPr lang="en-US" altLang="zh-CN" b="1" dirty="0">
                <a:ea typeface="SimSun" charset="-122"/>
                <a:sym typeface="Euclid Symbol"/>
              </a:rPr>
              <a:t> </a:t>
            </a:r>
            <a:r>
              <a:rPr lang="en-US" altLang="zh-CN" dirty="0">
                <a:ea typeface="SimSun" charset="-122"/>
              </a:rPr>
              <a:t>is called the </a:t>
            </a:r>
            <a:r>
              <a:rPr lang="en-US" altLang="zh-CN" dirty="0" smtClean="0">
                <a:ea typeface="SimSun" charset="-122"/>
              </a:rPr>
              <a:t>injection shift factor (</a:t>
            </a:r>
            <a:r>
              <a:rPr lang="en-US" altLang="zh-CN" i="1" dirty="0" smtClean="0">
                <a:latin typeface="Times New Roman" pitchFamily="18" charset="0"/>
                <a:ea typeface="SimSun" charset="-122"/>
              </a:rPr>
              <a:t>ISF)</a:t>
            </a:r>
            <a:r>
              <a:rPr lang="en-US" altLang="zh-CN" dirty="0" smtClean="0">
                <a:ea typeface="SimSun" charset="-122"/>
              </a:rPr>
              <a:t> </a:t>
            </a:r>
            <a:r>
              <a:rPr lang="en-US" altLang="zh-CN" dirty="0">
                <a:ea typeface="SimSun" charset="-122"/>
              </a:rPr>
              <a:t>of line </a:t>
            </a:r>
            <a:r>
              <a:rPr lang="en-US" altLang="zh-CN" dirty="0">
                <a:ea typeface="SimSun" charset="-122"/>
                <a:sym typeface="Euclid Extra"/>
              </a:rPr>
              <a:t></a:t>
            </a:r>
            <a:r>
              <a:rPr lang="en-US" altLang="zh-CN" dirty="0">
                <a:ea typeface="SimSun" charset="-122"/>
              </a:rPr>
              <a:t> with respect to the injection at node </a:t>
            </a:r>
            <a:r>
              <a:rPr lang="en-US" altLang="zh-CN" i="1" dirty="0">
                <a:latin typeface="Times New Roman" pitchFamily="18" charset="0"/>
                <a:ea typeface="SimSun" charset="-122"/>
              </a:rPr>
              <a:t>n</a:t>
            </a:r>
          </a:p>
          <a:p>
            <a:pPr lvl="1"/>
            <a:r>
              <a:rPr lang="en-US" altLang="zh-CN" dirty="0">
                <a:latin typeface="Times New Roman" pitchFamily="18" charset="0"/>
                <a:ea typeface="SimSun" charset="-122"/>
              </a:rPr>
              <a:t>Absorbed at the slack bus, so it is slack bus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dependent</a:t>
            </a:r>
          </a:p>
          <a:p>
            <a:r>
              <a:rPr lang="en-US" altLang="zh-CN" dirty="0" smtClean="0">
                <a:latin typeface="Times New Roman" pitchFamily="18" charset="0"/>
                <a:ea typeface="SimSun" charset="-122"/>
              </a:rPr>
              <a:t>Terms generation shift factor (GSF) and load shift factor (LSF) are also used (such as by NERC)</a:t>
            </a:r>
          </a:p>
          <a:p>
            <a:pPr lvl="1"/>
            <a:r>
              <a:rPr lang="en-US" altLang="zh-CN" dirty="0" smtClean="0">
                <a:latin typeface="Times New Roman" pitchFamily="18" charset="0"/>
                <a:ea typeface="SimSun" charset="-122"/>
              </a:rPr>
              <a:t>Same concept, just a variation in the sign whether it is a generator or a load</a:t>
            </a:r>
          </a:p>
          <a:p>
            <a:pPr lvl="1"/>
            <a:r>
              <a:rPr lang="en-US" altLang="zh-CN" dirty="0" smtClean="0">
                <a:latin typeface="Times New Roman" pitchFamily="18" charset="0"/>
                <a:ea typeface="SimSun" charset="-122"/>
              </a:rPr>
              <a:t>Sometimes the associated element is not a single line, but rather a combination of lines (an interface)</a:t>
            </a:r>
          </a:p>
          <a:p>
            <a:r>
              <a:rPr lang="en-US" altLang="zh-CN" dirty="0" smtClean="0">
                <a:latin typeface="Times New Roman" pitchFamily="18" charset="0"/>
                <a:ea typeface="SimSun" charset="-122"/>
              </a:rPr>
              <a:t>Terms used in North America are defined in the </a:t>
            </a:r>
            <a:r>
              <a:rPr lang="en-US" altLang="zh-CN" dirty="0">
                <a:latin typeface="Times New Roman" pitchFamily="18" charset="0"/>
                <a:ea typeface="SimSun" charset="-122"/>
              </a:rPr>
              <a:t>NERC glossary </a:t>
            </a:r>
            <a:r>
              <a:rPr lang="en-US" altLang="zh-CN" sz="2400" dirty="0">
                <a:latin typeface="Times New Roman" pitchFamily="18" charset="0"/>
                <a:ea typeface="SimSun" charset="-122"/>
              </a:rPr>
              <a:t>(http://</a:t>
            </a:r>
            <a:r>
              <a:rPr lang="en-US" altLang="zh-CN" sz="2400" dirty="0" smtClean="0">
                <a:latin typeface="Times New Roman" pitchFamily="18" charset="0"/>
                <a:ea typeface="SimSun" charset="-122"/>
              </a:rPr>
              <a:t>www.nerc.com/files/glossary_of_terms.pdf) </a:t>
            </a:r>
            <a:endParaRPr lang="en-US" altLang="zh-CN" sz="2400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624694"/>
              </p:ext>
            </p:extLst>
          </p:nvPr>
        </p:nvGraphicFramePr>
        <p:xfrm>
          <a:off x="2743200" y="12954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1" name="Equation" r:id="rId3" imgW="482391" imgH="482391" progId="Equation.DSMT4">
                  <p:embed/>
                </p:oleObj>
              </mc:Choice>
              <mc:Fallback>
                <p:oleObj name="Equation" r:id="rId3" imgW="482391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954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Freeform 2"/>
          <p:cNvSpPr>
            <a:spLocks/>
          </p:cNvSpPr>
          <p:nvPr/>
        </p:nvSpPr>
        <p:spPr bwMode="auto">
          <a:xfrm flipV="1">
            <a:off x="952500" y="2087563"/>
            <a:ext cx="5797550" cy="2513012"/>
          </a:xfrm>
          <a:custGeom>
            <a:avLst/>
            <a:gdLst>
              <a:gd name="T0" fmla="*/ 62339 w 2232"/>
              <a:gd name="T1" fmla="*/ 1450783 h 899"/>
              <a:gd name="T2" fmla="*/ 467544 w 2232"/>
              <a:gd name="T3" fmla="*/ 1719135 h 899"/>
              <a:gd name="T4" fmla="*/ 561053 w 2232"/>
              <a:gd name="T5" fmla="*/ 1786223 h 899"/>
              <a:gd name="T6" fmla="*/ 685732 w 2232"/>
              <a:gd name="T7" fmla="*/ 1987488 h 899"/>
              <a:gd name="T8" fmla="*/ 1527312 w 2232"/>
              <a:gd name="T9" fmla="*/ 2289385 h 899"/>
              <a:gd name="T10" fmla="*/ 2181873 w 2232"/>
              <a:gd name="T11" fmla="*/ 2356473 h 899"/>
              <a:gd name="T12" fmla="*/ 4176729 w 2232"/>
              <a:gd name="T13" fmla="*/ 2390017 h 899"/>
              <a:gd name="T14" fmla="*/ 4394916 w 2232"/>
              <a:gd name="T15" fmla="*/ 2322929 h 899"/>
              <a:gd name="T16" fmla="*/ 4488425 w 2232"/>
              <a:gd name="T17" fmla="*/ 2255841 h 899"/>
              <a:gd name="T18" fmla="*/ 4987139 w 2232"/>
              <a:gd name="T19" fmla="*/ 2088120 h 899"/>
              <a:gd name="T20" fmla="*/ 5423515 w 2232"/>
              <a:gd name="T21" fmla="*/ 1819767 h 899"/>
              <a:gd name="T22" fmla="*/ 5672872 w 2232"/>
              <a:gd name="T23" fmla="*/ 1484327 h 899"/>
              <a:gd name="T24" fmla="*/ 5797550 w 2232"/>
              <a:gd name="T25" fmla="*/ 545092 h 899"/>
              <a:gd name="T26" fmla="*/ 5142987 w 2232"/>
              <a:gd name="T27" fmla="*/ 276739 h 899"/>
              <a:gd name="T28" fmla="*/ 3896203 w 2232"/>
              <a:gd name="T29" fmla="*/ 310283 h 899"/>
              <a:gd name="T30" fmla="*/ 3678015 w 2232"/>
              <a:gd name="T31" fmla="*/ 209651 h 899"/>
              <a:gd name="T32" fmla="*/ 3428658 w 2232"/>
              <a:gd name="T33" fmla="*/ 142562 h 899"/>
              <a:gd name="T34" fmla="*/ 2929945 w 2232"/>
              <a:gd name="T35" fmla="*/ 109018 h 899"/>
              <a:gd name="T36" fmla="*/ 2680588 w 2232"/>
              <a:gd name="T37" fmla="*/ 176107 h 899"/>
              <a:gd name="T38" fmla="*/ 2026025 w 2232"/>
              <a:gd name="T39" fmla="*/ 276739 h 899"/>
              <a:gd name="T40" fmla="*/ 1589651 w 2232"/>
              <a:gd name="T41" fmla="*/ 478003 h 899"/>
              <a:gd name="T42" fmla="*/ 1028597 w 2232"/>
              <a:gd name="T43" fmla="*/ 712812 h 899"/>
              <a:gd name="T44" fmla="*/ 592223 w 2232"/>
              <a:gd name="T45" fmla="*/ 914077 h 899"/>
              <a:gd name="T46" fmla="*/ 124678 w 2232"/>
              <a:gd name="T47" fmla="*/ 1014709 h 899"/>
              <a:gd name="T48" fmla="*/ 0 w 2232"/>
              <a:gd name="T49" fmla="*/ 1215974 h 899"/>
              <a:gd name="T50" fmla="*/ 31170 w 2232"/>
              <a:gd name="T51" fmla="*/ 1383694 h 899"/>
              <a:gd name="T52" fmla="*/ 62339 w 2232"/>
              <a:gd name="T53" fmla="*/ 1450783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3"/>
          <p:cNvSpPr>
            <a:spLocks noChangeShapeType="1"/>
          </p:cNvSpPr>
          <p:nvPr/>
        </p:nvSpPr>
        <p:spPr bwMode="auto">
          <a:xfrm>
            <a:off x="2387600" y="2589213"/>
            <a:ext cx="428625" cy="0"/>
          </a:xfrm>
          <a:prstGeom prst="line">
            <a:avLst/>
          </a:prstGeom>
          <a:noFill/>
          <a:ln w="539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3616325" y="3476625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4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3476625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Line 5"/>
          <p:cNvSpPr>
            <a:spLocks noChangeShapeType="1"/>
          </p:cNvSpPr>
          <p:nvPr/>
        </p:nvSpPr>
        <p:spPr bwMode="auto">
          <a:xfrm>
            <a:off x="3079750" y="3267075"/>
            <a:ext cx="19685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6"/>
          <p:cNvSpPr>
            <a:spLocks noChangeShapeType="1"/>
          </p:cNvSpPr>
          <p:nvPr/>
        </p:nvSpPr>
        <p:spPr bwMode="auto">
          <a:xfrm flipH="1">
            <a:off x="2606675" y="1920875"/>
            <a:ext cx="12700" cy="660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182188"/>
              </p:ext>
            </p:extLst>
          </p:nvPr>
        </p:nvGraphicFramePr>
        <p:xfrm>
          <a:off x="2136775" y="1463675"/>
          <a:ext cx="431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5" name="Equation" r:id="rId5" imgW="431640" imgH="469800" progId="Equation.DSMT4">
                  <p:embed/>
                </p:oleObj>
              </mc:Choice>
              <mc:Fallback>
                <p:oleObj name="Equation" r:id="rId5" imgW="431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463675"/>
                        <a:ext cx="431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8"/>
          <p:cNvGraphicFramePr>
            <a:graphicFrameLocks noChangeAspect="1"/>
          </p:cNvGraphicFramePr>
          <p:nvPr/>
        </p:nvGraphicFramePr>
        <p:xfrm>
          <a:off x="2047875" y="2562225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6" name="Equation" r:id="rId7" imgW="228600" imgH="241200" progId="Equation.DSMT4">
                  <p:embed/>
                </p:oleObj>
              </mc:Choice>
              <mc:Fallback>
                <p:oleObj name="Equation" r:id="rId7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562225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3321050" y="2511425"/>
          <a:ext cx="1333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7" name="Equation" r:id="rId9" imgW="1333440" imgH="482400" progId="Equation.DSMT4">
                  <p:embed/>
                </p:oleObj>
              </mc:Choice>
              <mc:Fallback>
                <p:oleObj name="Equation" r:id="rId9" imgW="1333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2511425"/>
                        <a:ext cx="1333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9" name="Line 10"/>
          <p:cNvSpPr>
            <a:spLocks noChangeShapeType="1"/>
          </p:cNvSpPr>
          <p:nvPr/>
        </p:nvSpPr>
        <p:spPr bwMode="auto">
          <a:xfrm>
            <a:off x="3736975" y="3114675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8" name="Object 11"/>
          <p:cNvGraphicFramePr>
            <a:graphicFrameLocks noChangeAspect="1"/>
          </p:cNvGraphicFramePr>
          <p:nvPr/>
        </p:nvGraphicFramePr>
        <p:xfrm>
          <a:off x="2720975" y="313372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8" name="Equation" r:id="rId11" imgW="152280" imgH="317160" progId="Equation.DSMT4">
                  <p:embed/>
                </p:oleObj>
              </mc:Choice>
              <mc:Fallback>
                <p:oleObj name="Equation" r:id="rId11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13372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0" name="Line 12"/>
          <p:cNvSpPr>
            <a:spLocks noChangeShapeType="1"/>
          </p:cNvSpPr>
          <p:nvPr/>
        </p:nvSpPr>
        <p:spPr bwMode="auto">
          <a:xfrm flipH="1">
            <a:off x="3070225" y="30718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3"/>
          <p:cNvSpPr>
            <a:spLocks noChangeShapeType="1"/>
          </p:cNvSpPr>
          <p:nvPr/>
        </p:nvSpPr>
        <p:spPr bwMode="auto">
          <a:xfrm flipH="1">
            <a:off x="5038725" y="3059113"/>
            <a:ext cx="3175" cy="39370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5203825" y="307022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9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307022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Line 15"/>
          <p:cNvSpPr>
            <a:spLocks noChangeShapeType="1"/>
          </p:cNvSpPr>
          <p:nvPr/>
        </p:nvSpPr>
        <p:spPr bwMode="auto">
          <a:xfrm>
            <a:off x="5813425" y="4049713"/>
            <a:ext cx="352425" cy="0"/>
          </a:xfrm>
          <a:prstGeom prst="line">
            <a:avLst/>
          </a:prstGeom>
          <a:noFill/>
          <a:ln w="50800">
            <a:solidFill>
              <a:srgbClr val="6E2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16"/>
          <p:cNvSpPr>
            <a:spLocks noChangeShapeType="1"/>
          </p:cNvSpPr>
          <p:nvPr/>
        </p:nvSpPr>
        <p:spPr bwMode="auto">
          <a:xfrm flipV="1">
            <a:off x="6000750" y="4035425"/>
            <a:ext cx="0" cy="749300"/>
          </a:xfrm>
          <a:prstGeom prst="line">
            <a:avLst/>
          </a:prstGeom>
          <a:noFill/>
          <a:ln w="34925">
            <a:solidFill>
              <a:srgbClr val="6E25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8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465548"/>
              </p:ext>
            </p:extLst>
          </p:nvPr>
        </p:nvGraphicFramePr>
        <p:xfrm>
          <a:off x="5805488" y="4462463"/>
          <a:ext cx="120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0" name="Equation" r:id="rId15" imgW="1206360" imgH="469800" progId="Equation.DSMT4">
                  <p:embed/>
                </p:oleObj>
              </mc:Choice>
              <mc:Fallback>
                <p:oleObj name="Equation" r:id="rId15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4462463"/>
                        <a:ext cx="1206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AutoShape 20"/>
          <p:cNvSpPr>
            <a:spLocks noChangeArrowheads="1"/>
          </p:cNvSpPr>
          <p:nvPr/>
        </p:nvSpPr>
        <p:spPr bwMode="auto">
          <a:xfrm>
            <a:off x="6753225" y="1670050"/>
            <a:ext cx="1358900" cy="812800"/>
          </a:xfrm>
          <a:prstGeom prst="wedgeRoundRectCallout">
            <a:avLst>
              <a:gd name="adj1" fmla="val -104204"/>
              <a:gd name="adj2" fmla="val 241407"/>
              <a:gd name="adj3" fmla="val 16667"/>
            </a:avLst>
          </a:prstGeom>
          <a:solidFill>
            <a:srgbClr val="FF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ea typeface="SimSun" charset="-122"/>
            </a:endParaRPr>
          </a:p>
        </p:txBody>
      </p:sp>
      <p:sp>
        <p:nvSpPr>
          <p:cNvPr id="2869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ISF Interpretation</a:t>
            </a:r>
            <a:endParaRPr lang="en-US" altLang="zh-CN" dirty="0"/>
          </a:p>
        </p:txBody>
      </p:sp>
      <p:sp>
        <p:nvSpPr>
          <p:cNvPr id="28696" name="Rectangle 24"/>
          <p:cNvSpPr>
            <a:spLocks noGrp="1" noChangeArrowheads="1"/>
          </p:cNvSpPr>
          <p:nvPr>
            <p:ph idx="1"/>
          </p:nvPr>
        </p:nvSpPr>
        <p:spPr>
          <a:xfrm>
            <a:off x="457200" y="5105400"/>
            <a:ext cx="8229600" cy="1219200"/>
          </a:xfrm>
          <a:noFill/>
        </p:spPr>
        <p:txBody>
          <a:bodyPr/>
          <a:lstStyle/>
          <a:p>
            <a:pPr marL="457200" indent="-457200" algn="just">
              <a:spcBef>
                <a:spcPct val="0"/>
              </a:spcBef>
              <a:buFont typeface="Wingdings" pitchFamily="2" charset="2"/>
              <a:buNone/>
            </a:pPr>
            <a:r>
              <a:rPr lang="zh-CN" altLang="en-US" dirty="0" smtClean="0">
                <a:ea typeface="SimSun" charset="-122"/>
              </a:rPr>
              <a:t>	   </a:t>
            </a:r>
            <a:r>
              <a:rPr lang="en-US" altLang="zh-CN" dirty="0" smtClean="0">
                <a:ea typeface="SimSun" charset="-122"/>
              </a:rPr>
              <a:t>is the fraction of the additional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1</a:t>
            </a:r>
            <a:r>
              <a:rPr lang="en-US" altLang="zh-CN" dirty="0" smtClean="0">
                <a:ea typeface="SimSun" charset="-122"/>
              </a:rPr>
              <a:t> </a:t>
            </a:r>
            <a:r>
              <a:rPr lang="en-US" altLang="zh-CN" i="1" dirty="0" smtClean="0">
                <a:latin typeface="Times New Roman" pitchFamily="18" charset="0"/>
                <a:ea typeface="SimSun" charset="-122"/>
              </a:rPr>
              <a:t>MW</a:t>
            </a:r>
            <a:r>
              <a:rPr lang="en-US" altLang="zh-CN" dirty="0" smtClean="0">
                <a:ea typeface="SimSun" charset="-122"/>
              </a:rPr>
              <a:t> injection at node </a:t>
            </a:r>
            <a:r>
              <a:rPr lang="en-US" altLang="zh-CN" i="1" dirty="0" smtClean="0">
                <a:latin typeface="Times New Roman" pitchFamily="18" charset="0"/>
                <a:ea typeface="SimSun" charset="-122"/>
                <a:cs typeface="Times New Roman" pitchFamily="18" charset="0"/>
              </a:rPr>
              <a:t>n</a:t>
            </a:r>
            <a:r>
              <a:rPr lang="en-US" altLang="zh-CN" dirty="0" smtClean="0">
                <a:ea typeface="SimSun" charset="-122"/>
              </a:rPr>
              <a:t> that goes though line </a:t>
            </a:r>
            <a:r>
              <a:rPr lang="en-US" altLang="zh-CN" dirty="0">
                <a:ea typeface="SimSun" charset="-122"/>
                <a:sym typeface="Euclid Extra"/>
              </a:rPr>
              <a:t></a:t>
            </a:r>
            <a:r>
              <a:rPr lang="en-US" altLang="zh-CN" dirty="0" smtClean="0">
                <a:ea typeface="SimSun" charset="-122"/>
              </a:rPr>
              <a:t> </a:t>
            </a:r>
          </a:p>
        </p:txBody>
      </p:sp>
      <p:graphicFrame>
        <p:nvGraphicFramePr>
          <p:cNvPr id="303126" name="Object 22"/>
          <p:cNvGraphicFramePr>
            <a:graphicFrameLocks noChangeAspect="1"/>
          </p:cNvGraphicFramePr>
          <p:nvPr/>
        </p:nvGraphicFramePr>
        <p:xfrm>
          <a:off x="2555875" y="1514475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1" name="Equation" r:id="rId17" imgW="482400" imgH="393480" progId="Equation.DSMT4">
                  <p:embed/>
                </p:oleObj>
              </mc:Choice>
              <mc:Fallback>
                <p:oleObj name="Equation" r:id="rId17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514475"/>
                        <a:ext cx="48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53446"/>
              </p:ext>
            </p:extLst>
          </p:nvPr>
        </p:nvGraphicFramePr>
        <p:xfrm>
          <a:off x="711200" y="51054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2" name="Equation" r:id="rId19" imgW="482400" imgH="482400" progId="Equation.DSMT4">
                  <p:embed/>
                </p:oleObj>
              </mc:Choice>
              <mc:Fallback>
                <p:oleObj name="Equation" r:id="rId19" imgW="482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1054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7" name="Text Box 19"/>
          <p:cNvSpPr txBox="1">
            <a:spLocks noChangeArrowheads="1"/>
          </p:cNvSpPr>
          <p:nvPr/>
        </p:nvSpPr>
        <p:spPr bwMode="auto">
          <a:xfrm>
            <a:off x="6935305" y="1658938"/>
            <a:ext cx="1051890" cy="86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rgbClr val="6E25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slack 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rgbClr val="6E25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node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997222"/>
              </p:ext>
            </p:extLst>
          </p:nvPr>
        </p:nvGraphicFramePr>
        <p:xfrm>
          <a:off x="6659618" y="4553611"/>
          <a:ext cx="533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3" name="Equation" r:id="rId21" imgW="533160" imgH="393480" progId="Equation.DSMT4">
                  <p:embed/>
                </p:oleObj>
              </mc:Choice>
              <mc:Fallback>
                <p:oleObj name="Equation" r:id="rId21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618" y="4553611"/>
                        <a:ext cx="533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ISF </a:t>
            </a:r>
            <a:r>
              <a:rPr lang="en-US" altLang="zh-CN" dirty="0" smtClean="0"/>
              <a:t>Properties</a:t>
            </a:r>
            <a:endParaRPr lang="en-US" altLang="zh-CN" dirty="0"/>
          </a:p>
        </p:txBody>
      </p:sp>
      <p:sp>
        <p:nvSpPr>
          <p:cNvPr id="29705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280160"/>
            <a:ext cx="8244840" cy="2834640"/>
          </a:xfrm>
        </p:spPr>
        <p:txBody>
          <a:bodyPr/>
          <a:lstStyle/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By definition,       depends on the location of the slack bus</a:t>
            </a:r>
            <a:endParaRPr lang="en-US" altLang="zh-CN" i="1" dirty="0" smtClean="0">
              <a:latin typeface="Times New Roman" pitchFamily="18" charset="0"/>
              <a:ea typeface="SimSun" charset="-122"/>
            </a:endParaRP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By definition,                      for             since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the injection and  withdrawal buses are identical in this case and, consequently, no </a:t>
            </a:r>
            <a:r>
              <a:rPr lang="en-US" altLang="zh-CN" dirty="0">
                <a:ea typeface="SimSun" charset="-122"/>
                <a:cs typeface="Times New Roman" pitchFamily="18" charset="0"/>
              </a:rPr>
              <a:t>flow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arises on any line </a:t>
            </a:r>
            <a:r>
              <a:rPr lang="en-US" altLang="zh-CN" dirty="0">
                <a:ea typeface="SimSun" charset="-122"/>
                <a:sym typeface="Euclid Extra"/>
              </a:rPr>
              <a:t></a:t>
            </a:r>
            <a:r>
              <a:rPr lang="en-US" altLang="zh-CN" dirty="0">
                <a:ea typeface="SimSun" charset="-122"/>
              </a:rPr>
              <a:t> </a:t>
            </a:r>
            <a:r>
              <a:rPr lang="en-US" altLang="zh-CN" dirty="0" smtClean="0">
                <a:ea typeface="SimSun" charset="-122"/>
                <a:cs typeface="Times New Roman" pitchFamily="18" charset="0"/>
              </a:rPr>
              <a:t>     </a:t>
            </a:r>
          </a:p>
          <a:p>
            <a:pPr marL="461963" indent="-461963">
              <a:spcBef>
                <a:spcPct val="0"/>
              </a:spcBef>
            </a:pPr>
            <a:r>
              <a:rPr lang="en-US" altLang="zh-CN" dirty="0" smtClean="0">
                <a:ea typeface="SimSun" charset="-122"/>
              </a:rPr>
              <a:t>The magnitude of       is at most </a:t>
            </a:r>
            <a:r>
              <a:rPr lang="en-US" altLang="zh-CN" dirty="0" smtClean="0">
                <a:latin typeface="Times New Roman" pitchFamily="18" charset="0"/>
                <a:ea typeface="SimSun" charset="-122"/>
              </a:rPr>
              <a:t>1 </a:t>
            </a:r>
            <a:r>
              <a:rPr lang="en-US" altLang="zh-CN" dirty="0" smtClean="0">
                <a:ea typeface="SimSun" charset="-122"/>
              </a:rPr>
              <a:t>since</a:t>
            </a: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269894"/>
              </p:ext>
            </p:extLst>
          </p:nvPr>
        </p:nvGraphicFramePr>
        <p:xfrm>
          <a:off x="2895600" y="12954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3" name="Equation" r:id="rId3" imgW="482400" imgH="482400" progId="Equation.DSMT4">
                  <p:embed/>
                </p:oleObj>
              </mc:Choice>
              <mc:Fallback>
                <p:oleObj name="Equation" r:id="rId3" imgW="482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642332"/>
              </p:ext>
            </p:extLst>
          </p:nvPr>
        </p:nvGraphicFramePr>
        <p:xfrm>
          <a:off x="3048000" y="4038600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4" name="Equation" r:id="rId5" imgW="2374560" imgH="482400" progId="Equation.DSMT4">
                  <p:embed/>
                </p:oleObj>
              </mc:Choice>
              <mc:Fallback>
                <p:oleObj name="Equation" r:id="rId5" imgW="2374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2374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531427"/>
              </p:ext>
            </p:extLst>
          </p:nvPr>
        </p:nvGraphicFramePr>
        <p:xfrm>
          <a:off x="2895600" y="2133600"/>
          <a:ext cx="182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5" name="Equation" r:id="rId7" imgW="1828800" imgH="482400" progId="Equation.DSMT4">
                  <p:embed/>
                </p:oleObj>
              </mc:Choice>
              <mc:Fallback>
                <p:oleObj name="Equation" r:id="rId7" imgW="1828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1828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677096"/>
              </p:ext>
            </p:extLst>
          </p:nvPr>
        </p:nvGraphicFramePr>
        <p:xfrm>
          <a:off x="5334000" y="2209800"/>
          <a:ext cx="990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6" name="Equation" r:id="rId9" imgW="990360" imgH="317160" progId="Equation.DSMT4">
                  <p:embed/>
                </p:oleObj>
              </mc:Choice>
              <mc:Fallback>
                <p:oleObj name="Equation" r:id="rId9" imgW="9903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990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167800"/>
              </p:ext>
            </p:extLst>
          </p:nvPr>
        </p:nvGraphicFramePr>
        <p:xfrm>
          <a:off x="3505200" y="342900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7" name="Equation" r:id="rId11" imgW="482400" imgH="482400" progId="Equation.DSMT4">
                  <p:embed/>
                </p:oleObj>
              </mc:Choice>
              <mc:Fallback>
                <p:oleObj name="Equation" r:id="rId11" imgW="482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648200"/>
            <a:ext cx="7010400" cy="1569660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1E0000"/>
                </a:solidFill>
              </a:rPr>
              <a:t>Note, this is strictly true only for the linear (lossless)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case. In the nonlinear case, it is possible that a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transaction decreases losses.  Hence a 1 MW injection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could change a line flow by more than 1 MW.</a:t>
            </a:r>
            <a:endParaRPr lang="en-US" sz="2400" dirty="0">
              <a:solidFill>
                <a:srgbClr val="1E0000"/>
              </a:solidFill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 Reference</a:t>
            </a:r>
            <a:endParaRPr lang="en-US" dirty="0"/>
          </a:p>
        </p:txBody>
      </p:sp>
      <p:pic>
        <p:nvPicPr>
          <p:cNvPr id="311362" name="Picture 6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r="19424"/>
          <a:stretch/>
        </p:blipFill>
        <p:spPr bwMode="auto">
          <a:xfrm>
            <a:off x="1371600" y="1280160"/>
            <a:ext cx="658368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/>
          <a:lstStyle/>
          <a:p>
            <a:r>
              <a:rPr lang="en-US" dirty="0" smtClean="0"/>
              <a:t>Five Bus ISF, Line 4, Bus 2 (to Slack) </a:t>
            </a:r>
            <a:endParaRPr lang="en-US" dirty="0"/>
          </a:p>
        </p:txBody>
      </p:sp>
      <p:pic>
        <p:nvPicPr>
          <p:cNvPr id="4" name="Picture 14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8" r="19224"/>
          <a:stretch/>
        </p:blipFill>
        <p:spPr bwMode="auto">
          <a:xfrm>
            <a:off x="1371600" y="1280160"/>
            <a:ext cx="658368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901544"/>
              </p:ext>
            </p:extLst>
          </p:nvPr>
        </p:nvGraphicFramePr>
        <p:xfrm>
          <a:off x="6705600" y="4343400"/>
          <a:ext cx="2133600" cy="1174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3" name="Equation" r:id="rId4" imgW="2514600" imgH="1384200" progId="Equation.DSMT4">
                  <p:embed/>
                </p:oleObj>
              </mc:Choice>
              <mc:Fallback>
                <p:oleObj name="Equation" r:id="rId4" imgW="251460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343400"/>
                        <a:ext cx="2133600" cy="117455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</a:t>
            </a:r>
          </a:p>
        </p:txBody>
      </p:sp>
      <p:graphicFrame>
        <p:nvGraphicFramePr>
          <p:cNvPr id="327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284388"/>
              </p:ext>
            </p:extLst>
          </p:nvPr>
        </p:nvGraphicFramePr>
        <p:xfrm>
          <a:off x="95250" y="2057400"/>
          <a:ext cx="4851400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8" name="Equation" r:id="rId3" imgW="4851360" imgH="4025880" progId="Equation.DSMT4">
                  <p:embed/>
                </p:oleObj>
              </mc:Choice>
              <mc:Fallback>
                <p:oleObj name="Equation" r:id="rId3" imgW="48513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2057400"/>
                        <a:ext cx="4851400" cy="402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48250" y="1828800"/>
            <a:ext cx="3657600" cy="4893647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The row of </a:t>
            </a:r>
            <a:r>
              <a:rPr lang="en-US" sz="2400" b="1" dirty="0" smtClean="0">
                <a:solidFill>
                  <a:srgbClr val="1E0000"/>
                </a:solidFill>
              </a:rPr>
              <a:t>A </a:t>
            </a:r>
            <a:r>
              <a:rPr lang="en-US" sz="2400" dirty="0" smtClean="0">
                <a:solidFill>
                  <a:srgbClr val="1E0000"/>
                </a:solidFill>
              </a:rPr>
              <a:t>correspond to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 the lines and transformers,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the columns correspond to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the non-slack buses (buses 2 </a:t>
            </a:r>
            <a:endParaRPr lang="en-US" sz="800" dirty="0" smtClean="0">
              <a:solidFill>
                <a:srgbClr val="1E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to 5); for each line there</a:t>
            </a:r>
            <a:endParaRPr lang="en-US" sz="1050" dirty="0" smtClean="0">
              <a:solidFill>
                <a:srgbClr val="1E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is a 1 at one end, a -1 at the </a:t>
            </a:r>
            <a:endParaRPr lang="en-US" sz="1050" dirty="0">
              <a:solidFill>
                <a:srgbClr val="1E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other end (hence an </a:t>
            </a:r>
            <a:endParaRPr lang="en-US" sz="1050" dirty="0">
              <a:solidFill>
                <a:srgbClr val="1E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assumed sign convention!).   </a:t>
            </a:r>
            <a:endParaRPr lang="en-US" sz="1050" dirty="0">
              <a:solidFill>
                <a:srgbClr val="1E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E0000"/>
                </a:solidFill>
              </a:rPr>
              <a:t>H</a:t>
            </a:r>
            <a:r>
              <a:rPr lang="en-US" sz="2400" dirty="0" smtClean="0">
                <a:solidFill>
                  <a:srgbClr val="1E0000"/>
                </a:solidFill>
              </a:rPr>
              <a:t>ere we put a 1 for the </a:t>
            </a:r>
            <a:endParaRPr lang="en-US" sz="1000" dirty="0">
              <a:solidFill>
                <a:srgbClr val="1E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E0000"/>
                </a:solidFill>
              </a:rPr>
              <a:t>lower numbered bus, so positive flow is assumed from the lower numbered bus to the higher number</a:t>
            </a:r>
            <a:endParaRPr lang="en-US" sz="2400" dirty="0">
              <a:solidFill>
                <a:srgbClr val="1E0000"/>
              </a:solidFill>
            </a:endParaRP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305"/>
              </p:ext>
            </p:extLst>
          </p:nvPr>
        </p:nvGraphicFramePr>
        <p:xfrm>
          <a:off x="457200" y="1295400"/>
          <a:ext cx="7080250" cy="479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9" name="Equation" r:id="rId5" imgW="7505640" imgH="507960" progId="Equation.DSMT4">
                  <p:embed/>
                </p:oleObj>
              </mc:Choice>
              <mc:Fallback>
                <p:oleObj name="Equation" r:id="rId5" imgW="7505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7080250" cy="479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1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Five Bus Example</a:t>
            </a:r>
          </a:p>
        </p:txBody>
      </p:sp>
      <p:graphicFrame>
        <p:nvGraphicFramePr>
          <p:cNvPr id="3379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068536"/>
              </p:ext>
            </p:extLst>
          </p:nvPr>
        </p:nvGraphicFramePr>
        <p:xfrm>
          <a:off x="851335" y="1295400"/>
          <a:ext cx="6950075" cy="189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2" name="Equation" r:id="rId3" imgW="7581600" imgH="2070000" progId="Equation.DSMT4">
                  <p:embed/>
                </p:oleObj>
              </mc:Choice>
              <mc:Fallback>
                <p:oleObj name="Equation" r:id="rId3" imgW="7581600" imgH="207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335" y="1295400"/>
                        <a:ext cx="6950075" cy="189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137792"/>
              </p:ext>
            </p:extLst>
          </p:nvPr>
        </p:nvGraphicFramePr>
        <p:xfrm>
          <a:off x="1000125" y="3429000"/>
          <a:ext cx="6913563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3" name="Equation" r:id="rId5" imgW="8534160" imgH="3136680" progId="Equation.DSMT4">
                  <p:embed/>
                </p:oleObj>
              </mc:Choice>
              <mc:Fallback>
                <p:oleObj name="Equation" r:id="rId5" imgW="853416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429000"/>
                        <a:ext cx="6913563" cy="264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Oval 1030"/>
          <p:cNvSpPr>
            <a:spLocks noChangeArrowheads="1"/>
          </p:cNvSpPr>
          <p:nvPr/>
        </p:nvSpPr>
        <p:spPr bwMode="auto">
          <a:xfrm>
            <a:off x="3048226" y="4724400"/>
            <a:ext cx="1295400" cy="546100"/>
          </a:xfrm>
          <a:prstGeom prst="ellipse">
            <a:avLst/>
          </a:prstGeom>
          <a:noFill/>
          <a:ln w="25400">
            <a:solidFill>
              <a:srgbClr val="D628B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35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52400" y="6066037"/>
            <a:ext cx="7228774" cy="461665"/>
          </a:xfrm>
          <a:prstGeom prst="rect">
            <a:avLst/>
          </a:prstGeom>
          <a:solidFill>
            <a:srgbClr val="FFE6E6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1E0000"/>
                </a:solidFill>
                <a:latin typeface="+mn-lt"/>
              </a:rPr>
              <a:t>With bus 1 as the slack, the buses (columns) go for 2 to 5</a:t>
            </a:r>
            <a:endParaRPr lang="en-US" altLang="zh-CN" sz="2400" dirty="0">
              <a:solidFill>
                <a:srgbClr val="1E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Bus Example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397240" cy="3733800"/>
          </a:xfrm>
        </p:spPr>
        <p:txBody>
          <a:bodyPr/>
          <a:lstStyle/>
          <a:p>
            <a:r>
              <a:rPr lang="en-US" dirty="0" smtClean="0"/>
              <a:t>At first glance the numerically determined value of (128-118)/20=0.5 does not match closely with the analytic value of 0.5455; however, in doing the subtraction we are losing numeric accuracy</a:t>
            </a:r>
          </a:p>
          <a:p>
            <a:pPr lvl="1"/>
            <a:r>
              <a:rPr lang="en-US" dirty="0" smtClean="0"/>
              <a:t>Adding more digits helps (128.40 – 117.55)/20 = 0.5425</a:t>
            </a:r>
          </a:p>
          <a:p>
            <a:r>
              <a:rPr lang="en-US" dirty="0" smtClean="0"/>
              <a:t>The previous matrix derivation isn’t intended for actual computation; </a:t>
            </a:r>
            <a:r>
              <a:rPr lang="en-US" altLang="zh-CN" b="1" dirty="0" smtClean="0">
                <a:ea typeface="SimSun" charset="-122"/>
                <a:sym typeface="Euclid Symbol"/>
              </a:rPr>
              <a:t> </a:t>
            </a:r>
            <a:r>
              <a:rPr lang="en-US" altLang="zh-CN" dirty="0" smtClean="0">
                <a:ea typeface="SimSun" charset="-122"/>
                <a:sym typeface="Euclid Symbol"/>
              </a:rPr>
              <a:t>is a full matrix so we would seldom compute all of its values</a:t>
            </a:r>
          </a:p>
          <a:p>
            <a:r>
              <a:rPr lang="en-US" dirty="0" smtClean="0">
                <a:ea typeface="SimSun" charset="-122"/>
                <a:sym typeface="Euclid Symbol"/>
              </a:rPr>
              <a:t>Sparse vector methods can be used if we are only interested in the ISFs for certain lines and certain buses</a:t>
            </a:r>
            <a:endParaRPr lang="en-US" dirty="0" smtClean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36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Example: Available Transfer 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power system available transfer capability or ATC is defined as the maximum additional MW that can be transferred between two specific areas, while meeting all the specified pre- and post-contingency system conditions</a:t>
            </a:r>
          </a:p>
          <a:p>
            <a:r>
              <a:rPr lang="en-US" altLang="zh-CN" dirty="0"/>
              <a:t>ATC impacts measurably the market outcomes and system reliability and, therefore, the ATC values impact the system and market behavior</a:t>
            </a:r>
          </a:p>
          <a:p>
            <a:r>
              <a:rPr lang="en-US" dirty="0"/>
              <a:t>A useful reference on ATC is </a:t>
            </a:r>
            <a:r>
              <a:rPr lang="en-US" i="1" dirty="0"/>
              <a:t>Available Transfer Capability Definitions and Determination </a:t>
            </a:r>
            <a:r>
              <a:rPr lang="en-US" dirty="0"/>
              <a:t>from NERC, June 1996 (available </a:t>
            </a:r>
            <a:r>
              <a:rPr lang="en-US" dirty="0" smtClean="0"/>
              <a:t>online</a:t>
            </a:r>
            <a:r>
              <a:rPr lang="en-US" dirty="0"/>
              <a:t>)</a:t>
            </a:r>
            <a:endParaRPr lang="en-US" i="1" dirty="0"/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225EB1F5-FDFA-46CF-95B7-8734197FC75B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52"/>
            <a:ext cx="8763000" cy="1069848"/>
          </a:xfrm>
        </p:spPr>
        <p:txBody>
          <a:bodyPr/>
          <a:lstStyle/>
          <a:p>
            <a:r>
              <a:rPr lang="en-US" altLang="zh-CN" dirty="0"/>
              <a:t>ATC and Its Key Components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280161"/>
            <a:ext cx="8549640" cy="4815840"/>
          </a:xfrm>
        </p:spPr>
        <p:txBody>
          <a:bodyPr/>
          <a:lstStyle/>
          <a:p>
            <a:pPr marL="461963" indent="-461963" algn="just">
              <a:spcBef>
                <a:spcPct val="0"/>
              </a:spcBef>
            </a:pPr>
            <a:r>
              <a:rPr lang="en-US" altLang="zh-CN" dirty="0"/>
              <a:t>Total transfer capability (TTC ) </a:t>
            </a:r>
          </a:p>
          <a:p>
            <a:pPr marL="862013" lvl="1" indent="-461963" algn="just">
              <a:spcBef>
                <a:spcPct val="0"/>
              </a:spcBef>
            </a:pPr>
            <a:r>
              <a:rPr lang="en-US" altLang="zh-CN" dirty="0"/>
              <a:t>Amount of real power that can be transmitted across an interconnected transmission network in a reliable manner, including considering contingencies</a:t>
            </a:r>
          </a:p>
          <a:p>
            <a:pPr marL="461963" indent="-461963" algn="just">
              <a:spcBef>
                <a:spcPct val="0"/>
              </a:spcBef>
            </a:pPr>
            <a:r>
              <a:rPr lang="en-US" altLang="zh-CN" dirty="0"/>
              <a:t>Transmission reliability margin (TRM)</a:t>
            </a:r>
          </a:p>
          <a:p>
            <a:pPr marL="862013" lvl="1" indent="-461963" algn="just">
              <a:spcBef>
                <a:spcPct val="0"/>
              </a:spcBef>
            </a:pPr>
            <a:r>
              <a:rPr lang="en-US" altLang="zh-CN" dirty="0"/>
              <a:t>Amount of TTC needed to deal with uncertainties in system conditions; typically expressed as a percent of TTC</a:t>
            </a:r>
          </a:p>
          <a:p>
            <a:pPr marL="461963" indent="-461963" algn="just">
              <a:spcBef>
                <a:spcPct val="0"/>
              </a:spcBef>
            </a:pPr>
            <a:r>
              <a:rPr lang="en-US" altLang="zh-CN" dirty="0"/>
              <a:t>Capacity benefit margin (CBM) </a:t>
            </a:r>
          </a:p>
          <a:p>
            <a:pPr marL="862013" lvl="1" indent="-461963" algn="just">
              <a:spcBef>
                <a:spcPct val="0"/>
              </a:spcBef>
            </a:pPr>
            <a:r>
              <a:rPr lang="en-US" altLang="zh-CN" dirty="0"/>
              <a:t>Amount of TTC needed by load serving entities to ensure access to generation; typically expressed as a percent of TTC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3112A013-D935-4517-9DD0-41FEED8D9372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ATC and Its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280160"/>
            <a:ext cx="8622791" cy="3733800"/>
          </a:xfrm>
        </p:spPr>
        <p:txBody>
          <a:bodyPr/>
          <a:lstStyle/>
          <a:p>
            <a:pPr marL="461963" indent="-461963" algn="just">
              <a:spcBef>
                <a:spcPct val="0"/>
              </a:spcBef>
            </a:pPr>
            <a:r>
              <a:rPr lang="en-US" altLang="zh-CN" dirty="0"/>
              <a:t>Uncommitted transfer capability (UTC)</a:t>
            </a:r>
          </a:p>
          <a:p>
            <a:pPr marL="461963" indent="-461963" algn="just">
              <a:spcBef>
                <a:spcPct val="0"/>
              </a:spcBef>
              <a:buNone/>
            </a:pPr>
            <a:r>
              <a:rPr lang="en-US" altLang="zh-CN" dirty="0"/>
              <a:t>	     UTC </a:t>
            </a:r>
            <a:r>
              <a:rPr lang="en-US" altLang="zh-CN" dirty="0">
                <a:sym typeface="Euclid Extra"/>
              </a:rPr>
              <a:t></a:t>
            </a:r>
            <a:r>
              <a:rPr lang="en-US" altLang="zh-CN" dirty="0"/>
              <a:t> TTC –  existing transmission commitment</a:t>
            </a:r>
          </a:p>
          <a:p>
            <a:pPr marL="461963" indent="-461963" algn="just">
              <a:spcBef>
                <a:spcPct val="0"/>
              </a:spcBef>
            </a:pPr>
            <a:r>
              <a:rPr lang="en-US" altLang="zh-CN" dirty="0"/>
              <a:t>Formal definition of ATC is</a:t>
            </a:r>
          </a:p>
          <a:p>
            <a:pPr marL="461963" indent="-461963" algn="just">
              <a:spcBef>
                <a:spcPct val="0"/>
              </a:spcBef>
              <a:buNone/>
            </a:pPr>
            <a:r>
              <a:rPr lang="en-US" altLang="zh-CN" dirty="0"/>
              <a:t>		 ATC </a:t>
            </a:r>
            <a:r>
              <a:rPr lang="en-US" altLang="zh-CN" dirty="0">
                <a:sym typeface="Euclid Extra"/>
              </a:rPr>
              <a:t> </a:t>
            </a:r>
            <a:r>
              <a:rPr lang="en-US" altLang="zh-CN" dirty="0"/>
              <a:t>UTC – CBM – TRM</a:t>
            </a:r>
          </a:p>
          <a:p>
            <a:pPr algn="just">
              <a:spcBef>
                <a:spcPct val="0"/>
              </a:spcBef>
            </a:pPr>
            <a:r>
              <a:rPr lang="en-US" altLang="zh-CN" dirty="0"/>
              <a:t>We focus on determining </a:t>
            </a:r>
            <a:r>
              <a:rPr lang="en-US" altLang="zh-CN" dirty="0" err="1"/>
              <a:t>U</a:t>
            </a:r>
            <a:r>
              <a:rPr lang="en-US" altLang="zh-CN" baseline="-25000" dirty="0" err="1"/>
              <a:t>m,n</a:t>
            </a:r>
            <a:r>
              <a:rPr lang="en-US" altLang="zh-CN" dirty="0"/>
              <a:t>, the UTC from node m to node n</a:t>
            </a:r>
          </a:p>
          <a:p>
            <a:pPr algn="just">
              <a:spcBef>
                <a:spcPct val="0"/>
              </a:spcBef>
            </a:pPr>
            <a:r>
              <a:rPr lang="en-US" altLang="zh-CN" dirty="0"/>
              <a:t> </a:t>
            </a:r>
            <a:r>
              <a:rPr lang="en-US" altLang="zh-CN" dirty="0" err="1"/>
              <a:t>U</a:t>
            </a:r>
            <a:r>
              <a:rPr lang="en-US" altLang="zh-CN" baseline="-25000" dirty="0" err="1"/>
              <a:t>m,n</a:t>
            </a:r>
            <a:r>
              <a:rPr lang="en-US" altLang="zh-CN" dirty="0"/>
              <a:t> is defined as the maximum additional MW that can be transferred from node m to node n without violating any limit in either the base case or in any post-contingency </a:t>
            </a:r>
            <a:r>
              <a:rPr lang="en-US" altLang="zh-CN" dirty="0" smtClean="0"/>
              <a:t>conditions</a:t>
            </a:r>
          </a:p>
          <a:p>
            <a:pPr algn="just">
              <a:spcBef>
                <a:spcPct val="0"/>
              </a:spcBef>
            </a:pPr>
            <a:r>
              <a:rPr lang="en-US" altLang="zh-CN" dirty="0" smtClean="0"/>
              <a:t>Initially we’ll focus on flow limits; voltage magnitude and voltage stability will be considered later </a:t>
            </a:r>
            <a:endParaRPr lang="en-US" altLang="zh-CN" dirty="0"/>
          </a:p>
          <a:p>
            <a:pPr marL="461963" indent="-461963" algn="just">
              <a:spcBef>
                <a:spcPct val="0"/>
              </a:spcBef>
              <a:buNone/>
            </a:pPr>
            <a:endParaRPr lang="en-US" altLang="zh-CN" dirty="0"/>
          </a:p>
          <a:p>
            <a:pPr marL="461963" indent="-461963" algn="just">
              <a:spcBef>
                <a:spcPct val="0"/>
              </a:spcBef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63202D13-466D-436D-B88E-BE9F49A3E4AD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charset="-122"/>
              </a:rPr>
              <a:t>UTC (or TTC)  </a:t>
            </a:r>
            <a:r>
              <a:rPr lang="en-US" altLang="zh-CN" dirty="0">
                <a:ea typeface="SimSun" charset="-122"/>
              </a:rPr>
              <a:t>Evaluation</a:t>
            </a:r>
          </a:p>
        </p:txBody>
      </p:sp>
      <p:sp>
        <p:nvSpPr>
          <p:cNvPr id="376836" name="Freeform 4"/>
          <p:cNvSpPr>
            <a:spLocks/>
          </p:cNvSpPr>
          <p:nvPr/>
        </p:nvSpPr>
        <p:spPr bwMode="auto">
          <a:xfrm flipV="1">
            <a:off x="1273962" y="1590675"/>
            <a:ext cx="5797550" cy="1855788"/>
          </a:xfrm>
          <a:custGeom>
            <a:avLst/>
            <a:gdLst>
              <a:gd name="T0" fmla="*/ 62339 w 2232"/>
              <a:gd name="T1" fmla="*/ 1071362 h 899"/>
              <a:gd name="T2" fmla="*/ 467544 w 2232"/>
              <a:gd name="T3" fmla="*/ 1269533 h 899"/>
              <a:gd name="T4" fmla="*/ 561053 w 2232"/>
              <a:gd name="T5" fmla="*/ 1319075 h 899"/>
              <a:gd name="T6" fmla="*/ 685732 w 2232"/>
              <a:gd name="T7" fmla="*/ 1467703 h 899"/>
              <a:gd name="T8" fmla="*/ 1527312 w 2232"/>
              <a:gd name="T9" fmla="*/ 1690646 h 899"/>
              <a:gd name="T10" fmla="*/ 2181873 w 2232"/>
              <a:gd name="T11" fmla="*/ 1740188 h 899"/>
              <a:gd name="T12" fmla="*/ 4176729 w 2232"/>
              <a:gd name="T13" fmla="*/ 1764960 h 899"/>
              <a:gd name="T14" fmla="*/ 4394916 w 2232"/>
              <a:gd name="T15" fmla="*/ 1715417 h 899"/>
              <a:gd name="T16" fmla="*/ 4488425 w 2232"/>
              <a:gd name="T17" fmla="*/ 1665874 h 899"/>
              <a:gd name="T18" fmla="*/ 4987139 w 2232"/>
              <a:gd name="T19" fmla="*/ 1542017 h 899"/>
              <a:gd name="T20" fmla="*/ 5423515 w 2232"/>
              <a:gd name="T21" fmla="*/ 1343847 h 899"/>
              <a:gd name="T22" fmla="*/ 5672872 w 2232"/>
              <a:gd name="T23" fmla="*/ 1096133 h 899"/>
              <a:gd name="T24" fmla="*/ 5797550 w 2232"/>
              <a:gd name="T25" fmla="*/ 402535 h 899"/>
              <a:gd name="T26" fmla="*/ 5142987 w 2232"/>
              <a:gd name="T27" fmla="*/ 204364 h 899"/>
              <a:gd name="T28" fmla="*/ 3896203 w 2232"/>
              <a:gd name="T29" fmla="*/ 229135 h 899"/>
              <a:gd name="T30" fmla="*/ 3678015 w 2232"/>
              <a:gd name="T31" fmla="*/ 154821 h 899"/>
              <a:gd name="T32" fmla="*/ 3428658 w 2232"/>
              <a:gd name="T33" fmla="*/ 105278 h 899"/>
              <a:gd name="T34" fmla="*/ 2929945 w 2232"/>
              <a:gd name="T35" fmla="*/ 80507 h 899"/>
              <a:gd name="T36" fmla="*/ 2680588 w 2232"/>
              <a:gd name="T37" fmla="*/ 130050 h 899"/>
              <a:gd name="T38" fmla="*/ 2026025 w 2232"/>
              <a:gd name="T39" fmla="*/ 204364 h 899"/>
              <a:gd name="T40" fmla="*/ 1589651 w 2232"/>
              <a:gd name="T41" fmla="*/ 352992 h 899"/>
              <a:gd name="T42" fmla="*/ 1028597 w 2232"/>
              <a:gd name="T43" fmla="*/ 526391 h 899"/>
              <a:gd name="T44" fmla="*/ 592223 w 2232"/>
              <a:gd name="T45" fmla="*/ 675020 h 899"/>
              <a:gd name="T46" fmla="*/ 124678 w 2232"/>
              <a:gd name="T47" fmla="*/ 749334 h 899"/>
              <a:gd name="T48" fmla="*/ 0 w 2232"/>
              <a:gd name="T49" fmla="*/ 897962 h 899"/>
              <a:gd name="T50" fmla="*/ 31170 w 2232"/>
              <a:gd name="T51" fmla="*/ 1021819 h 899"/>
              <a:gd name="T52" fmla="*/ 62339 w 2232"/>
              <a:gd name="T53" fmla="*/ 1071362 h 8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32"/>
              <a:gd name="T82" fmla="*/ 0 h 899"/>
              <a:gd name="T83" fmla="*/ 2232 w 2232"/>
              <a:gd name="T84" fmla="*/ 899 h 8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32" h="899">
                <a:moveTo>
                  <a:pt x="24" y="519"/>
                </a:moveTo>
                <a:cubicBezTo>
                  <a:pt x="75" y="553"/>
                  <a:pt x="128" y="581"/>
                  <a:pt x="180" y="615"/>
                </a:cubicBezTo>
                <a:cubicBezTo>
                  <a:pt x="192" y="623"/>
                  <a:pt x="216" y="639"/>
                  <a:pt x="216" y="639"/>
                </a:cubicBezTo>
                <a:cubicBezTo>
                  <a:pt x="232" y="663"/>
                  <a:pt x="240" y="695"/>
                  <a:pt x="264" y="711"/>
                </a:cubicBezTo>
                <a:cubicBezTo>
                  <a:pt x="363" y="777"/>
                  <a:pt x="469" y="806"/>
                  <a:pt x="588" y="819"/>
                </a:cubicBezTo>
                <a:cubicBezTo>
                  <a:pt x="672" y="828"/>
                  <a:pt x="840" y="843"/>
                  <a:pt x="840" y="843"/>
                </a:cubicBezTo>
                <a:cubicBezTo>
                  <a:pt x="1065" y="899"/>
                  <a:pt x="1416" y="859"/>
                  <a:pt x="1608" y="855"/>
                </a:cubicBezTo>
                <a:cubicBezTo>
                  <a:pt x="1623" y="851"/>
                  <a:pt x="1675" y="840"/>
                  <a:pt x="1692" y="831"/>
                </a:cubicBezTo>
                <a:cubicBezTo>
                  <a:pt x="1705" y="825"/>
                  <a:pt x="1715" y="813"/>
                  <a:pt x="1728" y="807"/>
                </a:cubicBezTo>
                <a:cubicBezTo>
                  <a:pt x="1788" y="781"/>
                  <a:pt x="1857" y="763"/>
                  <a:pt x="1920" y="747"/>
                </a:cubicBezTo>
                <a:cubicBezTo>
                  <a:pt x="2002" y="726"/>
                  <a:pt x="2018" y="674"/>
                  <a:pt x="2088" y="651"/>
                </a:cubicBezTo>
                <a:cubicBezTo>
                  <a:pt x="2126" y="613"/>
                  <a:pt x="2152" y="574"/>
                  <a:pt x="2184" y="531"/>
                </a:cubicBezTo>
                <a:cubicBezTo>
                  <a:pt x="2220" y="423"/>
                  <a:pt x="2218" y="307"/>
                  <a:pt x="2232" y="195"/>
                </a:cubicBezTo>
                <a:cubicBezTo>
                  <a:pt x="2156" y="144"/>
                  <a:pt x="2069" y="121"/>
                  <a:pt x="1980" y="99"/>
                </a:cubicBezTo>
                <a:cubicBezTo>
                  <a:pt x="1765" y="111"/>
                  <a:pt x="1718" y="122"/>
                  <a:pt x="1500" y="111"/>
                </a:cubicBezTo>
                <a:cubicBezTo>
                  <a:pt x="1471" y="101"/>
                  <a:pt x="1445" y="85"/>
                  <a:pt x="1416" y="75"/>
                </a:cubicBezTo>
                <a:cubicBezTo>
                  <a:pt x="1385" y="65"/>
                  <a:pt x="1320" y="51"/>
                  <a:pt x="1320" y="51"/>
                </a:cubicBezTo>
                <a:cubicBezTo>
                  <a:pt x="1243" y="0"/>
                  <a:pt x="1288" y="19"/>
                  <a:pt x="1128" y="39"/>
                </a:cubicBezTo>
                <a:cubicBezTo>
                  <a:pt x="1095" y="43"/>
                  <a:pt x="1065" y="58"/>
                  <a:pt x="1032" y="63"/>
                </a:cubicBezTo>
                <a:cubicBezTo>
                  <a:pt x="948" y="77"/>
                  <a:pt x="865" y="90"/>
                  <a:pt x="780" y="99"/>
                </a:cubicBezTo>
                <a:cubicBezTo>
                  <a:pt x="720" y="119"/>
                  <a:pt x="674" y="155"/>
                  <a:pt x="612" y="171"/>
                </a:cubicBezTo>
                <a:cubicBezTo>
                  <a:pt x="544" y="216"/>
                  <a:pt x="453" y="217"/>
                  <a:pt x="396" y="255"/>
                </a:cubicBezTo>
                <a:cubicBezTo>
                  <a:pt x="347" y="288"/>
                  <a:pt x="286" y="316"/>
                  <a:pt x="228" y="327"/>
                </a:cubicBezTo>
                <a:cubicBezTo>
                  <a:pt x="166" y="338"/>
                  <a:pt x="108" y="343"/>
                  <a:pt x="48" y="363"/>
                </a:cubicBezTo>
                <a:cubicBezTo>
                  <a:pt x="26" y="385"/>
                  <a:pt x="0" y="400"/>
                  <a:pt x="0" y="435"/>
                </a:cubicBezTo>
                <a:cubicBezTo>
                  <a:pt x="0" y="455"/>
                  <a:pt x="7" y="475"/>
                  <a:pt x="12" y="495"/>
                </a:cubicBezTo>
                <a:cubicBezTo>
                  <a:pt x="25" y="548"/>
                  <a:pt x="24" y="539"/>
                  <a:pt x="24" y="519"/>
                </a:cubicBezTo>
                <a:close/>
              </a:path>
            </a:pathLst>
          </a:custGeom>
          <a:solidFill>
            <a:srgbClr val="FFFFFF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376837" name="Line 5"/>
          <p:cNvSpPr>
            <a:spLocks noChangeShapeType="1"/>
          </p:cNvSpPr>
          <p:nvPr/>
        </p:nvSpPr>
        <p:spPr bwMode="auto">
          <a:xfrm>
            <a:off x="5743316" y="2227263"/>
            <a:ext cx="558800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6838" name="Object 6"/>
          <p:cNvGraphicFramePr>
            <a:graphicFrameLocks noChangeAspect="1"/>
          </p:cNvGraphicFramePr>
          <p:nvPr>
            <p:extLst/>
          </p:nvPr>
        </p:nvGraphicFramePr>
        <p:xfrm>
          <a:off x="5382486" y="2120937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0" name="Equation" r:id="rId3" imgW="228600" imgH="241200" progId="Equation.DSMT4">
                  <p:embed/>
                </p:oleObj>
              </mc:Choice>
              <mc:Fallback>
                <p:oleObj name="Equation" r:id="rId3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486" y="2120937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9" name="Line 7"/>
          <p:cNvSpPr>
            <a:spLocks noChangeShapeType="1"/>
          </p:cNvSpPr>
          <p:nvPr/>
        </p:nvSpPr>
        <p:spPr bwMode="auto">
          <a:xfrm>
            <a:off x="2477287" y="2281238"/>
            <a:ext cx="600075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75737" y="1577975"/>
            <a:ext cx="3267075" cy="695325"/>
            <a:chOff x="1632" y="2482"/>
            <a:chExt cx="2058" cy="438"/>
          </a:xfrm>
        </p:grpSpPr>
        <p:sp>
          <p:nvSpPr>
            <p:cNvPr id="6167" name="Line 9"/>
            <p:cNvSpPr>
              <a:spLocks noChangeShapeType="1"/>
            </p:cNvSpPr>
            <p:nvPr/>
          </p:nvSpPr>
          <p:spPr bwMode="auto">
            <a:xfrm rot="10800000" flipH="1">
              <a:off x="3690" y="2482"/>
              <a:ext cx="0" cy="416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0"/>
            <p:cNvSpPr>
              <a:spLocks noChangeShapeType="1"/>
            </p:cNvSpPr>
            <p:nvPr/>
          </p:nvSpPr>
          <p:spPr bwMode="auto">
            <a:xfrm>
              <a:off x="1632" y="2512"/>
              <a:ext cx="0" cy="40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76843" name="Object 11"/>
          <p:cNvGraphicFramePr>
            <a:graphicFrameLocks noChangeAspect="1"/>
          </p:cNvGraphicFramePr>
          <p:nvPr>
            <p:extLst/>
          </p:nvPr>
        </p:nvGraphicFramePr>
        <p:xfrm>
          <a:off x="2055609" y="2163818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1" name="Equation" r:id="rId5" imgW="330120" imgH="241200" progId="Equation.DSMT4">
                  <p:embed/>
                </p:oleObj>
              </mc:Choice>
              <mc:Fallback>
                <p:oleObj name="Equation" r:id="rId5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609" y="2163818"/>
                        <a:ext cx="330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778912" y="1219200"/>
            <a:ext cx="3759200" cy="476250"/>
            <a:chOff x="1672" y="2376"/>
            <a:chExt cx="2368" cy="300"/>
          </a:xfrm>
        </p:grpSpPr>
        <p:graphicFrame>
          <p:nvGraphicFramePr>
            <p:cNvPr id="6153" name="Object 13"/>
            <p:cNvGraphicFramePr>
              <a:graphicFrameLocks noChangeAspect="1"/>
            </p:cNvGraphicFramePr>
            <p:nvPr/>
          </p:nvGraphicFramePr>
          <p:xfrm>
            <a:off x="1672" y="2376"/>
            <a:ext cx="27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592" name="Equation" r:id="rId7" imgW="431640" imgH="380880" progId="Equation.DSMT4">
                    <p:embed/>
                  </p:oleObj>
                </mc:Choice>
                <mc:Fallback>
                  <p:oleObj name="Equation" r:id="rId7" imgW="43164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2" y="2376"/>
                          <a:ext cx="27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Object 14"/>
            <p:cNvGraphicFramePr>
              <a:graphicFrameLocks noChangeAspect="1"/>
            </p:cNvGraphicFramePr>
            <p:nvPr/>
          </p:nvGraphicFramePr>
          <p:xfrm>
            <a:off x="3768" y="2436"/>
            <a:ext cx="27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593" name="Equation" r:id="rId9" imgW="431640" imgH="380880" progId="Equation.DSMT4">
                    <p:embed/>
                  </p:oleObj>
                </mc:Choice>
                <mc:Fallback>
                  <p:oleObj name="Equation" r:id="rId9" imgW="43164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8" y="2436"/>
                          <a:ext cx="27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6848" name="Line 16"/>
          <p:cNvSpPr>
            <a:spLocks noChangeShapeType="1"/>
          </p:cNvSpPr>
          <p:nvPr/>
        </p:nvSpPr>
        <p:spPr bwMode="auto">
          <a:xfrm>
            <a:off x="4023512" y="2689225"/>
            <a:ext cx="4032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6850" name="Object 18"/>
          <p:cNvGraphicFramePr>
            <a:graphicFrameLocks noChangeAspect="1"/>
          </p:cNvGraphicFramePr>
          <p:nvPr>
            <p:extLst/>
          </p:nvPr>
        </p:nvGraphicFramePr>
        <p:xfrm>
          <a:off x="3931437" y="2860675"/>
          <a:ext cx="762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4" name="Equation" r:id="rId11" imgW="761760" imgH="533160" progId="Equation.DSMT4">
                  <p:embed/>
                </p:oleObj>
              </mc:Choice>
              <mc:Fallback>
                <p:oleObj name="Equation" r:id="rId11" imgW="7617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437" y="2860675"/>
                        <a:ext cx="762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51" name="Line 19"/>
          <p:cNvSpPr>
            <a:spLocks noChangeShapeType="1"/>
          </p:cNvSpPr>
          <p:nvPr/>
        </p:nvSpPr>
        <p:spPr bwMode="auto">
          <a:xfrm>
            <a:off x="3280562" y="2819400"/>
            <a:ext cx="19685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6852" name="Object 20"/>
          <p:cNvGraphicFramePr>
            <a:graphicFrameLocks noChangeAspect="1"/>
          </p:cNvGraphicFramePr>
          <p:nvPr>
            <p:extLst/>
          </p:nvPr>
        </p:nvGraphicFramePr>
        <p:xfrm>
          <a:off x="2921787" y="2695575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5" name="Equation" r:id="rId13" imgW="152280" imgH="317160" progId="Equation.DSMT4">
                  <p:embed/>
                </p:oleObj>
              </mc:Choice>
              <mc:Fallback>
                <p:oleObj name="Equation" r:id="rId13" imgW="15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787" y="2695575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53" name="Line 21"/>
          <p:cNvSpPr>
            <a:spLocks noChangeShapeType="1"/>
          </p:cNvSpPr>
          <p:nvPr/>
        </p:nvSpPr>
        <p:spPr bwMode="auto">
          <a:xfrm flipH="1">
            <a:off x="3271037" y="2576513"/>
            <a:ext cx="3175" cy="493712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6854" name="Line 22"/>
          <p:cNvSpPr>
            <a:spLocks noChangeShapeType="1"/>
          </p:cNvSpPr>
          <p:nvPr/>
        </p:nvSpPr>
        <p:spPr bwMode="auto">
          <a:xfrm flipH="1">
            <a:off x="5239537" y="2573338"/>
            <a:ext cx="3175" cy="4841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6855" name="Object 23"/>
          <p:cNvGraphicFramePr>
            <a:graphicFrameLocks noChangeAspect="1"/>
          </p:cNvGraphicFramePr>
          <p:nvPr>
            <p:extLst/>
          </p:nvPr>
        </p:nvGraphicFramePr>
        <p:xfrm>
          <a:off x="5404637" y="263207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6" name="Equation" r:id="rId15" imgW="215640" imgH="393480" progId="Equation.DSMT4">
                  <p:embed/>
                </p:oleObj>
              </mc:Choice>
              <mc:Fallback>
                <p:oleObj name="Equation" r:id="rId15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637" y="2632075"/>
                        <a:ext cx="215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57" name="Object 25"/>
          <p:cNvGraphicFramePr>
            <a:graphicFrameLocks noChangeAspect="1"/>
          </p:cNvGraphicFramePr>
          <p:nvPr>
            <p:extLst/>
          </p:nvPr>
        </p:nvGraphicFramePr>
        <p:xfrm>
          <a:off x="1660525" y="3663950"/>
          <a:ext cx="49149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7" name="Equation" r:id="rId17" imgW="4914720" imgH="1650960" progId="Equation.DSMT4">
                  <p:embed/>
                </p:oleObj>
              </mc:Choice>
              <mc:Fallback>
                <p:oleObj name="Equation" r:id="rId17" imgW="4914720" imgH="1650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663950"/>
                        <a:ext cx="491490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59" name="Text Box 27"/>
          <p:cNvSpPr txBox="1">
            <a:spLocks noChangeArrowheads="1"/>
          </p:cNvSpPr>
          <p:nvPr/>
        </p:nvSpPr>
        <p:spPr bwMode="auto">
          <a:xfrm>
            <a:off x="1066800" y="5320876"/>
            <a:ext cx="7696200" cy="14280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 sz="2800" i="1" dirty="0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for the base case</a:t>
            </a:r>
            <a:r>
              <a:rPr lang="en-US" altLang="zh-CN" sz="2800" i="1" dirty="0"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j = 0 and each contingency case </a:t>
            </a:r>
          </a:p>
          <a:p>
            <a:pPr>
              <a:lnSpc>
                <a:spcPct val="155000"/>
              </a:lnSpc>
            </a:pPr>
            <a:r>
              <a:rPr lang="en-US" altLang="zh-CN" sz="2800" i="1" dirty="0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                                                   j = 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1,2</a:t>
            </a:r>
            <a:r>
              <a:rPr lang="en-US" altLang="zh-CN" sz="2800" i="1" dirty="0">
                <a:solidFill>
                  <a:srgbClr val="0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… , J</a:t>
            </a:r>
          </a:p>
        </p:txBody>
      </p:sp>
      <p:graphicFrame>
        <p:nvGraphicFramePr>
          <p:cNvPr id="376860" name="Object 28"/>
          <p:cNvGraphicFramePr>
            <a:graphicFrameLocks noChangeAspect="1"/>
          </p:cNvGraphicFramePr>
          <p:nvPr>
            <p:extLst/>
          </p:nvPr>
        </p:nvGraphicFramePr>
        <p:xfrm>
          <a:off x="3420262" y="2120900"/>
          <a:ext cx="1638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8" name="Equation" r:id="rId19" imgW="1638000" imgH="533160" progId="Equation.DSMT4">
                  <p:embed/>
                </p:oleObj>
              </mc:Choice>
              <mc:Fallback>
                <p:oleObj name="Equation" r:id="rId19" imgW="16380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262" y="2120900"/>
                        <a:ext cx="1638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xmlns="" id="{128FC205-1D1D-408B-917D-26BE51989121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071512" y="1219200"/>
            <a:ext cx="1874231" cy="3416320"/>
          </a:xfrm>
          <a:prstGeom prst="rect">
            <a:avLst/>
          </a:prstGeom>
          <a:solidFill>
            <a:srgbClr val="FFE6E6"/>
          </a:solidFill>
          <a:ln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1E0000"/>
                </a:solidFill>
              </a:rPr>
              <a:t>Goal is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to load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the lines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up to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their limits,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though only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when also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considering</a:t>
            </a:r>
            <a:br>
              <a:rPr lang="en-US" sz="2400" dirty="0" smtClean="0">
                <a:solidFill>
                  <a:srgbClr val="1E0000"/>
                </a:solidFill>
              </a:rPr>
            </a:br>
            <a:r>
              <a:rPr lang="en-US" sz="2400" dirty="0" smtClean="0">
                <a:solidFill>
                  <a:srgbClr val="1E0000"/>
                </a:solidFill>
              </a:rPr>
              <a:t>contingencies</a:t>
            </a:r>
            <a:endParaRPr lang="en-US" sz="24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3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animBg="1"/>
      <p:bldP spid="376837" grpId="0" animBg="1"/>
      <p:bldP spid="376839" grpId="0" animBg="1"/>
      <p:bldP spid="376848" grpId="0" animBg="1"/>
      <p:bldP spid="376851" grpId="0" animBg="1"/>
      <p:bldP spid="376853" grpId="0" animBg="1"/>
      <p:bldP spid="376854" grpId="0" animBg="1"/>
      <p:bldP spid="3768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Solution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Solve the initial power flow, corresponding to the initial system dispatch (i.e., existing commitments); set the change in transfer </a:t>
            </a:r>
            <a:r>
              <a:rPr lang="en-US" dirty="0">
                <a:sym typeface="Symbol"/>
              </a:rPr>
              <a:t>t</a:t>
            </a:r>
            <a:r>
              <a:rPr lang="en-US" baseline="30000" dirty="0">
                <a:sym typeface="Symbol"/>
              </a:rPr>
              <a:t>(0) </a:t>
            </a:r>
            <a:r>
              <a:rPr lang="en-US" dirty="0">
                <a:sym typeface="Symbol"/>
              </a:rPr>
              <a:t>= 0, k=0; set step size </a:t>
            </a:r>
            <a:r>
              <a:rPr lang="en-US" dirty="0">
                <a:latin typeface="Symbol" panose="05050102010706020507" pitchFamily="18" charset="2"/>
                <a:sym typeface="Symbol"/>
              </a:rPr>
              <a:t>d</a:t>
            </a:r>
            <a:r>
              <a:rPr lang="en-US" dirty="0">
                <a:latin typeface="+mj-lt"/>
                <a:sym typeface="Symbol"/>
              </a:rPr>
              <a:t>; </a:t>
            </a:r>
            <a:r>
              <a:rPr lang="en-US" dirty="0">
                <a:sym typeface="Symbol"/>
              </a:rPr>
              <a:t>j is used to indicate either the base case (j=0) or a contingency, j= 1,2,3</a:t>
            </a:r>
            <a:r>
              <a:rPr lang="en-US" dirty="0">
                <a:latin typeface="+mj-lt"/>
                <a:sym typeface="Symbol"/>
              </a:rPr>
              <a:t>…</a:t>
            </a:r>
            <a:r>
              <a:rPr lang="en-US" dirty="0">
                <a:sym typeface="Symbol"/>
              </a:rPr>
              <a:t>J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Compute t</a:t>
            </a:r>
            <a:r>
              <a:rPr lang="en-US" baseline="30000" dirty="0">
                <a:sym typeface="Symbol"/>
              </a:rPr>
              <a:t>(k+1) </a:t>
            </a:r>
            <a:r>
              <a:rPr lang="en-US" dirty="0">
                <a:sym typeface="Symbol"/>
              </a:rPr>
              <a:t>= t</a:t>
            </a:r>
            <a:r>
              <a:rPr lang="en-US" baseline="30000" dirty="0">
                <a:sym typeface="Symbol"/>
              </a:rPr>
              <a:t>(k)</a:t>
            </a:r>
            <a:r>
              <a:rPr lang="en-US" dirty="0">
                <a:sym typeface="Symbol"/>
              </a:rPr>
              <a:t> + </a:t>
            </a:r>
            <a:r>
              <a:rPr lang="en-US" dirty="0">
                <a:latin typeface="Symbol" panose="05050102010706020507" pitchFamily="18" charset="2"/>
                <a:sym typeface="Symbol"/>
              </a:rPr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Solve the power flow for the new t</a:t>
            </a:r>
            <a:r>
              <a:rPr lang="en-US" baseline="30000" dirty="0">
                <a:sym typeface="Symbol"/>
              </a:rPr>
              <a:t>(k+1)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Check for limit violations: if violation is found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set </a:t>
            </a:r>
            <a:r>
              <a:rPr lang="en-US" dirty="0" err="1">
                <a:sym typeface="Symbol"/>
              </a:rPr>
              <a:t>U</a:t>
            </a:r>
            <a:r>
              <a:rPr lang="en-US" baseline="30000" dirty="0" err="1">
                <a:sym typeface="Symbol"/>
              </a:rPr>
              <a:t>j</a:t>
            </a:r>
            <a:r>
              <a:rPr lang="en-US" baseline="-25000" dirty="0" err="1">
                <a:sym typeface="Symbol"/>
              </a:rPr>
              <a:t>m,n</a:t>
            </a:r>
            <a:r>
              <a:rPr lang="en-US" dirty="0">
                <a:sym typeface="Symbol"/>
              </a:rPr>
              <a:t> = t</a:t>
            </a:r>
            <a:r>
              <a:rPr lang="en-US" baseline="30000" dirty="0">
                <a:sym typeface="Symbol"/>
              </a:rPr>
              <a:t>(k)</a:t>
            </a:r>
            <a:r>
              <a:rPr lang="en-US" dirty="0">
                <a:sym typeface="Symbol"/>
              </a:rPr>
              <a:t>  and stop; else set k=k+1, and </a:t>
            </a:r>
            <a:r>
              <a:rPr lang="en-US" dirty="0" err="1">
                <a:sym typeface="Symbol"/>
              </a:rPr>
              <a:t>goto</a:t>
            </a:r>
            <a:r>
              <a:rPr lang="en-US" dirty="0">
                <a:sym typeface="Symbol"/>
              </a:rPr>
              <a:t> 2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C20F9EA2-D727-4131-A721-56FF74985CDE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52"/>
            <a:ext cx="8382000" cy="1078992"/>
          </a:xfrm>
        </p:spPr>
        <p:txBody>
          <a:bodyPr/>
          <a:lstStyle/>
          <a:p>
            <a:r>
              <a:rPr lang="en-US" dirty="0"/>
              <a:t>Conceptual Solution Algorithm,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767840"/>
          </a:xfrm>
        </p:spPr>
        <p:txBody>
          <a:bodyPr/>
          <a:lstStyle/>
          <a:p>
            <a:r>
              <a:rPr lang="en-US" dirty="0"/>
              <a:t>This algorithm is applied for the base case (j=0) and each specified contingency case, j=1,2,..J</a:t>
            </a:r>
          </a:p>
          <a:p>
            <a:r>
              <a:rPr lang="en-US" dirty="0"/>
              <a:t>The final UTC, </a:t>
            </a:r>
            <a:r>
              <a:rPr lang="en-US" dirty="0" err="1"/>
              <a:t>U</a:t>
            </a:r>
            <a:r>
              <a:rPr lang="en-US" baseline="-25000" dirty="0" err="1"/>
              <a:t>m,n</a:t>
            </a:r>
            <a:r>
              <a:rPr lang="en-US" dirty="0"/>
              <a:t> is then determined by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This algorithm can be easily performed on parallel processors since each contingency evaluation is independent of the </a:t>
            </a:r>
            <a:r>
              <a:rPr lang="en-US" dirty="0" smtClean="0"/>
              <a:t>others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209800" y="3200400"/>
          <a:ext cx="3289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8" name="Equation" r:id="rId3" imgW="3288960" imgH="711000" progId="Equation.DSMT4">
                  <p:embed/>
                </p:oleObj>
              </mc:Choice>
              <mc:Fallback>
                <p:oleObj name="Equation" r:id="rId3" imgW="32889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32893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2A86F24D-CA1C-4F55-9645-515A907BA84A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4475</TotalTime>
  <Words>1720</Words>
  <Application>Microsoft Office PowerPoint</Application>
  <PresentationFormat>On-screen Show (4:3)</PresentationFormat>
  <Paragraphs>246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SimSun</vt:lpstr>
      <vt:lpstr>Arial</vt:lpstr>
      <vt:lpstr>Calibri</vt:lpstr>
      <vt:lpstr>Euclid Extra</vt:lpstr>
      <vt:lpstr>Euclid Symbol</vt:lpstr>
      <vt:lpstr>Helvetica</vt:lpstr>
      <vt:lpstr>Symbol</vt:lpstr>
      <vt:lpstr>Times New Roman</vt:lpstr>
      <vt:lpstr>Wingdings</vt:lpstr>
      <vt:lpstr>Capsules</vt:lpstr>
      <vt:lpstr>Equation</vt:lpstr>
      <vt:lpstr>ECEN 615 Methods of Electric Power  Systems Analysis</vt:lpstr>
      <vt:lpstr>Announcements</vt:lpstr>
      <vt:lpstr>Power Flow Sensitivity Analysis</vt:lpstr>
      <vt:lpstr>Analysis Example: Available Transfer Capability</vt:lpstr>
      <vt:lpstr>ATC and Its Key Components</vt:lpstr>
      <vt:lpstr>ATC and Its Key Components</vt:lpstr>
      <vt:lpstr>UTC (or TTC)  Evaluation</vt:lpstr>
      <vt:lpstr>Conceptual Solution Algorithm</vt:lpstr>
      <vt:lpstr>Conceptual Solution Algorithm, cont.</vt:lpstr>
      <vt:lpstr>Five Bus Example: Reference</vt:lpstr>
      <vt:lpstr>Five Bus Example: Reference</vt:lpstr>
      <vt:lpstr>Five Bus Example </vt:lpstr>
      <vt:lpstr>Five Bus: Maximum Base Case Transfer</vt:lpstr>
      <vt:lpstr>Five Bus: Maximum Contingency Transfer</vt:lpstr>
      <vt:lpstr>Computational Considerations</vt:lpstr>
      <vt:lpstr>Sensitivity Problem Formulation </vt:lpstr>
      <vt:lpstr>Sensitivity Problem Formulation</vt:lpstr>
      <vt:lpstr>Sensitivity Problem Formulation</vt:lpstr>
      <vt:lpstr>Sensitivity Problem Formulation</vt:lpstr>
      <vt:lpstr>Sensitivity Problem Formulation</vt:lpstr>
      <vt:lpstr>Sensitivity Problem Formulation</vt:lpstr>
      <vt:lpstr>Sensitivity Comments</vt:lpstr>
      <vt:lpstr>Sensitivity Comments, cont.</vt:lpstr>
      <vt:lpstr>Sensitivity Example in PowerWorld</vt:lpstr>
      <vt:lpstr>Sensitivity Example in PowerWorld</vt:lpstr>
      <vt:lpstr>Linearized Sensitivity Analysis</vt:lpstr>
      <vt:lpstr>Linearized Sensitivity Analysis</vt:lpstr>
      <vt:lpstr>Sensitivity Analysis: Recall the Matrix Notation</vt:lpstr>
      <vt:lpstr>Linearized Active Power Flow Model</vt:lpstr>
      <vt:lpstr>Injection Shift Factors (ISFs)</vt:lpstr>
      <vt:lpstr>ISF Interpretation</vt:lpstr>
      <vt:lpstr>ISF Properties</vt:lpstr>
      <vt:lpstr>Five Bus Example Reference</vt:lpstr>
      <vt:lpstr>Five Bus ISF, Line 4, Bus 2 (to Slack) </vt:lpstr>
      <vt:lpstr>Five Bus Example</vt:lpstr>
      <vt:lpstr>Five Bus Example</vt:lpstr>
      <vt:lpstr>Five Bus Example Comments</vt:lpstr>
    </vt:vector>
  </TitlesOfParts>
  <Company>ECE - UIUC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615_Lect1</dc:title>
  <dc:creator>ECE Publications</dc:creator>
  <cp:lastModifiedBy>Tom</cp:lastModifiedBy>
  <cp:revision>429</cp:revision>
  <cp:lastPrinted>2020-09-17T12:50:35Z</cp:lastPrinted>
  <dcterms:created xsi:type="dcterms:W3CDTF">2000-05-11T14:27:08Z</dcterms:created>
  <dcterms:modified xsi:type="dcterms:W3CDTF">2020-10-06T15:38:14Z</dcterms:modified>
</cp:coreProperties>
</file>