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2"/>
  </p:notesMasterIdLst>
  <p:handoutMasterIdLst>
    <p:handoutMasterId r:id="rId43"/>
  </p:handoutMasterIdLst>
  <p:sldIdLst>
    <p:sldId id="258" r:id="rId2"/>
    <p:sldId id="259" r:id="rId3"/>
    <p:sldId id="581" r:id="rId4"/>
    <p:sldId id="582" r:id="rId5"/>
    <p:sldId id="583" r:id="rId6"/>
    <p:sldId id="584" r:id="rId7"/>
    <p:sldId id="585" r:id="rId8"/>
    <p:sldId id="586" r:id="rId9"/>
    <p:sldId id="587" r:id="rId10"/>
    <p:sldId id="588" r:id="rId11"/>
    <p:sldId id="667" r:id="rId12"/>
    <p:sldId id="660" r:id="rId13"/>
    <p:sldId id="661" r:id="rId14"/>
    <p:sldId id="662" r:id="rId15"/>
    <p:sldId id="663" r:id="rId16"/>
    <p:sldId id="664" r:id="rId17"/>
    <p:sldId id="665" r:id="rId18"/>
    <p:sldId id="666" r:id="rId19"/>
    <p:sldId id="604" r:id="rId20"/>
    <p:sldId id="605" r:id="rId21"/>
    <p:sldId id="606" r:id="rId22"/>
    <p:sldId id="607" r:id="rId23"/>
    <p:sldId id="608" r:id="rId24"/>
    <p:sldId id="609" r:id="rId25"/>
    <p:sldId id="610" r:id="rId26"/>
    <p:sldId id="611" r:id="rId27"/>
    <p:sldId id="612" r:id="rId28"/>
    <p:sldId id="613" r:id="rId29"/>
    <p:sldId id="614" r:id="rId30"/>
    <p:sldId id="615" r:id="rId31"/>
    <p:sldId id="616" r:id="rId32"/>
    <p:sldId id="617" r:id="rId33"/>
    <p:sldId id="618" r:id="rId34"/>
    <p:sldId id="619" r:id="rId35"/>
    <p:sldId id="620" r:id="rId36"/>
    <p:sldId id="621" r:id="rId37"/>
    <p:sldId id="657" r:id="rId38"/>
    <p:sldId id="658" r:id="rId39"/>
    <p:sldId id="659" r:id="rId40"/>
    <p:sldId id="668" r:id="rId41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2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23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10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7456" y="6327648"/>
            <a:ext cx="1901952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7456" y="6327648"/>
            <a:ext cx="1901952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7456" y="6327648"/>
            <a:ext cx="1901952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math.utah.edu/~goller/F15_M2270/BradyMathews_SVDImage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pjm.com/-/media/documents/manuals/m03a.ash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620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ECEN 615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Methods of Electric Power </a:t>
            </a:r>
            <a:br>
              <a:rPr lang="en-US" altLang="en-US" dirty="0" smtClean="0"/>
            </a:br>
            <a:r>
              <a:rPr lang="en-US" altLang="en-US" dirty="0" smtClean="0"/>
              <a:t>Systems Analysis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1752600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17:EMSs, SVD, Pseudo Inverse</a:t>
            </a:r>
            <a:r>
              <a:rPr lang="en-US" sz="3200" b="1" kern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kern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Equivalents</a:t>
            </a:r>
            <a:endParaRPr lang="en-US" sz="3200" b="1" kern="0" dirty="0">
              <a:solidFill>
                <a:srgbClr val="1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EMS</a:t>
            </a:r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1856"/>
            <a:ext cx="6781800" cy="553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Singular Value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Traditionally power system analysis has mostly been focused on the sparse matrices associated with the electric grid; there was not much signal analysis</a:t>
            </a:r>
          </a:p>
          <a:p>
            <a:r>
              <a:rPr lang="en-US" dirty="0" smtClean="0"/>
              <a:t>This is rapidly changing as the power industry get more signals and need to extract information from them, with PMUs one example</a:t>
            </a:r>
          </a:p>
          <a:p>
            <a:r>
              <a:rPr lang="en-US" dirty="0" smtClean="0"/>
              <a:t>This data is often presented in the form of a matrix, for example with the rows being sample points</a:t>
            </a:r>
          </a:p>
          <a:p>
            <a:r>
              <a:rPr lang="en-US" dirty="0" smtClean="0"/>
              <a:t>A key technique for extracting information from matrices is known as the singular value decomposition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Matrix Singular Value Decomposition (SVD)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The SVD is a factorization of a matrix that generalizes the </a:t>
            </a:r>
            <a:r>
              <a:rPr lang="en-US" dirty="0" err="1"/>
              <a:t>eigendecomposition</a:t>
            </a:r>
            <a:r>
              <a:rPr lang="en-US" dirty="0"/>
              <a:t> to any m by n matrix to produce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where S is a diagonal matrix of the singular </a:t>
            </a:r>
            <a:r>
              <a:rPr lang="en-US" dirty="0" smtClean="0"/>
              <a:t>values, and U and V are orthogonal matrices </a:t>
            </a:r>
            <a:endParaRPr lang="en-US" dirty="0"/>
          </a:p>
          <a:p>
            <a:r>
              <a:rPr lang="en-US" dirty="0"/>
              <a:t>The singular values are non-negative real numbers that can be used to indicate the major components of a matrix (the gist is they provide a way to decrease the rank of a matrix</a:t>
            </a:r>
          </a:p>
          <a:p>
            <a:r>
              <a:rPr lang="en-US" dirty="0"/>
              <a:t>A key application is image compression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597742"/>
              </p:ext>
            </p:extLst>
          </p:nvPr>
        </p:nvGraphicFramePr>
        <p:xfrm>
          <a:off x="1465263" y="2819400"/>
          <a:ext cx="19050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77" name="Equation" r:id="rId3" imgW="698197" imgH="203112" progId="Equation.DSMT4">
                  <p:embed/>
                </p:oleObj>
              </mc:Choice>
              <mc:Fallback>
                <p:oleObj name="Equation" r:id="rId3" imgW="698197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2819400"/>
                        <a:ext cx="19050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4149970" y="2133600"/>
            <a:ext cx="4724400" cy="1200329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1E0000"/>
                </a:solidFill>
                <a:latin typeface="+mn-lt"/>
              </a:rPr>
              <a:t>The original concept is more than</a:t>
            </a:r>
          </a:p>
          <a:p>
            <a:r>
              <a:rPr lang="en-US" b="0" dirty="0">
                <a:solidFill>
                  <a:srgbClr val="1E0000"/>
                </a:solidFill>
                <a:latin typeface="+mn-lt"/>
              </a:rPr>
              <a:t>100 years old, but has founds lots</a:t>
            </a:r>
            <a:br>
              <a:rPr lang="en-US" b="0" dirty="0">
                <a:solidFill>
                  <a:srgbClr val="1E0000"/>
                </a:solidFill>
                <a:latin typeface="+mn-lt"/>
              </a:rPr>
            </a:br>
            <a:r>
              <a:rPr lang="en-US" b="0" dirty="0">
                <a:solidFill>
                  <a:srgbClr val="1E0000"/>
                </a:solidFill>
                <a:latin typeface="+mn-lt"/>
              </a:rPr>
              <a:t>of recent applications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SVD Image Compression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" y="6400800"/>
            <a:ext cx="7940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Image Source: www.math.utah.edu/~goller/F15_M2270/BradyMathews_SVDImage.pdf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1447800"/>
            <a:ext cx="4648200" cy="5070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70018" y="1600200"/>
            <a:ext cx="2805576" cy="341632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can be</a:t>
            </a:r>
            <a:br>
              <a:rPr lang="en-US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represented with</a:t>
            </a:r>
            <a:br>
              <a:rPr lang="en-US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matrices.  When</a:t>
            </a:r>
            <a:br>
              <a:rPr lang="en-US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SVD is applied</a:t>
            </a:r>
            <a:br>
              <a:rPr lang="en-US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only the </a:t>
            </a:r>
            <a:br>
              <a:rPr lang="en-US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singular</a:t>
            </a:r>
            <a:br>
              <a:rPr lang="en-US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are retained</a:t>
            </a:r>
            <a:br>
              <a:rPr lang="en-US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image is</a:t>
            </a:r>
            <a:br>
              <a:rPr lang="en-US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compressed.  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SVD and Principle Component Analysis (PCA)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previous image compression example demonstrates PCA, which reduces dimensionality</a:t>
            </a:r>
          </a:p>
          <a:p>
            <a:pPr lvl="1"/>
            <a:r>
              <a:rPr lang="en-US" dirty="0"/>
              <a:t>Extracting the principle components</a:t>
            </a:r>
          </a:p>
          <a:p>
            <a:r>
              <a:rPr lang="en-US" dirty="0"/>
              <a:t>The principle components are associated with the largest singular values</a:t>
            </a:r>
          </a:p>
          <a:p>
            <a:pPr lvl="1"/>
            <a:r>
              <a:rPr lang="en-US" dirty="0"/>
              <a:t>This helps to extract the key features of the data and removes redundancy</a:t>
            </a:r>
          </a:p>
          <a:p>
            <a:r>
              <a:rPr lang="en-US" dirty="0"/>
              <a:t>PCA can be used to do facial recognition</a:t>
            </a:r>
          </a:p>
          <a:p>
            <a:r>
              <a:rPr lang="en-US" dirty="0" smtClean="0"/>
              <a:t>PCA is starting to be more widely used in power system analysis, particularly when doing signal analysis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</a:t>
            </a:r>
            <a:r>
              <a:rPr lang="en-US" dirty="0" smtClean="0"/>
              <a:t>An SVD Application, the Pseudoinverse </a:t>
            </a:r>
            <a:r>
              <a:rPr lang="en-US" dirty="0"/>
              <a:t>of a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pPr>
              <a:lnSpc>
                <a:spcPct val="102000"/>
              </a:lnSpc>
            </a:pPr>
            <a:r>
              <a:rPr lang="en-US" sz="3000" dirty="0"/>
              <a:t>The pseudoinverse of a matrix generalizes concept of a matrix inverse to an m by n matrix, </a:t>
            </a:r>
            <a:r>
              <a:rPr lang="en-US" sz="3000" dirty="0" smtClean="0"/>
              <a:t>m </a:t>
            </a:r>
            <a:r>
              <a:rPr lang="en-US" sz="3000" dirty="0"/>
              <a:t>&gt;= n</a:t>
            </a:r>
          </a:p>
          <a:p>
            <a:pPr lvl="1">
              <a:lnSpc>
                <a:spcPct val="102000"/>
              </a:lnSpc>
            </a:pPr>
            <a:r>
              <a:rPr lang="en-US" sz="2600" dirty="0"/>
              <a:t>Specifically this is a Moore-Penrose Matrix Inverse</a:t>
            </a:r>
          </a:p>
          <a:p>
            <a:pPr>
              <a:lnSpc>
                <a:spcPct val="102000"/>
              </a:lnSpc>
            </a:pPr>
            <a:r>
              <a:rPr lang="en-US" sz="3000" dirty="0"/>
              <a:t>Notation for the pseudoinverse of </a:t>
            </a:r>
            <a:r>
              <a:rPr lang="en-US" sz="3000" b="1" dirty="0"/>
              <a:t>A</a:t>
            </a:r>
            <a:r>
              <a:rPr lang="en-US" sz="3000" dirty="0"/>
              <a:t> is </a:t>
            </a:r>
            <a:r>
              <a:rPr lang="en-US" sz="3000" b="1" dirty="0"/>
              <a:t>A</a:t>
            </a:r>
            <a:r>
              <a:rPr lang="en-US" sz="3000" baseline="30000" dirty="0"/>
              <a:t>+</a:t>
            </a:r>
          </a:p>
          <a:p>
            <a:pPr>
              <a:lnSpc>
                <a:spcPct val="102000"/>
              </a:lnSpc>
            </a:pPr>
            <a:r>
              <a:rPr lang="en-US" sz="3000" dirty="0"/>
              <a:t>Satisfies </a:t>
            </a:r>
            <a:r>
              <a:rPr lang="en-US" sz="3000" b="1" dirty="0"/>
              <a:t>AA</a:t>
            </a:r>
            <a:r>
              <a:rPr lang="en-US" sz="3000" baseline="30000" dirty="0"/>
              <a:t>+</a:t>
            </a:r>
            <a:r>
              <a:rPr lang="en-US" sz="3000" b="1" dirty="0"/>
              <a:t>A </a:t>
            </a:r>
            <a:r>
              <a:rPr lang="en-US" sz="3000" dirty="0"/>
              <a:t>= </a:t>
            </a:r>
            <a:r>
              <a:rPr lang="en-US" sz="3000" b="1" dirty="0"/>
              <a:t>A</a:t>
            </a:r>
          </a:p>
          <a:p>
            <a:pPr>
              <a:lnSpc>
                <a:spcPct val="102000"/>
              </a:lnSpc>
            </a:pPr>
            <a:r>
              <a:rPr lang="en-US" sz="3000" dirty="0"/>
              <a:t>If </a:t>
            </a:r>
            <a:r>
              <a:rPr lang="en-US" sz="3000" b="1" dirty="0"/>
              <a:t>A</a:t>
            </a:r>
            <a:r>
              <a:rPr lang="en-US" sz="3000" dirty="0"/>
              <a:t> is a square matrix, then </a:t>
            </a:r>
            <a:r>
              <a:rPr lang="en-US" sz="3000" b="1" dirty="0"/>
              <a:t>A</a:t>
            </a:r>
            <a:r>
              <a:rPr lang="en-US" sz="3000" baseline="30000" dirty="0"/>
              <a:t>+</a:t>
            </a:r>
            <a:r>
              <a:rPr lang="en-US" sz="3000" b="1" dirty="0"/>
              <a:t> </a:t>
            </a:r>
            <a:r>
              <a:rPr lang="en-US" sz="3000" dirty="0"/>
              <a:t>=</a:t>
            </a:r>
            <a:r>
              <a:rPr lang="en-US" sz="3000" b="1" dirty="0"/>
              <a:t> A</a:t>
            </a:r>
            <a:r>
              <a:rPr lang="en-US" sz="3000" baseline="30000" dirty="0"/>
              <a:t>-1</a:t>
            </a:r>
          </a:p>
          <a:p>
            <a:pPr>
              <a:lnSpc>
                <a:spcPct val="102000"/>
              </a:lnSpc>
            </a:pPr>
            <a:r>
              <a:rPr lang="en-US" sz="3000" dirty="0"/>
              <a:t>Quite useful for solving the least squares problem since the least squares solution of </a:t>
            </a:r>
            <a:r>
              <a:rPr lang="en-US" sz="3000" b="1" dirty="0"/>
              <a:t>Ax </a:t>
            </a:r>
            <a:r>
              <a:rPr lang="en-US" sz="3000" dirty="0"/>
              <a:t>= </a:t>
            </a:r>
            <a:r>
              <a:rPr lang="en-US" sz="3000" b="1" dirty="0"/>
              <a:t>b</a:t>
            </a:r>
            <a:r>
              <a:rPr lang="en-US" sz="3000" dirty="0"/>
              <a:t> is </a:t>
            </a:r>
            <a:br>
              <a:rPr lang="en-US" sz="3000" dirty="0"/>
            </a:br>
            <a:r>
              <a:rPr lang="en-US" sz="3000" b="1" dirty="0"/>
              <a:t>x</a:t>
            </a:r>
            <a:r>
              <a:rPr lang="en-US" sz="3000" dirty="0"/>
              <a:t> =</a:t>
            </a:r>
            <a:r>
              <a:rPr lang="en-US" sz="3000" b="1" dirty="0"/>
              <a:t> A</a:t>
            </a:r>
            <a:r>
              <a:rPr lang="en-US" sz="3000" baseline="30000" dirty="0"/>
              <a:t>+ </a:t>
            </a:r>
            <a:r>
              <a:rPr lang="en-US" sz="3000" b="1" dirty="0"/>
              <a:t>b</a:t>
            </a:r>
          </a:p>
          <a:p>
            <a:pPr>
              <a:lnSpc>
                <a:spcPct val="102000"/>
              </a:lnSpc>
            </a:pPr>
            <a:r>
              <a:rPr lang="en-US" sz="3000" dirty="0"/>
              <a:t>Can be calculated using an SVD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93346357"/>
              </p:ext>
            </p:extLst>
          </p:nvPr>
        </p:nvGraphicFramePr>
        <p:xfrm>
          <a:off x="6400800" y="5486400"/>
          <a:ext cx="19812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01" name="Equation" r:id="rId3" imgW="901309" imgH="482391" progId="Equation.DSMT4">
                  <p:embed/>
                </p:oleObj>
              </mc:Choice>
              <mc:Fallback>
                <p:oleObj name="Equation" r:id="rId3" imgW="901309" imgH="482391" progId="Equation.DSMT4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486400"/>
                        <a:ext cx="198120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Pseudoinverse Least Squares Matrix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1844040"/>
          </a:xfrm>
        </p:spPr>
        <p:txBody>
          <a:bodyPr/>
          <a:lstStyle/>
          <a:p>
            <a:r>
              <a:rPr lang="en-US" dirty="0"/>
              <a:t>Assume we wish to fit a line (mx + b = y) to three data points: (1,1), (2,4), (6,4)</a:t>
            </a:r>
          </a:p>
          <a:p>
            <a:r>
              <a:rPr lang="en-US" dirty="0"/>
              <a:t>Two unknowns, m and b; hence </a:t>
            </a:r>
            <a:r>
              <a:rPr lang="en-US" b="1" dirty="0"/>
              <a:t>x</a:t>
            </a:r>
            <a:r>
              <a:rPr lang="en-US" dirty="0"/>
              <a:t> = [m  b]</a:t>
            </a:r>
            <a:r>
              <a:rPr lang="en-US" baseline="30000" dirty="0"/>
              <a:t>T</a:t>
            </a:r>
          </a:p>
          <a:p>
            <a:r>
              <a:rPr lang="en-US" dirty="0"/>
              <a:t>Setup in form of </a:t>
            </a:r>
            <a:r>
              <a:rPr lang="en-US" b="1" dirty="0"/>
              <a:t>Ax</a:t>
            </a:r>
            <a:r>
              <a:rPr lang="en-US" dirty="0"/>
              <a:t> = </a:t>
            </a:r>
            <a:r>
              <a:rPr lang="en-US" b="1" dirty="0"/>
              <a:t>b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097240"/>
              </p:ext>
            </p:extLst>
          </p:nvPr>
        </p:nvGraphicFramePr>
        <p:xfrm>
          <a:off x="990600" y="3581400"/>
          <a:ext cx="4648200" cy="199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5" name="Equation" r:id="rId3" imgW="2070100" imgH="889000" progId="Equation.DSMT4">
                  <p:embed/>
                </p:oleObj>
              </mc:Choice>
              <mc:Fallback>
                <p:oleObj name="Equation" r:id="rId3" imgW="2070100" imgH="889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81400"/>
                        <a:ext cx="4648200" cy="199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Pseudoinverse Least Squares Matrix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Doing an economy SVD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Computing the pseudoinverse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661688"/>
              </p:ext>
            </p:extLst>
          </p:nvPr>
        </p:nvGraphicFramePr>
        <p:xfrm>
          <a:off x="533400" y="1828800"/>
          <a:ext cx="7578725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4" name="Equation" r:id="rId3" imgW="4127500" imgH="711200" progId="Equation.DSMT4">
                  <p:embed/>
                </p:oleObj>
              </mc:Choice>
              <mc:Fallback>
                <p:oleObj name="Equation" r:id="rId3" imgW="4127500" imgH="71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7578725" cy="130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504762"/>
              </p:ext>
            </p:extLst>
          </p:nvPr>
        </p:nvGraphicFramePr>
        <p:xfrm>
          <a:off x="533400" y="3733800"/>
          <a:ext cx="8234363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5" name="Equation" r:id="rId5" imgW="4851400" imgH="939800" progId="Equation.DSMT4">
                  <p:embed/>
                </p:oleObj>
              </mc:Choice>
              <mc:Fallback>
                <p:oleObj name="Equation" r:id="rId5" imgW="4851400" imgH="93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33800"/>
                        <a:ext cx="8234363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" y="5486400"/>
            <a:ext cx="7848600" cy="830997"/>
          </a:xfrm>
          <a:prstGeom prst="rect">
            <a:avLst/>
          </a:prstGeom>
          <a:solidFill>
            <a:srgbClr val="FFD4D4"/>
          </a:solidFill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 economy SVD the </a:t>
            </a:r>
            <a:r>
              <a:rPr lang="en-US" sz="2400" dirty="0">
                <a:solidFill>
                  <a:srgbClr val="1E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matrix has dimensions of </a:t>
            </a:r>
            <a:br>
              <a:rPr lang="en-US" sz="2400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by m if m &lt; n or n by n if n &lt; m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Matrix Pseudoinverse Example,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sz="3000" dirty="0"/>
              <a:t>Computing </a:t>
            </a:r>
            <a:r>
              <a:rPr lang="en-US" sz="3000" b="1" dirty="0"/>
              <a:t>x</a:t>
            </a:r>
            <a:r>
              <a:rPr lang="en-US" sz="3000" dirty="0"/>
              <a:t> = [m b]</a:t>
            </a:r>
            <a:r>
              <a:rPr lang="en-US" sz="3000" baseline="30000" dirty="0"/>
              <a:t>T</a:t>
            </a:r>
            <a:r>
              <a:rPr lang="en-US" sz="3000" dirty="0"/>
              <a:t> gives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sz="3000" dirty="0"/>
              <a:t>With the pseudoinverse approach we immediately see the sensitivity of the elements of </a:t>
            </a:r>
            <a:r>
              <a:rPr lang="en-US" sz="3000" b="1" dirty="0"/>
              <a:t>x</a:t>
            </a:r>
            <a:r>
              <a:rPr lang="en-US" sz="3000" dirty="0"/>
              <a:t> to the elements of </a:t>
            </a:r>
            <a:r>
              <a:rPr lang="en-US" sz="3000" b="1" dirty="0"/>
              <a:t>b</a:t>
            </a:r>
          </a:p>
          <a:p>
            <a:pPr lvl="1"/>
            <a:r>
              <a:rPr lang="en-US" sz="2600" dirty="0"/>
              <a:t>New values of m and b can be readily calculated if </a:t>
            </a:r>
            <a:r>
              <a:rPr lang="en-US" sz="2600" b="1" dirty="0"/>
              <a:t>y</a:t>
            </a:r>
            <a:r>
              <a:rPr lang="en-US" sz="2600" dirty="0"/>
              <a:t> changes</a:t>
            </a:r>
          </a:p>
          <a:p>
            <a:r>
              <a:rPr lang="en-US" sz="3000" dirty="0"/>
              <a:t>Computationally the SVD is order </a:t>
            </a:r>
            <a:r>
              <a:rPr lang="en-US" sz="3000" dirty="0" smtClean="0"/>
              <a:t>mn</a:t>
            </a:r>
            <a:r>
              <a:rPr lang="en-US" sz="3000" baseline="30000" dirty="0" smtClean="0"/>
              <a:t>2</a:t>
            </a:r>
            <a:r>
              <a:rPr lang="en-US" sz="3000" dirty="0" smtClean="0"/>
              <a:t>+n</a:t>
            </a:r>
            <a:r>
              <a:rPr lang="en-US" sz="3000" baseline="30000" dirty="0" smtClean="0"/>
              <a:t>3 </a:t>
            </a:r>
            <a:r>
              <a:rPr lang="en-US" sz="3000" baseline="30000" dirty="0"/>
              <a:t/>
            </a:r>
            <a:br>
              <a:rPr lang="en-US" sz="3000" baseline="30000" dirty="0"/>
            </a:br>
            <a:r>
              <a:rPr lang="en-US" sz="3000" dirty="0"/>
              <a:t>(with n &lt; m)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990305"/>
              </p:ext>
            </p:extLst>
          </p:nvPr>
        </p:nvGraphicFramePr>
        <p:xfrm>
          <a:off x="838200" y="1828800"/>
          <a:ext cx="61309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73" name="Equation" r:id="rId3" imgW="3009900" imgH="711200" progId="Equation.DSMT4">
                  <p:embed/>
                </p:oleObj>
              </mc:Choice>
              <mc:Fallback>
                <p:oleObj name="Equation" r:id="rId3" imgW="3009900" imgH="71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28800"/>
                        <a:ext cx="613092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Equivalents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No electric grid model is ever going to completely represent a real electric grid</a:t>
            </a:r>
          </a:p>
          <a:p>
            <a:pPr lvl="1"/>
            <a:r>
              <a:rPr lang="en-US" dirty="0"/>
              <a:t>“All models are wrong but some models are useful”</a:t>
            </a:r>
          </a:p>
          <a:p>
            <a:r>
              <a:rPr lang="en-US" dirty="0"/>
              <a:t>A key modeling consideration is how much of the electric grid to represent</a:t>
            </a:r>
          </a:p>
          <a:p>
            <a:pPr lvl="1"/>
            <a:r>
              <a:rPr lang="en-US" dirty="0"/>
              <a:t>For large-scale systems the distribution system is usually </a:t>
            </a:r>
            <a:r>
              <a:rPr lang="en-US" dirty="0" err="1" smtClean="0"/>
              <a:t>equivalenced</a:t>
            </a:r>
            <a:r>
              <a:rPr lang="en-US" dirty="0" smtClean="0"/>
              <a:t> </a:t>
            </a:r>
            <a:r>
              <a:rPr lang="en-US" dirty="0"/>
              <a:t>at some point; this has few system level ramifications if it is radial; if it is networked then there are potential issues</a:t>
            </a:r>
          </a:p>
          <a:p>
            <a:pPr lvl="1"/>
            <a:r>
              <a:rPr lang="en-US" dirty="0"/>
              <a:t>At the transmission level either the full interconnect is represented or it is </a:t>
            </a:r>
            <a:r>
              <a:rPr lang="en-US" dirty="0" err="1" smtClean="0"/>
              <a:t>equivalenced</a:t>
            </a:r>
            <a:endParaRPr lang="en-US" dirty="0"/>
          </a:p>
          <a:p>
            <a:pPr lvl="1"/>
            <a:r>
              <a:rPr lang="en-US" dirty="0"/>
              <a:t>In an SE model in large grids (like the Eastern Interconnect) it is always an electrical equivalent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092440" cy="16764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Skim Chapters 3, 4 and 5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Starting reading Chapter 8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/>
              <a:t>Homework 5 is due on Thursday Oct 29</a:t>
            </a:r>
          </a:p>
          <a:p>
            <a:pPr eaLnBrk="1" hangingPunct="1">
              <a:buFont typeface="Arial" charset="0"/>
              <a:buChar char="•"/>
            </a:pPr>
            <a:endParaRPr lang="en-US" altLang="en-US" dirty="0" smtClean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7B4F91E2-D332-4389-9F0F-F8E1CDA606A5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2133600" y="3810000"/>
            <a:ext cx="1143000" cy="228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Kron</a:t>
            </a:r>
            <a:r>
              <a:rPr lang="en-US" dirty="0"/>
              <a:t> Reduction, Ward Equivalents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altLang="en-US" dirty="0"/>
              <a:t>For decades power system network models have been </a:t>
            </a:r>
            <a:r>
              <a:rPr lang="en-US" altLang="en-US" dirty="0" err="1"/>
              <a:t>equivalenced</a:t>
            </a:r>
            <a:r>
              <a:rPr lang="en-US" altLang="en-US" dirty="0"/>
              <a:t> using the approach originally presented by J.B. Ward in 1949 AIEE paper “Equivalent Circuits for Power-Flow Studies”</a:t>
            </a:r>
          </a:p>
          <a:p>
            <a:pPr lvl="1"/>
            <a:r>
              <a:rPr lang="en-US" altLang="en-US" sz="2600" dirty="0"/>
              <a:t>Paper’s single reference is to 1939 book by Gabriel </a:t>
            </a:r>
            <a:r>
              <a:rPr lang="en-US" altLang="en-US" sz="2600" dirty="0" err="1"/>
              <a:t>Kron</a:t>
            </a:r>
            <a:r>
              <a:rPr lang="en-US" altLang="en-US" sz="2600" dirty="0"/>
              <a:t>, so this is also known as </a:t>
            </a:r>
            <a:r>
              <a:rPr lang="en-US" altLang="en-US" sz="2600" dirty="0" err="1"/>
              <a:t>Kron’s</a:t>
            </a:r>
            <a:r>
              <a:rPr lang="en-US" altLang="en-US" sz="2600" dirty="0"/>
              <a:t> reduction or </a:t>
            </a:r>
            <a:r>
              <a:rPr lang="en-US" altLang="en-US" sz="2600" dirty="0" smtClean="0"/>
              <a:t>a Ward </a:t>
            </a:r>
            <a:r>
              <a:rPr lang="en-US" altLang="en-US" sz="2600" dirty="0"/>
              <a:t>equivalent</a:t>
            </a:r>
          </a:p>
          <a:p>
            <a:r>
              <a:rPr lang="en-US" altLang="en-US" dirty="0"/>
              <a:t>System buses are partitioned into a study system (s) to be retained and an </a:t>
            </a:r>
            <a:r>
              <a:rPr lang="en-US" altLang="en-US" dirty="0" smtClean="0"/>
              <a:t>external </a:t>
            </a:r>
            <a:r>
              <a:rPr lang="en-US" altLang="en-US" dirty="0"/>
              <a:t>system (e) to be eliminated; buses in study system that connect to the </a:t>
            </a:r>
            <a:r>
              <a:rPr lang="en-US" altLang="en-US" dirty="0" smtClean="0"/>
              <a:t>external </a:t>
            </a:r>
            <a:r>
              <a:rPr lang="en-US" altLang="en-US" dirty="0"/>
              <a:t>are known as boundary buses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Ward Equivalents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altLang="en-US" dirty="0" smtClean="0"/>
              <a:t>The Ward </a:t>
            </a:r>
            <a:r>
              <a:rPr lang="en-US" altLang="en-US" dirty="0"/>
              <a:t>approach is based on the below relationship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No impact on study, non-boundary buses</a:t>
            </a:r>
          </a:p>
          <a:p>
            <a:r>
              <a:rPr lang="en-US" altLang="en-US" dirty="0"/>
              <a:t>Equivalent is created by doing a partial factorization of the </a:t>
            </a:r>
            <a:r>
              <a:rPr lang="en-US" altLang="en-US" b="1" dirty="0" err="1"/>
              <a:t>Y</a:t>
            </a:r>
            <a:r>
              <a:rPr lang="en-US" altLang="en-US" baseline="-25000" dirty="0" err="1"/>
              <a:t>bus</a:t>
            </a:r>
            <a:endParaRPr lang="en-US" altLang="en-US" baseline="-25000" dirty="0"/>
          </a:p>
          <a:p>
            <a:pPr lvl="1"/>
            <a:r>
              <a:rPr lang="en-US" altLang="en-US" sz="2600" dirty="0"/>
              <a:t>Computationally efficient</a:t>
            </a:r>
          </a:p>
          <a:p>
            <a:pPr marL="0" indent="0">
              <a:buNone/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38338"/>
            <a:ext cx="27717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32138"/>
            <a:ext cx="41433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Equivalents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/>
              <a:t>There are many different methods available for creating power system equivalents</a:t>
            </a:r>
          </a:p>
          <a:p>
            <a:pPr lvl="1"/>
            <a:r>
              <a:rPr lang="en-US" dirty="0"/>
              <a:t>A classic paper is by S. </a:t>
            </a:r>
            <a:r>
              <a:rPr lang="en-US" dirty="0" err="1"/>
              <a:t>Deckmann</a:t>
            </a:r>
            <a:r>
              <a:rPr lang="en-US" dirty="0"/>
              <a:t>,  et. al., “Studies on Power System Load Flow </a:t>
            </a:r>
            <a:r>
              <a:rPr lang="en-US" dirty="0" err="1"/>
              <a:t>Equivalencing</a:t>
            </a:r>
            <a:r>
              <a:rPr lang="en-US" dirty="0"/>
              <a:t>,” </a:t>
            </a:r>
            <a:r>
              <a:rPr lang="en-US" i="1" dirty="0"/>
              <a:t>IEEE Transactions Power App. And Syst</a:t>
            </a:r>
            <a:r>
              <a:rPr lang="en-US" dirty="0"/>
              <a:t>., Nov/Dec 1980 </a:t>
            </a:r>
          </a:p>
          <a:p>
            <a:pPr lvl="1"/>
            <a:r>
              <a:rPr lang="en-US" dirty="0"/>
              <a:t>Companion paper covers numerical testing of equivalents</a:t>
            </a:r>
          </a:p>
          <a:p>
            <a:r>
              <a:rPr lang="en-US" dirty="0"/>
              <a:t>The major </a:t>
            </a:r>
            <a:r>
              <a:rPr lang="en-US" dirty="0" err="1"/>
              <a:t>equivalencing</a:t>
            </a:r>
            <a:r>
              <a:rPr lang="en-US" dirty="0"/>
              <a:t> types are</a:t>
            </a:r>
          </a:p>
          <a:p>
            <a:pPr lvl="1"/>
            <a:r>
              <a:rPr lang="en-US" dirty="0"/>
              <a:t>Ward-Type Equivalence: this is what we’ll be covering, with the major differences associated with how the generator buses and equivalent loads are represented</a:t>
            </a:r>
          </a:p>
          <a:p>
            <a:pPr lvl="1"/>
            <a:r>
              <a:rPr lang="en-US" dirty="0"/>
              <a:t>REI Equivalents: All boundary buses connect to one “REI” bus</a:t>
            </a:r>
          </a:p>
          <a:p>
            <a:pPr lvl="1"/>
            <a:r>
              <a:rPr lang="en-US" dirty="0"/>
              <a:t>Linearized Methods: Linearize about an operating point</a:t>
            </a:r>
          </a:p>
          <a:p>
            <a:pPr lvl="1"/>
            <a:r>
              <a:rPr lang="en-US" dirty="0"/>
              <a:t>Others: PTDF-based, backbone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System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An equivalent is usually created from a larger model</a:t>
            </a:r>
          </a:p>
          <a:p>
            <a:pPr lvl="1"/>
            <a:r>
              <a:rPr lang="en-US" dirty="0"/>
              <a:t>In the Eastern Interconnect there are full grid models that are used for wide-area planning, these are </a:t>
            </a:r>
            <a:r>
              <a:rPr lang="en-US" dirty="0" err="1"/>
              <a:t>equivalenced</a:t>
            </a:r>
            <a:r>
              <a:rPr lang="en-US" dirty="0"/>
              <a:t> for real-time usage or more specialized studies</a:t>
            </a:r>
          </a:p>
          <a:p>
            <a:r>
              <a:rPr lang="en-US" dirty="0"/>
              <a:t>The equivalent is usually smaller and less detailed</a:t>
            </a:r>
          </a:p>
          <a:p>
            <a:pPr lvl="1"/>
            <a:r>
              <a:rPr lang="en-US" dirty="0"/>
              <a:t>Solves quicker</a:t>
            </a:r>
          </a:p>
          <a:p>
            <a:pPr lvl="1"/>
            <a:r>
              <a:rPr lang="en-US" dirty="0"/>
              <a:t>Requires less storage</a:t>
            </a:r>
          </a:p>
          <a:p>
            <a:pPr lvl="1"/>
            <a:r>
              <a:rPr lang="en-US" dirty="0"/>
              <a:t>Requires less up-to-date data</a:t>
            </a:r>
          </a:p>
          <a:p>
            <a:r>
              <a:rPr lang="en-US" dirty="0"/>
              <a:t>Equivalences contain fictitious elements</a:t>
            </a:r>
          </a:p>
          <a:p>
            <a:pPr lvl="1"/>
            <a:r>
              <a:rPr lang="en-US" dirty="0"/>
              <a:t>This can make modeling/updating more difficult</a:t>
            </a:r>
          </a:p>
          <a:p>
            <a:r>
              <a:rPr lang="en-US" dirty="0"/>
              <a:t>The equivalent only approximates the behavior of the original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vs External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/>
              <a:t>The key decision in creating an equivalent is to divide the system into a study portion that is represented in detail, and an external portion that is represented by the equivalent</a:t>
            </a:r>
          </a:p>
          <a:p>
            <a:r>
              <a:rPr lang="en-US" dirty="0"/>
              <a:t>The two systems are joined at boundary buses, which are part of the study subsystem</a:t>
            </a:r>
          </a:p>
          <a:p>
            <a:r>
              <a:rPr lang="en-US" dirty="0"/>
              <a:t>How this is done is application specific; for example:</a:t>
            </a:r>
          </a:p>
          <a:p>
            <a:pPr lvl="1"/>
            <a:r>
              <a:rPr lang="en-US" dirty="0"/>
              <a:t>for real-time use it does not make sense to retain significant portions of the grid for which there is no real-time information</a:t>
            </a:r>
          </a:p>
          <a:p>
            <a:pPr lvl="1"/>
            <a:r>
              <a:rPr lang="en-US" dirty="0"/>
              <a:t>for contingency analysis the impact of the contingency is localized</a:t>
            </a:r>
          </a:p>
          <a:p>
            <a:pPr lvl="1"/>
            <a:r>
              <a:rPr lang="en-US" dirty="0"/>
              <a:t>for planning the new system additions have localized impacts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Ward Type </a:t>
            </a:r>
            <a:r>
              <a:rPr lang="en-US" dirty="0" err="1"/>
              <a:t>Equivalencing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6948249" cy="541020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Ward Type </a:t>
            </a:r>
            <a:r>
              <a:rPr lang="en-US" dirty="0" err="1"/>
              <a:t>Equivalencing</a:t>
            </a:r>
            <a:r>
              <a:rPr lang="en-US" dirty="0"/>
              <a:t>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17348" cy="1005840"/>
          </a:xfrm>
        </p:spPr>
        <p:txBody>
          <a:bodyPr/>
          <a:lstStyle/>
          <a:p>
            <a:r>
              <a:rPr lang="en-US" dirty="0"/>
              <a:t>The Ward equivalent is calculated by doing a partial factorization of the </a:t>
            </a:r>
            <a:r>
              <a:rPr lang="en-US" b="1" dirty="0" err="1"/>
              <a:t>Y</a:t>
            </a:r>
            <a:r>
              <a:rPr lang="en-US" baseline="-25000" dirty="0" err="1"/>
              <a:t>bus</a:t>
            </a:r>
            <a:endParaRPr lang="en-US" baseline="-25000" dirty="0"/>
          </a:p>
          <a:p>
            <a:pPr lvl="1"/>
            <a:r>
              <a:rPr lang="en-US" dirty="0"/>
              <a:t>The equivalent buses are numbered </a:t>
            </a:r>
            <a:r>
              <a:rPr lang="en-US" dirty="0" smtClean="0"/>
              <a:t>before </a:t>
            </a:r>
            <a:r>
              <a:rPr lang="en-US" dirty="0"/>
              <a:t>the study buses</a:t>
            </a:r>
          </a:p>
          <a:p>
            <a:pPr lvl="1"/>
            <a:r>
              <a:rPr lang="en-US" dirty="0"/>
              <a:t>As the equivalent buses are eliminated their first neighbors are joined together</a:t>
            </a:r>
          </a:p>
          <a:p>
            <a:pPr lvl="1"/>
            <a:r>
              <a:rPr lang="en-US" dirty="0"/>
              <a:t>At the end, many of the boundary buses are connected</a:t>
            </a:r>
          </a:p>
          <a:p>
            <a:pPr lvl="1"/>
            <a:r>
              <a:rPr lang="en-US" dirty="0"/>
              <a:t>This can GREATLY decrease the sparsity of the system</a:t>
            </a:r>
          </a:p>
          <a:p>
            <a:pPr lvl="1"/>
            <a:r>
              <a:rPr lang="en-US" dirty="0"/>
              <a:t>Buses with different voltages can be directly connected 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86" y="4953000"/>
            <a:ext cx="27717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46985"/>
            <a:ext cx="41433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Ward Type </a:t>
            </a:r>
            <a:r>
              <a:rPr lang="en-US" dirty="0" err="1"/>
              <a:t>Equivalencing</a:t>
            </a:r>
            <a:r>
              <a:rPr lang="en-US" dirty="0"/>
              <a:t>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At the end of the Ward process often many of the new equivalent lines have high impedances</a:t>
            </a:r>
          </a:p>
          <a:p>
            <a:pPr lvl="1"/>
            <a:r>
              <a:rPr lang="en-US" dirty="0"/>
              <a:t>Often there is an impedance threshold, and lines with impedances above this value are eliminated</a:t>
            </a:r>
          </a:p>
          <a:p>
            <a:r>
              <a:rPr lang="en-US" dirty="0"/>
              <a:t>The equivalent lines may have unusual values, including negative resistances</a:t>
            </a:r>
          </a:p>
          <a:p>
            <a:r>
              <a:rPr lang="en-US" dirty="0"/>
              <a:t>Load and generation is represented as equivalent current injections or shunts; sometimes these values are converted back to constant power</a:t>
            </a:r>
          </a:p>
          <a:p>
            <a:r>
              <a:rPr lang="en-US" dirty="0"/>
              <a:t>Consideration needs to be given to loss of reactive </a:t>
            </a:r>
            <a:r>
              <a:rPr lang="en-US" dirty="0" smtClean="0"/>
              <a:t>support;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equivalent embeds the present load and </a:t>
            </a:r>
            <a:r>
              <a:rPr lang="en-US" dirty="0" smtClean="0"/>
              <a:t>generation </a:t>
            </a:r>
            <a:r>
              <a:rPr lang="en-US" dirty="0"/>
              <a:t>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D65BC9-0436-40CA-950F-EDD8A0FD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B7Flat_Eqv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3D23C7-F902-4A80-BA6D-1CDD4572C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/>
              <a:t>In this example the B7Flat_Eqv case is reduced, eliminating buses 1, 3 and 4.  The study system is then 2, 5, 6, 7, with buses 2 and 5 the boundary buses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7B70EE-6EC6-4D31-91F1-439989657658}"/>
              </a:ext>
            </a:extLst>
          </p:cNvPr>
          <p:cNvSpPr txBox="1"/>
          <p:nvPr/>
        </p:nvSpPr>
        <p:spPr>
          <a:xfrm>
            <a:off x="6585943" y="3048000"/>
            <a:ext cx="1619354" cy="1938992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For ease of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comparison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system is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modeled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unloaded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76FD60-D7CB-41C0-9BEC-42D1E1B79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r="22034"/>
          <a:stretch/>
        </p:blipFill>
        <p:spPr bwMode="auto">
          <a:xfrm>
            <a:off x="990600" y="2743200"/>
            <a:ext cx="5057057" cy="383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307C6095-3846-4AF9-B534-80B22A5FC313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644D31-B000-4EF9-9040-7C7B8AE0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B7Flat_Eqv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F1D00D-94C7-4CB2-98B1-1478E8460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b="1" dirty="0" err="1"/>
              <a:t>Y</a:t>
            </a:r>
            <a:r>
              <a:rPr lang="en-US" baseline="-25000" dirty="0" err="1"/>
              <a:t>bus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18CF1F4-DB90-4F98-B0E0-9BCE3F9B97AC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4E5CEEEE-480B-425F-9BED-A25F1BBCDC3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61999" y="1905000"/>
          <a:ext cx="7406519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82" name="Equation" r:id="rId3" imgW="4203360" imgH="1600200" progId="Equation.DSMT4">
                  <p:embed/>
                </p:oleObj>
              </mc:Choice>
              <mc:Fallback>
                <p:oleObj name="Equation" r:id="rId3" imgW="420336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999" y="1905000"/>
                        <a:ext cx="7406519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A0156364-3991-4EC4-BA0A-77549A25BF3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38200" y="4800600"/>
          <a:ext cx="44640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83" name="Equation" r:id="rId5" imgW="2450880" imgH="711000" progId="Equation.DSMT4">
                  <p:embed/>
                </p:oleObj>
              </mc:Choice>
              <mc:Fallback>
                <p:oleObj name="Equation" r:id="rId5" imgW="24508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4800600"/>
                        <a:ext cx="446405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6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Management Systems (EMSs)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/>
              <a:t>EMSs are now used to control most large scale electric grids</a:t>
            </a:r>
          </a:p>
          <a:p>
            <a:r>
              <a:rPr lang="en-US" dirty="0"/>
              <a:t>EMSs developed in the 1970’s and 1980’s out of SCADA systems</a:t>
            </a:r>
          </a:p>
          <a:p>
            <a:pPr lvl="1"/>
            <a:r>
              <a:rPr lang="en-US" dirty="0"/>
              <a:t>An EMS usually includes a SCADA system; sometimes called a SCADA/EMS</a:t>
            </a:r>
          </a:p>
          <a:p>
            <a:r>
              <a:rPr lang="en-US" dirty="0"/>
              <a:t>Having a SE is almost the definition of an EMS.  The SE then feeds data to the more advanced functions</a:t>
            </a:r>
          </a:p>
          <a:p>
            <a:r>
              <a:rPr lang="en-US" dirty="0"/>
              <a:t>EMSs have evolved as the industry as evolved as the industry has evolved, with functionality customized for the application (e.g., a reliability coordinator or a vertically integrated utility)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242EE-F3B3-40A3-936C-0CE5F0EE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B7Flat_Eqv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9DE63E-B270-402E-B59B-C9D0509EFE9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773D0E2A-CE26-4EC0-9F3C-464C44A240E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3400" y="4724400"/>
          <a:ext cx="7408863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38" name="Equation" r:id="rId3" imgW="3746160" imgH="914400" progId="Equation.DSMT4">
                  <p:embed/>
                </p:oleObj>
              </mc:Choice>
              <mc:Fallback>
                <p:oleObj name="Equation" r:id="rId3" imgW="37461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24400"/>
                        <a:ext cx="7408863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DA6F58B6-1C46-4D34-8B25-15F6186860F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8313" y="1447800"/>
          <a:ext cx="358616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39" name="Equation" r:id="rId5" imgW="1968480" imgH="711000" progId="Equation.DSMT4">
                  <p:embed/>
                </p:oleObj>
              </mc:Choice>
              <mc:Fallback>
                <p:oleObj name="Equation" r:id="rId5" imgW="19684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47800"/>
                        <a:ext cx="358616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E26A334F-DF69-467A-9C2B-45ED154D7C0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343400" y="1371600"/>
          <a:ext cx="3276600" cy="147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40" name="Equation" r:id="rId7" imgW="2031840" imgH="914400" progId="Equation.DSMT4">
                  <p:embed/>
                </p:oleObj>
              </mc:Choice>
              <mc:Fallback>
                <p:oleObj name="Equation" r:id="rId7" imgW="203184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371600"/>
                        <a:ext cx="3276600" cy="1473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85D2C893-45AC-4D17-B8C7-462B7D37B70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8313" y="2971800"/>
          <a:ext cx="5297487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41" name="Equation" r:id="rId9" imgW="2908080" imgH="914400" progId="Equation.DSMT4">
                  <p:embed/>
                </p:oleObj>
              </mc:Choice>
              <mc:Fallback>
                <p:oleObj name="Equation" r:id="rId9" imgW="29080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971800"/>
                        <a:ext cx="5297487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A9E675-5F26-490A-A4EE-CDCAEF9EF0DC}"/>
              </a:ext>
            </a:extLst>
          </p:cNvPr>
          <p:cNvSpPr txBox="1"/>
          <p:nvPr/>
        </p:nvSpPr>
        <p:spPr>
          <a:xfrm>
            <a:off x="6400800" y="2931233"/>
            <a:ext cx="1877437" cy="1200329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Note </a:t>
            </a:r>
            <a:r>
              <a:rPr lang="en-US" sz="2400" b="1" dirty="0">
                <a:solidFill>
                  <a:srgbClr val="1E0000"/>
                </a:solidFill>
              </a:rPr>
              <a:t>Y</a:t>
            </a:r>
            <a:r>
              <a:rPr lang="en-US" sz="2400" baseline="-25000" dirty="0">
                <a:solidFill>
                  <a:srgbClr val="1E0000"/>
                </a:solidFill>
              </a:rPr>
              <a:t>es</a:t>
            </a:r>
            <a:r>
              <a:rPr lang="en-US" sz="2400" dirty="0">
                <a:solidFill>
                  <a:srgbClr val="1E0000"/>
                </a:solidFill>
              </a:rPr>
              <a:t>=</a:t>
            </a:r>
            <a:r>
              <a:rPr lang="en-US" sz="2400" b="1" dirty="0" err="1">
                <a:solidFill>
                  <a:srgbClr val="1E0000"/>
                </a:solidFill>
              </a:rPr>
              <a:t>Y</a:t>
            </a:r>
            <a:r>
              <a:rPr lang="en-US" sz="2400" baseline="-25000" dirty="0" err="1">
                <a:solidFill>
                  <a:srgbClr val="1E0000"/>
                </a:solidFill>
              </a:rPr>
              <a:t>se</a:t>
            </a:r>
            <a:r>
              <a:rPr lang="en-US" sz="2400" dirty="0">
                <a:solidFill>
                  <a:srgbClr val="1E0000"/>
                </a:solidFill>
              </a:rPr>
              <a:t>'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if no phase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shifters</a:t>
            </a:r>
          </a:p>
        </p:txBody>
      </p:sp>
    </p:spTree>
    <p:extLst>
      <p:ext uri="{BB962C8B-B14F-4D97-AF65-F5344CB8AC3E}">
        <p14:creationId xmlns:p14="http://schemas.microsoft.com/office/powerpoint/2010/main" val="11655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Equivalencing</a:t>
            </a:r>
            <a:r>
              <a:rPr lang="en-US" dirty="0"/>
              <a:t> in </a:t>
            </a:r>
            <a:r>
              <a:rPr lang="en-US" dirty="0" err="1"/>
              <a:t>PowerWorld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Open a case and solve it; then select </a:t>
            </a:r>
            <a:r>
              <a:rPr lang="en-US" b="1" dirty="0"/>
              <a:t>Edit Mode</a:t>
            </a:r>
            <a:r>
              <a:rPr lang="en-US" dirty="0"/>
              <a:t>, </a:t>
            </a:r>
            <a:r>
              <a:rPr lang="en-US" b="1" dirty="0"/>
              <a:t>Tools</a:t>
            </a:r>
            <a:r>
              <a:rPr lang="en-US" dirty="0"/>
              <a:t>, </a:t>
            </a:r>
            <a:r>
              <a:rPr lang="en-US" b="1" dirty="0" err="1"/>
              <a:t>Equivalencing</a:t>
            </a:r>
            <a:r>
              <a:rPr lang="en-US" b="1" dirty="0"/>
              <a:t>; </a:t>
            </a:r>
            <a:r>
              <a:rPr lang="en-US" dirty="0"/>
              <a:t>this displays the Power System Equivalents Form 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94" t="14168" r="58227" b="32497"/>
          <a:stretch/>
        </p:blipFill>
        <p:spPr>
          <a:xfrm>
            <a:off x="914400" y="2672060"/>
            <a:ext cx="4855641" cy="3884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2666484"/>
            <a:ext cx="2755883" cy="2677656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Next step is then to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divide the buses into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study system and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external system;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buses can be loaded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from a text file as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well</a:t>
            </a:r>
          </a:p>
        </p:txBody>
      </p:sp>
    </p:spTree>
    <p:extLst>
      <p:ext uri="{BB962C8B-B14F-4D97-AF65-F5344CB8AC3E}">
        <p14:creationId xmlns:p14="http://schemas.microsoft.com/office/powerpoint/2010/main" val="19850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Equivalencing</a:t>
            </a:r>
            <a:r>
              <a:rPr lang="en-US" dirty="0"/>
              <a:t> in </a:t>
            </a:r>
            <a:r>
              <a:rPr lang="en-US" dirty="0" err="1"/>
              <a:t>PowerWorld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1158240"/>
          </a:xfrm>
        </p:spPr>
        <p:txBody>
          <a:bodyPr/>
          <a:lstStyle/>
          <a:p>
            <a:r>
              <a:rPr lang="en-US" dirty="0"/>
              <a:t>Then go to the </a:t>
            </a:r>
            <a:r>
              <a:rPr lang="en-US" b="1" dirty="0"/>
              <a:t>Create The Equivalent</a:t>
            </a:r>
            <a:r>
              <a:rPr lang="en-US" dirty="0"/>
              <a:t> page, select the desired options and select </a:t>
            </a:r>
            <a:r>
              <a:rPr lang="en-US" b="1" dirty="0"/>
              <a:t>Build Equivalent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0" t="14170" r="59389" b="34163"/>
          <a:stretch/>
        </p:blipFill>
        <p:spPr>
          <a:xfrm>
            <a:off x="838200" y="2209265"/>
            <a:ext cx="5181600" cy="3810535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2362200"/>
            <a:ext cx="1856598" cy="1200329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Maximum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impedance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lines to retain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477000" y="4268619"/>
            <a:ext cx="1371600" cy="379581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5053693" y="2742728"/>
            <a:ext cx="1423307" cy="0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4953002" y="3018846"/>
            <a:ext cx="2030806" cy="791154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083229" y="3707972"/>
            <a:ext cx="1899879" cy="1938992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’99’ or ‘EQ’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are common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circuit values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for equivalent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lines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5400" y="6323508"/>
            <a:ext cx="6082114" cy="461665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Removes </a:t>
            </a:r>
            <a:r>
              <a:rPr lang="en-US" sz="2400" dirty="0" err="1">
                <a:solidFill>
                  <a:srgbClr val="1E0000"/>
                </a:solidFill>
              </a:rPr>
              <a:t>equivalenced</a:t>
            </a:r>
            <a:r>
              <a:rPr lang="en-US" sz="2400" dirty="0">
                <a:solidFill>
                  <a:srgbClr val="1E0000"/>
                </a:solidFill>
              </a:rPr>
              <a:t> objects from the oneline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3429000" y="3089750"/>
            <a:ext cx="1371600" cy="3158650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2362200" y="3984319"/>
            <a:ext cx="762000" cy="130213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200400" y="3886200"/>
            <a:ext cx="3783408" cy="461665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Click to create the equivalent</a:t>
            </a:r>
          </a:p>
        </p:txBody>
      </p:sp>
    </p:spTree>
    <p:extLst>
      <p:ext uri="{BB962C8B-B14F-4D97-AF65-F5344CB8AC3E}">
        <p14:creationId xmlns:p14="http://schemas.microsoft.com/office/powerpoint/2010/main" val="42581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System Equivalent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1082040"/>
          </a:xfrm>
        </p:spPr>
        <p:txBody>
          <a:bodyPr/>
          <a:lstStyle/>
          <a:p>
            <a:r>
              <a:rPr lang="en-US" dirty="0"/>
              <a:t>Example shows the creation of an equivalent for Aggieland37 example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625" y="6139620"/>
            <a:ext cx="3533981" cy="461665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Case is Aggieland37_HW5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" r="41254"/>
          <a:stretch/>
        </p:blipFill>
        <p:spPr bwMode="auto">
          <a:xfrm>
            <a:off x="685800" y="2204171"/>
            <a:ext cx="4800600" cy="382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86400" y="1905000"/>
            <a:ext cx="2890535" cy="2308324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First example is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simple, just removing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WHITE138 (bus 3);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note TEXAS138 is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now directly joined to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RELLIS138..</a:t>
            </a:r>
          </a:p>
        </p:txBody>
      </p:sp>
    </p:spTree>
    <p:extLst>
      <p:ext uri="{BB962C8B-B14F-4D97-AF65-F5344CB8AC3E}">
        <p14:creationId xmlns:p14="http://schemas.microsoft.com/office/powerpoint/2010/main" val="28736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System Equivalent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38048" y="1274658"/>
            <a:ext cx="2558251" cy="156966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Only bus 3 was removed; the new equivalent line was auto-inserted.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3733800"/>
            <a:ext cx="2601994" cy="2308324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Don’t save the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equivalent with the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same name as the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original, unless you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want to lose the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original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522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r="42991"/>
          <a:stretch/>
        </p:blipFill>
        <p:spPr bwMode="auto">
          <a:xfrm>
            <a:off x="103414" y="1219200"/>
            <a:ext cx="539496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7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System Equivalent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082040"/>
          </a:xfrm>
        </p:spPr>
        <p:txBody>
          <a:bodyPr/>
          <a:lstStyle/>
          <a:p>
            <a:r>
              <a:rPr lang="en-US" dirty="0"/>
              <a:t>Now remove buses at WHITE138 and TEXAS and RELLIS (1, 3, 12, 40, 41, 44); set </a:t>
            </a:r>
            <a:r>
              <a:rPr lang="en-US" b="1" dirty="0"/>
              <a:t>Max Per Unit Impedance for</a:t>
            </a:r>
            <a:br>
              <a:rPr lang="en-US" b="1" dirty="0"/>
            </a:br>
            <a:r>
              <a:rPr lang="en-US" b="1" dirty="0"/>
              <a:t>Equivalent</a:t>
            </a:r>
            <a:br>
              <a:rPr lang="en-US" b="1" dirty="0"/>
            </a:br>
            <a:r>
              <a:rPr lang="en-US" b="1" dirty="0"/>
              <a:t>Lines </a:t>
            </a: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99 (per unit)</a:t>
            </a:r>
            <a:br>
              <a:rPr lang="en-US" dirty="0"/>
            </a:br>
            <a:r>
              <a:rPr lang="en-US" dirty="0"/>
              <a:t>to retain all</a:t>
            </a:r>
            <a:br>
              <a:rPr lang="en-US" dirty="0"/>
            </a:br>
            <a:r>
              <a:rPr lang="en-US" dirty="0"/>
              <a:t>lines.  Again</a:t>
            </a:r>
            <a:br>
              <a:rPr lang="en-US" dirty="0"/>
            </a:br>
            <a:r>
              <a:rPr lang="en-US" dirty="0"/>
              <a:t>to an auto-</a:t>
            </a:r>
            <a:br>
              <a:rPr lang="en-US" dirty="0"/>
            </a:br>
            <a:r>
              <a:rPr lang="en-US" dirty="0"/>
              <a:t>insert to show</a:t>
            </a:r>
            <a:br>
              <a:rPr lang="en-US" dirty="0"/>
            </a:br>
            <a:r>
              <a:rPr lang="en-US" dirty="0"/>
              <a:t>the equivalent</a:t>
            </a:r>
            <a:br>
              <a:rPr lang="en-US" dirty="0"/>
            </a:br>
            <a:r>
              <a:rPr lang="en-US" dirty="0"/>
              <a:t>lines.</a:t>
            </a:r>
          </a:p>
        </p:txBody>
      </p:sp>
      <p:pic>
        <p:nvPicPr>
          <p:cNvPr id="3532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r="44101"/>
          <a:stretch/>
        </p:blipFill>
        <p:spPr bwMode="auto">
          <a:xfrm>
            <a:off x="3200400" y="2286000"/>
            <a:ext cx="4953000" cy="442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System Equivalent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701040"/>
          </a:xfrm>
        </p:spPr>
        <p:txBody>
          <a:bodyPr/>
          <a:lstStyle/>
          <a:p>
            <a:r>
              <a:rPr lang="en-US" dirty="0"/>
              <a:t>Now set the </a:t>
            </a:r>
            <a:r>
              <a:rPr lang="en-US" b="1" dirty="0"/>
              <a:t>Max Per Unit Impedance for Equivalent Lines to 2.5.</a:t>
            </a:r>
            <a:endParaRPr lang="en-US" dirty="0"/>
          </a:p>
        </p:txBody>
      </p:sp>
      <p:pic>
        <p:nvPicPr>
          <p:cNvPr id="3543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r="43274" b="3637"/>
          <a:stretch/>
        </p:blipFill>
        <p:spPr bwMode="auto">
          <a:xfrm>
            <a:off x="1371600" y="2286000"/>
            <a:ext cx="5181600" cy="435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System Example: 70K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701040"/>
          </a:xfrm>
        </p:spPr>
        <p:txBody>
          <a:bodyPr/>
          <a:lstStyle/>
          <a:p>
            <a:r>
              <a:rPr lang="en-US" dirty="0"/>
              <a:t>Original System has 70,000 buses and 71,343 lines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553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3" t="14183" r="12575" b="4150"/>
          <a:stretch/>
        </p:blipFill>
        <p:spPr bwMode="auto">
          <a:xfrm>
            <a:off x="838200" y="1847413"/>
            <a:ext cx="667512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4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System Example: 70K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158240"/>
          </a:xfrm>
        </p:spPr>
        <p:txBody>
          <a:bodyPr/>
          <a:lstStyle/>
          <a:p>
            <a:r>
              <a:rPr lang="en-US" dirty="0"/>
              <a:t>Just retain the Oklahoma Area; now 1591 buses and 1745 lines (deleting ones above 2.5 pu impedance)</a:t>
            </a:r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449" r="42704" b="5550"/>
          <a:stretch/>
        </p:blipFill>
        <p:spPr bwMode="auto">
          <a:xfrm>
            <a:off x="1143000" y="2286000"/>
            <a:ext cx="7086600" cy="396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Equivalent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A 2016 EI case had about 350 lines with a circuit ID of ’99’ and about 60 with ‘EQ’ (out of a total of 102,000)</a:t>
            </a:r>
          </a:p>
          <a:p>
            <a:pPr lvl="1"/>
            <a:r>
              <a:rPr lang="en-US" dirty="0"/>
              <a:t>Both WECC and the EI use ’99’ or ‘EQ’ circuit IDs to indicate equivalent lines</a:t>
            </a:r>
          </a:p>
          <a:p>
            <a:pPr lvl="1"/>
            <a:r>
              <a:rPr lang="en-US" dirty="0"/>
              <a:t>One would expect few equivalent lines in interconnect wide models</a:t>
            </a:r>
          </a:p>
          <a:p>
            <a:r>
              <a:rPr lang="en-US" dirty="0"/>
              <a:t>A ten year old EI case had about 1633 lines with a circuit ID of ’99’ and 400 with ‘EQ’ (out of a total of 65673)</a:t>
            </a:r>
          </a:p>
          <a:p>
            <a:r>
              <a:rPr lang="en-US" dirty="0"/>
              <a:t>A ten year old case with about 5000 buses and 5000 lines had 600 equivalent lines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NERC Reliability Coordinators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210" y="6290440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E0000"/>
                </a:solidFill>
              </a:rPr>
              <a:t>Source: www.nerc.com/pa/rrm/TLR/Pages/Reliability-Coordinators.aspx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7" name="Picture 6" descr="https://www.nerc.com/pa/rrm/TLR/SiteAssets/Pages/Reliability-Coordinators/Reliability%20Coordinators%20ma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66948"/>
            <a:ext cx="6090556" cy="4905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3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PJM EMS Equivalen</a:t>
            </a:r>
            <a:r>
              <a:rPr lang="en-US" dirty="0"/>
              <a:t>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160961"/>
          </a:xfrm>
        </p:spPr>
        <p:txBody>
          <a:bodyPr/>
          <a:lstStyle/>
          <a:p>
            <a:r>
              <a:rPr lang="en-US" dirty="0" smtClean="0"/>
              <a:t>PJM provides information about their EMS model in </a:t>
            </a:r>
          </a:p>
          <a:p>
            <a:pPr lvl="1"/>
            <a:r>
              <a:rPr lang="en-US" dirty="0" smtClean="0">
                <a:hlinkClick r:id="rId2"/>
              </a:rPr>
              <a:t>www.pjm.com</a:t>
            </a:r>
            <a:r>
              <a:rPr lang="en-US" dirty="0">
                <a:hlinkClick r:id="rId2"/>
              </a:rPr>
              <a:t>/-/</a:t>
            </a:r>
            <a:r>
              <a:rPr lang="en-US" dirty="0" smtClean="0">
                <a:hlinkClick r:id="rId2"/>
              </a:rPr>
              <a:t>media/documents/manuals/m03a.ashx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543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4" t="29843" r="38748" b="25849"/>
          <a:stretch/>
        </p:blipFill>
        <p:spPr bwMode="auto">
          <a:xfrm>
            <a:off x="533400" y="2286000"/>
            <a:ext cx="6477000" cy="443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3810000"/>
            <a:ext cx="2057400" cy="1938992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Data here is from the December 2019 (Rev 18) document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EEI Member Companies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001" t="15845" r="17997" b="4771"/>
          <a:stretch/>
        </p:blipFill>
        <p:spPr>
          <a:xfrm>
            <a:off x="228600" y="1219200"/>
            <a:ext cx="8153400" cy="53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 smtClean="0"/>
              <a:t>Electric Coops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29089"/>
            <a:ext cx="7593240" cy="49988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Electric Coops</a:t>
            </a:r>
          </a:p>
        </p:txBody>
      </p:sp>
      <p:pic>
        <p:nvPicPr>
          <p:cNvPr id="355330" name="Picture 2" descr="Image result for electric coop service territory tex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0214"/>
            <a:ext cx="7239000" cy="55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Control Center with EMS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7239000" cy="4854388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6387296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E0000"/>
                </a:solidFill>
              </a:rPr>
              <a:t>Source: www.texastribune.org/2016/05/17/texas-market-forces-driving-shift-coal-study-says/</a:t>
            </a:r>
          </a:p>
        </p:txBody>
      </p:sp>
    </p:spTree>
    <p:extLst>
      <p:ext uri="{BB962C8B-B14F-4D97-AF65-F5344CB8AC3E}">
        <p14:creationId xmlns:p14="http://schemas.microsoft.com/office/powerpoint/2010/main" val="39649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EMS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685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Slide source: ERCOT, D. Penney, J. </a:t>
            </a:r>
            <a:r>
              <a:rPr lang="en-US" sz="1400" dirty="0" err="1">
                <a:solidFill>
                  <a:srgbClr val="1E0000"/>
                </a:solidFill>
              </a:rPr>
              <a:t>Mandavilli</a:t>
            </a:r>
            <a:r>
              <a:rPr lang="en-US" sz="1400" dirty="0">
                <a:solidFill>
                  <a:srgbClr val="1E0000"/>
                </a:solidFill>
              </a:rPr>
              <a:t>, M. Henry, “Loss of SCADA, EMS or LCC”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6921348" cy="4847864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5095</TotalTime>
  <Words>1710</Words>
  <Application>Microsoft Office PowerPoint</Application>
  <PresentationFormat>On-screen Show (4:3)</PresentationFormat>
  <Paragraphs>215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Helvetica</vt:lpstr>
      <vt:lpstr>Symbol</vt:lpstr>
      <vt:lpstr>Times New Roman</vt:lpstr>
      <vt:lpstr>Wingdings</vt:lpstr>
      <vt:lpstr>Capsules</vt:lpstr>
      <vt:lpstr>Equation</vt:lpstr>
      <vt:lpstr>ECEN 615 Methods of Electric Power  Systems Analysis</vt:lpstr>
      <vt:lpstr>Announcements</vt:lpstr>
      <vt:lpstr>Energy Management Systems (EMSs)</vt:lpstr>
      <vt:lpstr>NERC Reliability Coordinators</vt:lpstr>
      <vt:lpstr>EEI Member Companies </vt:lpstr>
      <vt:lpstr>Electric Coops</vt:lpstr>
      <vt:lpstr>Texas Electric Coops</vt:lpstr>
      <vt:lpstr>ERCOT Control Center with EMS</vt:lpstr>
      <vt:lpstr>ERCOT EMS </vt:lpstr>
      <vt:lpstr>ERCOT EMS</vt:lpstr>
      <vt:lpstr>Aside: Singular Value Decomposition</vt:lpstr>
      <vt:lpstr>Aside: Matrix Singular Value Decomposition (SVD) </vt:lpstr>
      <vt:lpstr>Aside: SVD Image Compression Example</vt:lpstr>
      <vt:lpstr>Aside: SVD and Principle Component Analysis (PCA)</vt:lpstr>
      <vt:lpstr>Aside: An SVD Application, the Pseudoinverse of a Matrix</vt:lpstr>
      <vt:lpstr>Aside: Pseudoinverse Least Squares Matrix Example</vt:lpstr>
      <vt:lpstr>Aside: Pseudoinverse Least Squares Matrix Example</vt:lpstr>
      <vt:lpstr>Least Squares Matrix Pseudoinverse Example, cont.</vt:lpstr>
      <vt:lpstr>Power System Equivalents</vt:lpstr>
      <vt:lpstr>Kron Reduction, Ward Equivalents</vt:lpstr>
      <vt:lpstr>Ward Equivalents</vt:lpstr>
      <vt:lpstr>Other Types of Equivalents</vt:lpstr>
      <vt:lpstr>Equivalent System Properties</vt:lpstr>
      <vt:lpstr>Study vs External System</vt:lpstr>
      <vt:lpstr>Ward Type Equivalencing</vt:lpstr>
      <vt:lpstr>Ward Type Equivalencing Considerations</vt:lpstr>
      <vt:lpstr>Ward Type Equivalencing Considerations</vt:lpstr>
      <vt:lpstr>B7Flat_Eqv Example</vt:lpstr>
      <vt:lpstr>B7Flat_Eqv Example</vt:lpstr>
      <vt:lpstr>B7Flat_Eqv Example</vt:lpstr>
      <vt:lpstr>Equivalencing in PowerWorld</vt:lpstr>
      <vt:lpstr>Equivalencing in PowerWorld</vt:lpstr>
      <vt:lpstr>Small System Equivalent Example</vt:lpstr>
      <vt:lpstr>Small System Equivalent Example</vt:lpstr>
      <vt:lpstr>Small System Equivalent Example</vt:lpstr>
      <vt:lpstr>Small System Equivalent Example</vt:lpstr>
      <vt:lpstr>Large System Example: 70K Case</vt:lpstr>
      <vt:lpstr>Large System Example: 70K Case</vt:lpstr>
      <vt:lpstr>Grid Equivalent Examples</vt:lpstr>
      <vt:lpstr>Example: PJM EMS Equivalent</vt:lpstr>
    </vt:vector>
  </TitlesOfParts>
  <Company>ECE - UIUC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Tom</cp:lastModifiedBy>
  <cp:revision>502</cp:revision>
  <cp:lastPrinted>2020-10-20T12:47:32Z</cp:lastPrinted>
  <dcterms:created xsi:type="dcterms:W3CDTF">2000-05-11T14:27:08Z</dcterms:created>
  <dcterms:modified xsi:type="dcterms:W3CDTF">2020-10-20T14:53:52Z</dcterms:modified>
</cp:coreProperties>
</file>