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55"/>
  </p:notesMasterIdLst>
  <p:handoutMasterIdLst>
    <p:handoutMasterId r:id="rId56"/>
  </p:handoutMasterIdLst>
  <p:sldIdLst>
    <p:sldId id="258" r:id="rId2"/>
    <p:sldId id="259" r:id="rId3"/>
    <p:sldId id="632" r:id="rId4"/>
    <p:sldId id="633" r:id="rId5"/>
    <p:sldId id="634" r:id="rId6"/>
    <p:sldId id="635" r:id="rId7"/>
    <p:sldId id="636" r:id="rId8"/>
    <p:sldId id="637" r:id="rId9"/>
    <p:sldId id="638" r:id="rId10"/>
    <p:sldId id="639" r:id="rId11"/>
    <p:sldId id="640" r:id="rId12"/>
    <p:sldId id="641" r:id="rId13"/>
    <p:sldId id="642" r:id="rId14"/>
    <p:sldId id="643" r:id="rId15"/>
    <p:sldId id="644" r:id="rId16"/>
    <p:sldId id="645" r:id="rId17"/>
    <p:sldId id="646" r:id="rId18"/>
    <p:sldId id="647" r:id="rId19"/>
    <p:sldId id="648" r:id="rId20"/>
    <p:sldId id="649" r:id="rId21"/>
    <p:sldId id="650" r:id="rId22"/>
    <p:sldId id="651" r:id="rId23"/>
    <p:sldId id="652" r:id="rId24"/>
    <p:sldId id="653" r:id="rId25"/>
    <p:sldId id="654" r:id="rId26"/>
    <p:sldId id="655" r:id="rId27"/>
    <p:sldId id="656" r:id="rId28"/>
    <p:sldId id="659" r:id="rId29"/>
    <p:sldId id="660" r:id="rId30"/>
    <p:sldId id="661" r:id="rId31"/>
    <p:sldId id="662" r:id="rId32"/>
    <p:sldId id="663" r:id="rId33"/>
    <p:sldId id="664" r:id="rId34"/>
    <p:sldId id="665" r:id="rId35"/>
    <p:sldId id="666" r:id="rId36"/>
    <p:sldId id="667" r:id="rId37"/>
    <p:sldId id="668" r:id="rId38"/>
    <p:sldId id="669" r:id="rId39"/>
    <p:sldId id="670" r:id="rId40"/>
    <p:sldId id="671" r:id="rId41"/>
    <p:sldId id="672" r:id="rId42"/>
    <p:sldId id="673" r:id="rId43"/>
    <p:sldId id="674" r:id="rId44"/>
    <p:sldId id="675" r:id="rId45"/>
    <p:sldId id="676" r:id="rId46"/>
    <p:sldId id="677" r:id="rId47"/>
    <p:sldId id="678" r:id="rId48"/>
    <p:sldId id="679" r:id="rId49"/>
    <p:sldId id="680" r:id="rId50"/>
    <p:sldId id="681" r:id="rId51"/>
    <p:sldId id="682" r:id="rId52"/>
    <p:sldId id="683" r:id="rId53"/>
    <p:sldId id="684" r:id="rId54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1E0000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12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135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104"/>
    </p:cViewPr>
  </p:sorterViewPr>
  <p:notesViewPr>
    <p:cSldViewPr>
      <p:cViewPr varScale="1">
        <p:scale>
          <a:sx n="86" d="100"/>
          <a:sy n="86" d="100"/>
        </p:scale>
        <p:origin x="38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104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921" y="0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446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921" y="8894446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39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3462" indent="-28210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8404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9765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1127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2488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3851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5212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6574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DD2809-E467-4B0A-A942-F92A4D853204}" type="slidenum">
              <a:rPr lang="en-US" altLang="en-US" sz="1200"/>
              <a:pPr eaLnBrk="1" hangingPunct="1"/>
              <a:t>51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86558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3462" indent="-28210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8404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9765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1127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2488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3851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5212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6574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697C6B-EB08-4571-A24E-D099AA12B295}" type="slidenum">
              <a:rPr lang="en-US" altLang="en-US" sz="1200"/>
              <a:pPr eaLnBrk="1" hangingPunct="1"/>
              <a:t>43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1595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3462" indent="-28210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8404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9765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1127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2488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3851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5212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6574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4CAB27-2A96-4ED7-9969-E2C701547339}" type="slidenum">
              <a:rPr lang="en-US" altLang="en-US" sz="1200"/>
              <a:pPr eaLnBrk="1" hangingPunct="1"/>
              <a:t>44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65397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3462" indent="-28210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8404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9765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1127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2488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3851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5212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6574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289825-0E79-49C6-85DA-5E1BDD86B7FA}" type="slidenum">
              <a:rPr lang="en-US" altLang="en-US" sz="1200"/>
              <a:pPr eaLnBrk="1" hangingPunct="1"/>
              <a:t>45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40949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3462" indent="-28210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8404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9765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1127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2488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3851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5212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6574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6EE27D-60BB-4047-A85F-B8647FA57E00}" type="slidenum">
              <a:rPr lang="en-US" altLang="en-US" sz="1200"/>
              <a:pPr eaLnBrk="1" hangingPunct="1"/>
              <a:t>46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93962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3462" indent="-28210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8404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9765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1127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2488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3851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5212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6574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11D52C-E147-4839-845E-D3938F050412}" type="slidenum">
              <a:rPr lang="en-US" altLang="en-US" sz="1200"/>
              <a:pPr eaLnBrk="1" hangingPunct="1"/>
              <a:t>47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42521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3462" indent="-28210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8404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9765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1127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2488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3851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5212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6574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D7EE0F-6BC7-4C31-B194-FA8EC842DCAA}" type="slidenum">
              <a:rPr lang="en-US" altLang="en-US" sz="1200"/>
              <a:pPr eaLnBrk="1" hangingPunct="1"/>
              <a:t>48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85190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3462" indent="-28210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8404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9765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1127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2488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3851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5212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6574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60CD00-B79D-40AA-90E4-6A2E720F702F}" type="slidenum">
              <a:rPr lang="en-US" altLang="en-US" sz="1200"/>
              <a:pPr eaLnBrk="1" hangingPunct="1"/>
              <a:t>49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44606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3462" indent="-28210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8404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9765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1127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2488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3851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5212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6574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E57802-9CC2-44FB-9BD9-15C94C5B0BA2}" type="slidenum">
              <a:rPr lang="en-US" altLang="en-US" sz="1200"/>
              <a:pPr eaLnBrk="1" hangingPunct="1"/>
              <a:t>50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1079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7456" y="6327648"/>
            <a:ext cx="1901952" cy="457200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7456" y="6327648"/>
            <a:ext cx="1901952" cy="457200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7456" y="6327648"/>
            <a:ext cx="1901952" cy="457200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3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erc.gov/industries/electric/indus-act/market-planning/opf-papers/acopf-1-history-formulation-testing.pd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miso-pjm.com/markets/contour-map.aspx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6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7620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ECEN 615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Methods of Electric Power </a:t>
            </a:r>
            <a:br>
              <a:rPr lang="en-US" altLang="en-US" dirty="0" smtClean="0"/>
            </a:br>
            <a:r>
              <a:rPr lang="en-US" altLang="en-US" dirty="0" smtClean="0"/>
              <a:t>Systems Analysis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1752600"/>
            <a:ext cx="899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</a:t>
            </a:r>
            <a:r>
              <a:rPr lang="en-US" sz="3200" b="1" kern="0" dirty="0" smtClean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19: Voltage Stability, Economic Dispatch, Optimal Power Flow</a:t>
            </a:r>
            <a:endParaRPr lang="en-US" sz="3200" b="1" kern="0" dirty="0">
              <a:solidFill>
                <a:srgbClr val="1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Conservation Voltage Reduction (CVR)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/>
              <a:t>If the “steady-state” load has a true dependence on voltage, then a change (usually a reduction) in the voltage should result in a total decrease in energy consumption</a:t>
            </a:r>
          </a:p>
          <a:p>
            <a:r>
              <a:rPr lang="en-US" dirty="0"/>
              <a:t>If an “optimal” voltage could be determined, then this could result in a net energy savings</a:t>
            </a:r>
          </a:p>
          <a:p>
            <a:r>
              <a:rPr lang="en-US" dirty="0"/>
              <a:t>Some challenges are 1) the voltage profile across a feeder is not constant, 2) the load composition is constantly changing, 3) a decrease in power consumption might result in a decrease in useable output from the load, and 4) loads are dynamic and an initial decrease might be balanced by a later increase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7B92BD-B653-494A-953D-DA3139B3074C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a Metric to Voltage Collapse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/>
              <a:t>The goal of much of the voltage stability work was to determine an easy to calculate metric (or metrics) of the current operating point to voltage collapse</a:t>
            </a:r>
          </a:p>
          <a:p>
            <a:pPr lvl="1"/>
            <a:r>
              <a:rPr lang="en-US" dirty="0"/>
              <a:t>PV and QV curves (or some combination) can determine such a metric along a particular path</a:t>
            </a:r>
          </a:p>
          <a:p>
            <a:pPr lvl="1"/>
            <a:r>
              <a:rPr lang="en-US" dirty="0"/>
              <a:t>Goal was to have a path independent metric.  The closest boundary point was considered,</a:t>
            </a:r>
            <a:br>
              <a:rPr lang="en-US" dirty="0"/>
            </a:br>
            <a:r>
              <a:rPr lang="en-US" dirty="0"/>
              <a:t>but this could be quite misleading</a:t>
            </a:r>
            <a:br>
              <a:rPr lang="en-US" dirty="0"/>
            </a:br>
            <a:r>
              <a:rPr lang="en-US" dirty="0"/>
              <a:t>if the system was not going to </a:t>
            </a:r>
            <a:br>
              <a:rPr lang="en-US" dirty="0"/>
            </a:br>
            <a:r>
              <a:rPr lang="en-US" dirty="0"/>
              <a:t>move in that direction</a:t>
            </a:r>
          </a:p>
          <a:p>
            <a:pPr lvl="1"/>
            <a:r>
              <a:rPr lang="en-US" dirty="0"/>
              <a:t>Any linearization about the current operating point (i.e., the Jacobian) does not consider important nonlinearities like generators hitting their reactive power limits 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A3B1C4A-75FC-422A-AD29-6B0626CBF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75" y="3733800"/>
            <a:ext cx="265040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B87B92BD-B653-494A-953D-DA3139B3074C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5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a Metric to Voltage Collapse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/>
              <a:t>A paper by Dobson in 1992 (see below) noted that at a saddle node bifurcation, in which the power flow Jacobian is singular, that</a:t>
            </a:r>
          </a:p>
          <a:p>
            <a:pPr lvl="1"/>
            <a:r>
              <a:rPr lang="en-US" dirty="0"/>
              <a:t>The right eigenvector associated with the Jacobian zero eigenvalue tells the direction in state space of the voltage collapse </a:t>
            </a:r>
          </a:p>
          <a:p>
            <a:pPr lvl="1"/>
            <a:r>
              <a:rPr lang="en-US" dirty="0"/>
              <a:t>The left eigenvector associated with the Jacobian zero eigenvalue gives the normal in parameter space to the boundary </a:t>
            </a:r>
            <a:r>
              <a:rPr lang="en-US" dirty="0">
                <a:sym typeface="Symbol"/>
              </a:rPr>
              <a:t></a:t>
            </a:r>
            <a:r>
              <a:rPr lang="en-US" dirty="0"/>
              <a:t>.  This can then be used to estimate the minimum distance in parameter space to bifurcation.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" y="6172200"/>
            <a:ext cx="8275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E0000"/>
                </a:solidFill>
              </a:rPr>
              <a:t>I. Dobson, “Observations on the Geometry of Saddle Node Bifurcation and Voltage Collapse in Electrical Power</a:t>
            </a:r>
            <a:br>
              <a:rPr lang="en-US" sz="1400" dirty="0">
                <a:solidFill>
                  <a:srgbClr val="1E0000"/>
                </a:solidFill>
              </a:rPr>
            </a:br>
            <a:r>
              <a:rPr lang="en-US" sz="1400" dirty="0">
                <a:solidFill>
                  <a:srgbClr val="1E0000"/>
                </a:solidFill>
              </a:rPr>
              <a:t>Systems,” IEEE Trans. Circuits and Systems, March 1992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8071F356-DE86-4B81-8331-A7049BF188BE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a Metric to Voltage Collapse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previous two bus example we had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933117"/>
              </p:ext>
            </p:extLst>
          </p:nvPr>
        </p:nvGraphicFramePr>
        <p:xfrm>
          <a:off x="228600" y="2133600"/>
          <a:ext cx="8810625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50" name="Equation" r:id="rId3" imgW="4368600" imgH="1930320" progId="Equation.DSMT4">
                  <p:embed/>
                </p:oleObj>
              </mc:Choice>
              <mc:Fallback>
                <p:oleObj name="Equation" r:id="rId3" imgW="4368600" imgH="1930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133600"/>
                        <a:ext cx="8810625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8071F356-DE86-4B81-8331-A7049BF188BE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7A3B1C4A-75FC-422A-AD29-6B0626CBF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1981200"/>
            <a:ext cx="357228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39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a Metric to Voltage Collapse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1234440"/>
          </a:xfrm>
        </p:spPr>
        <p:txBody>
          <a:bodyPr/>
          <a:lstStyle/>
          <a:p>
            <a:r>
              <a:rPr lang="en-US" dirty="0"/>
              <a:t>Calculating the right and left eigenvectors associated with the zero eigenvalue we get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588361"/>
              </p:ext>
            </p:extLst>
          </p:nvPr>
        </p:nvGraphicFramePr>
        <p:xfrm>
          <a:off x="914400" y="2438400"/>
          <a:ext cx="3581400" cy="2134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4" name="Equation" r:id="rId3" imgW="1574640" imgH="939600" progId="Equation.DSMT4">
                  <p:embed/>
                </p:oleObj>
              </mc:Choice>
              <mc:Fallback>
                <p:oleObj name="Equation" r:id="rId3" imgW="157464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38400"/>
                        <a:ext cx="3581400" cy="2134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8071F356-DE86-4B81-8331-A7049BF188BE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2CB4D7-6A5C-4950-9CCB-2121A38A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Power Flow </a:t>
            </a:r>
            <a:r>
              <a:rPr lang="en-US" dirty="0" err="1"/>
              <a:t>Unsolvability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99D8C8-70A6-4FEF-B13E-938FC6819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/>
              <a:t>Since lack of power flow convergence can be a major problem, it would be nice to have a measure to quantify the degree of </a:t>
            </a:r>
            <a:r>
              <a:rPr lang="en-US" dirty="0" err="1"/>
              <a:t>unsolvability</a:t>
            </a:r>
            <a:r>
              <a:rPr lang="en-US" dirty="0"/>
              <a:t> of a power flow</a:t>
            </a:r>
          </a:p>
          <a:p>
            <a:pPr lvl="1"/>
            <a:r>
              <a:rPr lang="en-US" dirty="0"/>
              <a:t>And then figure out the best way to restore </a:t>
            </a:r>
            <a:r>
              <a:rPr lang="en-US" dirty="0" err="1"/>
              <a:t>solvabiblity</a:t>
            </a:r>
            <a:r>
              <a:rPr lang="en-US" dirty="0"/>
              <a:t> </a:t>
            </a:r>
          </a:p>
          <a:p>
            <a:r>
              <a:rPr lang="en-US" dirty="0"/>
              <a:t>T.J. Overbye, “A Power Flow Measure for Unsolvable Cases,” IEEE Trans. Power Systems, August 1994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071F356-DE86-4B81-8331-A7049BF188BE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334634-6E4F-49DF-A809-E2A611DF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4191000"/>
            <a:ext cx="5181600" cy="247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D003A-AB9B-4E7A-B0D4-2C13E9387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066800"/>
          </a:xfrm>
        </p:spPr>
        <p:txBody>
          <a:bodyPr/>
          <a:lstStyle/>
          <a:p>
            <a:r>
              <a:rPr lang="en-US" dirty="0"/>
              <a:t>Quantifying Power Flow </a:t>
            </a:r>
            <a:r>
              <a:rPr lang="en-US" dirty="0" err="1"/>
              <a:t>Unsolvability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5CA198-281A-4D94-AD85-AB631EC5C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929640"/>
          </a:xfrm>
        </p:spPr>
        <p:txBody>
          <a:bodyPr/>
          <a:lstStyle/>
          <a:p>
            <a:r>
              <a:rPr lang="en-US" dirty="0"/>
              <a:t>To setup the problem, first consider the power flow iteration without and with the optimal multiplier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DBC1DF40-468B-4ECA-BF86-68EC11DDCD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069692"/>
              </p:ext>
            </p:extLst>
          </p:nvPr>
        </p:nvGraphicFramePr>
        <p:xfrm>
          <a:off x="966787" y="2312189"/>
          <a:ext cx="7515225" cy="376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98" name="Equation" r:id="rId3" imgW="3251160" imgH="1625400" progId="Equation.DSMT4">
                  <p:embed/>
                </p:oleObj>
              </mc:Choice>
              <mc:Fallback>
                <p:oleObj name="Equation" r:id="rId3" imgW="3251160" imgH="162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6787" y="2312189"/>
                        <a:ext cx="7515225" cy="3760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C7197DBA-BE0E-4A35-A430-920C5C545215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0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CD0620-A337-47C7-AA11-F4147238F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Power Flow </a:t>
            </a:r>
            <a:r>
              <a:rPr lang="en-US" dirty="0" err="1"/>
              <a:t>Unsolvability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4B6130-D5D6-4D2A-95B0-9D682B66E9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371600"/>
            <a:ext cx="4968765" cy="4648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383FAF-2E37-4A27-87C8-3326EAB368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165" y="1295400"/>
            <a:ext cx="3429000" cy="5225143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B9448671-5CF3-492E-96C4-4BB686F6B471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85E19F-E479-4DEC-B8AB-9AEDC128B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1066800"/>
          </a:xfrm>
        </p:spPr>
        <p:txBody>
          <a:bodyPr/>
          <a:lstStyle/>
          <a:p>
            <a:r>
              <a:rPr lang="en-US" dirty="0"/>
              <a:t>Quantifying Power Flow </a:t>
            </a:r>
            <a:r>
              <a:rPr lang="en-US" dirty="0" err="1"/>
              <a:t>Unsolvability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E77C2E-A468-46F2-8C0D-64BA94D82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397240" cy="3733800"/>
          </a:xfrm>
        </p:spPr>
        <p:txBody>
          <a:bodyPr/>
          <a:lstStyle/>
          <a:p>
            <a:r>
              <a:rPr lang="en-US" dirty="0"/>
              <a:t>However, when there is no solution the standard power flow would diverge.  But the approach with the optimal multiplier tends to point in the direction of minimizing F(x</a:t>
            </a:r>
            <a:r>
              <a:rPr lang="en-US" baseline="30000" dirty="0"/>
              <a:t>k+1</a:t>
            </a:r>
            <a:r>
              <a:rPr lang="en-US" dirty="0"/>
              <a:t>).  That is,</a:t>
            </a:r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7AD5878D-214D-4B7D-9F18-6F5986B66A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360417"/>
              </p:ext>
            </p:extLst>
          </p:nvPr>
        </p:nvGraphicFramePr>
        <p:xfrm>
          <a:off x="5327650" y="2676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54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27650" y="26765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D9E4C7DF-3E8E-4E12-BA94-168A5F1D30D5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1E0000"/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8DBB4753-0566-4450-BCF4-8D31454F1C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812354"/>
              </p:ext>
            </p:extLst>
          </p:nvPr>
        </p:nvGraphicFramePr>
        <p:xfrm>
          <a:off x="1098550" y="3048000"/>
          <a:ext cx="598805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55" name="Equation" r:id="rId5" imgW="2628720" imgH="1295280" progId="Equation.DSMT4">
                  <p:embed/>
                </p:oleObj>
              </mc:Choice>
              <mc:Fallback>
                <p:oleObj name="Equation" r:id="rId5" imgW="2628720" imgH="1295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8550" y="3048000"/>
                        <a:ext cx="5988050" cy="295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252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84BD3D-DA4B-4F6A-9F56-9C7AE192D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531352" cy="1066800"/>
          </a:xfrm>
        </p:spPr>
        <p:txBody>
          <a:bodyPr/>
          <a:lstStyle/>
          <a:p>
            <a:r>
              <a:rPr lang="en-US" dirty="0"/>
              <a:t>Quantifying Power Flow </a:t>
            </a:r>
            <a:r>
              <a:rPr lang="en-US" dirty="0" err="1"/>
              <a:t>Unsolvability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3EA14E-37D7-448E-AE98-3A4397F68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397240" cy="3733800"/>
          </a:xfrm>
        </p:spPr>
        <p:txBody>
          <a:bodyPr/>
          <a:lstStyle/>
          <a:p>
            <a:r>
              <a:rPr lang="en-US" dirty="0"/>
              <a:t>The only way we cannot reduce the cost function some would be if the two directions were perpendicular, hence with a zero dot product.  So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0BBBD5FC-C8B1-425D-B7BC-DE15406D80E5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1E0000"/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3B845F03-AFF6-4C52-8D11-E23C310C5A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390671"/>
              </p:ext>
            </p:extLst>
          </p:nvPr>
        </p:nvGraphicFramePr>
        <p:xfrm>
          <a:off x="817388" y="2743200"/>
          <a:ext cx="7810976" cy="3440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46" name="Equation" r:id="rId3" imgW="4152600" imgH="1828800" progId="Equation.DSMT4">
                  <p:embed/>
                </p:oleObj>
              </mc:Choice>
              <mc:Fallback>
                <p:oleObj name="Equation" r:id="rId3" imgW="4152600" imgH="182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7388" y="2743200"/>
                        <a:ext cx="7810976" cy="3440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915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092440" cy="16764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dirty="0" smtClean="0"/>
              <a:t>Read Chapter 8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dirty="0" smtClean="0"/>
              <a:t>Homework 5 is due on Thursday Oct 29</a:t>
            </a:r>
          </a:p>
          <a:p>
            <a:pPr eaLnBrk="1" hangingPunct="1">
              <a:buFont typeface="Arial" charset="0"/>
              <a:buChar char="•"/>
            </a:pPr>
            <a:endParaRPr lang="en-US" altLang="en-US" dirty="0" smtClean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marL="457200" lvl="1" indent="0" eaLnBrk="1" hangingPunct="1">
              <a:buNone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7B4F91E2-D332-4389-9F0F-F8E1CDA606A5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2133600" y="3810000"/>
            <a:ext cx="1143000" cy="228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F2F028-8C7A-4CF7-A356-3EFCA05F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531352" cy="1066800"/>
          </a:xfrm>
        </p:spPr>
        <p:txBody>
          <a:bodyPr/>
          <a:lstStyle/>
          <a:p>
            <a:r>
              <a:rPr lang="en-US" dirty="0"/>
              <a:t>Quantifying Power Flow </a:t>
            </a:r>
            <a:r>
              <a:rPr lang="en-US" dirty="0" err="1"/>
              <a:t>Unsolvability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B396EAA-89BC-4A21-BB8D-C4C0FBF3CC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317171"/>
            <a:ext cx="4686300" cy="312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A6ED733-FE74-45A2-A689-EB35397B17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200" y="1295400"/>
            <a:ext cx="3657600" cy="5174343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F067274-0A78-4489-B22D-0FE8DA5422FE}"/>
              </a:ext>
            </a:extLst>
          </p:cNvPr>
          <p:cNvSpPr txBox="1"/>
          <p:nvPr/>
        </p:nvSpPr>
        <p:spPr>
          <a:xfrm>
            <a:off x="762000" y="4648200"/>
            <a:ext cx="3200400" cy="830997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If </a:t>
            </a:r>
            <a:r>
              <a:rPr lang="en-US" sz="2400" dirty="0">
                <a:solidFill>
                  <a:srgbClr val="1E0000"/>
                </a:solidFill>
                <a:sym typeface="Symbol"/>
              </a:rPr>
              <a:t> </a:t>
            </a:r>
            <a:r>
              <a:rPr lang="en-US" sz="2400" dirty="0">
                <a:solidFill>
                  <a:srgbClr val="1E0000"/>
                </a:solidFill>
              </a:rPr>
              <a:t>were flat then </a:t>
            </a:r>
            <a:r>
              <a:rPr lang="en-US" sz="2400" b="1" dirty="0">
                <a:solidFill>
                  <a:srgbClr val="1E0000"/>
                </a:solidFill>
              </a:rPr>
              <a:t>w</a:t>
            </a:r>
            <a:r>
              <a:rPr lang="en-US" sz="2400" dirty="0">
                <a:solidFill>
                  <a:srgbClr val="1E0000"/>
                </a:solidFill>
              </a:rPr>
              <a:t> is parallel to </a:t>
            </a:r>
            <a:r>
              <a:rPr lang="en-US" sz="2400" b="1" dirty="0" err="1">
                <a:solidFill>
                  <a:srgbClr val="1E0000"/>
                </a:solidFill>
              </a:rPr>
              <a:t>w</a:t>
            </a:r>
            <a:r>
              <a:rPr lang="en-US" sz="2400" baseline="30000" dirty="0" err="1">
                <a:solidFill>
                  <a:srgbClr val="1E0000"/>
                </a:solidFill>
              </a:rPr>
              <a:t>m</a:t>
            </a:r>
            <a:r>
              <a:rPr lang="en-US" sz="2400" dirty="0">
                <a:solidFill>
                  <a:srgbClr val="1E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2987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0998DA-521E-475A-B1F9-E32E25C4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1066800"/>
          </a:xfrm>
        </p:spPr>
        <p:txBody>
          <a:bodyPr/>
          <a:lstStyle/>
          <a:p>
            <a:r>
              <a:rPr lang="en-US" dirty="0"/>
              <a:t>Quantifying Power Flow </a:t>
            </a:r>
            <a:r>
              <a:rPr lang="en-US" dirty="0" err="1"/>
              <a:t>Unsolvability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FA8BE8-2B5F-47BF-BD84-121D1113B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/>
              <a:t>The left eigenvector associated with the zero eigenvalue of the Jacobian (defined as </a:t>
            </a:r>
            <a:r>
              <a:rPr lang="en-US" b="1" dirty="0" err="1"/>
              <a:t>w</a:t>
            </a:r>
            <a:r>
              <a:rPr lang="en-US" baseline="30000" dirty="0" err="1"/>
              <a:t>i</a:t>
            </a:r>
            <a:r>
              <a:rPr lang="en-US" baseline="30000" dirty="0"/>
              <a:t>*</a:t>
            </a:r>
            <a:r>
              <a:rPr lang="en-US" dirty="0"/>
              <a:t>) is perpendicular to </a:t>
            </a:r>
            <a:r>
              <a:rPr lang="en-US" dirty="0">
                <a:sym typeface="Symbol" panose="05050102010706020507" pitchFamily="18" charset="2"/>
              </a:rPr>
              <a:t> (as noted in the early 1992 Dobson paper)</a:t>
            </a:r>
          </a:p>
          <a:p>
            <a:r>
              <a:rPr lang="en-US" dirty="0"/>
              <a:t>We can get the closest point on the </a:t>
            </a:r>
            <a:r>
              <a:rPr lang="en-US" dirty="0">
                <a:sym typeface="Symbol" panose="05050102010706020507" pitchFamily="18" charset="2"/>
              </a:rPr>
              <a:t> just by iterating, updating the </a:t>
            </a:r>
            <a:r>
              <a:rPr lang="en-US" b="1" dirty="0">
                <a:sym typeface="Symbol" panose="05050102010706020507" pitchFamily="18" charset="2"/>
              </a:rPr>
              <a:t>S</a:t>
            </a:r>
            <a:r>
              <a:rPr lang="en-US" dirty="0">
                <a:sym typeface="Symbol" panose="05050102010706020507" pitchFamily="18" charset="2"/>
              </a:rPr>
              <a:t> Vector as</a:t>
            </a:r>
            <a:br>
              <a:rPr lang="en-US" dirty="0">
                <a:sym typeface="Symbol" panose="05050102010706020507" pitchFamily="18" charset="2"/>
              </a:rPr>
            </a:br>
            <a:r>
              <a:rPr lang="en-US" dirty="0">
                <a:sym typeface="Symbol" panose="05050102010706020507" pitchFamily="18" charset="2"/>
              </a:rPr>
              <a:t/>
            </a:r>
            <a:br>
              <a:rPr lang="en-US" dirty="0">
                <a:sym typeface="Symbol" panose="05050102010706020507" pitchFamily="18" charset="2"/>
              </a:rPr>
            </a:br>
            <a:r>
              <a:rPr lang="en-US" dirty="0">
                <a:sym typeface="Symbol" panose="05050102010706020507" pitchFamily="18" charset="2"/>
              </a:rPr>
              <a:t/>
            </a:r>
            <a:br>
              <a:rPr lang="en-US" dirty="0">
                <a:sym typeface="Symbol" panose="05050102010706020507" pitchFamily="18" charset="2"/>
              </a:rPr>
            </a:br>
            <a:r>
              <a:rPr lang="en-US" dirty="0">
                <a:sym typeface="Symbol" panose="05050102010706020507" pitchFamily="18" charset="2"/>
              </a:rPr>
              <a:t>(here </a:t>
            </a:r>
            <a:r>
              <a:rPr lang="en-US" b="1" dirty="0">
                <a:sym typeface="Symbol" panose="05050102010706020507" pitchFamily="18" charset="2"/>
              </a:rPr>
              <a:t>S</a:t>
            </a:r>
            <a:r>
              <a:rPr lang="en-US" dirty="0">
                <a:sym typeface="Symbol" panose="05050102010706020507" pitchFamily="18" charset="2"/>
              </a:rPr>
              <a:t> is the initial power injection, </a:t>
            </a:r>
            <a:r>
              <a:rPr lang="en-US" b="1" dirty="0">
                <a:sym typeface="Symbol" panose="05050102010706020507" pitchFamily="18" charset="2"/>
              </a:rPr>
              <a:t>x</a:t>
            </a:r>
            <a:r>
              <a:rPr lang="en-US" baseline="30000" dirty="0">
                <a:sym typeface="Symbol" panose="05050102010706020507" pitchFamily="18" charset="2"/>
              </a:rPr>
              <a:t>i*</a:t>
            </a:r>
            <a:r>
              <a:rPr lang="en-US" dirty="0">
                <a:sym typeface="Symbol" panose="05050102010706020507" pitchFamily="18" charset="2"/>
              </a:rPr>
              <a:t> a boundary solution)</a:t>
            </a:r>
          </a:p>
          <a:p>
            <a:r>
              <a:rPr lang="en-US" dirty="0">
                <a:sym typeface="Symbol" panose="05050102010706020507" pitchFamily="18" charset="2"/>
              </a:rPr>
              <a:t>Converges when </a:t>
            </a:r>
            <a:br>
              <a:rPr lang="en-US" dirty="0">
                <a:sym typeface="Symbol" panose="05050102010706020507" pitchFamily="18" charset="2"/>
              </a:rPr>
            </a:br>
            <a:r>
              <a:rPr lang="en-US" dirty="0">
                <a:sym typeface="Symbol" panose="05050102010706020507" pitchFamily="18" charset="2"/>
              </a:rPr>
              <a:t/>
            </a:r>
            <a:br>
              <a:rPr lang="en-US" dirty="0">
                <a:sym typeface="Symbol" panose="05050102010706020507" pitchFamily="18" charset="2"/>
              </a:rPr>
            </a:br>
            <a:r>
              <a:rPr lang="en-US" dirty="0">
                <a:sym typeface="Symbol" panose="05050102010706020507" pitchFamily="18" charset="2"/>
              </a:rPr>
              <a:t/>
            </a:r>
            <a:br>
              <a:rPr lang="en-US" dirty="0">
                <a:sym typeface="Symbol" panose="05050102010706020507" pitchFamily="18" charset="2"/>
              </a:rPr>
            </a:br>
            <a:endParaRPr lang="en-US" dirty="0">
              <a:sym typeface="Symbol" panose="05050102010706020507" pitchFamily="18" charset="2"/>
            </a:endParaRPr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F9F13B64-9038-4EFF-96DC-06FFB045AE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8818"/>
              </p:ext>
            </p:extLst>
          </p:nvPr>
        </p:nvGraphicFramePr>
        <p:xfrm>
          <a:off x="914400" y="4191000"/>
          <a:ext cx="474503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02" name="Equation" r:id="rId3" imgW="1968480" imgH="228600" progId="Equation.DSMT4">
                  <p:embed/>
                </p:oleObj>
              </mc:Choice>
              <mc:Fallback>
                <p:oleObj name="Equation" r:id="rId3" imgW="1968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4191000"/>
                        <a:ext cx="4745037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E8CDFDA5-51F8-4041-9DF4-518BAF4C2CFA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1E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799650"/>
              </p:ext>
            </p:extLst>
          </p:nvPr>
        </p:nvGraphicFramePr>
        <p:xfrm>
          <a:off x="3352800" y="5715000"/>
          <a:ext cx="229985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03" name="Equation" r:id="rId5" imgW="1054080" imgH="279360" progId="Equation.DSMT4">
                  <p:embed/>
                </p:oleObj>
              </mc:Choice>
              <mc:Fallback>
                <p:oleObj name="Equation" r:id="rId5" imgW="10540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52800" y="5715000"/>
                        <a:ext cx="229985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5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D21136-EF06-4500-AB1F-0709FF87E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46708F-7BC3-41C5-8EC2-F80312264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/>
              <a:t>The key issues is actual power systems are quite complex, with many nonlinearities.  For example, generators hitting reactive power limits, switched shunts, LTCs, phase shifters, etc.</a:t>
            </a:r>
          </a:p>
          <a:p>
            <a:r>
              <a:rPr lang="en-US" dirty="0"/>
              <a:t>Practically people would like to know how far some system parameters can be changed before running into some sort of limit violation, or maximum </a:t>
            </a:r>
            <a:r>
              <a:rPr lang="en-US" dirty="0" err="1"/>
              <a:t>loadability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system is changing in a particular direction, such as a power transfer; this often includes contingency analysis</a:t>
            </a:r>
          </a:p>
          <a:p>
            <a:r>
              <a:rPr lang="en-US" dirty="0"/>
              <a:t>Line limits and voltage magnitudes are considered</a:t>
            </a:r>
          </a:p>
          <a:p>
            <a:pPr lvl="1"/>
            <a:r>
              <a:rPr lang="en-US" dirty="0"/>
              <a:t>Lower voltage lines tend to be thermally constrained</a:t>
            </a:r>
          </a:p>
          <a:p>
            <a:r>
              <a:rPr lang="en-US" dirty="0"/>
              <a:t>Solution is to just to trace out the PV or QV curves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F0AA1F-ED90-468E-BC74-EBE2D2AC3955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9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and QV Analysis in PowerWorld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97240" cy="3733800"/>
          </a:xfrm>
        </p:spPr>
        <p:txBody>
          <a:bodyPr/>
          <a:lstStyle/>
          <a:p>
            <a:r>
              <a:rPr lang="en-US" dirty="0"/>
              <a:t>Requires setting up what is known in PowerWorld as an injection group</a:t>
            </a:r>
          </a:p>
          <a:p>
            <a:pPr lvl="1"/>
            <a:r>
              <a:rPr lang="en-US" dirty="0"/>
              <a:t>An injection group specifies a set of objects, such as generators and loads, that can inject or absorb  power</a:t>
            </a:r>
          </a:p>
          <a:p>
            <a:pPr lvl="1"/>
            <a:r>
              <a:rPr lang="en-US" dirty="0"/>
              <a:t>Injection groups can be defined by selecting </a:t>
            </a:r>
            <a:r>
              <a:rPr lang="en-US" b="1" dirty="0"/>
              <a:t>Case Information, Aggregation, Injection Groups</a:t>
            </a:r>
            <a:r>
              <a:rPr lang="en-US" dirty="0"/>
              <a:t> </a:t>
            </a:r>
          </a:p>
          <a:p>
            <a:r>
              <a:rPr lang="en-US" dirty="0"/>
              <a:t>The PV and/or QV analysis then varies the injections in the injection group, tracing out the PV curve</a:t>
            </a:r>
          </a:p>
          <a:p>
            <a:r>
              <a:rPr lang="en-US" dirty="0"/>
              <a:t>This allows optional consideration of contingencies</a:t>
            </a:r>
          </a:p>
          <a:p>
            <a:r>
              <a:rPr lang="en-US" dirty="0"/>
              <a:t>The PV tool can be displayed by selecting </a:t>
            </a:r>
            <a:r>
              <a:rPr lang="en-US" b="1" dirty="0"/>
              <a:t>Add-Ons, PV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5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and QV Analysis in PowerWorld: Two Bus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624840"/>
          </a:xfrm>
        </p:spPr>
        <p:txBody>
          <a:bodyPr/>
          <a:lstStyle/>
          <a:p>
            <a:r>
              <a:rPr lang="en-US" dirty="0"/>
              <a:t>Setup page defines the source and sink and step size</a:t>
            </a:r>
          </a:p>
        </p:txBody>
      </p:sp>
      <p:pic>
        <p:nvPicPr>
          <p:cNvPr id="3614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t="24450" r="29279" b="13881"/>
          <a:stretch/>
        </p:blipFill>
        <p:spPr bwMode="auto">
          <a:xfrm>
            <a:off x="1034143" y="2011680"/>
            <a:ext cx="6492240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and QV Analysis in PowerWorld: Two Bus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78240" cy="1539240"/>
          </a:xfrm>
        </p:spPr>
        <p:txBody>
          <a:bodyPr/>
          <a:lstStyle/>
          <a:p>
            <a:r>
              <a:rPr lang="en-US" dirty="0"/>
              <a:t>The PV Results Page does the actual solution</a:t>
            </a:r>
          </a:p>
          <a:p>
            <a:pPr lvl="1"/>
            <a:r>
              <a:rPr lang="en-US" dirty="0"/>
              <a:t>Plots can be defined to show the results </a:t>
            </a:r>
          </a:p>
          <a:p>
            <a:pPr lvl="1"/>
            <a:r>
              <a:rPr lang="en-US" b="1" dirty="0"/>
              <a:t>Other Actions</a:t>
            </a:r>
            <a:r>
              <a:rPr lang="en-US" dirty="0"/>
              <a:t>, </a:t>
            </a:r>
            <a:r>
              <a:rPr lang="en-US" b="1" dirty="0"/>
              <a:t>Restore initial state </a:t>
            </a:r>
            <a:r>
              <a:rPr lang="en-US" dirty="0"/>
              <a:t>restores the pre-study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3624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" t="23614" r="32291" b="21388"/>
          <a:stretch/>
        </p:blipFill>
        <p:spPr bwMode="auto">
          <a:xfrm>
            <a:off x="609600" y="2819400"/>
            <a:ext cx="6309360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7B70EE-6EC6-4D31-91F1-439989657658}"/>
              </a:ext>
            </a:extLst>
          </p:cNvPr>
          <p:cNvSpPr txBox="1"/>
          <p:nvPr/>
        </p:nvSpPr>
        <p:spPr>
          <a:xfrm>
            <a:off x="5715000" y="2743200"/>
            <a:ext cx="3015569" cy="3120854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Click the Run button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to run the PV analysis;</a:t>
            </a:r>
          </a:p>
          <a:p>
            <a:r>
              <a:rPr lang="en-US" sz="2400" dirty="0">
                <a:solidFill>
                  <a:srgbClr val="1E0000"/>
                </a:solidFill>
              </a:rPr>
              <a:t>Check the </a:t>
            </a:r>
            <a:r>
              <a:rPr lang="en-US" sz="2400" b="1" dirty="0">
                <a:solidFill>
                  <a:srgbClr val="1E0000"/>
                </a:solidFill>
              </a:rPr>
              <a:t>Restore</a:t>
            </a:r>
            <a:br>
              <a:rPr lang="en-US" sz="2400" b="1" dirty="0">
                <a:solidFill>
                  <a:srgbClr val="1E0000"/>
                </a:solidFill>
              </a:rPr>
            </a:br>
            <a:r>
              <a:rPr lang="en-US" sz="2400" b="1" dirty="0">
                <a:solidFill>
                  <a:srgbClr val="1E0000"/>
                </a:solidFill>
              </a:rPr>
              <a:t>Initial State on </a:t>
            </a:r>
            <a:br>
              <a:rPr lang="en-US" sz="2400" b="1" dirty="0">
                <a:solidFill>
                  <a:srgbClr val="1E0000"/>
                </a:solidFill>
              </a:rPr>
            </a:br>
            <a:r>
              <a:rPr lang="en-US" sz="2400" b="1" dirty="0">
                <a:solidFill>
                  <a:srgbClr val="1E0000"/>
                </a:solidFill>
              </a:rPr>
              <a:t>Completion of Run </a:t>
            </a:r>
            <a:r>
              <a:rPr lang="en-US" sz="2400" dirty="0">
                <a:solidFill>
                  <a:srgbClr val="1E0000"/>
                </a:solidFill>
              </a:rPr>
              <a:t>to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restore the pre-PV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state (by default it is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not restored)</a:t>
            </a:r>
          </a:p>
        </p:txBody>
      </p:sp>
    </p:spTree>
    <p:extLst>
      <p:ext uri="{BB962C8B-B14F-4D97-AF65-F5344CB8AC3E}">
        <p14:creationId xmlns:p14="http://schemas.microsoft.com/office/powerpoint/2010/main" val="65728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r>
              <a:rPr lang="en-US" dirty="0"/>
              <a:t>PV and QV Analysis in PowerWorld: Two Bus Example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=""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3635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5715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31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r>
              <a:rPr lang="en-US" dirty="0"/>
              <a:t>PV and QV Analysis in PowerWorld: 37 Bus Example</a:t>
            </a:r>
          </a:p>
        </p:txBody>
      </p:sp>
      <p:pic>
        <p:nvPicPr>
          <p:cNvPr id="3645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r="19388"/>
          <a:stretch/>
        </p:blipFill>
        <p:spPr bwMode="auto">
          <a:xfrm>
            <a:off x="304800" y="1390650"/>
            <a:ext cx="7467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4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14550"/>
            <a:ext cx="348074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7B70EE-6EC6-4D31-91F1-439989657658}"/>
              </a:ext>
            </a:extLst>
          </p:cNvPr>
          <p:cNvSpPr txBox="1"/>
          <p:nvPr/>
        </p:nvSpPr>
        <p:spPr>
          <a:xfrm>
            <a:off x="401226" y="5674179"/>
            <a:ext cx="6263253" cy="830997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Usually other limits also need to be considered in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doing a realistic PV analysis </a:t>
            </a:r>
          </a:p>
        </p:txBody>
      </p:sp>
    </p:spTree>
    <p:extLst>
      <p:ext uri="{BB962C8B-B14F-4D97-AF65-F5344CB8AC3E}">
        <p14:creationId xmlns:p14="http://schemas.microsoft.com/office/powerpoint/2010/main" val="86806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 Economic Dispatch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/>
              <a:t>Generators can have vastly different incremental operational costs</a:t>
            </a:r>
          </a:p>
          <a:p>
            <a:pPr lvl="1"/>
            <a:r>
              <a:rPr lang="en-US" dirty="0"/>
              <a:t>Some are essentially free or low cost (wind, solar, hydro, nuclear)</a:t>
            </a:r>
          </a:p>
          <a:p>
            <a:pPr lvl="1"/>
            <a:r>
              <a:rPr lang="en-US" dirty="0"/>
              <a:t>Because of the large amount of natural gas generation, electricity prices are very dependent on natural gas prices </a:t>
            </a:r>
          </a:p>
          <a:p>
            <a:r>
              <a:rPr lang="en-US" dirty="0"/>
              <a:t>Economic dispatch is concerned with determining the best dispatch for generators without changing their commitment</a:t>
            </a:r>
          </a:p>
          <a:p>
            <a:r>
              <a:rPr lang="en-US" dirty="0"/>
              <a:t>Unit commitment focuses on optimization over several days.  It is discussed in Chapter 4 of the book, but will not be not covered </a:t>
            </a:r>
            <a:r>
              <a:rPr lang="en-US" dirty="0" smtClean="0"/>
              <a:t>here in-depth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 Economic Dispatch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3733800"/>
          </a:xfrm>
        </p:spPr>
        <p:txBody>
          <a:bodyPr/>
          <a:lstStyle/>
          <a:p>
            <a:r>
              <a:rPr lang="en-US" dirty="0"/>
              <a:t>Economic dispatch is formulated as a constrained minimization</a:t>
            </a:r>
          </a:p>
          <a:p>
            <a:pPr lvl="1"/>
            <a:r>
              <a:rPr lang="en-US" dirty="0"/>
              <a:t>The cost function is often total generation cost in an area</a:t>
            </a:r>
          </a:p>
          <a:p>
            <a:pPr lvl="1"/>
            <a:r>
              <a:rPr lang="en-US" dirty="0"/>
              <a:t>Single equality constraint is the real power balance equation</a:t>
            </a:r>
          </a:p>
          <a:p>
            <a:r>
              <a:rPr lang="en-US" dirty="0"/>
              <a:t>Solved by setting up the </a:t>
            </a:r>
            <a:r>
              <a:rPr lang="en-US" dirty="0" err="1"/>
              <a:t>Lagrangian</a:t>
            </a:r>
            <a:r>
              <a:rPr lang="en-US" dirty="0"/>
              <a:t> (with P</a:t>
            </a:r>
            <a:r>
              <a:rPr lang="en-US" baseline="-25000" dirty="0"/>
              <a:t>D</a:t>
            </a:r>
            <a:r>
              <a:rPr lang="en-US" dirty="0"/>
              <a:t> the load and P</a:t>
            </a:r>
            <a:r>
              <a:rPr lang="en-US" baseline="-25000" dirty="0"/>
              <a:t>L</a:t>
            </a:r>
            <a:r>
              <a:rPr lang="en-US" dirty="0"/>
              <a:t> the losses, which are a function the generation)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necessary condition for a minimum is that the gradient is zero.  Without losses this occurs when all generators are dispatched at the same marginal cost (except when they hit a limit)   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869005"/>
              </p:ext>
            </p:extLst>
          </p:nvPr>
        </p:nvGraphicFramePr>
        <p:xfrm>
          <a:off x="968602" y="4114800"/>
          <a:ext cx="610711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34" name="Equation" r:id="rId3" imgW="7302240" imgH="990360" progId="Equation.DSMT4">
                  <p:embed/>
                </p:oleObj>
              </mc:Choice>
              <mc:Fallback>
                <p:oleObj name="Equation" r:id="rId3" imgW="730224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602" y="4114800"/>
                        <a:ext cx="6107112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8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D8809F-795C-490E-909E-DBED83B0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and QV Curves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30B91F-F458-4C4B-B4D7-D8641A422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PV curves can be traced by plotting the voltage as the real power is increased; QV curves as reactive power is increased</a:t>
            </a:r>
          </a:p>
          <a:p>
            <a:pPr lvl="1"/>
            <a:r>
              <a:rPr lang="en-US" dirty="0"/>
              <a:t>At least for the upper portion of the curve</a:t>
            </a:r>
          </a:p>
          <a:p>
            <a:r>
              <a:rPr lang="en-US" dirty="0"/>
              <a:t>Two bus example PV and QV curves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651781F-1C63-4FD3-A898-AE26522362C1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2E605459-3DBF-4372-B9E4-36696A0D1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733800"/>
            <a:ext cx="3809999" cy="255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BDE368A-43C0-436A-BC7D-5B13C2C65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93" y="3733800"/>
            <a:ext cx="3824207" cy="256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02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 Economic Dispatch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losses are neglected then there is a single marginal cost (lambda); if losses are included then each bus could have a different marginal cost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565755"/>
              </p:ext>
            </p:extLst>
          </p:nvPr>
        </p:nvGraphicFramePr>
        <p:xfrm>
          <a:off x="762000" y="1371600"/>
          <a:ext cx="7289800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0" name="Equation" r:id="rId3" imgW="7289640" imgH="3111480" progId="Equation.DSMT4">
                  <p:embed/>
                </p:oleObj>
              </mc:Choice>
              <mc:Fallback>
                <p:oleObj name="Equation" r:id="rId3" imgW="7289640" imgH="3111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289800" cy="311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Dispatch Penalty Factors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26582"/>
              </p:ext>
            </p:extLst>
          </p:nvPr>
        </p:nvGraphicFramePr>
        <p:xfrm>
          <a:off x="476250" y="1279525"/>
          <a:ext cx="6896100" cy="561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86" name="Equation" r:id="rId3" imgW="6895800" imgH="5613120" progId="Equation.DSMT4">
                  <p:embed/>
                </p:oleObj>
              </mc:Choice>
              <mc:Fallback>
                <p:oleObj name="Equation" r:id="rId3" imgW="6895800" imgH="5613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279525"/>
                        <a:ext cx="6896100" cy="561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29200" y="4953000"/>
            <a:ext cx="2813591" cy="1384995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rgbClr val="1E0000"/>
                </a:solidFill>
              </a:rPr>
              <a:t>The penalty factor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rgbClr val="1E0000"/>
                </a:solidFill>
              </a:rPr>
              <a:t>at the slack bus is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rgbClr val="1E0000"/>
                </a:solidFill>
              </a:rPr>
              <a:t>always unity!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Dispatch Example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3" r="14766" b="11665"/>
          <a:stretch/>
        </p:blipFill>
        <p:spPr bwMode="auto">
          <a:xfrm>
            <a:off x="457200" y="1280160"/>
            <a:ext cx="7391400" cy="440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" y="5801380"/>
            <a:ext cx="7075207" cy="830997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dirty="0">
                <a:solidFill>
                  <a:srgbClr val="1E0000"/>
                </a:solidFill>
              </a:rPr>
              <a:t>Case is GOS_Example6_22; use </a:t>
            </a:r>
            <a:r>
              <a:rPr lang="en-US" altLang="en-US" b="1" dirty="0">
                <a:solidFill>
                  <a:srgbClr val="1E0000"/>
                </a:solidFill>
              </a:rPr>
              <a:t>Power Flow Solution </a:t>
            </a:r>
            <a:br>
              <a:rPr lang="en-US" altLang="en-US" b="1" dirty="0">
                <a:solidFill>
                  <a:srgbClr val="1E0000"/>
                </a:solidFill>
              </a:rPr>
            </a:br>
            <a:r>
              <a:rPr lang="en-US" altLang="en-US" b="1" dirty="0">
                <a:solidFill>
                  <a:srgbClr val="1E0000"/>
                </a:solidFill>
              </a:rPr>
              <a:t>Options, Advanced Options</a:t>
            </a:r>
            <a:r>
              <a:rPr lang="en-US" altLang="en-US" dirty="0">
                <a:solidFill>
                  <a:srgbClr val="1E0000"/>
                </a:solidFill>
              </a:rPr>
              <a:t> to set Penalty Factors </a:t>
            </a:r>
          </a:p>
        </p:txBody>
      </p:sp>
    </p:spTree>
    <p:extLst>
      <p:ext uri="{BB962C8B-B14F-4D97-AF65-F5344CB8AC3E}">
        <p14:creationId xmlns:p14="http://schemas.microsoft.com/office/powerpoint/2010/main" val="424805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Optimal Power Flow (OPF)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2792" cy="3733800"/>
          </a:xfrm>
        </p:spPr>
        <p:txBody>
          <a:bodyPr/>
          <a:lstStyle/>
          <a:p>
            <a:pPr eaLnBrk="1" hangingPunct="1"/>
            <a:r>
              <a:rPr lang="en-US" altLang="en-US" dirty="0"/>
              <a:t>OPF functionally combines the power flow with economic dispatch</a:t>
            </a:r>
          </a:p>
          <a:p>
            <a:pPr eaLnBrk="1" hangingPunct="1"/>
            <a:r>
              <a:rPr lang="en-US" altLang="en-US" dirty="0"/>
              <a:t>SCOPF adds in contingency analysis </a:t>
            </a:r>
          </a:p>
          <a:p>
            <a:pPr eaLnBrk="1" hangingPunct="1"/>
            <a:r>
              <a:rPr lang="en-US" altLang="en-US" dirty="0"/>
              <a:t>Goal of OPF and SCOPF is to minimize a cost function, such as operating cost, taking into account realistic equality and inequality constraints</a:t>
            </a:r>
          </a:p>
          <a:p>
            <a:pPr eaLnBrk="1" hangingPunct="1"/>
            <a:r>
              <a:rPr lang="en-US" altLang="en-US" dirty="0"/>
              <a:t>Equality constraints</a:t>
            </a:r>
          </a:p>
          <a:p>
            <a:pPr lvl="1" eaLnBrk="1" hangingPunct="1"/>
            <a:r>
              <a:rPr lang="en-US" altLang="en-US" dirty="0"/>
              <a:t>bus real and reactive power balance</a:t>
            </a:r>
          </a:p>
          <a:p>
            <a:pPr lvl="1" eaLnBrk="1" hangingPunct="1"/>
            <a:r>
              <a:rPr lang="en-US" altLang="en-US" dirty="0"/>
              <a:t>generator voltage </a:t>
            </a:r>
            <a:r>
              <a:rPr lang="en-US" altLang="en-US" dirty="0" err="1"/>
              <a:t>setpoints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area MW interchange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7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OPF,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Inequality constraints</a:t>
            </a:r>
          </a:p>
          <a:p>
            <a:pPr lvl="1" eaLnBrk="1" hangingPunct="1"/>
            <a:r>
              <a:rPr lang="en-US" altLang="en-US" dirty="0"/>
              <a:t>transmission line/transformer/interface flow limits</a:t>
            </a:r>
          </a:p>
          <a:p>
            <a:pPr lvl="1" eaLnBrk="1" hangingPunct="1"/>
            <a:r>
              <a:rPr lang="en-US" altLang="en-US" dirty="0"/>
              <a:t>generator MW limits</a:t>
            </a:r>
          </a:p>
          <a:p>
            <a:pPr lvl="1" eaLnBrk="1" hangingPunct="1"/>
            <a:r>
              <a:rPr lang="en-US" altLang="en-US" dirty="0"/>
              <a:t>generator reactive power capability curves</a:t>
            </a:r>
          </a:p>
          <a:p>
            <a:pPr lvl="1" eaLnBrk="1" hangingPunct="1"/>
            <a:r>
              <a:rPr lang="en-US" altLang="en-US" dirty="0"/>
              <a:t>bus voltage magnitudes (not yet implemented in Simulator OPF)</a:t>
            </a:r>
          </a:p>
          <a:p>
            <a:pPr eaLnBrk="1" hangingPunct="1"/>
            <a:r>
              <a:rPr lang="en-US" altLang="en-US" dirty="0"/>
              <a:t>Available Controls</a:t>
            </a:r>
          </a:p>
          <a:p>
            <a:pPr lvl="1" eaLnBrk="1" hangingPunct="1"/>
            <a:r>
              <a:rPr lang="en-US" altLang="en-US" dirty="0"/>
              <a:t>generator MW outputs</a:t>
            </a:r>
          </a:p>
          <a:p>
            <a:pPr lvl="1" eaLnBrk="1" hangingPunct="1"/>
            <a:r>
              <a:rPr lang="en-US" altLang="en-US" dirty="0"/>
              <a:t>transformer taps and phase angles</a:t>
            </a:r>
          </a:p>
          <a:p>
            <a:pPr lvl="1" eaLnBrk="1" hangingPunct="1"/>
            <a:r>
              <a:rPr lang="en-US" altLang="en-US" dirty="0"/>
              <a:t>reactive power controls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1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1066800"/>
          </a:xfrm>
        </p:spPr>
        <p:txBody>
          <a:bodyPr/>
          <a:lstStyle/>
          <a:p>
            <a:r>
              <a:rPr lang="en-US" altLang="en-US" dirty="0"/>
              <a:t>Two Example OPF Solution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pPr eaLnBrk="1" hangingPunct="1"/>
            <a:r>
              <a:rPr lang="en-US" altLang="en-US" dirty="0"/>
              <a:t>Non-linear approach using Newton’s method</a:t>
            </a:r>
          </a:p>
          <a:p>
            <a:pPr lvl="1" eaLnBrk="1" hangingPunct="1"/>
            <a:r>
              <a:rPr lang="en-US" altLang="en-US" dirty="0"/>
              <a:t>handles marginal losses well, but is relatively slow and has problems determining binding constraints</a:t>
            </a:r>
          </a:p>
          <a:p>
            <a:pPr lvl="1" eaLnBrk="1" hangingPunct="1"/>
            <a:r>
              <a:rPr lang="en-US" altLang="en-US" dirty="0"/>
              <a:t>Generation costs (and other costs) represented by quadratic or cubic functions </a:t>
            </a:r>
          </a:p>
          <a:p>
            <a:pPr eaLnBrk="1" hangingPunct="1"/>
            <a:r>
              <a:rPr lang="en-US" altLang="en-US" dirty="0"/>
              <a:t>Linear Programming </a:t>
            </a:r>
          </a:p>
          <a:p>
            <a:pPr lvl="1" eaLnBrk="1" hangingPunct="1"/>
            <a:r>
              <a:rPr lang="en-US" altLang="en-US" dirty="0"/>
              <a:t>fast and efficient in determining binding constraints, but can have difficulty with marginal losses.</a:t>
            </a:r>
          </a:p>
          <a:p>
            <a:pPr lvl="1" eaLnBrk="1" hangingPunct="1"/>
            <a:r>
              <a:rPr lang="en-US" altLang="en-US" dirty="0"/>
              <a:t>used in PowerWorld Simulator</a:t>
            </a:r>
          </a:p>
          <a:p>
            <a:pPr lvl="1" eaLnBrk="1" hangingPunct="1"/>
            <a:r>
              <a:rPr lang="en-US" altLang="en-US" dirty="0"/>
              <a:t>generation costs (and other costs) represented by piecewise linear functions</a:t>
            </a:r>
          </a:p>
          <a:p>
            <a:pPr eaLnBrk="1" hangingPunct="1"/>
            <a:r>
              <a:rPr lang="en-US" altLang="en-US" dirty="0"/>
              <a:t>Both can be implemented using an ac or dc power flow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OPF and SCOPF Current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78240" cy="3733800"/>
          </a:xfrm>
        </p:spPr>
        <p:txBody>
          <a:bodyPr/>
          <a:lstStyle/>
          <a:p>
            <a:r>
              <a:rPr lang="en-US" dirty="0"/>
              <a:t>OPF (really SCOPF) is currently an area of active  research, with ARPA-E having an SCOPF competition and recently awarding about $5 million for improved algorithms (see gocompetition.energy.gov)</a:t>
            </a:r>
          </a:p>
          <a:p>
            <a:r>
              <a:rPr lang="en-US" dirty="0"/>
              <a:t>A 2016 National Academies Press report, titled “Analytic Research Founds for the Next-Generation Electric Grid,” recommended improved AC OPF models</a:t>
            </a:r>
          </a:p>
          <a:p>
            <a:pPr lvl="1"/>
            <a:r>
              <a:rPr lang="en-US" dirty="0"/>
              <a:t>I would recommend reading this report; it provides good background on power systems include OPF</a:t>
            </a:r>
          </a:p>
          <a:p>
            <a:pPr lvl="1"/>
            <a:r>
              <a:rPr lang="en-US" dirty="0"/>
              <a:t>It is available for free at www.nap.edu/catalog/21919/analytic-research-foundations-for-the-next-generation-electric-grid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34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OPF and SCOPF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78240" cy="3733800"/>
          </a:xfrm>
        </p:spPr>
        <p:txBody>
          <a:bodyPr/>
          <a:lstStyle/>
          <a:p>
            <a:r>
              <a:rPr lang="en-US" dirty="0"/>
              <a:t>A nice OPF history from Dec 2012 is provided by the below link, and briefly summarized here </a:t>
            </a:r>
          </a:p>
          <a:p>
            <a:r>
              <a:rPr lang="en-US" dirty="0"/>
              <a:t>Prior to digital computers economic dispatch was solved by hand and the power flow with network analyzers</a:t>
            </a:r>
          </a:p>
          <a:p>
            <a:r>
              <a:rPr lang="en-US" dirty="0"/>
              <a:t>Digital power flow developed in late 50’s to early 60’s</a:t>
            </a:r>
          </a:p>
          <a:p>
            <a:r>
              <a:rPr lang="en-US" dirty="0"/>
              <a:t>First OPF formulations in the 1960’s</a:t>
            </a:r>
          </a:p>
          <a:p>
            <a:pPr lvl="1"/>
            <a:r>
              <a:rPr lang="en-US" dirty="0"/>
              <a:t>J. </a:t>
            </a:r>
            <a:r>
              <a:rPr lang="en-US" dirty="0" err="1"/>
              <a:t>Carpienterm</a:t>
            </a:r>
            <a:r>
              <a:rPr lang="en-US" dirty="0"/>
              <a:t>, “Contribution e </a:t>
            </a:r>
            <a:r>
              <a:rPr lang="en-US" dirty="0" err="1"/>
              <a:t>l’étude</a:t>
            </a:r>
            <a:r>
              <a:rPr lang="en-US" dirty="0"/>
              <a:t> do Dispatching </a:t>
            </a:r>
            <a:r>
              <a:rPr lang="en-US" dirty="0" err="1"/>
              <a:t>Economique</a:t>
            </a:r>
            <a:r>
              <a:rPr lang="en-US" dirty="0"/>
              <a:t>,” Bulletin Society </a:t>
            </a:r>
            <a:r>
              <a:rPr lang="en-US" dirty="0" err="1"/>
              <a:t>Francaise</a:t>
            </a:r>
            <a:r>
              <a:rPr lang="en-US" dirty="0"/>
              <a:t> </a:t>
            </a:r>
            <a:r>
              <a:rPr lang="en-US" dirty="0" err="1"/>
              <a:t>Electriciens</a:t>
            </a:r>
            <a:r>
              <a:rPr lang="en-US" dirty="0"/>
              <a:t>, 1962</a:t>
            </a:r>
          </a:p>
          <a:p>
            <a:pPr lvl="1"/>
            <a:r>
              <a:rPr lang="en-US" dirty="0"/>
              <a:t>H.W. Dommel, W.F. </a:t>
            </a:r>
            <a:r>
              <a:rPr lang="en-US" dirty="0" err="1"/>
              <a:t>Tinney</a:t>
            </a:r>
            <a:r>
              <a:rPr lang="en-US" dirty="0"/>
              <a:t>, “Optimal power flow solutions,” </a:t>
            </a:r>
            <a:r>
              <a:rPr lang="en-US" i="1" dirty="0"/>
              <a:t>IEEE Trans. Power App. and Sys</a:t>
            </a:r>
            <a:r>
              <a:rPr lang="en-US" dirty="0"/>
              <a:t>tems, Oct. 1968</a:t>
            </a:r>
          </a:p>
          <a:p>
            <a:pPr lvl="2"/>
            <a:r>
              <a:rPr lang="en-US" dirty="0"/>
              <a:t>“Only a small extension of the power flow program is required”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625858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www.ferc.gov/industries/electric/indus-act/market-planning/opf-papers/acopf-1-history-formulation-testing.pdf</a:t>
            </a:r>
            <a:r>
              <a:rPr lang="en-US" sz="1400" dirty="0"/>
              <a:t> (by M Cain, R. O’Neill, A. Castillo)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2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OPF and SCOPF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78240" cy="3733800"/>
          </a:xfrm>
        </p:spPr>
        <p:txBody>
          <a:bodyPr/>
          <a:lstStyle/>
          <a:p>
            <a:r>
              <a:rPr lang="en-US" dirty="0"/>
              <a:t>A linear programming (LP) approach was presented by Stott and Hobson in 1978</a:t>
            </a:r>
          </a:p>
          <a:p>
            <a:pPr lvl="1"/>
            <a:r>
              <a:rPr lang="en-US" dirty="0"/>
              <a:t>B. Stott, E. Hobson, “Power System Security Control Calculations using Linear Programming,” (Parts 1 and 2) </a:t>
            </a:r>
            <a:r>
              <a:rPr lang="en-US" i="1" dirty="0"/>
              <a:t>IEEE Trans. Power App and Syst</a:t>
            </a:r>
            <a:r>
              <a:rPr lang="en-US" dirty="0"/>
              <a:t>., Sept/Oct 1978</a:t>
            </a:r>
          </a:p>
          <a:p>
            <a:pPr lvl="0"/>
            <a:r>
              <a:rPr lang="en-US" dirty="0"/>
              <a:t>Optimal Power Flow By Newton’s Method</a:t>
            </a:r>
          </a:p>
          <a:p>
            <a:pPr lvl="1"/>
            <a:r>
              <a:rPr lang="en-US" dirty="0"/>
              <a:t>D.I. Sun, B. Ashley, B. Brewer, B.A. Hughes, and W.F. </a:t>
            </a:r>
            <a:r>
              <a:rPr lang="en-US" dirty="0" err="1"/>
              <a:t>Tinney</a:t>
            </a:r>
            <a:r>
              <a:rPr lang="en-US" dirty="0"/>
              <a:t>, "Optimal Power Flow by Newton Approach", </a:t>
            </a:r>
            <a:r>
              <a:rPr lang="en-US" i="1" dirty="0"/>
              <a:t>IEEE Trans. Power App and Syst</a:t>
            </a:r>
            <a:r>
              <a:rPr lang="en-US" dirty="0"/>
              <a:t>., October 1984</a:t>
            </a:r>
          </a:p>
          <a:p>
            <a:r>
              <a:rPr lang="en-US" dirty="0"/>
              <a:t>Follow-up LP OPF paper in 1990</a:t>
            </a:r>
          </a:p>
          <a:p>
            <a:pPr lvl="1"/>
            <a:r>
              <a:rPr lang="en-US" dirty="0"/>
              <a:t>O. </a:t>
            </a:r>
            <a:r>
              <a:rPr lang="en-US" dirty="0" err="1"/>
              <a:t>Alsac</a:t>
            </a:r>
            <a:r>
              <a:rPr lang="en-US" dirty="0"/>
              <a:t>, J. Bright, M. </a:t>
            </a:r>
            <a:r>
              <a:rPr lang="en-US" dirty="0" err="1"/>
              <a:t>Prais</a:t>
            </a:r>
            <a:r>
              <a:rPr lang="en-US" dirty="0"/>
              <a:t>, B. Stott, “Further Developments in LP-based Optimal Power Flow,” </a:t>
            </a:r>
            <a:r>
              <a:rPr lang="en-US" i="1" dirty="0"/>
              <a:t>IEEE Trans. Power Systems</a:t>
            </a:r>
            <a:r>
              <a:rPr lang="en-US" dirty="0"/>
              <a:t>, August 1990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2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OPF and SCOPF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Critique of OPF Algorithms</a:t>
            </a:r>
          </a:p>
          <a:p>
            <a:pPr lvl="1"/>
            <a:r>
              <a:rPr lang="en-US" dirty="0"/>
              <a:t>W.F. </a:t>
            </a:r>
            <a:r>
              <a:rPr lang="en-US" dirty="0" err="1"/>
              <a:t>Tinney</a:t>
            </a:r>
            <a:r>
              <a:rPr lang="en-US" dirty="0"/>
              <a:t>, J.M. Bright, K.D. </a:t>
            </a:r>
            <a:r>
              <a:rPr lang="en-US" dirty="0" err="1"/>
              <a:t>Demaree</a:t>
            </a:r>
            <a:r>
              <a:rPr lang="en-US" dirty="0"/>
              <a:t>, B.A. Hughes, “Some Deficiencies in Optimal Power Flow,” </a:t>
            </a:r>
            <a:r>
              <a:rPr lang="en-US" i="1" dirty="0"/>
              <a:t>IEEE Trans. Power Systems</a:t>
            </a:r>
            <a:r>
              <a:rPr lang="en-US" dirty="0"/>
              <a:t>, May 1988</a:t>
            </a:r>
          </a:p>
          <a:p>
            <a:r>
              <a:rPr lang="en-US" dirty="0"/>
              <a:t>Hundreds of other papers on OPF</a:t>
            </a:r>
          </a:p>
          <a:p>
            <a:r>
              <a:rPr lang="en-US" dirty="0"/>
              <a:t>Comparison of ac and dc optimal power flow methods</a:t>
            </a:r>
          </a:p>
          <a:p>
            <a:pPr lvl="1"/>
            <a:r>
              <a:rPr lang="en-US" dirty="0"/>
              <a:t>T.J. Overbye, X. Cheng, Y. San, “A Comparison of the AC and DC Power Flow Models for LMP Calculations,” Proc. 37</a:t>
            </a:r>
            <a:r>
              <a:rPr lang="en-US" baseline="30000" dirty="0"/>
              <a:t>th</a:t>
            </a:r>
            <a:r>
              <a:rPr lang="en-US" dirty="0"/>
              <a:t> Hawaii International Conf. on System Sciences, 2004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48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7AD9B-4279-4256-B948-9FBFC41D3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Disturbance Voltage Collapse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2E7CE5-B780-4F51-B1B4-89E5D982A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/>
              <a:t>At constant frequency (e.g., 60 Hz) the complex power transferred down a transmission line is S=VI</a:t>
            </a:r>
            <a:r>
              <a:rPr lang="en-US" baseline="30000" dirty="0"/>
              <a:t>*</a:t>
            </a:r>
          </a:p>
          <a:p>
            <a:pPr lvl="1"/>
            <a:r>
              <a:rPr lang="en-US" dirty="0"/>
              <a:t>V is phasor voltage, I is phasor current</a:t>
            </a:r>
          </a:p>
          <a:p>
            <a:pPr lvl="1"/>
            <a:r>
              <a:rPr lang="en-US" dirty="0"/>
              <a:t>This is the reason for using a high voltage grid</a:t>
            </a:r>
          </a:p>
          <a:p>
            <a:r>
              <a:rPr lang="en-US" dirty="0"/>
              <a:t>Line real power losses are given by RI</a:t>
            </a:r>
            <a:r>
              <a:rPr lang="en-US" baseline="30000" dirty="0"/>
              <a:t>2</a:t>
            </a:r>
            <a:r>
              <a:rPr lang="en-US" dirty="0"/>
              <a:t> and reactive power losses by XI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R is the line’s resistance, and X its reactance; for a high voltage line X &gt;&gt; R</a:t>
            </a:r>
          </a:p>
          <a:p>
            <a:r>
              <a:rPr lang="en-US" dirty="0"/>
              <a:t>Increased reactive power tends to drive down the voltage, which increases the current, which further increases the reactive power losses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516295C-9D38-4C15-8F3C-6CD143CBBEB4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9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SCOPF Application: Locational Marginal Prices (LMPs)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The locational marginal price (LMP) tells the cost of providing electricity to a given location (bus) in the system</a:t>
            </a:r>
          </a:p>
          <a:p>
            <a:r>
              <a:rPr lang="en-US" dirty="0"/>
              <a:t>Concept introduced by Schweppe in 1985</a:t>
            </a:r>
          </a:p>
          <a:p>
            <a:pPr lvl="1"/>
            <a:r>
              <a:rPr lang="en-US" dirty="0"/>
              <a:t>F.C. Schweppe, M. </a:t>
            </a:r>
            <a:r>
              <a:rPr lang="en-US" dirty="0" err="1"/>
              <a:t>Caramanis</a:t>
            </a:r>
            <a:r>
              <a:rPr lang="en-US" dirty="0"/>
              <a:t>, R. Tabors, “Evaluation of Spot Price Based Electricity Rates,” </a:t>
            </a:r>
            <a:r>
              <a:rPr lang="en-US" i="1" dirty="0"/>
              <a:t>IEEE Trans. Power App and Syst</a:t>
            </a:r>
            <a:r>
              <a:rPr lang="en-US" dirty="0"/>
              <a:t>., July 1985 </a:t>
            </a:r>
          </a:p>
          <a:p>
            <a:r>
              <a:rPr lang="en-US" dirty="0"/>
              <a:t>LMPs are a direct result of an SCOPF, and are widely used in many electricity markets worldwide</a:t>
            </a:r>
          </a:p>
          <a:p>
            <a:pPr lvl="1"/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7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LMP Contour, </a:t>
            </a:r>
            <a:r>
              <a:rPr lang="en-US" dirty="0" smtClean="0"/>
              <a:t>10/22/2020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5339" y="5542791"/>
            <a:ext cx="7772400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2"/>
              </a:rPr>
              <a:t>https://www.miso-pjm.com/markets/contour-map.aspx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solidFill>
                  <a:srgbClr val="1E0000"/>
                </a:solidFill>
              </a:rPr>
              <a:t>[</a:t>
            </a:r>
            <a:r>
              <a:rPr lang="en-US" sz="1600" dirty="0">
                <a:solidFill>
                  <a:srgbClr val="1E0000"/>
                </a:solidFill>
              </a:rPr>
              <a:t>1] T.J. Overbye, R.P. </a:t>
            </a:r>
            <a:r>
              <a:rPr lang="en-US" sz="1600" dirty="0" err="1">
                <a:solidFill>
                  <a:srgbClr val="1E0000"/>
                </a:solidFill>
              </a:rPr>
              <a:t>Klump</a:t>
            </a:r>
            <a:r>
              <a:rPr lang="en-US" sz="1600" dirty="0">
                <a:solidFill>
                  <a:srgbClr val="1E0000"/>
                </a:solidFill>
              </a:rPr>
              <a:t>, J.D. Weber, “A Virtual Environment for Interactive Visualization of Power System Economic and Security Information,” IEEE PES 1999 Summer Meeting, Edmonton, AB, Canada, July 1999</a:t>
            </a:r>
          </a:p>
          <a:p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6707114" y="1433936"/>
            <a:ext cx="2114681" cy="3416320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LMPs are now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widely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visualized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using color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contours; the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first use of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LMP color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contours was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presented in [1]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40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271362" name="Picture 2" descr="https://misocontourimages.blob.core.windows.net/jcmcontourimages/JCM-Static-25179892174676628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6" y="1371600"/>
            <a:ext cx="5704114" cy="427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05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OPF Problem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97240" cy="1082040"/>
          </a:xfrm>
        </p:spPr>
        <p:txBody>
          <a:bodyPr/>
          <a:lstStyle/>
          <a:p>
            <a:r>
              <a:rPr lang="en-US" dirty="0"/>
              <a:t>The OPF is usually formulated as a minimization with equality and inequality constraints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where </a:t>
            </a:r>
            <a:r>
              <a:rPr lang="en-US" b="1" dirty="0"/>
              <a:t>x</a:t>
            </a:r>
            <a:r>
              <a:rPr lang="en-US" dirty="0"/>
              <a:t> is a vector of dependent variables (such as the bus voltage magnitudes and angles), </a:t>
            </a:r>
            <a:r>
              <a:rPr lang="en-US" b="1" dirty="0"/>
              <a:t>u</a:t>
            </a:r>
            <a:r>
              <a:rPr lang="en-US" dirty="0"/>
              <a:t> is a vector of the control variables, F(</a:t>
            </a:r>
            <a:r>
              <a:rPr lang="en-US" b="1" dirty="0" err="1"/>
              <a:t>x</a:t>
            </a:r>
            <a:r>
              <a:rPr lang="en-US" dirty="0" err="1"/>
              <a:t>,</a:t>
            </a:r>
            <a:r>
              <a:rPr lang="en-US" b="1" dirty="0" err="1"/>
              <a:t>u</a:t>
            </a:r>
            <a:r>
              <a:rPr lang="en-US" dirty="0"/>
              <a:t>) is the scalar objective function, </a:t>
            </a:r>
            <a:r>
              <a:rPr lang="en-US" b="1" dirty="0"/>
              <a:t>g</a:t>
            </a:r>
            <a:r>
              <a:rPr lang="en-US" dirty="0"/>
              <a:t> is a set of equality constraints (e.g., the power balance equations) and </a:t>
            </a:r>
            <a:r>
              <a:rPr lang="en-US" b="1" dirty="0"/>
              <a:t>h</a:t>
            </a:r>
            <a:r>
              <a:rPr lang="en-US" dirty="0"/>
              <a:t> is a set of inequality</a:t>
            </a:r>
            <a:br>
              <a:rPr lang="en-US" dirty="0"/>
            </a:br>
            <a:r>
              <a:rPr lang="en-US" dirty="0"/>
              <a:t>constraints (such as line flows)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125281"/>
              </p:ext>
            </p:extLst>
          </p:nvPr>
        </p:nvGraphicFramePr>
        <p:xfrm>
          <a:off x="990599" y="2286000"/>
          <a:ext cx="258644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62" name="Equation" r:id="rId3" imgW="1257120" imgH="888840" progId="Equation.DSMT4">
                  <p:embed/>
                </p:oleObj>
              </mc:Choice>
              <mc:Fallback>
                <p:oleObj name="Equation" r:id="rId3" imgW="125712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599" y="2286000"/>
                        <a:ext cx="2586445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0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OPF Solution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Solution iterates between</a:t>
            </a:r>
          </a:p>
          <a:p>
            <a:pPr lvl="1" eaLnBrk="1" hangingPunct="1"/>
            <a:r>
              <a:rPr lang="en-US" altLang="en-US" dirty="0"/>
              <a:t>solving a full ac or dc power flow solution</a:t>
            </a:r>
          </a:p>
          <a:p>
            <a:pPr lvl="2" eaLnBrk="1" hangingPunct="1"/>
            <a:r>
              <a:rPr lang="en-US" altLang="en-US" sz="2400" dirty="0"/>
              <a:t>enforces real/reactive power balance at each bus</a:t>
            </a:r>
          </a:p>
          <a:p>
            <a:pPr lvl="2" eaLnBrk="1" hangingPunct="1"/>
            <a:r>
              <a:rPr lang="en-US" altLang="en-US" sz="2400" dirty="0"/>
              <a:t>enforces generator reactive limits</a:t>
            </a:r>
          </a:p>
          <a:p>
            <a:pPr lvl="2" eaLnBrk="1" hangingPunct="1"/>
            <a:r>
              <a:rPr lang="en-US" altLang="en-US" sz="2400" dirty="0"/>
              <a:t>system controls are assumed fixed </a:t>
            </a:r>
          </a:p>
          <a:p>
            <a:pPr lvl="2" eaLnBrk="1" hangingPunct="1"/>
            <a:r>
              <a:rPr lang="en-US" altLang="en-US" sz="2400" dirty="0"/>
              <a:t>takes into account non-</a:t>
            </a:r>
            <a:r>
              <a:rPr lang="en-US" altLang="en-US" sz="2400" dirty="0" err="1"/>
              <a:t>linearities</a:t>
            </a:r>
            <a:endParaRPr lang="en-US" altLang="en-US" sz="2400" dirty="0"/>
          </a:p>
          <a:p>
            <a:pPr lvl="1" eaLnBrk="1" hangingPunct="1"/>
            <a:r>
              <a:rPr lang="en-US" altLang="en-US" dirty="0"/>
              <a:t>solving a primal LP</a:t>
            </a:r>
          </a:p>
          <a:p>
            <a:pPr lvl="2" eaLnBrk="1" hangingPunct="1"/>
            <a:r>
              <a:rPr lang="en-US" altLang="en-US" sz="2400" dirty="0"/>
              <a:t>changes system controls to enforce linearized constraints while minimizing cost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09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Two Bus with Unconstrained Line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69453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Line 4"/>
          <p:cNvSpPr>
            <a:spLocks noChangeShapeType="1"/>
          </p:cNvSpPr>
          <p:nvPr/>
        </p:nvSpPr>
        <p:spPr bwMode="auto">
          <a:xfrm flipH="1">
            <a:off x="4419600" y="2362200"/>
            <a:ext cx="1981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553200" y="1600200"/>
            <a:ext cx="1905000" cy="1200329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1E0000"/>
                </a:solidFill>
              </a:rPr>
              <a:t>Transmission line is not overloaded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28600" y="1371600"/>
            <a:ext cx="1828800" cy="1938992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1E0000"/>
                </a:solidFill>
              </a:rPr>
              <a:t>With no overloads the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1E0000"/>
                </a:solidFill>
              </a:rPr>
              <a:t>OPF matches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1E0000"/>
                </a:solidFill>
              </a:rPr>
              <a:t>the economic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1E0000"/>
                </a:solidFill>
              </a:rPr>
              <a:t>dispatch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743200" y="5181600"/>
            <a:ext cx="3505200" cy="1200329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1E0000"/>
                </a:solidFill>
              </a:rPr>
              <a:t>Marginal cost of supplying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1E0000"/>
                </a:solidFill>
              </a:rPr>
              <a:t>power to each bus (locational marginal costs)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 flipV="1">
            <a:off x="4038600" y="3657600"/>
            <a:ext cx="6096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V="1">
            <a:off x="5715000" y="3581400"/>
            <a:ext cx="9906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xmlns="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8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Two Bus with Constrained Line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444752"/>
            <a:ext cx="69453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85800" y="5105400"/>
            <a:ext cx="7620000" cy="1200329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1E0000"/>
                </a:solidFill>
              </a:rPr>
              <a:t>With the line loaded to its limit, additional load at Bus A must be supplied locally, causing the marginal costs to diverge. 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5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Three Bus (B3) Example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3733800"/>
          </a:xfrm>
        </p:spPr>
        <p:txBody>
          <a:bodyPr/>
          <a:lstStyle/>
          <a:p>
            <a:pPr eaLnBrk="1" hangingPunct="1"/>
            <a:r>
              <a:rPr lang="en-US" altLang="en-US" dirty="0"/>
              <a:t>Consider a three bus case (Bus 1 is system slack), with all buses connected through 0.1 pu reactance lines, each with a 100 MVA limit</a:t>
            </a:r>
          </a:p>
          <a:p>
            <a:pPr eaLnBrk="1" hangingPunct="1"/>
            <a:r>
              <a:rPr lang="en-US" altLang="en-US" dirty="0"/>
              <a:t>Let the generator marginal costs be </a:t>
            </a:r>
          </a:p>
          <a:p>
            <a:pPr lvl="1" eaLnBrk="1" hangingPunct="1"/>
            <a:r>
              <a:rPr lang="en-US" altLang="en-US" dirty="0"/>
              <a:t>Bus 1: 10 $ / </a:t>
            </a:r>
            <a:r>
              <a:rPr lang="en-US" altLang="en-US" dirty="0" err="1"/>
              <a:t>MWhr</a:t>
            </a:r>
            <a:r>
              <a:rPr lang="en-US" altLang="en-US" dirty="0"/>
              <a:t>; Range = 0 to 400 MW</a:t>
            </a:r>
          </a:p>
          <a:p>
            <a:pPr lvl="1" eaLnBrk="1" hangingPunct="1"/>
            <a:r>
              <a:rPr lang="en-US" altLang="en-US" dirty="0"/>
              <a:t>Bus 2: 12 $ / </a:t>
            </a:r>
            <a:r>
              <a:rPr lang="en-US" altLang="en-US" dirty="0" err="1"/>
              <a:t>MWhr</a:t>
            </a:r>
            <a:r>
              <a:rPr lang="en-US" altLang="en-US" dirty="0"/>
              <a:t>; Range = 0 to 400 MW</a:t>
            </a:r>
          </a:p>
          <a:p>
            <a:pPr lvl="1" eaLnBrk="1" hangingPunct="1"/>
            <a:r>
              <a:rPr lang="en-US" altLang="en-US" dirty="0"/>
              <a:t>Bus 3: 20 $ / </a:t>
            </a:r>
            <a:r>
              <a:rPr lang="en-US" altLang="en-US" dirty="0" err="1"/>
              <a:t>MWhr</a:t>
            </a:r>
            <a:r>
              <a:rPr lang="en-US" altLang="en-US" dirty="0"/>
              <a:t>; Range = 0 to 400 MW</a:t>
            </a:r>
          </a:p>
          <a:p>
            <a:pPr eaLnBrk="1" hangingPunct="1"/>
            <a:r>
              <a:rPr lang="en-US" altLang="en-US" dirty="0"/>
              <a:t>Assume a single 180 MW load at bus 2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5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6200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B3 with Line Limits NOT Enforced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629400" y="3834606"/>
            <a:ext cx="2202847" cy="2308324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1E0000"/>
                </a:solidFill>
              </a:rPr>
              <a:t>Line between </a:t>
            </a:r>
            <a:br>
              <a:rPr lang="en-US" altLang="en-US" dirty="0">
                <a:solidFill>
                  <a:srgbClr val="1E0000"/>
                </a:solidFill>
              </a:rPr>
            </a:br>
            <a:r>
              <a:rPr lang="en-US" altLang="en-US" dirty="0">
                <a:solidFill>
                  <a:srgbClr val="1E0000"/>
                </a:solidFill>
              </a:rPr>
              <a:t>Bus 1and Bus 3 </a:t>
            </a:r>
            <a:br>
              <a:rPr lang="en-US" altLang="en-US" dirty="0">
                <a:solidFill>
                  <a:srgbClr val="1E0000"/>
                </a:solidFill>
              </a:rPr>
            </a:br>
            <a:r>
              <a:rPr lang="en-US" altLang="en-US" dirty="0">
                <a:solidFill>
                  <a:srgbClr val="1E0000"/>
                </a:solidFill>
              </a:rPr>
              <a:t>is over-loaded; 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1E0000"/>
                </a:solidFill>
              </a:rPr>
              <a:t>all buses have </a:t>
            </a:r>
            <a:br>
              <a:rPr lang="en-US" altLang="en-US" dirty="0">
                <a:solidFill>
                  <a:srgbClr val="1E0000"/>
                </a:solidFill>
              </a:rPr>
            </a:br>
            <a:r>
              <a:rPr lang="en-US" altLang="en-US" dirty="0">
                <a:solidFill>
                  <a:srgbClr val="1E0000"/>
                </a:solidFill>
              </a:rPr>
              <a:t>the same 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1E0000"/>
                </a:solidFill>
              </a:rPr>
              <a:t>marginal cost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3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B3 with Line Limits Enforced</a:t>
            </a:r>
          </a:p>
        </p:txBody>
      </p:sp>
      <p:pic>
        <p:nvPicPr>
          <p:cNvPr id="3174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623175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372279" y="4053154"/>
            <a:ext cx="2351926" cy="2308324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1E0000"/>
                </a:solidFill>
              </a:rPr>
              <a:t>LP OPF changes </a:t>
            </a:r>
            <a:br>
              <a:rPr lang="en-US" altLang="en-US" dirty="0">
                <a:solidFill>
                  <a:srgbClr val="1E0000"/>
                </a:solidFill>
              </a:rPr>
            </a:br>
            <a:r>
              <a:rPr lang="en-US" altLang="en-US" dirty="0">
                <a:solidFill>
                  <a:srgbClr val="1E0000"/>
                </a:solidFill>
              </a:rPr>
              <a:t>generation to </a:t>
            </a:r>
            <a:br>
              <a:rPr lang="en-US" altLang="en-US" dirty="0">
                <a:solidFill>
                  <a:srgbClr val="1E0000"/>
                </a:solidFill>
              </a:rPr>
            </a:br>
            <a:r>
              <a:rPr lang="en-US" altLang="en-US" dirty="0">
                <a:solidFill>
                  <a:srgbClr val="1E0000"/>
                </a:solidFill>
              </a:rPr>
              <a:t>remove violation.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1E0000"/>
                </a:solidFill>
              </a:rPr>
              <a:t>Bus marginal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1E0000"/>
                </a:solidFill>
              </a:rPr>
              <a:t>costs are now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1E0000"/>
                </a:solidFill>
              </a:rPr>
              <a:t>different. 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6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623175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Verify Bus 3 Marginal Cost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172200" y="4114800"/>
            <a:ext cx="2795189" cy="2308324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1E0000"/>
                </a:solidFill>
              </a:rPr>
              <a:t>One additional MW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1E0000"/>
                </a:solidFill>
              </a:rPr>
              <a:t>of load at bus 3 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1E0000"/>
                </a:solidFill>
              </a:rPr>
              <a:t>raised total cost by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1E0000"/>
                </a:solidFill>
              </a:rPr>
              <a:t>14 $/</a:t>
            </a:r>
            <a:r>
              <a:rPr lang="en-US" altLang="en-US" dirty="0" err="1">
                <a:solidFill>
                  <a:srgbClr val="1E0000"/>
                </a:solidFill>
              </a:rPr>
              <a:t>hr</a:t>
            </a:r>
            <a:r>
              <a:rPr lang="en-US" altLang="en-US" dirty="0">
                <a:solidFill>
                  <a:srgbClr val="1E0000"/>
                </a:solidFill>
              </a:rPr>
              <a:t>, as G2 went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1E0000"/>
                </a:solidFill>
              </a:rPr>
              <a:t>up by 2 MW and G1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1E0000"/>
                </a:solidFill>
              </a:rPr>
              <a:t>went down by 1MW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23D522-2438-4E71-8522-1AAD93557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PowerWorld</a:t>
            </a:r>
            <a:r>
              <a:rPr lang="en-US" dirty="0"/>
              <a:t> Two Bus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93BCC2F-56E2-4C74-AB1B-C64D9346D3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3505200"/>
            <a:ext cx="3495040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8E30DE8-0194-4609-9533-F64E342D4C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r="19998" b="41079"/>
          <a:stretch/>
        </p:blipFill>
        <p:spPr>
          <a:xfrm>
            <a:off x="800100" y="1249680"/>
            <a:ext cx="7315200" cy="237744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1E683C7A-BC09-459C-BBD5-68F38156F9A9}"/>
              </a:ext>
            </a:extLst>
          </p:cNvPr>
          <p:cNvCxnSpPr>
            <a:cxnSpLocks/>
          </p:cNvCxnSpPr>
          <p:nvPr/>
        </p:nvCxnSpPr>
        <p:spPr bwMode="auto">
          <a:xfrm flipH="1">
            <a:off x="2819400" y="4343400"/>
            <a:ext cx="2057400" cy="473766"/>
          </a:xfrm>
          <a:prstGeom prst="straightConnector1">
            <a:avLst/>
          </a:prstGeom>
          <a:noFill/>
          <a:ln w="44450" cap="flat" cmpd="sng" algn="ctr">
            <a:solidFill>
              <a:srgbClr val="1E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F067274-0A78-4489-B22D-0FE8DA5422FE}"/>
              </a:ext>
            </a:extLst>
          </p:cNvPr>
          <p:cNvSpPr txBox="1"/>
          <p:nvPr/>
        </p:nvSpPr>
        <p:spPr>
          <a:xfrm>
            <a:off x="5105400" y="3627120"/>
            <a:ext cx="3200400" cy="2677656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Commercial power flow software usually auto converts constant power loads at low voltages; set these fields to zero to disable this conversion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xmlns="" id="{E8B07A59-D27A-4846-9AFE-22C8CB46BAB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5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Why is bus 3 LMP = $14 /MWh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3733800"/>
          </a:xfrm>
        </p:spPr>
        <p:txBody>
          <a:bodyPr/>
          <a:lstStyle/>
          <a:p>
            <a:pPr eaLnBrk="1" hangingPunct="1"/>
            <a:r>
              <a:rPr lang="en-US" altLang="en-US" dirty="0"/>
              <a:t>All lines have equal impedance.  Power flow in a simple network distributes inversely to impedance of path.  </a:t>
            </a:r>
          </a:p>
          <a:p>
            <a:pPr lvl="1" eaLnBrk="1" hangingPunct="1"/>
            <a:r>
              <a:rPr lang="en-US" altLang="en-US" dirty="0"/>
              <a:t>For bus 1 to supply 1 MW to bus 3, 2/3 MW would take direct path from 1 to 3, while 1/3 MW would “loop around” from 1 to 2 to 3.  </a:t>
            </a:r>
          </a:p>
          <a:p>
            <a:pPr lvl="1" eaLnBrk="1" hangingPunct="1"/>
            <a:r>
              <a:rPr lang="en-US" altLang="en-US" dirty="0"/>
              <a:t>Likewise, for bus 2 to supply 1 MW to bus 3, 2/3MW would go from 2 to 3, while 1/3 MW would go from 2 to 1to 3.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7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69848"/>
          </a:xfrm>
        </p:spPr>
        <p:txBody>
          <a:bodyPr/>
          <a:lstStyle/>
          <a:p>
            <a:pPr eaLnBrk="1" hangingPunct="1"/>
            <a:r>
              <a:rPr lang="en-US" altLang="en-US" dirty="0"/>
              <a:t>Why is bus 3 LMP $ 14 / MWh, cont’d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3733800"/>
          </a:xfrm>
        </p:spPr>
        <p:txBody>
          <a:bodyPr/>
          <a:lstStyle/>
          <a:p>
            <a:pPr eaLnBrk="1" hangingPunct="1"/>
            <a:r>
              <a:rPr lang="en-US" altLang="en-US" dirty="0"/>
              <a:t>With the line from 1 to 3 limited, no additional power flows are allowed on it.</a:t>
            </a:r>
          </a:p>
          <a:p>
            <a:pPr eaLnBrk="1" hangingPunct="1"/>
            <a:r>
              <a:rPr lang="en-US" altLang="en-US" dirty="0"/>
              <a:t>To supply 1 more MW to bus 3 we need </a:t>
            </a:r>
          </a:p>
          <a:p>
            <a:pPr lvl="1" eaLnBrk="1" hangingPunct="1"/>
            <a:r>
              <a:rPr lang="en-US" altLang="en-US" dirty="0">
                <a:sym typeface="Symbol"/>
              </a:rPr>
              <a:t></a:t>
            </a:r>
            <a:r>
              <a:rPr lang="en-US" altLang="en-US" dirty="0"/>
              <a:t>P</a:t>
            </a:r>
            <a:r>
              <a:rPr lang="en-US" altLang="en-US" baseline="-25000" dirty="0"/>
              <a:t>G1</a:t>
            </a:r>
            <a:r>
              <a:rPr lang="en-US" altLang="en-US" dirty="0"/>
              <a:t> + </a:t>
            </a:r>
            <a:r>
              <a:rPr lang="en-US" altLang="en-US" dirty="0">
                <a:sym typeface="Symbol"/>
              </a:rPr>
              <a:t></a:t>
            </a:r>
            <a:r>
              <a:rPr lang="en-US" altLang="en-US" dirty="0"/>
              <a:t>P</a:t>
            </a:r>
            <a:r>
              <a:rPr lang="en-US" altLang="en-US" baseline="-25000" dirty="0"/>
              <a:t>G2</a:t>
            </a:r>
            <a:r>
              <a:rPr lang="en-US" altLang="en-US" dirty="0"/>
              <a:t> = 1 MW</a:t>
            </a:r>
          </a:p>
          <a:p>
            <a:pPr lvl="1" eaLnBrk="1" hangingPunct="1"/>
            <a:r>
              <a:rPr lang="en-US" altLang="en-US" dirty="0"/>
              <a:t>2/3 </a:t>
            </a:r>
            <a:r>
              <a:rPr lang="en-US" altLang="en-US" dirty="0">
                <a:sym typeface="Symbol"/>
              </a:rPr>
              <a:t> </a:t>
            </a:r>
            <a:r>
              <a:rPr lang="en-US" altLang="en-US" dirty="0"/>
              <a:t>P</a:t>
            </a:r>
            <a:r>
              <a:rPr lang="en-US" altLang="en-US" baseline="-25000" dirty="0"/>
              <a:t>G1</a:t>
            </a:r>
            <a:r>
              <a:rPr lang="en-US" altLang="en-US" dirty="0"/>
              <a:t> + 1/3 </a:t>
            </a:r>
            <a:r>
              <a:rPr lang="en-US" altLang="en-US" dirty="0">
                <a:sym typeface="Symbol"/>
              </a:rPr>
              <a:t> </a:t>
            </a:r>
            <a:r>
              <a:rPr lang="en-US" altLang="en-US" dirty="0"/>
              <a:t>P</a:t>
            </a:r>
            <a:r>
              <a:rPr lang="en-US" altLang="en-US" baseline="-25000" dirty="0"/>
              <a:t>G2</a:t>
            </a:r>
            <a:r>
              <a:rPr lang="en-US" altLang="en-US" dirty="0"/>
              <a:t> = 0;  (no more flow on 1-3)</a:t>
            </a:r>
          </a:p>
          <a:p>
            <a:pPr eaLnBrk="1" hangingPunct="1"/>
            <a:r>
              <a:rPr lang="en-US" altLang="en-US" dirty="0"/>
              <a:t>Solving requires we up P</a:t>
            </a:r>
            <a:r>
              <a:rPr lang="en-US" altLang="en-US" baseline="-25000" dirty="0"/>
              <a:t>G2</a:t>
            </a:r>
            <a:r>
              <a:rPr lang="en-US" altLang="en-US" dirty="0"/>
              <a:t> by 2 MW and drop P</a:t>
            </a:r>
            <a:r>
              <a:rPr lang="en-US" altLang="en-US" baseline="-25000" dirty="0"/>
              <a:t>G1</a:t>
            </a:r>
            <a:r>
              <a:rPr lang="en-US" altLang="en-US" dirty="0"/>
              <a:t> by 1 MW -- a net increase of $24 – $10 = $14.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50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Both lines into Bus 3 Congested</a:t>
            </a:r>
          </a:p>
        </p:txBody>
      </p:sp>
      <p:pic>
        <p:nvPicPr>
          <p:cNvPr id="3584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623175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172200" y="3886200"/>
            <a:ext cx="2207656" cy="2677656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1E0000"/>
                </a:solidFill>
              </a:rPr>
              <a:t>For bus 3 loads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1E0000"/>
                </a:solidFill>
              </a:rPr>
              <a:t>above 200 MW,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1E0000"/>
                </a:solidFill>
              </a:rPr>
              <a:t>the load must be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1E0000"/>
                </a:solidFill>
              </a:rPr>
              <a:t>supplied locally.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1E0000"/>
                </a:solidFill>
              </a:rPr>
              <a:t>Then what if the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1E0000"/>
                </a:solidFill>
              </a:rPr>
              <a:t>bus 3 generator 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1E0000"/>
                </a:solidFill>
              </a:rPr>
              <a:t>opens?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51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2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D9D8DE-D095-4F25-A6CE-1D9382A67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Both lines into Bus 3 Congested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7CFD00-5554-4428-B9CB-48D0F716DA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" t="-1518" r="14" b="1518"/>
          <a:stretch/>
        </p:blipFill>
        <p:spPr>
          <a:xfrm>
            <a:off x="0" y="1371600"/>
            <a:ext cx="9144000" cy="502100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51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3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68BAFC-0CF0-46B5-B64A-95656903B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Region of Convergence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B81CBC-62CB-40B4-BD38-202FA6365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01519"/>
            <a:ext cx="69342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584271-514F-4BE9-B035-23347C51D600}"/>
              </a:ext>
            </a:extLst>
          </p:cNvPr>
          <p:cNvSpPr txBox="1"/>
          <p:nvPr/>
        </p:nvSpPr>
        <p:spPr>
          <a:xfrm>
            <a:off x="6934200" y="1905000"/>
            <a:ext cx="1801327" cy="1569660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Convergence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regions with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P=100 MW,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Q=0 Mvar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25472F2E-F85C-45FF-BA30-63E123D00682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EF438C-9997-4B07-9798-1376265F0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1066800"/>
          </a:xfrm>
        </p:spPr>
        <p:txBody>
          <a:bodyPr/>
          <a:lstStyle/>
          <a:p>
            <a:r>
              <a:rPr lang="en-US" dirty="0"/>
              <a:t>Load Parameter Space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268F69-8ABA-44D7-B7B2-A6B4140CE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/>
          <a:p>
            <a:r>
              <a:rPr lang="en-US" dirty="0"/>
              <a:t>With a constant power model there is a maximum </a:t>
            </a:r>
            <a:r>
              <a:rPr lang="en-US" dirty="0" err="1"/>
              <a:t>loadability</a:t>
            </a:r>
            <a:r>
              <a:rPr lang="en-US" dirty="0"/>
              <a:t> surface, </a:t>
            </a:r>
            <a:r>
              <a:rPr lang="en-US" dirty="0">
                <a:latin typeface="Symbol" panose="05050102010706020507" pitchFamily="18" charset="2"/>
              </a:rPr>
              <a:t>S</a:t>
            </a:r>
          </a:p>
          <a:p>
            <a:pPr lvl="1"/>
            <a:r>
              <a:rPr lang="en-US" dirty="0"/>
              <a:t>Defined as point in which the power flow Jacobian is singular</a:t>
            </a:r>
          </a:p>
          <a:p>
            <a:pPr lvl="1"/>
            <a:r>
              <a:rPr lang="en-US" dirty="0"/>
              <a:t>For the lossless two bus system it can be determined as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A3B1C4A-75FC-422A-AD29-6B0626CBF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1400"/>
            <a:ext cx="46958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3C103AEA-2237-47A0-AAF6-0D24C6D5AA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696252"/>
              </p:ext>
            </p:extLst>
          </p:nvPr>
        </p:nvGraphicFramePr>
        <p:xfrm>
          <a:off x="838200" y="3810000"/>
          <a:ext cx="2157487" cy="733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26" name="Equation" r:id="rId4" imgW="1231560" imgH="419040" progId="Equation.DSMT4">
                  <p:embed/>
                </p:oleObj>
              </mc:Choice>
              <mc:Fallback>
                <p:oleObj name="Equation" r:id="rId4" imgW="12315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3810000"/>
                        <a:ext cx="2157487" cy="733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35F30D05-87D8-4134-88E3-BBE70B4CF7B5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D1E0BF-F489-4421-A33D-239388FF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Model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4C52CC-F40D-4139-A17B-4DBD350FE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static load model regardless of the voltage dependency the same PV curve is traced</a:t>
            </a:r>
          </a:p>
          <a:p>
            <a:pPr lvl="1"/>
            <a:r>
              <a:rPr lang="en-US" dirty="0"/>
              <a:t>But whether a point of maximum </a:t>
            </a:r>
            <a:r>
              <a:rPr lang="en-US" dirty="0" err="1"/>
              <a:t>loadability</a:t>
            </a:r>
            <a:r>
              <a:rPr lang="en-US" dirty="0"/>
              <a:t> exists depends on the assumed load model</a:t>
            </a:r>
          </a:p>
          <a:p>
            <a:pPr lvl="2"/>
            <a:r>
              <a:rPr lang="en-US" dirty="0"/>
              <a:t>If voltage exponent is &gt; 1 then multiple solutions do not exist (see </a:t>
            </a:r>
            <a:r>
              <a:rPr lang="fr-FR" dirty="0"/>
              <a:t>B.C. Lesieutre, P.W. Sauer and M.A</a:t>
            </a:r>
            <a:r>
              <a:rPr lang="fr-FR" b="1" dirty="0"/>
              <a:t>. </a:t>
            </a:r>
            <a:r>
              <a:rPr lang="fr-FR" dirty="0"/>
              <a:t>Pai “</a:t>
            </a:r>
            <a:r>
              <a:rPr lang="fr-FR" dirty="0" err="1"/>
              <a:t>Sufficient</a:t>
            </a:r>
            <a:r>
              <a:rPr lang="fr-FR" dirty="0"/>
              <a:t> </a:t>
            </a:r>
            <a:r>
              <a:rPr lang="en-US" dirty="0"/>
              <a:t>conditions on static load models for network </a:t>
            </a:r>
            <a:r>
              <a:rPr lang="en-US" dirty="0" err="1"/>
              <a:t>solvability,”NAPS</a:t>
            </a:r>
            <a:r>
              <a:rPr lang="en-US" dirty="0"/>
              <a:t> 1992, pp. 262-271)</a:t>
            </a:r>
          </a:p>
          <a:p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B87B92BD-B653-494A-953D-DA3139B3074C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3553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1" b="27917"/>
          <a:stretch/>
        </p:blipFill>
        <p:spPr bwMode="auto">
          <a:xfrm>
            <a:off x="228600" y="4416210"/>
            <a:ext cx="5943600" cy="190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F067274-0A78-4489-B22D-0FE8DA5422FE}"/>
              </a:ext>
            </a:extLst>
          </p:cNvPr>
          <p:cNvSpPr txBox="1"/>
          <p:nvPr/>
        </p:nvSpPr>
        <p:spPr>
          <a:xfrm>
            <a:off x="6245352" y="4411950"/>
            <a:ext cx="2743200" cy="1569660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Change load to constant impedance; hence it becomes a linear model</a:t>
            </a:r>
          </a:p>
        </p:txBody>
      </p:sp>
    </p:spTree>
    <p:extLst>
      <p:ext uri="{BB962C8B-B14F-4D97-AF65-F5344CB8AC3E}">
        <p14:creationId xmlns:p14="http://schemas.microsoft.com/office/powerpoint/2010/main" val="317334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ZIP Model Coefficients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2545080"/>
          </a:xfrm>
        </p:spPr>
        <p:txBody>
          <a:bodyPr/>
          <a:lstStyle/>
          <a:p>
            <a:r>
              <a:rPr lang="en-US" dirty="0"/>
              <a:t>One popular static load model is the ZIP; lots of papers on the “correct” amount of each type </a:t>
            </a:r>
          </a:p>
        </p:txBody>
      </p:sp>
      <p:pic>
        <p:nvPicPr>
          <p:cNvPr id="35635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5785" y="2209800"/>
            <a:ext cx="475488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036" y="625063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E0000"/>
                </a:solidFill>
              </a:rPr>
              <a:t>Table 7 from A, </a:t>
            </a:r>
            <a:r>
              <a:rPr lang="en-US" sz="1200" dirty="0" err="1">
                <a:solidFill>
                  <a:srgbClr val="1E0000"/>
                </a:solidFill>
              </a:rPr>
              <a:t>Bokhari</a:t>
            </a:r>
            <a:r>
              <a:rPr lang="en-US" sz="1200" dirty="0">
                <a:solidFill>
                  <a:srgbClr val="1E0000"/>
                </a:solidFill>
              </a:rPr>
              <a:t>, et. al., “Experimental Determination of the ZIP Coefficients for Modern Residential, Commercial, and Industrial Loads,” IEEE Trans. Power Delivery, June. 2014</a:t>
            </a:r>
          </a:p>
        </p:txBody>
      </p:sp>
      <p:pic>
        <p:nvPicPr>
          <p:cNvPr id="35635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706" y="3429000"/>
            <a:ext cx="7164185" cy="227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572908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E0000"/>
                </a:solidFill>
              </a:rPr>
              <a:t>Table 1 from M. Diaz-</a:t>
            </a:r>
            <a:r>
              <a:rPr lang="en-US" sz="1200" dirty="0" err="1">
                <a:solidFill>
                  <a:srgbClr val="1E0000"/>
                </a:solidFill>
              </a:rPr>
              <a:t>Aguilo</a:t>
            </a:r>
            <a:r>
              <a:rPr lang="en-US" sz="1200" dirty="0">
                <a:solidFill>
                  <a:srgbClr val="1E0000"/>
                </a:solidFill>
              </a:rPr>
              <a:t>, et. al., “Field-Validated Load Model  for the Analysis of CVR in Distribution Secondary Networks: Energy Conservation,” IEEE Trans. Power Delivery, Oct. 2013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B87B92BD-B653-494A-953D-DA3139B3074C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5167</TotalTime>
  <Words>2801</Words>
  <Application>Microsoft Office PowerPoint</Application>
  <PresentationFormat>On-screen Show (4:3)</PresentationFormat>
  <Paragraphs>318</Paragraphs>
  <Slides>53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Calibri</vt:lpstr>
      <vt:lpstr>Helvetica</vt:lpstr>
      <vt:lpstr>Symbol</vt:lpstr>
      <vt:lpstr>Times New Roman</vt:lpstr>
      <vt:lpstr>Wingdings</vt:lpstr>
      <vt:lpstr>Capsules</vt:lpstr>
      <vt:lpstr>Equation</vt:lpstr>
      <vt:lpstr>ECEN 615 Methods of Electric Power  Systems Analysis</vt:lpstr>
      <vt:lpstr>Announcements</vt:lpstr>
      <vt:lpstr>PV and QV Curves</vt:lpstr>
      <vt:lpstr>Small Disturbance Voltage Collapse </vt:lpstr>
      <vt:lpstr>PowerWorld Two Bus Example</vt:lpstr>
      <vt:lpstr>Power Flow Region of Convergence</vt:lpstr>
      <vt:lpstr>Load Parameter Space Representation</vt:lpstr>
      <vt:lpstr>Load Model Impact</vt:lpstr>
      <vt:lpstr>ZIP Model Coefficients</vt:lpstr>
      <vt:lpstr>Application: Conservation Voltage Reduction (CVR)</vt:lpstr>
      <vt:lpstr>Determining a Metric to Voltage Collapse</vt:lpstr>
      <vt:lpstr>Determining a Metric to Voltage Collapse</vt:lpstr>
      <vt:lpstr>Determining a Metric to Voltage Collapse Example</vt:lpstr>
      <vt:lpstr>Determining a Metric to Voltage Collapse Example</vt:lpstr>
      <vt:lpstr>Quantifying Power Flow Unsolvability</vt:lpstr>
      <vt:lpstr>Quantifying Power Flow Unsolvability</vt:lpstr>
      <vt:lpstr>Quantifying Power Flow Unsolvability</vt:lpstr>
      <vt:lpstr>Quantifying Power Flow Unsolvability</vt:lpstr>
      <vt:lpstr>Quantifying Power Flow Unsolvability</vt:lpstr>
      <vt:lpstr>Quantifying Power Flow Unsolvability</vt:lpstr>
      <vt:lpstr>Quantifying Power Flow Unsolvability</vt:lpstr>
      <vt:lpstr>Challenges</vt:lpstr>
      <vt:lpstr>PV and QV Analysis in PowerWorld</vt:lpstr>
      <vt:lpstr>PV and QV Analysis in PowerWorld: Two Bus Example</vt:lpstr>
      <vt:lpstr>PV and QV Analysis in PowerWorld: Two Bus Example</vt:lpstr>
      <vt:lpstr>PV and QV Analysis in PowerWorld: Two Bus Example</vt:lpstr>
      <vt:lpstr>PV and QV Analysis in PowerWorld: 37 Bus Example</vt:lpstr>
      <vt:lpstr>Power System Economic Dispatch </vt:lpstr>
      <vt:lpstr>Power System Economic Dispatch </vt:lpstr>
      <vt:lpstr>Power System Economic Dispatch </vt:lpstr>
      <vt:lpstr>Economic Dispatch Penalty Factors</vt:lpstr>
      <vt:lpstr>Economic Dispatch Example</vt:lpstr>
      <vt:lpstr>Optimal Power Flow (OPF)</vt:lpstr>
      <vt:lpstr>OPF, cont.</vt:lpstr>
      <vt:lpstr>Two Example OPF Solution Methods</vt:lpstr>
      <vt:lpstr>OPF and SCOPF Current Status</vt:lpstr>
      <vt:lpstr>OPF and SCOPF History</vt:lpstr>
      <vt:lpstr>OPF and SCOPF History</vt:lpstr>
      <vt:lpstr>OPF and SCOPF History</vt:lpstr>
      <vt:lpstr>Key SCOPF Application: Locational Marginal Prices (LMPs)</vt:lpstr>
      <vt:lpstr>Example LMP Contour, 10/22/2020</vt:lpstr>
      <vt:lpstr>OPF Problem Formulation</vt:lpstr>
      <vt:lpstr>LP OPF Solution Method</vt:lpstr>
      <vt:lpstr>Two Bus with Unconstrained Line</vt:lpstr>
      <vt:lpstr>Two Bus with Constrained Line</vt:lpstr>
      <vt:lpstr>Three Bus (B3) Example</vt:lpstr>
      <vt:lpstr>B3 with Line Limits NOT Enforced</vt:lpstr>
      <vt:lpstr>B3 with Line Limits Enforced</vt:lpstr>
      <vt:lpstr>Verify Bus 3 Marginal Cost</vt:lpstr>
      <vt:lpstr>Why is bus 3 LMP = $14 /MWh</vt:lpstr>
      <vt:lpstr>Why is bus 3 LMP $ 14 / MWh, cont’d</vt:lpstr>
      <vt:lpstr>Both lines into Bus 3 Congested</vt:lpstr>
      <vt:lpstr>Both lines into Bus 3 Congested</vt:lpstr>
    </vt:vector>
  </TitlesOfParts>
  <Company>ECE - UIUC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Tom</cp:lastModifiedBy>
  <cp:revision>518</cp:revision>
  <cp:lastPrinted>2020-10-13T21:25:37Z</cp:lastPrinted>
  <dcterms:created xsi:type="dcterms:W3CDTF">2000-05-11T14:27:08Z</dcterms:created>
  <dcterms:modified xsi:type="dcterms:W3CDTF">2020-10-22T15:12:45Z</dcterms:modified>
</cp:coreProperties>
</file>