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62" r:id="rId1"/>
  </p:sldMasterIdLst>
  <p:notesMasterIdLst>
    <p:notesMasterId r:id="rId21"/>
  </p:notesMasterIdLst>
  <p:handoutMasterIdLst>
    <p:handoutMasterId r:id="rId22"/>
  </p:handoutMasterIdLst>
  <p:sldIdLst>
    <p:sldId id="258" r:id="rId2"/>
    <p:sldId id="259" r:id="rId3"/>
    <p:sldId id="787" r:id="rId4"/>
    <p:sldId id="788" r:id="rId5"/>
    <p:sldId id="789" r:id="rId6"/>
    <p:sldId id="790" r:id="rId7"/>
    <p:sldId id="794" r:id="rId8"/>
    <p:sldId id="791" r:id="rId9"/>
    <p:sldId id="792" r:id="rId10"/>
    <p:sldId id="793" r:id="rId11"/>
    <p:sldId id="799" r:id="rId12"/>
    <p:sldId id="800" r:id="rId13"/>
    <p:sldId id="801" r:id="rId14"/>
    <p:sldId id="802" r:id="rId15"/>
    <p:sldId id="803" r:id="rId16"/>
    <p:sldId id="804" r:id="rId17"/>
    <p:sldId id="805" r:id="rId18"/>
    <p:sldId id="806" r:id="rId19"/>
    <p:sldId id="807" r:id="rId20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E6"/>
    <a:srgbClr val="1E0000"/>
    <a:srgbClr val="500000"/>
    <a:srgbClr val="0099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6812" autoAdjust="0"/>
    <p:restoredTop sz="94660" autoAdjust="0"/>
  </p:normalViewPr>
  <p:slideViewPr>
    <p:cSldViewPr>
      <p:cViewPr varScale="1">
        <p:scale>
          <a:sx n="99" d="100"/>
          <a:sy n="99" d="100"/>
        </p:scale>
        <p:origin x="126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990"/>
    </p:cViewPr>
  </p:sorterViewPr>
  <p:notesViewPr>
    <p:cSldViewPr>
      <p:cViewPr varScale="1">
        <p:scale>
          <a:sx n="86" d="100"/>
          <a:sy n="86" d="100"/>
        </p:scale>
        <p:origin x="380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10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155" cy="46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7" tIns="46968" rIns="93937" bIns="4696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921" y="0"/>
            <a:ext cx="3067154" cy="46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7" tIns="46968" rIns="93937" bIns="4696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446"/>
            <a:ext cx="3067155" cy="46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7" tIns="46968" rIns="93937" bIns="4696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921" y="8894446"/>
            <a:ext cx="3067154" cy="46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7" tIns="46968" rIns="93937" bIns="4696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B7227E4-51F8-45C2-83C1-D251491FB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155" cy="468629"/>
          </a:xfrm>
          <a:prstGeom prst="rect">
            <a:avLst/>
          </a:prstGeom>
        </p:spPr>
        <p:txBody>
          <a:bodyPr vert="horz" wrap="square" lIns="93937" tIns="46968" rIns="93937" bIns="4696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339" y="0"/>
            <a:ext cx="3067155" cy="468629"/>
          </a:xfrm>
          <a:prstGeom prst="rect">
            <a:avLst/>
          </a:prstGeom>
        </p:spPr>
        <p:txBody>
          <a:bodyPr vert="horz" wrap="square" lIns="93937" tIns="46968" rIns="93937" bIns="4696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5774C-03E1-499A-B4E4-895282C04360}" type="datetimeFigureOut">
              <a:rPr lang="en-US"/>
              <a:pPr>
                <a:defRPr/>
              </a:pPr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79950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7" tIns="46968" rIns="93937" bIns="4696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075" y="4447224"/>
            <a:ext cx="5662925" cy="4212908"/>
          </a:xfrm>
          <a:prstGeom prst="rect">
            <a:avLst/>
          </a:prstGeom>
        </p:spPr>
        <p:txBody>
          <a:bodyPr vert="horz" lIns="93937" tIns="46968" rIns="93937" bIns="4696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2863"/>
            <a:ext cx="3067155" cy="468629"/>
          </a:xfrm>
          <a:prstGeom prst="rect">
            <a:avLst/>
          </a:prstGeom>
        </p:spPr>
        <p:txBody>
          <a:bodyPr vert="horz" wrap="square" lIns="93937" tIns="46968" rIns="93937" bIns="4696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339" y="8892863"/>
            <a:ext cx="3067155" cy="468629"/>
          </a:xfrm>
          <a:prstGeom prst="rect">
            <a:avLst/>
          </a:prstGeom>
        </p:spPr>
        <p:txBody>
          <a:bodyPr vert="horz" wrap="square" lIns="93937" tIns="46968" rIns="93937" bIns="4696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9181FC-D85A-4591-8BD1-5E6A6B17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0647" indent="-284864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39457" indent="-227891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95239" indent="-227891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1022" indent="-227891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06805" indent="-22789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62587" indent="-22789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18370" indent="-22789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74153" indent="-22789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A44757-FF1F-42D8-B2CA-5FE2A078B1AB}" type="slidenum">
              <a:rPr lang="en-US" altLang="en-US" sz="1200"/>
              <a:pPr eaLnBrk="1" hangingPunct="1"/>
              <a:t>0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70369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027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sz="2400"/>
          </a:p>
        </p:txBody>
      </p:sp>
      <p:sp>
        <p:nvSpPr>
          <p:cNvPr id="9" name="Line 4103"/>
          <p:cNvSpPr>
            <a:spLocks noChangeShapeType="1"/>
          </p:cNvSpPr>
          <p:nvPr userDrawn="1"/>
        </p:nvSpPr>
        <p:spPr bwMode="auto">
          <a:xfrm>
            <a:off x="0" y="3048000"/>
            <a:ext cx="8991600" cy="0"/>
          </a:xfrm>
          <a:prstGeom prst="line">
            <a:avLst/>
          </a:prstGeom>
          <a:noFill/>
          <a:ln w="508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"/>
            <a:ext cx="7772400" cy="1143000"/>
          </a:xfrm>
        </p:spPr>
        <p:txBody>
          <a:bodyPr/>
          <a:lstStyle>
            <a:lvl1pPr>
              <a:defRPr sz="3600" baseline="0">
                <a:solidFill>
                  <a:srgbClr val="1E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7800" y="3124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aseline="0">
                <a:solidFill>
                  <a:srgbClr val="1E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2" descr="http://brandguide.tamu.edu/downloads/logos/TAM-PrimaryMark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04800" y="5791200"/>
            <a:ext cx="3200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950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82000" cy="1066800"/>
          </a:xfrm>
        </p:spPr>
        <p:txBody>
          <a:bodyPr/>
          <a:lstStyle>
            <a:lvl1pPr>
              <a:defRPr baseline="0">
                <a:solidFill>
                  <a:srgbClr val="1E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473440" cy="3733800"/>
          </a:xfrm>
        </p:spPr>
        <p:txBody>
          <a:bodyPr/>
          <a:lstStyle>
            <a:lvl1pPr marL="457200" indent="-457200">
              <a:buClr>
                <a:srgbClr val="1E0000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rgbClr val="1E0000"/>
                </a:solidFill>
              </a:defRPr>
            </a:lvl1pPr>
            <a:lvl2pPr>
              <a:buClr>
                <a:srgbClr val="1E0000"/>
              </a:buClr>
              <a:defRPr baseline="0">
                <a:solidFill>
                  <a:srgbClr val="1E0000"/>
                </a:solidFill>
              </a:defRPr>
            </a:lvl2pPr>
            <a:lvl3pPr marL="1257300" indent="-342900">
              <a:buClr>
                <a:srgbClr val="1E0000"/>
              </a:buClr>
              <a:buSzPct val="90000"/>
              <a:buFont typeface="Arial" panose="020B0604020202020204" pitchFamily="34" charset="0"/>
              <a:buChar char="•"/>
              <a:defRPr baseline="0">
                <a:solidFill>
                  <a:srgbClr val="1E0000"/>
                </a:solidFill>
              </a:defRPr>
            </a:lvl3pPr>
            <a:lvl4pPr>
              <a:buClr>
                <a:srgbClr val="1E0000"/>
              </a:buClr>
              <a:defRPr baseline="0">
                <a:solidFill>
                  <a:srgbClr val="1E0000"/>
                </a:solidFill>
              </a:defRPr>
            </a:lvl4pPr>
            <a:lvl5pPr>
              <a:buClr>
                <a:srgbClr val="1E0000"/>
              </a:buClr>
              <a:defRPr baseline="0">
                <a:solidFill>
                  <a:srgbClr val="1E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456" y="6327648"/>
            <a:ext cx="1901952" cy="457200"/>
          </a:xfrm>
          <a:prstGeom prst="rect">
            <a:avLst/>
          </a:prstGeom>
        </p:spPr>
        <p:txBody>
          <a:bodyPr/>
          <a:lstStyle>
            <a:lvl1pPr algn="r">
              <a:defRPr sz="1800" baseline="0">
                <a:solidFill>
                  <a:srgbClr val="1E0000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20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6007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001000" cy="838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24300" cy="3733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3924300" cy="3733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456" y="6327648"/>
            <a:ext cx="1901952" cy="457200"/>
          </a:xfrm>
          <a:prstGeom prst="rect">
            <a:avLst/>
          </a:prstGeom>
        </p:spPr>
        <p:txBody>
          <a:bodyPr/>
          <a:lstStyle>
            <a:lvl1pPr algn="r">
              <a:defRPr sz="1800" baseline="0">
                <a:solidFill>
                  <a:srgbClr val="1E0000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74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001000" cy="8382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456" y="6327648"/>
            <a:ext cx="1901952" cy="457200"/>
          </a:xfrm>
          <a:prstGeom prst="rect">
            <a:avLst/>
          </a:prstGeom>
        </p:spPr>
        <p:txBody>
          <a:bodyPr/>
          <a:lstStyle>
            <a:lvl1pPr algn="r">
              <a:defRPr sz="1800" baseline="0">
                <a:solidFill>
                  <a:srgbClr val="1E0000"/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762000" y="1143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sz="2400"/>
          </a:p>
        </p:txBody>
      </p:sp>
      <p:sp>
        <p:nvSpPr>
          <p:cNvPr id="25615" name="Rectangle 15"/>
          <p:cNvSpPr>
            <a:spLocks noChangeArrowheads="1"/>
          </p:cNvSpPr>
          <p:nvPr userDrawn="1"/>
        </p:nvSpPr>
        <p:spPr bwMode="auto">
          <a:xfrm>
            <a:off x="228600" y="6629400"/>
            <a:ext cx="8683625" cy="95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25098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400">
              <a:latin typeface="Helvetica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0" y="1143000"/>
            <a:ext cx="8382000" cy="0"/>
          </a:xfrm>
          <a:prstGeom prst="line">
            <a:avLst/>
          </a:prstGeom>
          <a:noFill/>
          <a:ln w="508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28016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8681" y="83820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4" r:id="rId3"/>
    <p:sldLayoutId id="2147483725" r:id="rId4"/>
    <p:sldLayoutId id="214748372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baseline="0">
          <a:solidFill>
            <a:srgbClr val="3C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800" baseline="0">
          <a:solidFill>
            <a:srgbClr val="28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baseline="0">
          <a:solidFill>
            <a:srgbClr val="280000"/>
          </a:solidFill>
          <a:latin typeface="+mn-lt"/>
        </a:defRPr>
      </a:lvl2pPr>
      <a:lvl3pPr marL="12573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sz="2000" baseline="0">
          <a:solidFill>
            <a:srgbClr val="28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 baseline="0">
          <a:solidFill>
            <a:srgbClr val="28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»"/>
        <a:defRPr sz="2000" baseline="0">
          <a:solidFill>
            <a:srgbClr val="28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verbye@ta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6200" y="76200"/>
            <a:ext cx="9144000" cy="1646237"/>
          </a:xfrm>
          <a:noFill/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dirty="0" smtClean="0"/>
              <a:t>ECEN 615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Methods of Electric Power </a:t>
            </a:r>
            <a:br>
              <a:rPr lang="en-US" altLang="en-US" dirty="0" smtClean="0"/>
            </a:br>
            <a:r>
              <a:rPr lang="en-US" altLang="en-US" dirty="0" smtClean="0"/>
              <a:t>Systems Analysis</a:t>
            </a:r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1752600"/>
            <a:ext cx="899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kern="0" dirty="0">
                <a:solidFill>
                  <a:srgbClr val="1E0000"/>
                </a:solidFill>
                <a:latin typeface="Arial" pitchFamily="34" charset="0"/>
                <a:cs typeface="Arial" pitchFamily="34" charset="0"/>
              </a:rPr>
              <a:t>Lecture </a:t>
            </a:r>
            <a:r>
              <a:rPr lang="en-US" sz="3200" b="1" kern="0" dirty="0" smtClean="0">
                <a:solidFill>
                  <a:srgbClr val="1E0000"/>
                </a:solidFill>
                <a:latin typeface="Arial" pitchFamily="34" charset="0"/>
                <a:cs typeface="Arial" pitchFamily="34" charset="0"/>
              </a:rPr>
              <a:t>23: Electricity </a:t>
            </a:r>
            <a:r>
              <a:rPr lang="en-US" sz="3200" b="1" kern="0" dirty="0" smtClean="0">
                <a:solidFill>
                  <a:srgbClr val="1E0000"/>
                </a:solidFill>
                <a:latin typeface="Arial" pitchFamily="34" charset="0"/>
                <a:cs typeface="Arial" pitchFamily="34" charset="0"/>
              </a:rPr>
              <a:t>Markets </a:t>
            </a:r>
            <a:endParaRPr lang="en-US" sz="3200" b="1" kern="0" dirty="0">
              <a:solidFill>
                <a:srgbClr val="1E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sz="quarter" idx="1"/>
          </p:nvPr>
        </p:nvSpPr>
        <p:spPr>
          <a:xfrm>
            <a:off x="228600" y="3251817"/>
            <a:ext cx="8534400" cy="1752600"/>
          </a:xfrm>
        </p:spPr>
        <p:txBody>
          <a:bodyPr/>
          <a:lstStyle/>
          <a:p>
            <a:r>
              <a:rPr lang="en-US" dirty="0"/>
              <a:t>Prof. Tom Overbye</a:t>
            </a:r>
          </a:p>
          <a:p>
            <a:r>
              <a:rPr lang="en-US" dirty="0"/>
              <a:t>Dept. of Electrical and Computer Engineering</a:t>
            </a:r>
          </a:p>
          <a:p>
            <a:r>
              <a:rPr lang="en-US" dirty="0"/>
              <a:t>Texas A&amp;M University</a:t>
            </a:r>
          </a:p>
          <a:p>
            <a:r>
              <a:rPr lang="en-US" dirty="0">
                <a:hlinkClick r:id="rId3"/>
              </a:rPr>
              <a:t>overbye@tamu.edu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LMP Energy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473440" cy="3733800"/>
          </a:xfrm>
        </p:spPr>
        <p:txBody>
          <a:bodyPr/>
          <a:lstStyle/>
          <a:p>
            <a:r>
              <a:rPr lang="en-US" dirty="0"/>
              <a:t>In an LMP energy market the generation is paid the LMP at the bus, and the loads pay the LMP at the bus</a:t>
            </a:r>
          </a:p>
          <a:p>
            <a:pPr lvl="1"/>
            <a:r>
              <a:rPr lang="en-US" dirty="0"/>
              <a:t>This is done in both the day ahead market and in the real-time market (which makes up the differences between actual and the day ahead)</a:t>
            </a:r>
          </a:p>
          <a:p>
            <a:r>
              <a:rPr lang="en-US" dirty="0"/>
              <a:t>The generator surplus (profit) is the difference between the LMP and the actual cost of generation</a:t>
            </a:r>
          </a:p>
          <a:p>
            <a:r>
              <a:rPr lang="en-US" dirty="0"/>
              <a:t>Generators that offer too high are not selected to run, and hence make no profit</a:t>
            </a:r>
          </a:p>
          <a:p>
            <a:r>
              <a:rPr lang="en-US" dirty="0"/>
              <a:t>A key decision for the generation owners is what values to offer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9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Offers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397240" cy="3733800"/>
          </a:xfrm>
        </p:spPr>
        <p:txBody>
          <a:bodyPr/>
          <a:lstStyle/>
          <a:p>
            <a:r>
              <a:rPr lang="en-US" dirty="0"/>
              <a:t>Generator offers are given in piecewise linear curves; that is, a fixed $/MWh for so much power for a time period</a:t>
            </a:r>
          </a:p>
          <a:p>
            <a:r>
              <a:rPr lang="en-US" dirty="0"/>
              <a:t>In the absence of constraints (congestion) the ISO would just select the lowest offers to meet the anticipated load</a:t>
            </a:r>
          </a:p>
          <a:p>
            <a:r>
              <a:rPr lang="en-US" dirty="0"/>
              <a:t>Actual dispatch is determined using an SCOPF 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1E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3719512" cy="1768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724399"/>
            <a:ext cx="3276600" cy="1829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260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702040" cy="3733800"/>
          </a:xfrm>
        </p:spPr>
        <p:txBody>
          <a:bodyPr/>
          <a:lstStyle/>
          <a:p>
            <a:r>
              <a:rPr lang="en-US" dirty="0"/>
              <a:t>Generators with high fixed costs and low operating costs (e.g., wind, solar, nuclear) benefit from running many hours</a:t>
            </a:r>
          </a:p>
          <a:p>
            <a:pPr lvl="1"/>
            <a:r>
              <a:rPr lang="en-US" dirty="0"/>
              <a:t>Usually they should submit offers close to their marginal costs</a:t>
            </a:r>
          </a:p>
          <a:p>
            <a:pPr lvl="1"/>
            <a:r>
              <a:rPr lang="en-US" dirty="0"/>
              <a:t>Wind (and some others) receive a production tax credit for their first ten years of operation</a:t>
            </a:r>
          </a:p>
          <a:p>
            <a:pPr lvl="2"/>
            <a:r>
              <a:rPr lang="en-US" dirty="0"/>
              <a:t>$23/MWh for systems starting construction before 1/1/2017</a:t>
            </a:r>
          </a:p>
          <a:p>
            <a:pPr lvl="2"/>
            <a:r>
              <a:rPr lang="en-US" dirty="0"/>
              <a:t>$</a:t>
            </a:r>
            <a:r>
              <a:rPr lang="en-US" dirty="0" smtClean="0"/>
              <a:t>18/MWh 2017, $14/MWh in 2018, $10/MWh in 2019</a:t>
            </a:r>
          </a:p>
          <a:p>
            <a:pPr lvl="2"/>
            <a:r>
              <a:rPr lang="en-US" dirty="0" smtClean="0"/>
              <a:t>It was suppose to end in 2019, but was extended in 12/2019 through 2020 at $15MWh (stay tuned for future changes!)</a:t>
            </a:r>
            <a:endParaRPr lang="en-US" dirty="0"/>
          </a:p>
          <a:p>
            <a:r>
              <a:rPr lang="en-US" dirty="0" smtClean="0"/>
              <a:t>Generators </a:t>
            </a:r>
            <a:r>
              <a:rPr lang="en-US" dirty="0"/>
              <a:t>with low fixed costs and high operating cost can do fine operating fewer hours (at higher prices)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82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479660" cy="3733800"/>
          </a:xfrm>
        </p:spPr>
        <p:txBody>
          <a:bodyPr/>
          <a:lstStyle/>
          <a:p>
            <a:r>
              <a:rPr lang="en-US" altLang="en-US" dirty="0"/>
              <a:t>In its simplest form, an auction is a mechanism of allocating scarce goods based upon competition</a:t>
            </a:r>
          </a:p>
          <a:p>
            <a:pPr lvl="1"/>
            <a:r>
              <a:rPr lang="en-US" altLang="en-US" dirty="0"/>
              <a:t>a seller wishes to obtain as much money as possible, and a buyer wants to pay as little as necessary. </a:t>
            </a:r>
          </a:p>
          <a:p>
            <a:r>
              <a:rPr lang="en-US" altLang="en-US" dirty="0"/>
              <a:t>An auction is usually considered efficient  if resources accrue to those who value them most highly</a:t>
            </a:r>
          </a:p>
          <a:p>
            <a:r>
              <a:rPr lang="en-US" altLang="en-US" dirty="0"/>
              <a:t>Auctions can be either one-sided with a single monopolist seller/buyer or a double auction with multiple parties in each category</a:t>
            </a:r>
          </a:p>
          <a:p>
            <a:pPr lvl="1"/>
            <a:r>
              <a:rPr lang="en-US" altLang="en-US" dirty="0"/>
              <a:t>bid to buy, offer to sell</a:t>
            </a:r>
          </a:p>
          <a:p>
            <a:r>
              <a:rPr lang="en-US" altLang="en-US" dirty="0"/>
              <a:t>Most people’s experience is with one-side auctions with one seller and multiple buyers</a:t>
            </a:r>
          </a:p>
          <a:p>
            <a:pPr lvl="1"/>
            <a:endParaRPr lang="en-US" altLang="en-US" sz="4000" dirty="0"/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0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Auctions,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625840" cy="3733800"/>
          </a:xfrm>
        </p:spPr>
        <p:txBody>
          <a:bodyPr/>
          <a:lstStyle/>
          <a:p>
            <a:r>
              <a:rPr lang="en-US" altLang="en-US" dirty="0"/>
              <a:t>Electricity markets can be one-sided, with the ISO functioning as a monopolist buyer, while multiple generating companies make offers to sell their generation, or two-sided with load participation</a:t>
            </a:r>
          </a:p>
          <a:p>
            <a:r>
              <a:rPr lang="en-US" altLang="en-US" dirty="0" smtClean="0"/>
              <a:t>Auctions provide mechanisms </a:t>
            </a:r>
            <a:r>
              <a:rPr lang="en-US" altLang="en-US" dirty="0"/>
              <a:t>for participants to reveal their true costs while satisfying their desires to buy low and/or sell high.  </a:t>
            </a:r>
          </a:p>
          <a:p>
            <a:r>
              <a:rPr lang="en-US" altLang="en-US" dirty="0"/>
              <a:t>Auctions differ on the price participants receive and the information they see along the way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52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Single-Sided Auctions with Multiple Buyers, One Seller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49640" cy="3733800"/>
          </a:xfrm>
        </p:spPr>
        <p:txBody>
          <a:bodyPr/>
          <a:lstStyle/>
          <a:p>
            <a:pPr marL="609600" indent="-609600"/>
            <a:r>
              <a:rPr lang="en-US" altLang="en-US" dirty="0"/>
              <a:t>Simultaneous auctions</a:t>
            </a:r>
          </a:p>
          <a:p>
            <a:pPr marL="990600" lvl="1" indent="-533400"/>
            <a:r>
              <a:rPr lang="en-US" altLang="en-US" dirty="0"/>
              <a:t>English (ascending price to buy)</a:t>
            </a:r>
          </a:p>
          <a:p>
            <a:pPr marL="990600" lvl="1" indent="-533400"/>
            <a:r>
              <a:rPr lang="en-US" altLang="en-US" dirty="0"/>
              <a:t>Dutch (descending price to buy)</a:t>
            </a:r>
          </a:p>
          <a:p>
            <a:pPr marL="609600" indent="-609600"/>
            <a:r>
              <a:rPr lang="en-US" altLang="en-US" dirty="0"/>
              <a:t>Sealed-bid auctions (all participants submit offers simultaneously)</a:t>
            </a:r>
          </a:p>
          <a:p>
            <a:pPr marL="990600" lvl="1" indent="-533400"/>
            <a:r>
              <a:rPr lang="en-US" altLang="en-US" dirty="0"/>
              <a:t>First price sealed bid (pay highest price if one, discriminatory prices if multiple)</a:t>
            </a:r>
          </a:p>
          <a:p>
            <a:pPr marL="990600" lvl="1" indent="-533400"/>
            <a:r>
              <a:rPr lang="en-US" altLang="en-US" dirty="0" err="1"/>
              <a:t>Vickrey</a:t>
            </a:r>
            <a:r>
              <a:rPr lang="en-US" altLang="en-US" dirty="0"/>
              <a:t> (uniform second price) (pay the second highest price if one, all pay highest losing price if many); this approach gives people incentive to bid their true value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65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Uniform Price Auctions: Multiple Sellers, One Buyer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Uniform price auctions are sealed offer auctions in which sellers make simultaneous decisions (done when submitting offers).  </a:t>
            </a:r>
          </a:p>
          <a:p>
            <a:r>
              <a:rPr lang="en-US" altLang="en-US" dirty="0"/>
              <a:t>Generators are paid the last accepted offer </a:t>
            </a:r>
          </a:p>
          <a:p>
            <a:r>
              <a:rPr lang="en-US" altLang="en-US" dirty="0"/>
              <a:t>Provides incentive to offer at marginal cost since higher values cause offers to be rejected</a:t>
            </a:r>
          </a:p>
          <a:p>
            <a:pPr lvl="1"/>
            <a:r>
              <a:rPr lang="en-US" altLang="en-US" dirty="0"/>
              <a:t>reigning price should match marginal cost</a:t>
            </a:r>
          </a:p>
          <a:p>
            <a:r>
              <a:rPr lang="en-US" altLang="en-US" dirty="0"/>
              <a:t>Price caps are needed to prevent prices from rising up to infinity during shortages</a:t>
            </a:r>
          </a:p>
          <a:p>
            <a:r>
              <a:rPr lang="en-US" altLang="en-US" dirty="0"/>
              <a:t>Some generators offering above their marginal costs are needed to cover their fixed costs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3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Offer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702040" cy="1005840"/>
          </a:xfrm>
        </p:spPr>
        <p:txBody>
          <a:bodyPr/>
          <a:lstStyle/>
          <a:p>
            <a:r>
              <a:rPr lang="en-US" dirty="0"/>
              <a:t>Below example shows 3 generator case, in which the bus 2 generator can vary its offer to maximize profit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1E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6430" y="5567188"/>
            <a:ext cx="8426570" cy="954107"/>
          </a:xfrm>
          <a:prstGeom prst="rect">
            <a:avLst/>
          </a:prstGeom>
          <a:solidFill>
            <a:srgbClr val="FFE6E6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E0000"/>
                </a:solidFill>
              </a:rPr>
              <a:t>Note, this example makes the unrealistic assumption that the other generators do not vary their offers in response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" t="8000" r="2428" b="22001"/>
          <a:stretch/>
        </p:blipFill>
        <p:spPr bwMode="auto">
          <a:xfrm>
            <a:off x="336430" y="2322493"/>
            <a:ext cx="86868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17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Horizontal Market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778240" cy="3733800"/>
          </a:xfrm>
        </p:spPr>
        <p:txBody>
          <a:bodyPr/>
          <a:lstStyle/>
          <a:p>
            <a:r>
              <a:rPr lang="en-US" dirty="0"/>
              <a:t>One issue is whether a particular group of generators has market power</a:t>
            </a:r>
          </a:p>
          <a:p>
            <a:r>
              <a:rPr lang="en-US" dirty="0"/>
              <a:t>Market power is the antithesis of competition</a:t>
            </a:r>
          </a:p>
          <a:p>
            <a:pPr marL="971550" lvl="2" indent="-457200">
              <a:buSzPct val="100000"/>
            </a:pPr>
            <a:r>
              <a:rPr lang="en-US" altLang="en-US" dirty="0"/>
              <a:t>It is the ability of a particular group of sellers to maintain prices above competitive levels, usually by withholding supply</a:t>
            </a:r>
          </a:p>
          <a:p>
            <a:pPr marL="457200" lvl="1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en-US" dirty="0"/>
              <a:t>The extreme case is a single supplier of a product (i.e., a monopoly)</a:t>
            </a:r>
          </a:p>
          <a:p>
            <a:pPr marL="457200" lvl="1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en-US" dirty="0"/>
              <a:t>In the short run what a monopolistic producer can charge depends upon the price elasticity of the demand</a:t>
            </a:r>
          </a:p>
          <a:p>
            <a:pPr marL="457200" lvl="1" indent="-457200">
              <a:buSzPct val="100000"/>
              <a:buFont typeface="Arial" panose="020B0604020202020204" pitchFamily="34" charset="0"/>
              <a:buChar char="•"/>
            </a:pPr>
            <a:r>
              <a:rPr lang="en-US" altLang="en-US" dirty="0"/>
              <a:t>Sometimes market power can result in decreased prices in the long-term by quickening the entry of new players or new innovation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1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Market Power and Scarcity Rents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49640" cy="3733800"/>
          </a:xfrm>
        </p:spPr>
        <p:txBody>
          <a:bodyPr/>
          <a:lstStyle/>
          <a:p>
            <a:r>
              <a:rPr lang="en-US" altLang="en-US" dirty="0"/>
              <a:t>A generator owner exercises market power when it is unwilling to make energy available at a price that is equal to that unit’s variable cost of production, even thought there is currently unloaded generation capacity (i.e., there is no scarcity).</a:t>
            </a:r>
          </a:p>
          <a:p>
            <a:r>
              <a:rPr lang="en-US" altLang="en-US" dirty="0"/>
              <a:t>Scarcity rents occur when the level of electric demand is such that there is little, if any, unused capacity</a:t>
            </a:r>
          </a:p>
          <a:p>
            <a:r>
              <a:rPr lang="en-US" altLang="en-US" dirty="0"/>
              <a:t>Scarcity rents are used to recover fixed costs  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4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092440" cy="16764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dirty="0"/>
              <a:t>Read Chapter </a:t>
            </a:r>
            <a:r>
              <a:rPr lang="en-US" dirty="0" smtClean="0"/>
              <a:t>8 and Appendices 3B and 3E of Chapter 3</a:t>
            </a:r>
            <a:endParaRPr lang="en-US" dirty="0"/>
          </a:p>
          <a:p>
            <a:pPr eaLnBrk="1" hangingPunct="1">
              <a:buFont typeface="Arial" charset="0"/>
              <a:buChar char="•"/>
            </a:pPr>
            <a:r>
              <a:rPr lang="en-US" altLang="en-US" dirty="0" err="1" smtClean="0"/>
              <a:t>Homeworks</a:t>
            </a:r>
            <a:r>
              <a:rPr lang="en-US" altLang="en-US" dirty="0" smtClean="0"/>
              <a:t> </a:t>
            </a:r>
            <a:r>
              <a:rPr lang="en-US" altLang="en-US" dirty="0"/>
              <a:t>6 </a:t>
            </a:r>
            <a:r>
              <a:rPr lang="en-US" altLang="en-US" dirty="0" smtClean="0"/>
              <a:t>and 7 are assigned today, with Homework 6 due </a:t>
            </a:r>
            <a:r>
              <a:rPr lang="en-US" altLang="en-US" dirty="0"/>
              <a:t>on Nov </a:t>
            </a:r>
            <a:r>
              <a:rPr lang="en-US" altLang="en-US" dirty="0" smtClean="0"/>
              <a:t>12 and Homework 7 by Nov 24</a:t>
            </a:r>
            <a:endParaRPr lang="en-US" altLang="en-US" dirty="0"/>
          </a:p>
          <a:p>
            <a:pPr eaLnBrk="1" hangingPunct="1">
              <a:buFont typeface="Arial" charset="0"/>
              <a:buChar char="•"/>
            </a:pPr>
            <a:r>
              <a:rPr lang="en-US" altLang="en-US" dirty="0"/>
              <a:t>The second exam will be in class on Nov 17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dirty="0"/>
              <a:t>Distance learners will be able to take the exam from Nov 16 to Nov 18 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dirty="0"/>
              <a:t>Associated with Homework </a:t>
            </a:r>
            <a:r>
              <a:rPr lang="en-US" altLang="en-US" dirty="0" smtClean="0"/>
              <a:t>7 will </a:t>
            </a:r>
            <a:r>
              <a:rPr lang="en-US" altLang="en-US" dirty="0"/>
              <a:t>be student presentations; these will be about 15 minutes during class on Nov 19 or Nov 24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dirty="0"/>
              <a:t>Other times can be arranged for the distance learners</a:t>
            </a:r>
          </a:p>
          <a:p>
            <a:pPr eaLnBrk="1" hangingPunct="1">
              <a:buFont typeface="Arial" charset="0"/>
              <a:buChar char="•"/>
            </a:pPr>
            <a:endParaRPr lang="en-US" altLang="en-US" dirty="0" smtClean="0"/>
          </a:p>
          <a:p>
            <a:pPr eaLnBrk="1" hangingPunct="1">
              <a:buFont typeface="Arial" charset="0"/>
              <a:buChar char="•"/>
            </a:pPr>
            <a:endParaRPr lang="en-US" altLang="en-US" dirty="0" smtClean="0"/>
          </a:p>
          <a:p>
            <a:pPr eaLnBrk="1" hangingPunct="1">
              <a:buFont typeface="Arial" charset="0"/>
              <a:buChar char="•"/>
            </a:pPr>
            <a:endParaRPr lang="en-US" altLang="en-US" dirty="0"/>
          </a:p>
          <a:p>
            <a:pPr eaLnBrk="1" hangingPunct="1">
              <a:buFont typeface="Arial" charset="0"/>
              <a:buChar char="•"/>
            </a:pPr>
            <a:endParaRPr lang="en-US" altLang="en-US" dirty="0"/>
          </a:p>
          <a:p>
            <a:pPr marL="457200" lvl="1" indent="0" eaLnBrk="1" hangingPunct="1">
              <a:buNone/>
            </a:pPr>
            <a:endParaRPr lang="en-US" altLang="en-US" dirty="0"/>
          </a:p>
          <a:p>
            <a:pPr eaLnBrk="1" hangingPunct="1">
              <a:buFont typeface="Arial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="" xmlns:a16="http://schemas.microsoft.com/office/drawing/2014/main" id="{7B4F91E2-D332-4389-9F0F-F8E1CDA606A5}"/>
              </a:ext>
            </a:extLst>
          </p:cNvPr>
          <p:cNvSpPr txBox="1">
            <a:spLocks/>
          </p:cNvSpPr>
          <p:nvPr/>
        </p:nvSpPr>
        <p:spPr bwMode="auto">
          <a:xfrm>
            <a:off x="7086599" y="6327647"/>
            <a:ext cx="190195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0AF38EFD-512B-4531-8A51-5AEF24EFF359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1E0000"/>
              </a:solidFill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2133600" y="3810000"/>
            <a:ext cx="1143000" cy="228600"/>
          </a:xfrm>
          <a:prstGeom prst="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63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Electricity Markets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473440" cy="3733800"/>
          </a:xfrm>
        </p:spPr>
        <p:txBody>
          <a:bodyPr/>
          <a:lstStyle/>
          <a:p>
            <a:r>
              <a:rPr lang="en-US" dirty="0"/>
              <a:t>For decades electric utilities operated as vertical monopolies, with their rates set</a:t>
            </a:r>
            <a:br>
              <a:rPr lang="en-US" dirty="0"/>
            </a:br>
            <a:r>
              <a:rPr lang="en-US" dirty="0"/>
              <a:t>by state regulators</a:t>
            </a:r>
          </a:p>
          <a:p>
            <a:r>
              <a:rPr lang="en-US" dirty="0"/>
              <a:t>Utilities had an obligation to serve</a:t>
            </a:r>
            <a:br>
              <a:rPr lang="en-US" dirty="0"/>
            </a:br>
            <a:r>
              <a:rPr lang="en-US" dirty="0"/>
              <a:t>and customers had no choice</a:t>
            </a:r>
          </a:p>
          <a:p>
            <a:pPr lvl="1"/>
            <a:r>
              <a:rPr lang="en-US" dirty="0"/>
              <a:t>There was little third party generation</a:t>
            </a:r>
          </a:p>
          <a:p>
            <a:r>
              <a:rPr lang="en-US" dirty="0"/>
              <a:t>Major change in US occurred in 1992</a:t>
            </a:r>
            <a:br>
              <a:rPr lang="en-US" dirty="0"/>
            </a:br>
            <a:r>
              <a:rPr lang="en-US" dirty="0"/>
              <a:t>with the National Energy Policy Act</a:t>
            </a:r>
            <a:br>
              <a:rPr lang="en-US" dirty="0"/>
            </a:br>
            <a:r>
              <a:rPr lang="en-US" dirty="0"/>
              <a:t>that mandated utilities provide</a:t>
            </a:r>
            <a:br>
              <a:rPr lang="en-US" dirty="0"/>
            </a:br>
            <a:r>
              <a:rPr lang="en-US" dirty="0"/>
              <a:t>“nondiscriminatory” access to the high voltage grid</a:t>
            </a:r>
          </a:p>
          <a:p>
            <a:r>
              <a:rPr lang="en-US" dirty="0"/>
              <a:t>Goal was to setup true competition in generation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1E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898650"/>
            <a:ext cx="2530475" cy="306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87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82000" cy="1066800"/>
          </a:xfrm>
        </p:spPr>
        <p:txBody>
          <a:bodyPr/>
          <a:lstStyle/>
          <a:p>
            <a:r>
              <a:rPr lang="en-US" dirty="0"/>
              <a:t>Markets Versus Centralized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473440" cy="3733800"/>
          </a:xfrm>
        </p:spPr>
        <p:txBody>
          <a:bodyPr/>
          <a:lstStyle/>
          <a:p>
            <a:r>
              <a:rPr lang="en-US" dirty="0"/>
              <a:t>With the vertically integrated utility, a small number of entities (typically utilities) did most of the planning </a:t>
            </a:r>
          </a:p>
          <a:p>
            <a:pPr lvl="1"/>
            <a:r>
              <a:rPr lang="en-US" dirty="0"/>
              <a:t>For example, which new generators and/or lines to build</a:t>
            </a:r>
          </a:p>
          <a:p>
            <a:pPr lvl="1"/>
            <a:r>
              <a:rPr lang="en-US" dirty="0"/>
              <a:t>Planning was coordinated and governed by regulators</a:t>
            </a:r>
          </a:p>
          <a:p>
            <a:pPr lvl="1"/>
            <a:r>
              <a:rPr lang="en-US" dirty="0"/>
              <a:t>Regulators needed to know the utilities actual costs so they could provide them with a fixed rate of return</a:t>
            </a:r>
          </a:p>
          <a:p>
            <a:r>
              <a:rPr lang="en-US" dirty="0"/>
              <a:t>With markets the larger number of participants often make individual decisions in reaction to prices</a:t>
            </a:r>
          </a:p>
          <a:p>
            <a:pPr lvl="1"/>
            <a:r>
              <a:rPr lang="en-US" dirty="0"/>
              <a:t>For example, whether to build new generation</a:t>
            </a:r>
          </a:p>
          <a:p>
            <a:pPr lvl="1"/>
            <a:r>
              <a:rPr lang="en-US" dirty="0"/>
              <a:t>Generator owners in general to not need to reveal their true costs; rather they make offers into the market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81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is to maximize the economic surplus (or total welfare), which is the sum of the consumer surplus and the producer surplus (i.e., their profit)</a:t>
            </a:r>
          </a:p>
          <a:p>
            <a:r>
              <a:rPr lang="en-US" dirty="0"/>
              <a:t>Generation owners have to</a:t>
            </a:r>
            <a:br>
              <a:rPr lang="en-US" dirty="0"/>
            </a:br>
            <a:r>
              <a:rPr lang="en-US" dirty="0"/>
              <a:t>decide their offer prices</a:t>
            </a:r>
          </a:p>
          <a:p>
            <a:r>
              <a:rPr lang="en-US" dirty="0"/>
              <a:t>If their price is too high, they</a:t>
            </a:r>
            <a:br>
              <a:rPr lang="en-US" dirty="0"/>
            </a:br>
            <a:r>
              <a:rPr lang="en-US" dirty="0"/>
              <a:t>are not selected to generate</a:t>
            </a:r>
          </a:p>
          <a:p>
            <a:r>
              <a:rPr lang="en-US" dirty="0"/>
              <a:t>At the wholesale level, the</a:t>
            </a:r>
            <a:br>
              <a:rPr lang="en-US" dirty="0"/>
            </a:br>
            <a:r>
              <a:rPr lang="en-US" dirty="0"/>
              <a:t>consumers often just see a </a:t>
            </a:r>
            <a:br>
              <a:rPr lang="en-US" dirty="0"/>
            </a:br>
            <a:r>
              <a:rPr lang="en-US" dirty="0"/>
              <a:t>price, though there can be price</a:t>
            </a:r>
            <a:r>
              <a:rPr lang="en-US"/>
              <a:t/>
            </a:r>
            <a:br>
              <a:rPr lang="en-US"/>
            </a:br>
            <a:r>
              <a:rPr lang="en-US"/>
              <a:t>responsive load bids</a:t>
            </a:r>
            <a:endParaRPr lang="en-US" dirty="0"/>
          </a:p>
          <a:p>
            <a:endParaRPr lang="en-US" dirty="0"/>
          </a:p>
        </p:txBody>
      </p:sp>
      <p:pic>
        <p:nvPicPr>
          <p:cNvPr id="3076" name="Picture 4" descr="https://upload.wikimedia.org/wikipedia/commons/thumb/d/d7/Economic-surpluses.svg/350px-Economic-surpluse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787770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6187004"/>
            <a:ext cx="838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Image Source: en.wikipedia.org/wiki/</a:t>
            </a:r>
            <a:r>
              <a:rPr lang="en-US" sz="1600" dirty="0" err="1"/>
              <a:t>Economic_surplus</a:t>
            </a:r>
            <a:r>
              <a:rPr lang="en-US" sz="1600" dirty="0"/>
              <a:t>#/media/File:Economic-surpluses.svg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49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Electricity Markets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49640" cy="1158240"/>
          </a:xfrm>
        </p:spPr>
        <p:txBody>
          <a:bodyPr/>
          <a:lstStyle/>
          <a:p>
            <a:r>
              <a:rPr lang="en-US" dirty="0"/>
              <a:t>Starting in about 1995 electricity markets gradually started to develop, both in the US and elsewhere </a:t>
            </a:r>
          </a:p>
          <a:p>
            <a:r>
              <a:rPr lang="en-US" dirty="0"/>
              <a:t>In North America </a:t>
            </a:r>
            <a:br>
              <a:rPr lang="en-US" dirty="0"/>
            </a:br>
            <a:r>
              <a:rPr lang="en-US" dirty="0"/>
              <a:t>more than 60% of the</a:t>
            </a:r>
            <a:br>
              <a:rPr lang="en-US" dirty="0"/>
            </a:br>
            <a:r>
              <a:rPr lang="en-US" dirty="0"/>
              <a:t>load is </a:t>
            </a:r>
            <a:r>
              <a:rPr lang="en-US" dirty="0" smtClean="0"/>
              <a:t>supplied via </a:t>
            </a:r>
            <a:br>
              <a:rPr lang="en-US" dirty="0" smtClean="0"/>
            </a:br>
            <a:r>
              <a:rPr lang="en-US" dirty="0" smtClean="0"/>
              <a:t>wholesale electricity </a:t>
            </a:r>
            <a:br>
              <a:rPr lang="en-US" dirty="0" smtClean="0"/>
            </a:br>
            <a:r>
              <a:rPr lang="en-US" dirty="0" smtClean="0"/>
              <a:t>markets; markets </a:t>
            </a:r>
            <a:r>
              <a:rPr lang="en-US" dirty="0"/>
              <a:t>differ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</a:t>
            </a:r>
            <a:r>
              <a:rPr lang="en-US" dirty="0"/>
              <a:t> </a:t>
            </a:r>
            <a:r>
              <a:rPr lang="en-US" dirty="0" smtClean="0"/>
              <a:t>they </a:t>
            </a:r>
            <a:r>
              <a:rPr lang="en-US" dirty="0"/>
              <a:t>all have certain</a:t>
            </a:r>
            <a:br>
              <a:rPr lang="en-US" dirty="0"/>
            </a:br>
            <a:r>
              <a:rPr lang="en-US" dirty="0"/>
              <a:t>common </a:t>
            </a:r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The terms </a:t>
            </a:r>
            <a:r>
              <a:rPr lang="en-US" dirty="0"/>
              <a:t>regional transmission organizations </a:t>
            </a:r>
            <a:r>
              <a:rPr lang="en-US" dirty="0" smtClean="0"/>
              <a:t>(RTOs) and independent system operators (ISOs) are used (RTOs are more functionality and most are actually RTOs</a:t>
            </a:r>
            <a:r>
              <a:rPr lang="en-US" dirty="0"/>
              <a:t/>
            </a:r>
            <a:br>
              <a:rPr lang="en-US" dirty="0"/>
            </a:br>
            <a:endParaRPr lang="en-US" sz="800" dirty="0"/>
          </a:p>
        </p:txBody>
      </p:sp>
      <p:sp>
        <p:nvSpPr>
          <p:cNvPr id="10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1E0000"/>
              </a:solidFill>
            </a:endParaRPr>
          </a:p>
        </p:txBody>
      </p:sp>
      <p:pic>
        <p:nvPicPr>
          <p:cNvPr id="7" name="Picture 6" descr="Map of RTOs and IS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133600"/>
            <a:ext cx="4495800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609600" y="6399311"/>
            <a:ext cx="7924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1E0000"/>
                </a:solidFill>
              </a:rPr>
              <a:t>Image source: www.ferc.gov/industries-data/electric/power-sales-and-markets/rtos-and-isos</a:t>
            </a:r>
            <a:endParaRPr lang="en-US" sz="1400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50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NERC Reliability Coordinators (RCs)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A5241-12CB-C64D-AE38-6540AC6C648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 descr="https://www.nerc.com/pa/rrm/TLR/SiteAssets/Pages/Reliability-Coordinators/Reliability%20Coordinators%20ma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09185"/>
            <a:ext cx="5791200" cy="533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5897880" y="1209185"/>
            <a:ext cx="3081528" cy="5170646"/>
          </a:xfrm>
          <a:prstGeom prst="rect">
            <a:avLst/>
          </a:prstGeom>
          <a:solidFill>
            <a:srgbClr val="FFE6E6"/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1E0000"/>
                </a:solidFill>
                <a:latin typeface="+mn-lt"/>
                <a:ea typeface="Calibri" panose="020F0502020204030204" pitchFamily="34" charset="0"/>
                <a:cs typeface="Vrinda"/>
              </a:rPr>
              <a:t>As noted in NERC </a:t>
            </a:r>
            <a:r>
              <a:rPr lang="en-US" sz="2200" dirty="0" smtClean="0">
                <a:solidFill>
                  <a:srgbClr val="1E0000"/>
                </a:solidFill>
                <a:latin typeface="+mn-lt"/>
                <a:ea typeface="Calibri" panose="020F0502020204030204" pitchFamily="34" charset="0"/>
                <a:cs typeface="Vrinda"/>
              </a:rPr>
              <a:t/>
            </a:r>
            <a:br>
              <a:rPr lang="en-US" sz="2200" dirty="0" smtClean="0">
                <a:solidFill>
                  <a:srgbClr val="1E0000"/>
                </a:solidFill>
                <a:latin typeface="+mn-lt"/>
                <a:ea typeface="Calibri" panose="020F0502020204030204" pitchFamily="34" charset="0"/>
                <a:cs typeface="Vrinda"/>
              </a:rPr>
            </a:br>
            <a:r>
              <a:rPr lang="en-US" sz="2200" dirty="0" smtClean="0">
                <a:solidFill>
                  <a:srgbClr val="1E0000"/>
                </a:solidFill>
                <a:latin typeface="+mn-lt"/>
                <a:ea typeface="Calibri" panose="020F0502020204030204" pitchFamily="34" charset="0"/>
                <a:cs typeface="Vrinda"/>
              </a:rPr>
              <a:t>IRO-001-1</a:t>
            </a:r>
            <a:r>
              <a:rPr lang="en-US" sz="2200" dirty="0">
                <a:solidFill>
                  <a:srgbClr val="1E0000"/>
                </a:solidFill>
                <a:latin typeface="+mn-lt"/>
                <a:ea typeface="Calibri" panose="020F0502020204030204" pitchFamily="34" charset="0"/>
                <a:cs typeface="Vrinda"/>
              </a:rPr>
              <a:t>, “Reliability Coordinators must have the authority, plans and agreements in place to immediately </a:t>
            </a:r>
            <a:r>
              <a:rPr lang="en-US" sz="2200" dirty="0" smtClean="0">
                <a:solidFill>
                  <a:srgbClr val="1E0000"/>
                </a:solidFill>
                <a:latin typeface="+mn-lt"/>
                <a:ea typeface="Calibri" panose="020F0502020204030204" pitchFamily="34" charset="0"/>
                <a:cs typeface="Vrinda"/>
              </a:rPr>
              <a:t>direct </a:t>
            </a:r>
            <a:r>
              <a:rPr lang="en-US" sz="2200" dirty="0">
                <a:solidFill>
                  <a:srgbClr val="1E0000"/>
                </a:solidFill>
                <a:latin typeface="+mn-lt"/>
                <a:ea typeface="Calibri" panose="020F0502020204030204" pitchFamily="34" charset="0"/>
                <a:cs typeface="Vrinda"/>
              </a:rPr>
              <a:t>reliability entities within the Reliability Coordinator Areas to re-dispatch generation, reconfigure transmission, or reduce load to mitigate critical conditions to return the system to a reliable state.” </a:t>
            </a:r>
            <a:endParaRPr lang="en-US" sz="2200" dirty="0">
              <a:solidFill>
                <a:srgbClr val="1E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491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Electricity Markets Common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625840" cy="3733800"/>
          </a:xfrm>
        </p:spPr>
        <p:txBody>
          <a:bodyPr/>
          <a:lstStyle/>
          <a:p>
            <a:r>
              <a:rPr lang="en-US" dirty="0"/>
              <a:t>Day ahead market – this is needed because time is required to make decisions about committing generators</a:t>
            </a:r>
          </a:p>
          <a:p>
            <a:pPr lvl="1"/>
            <a:r>
              <a:rPr lang="en-US" dirty="0"/>
              <a:t>Generation owners submit offers for how much generation they can supply and at what price; accepted offers are binding</a:t>
            </a:r>
          </a:p>
          <a:p>
            <a:r>
              <a:rPr lang="en-US" dirty="0"/>
              <a:t>Real-time energy market – needed because day ahead forecasts are never perfect, and unexpected events can occur</a:t>
            </a:r>
          </a:p>
          <a:p>
            <a:r>
              <a:rPr lang="en-US" dirty="0"/>
              <a:t>Co-optimization with other “ancillary services” such as reserves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5943600"/>
            <a:ext cx="8566769" cy="634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1E0000"/>
                </a:solidFill>
              </a:rPr>
              <a:t>The source for much of this material “Analytic Research Foundations for the Next-Generation Electric</a:t>
            </a:r>
          </a:p>
          <a:p>
            <a:r>
              <a:rPr lang="en-US" sz="1600" dirty="0">
                <a:solidFill>
                  <a:srgbClr val="1E0000"/>
                </a:solidFill>
              </a:rPr>
              <a:t>Grid” (Chapter 2), The National Academies Press, 2016 (free download available) 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8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Electricity Markets Common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778240" cy="3733800"/>
          </a:xfrm>
        </p:spPr>
        <p:txBody>
          <a:bodyPr/>
          <a:lstStyle/>
          <a:p>
            <a:r>
              <a:rPr lang="en-US" dirty="0"/>
              <a:t>Pricing is done using locational marginal prices, determined by an SCOPF</a:t>
            </a:r>
          </a:p>
          <a:p>
            <a:pPr lvl="1"/>
            <a:r>
              <a:rPr lang="en-US" dirty="0"/>
              <a:t>Most markets include a marginal losses component</a:t>
            </a:r>
          </a:p>
          <a:p>
            <a:r>
              <a:rPr lang="en-US" dirty="0"/>
              <a:t>LMP markets are designed to send transparent price </a:t>
            </a:r>
            <a:r>
              <a:rPr lang="en-US" dirty="0" smtClean="0"/>
              <a:t>signals </a:t>
            </a:r>
            <a:r>
              <a:rPr lang="en-US" dirty="0"/>
              <a:t>so people can make short and long-term decisions</a:t>
            </a:r>
          </a:p>
          <a:p>
            <a:pPr lvl="1"/>
            <a:r>
              <a:rPr lang="en-US" dirty="0"/>
              <a:t>Generators are free to offer their electricity at whatever price they desire; they do not have to reveal their “true” costs</a:t>
            </a:r>
          </a:p>
          <a:p>
            <a:pPr lvl="1"/>
            <a:r>
              <a:rPr lang="en-US" dirty="0"/>
              <a:t>Most of the times markets work as </a:t>
            </a:r>
            <a:r>
              <a:rPr lang="en-US" dirty="0" smtClean="0"/>
              <a:t>planned (competitive prices) </a:t>
            </a:r>
            <a:endParaRPr lang="en-US" dirty="0"/>
          </a:p>
          <a:p>
            <a:pPr lvl="1"/>
            <a:r>
              <a:rPr lang="en-US" dirty="0"/>
              <a:t>During times of shortages (scarcity) there are limits on LMPs; ERCOT’s is $9000/MWh</a:t>
            </a:r>
          </a:p>
          <a:p>
            <a:pPr lvl="1"/>
            <a:r>
              <a:rPr lang="en-US" dirty="0"/>
              <a:t>Markets are run by independent system operators (ISOs)</a:t>
            </a:r>
          </a:p>
          <a:p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F6D20532-61D7-47D0-903F-227F7C48AD34}" type="slidenum">
              <a:rPr lang="en-US" smtClean="0">
                <a:solidFill>
                  <a:srgbClr val="1E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1E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7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Designs\Capsules.pot</Template>
  <TotalTime>5463</TotalTime>
  <Words>1362</Words>
  <Application>Microsoft Office PowerPoint</Application>
  <PresentationFormat>On-screen Show (4:3)</PresentationFormat>
  <Paragraphs>136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Helvetica</vt:lpstr>
      <vt:lpstr>Times New Roman</vt:lpstr>
      <vt:lpstr>Vrinda</vt:lpstr>
      <vt:lpstr>Wingdings</vt:lpstr>
      <vt:lpstr>Capsules</vt:lpstr>
      <vt:lpstr>ECEN 615 Methods of Electric Power  Systems Analysis</vt:lpstr>
      <vt:lpstr>Announcements</vt:lpstr>
      <vt:lpstr>Electricity Markets History</vt:lpstr>
      <vt:lpstr>Markets Versus Centralized Planning</vt:lpstr>
      <vt:lpstr>Overall Goal</vt:lpstr>
      <vt:lpstr>Electricity Markets Today</vt:lpstr>
      <vt:lpstr>Aside: NERC Reliability Coordinators (RCs) </vt:lpstr>
      <vt:lpstr>Electricity Markets Common Features</vt:lpstr>
      <vt:lpstr>Electricity Markets Common Features</vt:lpstr>
      <vt:lpstr>LMP Energy Markets</vt:lpstr>
      <vt:lpstr>Generator Offers</vt:lpstr>
      <vt:lpstr>General Guidelines</vt:lpstr>
      <vt:lpstr>Auctions</vt:lpstr>
      <vt:lpstr>Auctions, cont.</vt:lpstr>
      <vt:lpstr>Types of Single-Sided Auctions with Multiple Buyers, One Seller</vt:lpstr>
      <vt:lpstr>Uniform Price Auctions: Multiple Sellers, One Buyer</vt:lpstr>
      <vt:lpstr>What to Offer Example</vt:lpstr>
      <vt:lpstr>Horizontal Market Power</vt:lpstr>
      <vt:lpstr>Market Power and Scarcity Rents</vt:lpstr>
    </vt:vector>
  </TitlesOfParts>
  <Company>ECE - UIUC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ECEN 615_Lect1</dc:title>
  <dc:creator>ECE Publications</dc:creator>
  <cp:lastModifiedBy>Tom</cp:lastModifiedBy>
  <cp:revision>563</cp:revision>
  <cp:lastPrinted>2020-11-03T13:31:04Z</cp:lastPrinted>
  <dcterms:created xsi:type="dcterms:W3CDTF">2000-05-11T14:27:08Z</dcterms:created>
  <dcterms:modified xsi:type="dcterms:W3CDTF">2020-11-10T15:58:38Z</dcterms:modified>
</cp:coreProperties>
</file>