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486" r:id="rId2"/>
    <p:sldId id="411" r:id="rId3"/>
    <p:sldId id="496" r:id="rId4"/>
    <p:sldId id="500" r:id="rId5"/>
    <p:sldId id="501" r:id="rId6"/>
    <p:sldId id="502" r:id="rId7"/>
    <p:sldId id="503" r:id="rId8"/>
    <p:sldId id="506" r:id="rId9"/>
    <p:sldId id="507" r:id="rId10"/>
    <p:sldId id="508" r:id="rId11"/>
    <p:sldId id="541" r:id="rId12"/>
    <p:sldId id="509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517" r:id="rId21"/>
    <p:sldId id="518" r:id="rId22"/>
    <p:sldId id="519" r:id="rId23"/>
    <p:sldId id="520" r:id="rId24"/>
    <p:sldId id="521" r:id="rId25"/>
    <p:sldId id="522" r:id="rId26"/>
    <p:sldId id="525" r:id="rId27"/>
    <p:sldId id="523" r:id="rId28"/>
    <p:sldId id="524" r:id="rId29"/>
    <p:sldId id="527" r:id="rId30"/>
    <p:sldId id="528" r:id="rId31"/>
    <p:sldId id="526" r:id="rId32"/>
    <p:sldId id="529" r:id="rId33"/>
    <p:sldId id="530" r:id="rId34"/>
    <p:sldId id="531" r:id="rId35"/>
    <p:sldId id="532" r:id="rId36"/>
    <p:sldId id="533" r:id="rId37"/>
    <p:sldId id="534" r:id="rId38"/>
    <p:sldId id="535" r:id="rId39"/>
    <p:sldId id="536" r:id="rId40"/>
    <p:sldId id="537" r:id="rId41"/>
    <p:sldId id="539" r:id="rId42"/>
    <p:sldId id="538" r:id="rId4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E4F9B5-DE1C-4C8D-873B-59F3B4D9F803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1995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E4192F7-4B1F-4EE6-8269-CEB968E3E2DC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0096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0CC1F3C-9C86-433D-A241-D8364A962914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3664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776BF38-4741-4685-9F88-7EA5858A4472}" type="slidenum">
              <a:rPr lang="en-US" sz="1200"/>
              <a:pPr algn="r" eaLnBrk="1" hangingPunct="1"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164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46997" y="4459526"/>
            <a:ext cx="5208482" cy="4224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F2EE813-F1C1-4354-A2A5-A59736539D7D}" type="slidenum">
              <a:rPr lang="en-US" sz="1200"/>
              <a:pPr algn="r" eaLnBrk="1" hangingPunct="1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123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B6EBA2-E0AB-4C11-A314-15884A325FA5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1921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B13DAD-8855-456F-92DE-8567E8EFA06B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2729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6.jpeg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460 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10: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Synchronous Machine Modeling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Magnetic Flux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23980"/>
              </p:ext>
            </p:extLst>
          </p:nvPr>
        </p:nvGraphicFramePr>
        <p:xfrm>
          <a:off x="457200" y="1280160"/>
          <a:ext cx="74168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2" name="Equation" r:id="rId4" imgW="7416720" imgH="3022560" progId="Equation.DSMT4">
                  <p:embed/>
                </p:oleObj>
              </mc:Choice>
              <mc:Fallback>
                <p:oleObj name="Equation" r:id="rId4" imgW="7416720" imgH="3022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16800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51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Flux Density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Earth’s magnetic field is between 30 and 70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T</a:t>
            </a:r>
            <a:r>
              <a:rPr lang="en-US" dirty="0" smtClean="0"/>
              <a:t> (0.3 to 0.7 gauss)</a:t>
            </a:r>
          </a:p>
          <a:p>
            <a:r>
              <a:rPr lang="en-US" dirty="0" smtClean="0"/>
              <a:t>A refrigerator magnet might have 0.005 T</a:t>
            </a:r>
          </a:p>
          <a:p>
            <a:r>
              <a:rPr lang="en-US" dirty="0" smtClean="0"/>
              <a:t>A commercial neodymium magnet might be 1 T</a:t>
            </a:r>
          </a:p>
          <a:p>
            <a:r>
              <a:rPr lang="en-US" dirty="0"/>
              <a:t>A magnetic resonance imaging (MRI) machine would be between 1 and 3 </a:t>
            </a:r>
            <a:r>
              <a:rPr lang="en-US" dirty="0" smtClean="0"/>
              <a:t>T</a:t>
            </a:r>
          </a:p>
          <a:p>
            <a:r>
              <a:rPr lang="en-US" dirty="0" smtClean="0"/>
              <a:t>Strong lab magnets can be 10 T</a:t>
            </a:r>
          </a:p>
          <a:p>
            <a:r>
              <a:rPr lang="en-US" dirty="0" smtClean="0"/>
              <a:t>Frogs can </a:t>
            </a:r>
            <a:r>
              <a:rPr lang="en-US" dirty="0"/>
              <a:t>be levitated at 16 T (see </a:t>
            </a:r>
            <a:r>
              <a:rPr lang="en-US" dirty="0" smtClean="0"/>
              <a:t>www.ru.nl/hfml/research/levitation/diamagnetic)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19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Flux linkages and Faraday’s law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080298"/>
              </p:ext>
            </p:extLst>
          </p:nvPr>
        </p:nvGraphicFramePr>
        <p:xfrm>
          <a:off x="457200" y="1280160"/>
          <a:ext cx="7124700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6" name="Equation" r:id="rId4" imgW="7124400" imgH="5003640" progId="Equation.DSMT4">
                  <p:embed/>
                </p:oleObj>
              </mc:Choice>
              <mc:Fallback>
                <p:oleObj name="Equation" r:id="rId4" imgW="7124400" imgH="5003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124700" cy="50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4" descr="Boo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292576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3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Inductance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For a linear magnetic system, that is one where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B	= </a:t>
            </a:r>
            <a:r>
              <a:rPr lang="en-US" dirty="0" smtClean="0">
                <a:latin typeface="Symbol" pitchFamily="18" charset="2"/>
              </a:rPr>
              <a:t>m </a:t>
            </a:r>
            <a:r>
              <a:rPr lang="en-US" dirty="0" smtClean="0"/>
              <a:t>H</a:t>
            </a:r>
          </a:p>
          <a:p>
            <a:pPr eaLnBrk="1" hangingPunct="1">
              <a:buFontTx/>
              <a:buNone/>
            </a:pPr>
            <a:r>
              <a:rPr lang="en-US" dirty="0" smtClean="0"/>
              <a:t>we can define the inductance, L, to be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the constant relating the current and the flux</a:t>
            </a:r>
          </a:p>
          <a:p>
            <a:pPr eaLnBrk="1" hangingPunct="1">
              <a:buFontTx/>
              <a:buNone/>
            </a:pPr>
            <a:r>
              <a:rPr lang="en-US" dirty="0" smtClean="0"/>
              <a:t>linkage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	= L i</a:t>
            </a:r>
          </a:p>
          <a:p>
            <a:pPr eaLnBrk="1" hangingPunct="1">
              <a:buFontTx/>
              <a:buNone/>
            </a:pPr>
            <a:r>
              <a:rPr lang="en-US" dirty="0" smtClean="0"/>
              <a:t>where L has units of Henrys (H)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45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Inductance Example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Calculate the inductance of an N turn coil wound tightly on a </a:t>
            </a:r>
            <a:r>
              <a:rPr lang="en-US" dirty="0" err="1" smtClean="0"/>
              <a:t>torodial</a:t>
            </a:r>
            <a:r>
              <a:rPr lang="en-US" dirty="0" smtClean="0"/>
              <a:t> iron core that has a radius of R and a cross-sectional area of A.  Assume</a:t>
            </a:r>
          </a:p>
          <a:p>
            <a:pPr lvl="1" eaLnBrk="1" hangingPunct="1"/>
            <a:r>
              <a:rPr lang="en-US" dirty="0" smtClean="0"/>
              <a:t>all flux is within the coil </a:t>
            </a:r>
          </a:p>
          <a:p>
            <a:pPr lvl="1" eaLnBrk="1" hangingPunct="1"/>
            <a:r>
              <a:rPr lang="en-US" dirty="0" smtClean="0"/>
              <a:t>all flux links each turn</a:t>
            </a:r>
          </a:p>
        </p:txBody>
      </p:sp>
      <p:pic>
        <p:nvPicPr>
          <p:cNvPr id="59396" name="Picture 4" descr="Boo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3970338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Inductance Example, cont’d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16097"/>
              </p:ext>
            </p:extLst>
          </p:nvPr>
        </p:nvGraphicFramePr>
        <p:xfrm>
          <a:off x="457200" y="1280160"/>
          <a:ext cx="50292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7" name="Equation" r:id="rId4" imgW="5029200" imgH="4546440" progId="Equation.DSMT4">
                  <p:embed/>
                </p:oleObj>
              </mc:Choice>
              <mc:Fallback>
                <p:oleObj name="Equation" r:id="rId4" imgW="5029200" imgH="4546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50292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3429000"/>
            <a:ext cx="3505200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Let N=100, A=</a:t>
            </a:r>
            <a:br>
              <a:rPr lang="en-US" dirty="0" smtClean="0"/>
            </a:br>
            <a:r>
              <a:rPr lang="en-US" dirty="0" smtClean="0"/>
              <a:t>0.0006 m</a:t>
            </a:r>
            <a:r>
              <a:rPr lang="en-US" baseline="30000" dirty="0" smtClean="0"/>
              <a:t>2</a:t>
            </a:r>
            <a:r>
              <a:rPr lang="en-US" dirty="0" smtClean="0"/>
              <a:t>, R=0.03 m,</a:t>
            </a:r>
            <a:br>
              <a:rPr lang="en-US" dirty="0" smtClean="0"/>
            </a:b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baseline="-25000" dirty="0" err="1" smtClean="0"/>
              <a:t>r</a:t>
            </a:r>
            <a:r>
              <a:rPr lang="en-US" dirty="0" smtClean="0"/>
              <a:t>=1000; then L is</a:t>
            </a:r>
            <a:br>
              <a:rPr lang="en-US" dirty="0" smtClean="0"/>
            </a:br>
            <a:r>
              <a:rPr lang="en-US" dirty="0" smtClean="0"/>
              <a:t>0.04 H;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Voltage in an Open-Circuited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244840" cy="2377440"/>
          </a:xfrm>
        </p:spPr>
        <p:txBody>
          <a:bodyPr/>
          <a:lstStyle/>
          <a:p>
            <a:r>
              <a:rPr lang="en-US" dirty="0" smtClean="0"/>
              <a:t>With zero stator current, the only flux is due to the field current</a:t>
            </a:r>
          </a:p>
          <a:p>
            <a:r>
              <a:rPr lang="en-US" dirty="0" smtClean="0"/>
              <a:t>When the generator is at standstill, the flux linking each coil depends on its angle relative to the rotor’s position (and hence the field winding)</a:t>
            </a:r>
          </a:p>
          <a:p>
            <a:pPr lvl="1"/>
            <a:r>
              <a:rPr lang="en-US" dirty="0" smtClean="0"/>
              <a:t>The three phases are physically shifted by 120 degrees from each other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277662"/>
              </p:ext>
            </p:extLst>
          </p:nvPr>
        </p:nvGraphicFramePr>
        <p:xfrm>
          <a:off x="838200" y="4495800"/>
          <a:ext cx="525009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8" name="Equation" r:id="rId3" imgW="2781000" imgH="1130040" progId="Equation.DSMT4">
                  <p:embed/>
                </p:oleObj>
              </mc:Choice>
              <mc:Fallback>
                <p:oleObj name="Equation" r:id="rId3" imgW="278100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495800"/>
                        <a:ext cx="5250095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4191000"/>
            <a:ext cx="2362200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maximum</a:t>
            </a:r>
            <a:br>
              <a:rPr lang="en-US" dirty="0" smtClean="0"/>
            </a:br>
            <a:r>
              <a:rPr lang="en-US" dirty="0" smtClean="0"/>
              <a:t>flux depends on the field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244840" cy="1767840"/>
          </a:xfrm>
        </p:spPr>
        <p:txBody>
          <a:bodyPr/>
          <a:lstStyle/>
          <a:p>
            <a:r>
              <a:rPr lang="en-US" dirty="0" smtClean="0"/>
              <a:t>No voltage is generated at standstill</a:t>
            </a:r>
          </a:p>
          <a:p>
            <a:r>
              <a:rPr lang="en-US" dirty="0" smtClean="0"/>
              <a:t>Now assume the rotor is spinning at a uniform rate, </a:t>
            </a:r>
            <a:r>
              <a:rPr lang="en-US" i="1" dirty="0" smtClean="0">
                <a:latin typeface="Symbol" panose="05050102010706020507" pitchFamily="18" charset="2"/>
              </a:rPr>
              <a:t>w </a:t>
            </a:r>
            <a:r>
              <a:rPr lang="en-US" dirty="0" smtClean="0"/>
              <a:t>= 2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f, so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10097"/>
              </p:ext>
            </p:extLst>
          </p:nvPr>
        </p:nvGraphicFramePr>
        <p:xfrm>
          <a:off x="914400" y="3048000"/>
          <a:ext cx="644316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0" name="Equation" r:id="rId3" imgW="3454200" imgH="1143000" progId="Equation.DSMT4">
                  <p:embed/>
                </p:oleObj>
              </mc:Choice>
              <mc:Fallback>
                <p:oleObj name="Equation" r:id="rId3" imgW="3454200" imgH="1143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644316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r>
              <a:rPr lang="en-US" dirty="0"/>
              <a:t>Then by Faraday’s law a voltage is </a:t>
            </a:r>
            <a:r>
              <a:rPr lang="en-US" dirty="0" smtClean="0"/>
              <a:t>induced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999086"/>
              </p:ext>
            </p:extLst>
          </p:nvPr>
        </p:nvGraphicFramePr>
        <p:xfrm>
          <a:off x="1143000" y="1828800"/>
          <a:ext cx="675798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8" name="Equation" r:id="rId3" imgW="3314520" imgH="1231560" progId="Equation.DSMT4">
                  <p:embed/>
                </p:oleObj>
              </mc:Choice>
              <mc:Fallback>
                <p:oleObj name="Equation" r:id="rId3" imgW="3314520" imgH="1231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675798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Voltage in an Open-Circuited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linear magnetic circuit we can also write this as proportional to field current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074019"/>
              </p:ext>
            </p:extLst>
          </p:nvPr>
        </p:nvGraphicFramePr>
        <p:xfrm>
          <a:off x="838200" y="2311396"/>
          <a:ext cx="4583112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6" name="Equation" r:id="rId3" imgW="2247840" imgH="1117440" progId="Equation.DSMT4">
                  <p:embed/>
                </p:oleObj>
              </mc:Choice>
              <mc:Fallback>
                <p:oleObj name="Equation" r:id="rId3" imgW="2247840" imgH="1117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11396"/>
                        <a:ext cx="4583112" cy="228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Isosceles Triangle 4"/>
          <p:cNvSpPr/>
          <p:nvPr/>
        </p:nvSpPr>
        <p:spPr bwMode="auto">
          <a:xfrm>
            <a:off x="1752600" y="5029200"/>
            <a:ext cx="1060704" cy="914400"/>
          </a:xfrm>
          <a:prstGeom prst="triangl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981200"/>
            <a:ext cx="2754280" cy="224676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negative sign</a:t>
            </a:r>
            <a:br>
              <a:rPr lang="en-US" dirty="0" smtClean="0"/>
            </a:br>
            <a:r>
              <a:rPr lang="en-US" dirty="0" smtClean="0"/>
              <a:t>could be removed</a:t>
            </a:r>
            <a:br>
              <a:rPr lang="en-US" dirty="0" smtClean="0"/>
            </a:br>
            <a:r>
              <a:rPr lang="en-US" dirty="0" smtClean="0"/>
              <a:t>with a change in</a:t>
            </a:r>
            <a:br>
              <a:rPr lang="en-US" dirty="0" smtClean="0"/>
            </a:br>
            <a:r>
              <a:rPr lang="en-US" dirty="0" smtClean="0"/>
              <a:t>the assumed</a:t>
            </a:r>
            <a:br>
              <a:rPr lang="en-US" dirty="0" smtClean="0"/>
            </a:br>
            <a:r>
              <a:rPr lang="en-US" dirty="0" smtClean="0"/>
              <a:t>polarity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 smtClean="0"/>
              <a:t>After the test read </a:t>
            </a:r>
            <a:r>
              <a:rPr lang="en-US" dirty="0"/>
              <a:t>Chapter </a:t>
            </a:r>
            <a:r>
              <a:rPr lang="en-US" dirty="0" smtClean="0"/>
              <a:t>6.7 to 6.11</a:t>
            </a:r>
            <a:endParaRPr lang="en-US" dirty="0"/>
          </a:p>
          <a:p>
            <a:r>
              <a:rPr lang="en-US" altLang="en-US" dirty="0"/>
              <a:t>HW </a:t>
            </a:r>
            <a:r>
              <a:rPr lang="en-US" altLang="en-US" dirty="0" smtClean="0"/>
              <a:t>4 is 6.9, 6.12, 6.18, 6.25</a:t>
            </a:r>
          </a:p>
          <a:p>
            <a:pPr lvl="1"/>
            <a:r>
              <a:rPr lang="en-US" altLang="en-US" dirty="0" smtClean="0"/>
              <a:t>It should be done before the first exam, but need not be turned in. </a:t>
            </a:r>
          </a:p>
          <a:p>
            <a:r>
              <a:rPr lang="en-US" altLang="en-US" dirty="0" smtClean="0"/>
              <a:t>Lowest two homework scores will be dropped</a:t>
            </a:r>
            <a:endParaRPr lang="en-US" altLang="en-US" dirty="0"/>
          </a:p>
          <a:p>
            <a:r>
              <a:rPr lang="en-US" altLang="en-US" dirty="0"/>
              <a:t>First exam is Thursday Oct 5 in class; one of my old exams is posted for reference; closed book, closed notes, one 8.5 by 11 inch note sheet allowed; calculators </a:t>
            </a:r>
            <a:r>
              <a:rPr lang="en-US" altLang="en-US" dirty="0" smtClean="0"/>
              <a:t>allowed</a:t>
            </a:r>
          </a:p>
          <a:p>
            <a:pPr lvl="1"/>
            <a:r>
              <a:rPr lang="en-US" altLang="en-US" dirty="0" smtClean="0"/>
              <a:t>Exam covers up to Sept 28 lecture, except not the synchronous machine material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Saturation and Hysteresis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1996440"/>
          </a:xfrm>
        </p:spPr>
        <p:txBody>
          <a:bodyPr/>
          <a:lstStyle/>
          <a:p>
            <a:r>
              <a:rPr lang="en-US" dirty="0" smtClean="0"/>
              <a:t>A linear magnetic circuit assumes the flux density B is always proportional to current, but real magnetic materials saturate 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57698" name="Picture 2" descr="https://upload.wikimedia.org/wikipedia/commons/thumb/a/a7/Magnetization_curves.svg/680px-Magnetization_curv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19369"/>
            <a:ext cx="3124200" cy="35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379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Image Source: en.wikipedia.org/wiki/Saturation</a:t>
            </a:r>
            <a:r>
              <a:rPr lang="en-US" sz="1400" dirty="0"/>
              <a:t>_(magnetic)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1256" y="2438400"/>
            <a:ext cx="4234543" cy="224676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Magnetization curves of 9 ferromagnetic materials, showing saturation. 1.Sheet steel, 2.Silicon steel, 3.Cast steel, 4.Tungsten steel, 5.Magnet steel, 6.Cast iron, 7.Nickel, 8.Cobalt, </a:t>
            </a:r>
            <a:r>
              <a:rPr lang="en-US" sz="2000" dirty="0" smtClean="0"/>
              <a:t>9.Magnetite; highest saturation materials can get to around 2.2 or 2.3T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32515" y="5334000"/>
            <a:ext cx="4112023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 is proportional to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Saturation and Hysteresis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310640"/>
          </a:xfrm>
        </p:spPr>
        <p:txBody>
          <a:bodyPr/>
          <a:lstStyle/>
          <a:p>
            <a:r>
              <a:rPr lang="en-US" dirty="0" smtClean="0"/>
              <a:t>Magnetic materials also exhibit hysteresis, so there is some residual magnetism when the current goes to zero; design goal is to reduce the area enclosed by the hysteresis loop</a:t>
            </a:r>
            <a:endParaRPr lang="en-US" dirty="0"/>
          </a:p>
        </p:txBody>
      </p:sp>
      <p:pic>
        <p:nvPicPr>
          <p:cNvPr id="158722" name="Picture 2" descr="Image result for hysteresis magnetic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4599495" cy="29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6334766"/>
            <a:ext cx="807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source: www.nde-ed.org/EducationResources/CommunityCollege/MagParticle/Graphics/BHCurve.gif</a:t>
            </a:r>
            <a:endParaRPr lang="en-US" sz="14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7838" y="3276600"/>
            <a:ext cx="3315331" cy="230832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minimize the amount</a:t>
            </a:r>
            <a:br>
              <a:rPr lang="en-US" sz="2400" dirty="0" smtClean="0"/>
            </a:br>
            <a:r>
              <a:rPr lang="en-US" sz="2400" dirty="0" smtClean="0"/>
              <a:t>of magnetic material,</a:t>
            </a:r>
            <a:br>
              <a:rPr lang="en-US" sz="2400" dirty="0" smtClean="0"/>
            </a:br>
            <a:r>
              <a:rPr lang="en-US" sz="2400" dirty="0" smtClean="0"/>
              <a:t>and hence cost and</a:t>
            </a:r>
            <a:br>
              <a:rPr lang="en-US" sz="2400" dirty="0" smtClean="0"/>
            </a:br>
            <a:r>
              <a:rPr lang="en-US" sz="2400" dirty="0" smtClean="0"/>
              <a:t>weight, electric machines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are designed to operate</a:t>
            </a:r>
            <a:br>
              <a:rPr lang="en-US" sz="2400" dirty="0" smtClean="0"/>
            </a:br>
            <a:r>
              <a:rPr lang="en-US" sz="2400" dirty="0" smtClean="0"/>
              <a:t>close to saturation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1234440"/>
          </a:xfrm>
        </p:spPr>
        <p:txBody>
          <a:bodyPr/>
          <a:lstStyle/>
          <a:p>
            <a:r>
              <a:rPr lang="en-US" dirty="0" smtClean="0"/>
              <a:t>Assuming no saturation, the generated voltage is then proportional to frequency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create the same voltage with less flux, we just need to increase the frequency; this is why aircraft operate at a higher frequency (e.g., 400 Hz)</a:t>
            </a:r>
          </a:p>
          <a:p>
            <a:r>
              <a:rPr lang="en-US" dirty="0" smtClean="0"/>
              <a:t>When controlling motors with variable frequency,  common control is to use constant volt/Hz, preventing saturation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767"/>
              </p:ext>
            </p:extLst>
          </p:nvPr>
        </p:nvGraphicFramePr>
        <p:xfrm>
          <a:off x="533400" y="2286000"/>
          <a:ext cx="75866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62" name="Equation" r:id="rId3" imgW="3720960" imgH="393480" progId="Equation.DSMT4">
                  <p:embed/>
                </p:oleObj>
              </mc:Choice>
              <mc:Fallback>
                <p:oleObj name="Equation" r:id="rId3" imgW="37209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58666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Machines with Output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 smtClean="0"/>
              <a:t>When operating with an output current, the terminal voltage is not equal to the internally generated voltage</a:t>
            </a:r>
          </a:p>
          <a:p>
            <a:r>
              <a:rPr lang="en-US" dirty="0" smtClean="0"/>
              <a:t>This is due to several factors</a:t>
            </a:r>
          </a:p>
          <a:p>
            <a:pPr lvl="1"/>
            <a:r>
              <a:rPr lang="en-US" dirty="0" smtClean="0"/>
              <a:t>Resistance in the stator windings</a:t>
            </a:r>
          </a:p>
          <a:p>
            <a:pPr lvl="1"/>
            <a:r>
              <a:rPr lang="en-US" dirty="0" smtClean="0"/>
              <a:t>Self-inductance in the stator windings</a:t>
            </a:r>
          </a:p>
          <a:p>
            <a:pPr lvl="1"/>
            <a:r>
              <a:rPr lang="en-US" dirty="0" smtClean="0"/>
              <a:t>Distortion of the air-gap magnetic field due to the stator current; that is, the stator current induces a magnetic field </a:t>
            </a:r>
          </a:p>
          <a:p>
            <a:pPr lvl="1"/>
            <a:r>
              <a:rPr lang="en-US" dirty="0" smtClean="0"/>
              <a:t>Salient pole characteristics of the machine</a:t>
            </a:r>
          </a:p>
          <a:p>
            <a:r>
              <a:rPr lang="en-US" dirty="0" smtClean="0"/>
              <a:t>The stator reactance is called the synchronous reactance, X</a:t>
            </a:r>
            <a:r>
              <a:rPr lang="en-US" baseline="-25000" dirty="0" smtClean="0"/>
              <a:t>S</a:t>
            </a:r>
            <a:r>
              <a:rPr lang="en-US" dirty="0" smtClean="0"/>
              <a:t>, and is sometimes broken into two parts</a:t>
            </a:r>
          </a:p>
          <a:p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918714"/>
              </p:ext>
            </p:extLst>
          </p:nvPr>
        </p:nvGraphicFramePr>
        <p:xfrm>
          <a:off x="1081088" y="5867400"/>
          <a:ext cx="20685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7" name="Equation" r:id="rId3" imgW="863280" imgH="228600" progId="Equation.DSMT4">
                  <p:embed/>
                </p:oleObj>
              </mc:Choice>
              <mc:Fallback>
                <p:oleObj name="Equation" r:id="rId3" imgW="863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1088" y="5867400"/>
                        <a:ext cx="2068512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5957" y="5791200"/>
            <a:ext cx="3503761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is due to the winding</a:t>
            </a:r>
            <a:br>
              <a:rPr lang="en-US" sz="2400" dirty="0" smtClean="0"/>
            </a:br>
            <a:r>
              <a:rPr lang="en-US" sz="2400" dirty="0" smtClean="0"/>
              <a:t>self inductance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Synchronous Machine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777240"/>
          </a:xfrm>
        </p:spPr>
        <p:txBody>
          <a:bodyPr/>
          <a:lstStyle/>
          <a:p>
            <a:r>
              <a:rPr lang="en-US" dirty="0" smtClean="0"/>
              <a:t>This gives us the following per phase model, which can be helpful in considering how the steady-state real and reactive output of the machine changes with changes in the field current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model is not particularly good for saturation and understanding the generator’s dynamic response, something we’ll revisit in Chapter 11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7" t="446" r="25701" b="87553"/>
          <a:stretch/>
        </p:blipFill>
        <p:spPr>
          <a:xfrm>
            <a:off x="1066800" y="3124200"/>
            <a:ext cx="305646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Machine Testing to Determine Its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3733800"/>
          </a:xfrm>
        </p:spPr>
        <p:txBody>
          <a:bodyPr/>
          <a:lstStyle/>
          <a:p>
            <a:r>
              <a:rPr lang="en-US" dirty="0" smtClean="0"/>
              <a:t>These synchronous machine parameters can be determined from two tests (which we’ll do in Lab 4) </a:t>
            </a:r>
          </a:p>
          <a:p>
            <a:pPr lvl="1"/>
            <a:r>
              <a:rPr lang="en-US" dirty="0" smtClean="0"/>
              <a:t>Open-circuit test: measure the machine’s response when there is no load, and the field current is gradually changed</a:t>
            </a:r>
          </a:p>
          <a:p>
            <a:pPr lvl="1"/>
            <a:r>
              <a:rPr lang="en-US" dirty="0" smtClean="0"/>
              <a:t>Short-circuit test: measure the machine’s response when it is operated at rated speed and its terminals are short-circuited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 and 5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929640"/>
          </a:xfrm>
        </p:spPr>
        <p:txBody>
          <a:bodyPr/>
          <a:lstStyle/>
          <a:p>
            <a:r>
              <a:rPr lang="en-US" dirty="0" smtClean="0"/>
              <a:t>We’ll be using a dc machine (which is speed controllable) to drive a synchronous generator.  In lab 4 we’ll be doing open-circuit and short-circuit tests to determine its parameters</a:t>
            </a:r>
            <a:endParaRPr lang="en-US" dirty="0"/>
          </a:p>
        </p:txBody>
      </p:sp>
      <p:pic>
        <p:nvPicPr>
          <p:cNvPr id="158722" name="Picture 2" descr="open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2" y="3048000"/>
            <a:ext cx="6998182" cy="288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288" y="5929604"/>
            <a:ext cx="7268336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the experiment you’ll be measuring line-to-line values,</a:t>
            </a:r>
            <a:br>
              <a:rPr lang="en-US" sz="2400" dirty="0" smtClean="0"/>
            </a:br>
            <a:r>
              <a:rPr lang="en-US" sz="2400" dirty="0" smtClean="0"/>
              <a:t>which are </a:t>
            </a:r>
            <a:r>
              <a:rPr lang="en-US" sz="2400" dirty="0" err="1" smtClean="0"/>
              <a:t>sqrt</a:t>
            </a:r>
            <a:r>
              <a:rPr lang="en-US" sz="2400" dirty="0" smtClean="0"/>
              <a:t>(3) times the line-to-neutral values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75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Open-Circuit Characteristic (OCC)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open-circuit characteristic (OCC) can be derived by gradually </a:t>
            </a:r>
            <a:br>
              <a:rPr lang="en-US" dirty="0" smtClean="0"/>
            </a:br>
            <a:r>
              <a:rPr lang="en-US" dirty="0" smtClean="0"/>
              <a:t>changing the field current</a:t>
            </a:r>
            <a:br>
              <a:rPr lang="en-US" dirty="0" smtClean="0"/>
            </a:br>
            <a:r>
              <a:rPr lang="en-US" dirty="0" smtClean="0"/>
              <a:t>when operating at a fixed </a:t>
            </a:r>
            <a:br>
              <a:rPr lang="en-US" dirty="0" smtClean="0"/>
            </a:br>
            <a:r>
              <a:rPr lang="en-US" dirty="0" smtClean="0"/>
              <a:t>frequency (e.g., synchronous</a:t>
            </a:r>
            <a:br>
              <a:rPr lang="en-US" dirty="0" smtClean="0"/>
            </a:br>
            <a:r>
              <a:rPr lang="en-US" dirty="0" smtClean="0"/>
              <a:t>speed)</a:t>
            </a:r>
          </a:p>
          <a:p>
            <a:pPr lvl="1"/>
            <a:r>
              <a:rPr lang="en-US" dirty="0" smtClean="0"/>
              <a:t>Hysteresis needs to be</a:t>
            </a:r>
            <a:br>
              <a:rPr lang="en-US" dirty="0" smtClean="0"/>
            </a:br>
            <a:r>
              <a:rPr lang="en-US" dirty="0" smtClean="0"/>
              <a:t>considered when making</a:t>
            </a:r>
            <a:br>
              <a:rPr lang="en-US" dirty="0" smtClean="0"/>
            </a:br>
            <a:r>
              <a:rPr lang="en-US" dirty="0" smtClean="0"/>
              <a:t>field current adjustments</a:t>
            </a:r>
          </a:p>
          <a:p>
            <a:r>
              <a:rPr lang="en-US" dirty="0" smtClean="0"/>
              <a:t>Because there is no stator current, the internal voltage can be directly measured at the terminals</a:t>
            </a:r>
          </a:p>
          <a:p>
            <a:r>
              <a:rPr lang="en-US" dirty="0" smtClean="0"/>
              <a:t>We’ll be using phasor values here</a:t>
            </a:r>
          </a:p>
          <a:p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2" descr="f5-17a.jpg"/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52425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Short-Circuit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short-circuit characteristic measures the relationship between the field current and the terminal current</a:t>
            </a:r>
          </a:p>
          <a:p>
            <a:r>
              <a:rPr lang="en-US" dirty="0" smtClean="0"/>
              <a:t>With the model we get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Since usually X</a:t>
            </a:r>
            <a:r>
              <a:rPr lang="en-US" baseline="-25000" dirty="0" smtClean="0"/>
              <a:t>S</a:t>
            </a:r>
            <a:r>
              <a:rPr lang="en-US" dirty="0" smtClean="0"/>
              <a:t> &gt;&gt; R</a:t>
            </a:r>
            <a:r>
              <a:rPr lang="en-US" baseline="-25000" dirty="0" smtClean="0"/>
              <a:t>A</a:t>
            </a:r>
            <a:r>
              <a:rPr lang="en-US" dirty="0" smtClean="0"/>
              <a:t>, so </a:t>
            </a:r>
            <a:endParaRPr lang="en-US" dirty="0"/>
          </a:p>
        </p:txBody>
      </p:sp>
      <p:pic>
        <p:nvPicPr>
          <p:cNvPr id="4" name="Picture 2" descr="f5-17b.jpg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9624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694145"/>
              </p:ext>
            </p:extLst>
          </p:nvPr>
        </p:nvGraphicFramePr>
        <p:xfrm>
          <a:off x="1138238" y="3352800"/>
          <a:ext cx="25352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9" name="Equation" r:id="rId4" imgW="1117440" imgH="469800" progId="Equation.DSMT4">
                  <p:embed/>
                </p:oleObj>
              </mc:Choice>
              <mc:Fallback>
                <p:oleObj name="Equation" r:id="rId4" imgW="1117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8238" y="3352800"/>
                        <a:ext cx="253523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43183"/>
              </p:ext>
            </p:extLst>
          </p:nvPr>
        </p:nvGraphicFramePr>
        <p:xfrm>
          <a:off x="1143000" y="5334000"/>
          <a:ext cx="15859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0" name="Equation" r:id="rId6" imgW="698400" imgH="444240" progId="Equation.DSMT4">
                  <p:embed/>
                </p:oleObj>
              </mc:Choice>
              <mc:Fallback>
                <p:oleObj name="Equation" r:id="rId6" imgW="6984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1585913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4383088"/>
            <a:ext cx="3796232" cy="224676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curve is almost</a:t>
            </a:r>
            <a:br>
              <a:rPr lang="en-US" dirty="0" smtClean="0"/>
            </a:br>
            <a:r>
              <a:rPr lang="en-US" dirty="0" smtClean="0"/>
              <a:t>linear since there is little </a:t>
            </a:r>
            <a:br>
              <a:rPr lang="en-US" dirty="0" smtClean="0"/>
            </a:br>
            <a:r>
              <a:rPr lang="en-US" dirty="0" smtClean="0"/>
              <a:t>saturation because the </a:t>
            </a:r>
            <a:br>
              <a:rPr lang="en-US" dirty="0" smtClean="0"/>
            </a:br>
            <a:r>
              <a:rPr lang="en-US" dirty="0" smtClean="0"/>
              <a:t>fluxes in the machine</a:t>
            </a:r>
            <a:br>
              <a:rPr lang="en-US" dirty="0" smtClean="0"/>
            </a:br>
            <a:r>
              <a:rPr lang="en-US" dirty="0" smtClean="0"/>
              <a:t>tend to cancel.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</a:t>
            </a:r>
            <a:r>
              <a:rPr lang="en-US" dirty="0" smtClean="0"/>
              <a:t>Test,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21040" cy="3733800"/>
          </a:xfrm>
        </p:spPr>
        <p:txBody>
          <a:bodyPr/>
          <a:lstStyle/>
          <a:p>
            <a:r>
              <a:rPr lang="en-US" dirty="0" smtClean="0"/>
              <a:t>However, in doing this test we cannot directly measure E</a:t>
            </a:r>
            <a:r>
              <a:rPr lang="en-US" baseline="-25000" dirty="0" smtClean="0"/>
              <a:t>A</a:t>
            </a:r>
            <a:r>
              <a:rPr lang="en-US" dirty="0"/>
              <a:t> </a:t>
            </a:r>
            <a:r>
              <a:rPr lang="en-US" dirty="0" smtClean="0"/>
              <a:t>and of course the terminal voltage is now zero during the short-circuit.</a:t>
            </a:r>
          </a:p>
          <a:p>
            <a:r>
              <a:rPr lang="en-US" dirty="0" smtClean="0"/>
              <a:t>One approach is to approximate it as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612299"/>
              </p:ext>
            </p:extLst>
          </p:nvPr>
        </p:nvGraphicFramePr>
        <p:xfrm>
          <a:off x="914400" y="3276600"/>
          <a:ext cx="7554913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4" name="Equation" r:id="rId3" imgW="3327120" imgH="876240" progId="Equation.DSMT4">
                  <p:embed/>
                </p:oleObj>
              </mc:Choice>
              <mc:Fallback>
                <p:oleObj name="Equation" r:id="rId3" imgW="3327120" imgH="876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7554913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3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Speed and Two Main Types </a:t>
            </a:r>
            <a:r>
              <a:rPr lang="en-US" dirty="0"/>
              <a:t>of Synchronous </a:t>
            </a:r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49640" cy="3733800"/>
          </a:xfrm>
        </p:spPr>
        <p:txBody>
          <a:bodyPr/>
          <a:lstStyle/>
          <a:p>
            <a:r>
              <a:rPr lang="en-US" dirty="0"/>
              <a:t>Machines may have multiple pole pairs to spin at speeds slower than the electrical </a:t>
            </a:r>
            <a:r>
              <a:rPr lang="en-US" dirty="0" smtClean="0"/>
              <a:t>frequency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Round </a:t>
            </a:r>
            <a:r>
              <a:rPr lang="en-US" dirty="0"/>
              <a:t>Rotor</a:t>
            </a:r>
          </a:p>
          <a:p>
            <a:pPr lvl="1"/>
            <a:r>
              <a:rPr lang="en-US" dirty="0"/>
              <a:t>Air-gap is constant, used with higher speed machines</a:t>
            </a:r>
          </a:p>
          <a:p>
            <a:r>
              <a:rPr lang="en-US" dirty="0"/>
              <a:t>Salient Rotor (often called Salient Pole) </a:t>
            </a:r>
          </a:p>
          <a:p>
            <a:pPr lvl="1"/>
            <a:r>
              <a:rPr lang="en-US" dirty="0"/>
              <a:t>Air-gap varies circumferentially</a:t>
            </a:r>
          </a:p>
          <a:p>
            <a:pPr lvl="1"/>
            <a:r>
              <a:rPr lang="en-US" dirty="0"/>
              <a:t>Used with many pole, slower machines such as hydro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2</a:t>
            </a:fld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55844"/>
              </p:ext>
            </p:extLst>
          </p:nvPr>
        </p:nvGraphicFramePr>
        <p:xfrm>
          <a:off x="990600" y="2209800"/>
          <a:ext cx="6934200" cy="191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0" name="Equation" r:id="rId3" imgW="3949560" imgH="1091880" progId="Equation.DSMT4">
                  <p:embed/>
                </p:oleObj>
              </mc:Choice>
              <mc:Fallback>
                <p:oleObj name="Equation" r:id="rId3" imgW="3949560" imgH="1091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09800"/>
                        <a:ext cx="6934200" cy="1917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0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Test,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approach is accurate up to the point of saturation.  An alternative approach is to substitute the equivalent air-gap voltage instead of the V</a:t>
            </a:r>
            <a:r>
              <a:rPr lang="en-US" baseline="-25000" dirty="0" smtClean="0"/>
              <a:t>OCC</a:t>
            </a:r>
            <a:r>
              <a:rPr lang="en-US" dirty="0" smtClean="0"/>
              <a:t> value.  </a:t>
            </a:r>
          </a:p>
          <a:p>
            <a:pPr lvl="1"/>
            <a:r>
              <a:rPr lang="en-US" dirty="0" smtClean="0"/>
              <a:t>This is commonly called the unsaturated synchronous reactance, X</a:t>
            </a:r>
            <a:r>
              <a:rPr lang="en-US" baseline="-25000" dirty="0" smtClean="0"/>
              <a:t>u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09180"/>
              </p:ext>
            </p:extLst>
          </p:nvPr>
        </p:nvGraphicFramePr>
        <p:xfrm>
          <a:off x="1066800" y="4572000"/>
          <a:ext cx="11318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6" name="Equation" r:id="rId3" imgW="685800" imgH="469800" progId="Equation.DSMT4">
                  <p:embed/>
                </p:oleObj>
              </mc:Choice>
              <mc:Fallback>
                <p:oleObj name="Equation" r:id="rId3" imgW="68580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113188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f5-17a.jpg"/>
          <p:cNvPicPr>
            <a:picLocks noChangeAspect="1"/>
          </p:cNvPicPr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72812"/>
            <a:ext cx="279465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7359" y="3953184"/>
            <a:ext cx="289560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amount of saturation depends</a:t>
            </a:r>
            <a:br>
              <a:rPr lang="en-US" dirty="0" smtClean="0"/>
            </a:br>
            <a:r>
              <a:rPr lang="en-US" dirty="0" smtClean="0"/>
              <a:t>on loading; in </a:t>
            </a:r>
            <a:br>
              <a:rPr lang="en-US" dirty="0" smtClean="0"/>
            </a:br>
            <a:r>
              <a:rPr lang="en-US" dirty="0" smtClean="0"/>
              <a:t>large generators</a:t>
            </a:r>
            <a:br>
              <a:rPr lang="en-US" dirty="0" smtClean="0"/>
            </a:br>
            <a:r>
              <a:rPr lang="en-US" dirty="0" smtClean="0"/>
              <a:t>saturation is explicitly modeled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</a:t>
            </a:r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767840"/>
          </a:xfrm>
        </p:spPr>
        <p:txBody>
          <a:bodyPr/>
          <a:lstStyle/>
          <a:p>
            <a:r>
              <a:rPr lang="en-US" dirty="0" smtClean="0"/>
              <a:t>The winding resistance can be calculated at standstill by applying a small dc voltage to two of the terminals, and then measuring the dc current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one could just use an</a:t>
            </a:r>
            <a:br>
              <a:rPr lang="en-US" dirty="0" smtClean="0"/>
            </a:br>
            <a:r>
              <a:rPr lang="en-US" dirty="0" smtClean="0"/>
              <a:t>ohmmeter 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3" descr="f5-20.jpg"/>
          <p:cNvPicPr>
            <a:picLocks noChangeAspect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9657"/>
            <a:ext cx="40449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491074"/>
              </p:ext>
            </p:extLst>
          </p:nvPr>
        </p:nvGraphicFramePr>
        <p:xfrm>
          <a:off x="1523999" y="3048000"/>
          <a:ext cx="1524001" cy="92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17" name="Equation" r:id="rId4" imgW="711000" imgH="431640" progId="Equation.DSMT4">
                  <p:embed/>
                </p:oleObj>
              </mc:Choice>
              <mc:Fallback>
                <p:oleObj name="Equation" r:id="rId4" imgW="711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3999" y="3048000"/>
                        <a:ext cx="1524001" cy="925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0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Synchronous Machines Under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1463040"/>
          </a:xfrm>
        </p:spPr>
        <p:txBody>
          <a:bodyPr/>
          <a:lstStyle/>
          <a:p>
            <a:r>
              <a:rPr lang="en-US" dirty="0" smtClean="0"/>
              <a:t>We’ve seen that the terminal voltage of a synchronous machine can be controlled by adjusting its field voltage (and hence field current)</a:t>
            </a:r>
          </a:p>
          <a:p>
            <a:r>
              <a:rPr lang="en-US" dirty="0" smtClean="0"/>
              <a:t>Large generators have a number of automatic control systems, including one called an exciter to keep the terminal voltage or other </a:t>
            </a:r>
            <a:br>
              <a:rPr lang="en-US" dirty="0" smtClean="0"/>
            </a:br>
            <a:r>
              <a:rPr lang="en-US" dirty="0" smtClean="0"/>
              <a:t>voltage</a:t>
            </a:r>
            <a:r>
              <a:rPr lang="en-US" dirty="0"/>
              <a:t> </a:t>
            </a:r>
            <a:r>
              <a:rPr lang="en-US" dirty="0" smtClean="0"/>
              <a:t>at a specified </a:t>
            </a:r>
            <a:br>
              <a:rPr lang="en-US" dirty="0" smtClean="0"/>
            </a:br>
            <a:r>
              <a:rPr lang="en-US" dirty="0" smtClean="0"/>
              <a:t>value</a:t>
            </a:r>
          </a:p>
          <a:p>
            <a:r>
              <a:rPr lang="en-US" dirty="0" smtClean="0"/>
              <a:t>Small machines might</a:t>
            </a:r>
            <a:br>
              <a:rPr lang="en-US" dirty="0" smtClean="0"/>
            </a:br>
            <a:r>
              <a:rPr lang="en-US" dirty="0" smtClean="0"/>
              <a:t>operate with a constant</a:t>
            </a:r>
            <a:br>
              <a:rPr lang="en-US" dirty="0" smtClean="0"/>
            </a:br>
            <a:r>
              <a:rPr lang="en-US" dirty="0" smtClean="0"/>
              <a:t>field current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7" t="446" r="25701" b="87553"/>
          <a:stretch/>
        </p:blipFill>
        <p:spPr>
          <a:xfrm>
            <a:off x="5181600" y="3962400"/>
            <a:ext cx="3056467" cy="14478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853804"/>
              </p:ext>
            </p:extLst>
          </p:nvPr>
        </p:nvGraphicFramePr>
        <p:xfrm>
          <a:off x="4408649" y="3810000"/>
          <a:ext cx="460236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7" name="Bitmap Image" r:id="rId4" imgW="25904762" imgH="14152381" progId="PBrush">
                  <p:embed/>
                </p:oleObj>
              </mc:Choice>
              <mc:Fallback>
                <p:oleObj name="Bitmap Image" r:id="rId4" imgW="25904762" imgH="14152381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649" y="3810000"/>
                        <a:ext cx="460236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9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</a:t>
            </a:r>
            <a:r>
              <a:rPr lang="en-US" dirty="0" smtClean="0"/>
              <a:t>Load with a Constant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21040" cy="3733800"/>
          </a:xfrm>
        </p:spPr>
        <p:txBody>
          <a:bodyPr/>
          <a:lstStyle/>
          <a:p>
            <a:r>
              <a:rPr lang="en-US" dirty="0" smtClean="0"/>
              <a:t>If the field voltage and hence field current are assumed constant, and the speed is assumed constant (which in practice would be controlled by a governor, which we’ll address in Chapter 12), then the internal voltage can be assumed to be constant</a:t>
            </a:r>
          </a:p>
          <a:p>
            <a:pPr lvl="1"/>
            <a:r>
              <a:rPr lang="en-US" dirty="0" smtClean="0"/>
              <a:t>This is what we’ll be assuming in Experiment 5</a:t>
            </a:r>
          </a:p>
          <a:p>
            <a:r>
              <a:rPr lang="en-US" dirty="0" smtClean="0"/>
              <a:t>How the voltage varies with loading is then given by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7" t="446" r="25701" b="87553"/>
          <a:stretch/>
        </p:blipFill>
        <p:spPr>
          <a:xfrm>
            <a:off x="762000" y="4724400"/>
            <a:ext cx="3056467" cy="14478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403451"/>
              </p:ext>
            </p:extLst>
          </p:nvPr>
        </p:nvGraphicFramePr>
        <p:xfrm>
          <a:off x="4343400" y="4631531"/>
          <a:ext cx="340995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9" name="Equation" r:id="rId4" imgW="1434960" imgH="685800" progId="Equation.DSMT4">
                  <p:embed/>
                </p:oleObj>
              </mc:Choice>
              <mc:Fallback>
                <p:oleObj name="Equation" r:id="rId4" imgW="14349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4631531"/>
                        <a:ext cx="3409950" cy="163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 with a Constant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082040"/>
          </a:xfrm>
        </p:spPr>
        <p:txBody>
          <a:bodyPr/>
          <a:lstStyle/>
          <a:p>
            <a:r>
              <a:rPr lang="en-US" dirty="0" smtClean="0"/>
              <a:t>To help gain insight, we’ll neglect the usually small R</a:t>
            </a:r>
            <a:r>
              <a:rPr lang="en-US" baseline="-25000" dirty="0" smtClean="0"/>
              <a:t>A</a:t>
            </a:r>
            <a:r>
              <a:rPr lang="en-US" dirty="0" smtClean="0"/>
              <a:t> so then</a:t>
            </a:r>
          </a:p>
          <a:p>
            <a:endParaRPr lang="en-US" dirty="0"/>
          </a:p>
          <a:p>
            <a:pPr lvl="1"/>
            <a:r>
              <a:rPr lang="en-US" dirty="0" smtClean="0"/>
              <a:t>Arbitrarily we can set the angle of V</a:t>
            </a:r>
            <a:r>
              <a:rPr lang="en-US" baseline="-25000" dirty="0" smtClean="0"/>
              <a:t>T</a:t>
            </a:r>
            <a:r>
              <a:rPr lang="en-US" dirty="0" smtClean="0"/>
              <a:t> to zero</a:t>
            </a:r>
          </a:p>
          <a:p>
            <a:r>
              <a:rPr lang="en-US" dirty="0" smtClean="0"/>
              <a:t>If the load has a lagging power</a:t>
            </a:r>
            <a:br>
              <a:rPr lang="en-US" dirty="0" smtClean="0"/>
            </a:br>
            <a:r>
              <a:rPr lang="en-US" dirty="0" smtClean="0"/>
              <a:t>factor then internal voltage </a:t>
            </a:r>
            <a:br>
              <a:rPr lang="en-US" dirty="0" smtClean="0"/>
            </a:br>
            <a:r>
              <a:rPr lang="en-US" dirty="0" smtClean="0"/>
              <a:t>magnitude is higher </a:t>
            </a:r>
          </a:p>
          <a:p>
            <a:r>
              <a:rPr lang="en-US" dirty="0"/>
              <a:t>I</a:t>
            </a:r>
            <a:r>
              <a:rPr lang="en-US" dirty="0" smtClean="0"/>
              <a:t>f leading pf then internal voltage </a:t>
            </a:r>
            <a:br>
              <a:rPr lang="en-US" dirty="0" smtClean="0"/>
            </a:br>
            <a:r>
              <a:rPr lang="en-US" dirty="0" smtClean="0"/>
              <a:t>is lower than the terminal voltage   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700853"/>
              </p:ext>
            </p:extLst>
          </p:nvPr>
        </p:nvGraphicFramePr>
        <p:xfrm>
          <a:off x="3581400" y="2133600"/>
          <a:ext cx="238283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3" name="Equation" r:id="rId3" imgW="1002960" imgH="228600" progId="Equation.DSMT4">
                  <p:embed/>
                </p:oleObj>
              </mc:Choice>
              <mc:Fallback>
                <p:oleObj name="Equation" r:id="rId3" imgW="10029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2382837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f5-23a.jpg"/>
          <p:cNvPicPr>
            <a:picLocks noChangeAspect="1"/>
          </p:cNvPicPr>
          <p:nvPr/>
        </p:nvPicPr>
        <p:blipFill>
          <a:blip r:embed="rId5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897187" cy="21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Synchronous Machines Under Load with a Constant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929640"/>
          </a:xfrm>
        </p:spPr>
        <p:txBody>
          <a:bodyPr/>
          <a:lstStyle/>
          <a:p>
            <a:r>
              <a:rPr lang="en-US" dirty="0" smtClean="0"/>
              <a:t>With R</a:t>
            </a:r>
            <a:r>
              <a:rPr lang="en-US" baseline="-25000" dirty="0" smtClean="0"/>
              <a:t>A</a:t>
            </a:r>
            <a:r>
              <a:rPr lang="en-US" dirty="0" smtClean="0"/>
              <a:t> neglected, the power out of the machine is given by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055709"/>
              </p:ext>
            </p:extLst>
          </p:nvPr>
        </p:nvGraphicFramePr>
        <p:xfrm>
          <a:off x="762000" y="2133600"/>
          <a:ext cx="3124200" cy="2986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2" name="Equation" r:id="rId3" imgW="1434960" imgH="1371600" progId="Equation.DSMT4">
                  <p:embed/>
                </p:oleObj>
              </mc:Choice>
              <mc:Fallback>
                <p:oleObj name="Equation" r:id="rId3" imgW="143496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133600"/>
                        <a:ext cx="3124200" cy="2986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2057400"/>
            <a:ext cx="381000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is called the torque angle; in general it is the angle difference</a:t>
            </a:r>
            <a:br>
              <a:rPr lang="en-US" dirty="0" smtClean="0"/>
            </a:br>
            <a:r>
              <a:rPr lang="en-US" dirty="0" smtClean="0"/>
              <a:t>between the internal voltage angle and the </a:t>
            </a:r>
            <a:br>
              <a:rPr lang="en-US" dirty="0" smtClean="0"/>
            </a:br>
            <a:r>
              <a:rPr lang="en-US" dirty="0" smtClean="0"/>
              <a:t>terminal voltage angle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339441"/>
              </p:ext>
            </p:extLst>
          </p:nvPr>
        </p:nvGraphicFramePr>
        <p:xfrm>
          <a:off x="447405" y="5334000"/>
          <a:ext cx="583406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3" name="Equation" r:id="rId5" imgW="2679480" imgH="469800" progId="Equation.DSMT4">
                  <p:embed/>
                </p:oleObj>
              </mc:Choice>
              <mc:Fallback>
                <p:oleObj name="Equation" r:id="rId5" imgW="267948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05" y="5334000"/>
                        <a:ext cx="5834063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7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 smtClean="0"/>
              <a:t>A 200 kVA, 480 V (line-to-line), 60 Hz, Y-connected generator with a rated field voltage of 5A was tested with the following results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T,LL</a:t>
            </a:r>
            <a:r>
              <a:rPr lang="en-US" dirty="0" smtClean="0"/>
              <a:t> = 540 V at rated field current</a:t>
            </a:r>
            <a:endParaRPr lang="en-US" baseline="-25000" dirty="0" smtClean="0"/>
          </a:p>
          <a:p>
            <a:pPr lvl="1"/>
            <a:r>
              <a:rPr lang="en-US" dirty="0" smtClean="0"/>
              <a:t>I</a:t>
            </a:r>
            <a:r>
              <a:rPr lang="en-US" baseline="-25000" dirty="0" smtClean="0"/>
              <a:t>A,SC</a:t>
            </a:r>
            <a:r>
              <a:rPr lang="en-US" dirty="0" smtClean="0"/>
              <a:t> = 300 A at rated field current</a:t>
            </a:r>
          </a:p>
          <a:p>
            <a:pPr lvl="1"/>
            <a:r>
              <a:rPr lang="en-US" dirty="0" smtClean="0"/>
              <a:t>When disconnected, a dc voltage of 10 V is applied to two of the terminals, giving a current of 25 A</a:t>
            </a:r>
          </a:p>
          <a:p>
            <a:pPr lvl="1"/>
            <a:r>
              <a:rPr lang="en-US" dirty="0" smtClean="0"/>
              <a:t>Find the model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151780"/>
              </p:ext>
            </p:extLst>
          </p:nvPr>
        </p:nvGraphicFramePr>
        <p:xfrm>
          <a:off x="990600" y="5105400"/>
          <a:ext cx="376975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6" name="Equation" r:id="rId3" imgW="1854000" imgH="431640" progId="Equation.DSMT4">
                  <p:embed/>
                </p:oleObj>
              </mc:Choice>
              <mc:Fallback>
                <p:oleObj name="Equation" r:id="rId3" imgW="1854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5105400"/>
                        <a:ext cx="3769750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884763"/>
              </p:ext>
            </p:extLst>
          </p:nvPr>
        </p:nvGraphicFramePr>
        <p:xfrm>
          <a:off x="5308600" y="3124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8600" y="3124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0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 smtClean="0"/>
              <a:t>The internal, per phase voltage 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synchronous reactance at the rated field current 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we wished to include the impact of R</a:t>
            </a:r>
            <a:r>
              <a:rPr lang="en-US" baseline="-25000" dirty="0" smtClean="0"/>
              <a:t>A</a:t>
            </a:r>
            <a:r>
              <a:rPr lang="en-US" dirty="0" smtClean="0"/>
              <a:t> it would be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912707"/>
              </p:ext>
            </p:extLst>
          </p:nvPr>
        </p:nvGraphicFramePr>
        <p:xfrm>
          <a:off x="762000" y="1905000"/>
          <a:ext cx="277090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7" name="Equation" r:id="rId3" imgW="1269720" imgH="419040" progId="Equation.DSMT4">
                  <p:embed/>
                </p:oleObj>
              </mc:Choice>
              <mc:Fallback>
                <p:oleObj name="Equation" r:id="rId3" imgW="1269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905000"/>
                        <a:ext cx="2770909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025473"/>
              </p:ext>
            </p:extLst>
          </p:nvPr>
        </p:nvGraphicFramePr>
        <p:xfrm>
          <a:off x="838200" y="3505200"/>
          <a:ext cx="348642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8" name="Equation" r:id="rId5" imgW="1752480" imgH="444240" progId="Equation.DSMT4">
                  <p:embed/>
                </p:oleObj>
              </mc:Choice>
              <mc:Fallback>
                <p:oleObj name="Equation" r:id="rId5" imgW="1752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505200"/>
                        <a:ext cx="3486420" cy="88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612452"/>
              </p:ext>
            </p:extLst>
          </p:nvPr>
        </p:nvGraphicFramePr>
        <p:xfrm>
          <a:off x="914400" y="5029200"/>
          <a:ext cx="5457826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9" name="Equation" r:id="rId7" imgW="2743200" imgH="507960" progId="Equation.DSMT4">
                  <p:embed/>
                </p:oleObj>
              </mc:Choice>
              <mc:Fallback>
                <p:oleObj name="Equation" r:id="rId7" imgW="274320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29200"/>
                        <a:ext cx="5457826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9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1920240"/>
          </a:xfrm>
        </p:spPr>
        <p:txBody>
          <a:bodyPr/>
          <a:lstStyle/>
          <a:p>
            <a:r>
              <a:rPr lang="en-US" dirty="0" smtClean="0"/>
              <a:t>Now assume a three-phase, wye-connected load is attached to its terminal with Z = 4</a:t>
            </a:r>
            <a:r>
              <a:rPr lang="en-US" dirty="0" smtClean="0">
                <a:sym typeface="Symbol"/>
              </a:rPr>
              <a:t>20 </a:t>
            </a:r>
            <a:r>
              <a:rPr lang="el-GR" dirty="0" smtClean="0">
                <a:sym typeface="Symbol"/>
              </a:rPr>
              <a:t>Ω</a:t>
            </a:r>
            <a:r>
              <a:rPr lang="en-US" dirty="0" smtClean="0">
                <a:sym typeface="Symbol"/>
              </a:rPr>
              <a:t>.  The field current is adjusted so the line-to-line terminal voltage is 480 V and the generator is operated at 60 Hz.  What is the internal voltage, and what is the total power delivered to the load?  Use X</a:t>
            </a:r>
            <a:r>
              <a:rPr lang="en-US" baseline="-25000" dirty="0" smtClean="0">
                <a:sym typeface="Symbol"/>
              </a:rPr>
              <a:t>S </a:t>
            </a:r>
            <a:r>
              <a:rPr lang="en-US" dirty="0" smtClean="0">
                <a:sym typeface="Symbol"/>
              </a:rPr>
              <a:t>= 1.04 </a:t>
            </a:r>
            <a:r>
              <a:rPr lang="el-GR" dirty="0">
                <a:sym typeface="Symbol"/>
              </a:rPr>
              <a:t>Ω</a:t>
            </a:r>
            <a:r>
              <a:rPr lang="en-US" dirty="0" smtClean="0">
                <a:sym typeface="Symbol"/>
              </a:rPr>
              <a:t>.  Then repeat with </a:t>
            </a:r>
            <a:r>
              <a:rPr lang="en-US" dirty="0"/>
              <a:t>Z = 4</a:t>
            </a:r>
            <a:r>
              <a:rPr lang="en-US" dirty="0" smtClean="0">
                <a:sym typeface="Symbol"/>
              </a:rPr>
              <a:t>-20</a:t>
            </a:r>
            <a:r>
              <a:rPr lang="en-US" dirty="0">
                <a:sym typeface="Symbol"/>
              </a:rPr>
              <a:t> </a:t>
            </a:r>
            <a:r>
              <a:rPr lang="el-GR" dirty="0" smtClean="0">
                <a:sym typeface="Symbol"/>
              </a:rPr>
              <a:t>Ω</a:t>
            </a:r>
            <a:r>
              <a:rPr lang="en-US" dirty="0" smtClean="0">
                <a:sym typeface="Symbol"/>
              </a:rPr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559123"/>
              </p:ext>
            </p:extLst>
          </p:nvPr>
        </p:nvGraphicFramePr>
        <p:xfrm>
          <a:off x="5708650" y="3133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8650" y="3133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Z = 4</a:t>
            </a:r>
            <a:r>
              <a:rPr lang="en-US" dirty="0">
                <a:sym typeface="Symbol"/>
              </a:rPr>
              <a:t>20 </a:t>
            </a:r>
            <a:r>
              <a:rPr lang="el-GR" dirty="0" smtClean="0">
                <a:sym typeface="Symbol"/>
              </a:rPr>
              <a:t>Ω</a:t>
            </a:r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With Z = </a:t>
            </a:r>
            <a:r>
              <a:rPr lang="en-US" dirty="0"/>
              <a:t>4</a:t>
            </a:r>
            <a:r>
              <a:rPr lang="en-US" dirty="0" smtClean="0">
                <a:sym typeface="Symbol"/>
              </a:rPr>
              <a:t>-20</a:t>
            </a:r>
            <a:r>
              <a:rPr lang="en-US" dirty="0">
                <a:sym typeface="Symbol"/>
              </a:rPr>
              <a:t> </a:t>
            </a:r>
            <a:r>
              <a:rPr lang="el-GR" dirty="0">
                <a:sym typeface="Symbol"/>
              </a:rPr>
              <a:t>Ω</a:t>
            </a:r>
            <a:endParaRPr lang="en-US" dirty="0">
              <a:sym typeface="Symbol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937403"/>
              </p:ext>
            </p:extLst>
          </p:nvPr>
        </p:nvGraphicFramePr>
        <p:xfrm>
          <a:off x="838200" y="1752600"/>
          <a:ext cx="7847013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8" name="Equation" r:id="rId3" imgW="4546440" imgH="1206360" progId="Equation.DSMT4">
                  <p:embed/>
                </p:oleObj>
              </mc:Choice>
              <mc:Fallback>
                <p:oleObj name="Equation" r:id="rId3" imgW="4546440" imgH="1206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7847013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48124"/>
              </p:ext>
            </p:extLst>
          </p:nvPr>
        </p:nvGraphicFramePr>
        <p:xfrm>
          <a:off x="914400" y="4343400"/>
          <a:ext cx="764857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9" name="Equation" r:id="rId5" imgW="4431960" imgH="1206360" progId="Equation.DSMT4">
                  <p:embed/>
                </p:oleObj>
              </mc:Choice>
              <mc:Fallback>
                <p:oleObj name="Equation" r:id="rId5" imgW="4431960" imgH="1206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7648575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Machine Rotors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701040"/>
          </a:xfrm>
        </p:spPr>
        <p:txBody>
          <a:bodyPr/>
          <a:lstStyle/>
          <a:p>
            <a:r>
              <a:rPr lang="en-US" dirty="0" smtClean="0"/>
              <a:t>Rotors are essentially electromagnets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24600"/>
            <a:ext cx="511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Dr. </a:t>
            </a:r>
            <a:r>
              <a:rPr lang="en-US" sz="1400" dirty="0" err="1" smtClean="0"/>
              <a:t>Gleb</a:t>
            </a:r>
            <a:r>
              <a:rPr lang="en-US" sz="1400" dirty="0" smtClean="0"/>
              <a:t> </a:t>
            </a:r>
            <a:r>
              <a:rPr lang="en-US" sz="1400" dirty="0" err="1" smtClean="0"/>
              <a:t>Tcheslavski</a:t>
            </a:r>
            <a:r>
              <a:rPr lang="en-US" sz="1400" dirty="0"/>
              <a:t>, </a:t>
            </a:r>
            <a:r>
              <a:rPr lang="en-US" sz="1400" dirty="0" smtClean="0"/>
              <a:t>ee.lamar.edu/</a:t>
            </a:r>
            <a:r>
              <a:rPr lang="en-US" sz="1400" dirty="0" err="1" smtClean="0"/>
              <a:t>gleb</a:t>
            </a:r>
            <a:r>
              <a:rPr lang="en-US" sz="1400" dirty="0" smtClean="0"/>
              <a:t>/teaching.htm</a:t>
            </a:r>
            <a:endParaRPr lang="en-US" sz="1400" dirty="0"/>
          </a:p>
        </p:txBody>
      </p:sp>
      <p:pic>
        <p:nvPicPr>
          <p:cNvPr id="5" name="Picture 3" descr="f5-1.jp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54560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5-2a.jpg"/>
          <p:cNvPicPr>
            <a:picLocks noChangeAspect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83674"/>
            <a:ext cx="26050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4468541"/>
            <a:ext cx="2055947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Two </a:t>
            </a:r>
            <a:r>
              <a:rPr lang="en-US" dirty="0"/>
              <a:t>p</a:t>
            </a:r>
            <a:r>
              <a:rPr lang="en-US" dirty="0" smtClean="0"/>
              <a:t>ole (P)</a:t>
            </a:r>
            <a:br>
              <a:rPr lang="en-US" dirty="0" smtClean="0"/>
            </a:br>
            <a:r>
              <a:rPr lang="en-US" dirty="0" smtClean="0"/>
              <a:t>round rotor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431" y="4468599"/>
            <a:ext cx="2484976" cy="104028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Six pole salient </a:t>
            </a:r>
          </a:p>
          <a:p>
            <a:r>
              <a:rPr lang="en-US" dirty="0" smtClean="0"/>
              <a:t>rotor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185219" y="57150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Coverage of DC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Prior to widespread use of machine drives, dc motors had a important advantage of easy speed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Example is a model railroad</a:t>
            </a:r>
            <a:endParaRPr lang="en-US" dirty="0"/>
          </a:p>
          <a:p>
            <a:r>
              <a:rPr lang="en-US" dirty="0"/>
              <a:t>On the stator a dc machine has either a permanent magnet or a single concentrated </a:t>
            </a:r>
            <a:r>
              <a:rPr lang="en-US" dirty="0" smtClean="0"/>
              <a:t>winding</a:t>
            </a:r>
          </a:p>
          <a:p>
            <a:pPr lvl="1"/>
            <a:r>
              <a:rPr lang="en-US" dirty="0" smtClean="0"/>
              <a:t>With winding field voltage is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/>
              <a:t> </a:t>
            </a:r>
            <a:r>
              <a:rPr lang="en-US" dirty="0" smtClean="0"/>
              <a:t>and field current is I</a:t>
            </a:r>
            <a:r>
              <a:rPr lang="en-US" baseline="-25000" dirty="0" smtClean="0"/>
              <a:t>f</a:t>
            </a:r>
            <a:endParaRPr lang="en-US" baseline="-25000" dirty="0"/>
          </a:p>
          <a:p>
            <a:r>
              <a:rPr lang="en-US" dirty="0"/>
              <a:t>Rotor (armature) currents are supplied through brushes and </a:t>
            </a:r>
            <a:r>
              <a:rPr lang="en-US" dirty="0" smtClean="0"/>
              <a:t>commutator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DC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 is a field winding (i.e., not a permanent magnet machine) then the machine </a:t>
            </a:r>
            <a:r>
              <a:rPr lang="en-US" dirty="0" smtClean="0"/>
              <a:t>could </a:t>
            </a:r>
            <a:r>
              <a:rPr lang="en-US" dirty="0"/>
              <a:t>be connected in the following ways</a:t>
            </a:r>
          </a:p>
          <a:p>
            <a:pPr lvl="1"/>
            <a:r>
              <a:rPr lang="en-US" dirty="0"/>
              <a:t>Separately-excited: Field and armature windings are connected to separate power sources</a:t>
            </a:r>
          </a:p>
          <a:p>
            <a:pPr lvl="2"/>
            <a:r>
              <a:rPr lang="en-US" dirty="0"/>
              <a:t>For an exciter, control is provided by varying the field current (which is stationary), which changes the armature voltage</a:t>
            </a:r>
          </a:p>
          <a:p>
            <a:pPr lvl="1"/>
            <a:r>
              <a:rPr lang="en-US" dirty="0"/>
              <a:t>Series-excited: Field and armature windings are in series</a:t>
            </a:r>
          </a:p>
          <a:p>
            <a:pPr lvl="1"/>
            <a:r>
              <a:rPr lang="en-US" dirty="0"/>
              <a:t>Shunt-excited: Field and armature windings are in parallel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Coverage of DC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701040"/>
          </a:xfrm>
        </p:spPr>
        <p:txBody>
          <a:bodyPr/>
          <a:lstStyle/>
          <a:p>
            <a:r>
              <a:rPr lang="en-US" dirty="0" smtClean="0"/>
              <a:t>In a machine with a field winding the equations are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steady-state these can be simplified to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a shunt-connected machine</a:t>
            </a:r>
            <a:r>
              <a:rPr lang="en-US" smtClean="0"/>
              <a:t>, V</a:t>
            </a:r>
            <a:r>
              <a:rPr lang="en-US" baseline="-25000" smtClean="0"/>
              <a:t>T </a:t>
            </a:r>
            <a:r>
              <a:rPr lang="en-US" smtClean="0"/>
              <a:t>= V</a:t>
            </a:r>
            <a:r>
              <a:rPr lang="en-US" baseline="-25000" smtClean="0"/>
              <a:t>F</a:t>
            </a:r>
            <a:r>
              <a:rPr lang="en-US" smtClean="0"/>
              <a:t> </a:t>
            </a:r>
            <a:r>
              <a:rPr lang="en-US" dirty="0" smtClean="0"/>
              <a:t>so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839215"/>
              </p:ext>
            </p:extLst>
          </p:nvPr>
        </p:nvGraphicFramePr>
        <p:xfrm>
          <a:off x="1066800" y="1753920"/>
          <a:ext cx="3200400" cy="149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4" name="Equation" r:id="rId3" imgW="1739880" imgH="812520" progId="Equation.DSMT4">
                  <p:embed/>
                </p:oleObj>
              </mc:Choice>
              <mc:Fallback>
                <p:oleObj name="Equation" r:id="rId3" imgW="173988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3920"/>
                        <a:ext cx="3200400" cy="149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31164"/>
              </p:ext>
            </p:extLst>
          </p:nvPr>
        </p:nvGraphicFramePr>
        <p:xfrm>
          <a:off x="1143000" y="3810000"/>
          <a:ext cx="258626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5" name="Equation" r:id="rId5" imgW="1193760" imgH="457200" progId="Equation.DSMT4">
                  <p:embed/>
                </p:oleObj>
              </mc:Choice>
              <mc:Fallback>
                <p:oleObj name="Equation" r:id="rId5" imgW="119376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258626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7355" y="2024743"/>
            <a:ext cx="3698448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 is a machine constant,</a:t>
            </a:r>
            <a:br>
              <a:rPr lang="en-US" dirty="0" smtClean="0"/>
            </a:b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/>
              <a:t>m</a:t>
            </a:r>
            <a:r>
              <a:rPr lang="en-US" dirty="0" smtClean="0"/>
              <a:t> is its speed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87325"/>
              </p:ext>
            </p:extLst>
          </p:nvPr>
        </p:nvGraphicFramePr>
        <p:xfrm>
          <a:off x="1219200" y="5410200"/>
          <a:ext cx="27781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6" name="Equation" r:id="rId7" imgW="1282680" imgH="431640" progId="Equation.DSMT4">
                  <p:embed/>
                </p:oleObj>
              </mc:Choice>
              <mc:Fallback>
                <p:oleObj name="Equation" r:id="rId7" imgW="12826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10200"/>
                        <a:ext cx="27781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Machine Rotors</a:t>
            </a:r>
          </a:p>
        </p:txBody>
      </p:sp>
      <p:pic>
        <p:nvPicPr>
          <p:cNvPr id="4" name="Picture 2" descr="f5-4.jpg"/>
          <p:cNvPicPr>
            <a:picLocks noChangeAspect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22" y="1371600"/>
            <a:ext cx="5973762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484308"/>
            <a:ext cx="511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Dr. </a:t>
            </a:r>
            <a:r>
              <a:rPr lang="en-US" sz="1400" dirty="0" err="1" smtClean="0"/>
              <a:t>Gleb</a:t>
            </a:r>
            <a:r>
              <a:rPr lang="en-US" sz="1400" dirty="0" smtClean="0"/>
              <a:t> </a:t>
            </a:r>
            <a:r>
              <a:rPr lang="en-US" sz="1400" dirty="0" err="1" smtClean="0"/>
              <a:t>Tcheslavski</a:t>
            </a:r>
            <a:r>
              <a:rPr lang="en-US" sz="1400" dirty="0"/>
              <a:t>, </a:t>
            </a:r>
            <a:r>
              <a:rPr lang="en-US" sz="1400" dirty="0" smtClean="0"/>
              <a:t>ee.lamar.edu/</a:t>
            </a:r>
            <a:r>
              <a:rPr lang="en-US" sz="1400" dirty="0" err="1" smtClean="0"/>
              <a:t>gleb</a:t>
            </a:r>
            <a:r>
              <a:rPr lang="en-US" sz="1400" dirty="0" smtClean="0"/>
              <a:t>/teaching.htm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387415"/>
            <a:ext cx="1609736" cy="13849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 pole</a:t>
            </a:r>
            <a:br>
              <a:rPr lang="en-US" dirty="0" smtClean="0"/>
            </a:br>
            <a:r>
              <a:rPr lang="en-US" dirty="0" smtClean="0"/>
              <a:t>salient </a:t>
            </a:r>
            <a:br>
              <a:rPr lang="en-US" dirty="0" smtClean="0"/>
            </a:br>
            <a:r>
              <a:rPr lang="en-US" dirty="0" smtClean="0"/>
              <a:t>rotor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295536" y="1905000"/>
            <a:ext cx="2352664" cy="174912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667000" y="4746912"/>
            <a:ext cx="1438264" cy="369744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81000" y="3648858"/>
            <a:ext cx="94288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Shaft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378790" y="3910468"/>
            <a:ext cx="1052419" cy="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32450" y="4495800"/>
            <a:ext cx="2292679" cy="181588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Part of exciter,</a:t>
            </a:r>
            <a:br>
              <a:rPr lang="en-US" dirty="0" smtClean="0"/>
            </a:br>
            <a:r>
              <a:rPr lang="en-US" dirty="0" smtClean="0"/>
              <a:t>which is used</a:t>
            </a:r>
            <a:br>
              <a:rPr lang="en-US" dirty="0" smtClean="0"/>
            </a:br>
            <a:r>
              <a:rPr lang="en-US" dirty="0" smtClean="0"/>
              <a:t>to control the </a:t>
            </a:r>
            <a:br>
              <a:rPr lang="en-US" dirty="0" smtClean="0"/>
            </a:br>
            <a:r>
              <a:rPr lang="en-US" dirty="0" smtClean="0"/>
              <a:t>field current </a:t>
            </a:r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Machine Stators </a:t>
            </a:r>
            <a:endParaRPr lang="en-US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14168" r="21813" b="2496"/>
          <a:stretch/>
        </p:blipFill>
        <p:spPr bwMode="auto">
          <a:xfrm>
            <a:off x="1219200" y="1371598"/>
            <a:ext cx="6705600" cy="500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375777"/>
            <a:ext cx="4442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Book, Beginning of Chapter </a:t>
            </a:r>
            <a:r>
              <a:rPr lang="en-US" sz="1600" dirty="0"/>
              <a:t>8</a:t>
            </a:r>
            <a:r>
              <a:rPr lang="en-US" sz="1600" dirty="0" smtClean="0"/>
              <a:t> Photo</a:t>
            </a:r>
            <a:endParaRPr lang="en-US" sz="16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</a:t>
            </a:r>
            <a:r>
              <a:rPr lang="en-US" dirty="0" smtClean="0"/>
              <a:t>Generators</a:t>
            </a:r>
            <a:endParaRPr lang="en-US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t="15281" r="22776" b="4718"/>
          <a:stretch/>
        </p:blipFill>
        <p:spPr bwMode="auto">
          <a:xfrm>
            <a:off x="1066800" y="1303274"/>
            <a:ext cx="7008933" cy="50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375777"/>
            <a:ext cx="4537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Book, Beginning of Chapter 11 Photo</a:t>
            </a:r>
            <a:endParaRPr lang="en-US" sz="16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Brief Coverage of Magnetics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SzPct val="125000"/>
            </a:pPr>
            <a:r>
              <a:rPr lang="en-US" dirty="0"/>
              <a:t>Ampere’s circuital law:</a:t>
            </a:r>
          </a:p>
          <a:p>
            <a:pPr marL="342900" indent="-342900">
              <a:buSzPct val="125000"/>
              <a:buFontTx/>
              <a:buChar char="•"/>
            </a:pPr>
            <a:endParaRPr lang="en-US" dirty="0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620712"/>
              </p:ext>
            </p:extLst>
          </p:nvPr>
        </p:nvGraphicFramePr>
        <p:xfrm>
          <a:off x="857250" y="1974850"/>
          <a:ext cx="706120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3" name="Equation" r:id="rId4" imgW="7061040" imgH="3695400" progId="Equation.DSMT4">
                  <p:embed/>
                </p:oleObj>
              </mc:Choice>
              <mc:Fallback>
                <p:oleObj name="Equation" r:id="rId4" imgW="7061040" imgH="369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974850"/>
                        <a:ext cx="7061200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Magnetic Flux Density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pPr eaLnBrk="1" hangingPunct="1"/>
            <a:r>
              <a:rPr lang="en-US" dirty="0" smtClean="0"/>
              <a:t>Magnetic fields are usually measured in terms of flux density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1066800" y="2590800"/>
          <a:ext cx="71755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88" name="Equation" r:id="rId4" imgW="7175160" imgH="3454200" progId="Equation.DSMT4">
                  <p:embed/>
                </p:oleObj>
              </mc:Choice>
              <mc:Fallback>
                <p:oleObj name="Equation" r:id="rId4" imgW="7175160" imgH="345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175500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20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4820</TotalTime>
  <Words>1777</Words>
  <Application>Microsoft Office PowerPoint</Application>
  <PresentationFormat>On-screen Show (4:3)</PresentationFormat>
  <Paragraphs>269</Paragraphs>
  <Slides>42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Capsules</vt:lpstr>
      <vt:lpstr>Equation</vt:lpstr>
      <vt:lpstr>Bitmap Image</vt:lpstr>
      <vt:lpstr>ECEN 460  Power System Operation and Control</vt:lpstr>
      <vt:lpstr>Announcements</vt:lpstr>
      <vt:lpstr>Rotation Speed and Two Main Types of Synchronous Machines</vt:lpstr>
      <vt:lpstr>Synchronous Machine Rotors</vt:lpstr>
      <vt:lpstr>Synchronous Machine Rotors</vt:lpstr>
      <vt:lpstr>Synchronous Machine Stators </vt:lpstr>
      <vt:lpstr>Synchronous Generators</vt:lpstr>
      <vt:lpstr>Brief Coverage of Magnetics</vt:lpstr>
      <vt:lpstr>Magnetic Flux Density</vt:lpstr>
      <vt:lpstr>Magnetic Flux</vt:lpstr>
      <vt:lpstr>Relative Flux Density Values</vt:lpstr>
      <vt:lpstr>Flux linkages and Faraday’s law</vt:lpstr>
      <vt:lpstr>Inductance</vt:lpstr>
      <vt:lpstr>Inductance Example</vt:lpstr>
      <vt:lpstr>Inductance Example, cont’d</vt:lpstr>
      <vt:lpstr>Creating a Voltage in an Open-Circuited Generator</vt:lpstr>
      <vt:lpstr>Creating a Voltage in an Open-Circuited Generator</vt:lpstr>
      <vt:lpstr>Creating a Voltage in an Open-Circuited Generator</vt:lpstr>
      <vt:lpstr>Creating a Voltage in an Open-Circuited Generator</vt:lpstr>
      <vt:lpstr>Magnetic Saturation and Hysteresis </vt:lpstr>
      <vt:lpstr>Magnetic Saturation and Hysteresis </vt:lpstr>
      <vt:lpstr>Frequency Impacts</vt:lpstr>
      <vt:lpstr>Synchronous Machines with Output Current</vt:lpstr>
      <vt:lpstr>A Synchronous Machine Model</vt:lpstr>
      <vt:lpstr>Synchronous Machine Testing to Determine Its Parameters</vt:lpstr>
      <vt:lpstr>Lab 4 and 5 Setup</vt:lpstr>
      <vt:lpstr>Open-Circuit Characteristic (OCC)</vt:lpstr>
      <vt:lpstr>Short-Circuit Test</vt:lpstr>
      <vt:lpstr>Short-Circuit Test, cont.</vt:lpstr>
      <vt:lpstr>Short-Circuit Test, cont.</vt:lpstr>
      <vt:lpstr>Measuring RA</vt:lpstr>
      <vt:lpstr>Operating Synchronous Machines Under Load</vt:lpstr>
      <vt:lpstr>Operating Synchronous Machines Under Load with a Constant Field</vt:lpstr>
      <vt:lpstr>Operating Synchronous Machines Under Load with a Constant Field</vt:lpstr>
      <vt:lpstr>Operating Synchronous Machines Under Load with a Constant Field</vt:lpstr>
      <vt:lpstr>Example</vt:lpstr>
      <vt:lpstr>Example, cont.</vt:lpstr>
      <vt:lpstr>Example, cont.</vt:lpstr>
      <vt:lpstr>Example, cont.</vt:lpstr>
      <vt:lpstr>Quick Coverage of DC Machines</vt:lpstr>
      <vt:lpstr>Types of DC Machines</vt:lpstr>
      <vt:lpstr>Quick Coverage of DC Machines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345</cp:revision>
  <cp:lastPrinted>2011-08-22T16:49:24Z</cp:lastPrinted>
  <dcterms:created xsi:type="dcterms:W3CDTF">2000-05-11T14:27:08Z</dcterms:created>
  <dcterms:modified xsi:type="dcterms:W3CDTF">2017-10-03T13:19:40Z</dcterms:modified>
</cp:coreProperties>
</file>