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486" r:id="rId2"/>
    <p:sldId id="411" r:id="rId3"/>
    <p:sldId id="535" r:id="rId4"/>
    <p:sldId id="534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94" r:id="rId28"/>
    <p:sldId id="495" r:id="rId29"/>
    <p:sldId id="496" r:id="rId30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10/11/2017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77CF6-5627-454E-9A52-DFB333D9AB76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6065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F2E753-9E88-4BF0-BD39-06B92C653AE9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1270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B9BAB03-D4F9-491F-A110-C08158DE6695}" type="slidenum">
              <a:rPr lang="en-US" altLang="en-US" sz="1200" smtClean="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6411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5D85B1-2E68-4D5E-96F0-F41350A08443}" type="slidenum">
              <a:rPr lang="en-US" altLang="en-US" sz="1200" smtClean="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82830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9344E3-5492-4157-B8D8-87E9418949F5}" type="slidenum">
              <a:rPr lang="en-US" altLang="en-US" sz="1200" smtClean="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233D87A-8EC9-487D-B04F-253111E82540}" type="slidenum">
              <a:rPr lang="en-US" altLang="en-US" sz="1200" smtClean="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9E4F68-13DD-4711-AC13-4CEC47A43753}" type="slidenum">
              <a:rPr lang="en-US" altLang="en-US" sz="1200" smtClean="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CC21E1-E6C8-4B83-967C-4CE6AA327B77}" type="slidenum">
              <a:rPr lang="en-US" altLang="en-US" sz="1200" smtClean="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15C655-BD32-42AF-9F96-F23914D5D85F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B5FD81-5875-4283-B2B6-1727269F8532}" type="slidenum">
              <a:rPr lang="en-US" altLang="en-US" sz="1200" smtClean="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D9C700-FF72-43B2-AC3E-505BBD5AC949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1411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E3BBAF-9C47-47E9-A278-8C7CD8E04FF0}" type="slidenum">
              <a:rPr lang="en-US" altLang="en-US" sz="1200" smtClean="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2B1B9-BB95-4ADF-924E-3CE88926F839}" type="slidenum">
              <a:rPr lang="en-US" altLang="en-US" sz="1200" smtClean="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EDB466-AE6A-41A7-9DE3-0938DC0D9FC0}" type="slidenum">
              <a:rPr lang="en-US" altLang="en-US" sz="1200" smtClean="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4C8492-A971-4717-B87B-D5FA714C9B3B}" type="slidenum">
              <a:rPr lang="en-US" altLang="en-US" sz="1200" smtClean="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942DA6A-82A4-4CAE-9191-6606B5569850}" type="slidenum">
              <a:rPr lang="en-US" altLang="en-US" sz="1200" smtClean="0"/>
              <a:pPr eaLnBrk="1" hangingPunct="1"/>
              <a:t>26</a:t>
            </a:fld>
            <a:endParaRPr lang="en-US" altLang="en-US" sz="1200"/>
          </a:p>
        </p:txBody>
      </p:sp>
      <p:sp>
        <p:nvSpPr>
          <p:cNvPr id="768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76805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22ECD3-242E-40FE-83EE-DB1AA9D04732}" type="slidenum">
              <a:rPr lang="en-US" altLang="en-US" sz="1200"/>
              <a:pPr algn="r"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2D7C2C-22D4-4BF1-816B-E8DF7D643EF2}" type="slidenum">
              <a:rPr lang="en-US" altLang="en-US" sz="1200" smtClean="0"/>
              <a:pPr eaLnBrk="1" hangingPunct="1"/>
              <a:t>27</a:t>
            </a:fld>
            <a:endParaRPr lang="en-US" altLang="en-US" sz="1200"/>
          </a:p>
        </p:txBody>
      </p:sp>
      <p:sp>
        <p:nvSpPr>
          <p:cNvPr id="778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7829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1EA5A40-61AE-418A-AEAF-11E30B6C8B42}" type="slidenum">
              <a:rPr lang="en-US" altLang="en-US" sz="1200"/>
              <a:pPr algn="r"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7589BC-0F95-4C44-9325-C9A60A28AF0C}" type="slidenum">
              <a:rPr lang="en-US" altLang="en-US" sz="1200" smtClean="0"/>
              <a:pPr eaLnBrk="1" hangingPunct="1"/>
              <a:t>28</a:t>
            </a:fld>
            <a:endParaRPr lang="en-US" altLang="en-US" sz="120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9" tIns="47114" rIns="94229" bIns="4711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85371AB-86A2-4C67-8FB0-275BFAD41382}" type="slidenum">
              <a:rPr lang="en-US" altLang="en-US" sz="1200"/>
              <a:pPr algn="r"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2D5033-27AC-4964-A31C-AE69C5F6042D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69934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05574D-6CB5-477E-8D8F-A3B5515523A5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9393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502420-EE5A-40AD-88FE-9B97F3233043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963589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BA1DB-541B-49D4-A67E-A66434C5EF13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84915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A06348-B95C-4A66-9731-6DB55F0CC6BC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22135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C3278E-655B-4002-9681-06170C108A45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210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C1D837-CA12-4CA4-92B8-3F8676AF2949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817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24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6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11: </a:t>
            </a:r>
            <a:r>
              <a:rPr lang="en-US" sz="3200" b="1" ker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Power Flow 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Flow Jacobian Matrix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893572"/>
              </p:ext>
            </p:extLst>
          </p:nvPr>
        </p:nvGraphicFramePr>
        <p:xfrm>
          <a:off x="457200" y="1280160"/>
          <a:ext cx="7772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3" name="Equation" r:id="rId4" imgW="7772400" imgH="5029200" progId="Equation.DSMT4">
                  <p:embed/>
                </p:oleObj>
              </mc:Choice>
              <mc:Fallback>
                <p:oleObj name="Equation" r:id="rId4" imgW="7772400" imgH="5029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724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Flow Jacobian Matrix, cont’d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288578"/>
              </p:ext>
            </p:extLst>
          </p:nvPr>
        </p:nvGraphicFramePr>
        <p:xfrm>
          <a:off x="501650" y="1279525"/>
          <a:ext cx="75819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7" name="Equation" r:id="rId4" imgW="7581600" imgH="5054400" progId="Equation.DSMT4">
                  <p:embed/>
                </p:oleObj>
              </mc:Choice>
              <mc:Fallback>
                <p:oleObj name="Equation" r:id="rId4" imgW="7581600" imgH="505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1279525"/>
                        <a:ext cx="75819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Bus Newton-Raphson Example</a:t>
            </a: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57426"/>
          <a:stretch>
            <a:fillRect/>
          </a:stretch>
        </p:blipFill>
        <p:spPr bwMode="auto">
          <a:xfrm>
            <a:off x="381000" y="3040811"/>
            <a:ext cx="78486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696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For the two bus power system shown below, use the </a:t>
            </a:r>
          </a:p>
          <a:p>
            <a:pPr eaLnBrk="1" hangingPunct="1"/>
            <a:r>
              <a:rPr lang="en-US" altLang="en-US" sz="2800" dirty="0"/>
              <a:t>Newton-Raphson power flow to determine the </a:t>
            </a:r>
          </a:p>
          <a:p>
            <a:pPr eaLnBrk="1" hangingPunct="1"/>
            <a:r>
              <a:rPr lang="en-US" altLang="en-US" sz="2800" dirty="0"/>
              <a:t>voltage magnitude and angle at bus two.  Assume</a:t>
            </a:r>
          </a:p>
          <a:p>
            <a:pPr eaLnBrk="1" hangingPunct="1"/>
            <a:r>
              <a:rPr lang="en-US" altLang="en-US" sz="2800" dirty="0"/>
              <a:t>that bus one is the slack and </a:t>
            </a:r>
            <a:r>
              <a:rPr lang="en-US" altLang="en-US" sz="2800" dirty="0" err="1"/>
              <a:t>S</a:t>
            </a:r>
            <a:r>
              <a:rPr lang="en-US" altLang="en-US" sz="2800" baseline="-25000" dirty="0" err="1"/>
              <a:t>Base</a:t>
            </a:r>
            <a:r>
              <a:rPr lang="en-US" altLang="en-US" sz="2800" baseline="-25000" dirty="0"/>
              <a:t> </a:t>
            </a:r>
            <a:r>
              <a:rPr lang="en-US" altLang="en-US" sz="2800" dirty="0">
                <a:latin typeface="Times" charset="0"/>
              </a:rPr>
              <a:t>= 100 MVA</a:t>
            </a:r>
            <a:r>
              <a:rPr lang="en-US" altLang="en-US" dirty="0">
                <a:latin typeface="Times" charset="0"/>
              </a:rPr>
              <a:t>. </a:t>
            </a:r>
            <a:r>
              <a:rPr lang="en-US" altLang="en-US" sz="2800" baseline="-25000" dirty="0"/>
              <a:t> </a:t>
            </a:r>
            <a:r>
              <a:rPr lang="en-US" altLang="en-US" sz="2800" dirty="0"/>
              <a:t> </a:t>
            </a: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8" name="Equation" r:id="rId5" imgW="457677" imgH="793306" progId="Equation.DSMT4">
                  <p:embed/>
                </p:oleObj>
              </mc:Choice>
              <mc:Fallback>
                <p:oleObj name="Equation" r:id="rId5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45750"/>
              </p:ext>
            </p:extLst>
          </p:nvPr>
        </p:nvGraphicFramePr>
        <p:xfrm>
          <a:off x="1066800" y="5257800"/>
          <a:ext cx="5251450" cy="96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9" name="Equation" r:id="rId7" imgW="5791200" imgH="990600" progId="Equation.DSMT4">
                  <p:embed/>
                </p:oleObj>
              </mc:Choice>
              <mc:Fallback>
                <p:oleObj name="Equation" r:id="rId7" imgW="57912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257800"/>
                        <a:ext cx="5251450" cy="967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Bus Example, cont’d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802180"/>
              </p:ext>
            </p:extLst>
          </p:nvPr>
        </p:nvGraphicFramePr>
        <p:xfrm>
          <a:off x="457200" y="1280160"/>
          <a:ext cx="7391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5" name="Equation" r:id="rId4" imgW="7391400" imgH="4343400" progId="Equation.DSMT4">
                  <p:embed/>
                </p:oleObj>
              </mc:Choice>
              <mc:Fallback>
                <p:oleObj name="Equation" r:id="rId4" imgW="7391400" imgH="434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91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Bus Example, cont’d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219711"/>
              </p:ext>
            </p:extLst>
          </p:nvPr>
        </p:nvGraphicFramePr>
        <p:xfrm>
          <a:off x="457200" y="1280160"/>
          <a:ext cx="6832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9" name="Equation" r:id="rId4" imgW="6832600" imgH="4953000" progId="Equation.DSMT4">
                  <p:embed/>
                </p:oleObj>
              </mc:Choice>
              <mc:Fallback>
                <p:oleObj name="Equation" r:id="rId4" imgW="6832600" imgH="495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32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Bus Example, First Iteration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999932"/>
              </p:ext>
            </p:extLst>
          </p:nvPr>
        </p:nvGraphicFramePr>
        <p:xfrm>
          <a:off x="457200" y="1280160"/>
          <a:ext cx="82042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3" name="Equation" r:id="rId4" imgW="8204200" imgH="5067300" progId="Equation.DSMT4">
                  <p:embed/>
                </p:oleObj>
              </mc:Choice>
              <mc:Fallback>
                <p:oleObj name="Equation" r:id="rId4" imgW="8204200" imgH="5067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2042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Bus Example, Next Iterations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532402"/>
              </p:ext>
            </p:extLst>
          </p:nvPr>
        </p:nvGraphicFramePr>
        <p:xfrm>
          <a:off x="457200" y="1280160"/>
          <a:ext cx="761365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27" name="Equation" r:id="rId4" imgW="8305800" imgH="5524500" progId="Equation.DSMT4">
                  <p:embed/>
                </p:oleObj>
              </mc:Choice>
              <mc:Fallback>
                <p:oleObj name="Equation" r:id="rId4" imgW="8305800" imgH="552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13650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Bus Solved Values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23" r="28575" b="64526"/>
          <a:stretch>
            <a:fillRect/>
          </a:stretch>
        </p:blipFill>
        <p:spPr bwMode="auto">
          <a:xfrm>
            <a:off x="457200" y="3276600"/>
            <a:ext cx="804703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527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Once the voltage angle and magnitude at bus 2 are </a:t>
            </a:r>
          </a:p>
          <a:p>
            <a:pPr eaLnBrk="1" hangingPunct="1"/>
            <a:r>
              <a:rPr lang="en-US" altLang="en-US" sz="2800" dirty="0"/>
              <a:t>known we can calculate all the other system values,</a:t>
            </a:r>
          </a:p>
          <a:p>
            <a:pPr eaLnBrk="1" hangingPunct="1"/>
            <a:r>
              <a:rPr lang="en-US" altLang="en-US" sz="2800" dirty="0"/>
              <a:t>such as the line flows and the generator reactive </a:t>
            </a:r>
          </a:p>
          <a:p>
            <a:pPr eaLnBrk="1" hangingPunct="1"/>
            <a:r>
              <a:rPr lang="en-US" altLang="en-US" sz="2800" dirty="0"/>
              <a:t>power output</a:t>
            </a:r>
            <a:r>
              <a:rPr lang="en-US" altLang="en-US" dirty="0"/>
              <a:t>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/>
          <a:lstStyle/>
          <a:p>
            <a:r>
              <a:rPr lang="en-US" altLang="en-US"/>
              <a:t>Two Bus Case Low Voltage Solution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75426"/>
              </p:ext>
            </p:extLst>
          </p:nvPr>
        </p:nvGraphicFramePr>
        <p:xfrm>
          <a:off x="457200" y="1280160"/>
          <a:ext cx="8077200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1" name="Equation" r:id="rId4" imgW="8382000" imgH="4927600" progId="Equation.DSMT4">
                  <p:embed/>
                </p:oleObj>
              </mc:Choice>
              <mc:Fallback>
                <p:oleObj name="Equation" r:id="rId4" imgW="8382000" imgH="492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77200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Low Voltage Solution, cont'd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787400" y="1371600"/>
          <a:ext cx="81280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75" name="Equation" r:id="rId4" imgW="8128000" imgH="2159000" progId="Equation.DSMT4">
                  <p:embed/>
                </p:oleObj>
              </mc:Choice>
              <mc:Fallback>
                <p:oleObj name="Equation" r:id="rId4" imgW="8128000" imgH="215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371600"/>
                        <a:ext cx="81280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5177" r="27200" b="64714"/>
          <a:stretch>
            <a:fillRect/>
          </a:stretch>
        </p:blipFill>
        <p:spPr bwMode="auto">
          <a:xfrm>
            <a:off x="827088" y="4343400"/>
            <a:ext cx="81216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98525" y="3648075"/>
            <a:ext cx="3203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Low voltage solution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Read Chapter 6.7 to </a:t>
            </a:r>
            <a:r>
              <a:rPr lang="en-US" dirty="0" smtClean="0"/>
              <a:t>6.11</a:t>
            </a:r>
          </a:p>
          <a:p>
            <a:r>
              <a:rPr lang="en-US" dirty="0" smtClean="0"/>
              <a:t>Exam 1 Results: </a:t>
            </a:r>
            <a:r>
              <a:rPr lang="en-US" dirty="0" err="1" smtClean="0"/>
              <a:t>Avg</a:t>
            </a:r>
            <a:r>
              <a:rPr lang="en-US" dirty="0" smtClean="0"/>
              <a:t>: 78.8</a:t>
            </a:r>
          </a:p>
          <a:p>
            <a:pPr lvl="1"/>
            <a:r>
              <a:rPr lang="en-US" dirty="0" smtClean="0"/>
              <a:t>96-100: 1</a:t>
            </a:r>
          </a:p>
          <a:p>
            <a:pPr lvl="1"/>
            <a:r>
              <a:rPr lang="en-US" dirty="0" smtClean="0"/>
              <a:t>92-95: 1</a:t>
            </a:r>
          </a:p>
          <a:p>
            <a:pPr lvl="1"/>
            <a:r>
              <a:rPr lang="en-US" dirty="0" smtClean="0"/>
              <a:t>88-91: 6</a:t>
            </a:r>
          </a:p>
          <a:p>
            <a:pPr lvl="1"/>
            <a:r>
              <a:rPr lang="en-US" dirty="0" smtClean="0"/>
              <a:t>84-87: 11</a:t>
            </a:r>
          </a:p>
          <a:p>
            <a:pPr lvl="1"/>
            <a:r>
              <a:rPr lang="en-US" dirty="0" smtClean="0"/>
              <a:t>80-83: 14</a:t>
            </a:r>
          </a:p>
          <a:p>
            <a:pPr lvl="1"/>
            <a:r>
              <a:rPr lang="en-US" dirty="0" smtClean="0"/>
              <a:t>76-79: 14</a:t>
            </a:r>
          </a:p>
          <a:p>
            <a:pPr lvl="1"/>
            <a:r>
              <a:rPr lang="en-US" dirty="0" smtClean="0"/>
              <a:t>72-75: 8</a:t>
            </a:r>
          </a:p>
          <a:p>
            <a:pPr lvl="1"/>
            <a:r>
              <a:rPr lang="en-US" dirty="0" smtClean="0"/>
              <a:t>68-71: 7</a:t>
            </a:r>
          </a:p>
          <a:p>
            <a:pPr lvl="1"/>
            <a:r>
              <a:rPr lang="en-US" dirty="0" smtClean="0"/>
              <a:t>67 or less: 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 Bus Region of Convergence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609600" y="2286000"/>
            <a:ext cx="6324600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7864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600" dirty="0"/>
              <a:t>Slide shows the region of convergence for different initial</a:t>
            </a:r>
          </a:p>
          <a:p>
            <a:pPr eaLnBrk="1" hangingPunct="1"/>
            <a:r>
              <a:rPr lang="en-US" altLang="en-US" sz="2600" dirty="0"/>
              <a:t>guesses of bus 2 angle (x-axis) and magnitude (y-axis)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934200" y="2269766"/>
            <a:ext cx="1981200" cy="41549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dirty="0"/>
              <a:t>Red region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converges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to the high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voltage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solution,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while the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yellow region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converges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to the low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voltage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dirty="0"/>
              <a:t>solution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14, 2003 Day Ahead Power Flow Low Voltage Solution Contour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66317" y="1295400"/>
            <a:ext cx="1637581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dirty="0"/>
              <a:t>The day</a:t>
            </a:r>
            <a:br>
              <a:rPr lang="en-US" altLang="en-US" sz="2000" dirty="0"/>
            </a:br>
            <a:r>
              <a:rPr lang="en-US" altLang="en-US" sz="2000" dirty="0"/>
              <a:t>ahead </a:t>
            </a:r>
            <a:br>
              <a:rPr lang="en-US" altLang="en-US" sz="2000" dirty="0"/>
            </a:br>
            <a:r>
              <a:rPr lang="en-US" altLang="en-US" sz="2000" dirty="0"/>
              <a:t>model had</a:t>
            </a:r>
            <a:br>
              <a:rPr lang="en-US" altLang="en-US" sz="2000" dirty="0"/>
            </a:br>
            <a:r>
              <a:rPr lang="en-US" altLang="en-US" sz="2000" dirty="0"/>
              <a:t>65 </a:t>
            </a:r>
            <a:br>
              <a:rPr lang="en-US" altLang="en-US" sz="2000" dirty="0"/>
            </a:br>
            <a:r>
              <a:rPr lang="en-US" altLang="en-US" sz="2000" dirty="0"/>
              <a:t>energized</a:t>
            </a:r>
            <a:br>
              <a:rPr lang="en-US" altLang="en-US" sz="2000" dirty="0"/>
            </a:br>
            <a:r>
              <a:rPr lang="en-US" altLang="en-US" sz="2000" dirty="0"/>
              <a:t>115,138,</a:t>
            </a:r>
            <a:br>
              <a:rPr lang="en-US" altLang="en-US" sz="2000" dirty="0"/>
            </a:br>
            <a:r>
              <a:rPr lang="en-US" altLang="en-US" sz="2000" dirty="0"/>
              <a:t>or 230 kV</a:t>
            </a:r>
            <a:br>
              <a:rPr lang="en-US" altLang="en-US" sz="2000" dirty="0"/>
            </a:br>
            <a:r>
              <a:rPr lang="en-US" altLang="en-US" sz="2000" dirty="0"/>
              <a:t>buses  </a:t>
            </a:r>
            <a:br>
              <a:rPr lang="en-US" altLang="en-US" sz="2000" dirty="0"/>
            </a:br>
            <a:r>
              <a:rPr lang="en-US" altLang="en-US" sz="2000" dirty="0"/>
              <a:t>with </a:t>
            </a:r>
            <a:br>
              <a:rPr lang="en-US" altLang="en-US" sz="2000" dirty="0"/>
            </a:br>
            <a:r>
              <a:rPr lang="en-US" altLang="en-US" sz="2000" dirty="0"/>
              <a:t>voltages</a:t>
            </a:r>
            <a:br>
              <a:rPr lang="en-US" altLang="en-US" sz="2000" dirty="0"/>
            </a:br>
            <a:r>
              <a:rPr lang="en-US" altLang="en-US" sz="2000" dirty="0"/>
              <a:t>below </a:t>
            </a:r>
            <a:br>
              <a:rPr lang="en-US" altLang="en-US" sz="2000" dirty="0"/>
            </a:br>
            <a:r>
              <a:rPr lang="en-US" altLang="en-US" sz="2000" dirty="0"/>
              <a:t>0.90 </a:t>
            </a:r>
            <a:r>
              <a:rPr lang="en-US" altLang="en-US" sz="2000" dirty="0" err="1"/>
              <a:t>pu</a:t>
            </a:r>
            <a:r>
              <a:rPr lang="en-US" altLang="en-US" sz="2000" dirty="0"/>
              <a:t>  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819" y="1371600"/>
            <a:ext cx="6629400" cy="4251325"/>
          </a:xfrm>
          <a:noFill/>
          <a:ln w="12700" cap="flat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38819" y="5638800"/>
            <a:ext cx="8261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/>
              <a:t>The lowest 138 kV voltage was 0.836 pu; lowest 34.5 kV was 0.621 pu;</a:t>
            </a:r>
            <a:br>
              <a:rPr lang="en-US" altLang="en-US" sz="2000"/>
            </a:br>
            <a:r>
              <a:rPr lang="en-US" altLang="en-US" sz="2000"/>
              <a:t>case contained 42,766 buses; case had been used daily all summer</a:t>
            </a:r>
          </a:p>
        </p:txBody>
      </p:sp>
    </p:spTree>
    <p:extLst>
      <p:ext uri="{BB962C8B-B14F-4D97-AF65-F5344CB8AC3E}">
        <p14:creationId xmlns:p14="http://schemas.microsoft.com/office/powerpoint/2010/main" val="2167104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PV Buses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191000"/>
          </a:xfrm>
        </p:spPr>
        <p:txBody>
          <a:bodyPr/>
          <a:lstStyle/>
          <a:p>
            <a:r>
              <a:rPr lang="en-US" altLang="en-US" dirty="0"/>
              <a:t>Since the voltage magnitude at PV buses is fixed there is no need to explicitly include these voltages in </a:t>
            </a:r>
            <a:r>
              <a:rPr lang="en-US" altLang="en-US" b="1" dirty="0"/>
              <a:t>x</a:t>
            </a:r>
            <a:r>
              <a:rPr lang="en-US" altLang="en-US" dirty="0"/>
              <a:t> or write the reactive power balance equations</a:t>
            </a:r>
          </a:p>
          <a:p>
            <a:pPr lvl="1"/>
            <a:r>
              <a:rPr lang="en-US" altLang="en-US" dirty="0"/>
              <a:t>the reactive power output of the generator varies to maintain the fixed terminal voltage (within limits)</a:t>
            </a:r>
          </a:p>
          <a:p>
            <a:pPr lvl="1"/>
            <a:r>
              <a:rPr lang="en-US" altLang="en-US" dirty="0"/>
              <a:t>optionally these variations/equations can be included by just writing the explicit voltage constraint for the generator bus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	</a:t>
            </a:r>
            <a:r>
              <a:rPr lang="en-US" altLang="en-US" dirty="0">
                <a:cs typeface="Times New Roman" pitchFamily="18" charset="0"/>
              </a:rPr>
              <a:t>|</a:t>
            </a:r>
            <a:r>
              <a:rPr lang="en-US" altLang="en-US" dirty="0"/>
              <a:t>V</a:t>
            </a:r>
            <a:r>
              <a:rPr lang="en-US" altLang="en-US" baseline="-25000" dirty="0"/>
              <a:t>i</a:t>
            </a:r>
            <a:r>
              <a:rPr lang="en-US" altLang="en-US" dirty="0"/>
              <a:t> </a:t>
            </a:r>
            <a:r>
              <a:rPr lang="en-US" altLang="en-US" dirty="0">
                <a:cs typeface="Times New Roman" pitchFamily="18" charset="0"/>
              </a:rPr>
              <a:t>| </a:t>
            </a:r>
            <a:r>
              <a:rPr lang="en-US" altLang="en-US" dirty="0"/>
              <a:t>– V</a:t>
            </a:r>
            <a:r>
              <a:rPr lang="en-US" altLang="en-US" baseline="-25000" dirty="0"/>
              <a:t>i </a:t>
            </a:r>
            <a:r>
              <a:rPr lang="en-US" altLang="en-US" baseline="-25000" dirty="0" err="1"/>
              <a:t>setpoint</a:t>
            </a:r>
            <a:r>
              <a:rPr lang="en-US" altLang="en-US" baseline="-25000" dirty="0"/>
              <a:t> </a:t>
            </a:r>
            <a:r>
              <a:rPr lang="en-US" altLang="en-US" dirty="0"/>
              <a:t>= 0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Bus PV Case Example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36000" b="41417"/>
          <a:stretch>
            <a:fillRect/>
          </a:stretch>
        </p:blipFill>
        <p:spPr bwMode="auto">
          <a:xfrm>
            <a:off x="457200" y="3200400"/>
            <a:ext cx="67056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441160"/>
              </p:ext>
            </p:extLst>
          </p:nvPr>
        </p:nvGraphicFramePr>
        <p:xfrm>
          <a:off x="457200" y="1280160"/>
          <a:ext cx="70739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9" name="Equation" r:id="rId5" imgW="7073900" imgH="2057400" progId="Equation.DSMT4">
                  <p:embed/>
                </p:oleObj>
              </mc:Choice>
              <mc:Fallback>
                <p:oleObj name="Equation" r:id="rId5" imgW="7073900" imgH="205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0739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Generator Reactive Power Limits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4419600"/>
          </a:xfrm>
        </p:spPr>
        <p:txBody>
          <a:bodyPr/>
          <a:lstStyle/>
          <a:p>
            <a:r>
              <a:rPr lang="en-US" altLang="en-US" dirty="0"/>
              <a:t>The reactive power output of generators varies to maintain the terminal voltage; on a real generator this is done by the exciter</a:t>
            </a:r>
          </a:p>
          <a:p>
            <a:r>
              <a:rPr lang="en-US" altLang="en-US" dirty="0"/>
              <a:t>To maintain higher voltages requires more reactive power</a:t>
            </a:r>
          </a:p>
          <a:p>
            <a:r>
              <a:rPr lang="en-US" altLang="en-US" dirty="0"/>
              <a:t>Generators have reactive power limits, which are dependent upon the generator's MW output</a:t>
            </a:r>
          </a:p>
          <a:p>
            <a:r>
              <a:rPr lang="en-US" altLang="en-US" dirty="0"/>
              <a:t>These limits must be considered during the power flow solution</a:t>
            </a:r>
          </a:p>
          <a:p>
            <a:r>
              <a:rPr lang="en-US" altLang="en-US" dirty="0"/>
              <a:t>These limits will be discussed further with the Newton-Raphson algorithm</a:t>
            </a:r>
          </a:p>
          <a:p>
            <a:pPr>
              <a:buFont typeface="Wingdings" pitchFamily="2" charset="2"/>
              <a:buChar char="l"/>
            </a:pP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Generator Reactive Limits, cont'd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During power flow once a solution is obtained check to make generator reactive power output is within its limits</a:t>
            </a:r>
          </a:p>
          <a:p>
            <a:r>
              <a:rPr lang="en-US" altLang="en-US" dirty="0"/>
              <a:t>If the reactive power is outside of the limits, fix Q at the max or min value, and resolve treating the generator as a PQ bus</a:t>
            </a:r>
          </a:p>
          <a:p>
            <a:pPr lvl="1"/>
            <a:r>
              <a:rPr lang="en-US" altLang="en-US" dirty="0"/>
              <a:t>this is know as "type-switching"</a:t>
            </a:r>
          </a:p>
          <a:p>
            <a:pPr lvl="1"/>
            <a:r>
              <a:rPr lang="en-US" altLang="en-US" dirty="0"/>
              <a:t>also need to check if a PQ generator can again regulate</a:t>
            </a:r>
          </a:p>
          <a:p>
            <a:r>
              <a:rPr lang="en-US" altLang="en-US" dirty="0"/>
              <a:t>Rule of thumb: to raise system voltage we need to supply more </a:t>
            </a:r>
            <a:r>
              <a:rPr lang="en-US" altLang="en-US" dirty="0" err="1"/>
              <a:t>vars</a:t>
            </a:r>
            <a:endParaRPr lang="en-US" alt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533400" y="1524000"/>
            <a:ext cx="7924800" cy="3521075"/>
            <a:chOff x="336" y="1190"/>
            <a:chExt cx="4992" cy="2218"/>
          </a:xfrm>
        </p:grpSpPr>
        <p:sp>
          <p:nvSpPr>
            <p:cNvPr id="29702" name="Oval 3"/>
            <p:cNvSpPr>
              <a:spLocks noChangeArrowheads="1"/>
            </p:cNvSpPr>
            <p:nvPr/>
          </p:nvSpPr>
          <p:spPr bwMode="auto">
            <a:xfrm>
              <a:off x="480" y="172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03" name="Line 4"/>
            <p:cNvSpPr>
              <a:spLocks noChangeShapeType="1"/>
            </p:cNvSpPr>
            <p:nvPr/>
          </p:nvSpPr>
          <p:spPr bwMode="auto">
            <a:xfrm>
              <a:off x="768" y="18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1056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05" name="Group 6"/>
            <p:cNvGrpSpPr>
              <a:grpSpLocks/>
            </p:cNvGrpSpPr>
            <p:nvPr/>
          </p:nvGrpSpPr>
          <p:grpSpPr bwMode="auto">
            <a:xfrm>
              <a:off x="1248" y="1680"/>
              <a:ext cx="144" cy="384"/>
              <a:chOff x="1632" y="2064"/>
              <a:chExt cx="144" cy="384"/>
            </a:xfrm>
          </p:grpSpPr>
          <p:grpSp>
            <p:nvGrpSpPr>
              <p:cNvPr id="29795" name="Group 7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801" name="Freeform 8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2" name="Freeform 9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3" name="Freeform 10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4" name="Freeform 11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96" name="Group 12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97" name="Freeform 13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8" name="Freeform 14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9" name="Freeform 15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00" name="Freeform 16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06" name="Line 17"/>
            <p:cNvSpPr>
              <a:spLocks noChangeShapeType="1"/>
            </p:cNvSpPr>
            <p:nvPr/>
          </p:nvSpPr>
          <p:spPr bwMode="auto">
            <a:xfrm>
              <a:off x="1392" y="187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8"/>
            <p:cNvSpPr>
              <a:spLocks noChangeShapeType="1"/>
            </p:cNvSpPr>
            <p:nvPr/>
          </p:nvSpPr>
          <p:spPr bwMode="auto">
            <a:xfrm>
              <a:off x="1584" y="18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9"/>
            <p:cNvSpPr>
              <a:spLocks noChangeShapeType="1"/>
            </p:cNvSpPr>
            <p:nvPr/>
          </p:nvSpPr>
          <p:spPr bwMode="auto">
            <a:xfrm>
              <a:off x="1584" y="201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20"/>
            <p:cNvSpPr>
              <a:spLocks noChangeShapeType="1"/>
            </p:cNvSpPr>
            <p:nvPr/>
          </p:nvSpPr>
          <p:spPr bwMode="auto">
            <a:xfrm>
              <a:off x="2304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21"/>
            <p:cNvSpPr>
              <a:spLocks noChangeShapeType="1"/>
            </p:cNvSpPr>
            <p:nvPr/>
          </p:nvSpPr>
          <p:spPr bwMode="auto">
            <a:xfrm>
              <a:off x="2832" y="20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22"/>
            <p:cNvSpPr>
              <a:spLocks noChangeShapeType="1"/>
            </p:cNvSpPr>
            <p:nvPr/>
          </p:nvSpPr>
          <p:spPr bwMode="auto">
            <a:xfrm>
              <a:off x="2832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23"/>
            <p:cNvSpPr>
              <a:spLocks noChangeShapeType="1"/>
            </p:cNvSpPr>
            <p:nvPr/>
          </p:nvSpPr>
          <p:spPr bwMode="auto">
            <a:xfrm>
              <a:off x="268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3" name="Group 24"/>
            <p:cNvGrpSpPr>
              <a:grpSpLocks/>
            </p:cNvGrpSpPr>
            <p:nvPr/>
          </p:nvGrpSpPr>
          <p:grpSpPr bwMode="auto">
            <a:xfrm>
              <a:off x="2352" y="3072"/>
              <a:ext cx="192" cy="336"/>
              <a:chOff x="2688" y="3456"/>
              <a:chExt cx="192" cy="336"/>
            </a:xfrm>
          </p:grpSpPr>
          <p:sp>
            <p:nvSpPr>
              <p:cNvPr id="29793" name="Line 25"/>
              <p:cNvSpPr>
                <a:spLocks noChangeShapeType="1"/>
              </p:cNvSpPr>
              <p:nvPr/>
            </p:nvSpPr>
            <p:spPr bwMode="auto">
              <a:xfrm>
                <a:off x="2784" y="3456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Line 26"/>
              <p:cNvSpPr>
                <a:spLocks noChangeShapeType="1"/>
              </p:cNvSpPr>
              <p:nvPr/>
            </p:nvSpPr>
            <p:spPr bwMode="auto">
              <a:xfrm flipV="1">
                <a:off x="2688" y="3552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14" name="Line 27"/>
            <p:cNvSpPr>
              <a:spLocks noChangeShapeType="1"/>
            </p:cNvSpPr>
            <p:nvPr/>
          </p:nvSpPr>
          <p:spPr bwMode="auto">
            <a:xfrm>
              <a:off x="3504" y="1872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5" name="Group 28"/>
            <p:cNvGrpSpPr>
              <a:grpSpLocks/>
            </p:cNvGrpSpPr>
            <p:nvPr/>
          </p:nvGrpSpPr>
          <p:grpSpPr bwMode="auto">
            <a:xfrm>
              <a:off x="3744" y="1680"/>
              <a:ext cx="144" cy="384"/>
              <a:chOff x="1632" y="2064"/>
              <a:chExt cx="144" cy="384"/>
            </a:xfrm>
          </p:grpSpPr>
          <p:grpSp>
            <p:nvGrpSpPr>
              <p:cNvPr id="29783" name="Group 29"/>
              <p:cNvGrpSpPr>
                <a:grpSpLocks/>
              </p:cNvGrpSpPr>
              <p:nvPr/>
            </p:nvGrpSpPr>
            <p:grpSpPr bwMode="auto">
              <a:xfrm>
                <a:off x="1632" y="2064"/>
                <a:ext cx="48" cy="384"/>
                <a:chOff x="1632" y="2064"/>
                <a:chExt cx="48" cy="384"/>
              </a:xfrm>
            </p:grpSpPr>
            <p:sp>
              <p:nvSpPr>
                <p:cNvPr id="29789" name="Freeform 30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0" name="Freeform 31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1" name="Freeform 32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92" name="Freeform 33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84" name="Group 34"/>
              <p:cNvGrpSpPr>
                <a:grpSpLocks/>
              </p:cNvGrpSpPr>
              <p:nvPr/>
            </p:nvGrpSpPr>
            <p:grpSpPr bwMode="auto">
              <a:xfrm flipH="1">
                <a:off x="1728" y="2064"/>
                <a:ext cx="48" cy="384"/>
                <a:chOff x="1632" y="2064"/>
                <a:chExt cx="48" cy="384"/>
              </a:xfrm>
            </p:grpSpPr>
            <p:sp>
              <p:nvSpPr>
                <p:cNvPr id="29785" name="Freeform 35"/>
                <p:cNvSpPr>
                  <a:spLocks/>
                </p:cNvSpPr>
                <p:nvPr/>
              </p:nvSpPr>
              <p:spPr bwMode="auto">
                <a:xfrm>
                  <a:off x="1632" y="2160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6" name="Freeform 36"/>
                <p:cNvSpPr>
                  <a:spLocks/>
                </p:cNvSpPr>
                <p:nvPr/>
              </p:nvSpPr>
              <p:spPr bwMode="auto">
                <a:xfrm>
                  <a:off x="1632" y="2256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7" name="Freeform 37"/>
                <p:cNvSpPr>
                  <a:spLocks/>
                </p:cNvSpPr>
                <p:nvPr/>
              </p:nvSpPr>
              <p:spPr bwMode="auto">
                <a:xfrm>
                  <a:off x="1632" y="2064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8" name="Freeform 38"/>
                <p:cNvSpPr>
                  <a:spLocks/>
                </p:cNvSpPr>
                <p:nvPr/>
              </p:nvSpPr>
              <p:spPr bwMode="auto">
                <a:xfrm>
                  <a:off x="1632" y="2352"/>
                  <a:ext cx="48" cy="96"/>
                </a:xfrm>
                <a:custGeom>
                  <a:avLst/>
                  <a:gdLst>
                    <a:gd name="T0" fmla="*/ 0 w 48"/>
                    <a:gd name="T1" fmla="*/ 0 h 96"/>
                    <a:gd name="T2" fmla="*/ 48 w 48"/>
                    <a:gd name="T3" fmla="*/ 48 h 96"/>
                    <a:gd name="T4" fmla="*/ 0 w 48"/>
                    <a:gd name="T5" fmla="*/ 96 h 96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96"/>
                    <a:gd name="T11" fmla="*/ 48 w 48"/>
                    <a:gd name="T12" fmla="*/ 96 h 9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96">
                      <a:moveTo>
                        <a:pt x="0" y="0"/>
                      </a:moveTo>
                      <a:cubicBezTo>
                        <a:pt x="24" y="16"/>
                        <a:pt x="48" y="32"/>
                        <a:pt x="48" y="48"/>
                      </a:cubicBezTo>
                      <a:cubicBezTo>
                        <a:pt x="48" y="64"/>
                        <a:pt x="8" y="88"/>
                        <a:pt x="0" y="9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16" name="Line 39"/>
            <p:cNvSpPr>
              <a:spLocks noChangeShapeType="1"/>
            </p:cNvSpPr>
            <p:nvPr/>
          </p:nvSpPr>
          <p:spPr bwMode="auto">
            <a:xfrm>
              <a:off x="3888" y="187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40"/>
            <p:cNvSpPr>
              <a:spLocks noChangeShapeType="1"/>
            </p:cNvSpPr>
            <p:nvPr/>
          </p:nvSpPr>
          <p:spPr bwMode="auto">
            <a:xfrm>
              <a:off x="4416" y="201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18" name="Group 41"/>
            <p:cNvGrpSpPr>
              <a:grpSpLocks/>
            </p:cNvGrpSpPr>
            <p:nvPr/>
          </p:nvGrpSpPr>
          <p:grpSpPr bwMode="auto">
            <a:xfrm>
              <a:off x="4320" y="1680"/>
              <a:ext cx="864" cy="672"/>
              <a:chOff x="4224" y="2064"/>
              <a:chExt cx="864" cy="672"/>
            </a:xfrm>
          </p:grpSpPr>
          <p:sp>
            <p:nvSpPr>
              <p:cNvPr id="29775" name="Line 42"/>
              <p:cNvSpPr>
                <a:spLocks noChangeShapeType="1"/>
              </p:cNvSpPr>
              <p:nvPr/>
            </p:nvSpPr>
            <p:spPr bwMode="auto">
              <a:xfrm>
                <a:off x="4560" y="2064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9776" name="Group 43"/>
              <p:cNvGrpSpPr>
                <a:grpSpLocks/>
              </p:cNvGrpSpPr>
              <p:nvPr/>
            </p:nvGrpSpPr>
            <p:grpSpPr bwMode="auto">
              <a:xfrm>
                <a:off x="4224" y="2400"/>
                <a:ext cx="192" cy="336"/>
                <a:chOff x="2688" y="3456"/>
                <a:chExt cx="192" cy="336"/>
              </a:xfrm>
            </p:grpSpPr>
            <p:sp>
              <p:nvSpPr>
                <p:cNvPr id="29781" name="Line 44"/>
                <p:cNvSpPr>
                  <a:spLocks noChangeShapeType="1"/>
                </p:cNvSpPr>
                <p:nvPr/>
              </p:nvSpPr>
              <p:spPr bwMode="auto">
                <a:xfrm>
                  <a:off x="2784" y="3456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82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688" y="3552"/>
                  <a:ext cx="192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77" name="Line 46"/>
              <p:cNvSpPr>
                <a:spLocks noChangeShapeType="1"/>
              </p:cNvSpPr>
              <p:nvPr/>
            </p:nvSpPr>
            <p:spPr bwMode="auto">
              <a:xfrm>
                <a:off x="4464" y="2400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Line 47"/>
              <p:cNvSpPr>
                <a:spLocks noChangeShapeType="1"/>
              </p:cNvSpPr>
              <p:nvPr/>
            </p:nvSpPr>
            <p:spPr bwMode="auto">
              <a:xfrm>
                <a:off x="4560" y="2256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Oval 48"/>
              <p:cNvSpPr>
                <a:spLocks noChangeArrowheads="1"/>
              </p:cNvSpPr>
              <p:nvPr/>
            </p:nvSpPr>
            <p:spPr bwMode="auto">
              <a:xfrm>
                <a:off x="4800" y="2112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780" name="Line 49"/>
              <p:cNvSpPr>
                <a:spLocks noChangeShapeType="1"/>
              </p:cNvSpPr>
              <p:nvPr/>
            </p:nvSpPr>
            <p:spPr bwMode="auto">
              <a:xfrm flipH="1">
                <a:off x="4656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50"/>
            <p:cNvGrpSpPr>
              <a:grpSpLocks/>
            </p:cNvGrpSpPr>
            <p:nvPr/>
          </p:nvGrpSpPr>
          <p:grpSpPr bwMode="auto">
            <a:xfrm>
              <a:off x="1200" y="2112"/>
              <a:ext cx="303" cy="192"/>
              <a:chOff x="1536" y="2496"/>
              <a:chExt cx="303" cy="192"/>
            </a:xfrm>
          </p:grpSpPr>
          <p:sp>
            <p:nvSpPr>
              <p:cNvPr id="29763" name="AutoShape 51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64" name="Group 52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65" name="Group 53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67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6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0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7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68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66" name="Line 62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9720" name="Group 63"/>
            <p:cNvGrpSpPr>
              <a:grpSpLocks/>
            </p:cNvGrpSpPr>
            <p:nvPr/>
          </p:nvGrpSpPr>
          <p:grpSpPr bwMode="auto">
            <a:xfrm flipH="1">
              <a:off x="3648" y="2112"/>
              <a:ext cx="303" cy="192"/>
              <a:chOff x="1536" y="2496"/>
              <a:chExt cx="303" cy="192"/>
            </a:xfrm>
          </p:grpSpPr>
          <p:sp>
            <p:nvSpPr>
              <p:cNvPr id="29751" name="AutoShape 64"/>
              <p:cNvSpPr>
                <a:spLocks noChangeArrowheads="1"/>
              </p:cNvSpPr>
              <p:nvPr/>
            </p:nvSpPr>
            <p:spPr bwMode="auto">
              <a:xfrm>
                <a:off x="1536" y="2544"/>
                <a:ext cx="96" cy="83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9752" name="Group 65"/>
              <p:cNvGrpSpPr>
                <a:grpSpLocks/>
              </p:cNvGrpSpPr>
              <p:nvPr/>
            </p:nvGrpSpPr>
            <p:grpSpPr bwMode="auto">
              <a:xfrm>
                <a:off x="1680" y="2496"/>
                <a:ext cx="159" cy="192"/>
                <a:chOff x="576" y="2640"/>
                <a:chExt cx="907" cy="1104"/>
              </a:xfrm>
            </p:grpSpPr>
            <p:grpSp>
              <p:nvGrpSpPr>
                <p:cNvPr id="29753" name="Group 66"/>
                <p:cNvGrpSpPr>
                  <a:grpSpLocks/>
                </p:cNvGrpSpPr>
                <p:nvPr/>
              </p:nvGrpSpPr>
              <p:grpSpPr bwMode="auto">
                <a:xfrm>
                  <a:off x="576" y="2640"/>
                  <a:ext cx="907" cy="1008"/>
                  <a:chOff x="720" y="3120"/>
                  <a:chExt cx="432" cy="480"/>
                </a:xfrm>
              </p:grpSpPr>
              <p:grpSp>
                <p:nvGrpSpPr>
                  <p:cNvPr id="29755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720" y="3120"/>
                    <a:ext cx="432" cy="432"/>
                    <a:chOff x="720" y="3120"/>
                    <a:chExt cx="192" cy="192"/>
                  </a:xfrm>
                </p:grpSpPr>
                <p:sp>
                  <p:nvSpPr>
                    <p:cNvPr id="29757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20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8" name="Line 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68" y="3120"/>
                      <a:ext cx="48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59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0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68" y="3216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1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64" y="3216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6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3312"/>
                      <a:ext cx="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75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008" y="3600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754" name="Line 75"/>
                <p:cNvSpPr>
                  <a:spLocks noChangeShapeType="1"/>
                </p:cNvSpPr>
                <p:nvPr/>
              </p:nvSpPr>
              <p:spPr bwMode="auto">
                <a:xfrm>
                  <a:off x="1248" y="374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21" name="Text Box 76"/>
            <p:cNvSpPr txBox="1">
              <a:spLocks noChangeArrowheads="1"/>
            </p:cNvSpPr>
            <p:nvPr/>
          </p:nvSpPr>
          <p:spPr bwMode="auto">
            <a:xfrm>
              <a:off x="336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2" name="Text Box 77"/>
            <p:cNvSpPr txBox="1">
              <a:spLocks noChangeArrowheads="1"/>
            </p:cNvSpPr>
            <p:nvPr/>
          </p:nvSpPr>
          <p:spPr bwMode="auto">
            <a:xfrm>
              <a:off x="1056" y="2400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400 MVA</a:t>
              </a:r>
            </a:p>
            <a:p>
              <a:pPr algn="ctr" eaLnBrk="1" hangingPunct="1"/>
              <a:r>
                <a:rPr lang="en-US" altLang="en-US" sz="1600"/>
                <a:t>15/345 kV</a:t>
              </a:r>
            </a:p>
          </p:txBody>
        </p:sp>
        <p:sp>
          <p:nvSpPr>
            <p:cNvPr id="29723" name="Text Box 78"/>
            <p:cNvSpPr txBox="1">
              <a:spLocks noChangeArrowheads="1"/>
            </p:cNvSpPr>
            <p:nvPr/>
          </p:nvSpPr>
          <p:spPr bwMode="auto">
            <a:xfrm>
              <a:off x="1248" y="144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T1</a:t>
              </a:r>
            </a:p>
          </p:txBody>
        </p:sp>
        <p:sp>
          <p:nvSpPr>
            <p:cNvPr id="29724" name="Text Box 79"/>
            <p:cNvSpPr txBox="1">
              <a:spLocks noChangeArrowheads="1"/>
            </p:cNvSpPr>
            <p:nvPr/>
          </p:nvSpPr>
          <p:spPr bwMode="auto">
            <a:xfrm>
              <a:off x="3744" y="1190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T2</a:t>
              </a:r>
            </a:p>
          </p:txBody>
        </p:sp>
        <p:sp>
          <p:nvSpPr>
            <p:cNvPr id="29725" name="Text Box 80"/>
            <p:cNvSpPr txBox="1">
              <a:spLocks noChangeArrowheads="1"/>
            </p:cNvSpPr>
            <p:nvPr/>
          </p:nvSpPr>
          <p:spPr bwMode="auto">
            <a:xfrm>
              <a:off x="3552" y="1324"/>
              <a:ext cx="57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345/15 kV</a:t>
              </a:r>
            </a:p>
          </p:txBody>
        </p:sp>
        <p:sp>
          <p:nvSpPr>
            <p:cNvPr id="29726" name="Text Box 81"/>
            <p:cNvSpPr txBox="1">
              <a:spLocks noChangeArrowheads="1"/>
            </p:cNvSpPr>
            <p:nvPr/>
          </p:nvSpPr>
          <p:spPr bwMode="auto">
            <a:xfrm>
              <a:off x="4800" y="2064"/>
              <a:ext cx="52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MVA</a:t>
              </a:r>
            </a:p>
            <a:p>
              <a:pPr algn="ctr" eaLnBrk="1" hangingPunct="1"/>
              <a:r>
                <a:rPr lang="en-US" altLang="en-US" sz="1600"/>
                <a:t>15 kV</a:t>
              </a:r>
            </a:p>
          </p:txBody>
        </p:sp>
        <p:sp>
          <p:nvSpPr>
            <p:cNvPr id="29727" name="Text Box 82"/>
            <p:cNvSpPr txBox="1">
              <a:spLocks noChangeArrowheads="1"/>
            </p:cNvSpPr>
            <p:nvPr/>
          </p:nvSpPr>
          <p:spPr bwMode="auto">
            <a:xfrm>
              <a:off x="4800" y="1488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520 MVA</a:t>
              </a:r>
            </a:p>
          </p:txBody>
        </p:sp>
        <p:sp>
          <p:nvSpPr>
            <p:cNvPr id="29728" name="Text Box 83"/>
            <p:cNvSpPr txBox="1">
              <a:spLocks noChangeArrowheads="1"/>
            </p:cNvSpPr>
            <p:nvPr/>
          </p:nvSpPr>
          <p:spPr bwMode="auto">
            <a:xfrm>
              <a:off x="4512" y="2400"/>
              <a:ext cx="4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 MW</a:t>
              </a:r>
            </a:p>
          </p:txBody>
        </p:sp>
        <p:sp>
          <p:nvSpPr>
            <p:cNvPr id="29729" name="Text Box 84"/>
            <p:cNvSpPr txBox="1">
              <a:spLocks noChangeArrowheads="1"/>
            </p:cNvSpPr>
            <p:nvPr/>
          </p:nvSpPr>
          <p:spPr bwMode="auto">
            <a:xfrm>
              <a:off x="4032" y="2400"/>
              <a:ext cx="4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40 Mvar</a:t>
              </a:r>
            </a:p>
          </p:txBody>
        </p:sp>
        <p:sp>
          <p:nvSpPr>
            <p:cNvPr id="29730" name="Text Box 85"/>
            <p:cNvSpPr txBox="1">
              <a:spLocks noChangeArrowheads="1"/>
            </p:cNvSpPr>
            <p:nvPr/>
          </p:nvSpPr>
          <p:spPr bwMode="auto">
            <a:xfrm>
              <a:off x="1776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280 Mvar</a:t>
              </a:r>
            </a:p>
          </p:txBody>
        </p:sp>
        <p:sp>
          <p:nvSpPr>
            <p:cNvPr id="29731" name="Text Box 86"/>
            <p:cNvSpPr txBox="1">
              <a:spLocks noChangeArrowheads="1"/>
            </p:cNvSpPr>
            <p:nvPr/>
          </p:nvSpPr>
          <p:spPr bwMode="auto">
            <a:xfrm>
              <a:off x="2784" y="3216"/>
              <a:ext cx="5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800 MW</a:t>
              </a:r>
            </a:p>
          </p:txBody>
        </p:sp>
        <p:sp>
          <p:nvSpPr>
            <p:cNvPr id="29732" name="Text Box 87"/>
            <p:cNvSpPr txBox="1">
              <a:spLocks noChangeArrowheads="1"/>
            </p:cNvSpPr>
            <p:nvPr/>
          </p:nvSpPr>
          <p:spPr bwMode="auto">
            <a:xfrm>
              <a:off x="2352" y="1536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3   345 kV</a:t>
              </a:r>
            </a:p>
          </p:txBody>
        </p:sp>
        <p:sp>
          <p:nvSpPr>
            <p:cNvPr id="29733" name="Text Box 88"/>
            <p:cNvSpPr txBox="1">
              <a:spLocks noChangeArrowheads="1"/>
            </p:cNvSpPr>
            <p:nvPr/>
          </p:nvSpPr>
          <p:spPr bwMode="auto">
            <a:xfrm rot="-5400000">
              <a:off x="2189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2</a:t>
              </a:r>
            </a:p>
          </p:txBody>
        </p:sp>
        <p:sp>
          <p:nvSpPr>
            <p:cNvPr id="29734" name="Text Box 89"/>
            <p:cNvSpPr txBox="1">
              <a:spLocks noChangeArrowheads="1"/>
            </p:cNvSpPr>
            <p:nvPr/>
          </p:nvSpPr>
          <p:spPr bwMode="auto">
            <a:xfrm rot="-5400000">
              <a:off x="2573" y="2515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Line 1</a:t>
              </a:r>
            </a:p>
          </p:txBody>
        </p:sp>
        <p:sp>
          <p:nvSpPr>
            <p:cNvPr id="29735" name="Text Box 90"/>
            <p:cNvSpPr txBox="1">
              <a:spLocks noChangeArrowheads="1"/>
            </p:cNvSpPr>
            <p:nvPr/>
          </p:nvSpPr>
          <p:spPr bwMode="auto">
            <a:xfrm>
              <a:off x="1872" y="2400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100 mi</a:t>
              </a:r>
            </a:p>
          </p:txBody>
        </p:sp>
        <p:sp>
          <p:nvSpPr>
            <p:cNvPr id="29736" name="Text Box 91"/>
            <p:cNvSpPr txBox="1">
              <a:spLocks noChangeArrowheads="1"/>
            </p:cNvSpPr>
            <p:nvPr/>
          </p:nvSpPr>
          <p:spPr bwMode="auto">
            <a:xfrm>
              <a:off x="2880" y="2448"/>
              <a:ext cx="38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345 kV 200 mi</a:t>
              </a:r>
            </a:p>
          </p:txBody>
        </p:sp>
        <p:sp>
          <p:nvSpPr>
            <p:cNvPr id="29737" name="Text Box 92"/>
            <p:cNvSpPr txBox="1">
              <a:spLocks noChangeArrowheads="1"/>
            </p:cNvSpPr>
            <p:nvPr/>
          </p:nvSpPr>
          <p:spPr bwMode="auto">
            <a:xfrm>
              <a:off x="2352" y="187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50 mi</a:t>
              </a:r>
            </a:p>
          </p:txBody>
        </p:sp>
        <p:grpSp>
          <p:nvGrpSpPr>
            <p:cNvPr id="29738" name="Group 93"/>
            <p:cNvGrpSpPr>
              <a:grpSpLocks/>
            </p:cNvGrpSpPr>
            <p:nvPr/>
          </p:nvGrpSpPr>
          <p:grpSpPr bwMode="auto">
            <a:xfrm>
              <a:off x="1008" y="1488"/>
              <a:ext cx="64" cy="576"/>
              <a:chOff x="1008" y="1488"/>
              <a:chExt cx="64" cy="576"/>
            </a:xfrm>
          </p:grpSpPr>
          <p:sp>
            <p:nvSpPr>
              <p:cNvPr id="29749" name="Line 94"/>
              <p:cNvSpPr>
                <a:spLocks noChangeShapeType="1"/>
              </p:cNvSpPr>
              <p:nvPr/>
            </p:nvSpPr>
            <p:spPr bwMode="auto">
              <a:xfrm>
                <a:off x="10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Text Box 95"/>
              <p:cNvSpPr txBox="1">
                <a:spLocks noChangeArrowheads="1"/>
              </p:cNvSpPr>
              <p:nvPr/>
            </p:nvSpPr>
            <p:spPr bwMode="auto">
              <a:xfrm>
                <a:off x="10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1</a:t>
                </a:r>
              </a:p>
            </p:txBody>
          </p:sp>
        </p:grpSp>
        <p:grpSp>
          <p:nvGrpSpPr>
            <p:cNvPr id="29739" name="Group 96"/>
            <p:cNvGrpSpPr>
              <a:grpSpLocks/>
            </p:cNvGrpSpPr>
            <p:nvPr/>
          </p:nvGrpSpPr>
          <p:grpSpPr bwMode="auto">
            <a:xfrm>
              <a:off x="3408" y="1488"/>
              <a:ext cx="64" cy="576"/>
              <a:chOff x="3408" y="1488"/>
              <a:chExt cx="64" cy="576"/>
            </a:xfrm>
          </p:grpSpPr>
          <p:sp>
            <p:nvSpPr>
              <p:cNvPr id="29747" name="Line 97"/>
              <p:cNvSpPr>
                <a:spLocks noChangeShapeType="1"/>
              </p:cNvSpPr>
              <p:nvPr/>
            </p:nvSpPr>
            <p:spPr bwMode="auto">
              <a:xfrm>
                <a:off x="3456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8" name="Text Box 98"/>
              <p:cNvSpPr txBox="1">
                <a:spLocks noChangeArrowheads="1"/>
              </p:cNvSpPr>
              <p:nvPr/>
            </p:nvSpPr>
            <p:spPr bwMode="auto">
              <a:xfrm>
                <a:off x="3408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4</a:t>
                </a:r>
              </a:p>
            </p:txBody>
          </p:sp>
        </p:grpSp>
        <p:sp>
          <p:nvSpPr>
            <p:cNvPr id="29740" name="Text Box 99"/>
            <p:cNvSpPr txBox="1">
              <a:spLocks noChangeArrowheads="1"/>
            </p:cNvSpPr>
            <p:nvPr/>
          </p:nvSpPr>
          <p:spPr bwMode="auto">
            <a:xfrm>
              <a:off x="4608" y="1488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600"/>
                <a:t>3</a:t>
              </a:r>
            </a:p>
          </p:txBody>
        </p:sp>
        <p:grpSp>
          <p:nvGrpSpPr>
            <p:cNvPr id="29741" name="Group 100"/>
            <p:cNvGrpSpPr>
              <a:grpSpLocks/>
            </p:cNvGrpSpPr>
            <p:nvPr/>
          </p:nvGrpSpPr>
          <p:grpSpPr bwMode="auto">
            <a:xfrm>
              <a:off x="1808" y="2976"/>
              <a:ext cx="1360" cy="154"/>
              <a:chOff x="1808" y="2976"/>
              <a:chExt cx="1360" cy="154"/>
            </a:xfrm>
          </p:grpSpPr>
          <p:sp>
            <p:nvSpPr>
              <p:cNvPr id="29745" name="Line 101"/>
              <p:cNvSpPr>
                <a:spLocks noChangeShapeType="1"/>
              </p:cNvSpPr>
              <p:nvPr/>
            </p:nvSpPr>
            <p:spPr bwMode="auto">
              <a:xfrm>
                <a:off x="1920" y="3072"/>
                <a:ext cx="12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Text Box 102"/>
              <p:cNvSpPr txBox="1">
                <a:spLocks noChangeArrowheads="1"/>
              </p:cNvSpPr>
              <p:nvPr/>
            </p:nvSpPr>
            <p:spPr bwMode="auto">
              <a:xfrm>
                <a:off x="1808" y="2976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2</a:t>
                </a:r>
              </a:p>
            </p:txBody>
          </p:sp>
        </p:grpSp>
        <p:grpSp>
          <p:nvGrpSpPr>
            <p:cNvPr id="29742" name="Group 103"/>
            <p:cNvGrpSpPr>
              <a:grpSpLocks/>
            </p:cNvGrpSpPr>
            <p:nvPr/>
          </p:nvGrpSpPr>
          <p:grpSpPr bwMode="auto">
            <a:xfrm>
              <a:off x="1536" y="1488"/>
              <a:ext cx="64" cy="576"/>
              <a:chOff x="1536" y="1488"/>
              <a:chExt cx="64" cy="576"/>
            </a:xfrm>
          </p:grpSpPr>
          <p:sp>
            <p:nvSpPr>
              <p:cNvPr id="29743" name="Line 104"/>
              <p:cNvSpPr>
                <a:spLocks noChangeShapeType="1"/>
              </p:cNvSpPr>
              <p:nvPr/>
            </p:nvSpPr>
            <p:spPr bwMode="auto">
              <a:xfrm>
                <a:off x="1584" y="1680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4" name="Text Box 105"/>
              <p:cNvSpPr txBox="1">
                <a:spLocks noChangeArrowheads="1"/>
              </p:cNvSpPr>
              <p:nvPr/>
            </p:nvSpPr>
            <p:spPr bwMode="auto">
              <a:xfrm>
                <a:off x="1536" y="1488"/>
                <a:ext cx="6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/>
                <a:r>
                  <a:rPr lang="en-US" altLang="en-US" sz="1600"/>
                  <a:t>5</a:t>
                </a:r>
              </a:p>
            </p:txBody>
          </p:sp>
        </p:grpSp>
      </p:grpSp>
      <p:sp>
        <p:nvSpPr>
          <p:cNvPr id="29699" name="Text Box 106"/>
          <p:cNvSpPr txBox="1">
            <a:spLocks noChangeArrowheads="1"/>
          </p:cNvSpPr>
          <p:nvPr/>
        </p:nvSpPr>
        <p:spPr bwMode="auto">
          <a:xfrm>
            <a:off x="3352800" y="5410200"/>
            <a:ext cx="1614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Single-line diagram</a:t>
            </a:r>
          </a:p>
        </p:txBody>
      </p:sp>
      <p:sp>
        <p:nvSpPr>
          <p:cNvPr id="59396" name="Rectangle 107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The N-R Power Flow: 5-bus Example</a:t>
            </a:r>
          </a:p>
        </p:txBody>
      </p:sp>
      <p:sp>
        <p:nvSpPr>
          <p:cNvPr id="29701" name="Rectangle 108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523" name="Group 131"/>
          <p:cNvGraphicFramePr>
            <a:graphicFrameLocks noGrp="1"/>
          </p:cNvGraphicFramePr>
          <p:nvPr/>
        </p:nvGraphicFramePr>
        <p:xfrm>
          <a:off x="1371600" y="1219200"/>
          <a:ext cx="7543800" cy="3046422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58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45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46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23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388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683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920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Type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 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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degrees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Gmax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Gmin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Swing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95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Constant voltage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5.2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-2.8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8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Load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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801" name="Text Box 81"/>
          <p:cNvSpPr txBox="1">
            <a:spLocks noChangeArrowheads="1"/>
          </p:cNvSpPr>
          <p:nvPr/>
        </p:nvSpPr>
        <p:spPr bwMode="auto">
          <a:xfrm>
            <a:off x="304800" y="2209800"/>
            <a:ext cx="9032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Table 1. </a:t>
            </a:r>
          </a:p>
          <a:p>
            <a:pPr eaLnBrk="1" hangingPunct="1"/>
            <a:r>
              <a:rPr lang="en-US" altLang="en-US" sz="1600"/>
              <a:t>Bus input </a:t>
            </a:r>
          </a:p>
          <a:p>
            <a:pPr eaLnBrk="1" hangingPunct="1"/>
            <a:r>
              <a:rPr lang="en-US" altLang="en-US" sz="1600"/>
              <a:t>data</a:t>
            </a:r>
          </a:p>
        </p:txBody>
      </p:sp>
      <p:graphicFrame>
        <p:nvGraphicFramePr>
          <p:cNvPr id="315522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518519"/>
              </p:ext>
            </p:extLst>
          </p:nvPr>
        </p:nvGraphicFramePr>
        <p:xfrm>
          <a:off x="2438400" y="4343400"/>
          <a:ext cx="6248400" cy="217016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68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64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R’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2-4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0.0090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0.100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1.72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0.0045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0.88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4-5</a:t>
                      </a: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0.00225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0.44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839" name="Text Box 119"/>
          <p:cNvSpPr txBox="1">
            <a:spLocks noChangeArrowheads="1"/>
          </p:cNvSpPr>
          <p:nvPr/>
        </p:nvSpPr>
        <p:spPr bwMode="auto">
          <a:xfrm>
            <a:off x="914400" y="5027613"/>
            <a:ext cx="13890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Table 2.</a:t>
            </a:r>
          </a:p>
          <a:p>
            <a:pPr eaLnBrk="1" hangingPunct="1"/>
            <a:r>
              <a:rPr lang="en-US" altLang="en-US" sz="1600"/>
              <a:t> Line input data</a:t>
            </a:r>
          </a:p>
        </p:txBody>
      </p:sp>
      <p:sp>
        <p:nvSpPr>
          <p:cNvPr id="60536" name="Rectangle 132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The N-R Power Flow: 5-bus Example</a:t>
            </a:r>
          </a:p>
        </p:txBody>
      </p:sp>
      <p:sp>
        <p:nvSpPr>
          <p:cNvPr id="30841" name="Rectangle 133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498" name="Group 82"/>
          <p:cNvGraphicFramePr>
            <a:graphicFrameLocks noGrp="1"/>
          </p:cNvGraphicFramePr>
          <p:nvPr/>
        </p:nvGraphicFramePr>
        <p:xfrm>
          <a:off x="1676400" y="1371600"/>
          <a:ext cx="7162800" cy="2176463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56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Bus-to-Bus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MVA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unit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1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1-5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0.00150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0.02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3-4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0.00075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0.01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10.0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—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304800" y="2209800"/>
            <a:ext cx="11080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Table 3. </a:t>
            </a:r>
          </a:p>
          <a:p>
            <a:pPr eaLnBrk="1" hangingPunct="1"/>
            <a:r>
              <a:rPr lang="en-US" altLang="en-US" sz="1600"/>
              <a:t>Transformer</a:t>
            </a:r>
          </a:p>
          <a:p>
            <a:pPr eaLnBrk="1" hangingPunct="1"/>
            <a:r>
              <a:rPr lang="en-US" altLang="en-US" sz="1600"/>
              <a:t> input data</a:t>
            </a:r>
          </a:p>
        </p:txBody>
      </p:sp>
      <p:graphicFrame>
        <p:nvGraphicFramePr>
          <p:cNvPr id="31645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553635"/>
              </p:ext>
            </p:extLst>
          </p:nvPr>
        </p:nvGraphicFramePr>
        <p:xfrm>
          <a:off x="2819400" y="3667042"/>
          <a:ext cx="6096000" cy="280995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Bus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Input 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Unknowns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1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L2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-2.8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1.05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L3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4.4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4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= 0, Q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5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= 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</a:t>
                      </a:r>
                      <a:r>
                        <a:rPr kumimoji="0" lang="en-US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811" name="Text Box 77"/>
          <p:cNvSpPr txBox="1">
            <a:spLocks noChangeArrowheads="1"/>
          </p:cNvSpPr>
          <p:nvPr/>
        </p:nvSpPr>
        <p:spPr bwMode="auto">
          <a:xfrm>
            <a:off x="914400" y="4875213"/>
            <a:ext cx="1752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/>
              <a:t>Table 4. Input data </a:t>
            </a:r>
          </a:p>
          <a:p>
            <a:pPr eaLnBrk="1" hangingPunct="1"/>
            <a:r>
              <a:rPr lang="en-US" altLang="en-US" sz="1600"/>
              <a:t>and unknowns</a:t>
            </a:r>
          </a:p>
        </p:txBody>
      </p:sp>
      <p:sp>
        <p:nvSpPr>
          <p:cNvPr id="61508" name="Rectangle 83"/>
          <p:cNvSpPr>
            <a:spLocks noChangeArrowheads="1"/>
          </p:cNvSpPr>
          <p:nvPr/>
        </p:nvSpPr>
        <p:spPr bwMode="auto">
          <a:xfrm>
            <a:off x="4572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The N-R Power Flow: 5-bus Example</a:t>
            </a:r>
          </a:p>
        </p:txBody>
      </p:sp>
      <p:sp>
        <p:nvSpPr>
          <p:cNvPr id="31813" name="Rectangle 84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1"/>
          <p:cNvSpPr>
            <a:spLocks noChangeArrowheads="1"/>
          </p:cNvSpPr>
          <p:nvPr/>
        </p:nvSpPr>
        <p:spPr bwMode="auto">
          <a:xfrm>
            <a:off x="0" y="0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</a:rPr>
              <a:t>Time to Close the Hood: Let the Computer Do the Math! (Ybus Shown)</a:t>
            </a:r>
          </a:p>
        </p:txBody>
      </p:sp>
      <p:sp>
        <p:nvSpPr>
          <p:cNvPr id="32771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1524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77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6.25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624840"/>
          </a:xfrm>
        </p:spPr>
        <p:txBody>
          <a:bodyPr/>
          <a:lstStyle/>
          <a:p>
            <a:r>
              <a:rPr lang="en-US" dirty="0" smtClean="0"/>
              <a:t>Use Newton-Raphson to solve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803631"/>
              </p:ext>
            </p:extLst>
          </p:nvPr>
        </p:nvGraphicFramePr>
        <p:xfrm>
          <a:off x="914400" y="1905000"/>
          <a:ext cx="6465888" cy="439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1" name="Equation" r:id="rId3" imgW="3251160" imgH="2209680" progId="Equation.DSMT4">
                  <p:embed/>
                </p:oleObj>
              </mc:Choice>
              <mc:Fallback>
                <p:oleObj name="Equation" r:id="rId3" imgW="3251160" imgH="220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905000"/>
                        <a:ext cx="6465888" cy="439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28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 the End of Lecture 9 We Had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39232"/>
              </p:ext>
            </p:extLst>
          </p:nvPr>
        </p:nvGraphicFramePr>
        <p:xfrm>
          <a:off x="457200" y="1533525"/>
          <a:ext cx="81534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9" name="Equation" r:id="rId4" imgW="8153280" imgH="4165560" progId="Equation.DSMT4">
                  <p:embed/>
                </p:oleObj>
              </mc:Choice>
              <mc:Fallback>
                <p:oleObj name="Equation" r:id="rId4" imgW="8153280" imgH="4165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33525"/>
                        <a:ext cx="8153400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4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NR Application to Power Flow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48"/>
              </p:ext>
            </p:extLst>
          </p:nvPr>
        </p:nvGraphicFramePr>
        <p:xfrm>
          <a:off x="457200" y="1280160"/>
          <a:ext cx="71628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63" name="Equation" r:id="rId4" imgW="7162800" imgH="5080000" progId="Equation.DSMT4">
                  <p:embed/>
                </p:oleObj>
              </mc:Choice>
              <mc:Fallback>
                <p:oleObj name="Equation" r:id="rId4" imgW="7162800" imgH="508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1628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Real Power Balance Equations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05684"/>
              </p:ext>
            </p:extLst>
          </p:nvPr>
        </p:nvGraphicFramePr>
        <p:xfrm>
          <a:off x="457200" y="1280160"/>
          <a:ext cx="796290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87" name="Equation" r:id="rId4" imgW="7962900" imgH="4787900" progId="Equation.DSMT4">
                  <p:embed/>
                </p:oleObj>
              </mc:Choice>
              <mc:Fallback>
                <p:oleObj name="Equation" r:id="rId4" imgW="7962900" imgH="4787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96290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Newton-Raphson Power Flow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859383"/>
              </p:ext>
            </p:extLst>
          </p:nvPr>
        </p:nvGraphicFramePr>
        <p:xfrm>
          <a:off x="457200" y="1280160"/>
          <a:ext cx="764540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11" name="Equation" r:id="rId4" imgW="7645400" imgH="4191000" progId="Equation.DSMT4">
                  <p:embed/>
                </p:oleObj>
              </mc:Choice>
              <mc:Fallback>
                <p:oleObj name="Equation" r:id="rId4" imgW="7645400" imgH="419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4540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Power Flow Variables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48792"/>
              </p:ext>
            </p:extLst>
          </p:nvPr>
        </p:nvGraphicFramePr>
        <p:xfrm>
          <a:off x="457200" y="1280160"/>
          <a:ext cx="78105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5" name="Equation" r:id="rId4" imgW="7810500" imgH="4724400" progId="Equation.DSMT4">
                  <p:embed/>
                </p:oleObj>
              </mc:Choice>
              <mc:Fallback>
                <p:oleObj name="Equation" r:id="rId4" imgW="7810500" imgH="472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8105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N-R Power Flow Solution 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27533"/>
              </p:ext>
            </p:extLst>
          </p:nvPr>
        </p:nvGraphicFramePr>
        <p:xfrm>
          <a:off x="457200" y="1280160"/>
          <a:ext cx="73533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9" name="Equation" r:id="rId4" imgW="7353300" imgH="4419600" progId="Equation.DSMT4">
                  <p:embed/>
                </p:oleObj>
              </mc:Choice>
              <mc:Fallback>
                <p:oleObj name="Equation" r:id="rId4" imgW="7353300" imgH="441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533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3294</TotalTime>
  <Words>914</Words>
  <Application>Microsoft Office PowerPoint</Application>
  <PresentationFormat>On-screen Show (4:3)</PresentationFormat>
  <Paragraphs>350</Paragraphs>
  <Slides>29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Capsules</vt:lpstr>
      <vt:lpstr>Equation</vt:lpstr>
      <vt:lpstr>ECEN 460  Power System Operation and Control</vt:lpstr>
      <vt:lpstr>Announcements</vt:lpstr>
      <vt:lpstr>Problem 6.25</vt:lpstr>
      <vt:lpstr>At the End of Lecture 9 We Had</vt:lpstr>
      <vt:lpstr>NR Application to Power Flow</vt:lpstr>
      <vt:lpstr>Real Power Balance Equations</vt:lpstr>
      <vt:lpstr>Newton-Raphson Power Flow</vt:lpstr>
      <vt:lpstr>Power Flow Variables</vt:lpstr>
      <vt:lpstr>N-R Power Flow Solution </vt:lpstr>
      <vt:lpstr>Power Flow Jacobian Matrix</vt:lpstr>
      <vt:lpstr>Power Flow Jacobian Matrix, cont’d</vt:lpstr>
      <vt:lpstr>Two Bus Newton-Raphson Example</vt:lpstr>
      <vt:lpstr>Two Bus Example, cont’d</vt:lpstr>
      <vt:lpstr>Two Bus Example, cont’d</vt:lpstr>
      <vt:lpstr>Two Bus Example, First Iteration</vt:lpstr>
      <vt:lpstr>Two Bus Example, Next Iterations</vt:lpstr>
      <vt:lpstr>Two Bus Solved Values</vt:lpstr>
      <vt:lpstr>Two Bus Case Low Voltage Solution</vt:lpstr>
      <vt:lpstr>Low Voltage Solution, cont'd</vt:lpstr>
      <vt:lpstr>Two Bus Region of Convergence</vt:lpstr>
      <vt:lpstr>August 14, 2003 Day Ahead Power Flow Low Voltage Solution Contour</vt:lpstr>
      <vt:lpstr>PV Buses</vt:lpstr>
      <vt:lpstr>Three Bus PV Case Example</vt:lpstr>
      <vt:lpstr>Generator Reactive Power Limits</vt:lpstr>
      <vt:lpstr>Generator Reactive Limits, cont'd</vt:lpstr>
      <vt:lpstr>PowerPoint Presentation</vt:lpstr>
      <vt:lpstr>PowerPoint Presentation</vt:lpstr>
      <vt:lpstr>PowerPoint Presentation</vt:lpstr>
      <vt:lpstr>PowerPoint Presentation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332</cp:revision>
  <cp:lastPrinted>2011-08-22T16:49:24Z</cp:lastPrinted>
  <dcterms:created xsi:type="dcterms:W3CDTF">2000-05-11T14:27:08Z</dcterms:created>
  <dcterms:modified xsi:type="dcterms:W3CDTF">2017-10-11T13:02:20Z</dcterms:modified>
</cp:coreProperties>
</file>