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1"/>
  </p:notesMasterIdLst>
  <p:handoutMasterIdLst>
    <p:handoutMasterId r:id="rId42"/>
  </p:handoutMasterIdLst>
  <p:sldIdLst>
    <p:sldId id="486" r:id="rId2"/>
    <p:sldId id="411" r:id="rId3"/>
    <p:sldId id="564" r:id="rId4"/>
    <p:sldId id="565" r:id="rId5"/>
    <p:sldId id="612" r:id="rId6"/>
    <p:sldId id="614" r:id="rId7"/>
    <p:sldId id="613" r:id="rId8"/>
    <p:sldId id="611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575" r:id="rId18"/>
    <p:sldId id="576" r:id="rId19"/>
    <p:sldId id="577" r:id="rId20"/>
    <p:sldId id="578" r:id="rId21"/>
    <p:sldId id="579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93" r:id="rId32"/>
    <p:sldId id="594" r:id="rId33"/>
    <p:sldId id="595" r:id="rId34"/>
    <p:sldId id="596" r:id="rId35"/>
    <p:sldId id="597" r:id="rId36"/>
    <p:sldId id="598" r:id="rId37"/>
    <p:sldId id="599" r:id="rId38"/>
    <p:sldId id="600" r:id="rId39"/>
    <p:sldId id="601" r:id="rId40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4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041DE3-398A-464A-86B3-FC1C5D39D754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D99B32-7440-4D72-96BA-A21AE7775FFC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F4EF01-B7AF-44F9-9CBC-313FD8E4EE1F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60F8EB-ACAE-479E-9B9F-2E09F768BFA3}" type="slidenum">
              <a:rPr lang="en-US" altLang="en-US" sz="1200" smtClean="0"/>
              <a:pPr eaLnBrk="1" hangingPunct="1"/>
              <a:t>18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594800-531C-4E2D-AB24-535E23DDB48B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4FEC42-B6D9-43E5-B0EE-FD172B77EE42}" type="slidenum">
              <a:rPr lang="en-US" altLang="en-US" sz="1200" smtClean="0"/>
              <a:pPr eaLnBrk="1" hangingPunct="1"/>
              <a:t>20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DC0CCB-EF8E-44A5-8A99-D4CAADB7858F}" type="slidenum">
              <a:rPr lang="en-US" altLang="en-US" sz="1200" smtClean="0"/>
              <a:pPr eaLnBrk="1" hangingPunct="1"/>
              <a:t>21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D6D68-483D-4669-94EF-236CA44CAFE9}" type="slidenum">
              <a:rPr lang="en-US" altLang="en-US" sz="1200" smtClean="0"/>
              <a:pPr eaLnBrk="1" hangingPunct="1"/>
              <a:t>22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1F0FF2-33F6-4642-887C-A5EAC5983824}" type="slidenum">
              <a:rPr lang="en-US" altLang="en-US" sz="1200" smtClean="0"/>
              <a:pPr eaLnBrk="1" hangingPunct="1"/>
              <a:t>23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9CB26D-8EF2-4067-A72C-2A309D3D3D7D}" type="slidenum">
              <a:rPr lang="en-US" altLang="en-US" sz="1200" smtClean="0"/>
              <a:pPr eaLnBrk="1" hangingPunct="1"/>
              <a:t>24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F600E7-E8C6-4886-9EED-B5099D2F4839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53FCE8-095D-46F7-9AD9-323B45D8D2A9}" type="slidenum">
              <a:rPr lang="en-US" altLang="en-US" sz="1200" smtClean="0"/>
              <a:pPr eaLnBrk="1" hangingPunct="1"/>
              <a:t>25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96BD0A-F17A-4D57-87E0-9B872C76D018}" type="slidenum">
              <a:rPr lang="en-US" altLang="en-US" sz="1200" smtClean="0"/>
              <a:pPr eaLnBrk="1" hangingPunct="1"/>
              <a:t>26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5965E4-DDF9-4015-8E3D-B944350B8394}" type="slidenum">
              <a:rPr lang="en-US" altLang="en-US" sz="1200" smtClean="0"/>
              <a:pPr eaLnBrk="1" hangingPunct="1"/>
              <a:t>27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1460C2-3260-4D28-A9B8-D94CCAF624CF}" type="slidenum">
              <a:rPr lang="en-US" altLang="en-US" sz="1200" smtClean="0"/>
              <a:pPr eaLnBrk="1" hangingPunct="1"/>
              <a:t>28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901F64-1F86-497F-9344-2196C7EADA5A}" type="slidenum">
              <a:rPr lang="en-US" altLang="en-US" sz="1200" smtClean="0"/>
              <a:pPr eaLnBrk="1" hangingPunct="1"/>
              <a:t>29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262F80-5F3E-4440-A45D-10D7D76978D0}" type="slidenum">
              <a:rPr lang="en-US" altLang="en-US" sz="1200" smtClean="0"/>
              <a:pPr eaLnBrk="1" hangingPunct="1"/>
              <a:t>30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73D7F2-6AE8-4AC3-B881-DE84A93043B3}" type="slidenum">
              <a:rPr lang="en-US" altLang="en-US" sz="1200" smtClean="0"/>
              <a:pPr eaLnBrk="1" hangingPunct="1"/>
              <a:t>31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931A4F-2970-4FC7-A799-C36683AB4E85}" type="slidenum">
              <a:rPr lang="en-US" altLang="en-US" sz="1200" smtClean="0"/>
              <a:pPr eaLnBrk="1" hangingPunct="1"/>
              <a:t>32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A8737B-38FA-4555-B227-FF40D7B22F58}" type="slidenum">
              <a:rPr lang="en-US" altLang="en-US" sz="1200" smtClean="0"/>
              <a:pPr eaLnBrk="1" hangingPunct="1"/>
              <a:t>33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B81E56-F774-4784-BBCD-494094A49046}" type="slidenum">
              <a:rPr lang="en-US" altLang="en-US" sz="1200" smtClean="0"/>
              <a:pPr eaLnBrk="1" hangingPunct="1"/>
              <a:t>34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D7D1C4-D765-4F05-9AB7-10900497F5A3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98C1CA-C9C2-484A-B445-E63116560785}" type="slidenum">
              <a:rPr lang="en-US" altLang="en-US" sz="1200" smtClean="0"/>
              <a:pPr eaLnBrk="1" hangingPunct="1"/>
              <a:t>35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3B9732-C858-4264-8650-1081B04FB0DF}" type="slidenum">
              <a:rPr lang="en-US" altLang="en-US" sz="1200" smtClean="0"/>
              <a:pPr eaLnBrk="1" hangingPunct="1"/>
              <a:t>36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C0B262-8E79-409F-BDAE-FFD61836C20D}" type="slidenum">
              <a:rPr lang="en-US" altLang="en-US" sz="1200" smtClean="0"/>
              <a:pPr eaLnBrk="1" hangingPunct="1"/>
              <a:t>37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76FAF8-35D6-4CC5-93AC-18190EE533E1}" type="slidenum">
              <a:rPr lang="en-US" altLang="en-US" sz="1200" smtClean="0"/>
              <a:pPr eaLnBrk="1" hangingPunct="1"/>
              <a:t>38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CAC7B6-BBC4-4AFC-89B4-25ED2F10A30D}" type="slidenum">
              <a:rPr lang="en-US" altLang="en-US" sz="1200" smtClean="0"/>
              <a:pPr eaLnBrk="1" hangingPunct="1"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E37B2A-C198-4C4D-BBD5-5DD1E28D0153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F18ABF-637E-4A35-9DC3-B4449FE03554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ADB693-59D9-4FE1-A60F-F4DB0D1C899E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A29138-CCCF-4D58-9AA8-287EA24E6F14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BCD839-33C2-4379-8890-8E6B1C743944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460 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15: Economic Dispatch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Block Diagram of Thermal Unit</a:t>
            </a:r>
          </a:p>
        </p:txBody>
      </p:sp>
      <p:pic>
        <p:nvPicPr>
          <p:cNvPr id="55299" name="Picture 3" descr="Fig1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0350" r="5882" b="60379"/>
          <a:stretch>
            <a:fillRect/>
          </a:stretch>
        </p:blipFill>
        <p:spPr bwMode="auto">
          <a:xfrm>
            <a:off x="533400" y="1295400"/>
            <a:ext cx="68580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33400" y="4571999"/>
            <a:ext cx="80057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To optimize generation costs we need to develop</a:t>
            </a:r>
          </a:p>
          <a:p>
            <a:pPr eaLnBrk="1" hangingPunct="1"/>
            <a:r>
              <a:rPr lang="en-US" altLang="en-US" sz="2800" dirty="0"/>
              <a:t>cost relationships between net power out and operating</a:t>
            </a:r>
          </a:p>
          <a:p>
            <a:pPr eaLnBrk="1" hangingPunct="1"/>
            <a:r>
              <a:rPr lang="en-US" altLang="en-US" sz="2800" dirty="0"/>
              <a:t>costs.  Between 2-6% of power is used within the</a:t>
            </a:r>
          </a:p>
          <a:p>
            <a:pPr eaLnBrk="1" hangingPunct="1"/>
            <a:r>
              <a:rPr lang="en-US" altLang="en-US" sz="2800" dirty="0"/>
              <a:t>generating plant; this is known as the auxiliary power</a:t>
            </a:r>
            <a:endParaRPr lang="en-US" alt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Modern Coal Plant</a:t>
            </a:r>
          </a:p>
        </p:txBody>
      </p:sp>
      <p:pic>
        <p:nvPicPr>
          <p:cNvPr id="56323" name="Picture 4" descr="fig319_0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9" t="12831" r="16470" b="41916"/>
          <a:stretch>
            <a:fillRect/>
          </a:stretch>
        </p:blipFill>
        <p:spPr bwMode="auto">
          <a:xfrm rot="5460000">
            <a:off x="1713236" y="92815"/>
            <a:ext cx="46482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81000" y="6096000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Source: Masters, Renewable and Efficient Electric Power Systems, 2004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069848"/>
          </a:xfrm>
        </p:spPr>
        <p:txBody>
          <a:bodyPr/>
          <a:lstStyle/>
          <a:p>
            <a:r>
              <a:rPr lang="en-US" altLang="en-US" dirty="0" smtClean="0"/>
              <a:t>Turbine for Nuclear Power Plant</a:t>
            </a:r>
          </a:p>
        </p:txBody>
      </p:sp>
      <p:pic>
        <p:nvPicPr>
          <p:cNvPr id="57347" name="Picture 2" descr="http://images.pennnet.com/articles/pe/cap/cap_ge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9167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14400" y="6096000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/>
              <a:t>Source: http://images.pennnet.com/articles/pe/cap/cap_gephoto.jpg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Gas Turbine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371600"/>
            <a:ext cx="64897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381000" y="4343400"/>
            <a:ext cx="4849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Most common fuel is natural gas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5562600" y="4267200"/>
          <a:ext cx="327660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77" name="Equation" r:id="rId5" imgW="1473120" imgH="609480" progId="Equation.DSMT4">
                  <p:embed/>
                </p:oleObj>
              </mc:Choice>
              <mc:Fallback>
                <p:oleObj name="Equation" r:id="rId5" imgW="14731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267200"/>
                        <a:ext cx="327660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1000" y="5181600"/>
            <a:ext cx="5729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Typical efficiency is around 30 to 35%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Combined Cycle Power Plant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587901"/>
              </p:ext>
            </p:extLst>
          </p:nvPr>
        </p:nvGraphicFramePr>
        <p:xfrm>
          <a:off x="457200" y="1295400"/>
          <a:ext cx="6858000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1" name="Document" r:id="rId4" imgW="4236720" imgH="2697480" progId="Word.Document.8">
                  <p:embed/>
                </p:oleObj>
              </mc:Choice>
              <mc:Fallback>
                <p:oleObj name="Document" r:id="rId4" imgW="4236720" imgH="26974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6858000" cy="436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" y="5638800"/>
            <a:ext cx="874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Efficiencies of up to 60% can be achieved, with even higher</a:t>
            </a:r>
            <a:br>
              <a:rPr lang="en-US" altLang="en-US" dirty="0"/>
            </a:br>
            <a:r>
              <a:rPr lang="en-US" altLang="en-US" dirty="0"/>
              <a:t>values when the steam is used for heating.  Fuel is usually natural gas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Generator Cost Curves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Generator costs are typically represented by up to four different curves</a:t>
            </a:r>
          </a:p>
          <a:p>
            <a:pPr lvl="1" eaLnBrk="1" hangingPunct="1"/>
            <a:r>
              <a:rPr lang="en-US" altLang="en-US" dirty="0" smtClean="0"/>
              <a:t>input/output (I/O) curve</a:t>
            </a:r>
          </a:p>
          <a:p>
            <a:pPr lvl="1" eaLnBrk="1" hangingPunct="1"/>
            <a:r>
              <a:rPr lang="en-US" altLang="en-US" dirty="0" smtClean="0"/>
              <a:t>fuel-cost curve</a:t>
            </a:r>
          </a:p>
          <a:p>
            <a:pPr lvl="1" eaLnBrk="1" hangingPunct="1"/>
            <a:r>
              <a:rPr lang="en-US" altLang="en-US" dirty="0" smtClean="0"/>
              <a:t>heat-rate curve</a:t>
            </a:r>
          </a:p>
          <a:p>
            <a:pPr lvl="1" eaLnBrk="1" hangingPunct="1"/>
            <a:r>
              <a:rPr lang="en-US" altLang="en-US" dirty="0" smtClean="0"/>
              <a:t>incremental cost curve</a:t>
            </a:r>
          </a:p>
          <a:p>
            <a:pPr eaLnBrk="1" hangingPunct="1"/>
            <a:r>
              <a:rPr lang="en-US" altLang="en-US" dirty="0" smtClean="0"/>
              <a:t>For reference</a:t>
            </a:r>
          </a:p>
          <a:p>
            <a:pPr lvl="1" eaLnBrk="1" hangingPunct="1"/>
            <a:r>
              <a:rPr lang="en-US" altLang="en-US" dirty="0" smtClean="0"/>
              <a:t>1 Btu (British thermal unit) = 1054 J</a:t>
            </a:r>
          </a:p>
          <a:p>
            <a:pPr lvl="1" eaLnBrk="1" hangingPunct="1"/>
            <a:r>
              <a:rPr lang="en-US" altLang="en-US" dirty="0" smtClean="0"/>
              <a:t>1 </a:t>
            </a:r>
            <a:r>
              <a:rPr lang="en-US" altLang="en-US" dirty="0" err="1" smtClean="0"/>
              <a:t>MBtu</a:t>
            </a:r>
            <a:r>
              <a:rPr lang="en-US" altLang="en-US" dirty="0" smtClean="0"/>
              <a:t> = 1x10</a:t>
            </a:r>
            <a:r>
              <a:rPr lang="en-US" altLang="en-US" baseline="30000" dirty="0" smtClean="0"/>
              <a:t>6 </a:t>
            </a:r>
            <a:r>
              <a:rPr lang="en-US" altLang="en-US" dirty="0" smtClean="0"/>
              <a:t>Btu</a:t>
            </a:r>
          </a:p>
          <a:p>
            <a:pPr lvl="1" eaLnBrk="1" hangingPunct="1"/>
            <a:r>
              <a:rPr lang="en-US" altLang="en-US" dirty="0" smtClean="0"/>
              <a:t>1 </a:t>
            </a:r>
            <a:r>
              <a:rPr lang="en-US" altLang="en-US" dirty="0" err="1" smtClean="0"/>
              <a:t>MBtu</a:t>
            </a:r>
            <a:r>
              <a:rPr lang="en-US" altLang="en-US" dirty="0" smtClean="0"/>
              <a:t> = 0.293 MWh</a:t>
            </a:r>
          </a:p>
          <a:p>
            <a:pPr lvl="1" eaLnBrk="1" hangingPunct="1"/>
            <a:r>
              <a:rPr lang="en-US" altLang="en-US" dirty="0" smtClean="0"/>
              <a:t>3.41 </a:t>
            </a:r>
            <a:r>
              <a:rPr lang="en-US" altLang="en-US" dirty="0" err="1" smtClean="0"/>
              <a:t>Mbtu</a:t>
            </a:r>
            <a:r>
              <a:rPr lang="en-US" altLang="en-US" dirty="0" smtClean="0"/>
              <a:t> = 1 MWh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I/O Curve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8486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IO curve plots fuel input (in </a:t>
            </a:r>
            <a:r>
              <a:rPr lang="en-US" altLang="en-US" dirty="0" err="1" smtClean="0"/>
              <a:t>MBtu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hr</a:t>
            </a:r>
            <a:r>
              <a:rPr lang="en-US" altLang="en-US" dirty="0" smtClean="0"/>
              <a:t>) versus net MW output.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10788" r="1297" b="2158"/>
          <a:stretch>
            <a:fillRect/>
          </a:stretch>
        </p:blipFill>
        <p:spPr bwMode="auto">
          <a:xfrm>
            <a:off x="914400" y="2286000"/>
            <a:ext cx="72390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Fuel-cost Curve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fuel-cost curve is the I/O curve scaled by fuel cost.  A typical cost for coal is $ 1.70/</a:t>
            </a:r>
            <a:r>
              <a:rPr lang="en-US" altLang="en-US" dirty="0" err="1" smtClean="0"/>
              <a:t>Mbtu</a:t>
            </a:r>
            <a:r>
              <a:rPr lang="en-US" altLang="en-US" dirty="0" smtClean="0"/>
              <a:t>.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10214" r="1517" b="2553"/>
          <a:stretch>
            <a:fillRect/>
          </a:stretch>
        </p:blipFill>
        <p:spPr bwMode="auto">
          <a:xfrm>
            <a:off x="914400" y="2286000"/>
            <a:ext cx="7216775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AutoShape 5"/>
          <p:cNvSpPr>
            <a:spLocks noChangeAspect="1" noChangeArrowheads="1"/>
          </p:cNvSpPr>
          <p:nvPr/>
        </p:nvSpPr>
        <p:spPr bwMode="auto">
          <a:xfrm>
            <a:off x="3990975" y="2619375"/>
            <a:ext cx="11620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Heat-rate Curve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524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Plots the average number of </a:t>
            </a:r>
            <a:r>
              <a:rPr lang="en-US" altLang="en-US" dirty="0" err="1" smtClean="0"/>
              <a:t>MBtu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hr</a:t>
            </a:r>
            <a:r>
              <a:rPr lang="en-US" altLang="en-US" dirty="0" smtClean="0"/>
              <a:t> of fuel input needed per MW of output.</a:t>
            </a:r>
          </a:p>
          <a:p>
            <a:pPr eaLnBrk="1" hangingPunct="1"/>
            <a:r>
              <a:rPr lang="en-US" altLang="en-US" dirty="0" smtClean="0"/>
              <a:t>Heat-rate curve is the I/O curve scaled by MW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5003" r="1875" b="2501"/>
          <a:stretch>
            <a:fillRect/>
          </a:stretch>
        </p:blipFill>
        <p:spPr bwMode="auto">
          <a:xfrm>
            <a:off x="914400" y="3048000"/>
            <a:ext cx="63246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886200" y="3124200"/>
            <a:ext cx="4030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Best for most efficient units are</a:t>
            </a:r>
          </a:p>
          <a:p>
            <a:pPr eaLnBrk="1" hangingPunct="1"/>
            <a:r>
              <a:rPr lang="en-US" altLang="en-US"/>
              <a:t>around 9.0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Incremental (Marginal) cost Curve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Plots the incremental $/MWh as a function of MW.</a:t>
            </a:r>
          </a:p>
          <a:p>
            <a:pPr eaLnBrk="1" hangingPunct="1"/>
            <a:r>
              <a:rPr lang="en-US" altLang="en-US" dirty="0" smtClean="0"/>
              <a:t>Found by differentiating the cost curve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5000" r="1875" b="2501"/>
          <a:stretch>
            <a:fillRect/>
          </a:stretch>
        </p:blipFill>
        <p:spPr bwMode="auto">
          <a:xfrm>
            <a:off x="914400" y="2484408"/>
            <a:ext cx="55626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 smtClean="0"/>
              <a:t>Finish reading Chapter 6</a:t>
            </a:r>
          </a:p>
          <a:p>
            <a:r>
              <a:rPr lang="en-US" dirty="0" smtClean="0"/>
              <a:t>Homework 5 is due Tuesday Oct 24</a:t>
            </a:r>
          </a:p>
          <a:p>
            <a:r>
              <a:rPr lang="en-US" dirty="0" smtClean="0"/>
              <a:t>Homework 6 is 6.58, 6.59, 6.60, 6.62, 6.63; it is due on Tuesday Oct 31</a:t>
            </a:r>
          </a:p>
          <a:p>
            <a:r>
              <a:rPr lang="en-US" dirty="0" smtClean="0"/>
              <a:t>The TAs will have office hours in WEB 115 to help you finish the lab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Mathematical Formulation of Costs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848600" cy="3352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Generator cost curves are usually not smooth.  However the curves can usually be adequately approximated using piece-wise smooth, functions.</a:t>
            </a:r>
          </a:p>
          <a:p>
            <a:pPr eaLnBrk="1" hangingPunct="1"/>
            <a:r>
              <a:rPr lang="en-US" altLang="en-US" dirty="0" smtClean="0"/>
              <a:t>Two representations predominate</a:t>
            </a:r>
          </a:p>
          <a:p>
            <a:pPr lvl="1" eaLnBrk="1" hangingPunct="1"/>
            <a:r>
              <a:rPr lang="en-US" altLang="en-US" dirty="0" smtClean="0"/>
              <a:t>quadratic or cubic functions</a:t>
            </a:r>
          </a:p>
          <a:p>
            <a:pPr lvl="1" eaLnBrk="1" hangingPunct="1"/>
            <a:r>
              <a:rPr lang="en-US" altLang="en-US" dirty="0" smtClean="0"/>
              <a:t>piecewise linear functions</a:t>
            </a:r>
          </a:p>
          <a:p>
            <a:pPr eaLnBrk="1" hangingPunct="1"/>
            <a:r>
              <a:rPr lang="en-US" altLang="en-US" dirty="0" smtClean="0"/>
              <a:t>In 460 we'll assume a quadratic presentation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814489"/>
              </p:ext>
            </p:extLst>
          </p:nvPr>
        </p:nvGraphicFramePr>
        <p:xfrm>
          <a:off x="914400" y="4648200"/>
          <a:ext cx="67564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5" name="Equation" r:id="rId4" imgW="6756120" imgH="1549080" progId="Equation.DSMT4">
                  <p:embed/>
                </p:oleObj>
              </mc:Choice>
              <mc:Fallback>
                <p:oleObj name="Equation" r:id="rId4" imgW="6756120" imgH="1549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67564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Coal Usage Example 1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057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500 MW (net) generator is 35% efficient. It is being supplied with Western grade coal, which costs $1.70 per </a:t>
            </a:r>
            <a:r>
              <a:rPr lang="en-US" altLang="en-US" dirty="0" err="1" smtClean="0"/>
              <a:t>MBtu</a:t>
            </a:r>
            <a:r>
              <a:rPr lang="en-US" altLang="en-US" dirty="0" smtClean="0"/>
              <a:t> and has 9000 Btu per pound.  What is the coal usage in </a:t>
            </a:r>
            <a:r>
              <a:rPr lang="en-US" altLang="en-US" dirty="0" err="1" smtClean="0"/>
              <a:t>lbs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hr</a:t>
            </a:r>
            <a:r>
              <a:rPr lang="en-US" altLang="en-US" dirty="0" smtClean="0"/>
              <a:t>?  What is the cost?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970621"/>
              </p:ext>
            </p:extLst>
          </p:nvPr>
        </p:nvGraphicFramePr>
        <p:xfrm>
          <a:off x="609600" y="3200400"/>
          <a:ext cx="83185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9" name="Equation" r:id="rId4" imgW="8318160" imgH="3225600" progId="Equation.DSMT4">
                  <p:embed/>
                </p:oleObj>
              </mc:Choice>
              <mc:Fallback>
                <p:oleObj name="Equation" r:id="rId4" imgW="8318160" imgH="322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00400"/>
                        <a:ext cx="83185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152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Coal Usage Example 2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848600" cy="1920240"/>
          </a:xfrm>
        </p:spPr>
        <p:txBody>
          <a:bodyPr/>
          <a:lstStyle/>
          <a:p>
            <a:pPr eaLnBrk="1" hangingPunct="1">
              <a:tabLst>
                <a:tab pos="228600" algn="l"/>
              </a:tabLst>
            </a:pPr>
            <a:r>
              <a:rPr lang="en-US" altLang="en-US" dirty="0" smtClean="0"/>
              <a:t>Assume a 100W lamp is left on by mistake for 8 hours, and that the electricity is supplied by the previous coal plant and that transmission and distribution losses are 20%.  How coal has been used?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802542"/>
              </p:ext>
            </p:extLst>
          </p:nvPr>
        </p:nvGraphicFramePr>
        <p:xfrm>
          <a:off x="533400" y="3733800"/>
          <a:ext cx="81026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3" name="Equation" r:id="rId4" imgW="8102520" imgH="1879560" progId="Equation.DSMT4">
                  <p:embed/>
                </p:oleObj>
              </mc:Choice>
              <mc:Fallback>
                <p:oleObj name="Equation" r:id="rId4" imgW="8102520" imgH="1879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8102600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Incremental Cost Example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226457"/>
              </p:ext>
            </p:extLst>
          </p:nvPr>
        </p:nvGraphicFramePr>
        <p:xfrm>
          <a:off x="457200" y="1280160"/>
          <a:ext cx="66548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9" name="Equation" r:id="rId4" imgW="6654600" imgH="4241520" progId="Equation.DSMT4">
                  <p:embed/>
                </p:oleObj>
              </mc:Choice>
              <mc:Fallback>
                <p:oleObj name="Equation" r:id="rId4" imgW="6654600" imgH="424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654800" cy="424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22</a:t>
            </a:fld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Incremental Cost Example, cont'd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046933"/>
              </p:ext>
            </p:extLst>
          </p:nvPr>
        </p:nvGraphicFramePr>
        <p:xfrm>
          <a:off x="457200" y="1280160"/>
          <a:ext cx="77597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3" name="Equation" r:id="rId4" imgW="7759440" imgH="3276360" progId="Equation.DSMT4">
                  <p:embed/>
                </p:oleObj>
              </mc:Choice>
              <mc:Fallback>
                <p:oleObj name="Equation" r:id="rId4" imgW="7759440" imgH="327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7597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23</a:t>
            </a:fld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Economic Dispatch: Formulation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981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goal of economic dispatch is to determine the generation dispatch that minimizes the instantaneous operating cost, subject to the constraint that total generation = total load + losses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307364"/>
              </p:ext>
            </p:extLst>
          </p:nvPr>
        </p:nvGraphicFramePr>
        <p:xfrm>
          <a:off x="762000" y="3200400"/>
          <a:ext cx="46609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7" name="Equation" r:id="rId4" imgW="4660560" imgH="2603160" progId="Equation.DSMT4">
                  <p:embed/>
                </p:oleObj>
              </mc:Choice>
              <mc:Fallback>
                <p:oleObj name="Equation" r:id="rId4" imgW="4660560" imgH="260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46609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248400" y="3429000"/>
            <a:ext cx="2522538" cy="1800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Initially we'll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ignore generator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limits and the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losses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24</a:t>
            </a:fld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3152"/>
            <a:ext cx="8610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Unconstrained Minimization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3352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This is a minimization problem with a single equality constraint</a:t>
            </a:r>
          </a:p>
          <a:p>
            <a:pPr eaLnBrk="1" hangingPunct="1"/>
            <a:r>
              <a:rPr lang="en-US" altLang="en-US" dirty="0" smtClean="0"/>
              <a:t>For an unconstrained minimization a necessary (but not sufficient) condition for a minimum is the gradient of the function must be zero, </a:t>
            </a:r>
          </a:p>
          <a:p>
            <a:pPr eaLnBrk="1" hangingPunct="1"/>
            <a:r>
              <a:rPr lang="en-US" altLang="en-US" dirty="0" smtClean="0"/>
              <a:t>The gradient generalizes the first derivative for multi-variable problems:</a:t>
            </a:r>
          </a:p>
          <a:p>
            <a:pPr eaLnBrk="1" hangingPunct="1"/>
            <a:endParaRPr lang="en-US" altLang="en-US" dirty="0" smtClean="0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676788"/>
              </p:ext>
            </p:extLst>
          </p:nvPr>
        </p:nvGraphicFramePr>
        <p:xfrm>
          <a:off x="914400" y="4648200"/>
          <a:ext cx="4699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2" name="Equation" r:id="rId4" imgW="4698720" imgH="990360" progId="Equation.DSMT4">
                  <p:embed/>
                </p:oleObj>
              </mc:Choice>
              <mc:Fallback>
                <p:oleObj name="Equation" r:id="rId4" imgW="469872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4699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295138"/>
              </p:ext>
            </p:extLst>
          </p:nvPr>
        </p:nvGraphicFramePr>
        <p:xfrm>
          <a:off x="6477000" y="3200400"/>
          <a:ext cx="142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3" name="Equation" r:id="rId6" imgW="1422360" imgH="393480" progId="Equation.DSMT4">
                  <p:embed/>
                </p:oleObj>
              </mc:Choice>
              <mc:Fallback>
                <p:oleObj name="Equation" r:id="rId6" imgW="1422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00400"/>
                        <a:ext cx="1422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25</a:t>
            </a:fld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610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Minimization with Equality Constraint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362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When the minimization is constrained with an equality constraint we can solve the problem using the method of Lagrange Multipliers</a:t>
            </a:r>
          </a:p>
          <a:p>
            <a:pPr eaLnBrk="1" hangingPunct="1"/>
            <a:r>
              <a:rPr lang="en-US" altLang="en-US" dirty="0" smtClean="0"/>
              <a:t>Key idea is to modify a constrained minimization problem to be an unconstrained problem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30487"/>
              </p:ext>
            </p:extLst>
          </p:nvPr>
        </p:nvGraphicFramePr>
        <p:xfrm>
          <a:off x="838200" y="3733800"/>
          <a:ext cx="727710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5" name="Equation" r:id="rId4" imgW="7277040" imgH="2616120" progId="Equation.DSMT4">
                  <p:embed/>
                </p:oleObj>
              </mc:Choice>
              <mc:Fallback>
                <p:oleObj name="Equation" r:id="rId4" imgW="7277040" imgH="2616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33800"/>
                        <a:ext cx="7277100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26</a:t>
            </a:fld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Economic Dispatch </a:t>
            </a:r>
            <a:r>
              <a:rPr lang="en-US" altLang="en-US" dirty="0" err="1" smtClean="0"/>
              <a:t>Lagrangian</a:t>
            </a:r>
            <a:endParaRPr lang="en-US" altLang="en-US" dirty="0" smtClean="0"/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11953"/>
              </p:ext>
            </p:extLst>
          </p:nvPr>
        </p:nvGraphicFramePr>
        <p:xfrm>
          <a:off x="457200" y="1280160"/>
          <a:ext cx="76835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9" name="Equation" r:id="rId4" imgW="7683480" imgH="4673520" progId="Equation.DSMT4">
                  <p:embed/>
                </p:oleObj>
              </mc:Choice>
              <mc:Fallback>
                <p:oleObj name="Equation" r:id="rId4" imgW="7683480" imgH="4673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6835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27</a:t>
            </a:fld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Economic Dispatch Example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806438"/>
              </p:ext>
            </p:extLst>
          </p:nvPr>
        </p:nvGraphicFramePr>
        <p:xfrm>
          <a:off x="457200" y="1280160"/>
          <a:ext cx="6629400" cy="546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3" name="Equation" r:id="rId4" imgW="7010280" imgH="5778360" progId="Equation.DSMT4">
                  <p:embed/>
                </p:oleObj>
              </mc:Choice>
              <mc:Fallback>
                <p:oleObj name="Equation" r:id="rId4" imgW="7010280" imgH="5778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629400" cy="546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28</a:t>
            </a:fld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686800" cy="3733800"/>
          </a:xfrm>
        </p:spPr>
        <p:txBody>
          <a:bodyPr/>
          <a:lstStyle/>
          <a:p>
            <a:r>
              <a:rPr lang="en-US" dirty="0" smtClean="0"/>
              <a:t>Since the load is variable and there must be enough generation to meet the load, almost always there is more generation capacity available than load</a:t>
            </a:r>
          </a:p>
          <a:p>
            <a:r>
              <a:rPr lang="en-US" dirty="0" smtClean="0"/>
              <a:t>Optimally determining which generators to use can be a complicated task due to many different constraints</a:t>
            </a:r>
          </a:p>
          <a:p>
            <a:pPr lvl="1"/>
            <a:r>
              <a:rPr lang="en-US" dirty="0" smtClean="0"/>
              <a:t>For generators with low or no cost fuel (e.g., wind and solar PV) it is “use it or lose it”</a:t>
            </a:r>
          </a:p>
          <a:p>
            <a:pPr lvl="1"/>
            <a:r>
              <a:rPr lang="en-US" dirty="0" smtClean="0"/>
              <a:t>For others like hydro there may be limited energy for the year </a:t>
            </a:r>
          </a:p>
          <a:p>
            <a:pPr lvl="1"/>
            <a:r>
              <a:rPr lang="en-US" dirty="0" smtClean="0"/>
              <a:t>Some fossil has shut down and start times of many hours</a:t>
            </a:r>
            <a:endParaRPr lang="en-US" dirty="0"/>
          </a:p>
          <a:p>
            <a:r>
              <a:rPr lang="en-US" dirty="0" smtClean="0"/>
              <a:t>Economic dispatch looks at the best way to instantaneously dispatch the generation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27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Economic Dispatch Example, cont’d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984178"/>
              </p:ext>
            </p:extLst>
          </p:nvPr>
        </p:nvGraphicFramePr>
        <p:xfrm>
          <a:off x="457200" y="1280160"/>
          <a:ext cx="6985000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7" name="Equation" r:id="rId4" imgW="6984720" imgH="5308560" progId="Equation.DSMT4">
                  <p:embed/>
                </p:oleObj>
              </mc:Choice>
              <mc:Fallback>
                <p:oleObj name="Equation" r:id="rId4" imgW="6984720" imgH="5308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985000" cy="530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Lambda-Iteration Solution Method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153400" cy="48006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The direct solution only works well if the incremental cost curves are linear and no generators are at their limits</a:t>
            </a:r>
          </a:p>
          <a:p>
            <a:pPr eaLnBrk="1" hangingPunct="1"/>
            <a:r>
              <a:rPr lang="en-US" altLang="en-US" dirty="0" smtClean="0"/>
              <a:t>A more general method is known as the lambda-iteration</a:t>
            </a:r>
          </a:p>
          <a:p>
            <a:pPr lvl="1" eaLnBrk="1" hangingPunct="1"/>
            <a:r>
              <a:rPr lang="en-US" altLang="en-US" dirty="0" smtClean="0"/>
              <a:t>the method requires that there be a unique mapping between a value of lambda and each generator’s MW output</a:t>
            </a:r>
          </a:p>
          <a:p>
            <a:pPr lvl="1" eaLnBrk="1" hangingPunct="1"/>
            <a:r>
              <a:rPr lang="en-US" altLang="en-US" dirty="0" smtClean="0"/>
              <a:t>the method then starts with values of lambda below and above the optimal value, and then iteratively brackets the optimal value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Lambda-Iteration Algorithm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072377"/>
              </p:ext>
            </p:extLst>
          </p:nvPr>
        </p:nvGraphicFramePr>
        <p:xfrm>
          <a:off x="457200" y="1280160"/>
          <a:ext cx="65278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7" name="Equation" r:id="rId4" imgW="6527520" imgH="5638680" progId="Equation.DSMT4">
                  <p:embed/>
                </p:oleObj>
              </mc:Choice>
              <mc:Fallback>
                <p:oleObj name="Equation" r:id="rId4" imgW="6527520" imgH="5638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5278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Lambda-Iteration: Graphical View</a:t>
            </a:r>
          </a:p>
        </p:txBody>
      </p:sp>
      <p:pic>
        <p:nvPicPr>
          <p:cNvPr id="64515" name="Picture 3" descr="Fig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2938" r="5882" b="53479"/>
          <a:stretch>
            <a:fillRect/>
          </a:stretch>
        </p:blipFill>
        <p:spPr bwMode="auto">
          <a:xfrm>
            <a:off x="685800" y="2743200"/>
            <a:ext cx="68580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75850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In the graph shown below for each value of lambda </a:t>
            </a:r>
          </a:p>
          <a:p>
            <a:pPr eaLnBrk="1" hangingPunct="1"/>
            <a:r>
              <a:rPr lang="en-US" altLang="en-US" sz="2800" dirty="0"/>
              <a:t>there is a unique </a:t>
            </a:r>
            <a:r>
              <a:rPr lang="en-US" altLang="en-US" sz="2800" dirty="0" err="1"/>
              <a:t>P</a:t>
            </a:r>
            <a:r>
              <a:rPr lang="en-US" altLang="en-US" sz="2800" baseline="-25000" dirty="0" err="1"/>
              <a:t>Gi</a:t>
            </a:r>
            <a:r>
              <a:rPr lang="en-US" altLang="en-US" sz="2800" baseline="-25000" dirty="0"/>
              <a:t> </a:t>
            </a:r>
            <a:r>
              <a:rPr lang="en-US" altLang="en-US" sz="2800" dirty="0">
                <a:latin typeface="Times" charset="0"/>
              </a:rPr>
              <a:t>for each generator</a:t>
            </a:r>
            <a:r>
              <a:rPr lang="en-US" altLang="en-US" dirty="0">
                <a:latin typeface="Times" charset="0"/>
              </a:rPr>
              <a:t>.  </a:t>
            </a:r>
            <a:r>
              <a:rPr lang="en-US" altLang="en-US" sz="2800" dirty="0">
                <a:latin typeface="Times" charset="0"/>
              </a:rPr>
              <a:t>This </a:t>
            </a:r>
          </a:p>
          <a:p>
            <a:pPr eaLnBrk="1" hangingPunct="1"/>
            <a:r>
              <a:rPr lang="en-US" altLang="en-US" sz="2800" dirty="0">
                <a:latin typeface="Times" charset="0"/>
              </a:rPr>
              <a:t>relationship is the </a:t>
            </a:r>
            <a:r>
              <a:rPr lang="en-US" altLang="en-US" sz="2800" dirty="0" err="1">
                <a:latin typeface="Times" charset="0"/>
              </a:rPr>
              <a:t>P</a:t>
            </a:r>
            <a:r>
              <a:rPr lang="en-US" altLang="en-US" sz="2800" baseline="-25000" dirty="0" err="1"/>
              <a:t>Gi</a:t>
            </a:r>
            <a:r>
              <a:rPr lang="en-US" altLang="en-US" sz="2800" dirty="0">
                <a:latin typeface="Times" charset="0"/>
              </a:rPr>
              <a:t>(</a:t>
            </a:r>
            <a:r>
              <a:rPr lang="en-US" altLang="en-US" sz="2800" dirty="0">
                <a:latin typeface="Times" charset="0"/>
                <a:sym typeface="Symbol" pitchFamily="18" charset="2"/>
              </a:rPr>
              <a:t>) function.  </a:t>
            </a:r>
            <a:r>
              <a:rPr lang="en-US" altLang="en-US" sz="2800" dirty="0">
                <a:latin typeface="Times" charset="0"/>
              </a:rPr>
              <a:t>  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32</a:t>
            </a:fld>
            <a:endParaRPr lang="en-US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Lambda-Iteration Example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455703"/>
              </p:ext>
            </p:extLst>
          </p:nvPr>
        </p:nvGraphicFramePr>
        <p:xfrm>
          <a:off x="457200" y="1280160"/>
          <a:ext cx="6794500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1" name="Equation" r:id="rId4" imgW="6794280" imgH="5448240" progId="Equation.DSMT4">
                  <p:embed/>
                </p:oleObj>
              </mc:Choice>
              <mc:Fallback>
                <p:oleObj name="Equation" r:id="rId4" imgW="6794280" imgH="5448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794500" cy="544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33</a:t>
            </a:fld>
            <a:endParaRPr lang="en-US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Lambda-Iteration Example, cont’d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075666"/>
              </p:ext>
            </p:extLst>
          </p:nvPr>
        </p:nvGraphicFramePr>
        <p:xfrm>
          <a:off x="457200" y="1280160"/>
          <a:ext cx="71374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5" name="Equation" r:id="rId4" imgW="7137360" imgH="5638680" progId="Equation.DSMT4">
                  <p:embed/>
                </p:oleObj>
              </mc:Choice>
              <mc:Fallback>
                <p:oleObj name="Equation" r:id="rId4" imgW="7137360" imgH="5638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1374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Lambda-Iteration Example, cont’d</a:t>
            </a: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471501"/>
              </p:ext>
            </p:extLst>
          </p:nvPr>
        </p:nvGraphicFramePr>
        <p:xfrm>
          <a:off x="457200" y="1280160"/>
          <a:ext cx="77851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9" name="Equation" r:id="rId4" imgW="7785000" imgH="5587920" progId="Equation.DSMT4">
                  <p:embed/>
                </p:oleObj>
              </mc:Choice>
              <mc:Fallback>
                <p:oleObj name="Equation" r:id="rId4" imgW="7785000" imgH="5587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7851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35</a:t>
            </a:fld>
            <a:endParaRPr lang="en-US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Lambda-Iteration Example, cont’d</a:t>
            </a:r>
          </a:p>
        </p:txBody>
      </p:sp>
      <p:graphicFrame>
        <p:nvGraphicFramePr>
          <p:cNvPr id="286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869915"/>
              </p:ext>
            </p:extLst>
          </p:nvPr>
        </p:nvGraphicFramePr>
        <p:xfrm>
          <a:off x="457200" y="1280160"/>
          <a:ext cx="6489700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3" name="Equation" r:id="rId4" imgW="6489360" imgH="5689440" progId="Equation.DSMT4">
                  <p:embed/>
                </p:oleObj>
              </mc:Choice>
              <mc:Fallback>
                <p:oleObj name="Equation" r:id="rId4" imgW="6489360" imgH="5689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489700" cy="568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Generator MW Limits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Generators have limits on the minimum and maximum amount of power they can produce</a:t>
            </a:r>
          </a:p>
          <a:p>
            <a:pPr eaLnBrk="1" hangingPunct="1"/>
            <a:r>
              <a:rPr lang="en-US" altLang="en-US" dirty="0" smtClean="0"/>
              <a:t>Often times the minimum limit is not zero.  This represents a limit on the generator’s operation with the desired fuel type</a:t>
            </a:r>
          </a:p>
          <a:p>
            <a:pPr eaLnBrk="1" hangingPunct="1"/>
            <a:r>
              <a:rPr lang="en-US" altLang="en-US" dirty="0" smtClean="0"/>
              <a:t>Because of varying system economics usually many generators in a system are operated at their maximum MW limits. 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Lambda-Iteration with Gen Limits</a:t>
            </a: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154364"/>
              </p:ext>
            </p:extLst>
          </p:nvPr>
        </p:nvGraphicFramePr>
        <p:xfrm>
          <a:off x="457200" y="1280160"/>
          <a:ext cx="72517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7" name="Equation" r:id="rId4" imgW="7251480" imgH="2108160" progId="Equation.DSMT4">
                  <p:embed/>
                </p:oleObj>
              </mc:Choice>
              <mc:Fallback>
                <p:oleObj name="Equation" r:id="rId4" imgW="7251480" imgH="2108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2517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38</a:t>
            </a:fld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Generator types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667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Traditionally utilities have had three broad groups of generators</a:t>
            </a:r>
          </a:p>
          <a:p>
            <a:pPr lvl="1" eaLnBrk="1" hangingPunct="1"/>
            <a:r>
              <a:rPr lang="en-US" altLang="en-US" dirty="0" smtClean="0"/>
              <a:t>baseload units: large coal/nuclear; always on at max.</a:t>
            </a:r>
          </a:p>
          <a:p>
            <a:pPr lvl="1" eaLnBrk="1" hangingPunct="1"/>
            <a:r>
              <a:rPr lang="en-US" altLang="en-US" dirty="0" err="1" smtClean="0"/>
              <a:t>midload</a:t>
            </a:r>
            <a:r>
              <a:rPr lang="en-US" altLang="en-US" dirty="0" smtClean="0"/>
              <a:t> units: smaller coal that cycle on/off daily</a:t>
            </a:r>
          </a:p>
          <a:p>
            <a:pPr lvl="1" eaLnBrk="1" hangingPunct="1"/>
            <a:r>
              <a:rPr lang="en-US" altLang="en-US" dirty="0" err="1" smtClean="0"/>
              <a:t>peaker</a:t>
            </a:r>
            <a:r>
              <a:rPr lang="en-US" altLang="en-US" dirty="0" smtClean="0"/>
              <a:t> units: combustion turbines used only for several hours during periods of high demand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4276" name="Picture 4" descr="fig1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t="3452" r="2573" b="55235"/>
          <a:stretch>
            <a:fillRect/>
          </a:stretch>
        </p:blipFill>
        <p:spPr bwMode="auto">
          <a:xfrm>
            <a:off x="381000" y="3962400"/>
            <a:ext cx="6096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3657600"/>
            <a:ext cx="2563522" cy="267765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Wind and solar</a:t>
            </a:r>
            <a:br>
              <a:rPr lang="en-US" dirty="0" smtClean="0"/>
            </a:br>
            <a:r>
              <a:rPr lang="en-US" dirty="0" smtClean="0"/>
              <a:t>PV can be </a:t>
            </a:r>
            <a:br>
              <a:rPr lang="en-US" dirty="0" smtClean="0"/>
            </a:br>
            <a:r>
              <a:rPr lang="en-US" dirty="0" smtClean="0"/>
              <a:t>quite variable;</a:t>
            </a:r>
            <a:br>
              <a:rPr lang="en-US" dirty="0" smtClean="0"/>
            </a:br>
            <a:r>
              <a:rPr lang="en-US" dirty="0" smtClean="0"/>
              <a:t>usually they are</a:t>
            </a:r>
            <a:br>
              <a:rPr lang="en-US" dirty="0" smtClean="0"/>
            </a:br>
            <a:r>
              <a:rPr lang="en-US" dirty="0" smtClean="0"/>
              <a:t>operated at max.</a:t>
            </a:r>
            <a:br>
              <a:rPr lang="en-US" dirty="0" smtClean="0"/>
            </a:br>
            <a:r>
              <a:rPr lang="en-US" dirty="0" smtClean="0"/>
              <a:t>available power</a:t>
            </a: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Scale Generator Capacity Additions in the US</a:t>
            </a:r>
            <a:endParaRPr lang="en-US" dirty="0"/>
          </a:p>
        </p:txBody>
      </p:sp>
      <p:pic>
        <p:nvPicPr>
          <p:cNvPr id="276484" name="Picture 4" descr="graph of electric generation capacity additions by technology, as explained in the article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5" y="1447800"/>
            <a:ext cx="825857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8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069848"/>
          </a:xfrm>
        </p:spPr>
        <p:txBody>
          <a:bodyPr/>
          <a:lstStyle/>
          <a:p>
            <a:r>
              <a:rPr lang="en-US" dirty="0" smtClean="0"/>
              <a:t>US Electricity Generation by Fuel Type</a:t>
            </a:r>
            <a:endParaRPr lang="en-US" dirty="0"/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7" t="13992" r="31579" b="54625"/>
          <a:stretch/>
        </p:blipFill>
        <p:spPr bwMode="auto">
          <a:xfrm>
            <a:off x="381000" y="1371600"/>
            <a:ext cx="8229600" cy="383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7932" y="6096000"/>
            <a:ext cx="58242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www.eia.gov/totalenergy/data/monthly/pdf/sec7_4.pdf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295400"/>
            <a:ext cx="41910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first half of 2017, wind was 7.2% and  solar was 1.3%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32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Wind Power Plants</a:t>
            </a:r>
            <a:endParaRPr lang="en-US" dirty="0"/>
          </a:p>
        </p:txBody>
      </p:sp>
      <p:pic>
        <p:nvPicPr>
          <p:cNvPr id="277506" name="Picture 2" descr="https://c1cleantechnicacom-wpengine.netdna-ssl.com/files/2017/05/EIA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7287"/>
            <a:ext cx="7162800" cy="48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23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Wind Dispatch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8712"/>
            <a:ext cx="794904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290" y="1153180"/>
            <a:ext cx="7560083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Image shows wind output for a month in California</a:t>
            </a:r>
            <a:br>
              <a:rPr lang="en-US" dirty="0" smtClean="0"/>
            </a:br>
            <a:r>
              <a:rPr lang="en-US" dirty="0" smtClean="0"/>
              <a:t>by hour and day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6172200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www.megawattsf.com/gridstorage/gridstorage.htm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05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Thermal versus Hydro Generation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two main types of generating units are thermal and hydro, with wind rapidly growing</a:t>
            </a:r>
          </a:p>
          <a:p>
            <a:pPr eaLnBrk="1" hangingPunct="1"/>
            <a:r>
              <a:rPr lang="en-US" altLang="en-US" dirty="0" smtClean="0"/>
              <a:t>For hydro the fuel (water) is free but there may be many constraints on operation</a:t>
            </a:r>
          </a:p>
          <a:p>
            <a:pPr lvl="1" eaLnBrk="1" hangingPunct="1"/>
            <a:r>
              <a:rPr lang="en-US" altLang="en-US" dirty="0" smtClean="0"/>
              <a:t>fixed amounts of water available</a:t>
            </a:r>
          </a:p>
          <a:p>
            <a:pPr lvl="1" eaLnBrk="1" hangingPunct="1"/>
            <a:r>
              <a:rPr lang="en-US" altLang="en-US" dirty="0" smtClean="0"/>
              <a:t>reservoir levels must be managed and coordinated</a:t>
            </a:r>
          </a:p>
          <a:p>
            <a:pPr lvl="1" eaLnBrk="1" hangingPunct="1"/>
            <a:r>
              <a:rPr lang="en-US" altLang="en-US" dirty="0" smtClean="0"/>
              <a:t>downstream flow rates for fish and navigation</a:t>
            </a:r>
          </a:p>
          <a:p>
            <a:pPr eaLnBrk="1" hangingPunct="1"/>
            <a:r>
              <a:rPr lang="en-US" altLang="en-US" dirty="0" smtClean="0"/>
              <a:t>Hydro optimization is typically longer term (many months or years)</a:t>
            </a:r>
          </a:p>
          <a:p>
            <a:pPr eaLnBrk="1" hangingPunct="1"/>
            <a:r>
              <a:rPr lang="en-US" altLang="en-US" dirty="0" smtClean="0"/>
              <a:t>In 460 we will concentrate on thermal units and some wind, looking at short-term optimization</a:t>
            </a:r>
          </a:p>
          <a:p>
            <a:pPr lvl="1" eaLnBrk="1" hangingPunct="1">
              <a:buFontTx/>
              <a:buChar char="–"/>
            </a:pPr>
            <a:endParaRPr lang="en-US" alt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3628</TotalTime>
  <Words>1148</Words>
  <Application>Microsoft Office PowerPoint</Application>
  <PresentationFormat>On-screen Show (4:3)</PresentationFormat>
  <Paragraphs>194</Paragraphs>
  <Slides>39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Capsules</vt:lpstr>
      <vt:lpstr>Equation</vt:lpstr>
      <vt:lpstr>Document</vt:lpstr>
      <vt:lpstr>MathType 6.0 Equation</vt:lpstr>
      <vt:lpstr>ECEN 460  Power System Operation and Control</vt:lpstr>
      <vt:lpstr>Announcements</vt:lpstr>
      <vt:lpstr>Generation Dispatch</vt:lpstr>
      <vt:lpstr>Generator types</vt:lpstr>
      <vt:lpstr>Utility Scale Generator Capacity Additions in the US</vt:lpstr>
      <vt:lpstr>US Electricity Generation by Fuel Type</vt:lpstr>
      <vt:lpstr>Distribution of Wind Power Plants</vt:lpstr>
      <vt:lpstr>The Challenge of Wind Dispatch</vt:lpstr>
      <vt:lpstr>Thermal versus Hydro Generation</vt:lpstr>
      <vt:lpstr>Block Diagram of Thermal Unit</vt:lpstr>
      <vt:lpstr>Modern Coal Plant</vt:lpstr>
      <vt:lpstr>Turbine for Nuclear Power Plant</vt:lpstr>
      <vt:lpstr>Basic Gas Turbine</vt:lpstr>
      <vt:lpstr>Combined Cycle Power Plant</vt:lpstr>
      <vt:lpstr>Generator Cost Curves</vt:lpstr>
      <vt:lpstr>I/O Curve</vt:lpstr>
      <vt:lpstr>Fuel-cost Curve</vt:lpstr>
      <vt:lpstr>Heat-rate Curve</vt:lpstr>
      <vt:lpstr>Incremental (Marginal) cost Curve</vt:lpstr>
      <vt:lpstr>Mathematical Formulation of Costs</vt:lpstr>
      <vt:lpstr>Coal Usage Example 1</vt:lpstr>
      <vt:lpstr>Coal Usage Example 2</vt:lpstr>
      <vt:lpstr>Incremental Cost Example</vt:lpstr>
      <vt:lpstr>Incremental Cost Example, cont'd</vt:lpstr>
      <vt:lpstr>Economic Dispatch: Formulation</vt:lpstr>
      <vt:lpstr>Unconstrained Minimization</vt:lpstr>
      <vt:lpstr>Minimization with Equality Constraint</vt:lpstr>
      <vt:lpstr>Economic Dispatch Lagrangian</vt:lpstr>
      <vt:lpstr>Economic Dispatch Example</vt:lpstr>
      <vt:lpstr>Economic Dispatch Example, cont’d</vt:lpstr>
      <vt:lpstr>Lambda-Iteration Solution Method</vt:lpstr>
      <vt:lpstr>Lambda-Iteration Algorithm</vt:lpstr>
      <vt:lpstr>Lambda-Iteration: Graphical View</vt:lpstr>
      <vt:lpstr>Lambda-Iteration Example</vt:lpstr>
      <vt:lpstr>Lambda-Iteration Example, cont’d</vt:lpstr>
      <vt:lpstr>Lambda-Iteration Example, cont’d</vt:lpstr>
      <vt:lpstr>Lambda-Iteration Example, cont’d</vt:lpstr>
      <vt:lpstr>Generator MW Limits</vt:lpstr>
      <vt:lpstr>Lambda-Iteration with Gen Limits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403</cp:revision>
  <cp:lastPrinted>2011-08-22T16:49:24Z</cp:lastPrinted>
  <dcterms:created xsi:type="dcterms:W3CDTF">2000-05-11T14:27:08Z</dcterms:created>
  <dcterms:modified xsi:type="dcterms:W3CDTF">2017-10-25T22:16:35Z</dcterms:modified>
</cp:coreProperties>
</file>