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486" r:id="rId2"/>
    <p:sldId id="411" r:id="rId3"/>
    <p:sldId id="632" r:id="rId4"/>
    <p:sldId id="600" r:id="rId5"/>
    <p:sldId id="601" r:id="rId6"/>
    <p:sldId id="602" r:id="rId7"/>
    <p:sldId id="603" r:id="rId8"/>
    <p:sldId id="604" r:id="rId9"/>
    <p:sldId id="634" r:id="rId10"/>
    <p:sldId id="635" r:id="rId11"/>
    <p:sldId id="605" r:id="rId12"/>
    <p:sldId id="606" r:id="rId13"/>
    <p:sldId id="607" r:id="rId14"/>
    <p:sldId id="608" r:id="rId15"/>
    <p:sldId id="609" r:id="rId16"/>
    <p:sldId id="610" r:id="rId17"/>
    <p:sldId id="611" r:id="rId18"/>
    <p:sldId id="629" r:id="rId19"/>
    <p:sldId id="636" r:id="rId20"/>
    <p:sldId id="637" r:id="rId21"/>
    <p:sldId id="630" r:id="rId22"/>
    <p:sldId id="633" r:id="rId23"/>
    <p:sldId id="612" r:id="rId24"/>
    <p:sldId id="613" r:id="rId25"/>
    <p:sldId id="614" r:id="rId26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9843DE-D6E2-4898-8F8C-C41C7C0F6787}" type="slidenum">
              <a:rPr lang="en-US" altLang="en-US" sz="1200" smtClean="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0FDC6C-6C29-4B94-AAFA-9DE4884A088D}" type="slidenum">
              <a:rPr lang="en-US" altLang="en-US" sz="1200" smtClean="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5182E8-2888-492F-ADA5-217EC51AE0A9}" type="slidenum">
              <a:rPr lang="en-US" altLang="en-US" sz="1200" smtClean="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17AE4F-AC84-4F2F-8AA9-5E6F60DBD988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77379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C44849-51D5-4F1A-9A06-0E5E3F967D6C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5089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2041FA-8AD3-4614-BDFB-25F1CE94A677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593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C0B262-8E79-409F-BDAE-FFD61836C20D}" type="slidenum">
              <a:rPr lang="en-US" altLang="en-US" sz="1200" smtClean="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76FAF8-35D6-4CC5-93AC-18190EE533E1}" type="slidenum">
              <a:rPr lang="en-US" altLang="en-US" sz="1200" smtClean="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050A56-E29D-4961-996B-B95E65F5A83E}" type="slidenum">
              <a:rPr lang="en-US" altLang="en-US" sz="1200" smtClean="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30503A-3BC8-4E56-9BDF-DEB7C1CF2407}" type="slidenum">
              <a:rPr lang="en-US" altLang="en-US" sz="1200" smtClean="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3B1812-4AC2-4866-8731-00C216A1EE0C}" type="slidenum">
              <a:rPr lang="en-US" altLang="en-US" sz="1200" smtClean="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3146FF-16A7-4B0C-9626-B786C7DC9EC3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662C56-1EB0-44A0-85A5-F52B6277ECDC}" type="slidenum">
              <a:rPr lang="en-US" altLang="en-US" sz="1200" smtClean="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B52CC1-D10E-45EC-A1A0-52385ADC166C}" type="slidenum">
              <a:rPr lang="en-US" altLang="en-US" sz="1200" smtClean="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png"/><Relationship Id="rId10" Type="http://schemas.openxmlformats.org/officeDocument/2006/relationships/image" Target="../media/image16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460 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16: Economic Dispatch, Optimal Power Flow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Variation in Natural Gas Prices</a:t>
            </a:r>
          </a:p>
        </p:txBody>
      </p:sp>
      <p:pic>
        <p:nvPicPr>
          <p:cNvPr id="277506" name="Picture 2" descr="map of Spot natural gas prices at major trading locations, 2011, as described in the article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8532"/>
            <a:ext cx="7162800" cy="491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981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Inclusion of Transmission Losses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3352800"/>
          </a:xfrm>
        </p:spPr>
        <p:txBody>
          <a:bodyPr/>
          <a:lstStyle/>
          <a:p>
            <a:pPr eaLnBrk="1" hangingPunct="1"/>
            <a:r>
              <a:rPr lang="en-US" altLang="en-US" dirty="0"/>
              <a:t>The losses on the transmission system are a function of the generation dispatch.  In general, using generators closer to the load results in lower losses</a:t>
            </a:r>
          </a:p>
          <a:p>
            <a:pPr eaLnBrk="1" hangingPunct="1"/>
            <a:r>
              <a:rPr lang="en-US" altLang="en-US" dirty="0"/>
              <a:t>This impact on losses should be included when doing the economic dispatch</a:t>
            </a:r>
          </a:p>
          <a:p>
            <a:pPr eaLnBrk="1" hangingPunct="1"/>
            <a:r>
              <a:rPr lang="en-US" altLang="en-US" dirty="0"/>
              <a:t>Losses can be included by slightly rewriting the </a:t>
            </a:r>
            <a:r>
              <a:rPr lang="en-US" altLang="en-US" dirty="0" err="1"/>
              <a:t>Lagrangian</a:t>
            </a:r>
            <a:r>
              <a:rPr lang="en-US" altLang="en-US" dirty="0"/>
              <a:t>: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089656"/>
              </p:ext>
            </p:extLst>
          </p:nvPr>
        </p:nvGraphicFramePr>
        <p:xfrm>
          <a:off x="1066800" y="5029200"/>
          <a:ext cx="7315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82" name="Equation" r:id="rId4" imgW="7315200" imgH="990600" progId="Equation.DSMT4">
                  <p:embed/>
                </p:oleObj>
              </mc:Choice>
              <mc:Fallback>
                <p:oleObj name="Equation" r:id="rId4" imgW="7315200" imgH="99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29200"/>
                        <a:ext cx="7315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10</a:t>
            </a:fld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Impact of Transmission Losses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390199"/>
              </p:ext>
            </p:extLst>
          </p:nvPr>
        </p:nvGraphicFramePr>
        <p:xfrm>
          <a:off x="457200" y="1280160"/>
          <a:ext cx="73152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06" name="Equation" r:id="rId4" imgW="7315200" imgH="4686300" progId="Equation.DSMT4">
                  <p:embed/>
                </p:oleObj>
              </mc:Choice>
              <mc:Fallback>
                <p:oleObj name="Equation" r:id="rId4" imgW="7315200" imgH="468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3152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11</a:t>
            </a:fld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Impact of Transmission Losses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904108"/>
              </p:ext>
            </p:extLst>
          </p:nvPr>
        </p:nvGraphicFramePr>
        <p:xfrm>
          <a:off x="457200" y="1280160"/>
          <a:ext cx="6934200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30" name="Equation" r:id="rId4" imgW="6934200" imgH="5613400" progId="Equation.DSMT4">
                  <p:embed/>
                </p:oleObj>
              </mc:Choice>
              <mc:Fallback>
                <p:oleObj name="Equation" r:id="rId4" imgW="6934200" imgH="561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934200" cy="561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29200" y="4953000"/>
            <a:ext cx="2813591" cy="1384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The penalty factor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at the slack bus is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always unity!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12</a:t>
            </a:fld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Impact of Transmission Losses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97033"/>
              </p:ext>
            </p:extLst>
          </p:nvPr>
        </p:nvGraphicFramePr>
        <p:xfrm>
          <a:off x="457200" y="1280160"/>
          <a:ext cx="82931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54" name="Equation" r:id="rId4" imgW="8293100" imgH="5588000" progId="Equation.DSMT4">
                  <p:embed/>
                </p:oleObj>
              </mc:Choice>
              <mc:Fallback>
                <p:oleObj name="Equation" r:id="rId4" imgW="8293100" imgH="558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2931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13</a:t>
            </a:fld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Calculation of Penalty Factors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95583"/>
              </p:ext>
            </p:extLst>
          </p:nvPr>
        </p:nvGraphicFramePr>
        <p:xfrm>
          <a:off x="457200" y="1280160"/>
          <a:ext cx="77851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78" name="Equation" r:id="rId4" imgW="7785100" imgH="5118100" progId="Equation.DSMT4">
                  <p:embed/>
                </p:oleObj>
              </mc:Choice>
              <mc:Fallback>
                <p:oleObj name="Equation" r:id="rId4" imgW="7785100" imgH="5118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7851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14</a:t>
            </a:fld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Two Bus Penalty Factor Example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0324" r="2812" b="51619"/>
          <a:stretch>
            <a:fillRect/>
          </a:stretch>
        </p:blipFill>
        <p:spPr bwMode="auto">
          <a:xfrm>
            <a:off x="533400" y="1250950"/>
            <a:ext cx="6477000" cy="186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0324" r="2812" b="51619"/>
          <a:stretch>
            <a:fillRect/>
          </a:stretch>
        </p:blipFill>
        <p:spPr bwMode="auto">
          <a:xfrm>
            <a:off x="533400" y="3155950"/>
            <a:ext cx="6477000" cy="186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90" name="Equation" r:id="rId6" imgW="457677" imgH="793306" progId="Equation.DSMT4">
                  <p:embed/>
                </p:oleObj>
              </mc:Choice>
              <mc:Fallback>
                <p:oleObj name="Equation" r:id="rId6" imgW="457677" imgH="7933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91" name="Equation" r:id="rId8" imgW="457677" imgH="793306" progId="Equation.DSMT4">
                  <p:embed/>
                </p:oleObj>
              </mc:Choice>
              <mc:Fallback>
                <p:oleObj name="Equation" r:id="rId8" imgW="457677" imgH="7933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327067"/>
              </p:ext>
            </p:extLst>
          </p:nvPr>
        </p:nvGraphicFramePr>
        <p:xfrm>
          <a:off x="533400" y="5051136"/>
          <a:ext cx="6629400" cy="124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92" name="Equation" r:id="rId9" imgW="7734300" imgH="1447800" progId="Equation.DSMT4">
                  <p:embed/>
                </p:oleObj>
              </mc:Choice>
              <mc:Fallback>
                <p:oleObj name="Equation" r:id="rId9" imgW="7734300" imgH="144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51136"/>
                        <a:ext cx="6629400" cy="1240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15</a:t>
            </a:fld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6.22</a:t>
            </a:r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r="14766" b="11665"/>
          <a:stretch/>
        </p:blipFill>
        <p:spPr bwMode="auto">
          <a:xfrm>
            <a:off x="457200" y="1280160"/>
            <a:ext cx="8138160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8175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Seven Introduction: 37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005840"/>
          </a:xfrm>
        </p:spPr>
        <p:txBody>
          <a:bodyPr/>
          <a:lstStyle/>
          <a:p>
            <a:r>
              <a:rPr lang="en-US" dirty="0"/>
              <a:t>Lab seven covers economic dispatch and contingency analysis for the two systems from lab six</a:t>
            </a:r>
          </a:p>
        </p:txBody>
      </p:sp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00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6250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Seven Introduction: 37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Lab considers the system economic dispatch under varying load conditions, using a uniform load scalar</a:t>
            </a:r>
          </a:p>
          <a:p>
            <a:r>
              <a:rPr lang="en-US" dirty="0"/>
              <a:t>In first part of lab you’ll observe how values change without consideration of losses</a:t>
            </a:r>
          </a:p>
          <a:p>
            <a:r>
              <a:rPr lang="en-US" dirty="0"/>
              <a:t>Second part is a repeat considering the impact of marginal losses</a:t>
            </a:r>
          </a:p>
          <a:p>
            <a:r>
              <a:rPr lang="en-US" dirty="0"/>
              <a:t>Third part looks at contingency analysis, with the goal to fix voltage and flow violations</a:t>
            </a:r>
          </a:p>
          <a:p>
            <a:r>
              <a:rPr lang="en-US" dirty="0"/>
              <a:t>Last part looks at loss minimization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073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Finish reading Chapter 6</a:t>
            </a:r>
          </a:p>
          <a:p>
            <a:r>
              <a:rPr lang="en-US" dirty="0"/>
              <a:t>Homework 6 is 6.58, 6.59, 6.60, 6.62, 6.63; it is due on Tuesday Oct 31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7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Analysis and the Reference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Contingency analysis works by first storing a reference case, then sequentially applying each contingency to the reference case, reloading the reference case between contingencies</a:t>
            </a:r>
          </a:p>
          <a:p>
            <a:r>
              <a:rPr lang="en-US" dirty="0"/>
              <a:t>In PowerWorld the reference case can be changed by either closing and reopening the contingency analysis form, or using an option on the form</a:t>
            </a:r>
          </a:p>
          <a:p>
            <a:r>
              <a:rPr lang="en-US" dirty="0"/>
              <a:t>This allows you to easily look at of individual contingency cases</a:t>
            </a:r>
          </a:p>
          <a:p>
            <a:pPr lvl="1"/>
            <a:r>
              <a:rPr lang="en-US" dirty="0"/>
              <a:t>Right click on the contingencies and select </a:t>
            </a:r>
            <a:r>
              <a:rPr lang="en-US" b="1" dirty="0"/>
              <a:t>Contingency Records</a:t>
            </a:r>
            <a:r>
              <a:rPr lang="en-US" dirty="0"/>
              <a:t>, </a:t>
            </a:r>
            <a:r>
              <a:rPr lang="en-US" b="1" dirty="0"/>
              <a:t>Solve Selected Contingency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1952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066800"/>
          </a:xfrm>
        </p:spPr>
        <p:txBody>
          <a:bodyPr/>
          <a:lstStyle/>
          <a:p>
            <a:r>
              <a:rPr lang="en-US" dirty="0"/>
              <a:t>Lab Seven Introduction: 2000 Bus Case, Operating North Central Texas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20</a:t>
            </a:fld>
            <a:endParaRPr lang="en-US" sz="2000" dirty="0"/>
          </a:p>
        </p:txBody>
      </p:sp>
      <p:pic>
        <p:nvPicPr>
          <p:cNvPr id="277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r="30377"/>
          <a:stretch/>
        </p:blipFill>
        <p:spPr bwMode="auto">
          <a:xfrm>
            <a:off x="304800" y="1280160"/>
            <a:ext cx="658368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4200" y="1676400"/>
            <a:ext cx="1872820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The North </a:t>
            </a:r>
            <a:br>
              <a:rPr lang="en-US" sz="2400" dirty="0"/>
            </a:br>
            <a:r>
              <a:rPr lang="en-US" sz="2400" dirty="0"/>
              <a:t>Central Texas</a:t>
            </a:r>
            <a:br>
              <a:rPr lang="en-US" sz="2400" dirty="0"/>
            </a:br>
            <a:r>
              <a:rPr lang="en-US" sz="2400" dirty="0"/>
              <a:t>Area has 483</a:t>
            </a:r>
            <a:br>
              <a:rPr lang="en-US" sz="2400" dirty="0"/>
            </a:br>
            <a:r>
              <a:rPr lang="en-US" sz="2400" dirty="0"/>
              <a:t>Buses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3581400"/>
            <a:ext cx="2093073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Case for lab is </a:t>
            </a:r>
            <a:br>
              <a:rPr lang="en-US" sz="2400" dirty="0"/>
            </a:br>
            <a:r>
              <a:rPr lang="en-US" sz="2400" dirty="0"/>
              <a:t>setup with just </a:t>
            </a:r>
            <a:br>
              <a:rPr lang="en-US" sz="2400" dirty="0"/>
            </a:br>
            <a:r>
              <a:rPr lang="en-US" sz="2400" dirty="0"/>
              <a:t>77 500 kV line</a:t>
            </a:r>
            <a:br>
              <a:rPr lang="en-US" sz="2400" dirty="0"/>
            </a:br>
            <a:r>
              <a:rPr lang="en-US" sz="2400" dirty="0"/>
              <a:t>contingencies</a:t>
            </a:r>
          </a:p>
        </p:txBody>
      </p:sp>
    </p:spTree>
    <p:extLst>
      <p:ext uri="{BB962C8B-B14F-4D97-AF65-F5344CB8AC3E}">
        <p14:creationId xmlns:p14="http://schemas.microsoft.com/office/powerpoint/2010/main" val="3649499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069848"/>
          </a:xfrm>
        </p:spPr>
        <p:txBody>
          <a:bodyPr/>
          <a:lstStyle/>
          <a:p>
            <a:r>
              <a:rPr lang="en-US" dirty="0"/>
              <a:t>Lab Seven Introduction: 2000 Bus Case: Initial Voltage Contour</a:t>
            </a:r>
          </a:p>
        </p:txBody>
      </p:sp>
      <p:pic>
        <p:nvPicPr>
          <p:cNvPr id="2785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631"/>
          <a:stretch/>
        </p:blipFill>
        <p:spPr bwMode="auto">
          <a:xfrm>
            <a:off x="457200" y="1280160"/>
            <a:ext cx="722376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7305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Optimal Power Flow (OPF)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Next we’ll consider OPF and SCOPF</a:t>
            </a:r>
          </a:p>
          <a:p>
            <a:pPr eaLnBrk="1" hangingPunct="1"/>
            <a:r>
              <a:rPr lang="en-US" altLang="en-US" dirty="0"/>
              <a:t>OPF functionally combines the power flow with economic dispatch</a:t>
            </a:r>
          </a:p>
          <a:p>
            <a:pPr eaLnBrk="1" hangingPunct="1"/>
            <a:r>
              <a:rPr lang="en-US" altLang="en-US" dirty="0"/>
              <a:t>SCOPF adds in contingency analysis </a:t>
            </a:r>
          </a:p>
          <a:p>
            <a:pPr eaLnBrk="1" hangingPunct="1"/>
            <a:r>
              <a:rPr lang="en-US" altLang="en-US" dirty="0"/>
              <a:t>In both minimize a cost function, such as operating cost, taking into account realistic equality and inequality constraints</a:t>
            </a:r>
          </a:p>
          <a:p>
            <a:pPr eaLnBrk="1" hangingPunct="1"/>
            <a:r>
              <a:rPr lang="en-US" altLang="en-US" dirty="0"/>
              <a:t>Equality constraints</a:t>
            </a:r>
          </a:p>
          <a:p>
            <a:pPr lvl="1" eaLnBrk="1" hangingPunct="1"/>
            <a:r>
              <a:rPr lang="en-US" altLang="en-US" dirty="0"/>
              <a:t>bus real and reactive power balance</a:t>
            </a:r>
          </a:p>
          <a:p>
            <a:pPr lvl="1" eaLnBrk="1" hangingPunct="1"/>
            <a:r>
              <a:rPr lang="en-US" altLang="en-US" dirty="0"/>
              <a:t>generator voltage </a:t>
            </a:r>
            <a:r>
              <a:rPr lang="en-US" altLang="en-US" dirty="0" err="1"/>
              <a:t>setpoints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area MW interchange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6357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OPF, cont’d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4191000"/>
          </a:xfrm>
        </p:spPr>
        <p:txBody>
          <a:bodyPr/>
          <a:lstStyle/>
          <a:p>
            <a:pPr eaLnBrk="1" hangingPunct="1"/>
            <a:r>
              <a:rPr lang="en-US" altLang="en-US" dirty="0"/>
              <a:t>Inequality constraints</a:t>
            </a:r>
          </a:p>
          <a:p>
            <a:pPr lvl="1" eaLnBrk="1" hangingPunct="1"/>
            <a:r>
              <a:rPr lang="en-US" altLang="en-US" dirty="0"/>
              <a:t>transmission line/transformer/interface flow limits</a:t>
            </a:r>
          </a:p>
          <a:p>
            <a:pPr lvl="1" eaLnBrk="1" hangingPunct="1"/>
            <a:r>
              <a:rPr lang="en-US" altLang="en-US" dirty="0"/>
              <a:t>generator MW limits</a:t>
            </a:r>
          </a:p>
          <a:p>
            <a:pPr lvl="1" eaLnBrk="1" hangingPunct="1"/>
            <a:r>
              <a:rPr lang="en-US" altLang="en-US" dirty="0"/>
              <a:t>generator reactive power capability curves</a:t>
            </a:r>
          </a:p>
          <a:p>
            <a:pPr lvl="1" eaLnBrk="1" hangingPunct="1"/>
            <a:r>
              <a:rPr lang="en-US" altLang="en-US" dirty="0"/>
              <a:t>bus voltage magnitudes (not yet implemented in Simulator OPF)</a:t>
            </a:r>
          </a:p>
          <a:p>
            <a:pPr eaLnBrk="1" hangingPunct="1"/>
            <a:r>
              <a:rPr lang="en-US" altLang="en-US" dirty="0"/>
              <a:t>Available Controls</a:t>
            </a:r>
          </a:p>
          <a:p>
            <a:pPr lvl="1" eaLnBrk="1" hangingPunct="1"/>
            <a:r>
              <a:rPr lang="en-US" altLang="en-US" dirty="0"/>
              <a:t>generator MW outputs</a:t>
            </a:r>
          </a:p>
          <a:p>
            <a:pPr lvl="1" eaLnBrk="1" hangingPunct="1"/>
            <a:r>
              <a:rPr lang="en-US" altLang="en-US" dirty="0"/>
              <a:t>transformer taps and phase angles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4272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Two Example OPF Solution Methods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Non-linear approach using Newton’s method</a:t>
            </a:r>
          </a:p>
          <a:p>
            <a:pPr lvl="1" eaLnBrk="1" hangingPunct="1"/>
            <a:r>
              <a:rPr lang="en-US" altLang="en-US" dirty="0"/>
              <a:t>handles marginal losses well, but is relatively slow and has problems determining binding constraints</a:t>
            </a:r>
          </a:p>
          <a:p>
            <a:pPr eaLnBrk="1" hangingPunct="1"/>
            <a:r>
              <a:rPr lang="en-US" altLang="en-US" dirty="0"/>
              <a:t>Linear Programming </a:t>
            </a:r>
          </a:p>
          <a:p>
            <a:pPr lvl="1" eaLnBrk="1" hangingPunct="1"/>
            <a:r>
              <a:rPr lang="en-US" altLang="en-US" dirty="0"/>
              <a:t>fast and efficient in determining binding constraints, but can have difficulty with marginal losses.</a:t>
            </a:r>
          </a:p>
          <a:p>
            <a:pPr lvl="1" eaLnBrk="1" hangingPunct="1"/>
            <a:r>
              <a:rPr lang="en-US" altLang="en-US" dirty="0"/>
              <a:t>used in </a:t>
            </a:r>
            <a:r>
              <a:rPr lang="en-US" altLang="en-US" dirty="0" err="1"/>
              <a:t>PowerWorld</a:t>
            </a:r>
            <a:r>
              <a:rPr lang="en-US" altLang="en-US" dirty="0"/>
              <a:t> Simulator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252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 Plant: Need for Condenser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929640"/>
          </a:xfrm>
        </p:spPr>
        <p:txBody>
          <a:bodyPr/>
          <a:lstStyle/>
          <a:p>
            <a:r>
              <a:rPr lang="en-US" dirty="0"/>
              <a:t>Rankine cycle uses a fluid that is evaporated and condensed; Brayton cycle when just a gas </a:t>
            </a:r>
          </a:p>
          <a:p>
            <a:r>
              <a:rPr lang="en-US" dirty="0"/>
              <a:t>Work output is the integral of the P-V diagram; we require a change in pressure and volume</a:t>
            </a:r>
          </a:p>
          <a:p>
            <a:r>
              <a:rPr lang="en-US" dirty="0"/>
              <a:t>Plants are more efficient when there is a greater temperature difference</a:t>
            </a:r>
          </a:p>
        </p:txBody>
      </p:sp>
      <p:pic>
        <p:nvPicPr>
          <p:cNvPr id="4" name="Picture 4" descr="fig319_0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9" t="12831" r="16470" b="41916"/>
          <a:stretch>
            <a:fillRect/>
          </a:stretch>
        </p:blipFill>
        <p:spPr bwMode="auto">
          <a:xfrm rot="5460000">
            <a:off x="2168731" y="3266043"/>
            <a:ext cx="2781213" cy="43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i.stack.imgur.com/Jhxl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3" y="4001683"/>
            <a:ext cx="26098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9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Generator MW Limits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Generators have limits on the minimum and maximum amount of power they can produce</a:t>
            </a:r>
          </a:p>
          <a:p>
            <a:pPr eaLnBrk="1" hangingPunct="1"/>
            <a:r>
              <a:rPr lang="en-US" altLang="en-US" dirty="0"/>
              <a:t>Often times the minimum limit is not zero.  This represents a limit on the generator’s operation with the desired fuel type</a:t>
            </a:r>
          </a:p>
          <a:p>
            <a:pPr eaLnBrk="1" hangingPunct="1"/>
            <a:r>
              <a:rPr lang="en-US" altLang="en-US" dirty="0"/>
              <a:t>Because of varying system economics usually many generators in a system are operated at their maximum MW limits. 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</a:t>
            </a:fld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Lambda-Iteration with Gen Limits</a:t>
            </a: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154364"/>
              </p:ext>
            </p:extLst>
          </p:nvPr>
        </p:nvGraphicFramePr>
        <p:xfrm>
          <a:off x="457200" y="1280160"/>
          <a:ext cx="72517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0" name="Equation" r:id="rId4" imgW="7251480" imgH="2108160" progId="Equation.DSMT4">
                  <p:embed/>
                </p:oleObj>
              </mc:Choice>
              <mc:Fallback>
                <p:oleObj name="Equation" r:id="rId4" imgW="7251480" imgH="2108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2517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</a:t>
            </a:fld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/>
              <a:t>Lambda-Iteration Gen Limit Example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6378"/>
              </p:ext>
            </p:extLst>
          </p:nvPr>
        </p:nvGraphicFramePr>
        <p:xfrm>
          <a:off x="457200" y="1280160"/>
          <a:ext cx="8077200" cy="572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34" name="Equation" r:id="rId4" imgW="8076960" imgH="5727600" progId="Equation.DSMT4">
                  <p:embed/>
                </p:oleObj>
              </mc:Choice>
              <mc:Fallback>
                <p:oleObj name="Equation" r:id="rId4" imgW="8076960" imgH="572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077200" cy="572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5</a:t>
            </a:fld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839200" cy="1069848"/>
          </a:xfrm>
        </p:spPr>
        <p:txBody>
          <a:bodyPr/>
          <a:lstStyle/>
          <a:p>
            <a:pPr eaLnBrk="1" hangingPunct="1"/>
            <a:r>
              <a:rPr lang="en-US" altLang="en-US" dirty="0"/>
              <a:t>Lambda-Iteration Limit </a:t>
            </a:r>
            <a:r>
              <a:rPr lang="en-US" altLang="en-US" dirty="0" err="1"/>
              <a:t>Example,cont’d</a:t>
            </a:r>
            <a:endParaRPr lang="en-US" altLang="en-US" dirty="0"/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373248"/>
              </p:ext>
            </p:extLst>
          </p:nvPr>
        </p:nvGraphicFramePr>
        <p:xfrm>
          <a:off x="457200" y="1280160"/>
          <a:ext cx="746760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8" name="Equation" r:id="rId4" imgW="7467480" imgH="5676840" progId="Equation.DSMT4">
                  <p:embed/>
                </p:oleObj>
              </mc:Choice>
              <mc:Fallback>
                <p:oleObj name="Equation" r:id="rId4" imgW="7467480" imgH="5676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67600" cy="567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6</a:t>
            </a:fld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Back of Envelope Values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Often times incremental costs can be approximated by a constant value:</a:t>
            </a:r>
          </a:p>
          <a:p>
            <a:pPr lvl="1" eaLnBrk="1" hangingPunct="1"/>
            <a:r>
              <a:rPr lang="en-US" altLang="en-US" dirty="0"/>
              <a:t>$/</a:t>
            </a:r>
            <a:r>
              <a:rPr lang="en-US" altLang="en-US" dirty="0" err="1"/>
              <a:t>MWhr</a:t>
            </a:r>
            <a:r>
              <a:rPr lang="en-US" altLang="en-US" dirty="0"/>
              <a:t> = </a:t>
            </a:r>
            <a:r>
              <a:rPr lang="en-US" altLang="en-US" dirty="0" err="1"/>
              <a:t>fuelcost</a:t>
            </a:r>
            <a:r>
              <a:rPr lang="en-US" altLang="en-US" dirty="0"/>
              <a:t> * </a:t>
            </a:r>
            <a:r>
              <a:rPr lang="en-US" altLang="en-US" dirty="0" err="1"/>
              <a:t>heatrate</a:t>
            </a:r>
            <a:r>
              <a:rPr lang="en-US" altLang="en-US" dirty="0"/>
              <a:t> + variable O&amp;M</a:t>
            </a:r>
          </a:p>
          <a:p>
            <a:pPr lvl="1" eaLnBrk="1" hangingPunct="1"/>
            <a:r>
              <a:rPr lang="en-US" altLang="en-US" dirty="0"/>
              <a:t>Typical </a:t>
            </a:r>
            <a:r>
              <a:rPr lang="en-US" altLang="en-US" dirty="0" err="1"/>
              <a:t>heatrate</a:t>
            </a:r>
            <a:r>
              <a:rPr lang="en-US" altLang="en-US" dirty="0"/>
              <a:t> for a coal plant is 10, modern combustion turbine is 10, combined cycle plant is 7 to 8, older combustion turbine 15.</a:t>
            </a:r>
          </a:p>
          <a:p>
            <a:pPr lvl="1" eaLnBrk="1" hangingPunct="1"/>
            <a:r>
              <a:rPr lang="en-US" altLang="en-US" dirty="0"/>
              <a:t>Fuel costs ($/</a:t>
            </a:r>
            <a:r>
              <a:rPr lang="en-US" altLang="en-US" dirty="0" err="1"/>
              <a:t>MBtu</a:t>
            </a:r>
            <a:r>
              <a:rPr lang="en-US" altLang="en-US" dirty="0"/>
              <a:t>) are quite variable, with current values around 1.5 for coal, 3 for natural gas, 0.5 for nuclear, probably 10 for fuel oil.</a:t>
            </a:r>
          </a:p>
          <a:p>
            <a:pPr lvl="1" eaLnBrk="1" hangingPunct="1"/>
            <a:r>
              <a:rPr lang="en-US" altLang="en-US" dirty="0"/>
              <a:t>Hydro, solar and wind costs tend to be quite low, but for this sources the fuel is free but limited</a:t>
            </a:r>
          </a:p>
          <a:p>
            <a:pPr lvl="1" eaLnBrk="1" hangingPunct="1">
              <a:buFontTx/>
              <a:buChar char="–"/>
            </a:pPr>
            <a:endParaRPr lang="en-US" alt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7</a:t>
            </a:fld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Gas Prices 1997 to 2017</a:t>
            </a:r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 t="35006" r="24912" b="29992"/>
          <a:stretch/>
        </p:blipFill>
        <p:spPr bwMode="auto">
          <a:xfrm>
            <a:off x="412165" y="1299713"/>
            <a:ext cx="827314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8209" y="4398977"/>
            <a:ext cx="8547100" cy="147117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Marginal cost for natural gas fired electricity price </a:t>
            </a:r>
          </a:p>
          <a:p>
            <a:pPr eaLnBrk="1" hangingPunct="1"/>
            <a:r>
              <a:rPr lang="en-US" altLang="en-US" dirty="0"/>
              <a:t>in $/MWh is about 7-10 times gas price; Oct 2017 price</a:t>
            </a:r>
            <a:br>
              <a:rPr lang="en-US" altLang="en-US" dirty="0"/>
            </a:br>
            <a:r>
              <a:rPr lang="en-US" altLang="en-US" dirty="0"/>
              <a:t>is $2.84/</a:t>
            </a:r>
            <a:r>
              <a:rPr lang="en-US" altLang="en-US" dirty="0" err="1"/>
              <a:t>MBtu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6400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Source: http://www.eia.gov/dnav/ng/hist/rngwhhdW.htm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1503767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3854</TotalTime>
  <Words>816</Words>
  <Application>Microsoft Office PowerPoint</Application>
  <PresentationFormat>On-screen Show (4:3)</PresentationFormat>
  <Paragraphs>124</Paragraphs>
  <Slides>25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Helvetica</vt:lpstr>
      <vt:lpstr>Times New Roman</vt:lpstr>
      <vt:lpstr>Wingdings</vt:lpstr>
      <vt:lpstr>Capsules</vt:lpstr>
      <vt:lpstr>Equation</vt:lpstr>
      <vt:lpstr>ECEN 460  Power System Operation and Control</vt:lpstr>
      <vt:lpstr>Announcements</vt:lpstr>
      <vt:lpstr>Coal Plant: Need for Condenser</vt:lpstr>
      <vt:lpstr>Generator MW Limits</vt:lpstr>
      <vt:lpstr>Lambda-Iteration with Gen Limits</vt:lpstr>
      <vt:lpstr>Lambda-Iteration Gen Limit Example</vt:lpstr>
      <vt:lpstr>Lambda-Iteration Limit Example,cont’d</vt:lpstr>
      <vt:lpstr>Back of Envelope Values</vt:lpstr>
      <vt:lpstr>Natural Gas Prices 1997 to 2017</vt:lpstr>
      <vt:lpstr>Geographic Variation in Natural Gas Prices</vt:lpstr>
      <vt:lpstr>Inclusion of Transmission Losses</vt:lpstr>
      <vt:lpstr>Impact of Transmission Losses</vt:lpstr>
      <vt:lpstr>Impact of Transmission Losses</vt:lpstr>
      <vt:lpstr>Impact of Transmission Losses</vt:lpstr>
      <vt:lpstr>Calculation of Penalty Factors</vt:lpstr>
      <vt:lpstr>Two Bus Penalty Factor Example</vt:lpstr>
      <vt:lpstr>Example 6.22</vt:lpstr>
      <vt:lpstr>Lab Seven Introduction: 37 Bus</vt:lpstr>
      <vt:lpstr>Lab Seven Introduction: 37 Bus</vt:lpstr>
      <vt:lpstr>Contingency Analysis and the Reference Case</vt:lpstr>
      <vt:lpstr>Lab Seven Introduction: 2000 Bus Case, Operating North Central Texas</vt:lpstr>
      <vt:lpstr>Lab Seven Introduction: 2000 Bus Case: Initial Voltage Contour</vt:lpstr>
      <vt:lpstr>Optimal Power Flow (OPF)</vt:lpstr>
      <vt:lpstr>OPF, cont’d</vt:lpstr>
      <vt:lpstr>Two Example OPF Solution Methods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PowerWorld User</cp:lastModifiedBy>
  <cp:revision>421</cp:revision>
  <cp:lastPrinted>2011-08-22T16:49:24Z</cp:lastPrinted>
  <dcterms:created xsi:type="dcterms:W3CDTF">2000-05-11T14:27:08Z</dcterms:created>
  <dcterms:modified xsi:type="dcterms:W3CDTF">2017-10-28T12:21:56Z</dcterms:modified>
</cp:coreProperties>
</file>