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27"/>
  </p:notesMasterIdLst>
  <p:handoutMasterIdLst>
    <p:handoutMasterId r:id="rId28"/>
  </p:handoutMasterIdLst>
  <p:sldIdLst>
    <p:sldId id="486" r:id="rId2"/>
    <p:sldId id="411" r:id="rId3"/>
    <p:sldId id="525" r:id="rId4"/>
    <p:sldId id="558" r:id="rId5"/>
    <p:sldId id="530" r:id="rId6"/>
    <p:sldId id="531" r:id="rId7"/>
    <p:sldId id="532" r:id="rId8"/>
    <p:sldId id="533" r:id="rId9"/>
    <p:sldId id="534" r:id="rId10"/>
    <p:sldId id="535" r:id="rId11"/>
    <p:sldId id="536" r:id="rId12"/>
    <p:sldId id="537" r:id="rId13"/>
    <p:sldId id="538" r:id="rId14"/>
    <p:sldId id="539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9" r:id="rId26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307ED8-5E7E-44FD-80F8-17C1E155D10E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5D2DE5-7E37-4540-8166-1AEF843C4B80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EEADDE1-F6CD-4D22-9BFE-9BE333DF915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42C6D7-57E3-43C9-AB32-F7BBB0770D71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34D033-0C4E-47BB-AF3E-E7025B07CBD9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06630EF-AB60-450E-9FBC-9DA2687E0FE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EC898-A878-4675-8E0D-950DAC605016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76BA78-E2BA-41BC-92D7-26CD97FF6E8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899144-D5A9-4470-9812-7E8788D7553A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9F99D-A071-41E3-8D22-3DDE1CF093D1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538" indent="-294438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7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8851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19952" indent="-2355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051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1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2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352" indent="-23555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A423ED-081E-41B9-9974-16423609CDC6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53074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797F3E9-4E11-4102-8AC8-A0B6E9232FC6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BBEE1C-6A55-49CF-AF78-796339B7E89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8EE423-E0B6-4B41-8CB1-2FF97A500586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76896-9BD2-4715-B553-53E478F0956D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07DAE2A-7133-4140-82AC-3A96E951C6F5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7ACFA8-A07E-4ACB-841D-C72D8D114EF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8911F51-67B8-4CA8-8920-32CE3471C369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80" indent="-28572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93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049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206" indent="-228579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363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521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678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834" indent="-2285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71210E-C588-4EA8-B489-80C8EC46AD48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 dirty="0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 dirty="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jpe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jpeg"/><Relationship Id="rId5" Type="http://schemas.openxmlformats.org/officeDocument/2006/relationships/image" Target="../media/image19.wmf"/><Relationship Id="rId10" Type="http://schemas.openxmlformats.org/officeDocument/2006/relationships/image" Target="../media/image21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460 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20: Transient Stability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Generator Mechanical Model</a:t>
            </a:r>
          </a:p>
        </p:txBody>
      </p:sp>
      <p:pic>
        <p:nvPicPr>
          <p:cNvPr id="4100" name="Picture 3" descr="fig1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2921"/>
            <a:ext cx="594360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5616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Generator Mechanical Block Diagram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865989"/>
              </p:ext>
            </p:extLst>
          </p:nvPr>
        </p:nvGraphicFramePr>
        <p:xfrm>
          <a:off x="457200" y="3505200"/>
          <a:ext cx="6438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5" imgW="6438900" imgH="3124200" progId="Equation.DSMT4">
                  <p:embed/>
                </p:oleObj>
              </mc:Choice>
              <mc:Fallback>
                <p:oleObj name="Equation" r:id="rId5" imgW="6438900" imgH="312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505200"/>
                        <a:ext cx="64389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Mechanical Model, cont’d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778494"/>
              </p:ext>
            </p:extLst>
          </p:nvPr>
        </p:nvGraphicFramePr>
        <p:xfrm>
          <a:off x="457200" y="1279525"/>
          <a:ext cx="7924800" cy="523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4" imgW="7924680" imgH="5232240" progId="Equation.DSMT4">
                  <p:embed/>
                </p:oleObj>
              </mc:Choice>
              <mc:Fallback>
                <p:oleObj name="Equation" r:id="rId4" imgW="7924680" imgH="5232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7924800" cy="523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Mechanical Model, cont’d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32258"/>
              </p:ext>
            </p:extLst>
          </p:nvPr>
        </p:nvGraphicFramePr>
        <p:xfrm>
          <a:off x="457200" y="1280160"/>
          <a:ext cx="7569200" cy="519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Equation" r:id="rId4" imgW="7569200" imgH="5194300" progId="Equation.DSMT4">
                  <p:embed/>
                </p:oleObj>
              </mc:Choice>
              <mc:Fallback>
                <p:oleObj name="Equation" r:id="rId4" imgW="7569200" imgH="519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569200" cy="519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Mechanical Model, cont’d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6373"/>
              </p:ext>
            </p:extLst>
          </p:nvPr>
        </p:nvGraphicFramePr>
        <p:xfrm>
          <a:off x="457200" y="1280160"/>
          <a:ext cx="7404100" cy="530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4" imgW="7404100" imgH="5308600" progId="Equation.DSMT4">
                  <p:embed/>
                </p:oleObj>
              </mc:Choice>
              <mc:Fallback>
                <p:oleObj name="Equation" r:id="rId4" imgW="7404100" imgH="530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04100" cy="530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Swing Equation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009720"/>
              </p:ext>
            </p:extLst>
          </p:nvPr>
        </p:nvGraphicFramePr>
        <p:xfrm>
          <a:off x="457200" y="1280160"/>
          <a:ext cx="79629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Equation" r:id="rId4" imgW="7962900" imgH="3124200" progId="Equation.DSMT4">
                  <p:embed/>
                </p:oleObj>
              </mc:Choice>
              <mc:Fallback>
                <p:oleObj name="Equation" r:id="rId4" imgW="7962900" imgH="312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9629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4" descr="fig1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352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065427"/>
              </p:ext>
            </p:extLst>
          </p:nvPr>
        </p:nvGraphicFramePr>
        <p:xfrm>
          <a:off x="4191000" y="4724400"/>
          <a:ext cx="2895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Equation" r:id="rId7" imgW="2895600" imgH="393700" progId="Equation.DSMT4">
                  <p:embed/>
                </p:oleObj>
              </mc:Choice>
              <mc:Fallback>
                <p:oleObj name="Equation" r:id="rId7" imgW="289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24400"/>
                        <a:ext cx="28956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Single Machine Infinite Bus (SMIB)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848600" cy="2667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understand the transient stability problem we’ll first consider the case of a single machine (generator) connected to a power system bus with a fixed voltage magnitude and angle (known as an infinite bus) through a transmission line with impedance </a:t>
            </a:r>
            <a:r>
              <a:rPr lang="en-US" altLang="en-US" dirty="0" err="1" smtClean="0"/>
              <a:t>jX</a:t>
            </a:r>
            <a:r>
              <a:rPr lang="en-US" altLang="en-US" baseline="-25000" dirty="0" err="1" smtClean="0"/>
              <a:t>L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36868" name="Picture 4" descr="fig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6400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14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SMIB, cont’d</a:t>
            </a:r>
          </a:p>
        </p:txBody>
      </p:sp>
      <p:pic>
        <p:nvPicPr>
          <p:cNvPr id="9220" name="Picture 3" descr="fig16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59436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863757"/>
              </p:ext>
            </p:extLst>
          </p:nvPr>
        </p:nvGraphicFramePr>
        <p:xfrm>
          <a:off x="457200" y="3352800"/>
          <a:ext cx="51435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5" imgW="5143500" imgH="2006600" progId="Equation.DSMT4">
                  <p:embed/>
                </p:oleObj>
              </mc:Choice>
              <mc:Fallback>
                <p:oleObj name="Equation" r:id="rId5" imgW="5143500" imgH="2006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352800"/>
                        <a:ext cx="51435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15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Equilibrium Points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272598"/>
              </p:ext>
            </p:extLst>
          </p:nvPr>
        </p:nvGraphicFramePr>
        <p:xfrm>
          <a:off x="457200" y="1280160"/>
          <a:ext cx="68961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4" name="Equation" r:id="rId4" imgW="6896100" imgH="1981200" progId="Equation.DSMT4">
                  <p:embed/>
                </p:oleObj>
              </mc:Choice>
              <mc:Fallback>
                <p:oleObj name="Equation" r:id="rId4" imgW="6896100" imgH="198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961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6" name="Picture 4" descr="fig161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76600"/>
            <a:ext cx="3932238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5" name="Equation" r:id="rId7" imgW="457677" imgH="793306" progId="Equation.DSMT4">
                  <p:embed/>
                </p:oleObj>
              </mc:Choice>
              <mc:Fallback>
                <p:oleObj name="Equation" r:id="rId7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132874"/>
              </p:ext>
            </p:extLst>
          </p:nvPr>
        </p:nvGraphicFramePr>
        <p:xfrm>
          <a:off x="4876800" y="3276600"/>
          <a:ext cx="3365500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6" name="Equation" r:id="rId9" imgW="3365500" imgH="2679700" progId="Equation.DSMT4">
                  <p:embed/>
                </p:oleObj>
              </mc:Choice>
              <mc:Fallback>
                <p:oleObj name="Equation" r:id="rId9" imgW="3365500" imgH="267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3365500" cy="267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Transient Stability Analysis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For transient stability analysis we need to consider three systems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dirty="0" err="1" smtClean="0"/>
              <a:t>Prefault</a:t>
            </a:r>
            <a:r>
              <a:rPr lang="en-US" altLang="en-US" dirty="0" smtClean="0"/>
              <a:t> - before the fault occurs the system is assumed to be at an equilibrium point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dirty="0" smtClean="0"/>
              <a:t>Faulted - the fault changes the system equations, moving the system away from its equilibrium point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US" altLang="en-US" dirty="0" err="1" smtClean="0"/>
              <a:t>Postfault</a:t>
            </a:r>
            <a:r>
              <a:rPr lang="en-US" altLang="en-US" dirty="0" smtClean="0"/>
              <a:t> - after fault is cleared the system hopefully returns to a new operating point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029200"/>
            <a:ext cx="6146234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Actual transient stability studies can have</a:t>
            </a:r>
            <a:br>
              <a:rPr lang="en-US" dirty="0" smtClean="0"/>
            </a:br>
            <a:r>
              <a:rPr lang="en-US" dirty="0" smtClean="0"/>
              <a:t>multiple events</a:t>
            </a:r>
            <a:endParaRPr lang="en-US" dirty="0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Transient Stability Solution Methods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534400" cy="4800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There are two methods for solving the transient stability problem</a:t>
            </a:r>
          </a:p>
          <a:p>
            <a:pPr marL="800100" lvl="1" indent="-514350" eaLnBrk="1" hangingPunct="1">
              <a:buFont typeface="+mj-lt"/>
              <a:buAutoNum type="arabicPeriod"/>
            </a:pPr>
            <a:r>
              <a:rPr lang="en-US" altLang="en-US" dirty="0" smtClean="0"/>
              <a:t>Numerical integration</a:t>
            </a:r>
          </a:p>
          <a:p>
            <a:pPr marL="1428750" lvl="2" indent="-457200" eaLnBrk="1" hangingPunct="1"/>
            <a:r>
              <a:rPr lang="en-US" altLang="en-US" sz="2400" dirty="0" smtClean="0"/>
              <a:t>this is by far the most common technique, particularly for large systems; during the fault and after the fault the power system differential equations are solved using numerical methods</a:t>
            </a:r>
          </a:p>
          <a:p>
            <a:pPr marL="800100" lvl="1" indent="-514350" eaLnBrk="1" hangingPunct="1">
              <a:buFont typeface="+mj-lt"/>
              <a:buAutoNum type="arabicPeriod"/>
            </a:pPr>
            <a:r>
              <a:rPr lang="en-US" altLang="en-US" dirty="0" smtClean="0"/>
              <a:t>Direct or energy methods; for a two bus system this method is known as the equal area criteria</a:t>
            </a:r>
          </a:p>
          <a:p>
            <a:pPr marL="1314450" lvl="2" eaLnBrk="1" hangingPunct="1"/>
            <a:r>
              <a:rPr lang="en-US" altLang="en-US" sz="2400" dirty="0" smtClean="0"/>
              <a:t>mostly used to provide an intuitive insight into the transient stability problem</a:t>
            </a:r>
          </a:p>
          <a:p>
            <a:pPr marL="533400" indent="-533400" eaLnBrk="1" hangingPunct="1"/>
            <a:endParaRPr lang="en-US" altLang="en-US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10600" cy="3733800"/>
          </a:xfrm>
        </p:spPr>
        <p:txBody>
          <a:bodyPr/>
          <a:lstStyle/>
          <a:p>
            <a:r>
              <a:rPr lang="en-US" dirty="0"/>
              <a:t>Begin reading Chapter 11</a:t>
            </a:r>
          </a:p>
          <a:p>
            <a:r>
              <a:rPr lang="en-US" dirty="0"/>
              <a:t>Design project is due on </a:t>
            </a:r>
            <a:r>
              <a:rPr lang="en-US"/>
              <a:t>Dec </a:t>
            </a:r>
            <a:r>
              <a:rPr lang="en-US" smtClean="0"/>
              <a:t>5; </a:t>
            </a:r>
            <a:r>
              <a:rPr lang="en-US" dirty="0"/>
              <a:t>details on the website</a:t>
            </a:r>
          </a:p>
          <a:p>
            <a:r>
              <a:rPr lang="en-US" dirty="0"/>
              <a:t>Homework 7 is 6.65, 6.69, 6.72, 11.4, 11.7; it should be done before second exam but need not be turned in</a:t>
            </a:r>
          </a:p>
          <a:p>
            <a:r>
              <a:rPr lang="en-US" dirty="0"/>
              <a:t>No lab week of Nov 13; lab 9 is on Nov 20/21 and lab 10 is on Nov 27/28; no lab week of Dec 4 </a:t>
            </a:r>
          </a:p>
          <a:p>
            <a:r>
              <a:rPr lang="en-US" dirty="0"/>
              <a:t>Exam 2 is during class on November 14</a:t>
            </a:r>
          </a:p>
          <a:p>
            <a:pPr lvl="1"/>
            <a:r>
              <a:rPr lang="en-US" dirty="0"/>
              <a:t>My UIUC ECE 476 exam 2 is posted, but the 476 content is slightly different from 460</a:t>
            </a:r>
          </a:p>
          <a:p>
            <a:pPr lvl="1"/>
            <a:r>
              <a:rPr lang="en-US" dirty="0"/>
              <a:t>Closed booked, closed notes, two note sheets and calculators</a:t>
            </a:r>
          </a:p>
          <a:p>
            <a:pPr lvl="1"/>
            <a:r>
              <a:rPr lang="en-US" dirty="0"/>
              <a:t>Email me question suggestions before COB on Thursday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SMIB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362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Assume a generator is supplying power to an infinite bus through two parallel transmission lines.  Then a balanced three phase fault occurs at the terminal of one of the lines.  The fault is cleared by the opening of this line’s circuit breakers.  </a:t>
            </a:r>
          </a:p>
        </p:txBody>
      </p:sp>
      <p:pic>
        <p:nvPicPr>
          <p:cNvPr id="39940" name="Picture 4" descr="fig1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77724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19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cont’d</a:t>
            </a:r>
          </a:p>
        </p:txBody>
      </p:sp>
      <p:pic>
        <p:nvPicPr>
          <p:cNvPr id="11268" name="Picture 3" descr="fig1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5486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457200" y="1280160"/>
            <a:ext cx="3952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Simplified </a:t>
            </a:r>
            <a:r>
              <a:rPr lang="en-US" altLang="en-US" sz="2800" dirty="0" err="1"/>
              <a:t>prefault</a:t>
            </a:r>
            <a:r>
              <a:rPr lang="en-US" altLang="en-US" sz="2800" dirty="0"/>
              <a:t> system</a:t>
            </a:r>
          </a:p>
        </p:txBody>
      </p:sp>
      <p:pic>
        <p:nvPicPr>
          <p:cNvPr id="11270" name="Picture 5" descr="fig161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3352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269164"/>
              </p:ext>
            </p:extLst>
          </p:nvPr>
        </p:nvGraphicFramePr>
        <p:xfrm>
          <a:off x="4191000" y="3960813"/>
          <a:ext cx="44196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6" imgW="4419600" imgH="2565400" progId="Equation.DSMT4">
                  <p:embed/>
                </p:oleObj>
              </mc:Choice>
              <mc:Fallback>
                <p:oleObj name="Equation" r:id="rId6" imgW="4419600" imgH="256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960813"/>
                        <a:ext cx="44196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20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Faulted System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5283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During the fault the system changes</a:t>
            </a:r>
          </a:p>
        </p:txBody>
      </p:sp>
      <p:pic>
        <p:nvPicPr>
          <p:cNvPr id="40964" name="Picture 4" descr="fig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6858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6848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The equivalent system during the fault is then </a:t>
            </a:r>
            <a:r>
              <a:rPr lang="en-US" altLang="en-US"/>
              <a:t> </a:t>
            </a:r>
          </a:p>
        </p:txBody>
      </p:sp>
      <p:pic>
        <p:nvPicPr>
          <p:cNvPr id="40966" name="Picture 6" descr="fig1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3749675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648200" y="4648200"/>
            <a:ext cx="3741730" cy="18158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During this fault no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power can be transferred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from the generator to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800" dirty="0"/>
              <a:t>the system</a:t>
            </a:r>
          </a:p>
        </p:txBody>
      </p:sp>
      <p:sp>
        <p:nvSpPr>
          <p:cNvPr id="8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21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Post Fault System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5883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After the fault the system again changes</a:t>
            </a:r>
          </a:p>
        </p:txBody>
      </p:sp>
      <p:pic>
        <p:nvPicPr>
          <p:cNvPr id="41988" name="Picture 4" descr="fig1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57200" y="4114800"/>
            <a:ext cx="6570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The equivalent system after the fault is then </a:t>
            </a:r>
            <a:r>
              <a:rPr lang="en-US" altLang="en-US"/>
              <a:t> </a:t>
            </a:r>
          </a:p>
        </p:txBody>
      </p:sp>
      <p:pic>
        <p:nvPicPr>
          <p:cNvPr id="41990" name="Picture 6" descr="fig16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7772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SMIB Example, Dynamics</a:t>
            </a:r>
          </a:p>
        </p:txBody>
      </p:sp>
      <p:pic>
        <p:nvPicPr>
          <p:cNvPr id="12292" name="Picture 3" descr="fig168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280160"/>
            <a:ext cx="5486400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12893"/>
              </p:ext>
            </p:extLst>
          </p:nvPr>
        </p:nvGraphicFramePr>
        <p:xfrm>
          <a:off x="463550" y="4476750"/>
          <a:ext cx="7150100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5" imgW="7149960" imgH="2082600" progId="Equation.DSMT4">
                  <p:embed/>
                </p:oleObj>
              </mc:Choice>
              <mc:Fallback>
                <p:oleObj name="Equation" r:id="rId5" imgW="7149960" imgH="20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476750"/>
                        <a:ext cx="7150100" cy="208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23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Example 11.5</a:t>
            </a:r>
            <a:endParaRPr lang="en-US" dirty="0"/>
          </a:p>
        </p:txBody>
      </p:sp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4061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54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9848"/>
          </a:xfrm>
        </p:spPr>
        <p:txBody>
          <a:bodyPr/>
          <a:lstStyle/>
          <a:p>
            <a:r>
              <a:rPr lang="en-US" altLang="en-US" dirty="0"/>
              <a:t>Power System Time Scales and Transient Stability</a:t>
            </a:r>
            <a:endParaRPr lang="en-US" altLang="en-US" dirty="0" smtClean="0"/>
          </a:p>
        </p:txBody>
      </p:sp>
      <p:sp>
        <p:nvSpPr>
          <p:cNvPr id="22532" name="TextBox 28"/>
          <p:cNvSpPr txBox="1">
            <a:spLocks noChangeArrowheads="1"/>
          </p:cNvSpPr>
          <p:nvPr/>
        </p:nvSpPr>
        <p:spPr bwMode="auto">
          <a:xfrm>
            <a:off x="533400" y="6172200"/>
            <a:ext cx="7924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/>
              <a:t>Image source: P.W. Sauer, M.A. Pai, Power System Dynamics and Stability, 1997, Fig 1.2, modified</a:t>
            </a:r>
          </a:p>
        </p:txBody>
      </p:sp>
      <p:pic>
        <p:nvPicPr>
          <p:cNvPr id="29" name="Picture 2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1280160"/>
            <a:ext cx="8001000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2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Stability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625840" cy="929640"/>
          </a:xfrm>
        </p:spPr>
        <p:txBody>
          <a:bodyPr/>
          <a:lstStyle/>
          <a:p>
            <a:r>
              <a:rPr lang="en-US" dirty="0"/>
              <a:t>Terms continue to evolve, but a good reference is [1]; image shows Figure 1 from this reference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30BC63C-F5E3-4B72-AEA9-FEF091FB9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8" y="2438400"/>
            <a:ext cx="6999363" cy="3657409"/>
          </a:xfrm>
          <a:prstGeom prst="rect">
            <a:avLst/>
          </a:prstGeom>
        </p:spPr>
      </p:pic>
      <p:sp>
        <p:nvSpPr>
          <p:cNvPr id="6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3</a:t>
            </a:fld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2400" y="6224642"/>
            <a:ext cx="8351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IEEE/CIGRE Joint Task Force on Stability Terms and Definitions, “Definitions and Classification of Power System Stability,” </a:t>
            </a:r>
            <a:r>
              <a:rPr lang="en-US" sz="1400" i="1" dirty="0"/>
              <a:t>IEEE Transactions Power Systems</a:t>
            </a:r>
            <a:r>
              <a:rPr lang="en-US" sz="1400" dirty="0"/>
              <a:t>, May 2004, pp. 1387-1401 </a:t>
            </a:r>
          </a:p>
        </p:txBody>
      </p:sp>
    </p:spTree>
    <p:extLst>
      <p:ext uri="{BB962C8B-B14F-4D97-AF65-F5344CB8AC3E}">
        <p14:creationId xmlns:p14="http://schemas.microsoft.com/office/powerpoint/2010/main" val="52081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Power </a:t>
            </a:r>
            <a:r>
              <a:rPr lang="en-US" dirty="0"/>
              <a:t>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/>
              <a:t>The power flow is used to determine a quasi steady-state operating condition for a power system</a:t>
            </a:r>
          </a:p>
          <a:p>
            <a:pPr lvl="1"/>
            <a:r>
              <a:rPr lang="en-US" dirty="0"/>
              <a:t>Goal is to solve a set of algebraic equations</a:t>
            </a:r>
          </a:p>
          <a:p>
            <a:pPr lvl="2"/>
            <a:r>
              <a:rPr lang="en-US" b="1" dirty="0"/>
              <a:t>g(y) </a:t>
            </a:r>
            <a:r>
              <a:rPr lang="en-US" dirty="0"/>
              <a:t>=</a:t>
            </a:r>
            <a:r>
              <a:rPr lang="en-US" b="1" dirty="0"/>
              <a:t> 0  </a:t>
            </a:r>
            <a:r>
              <a:rPr lang="en-US" dirty="0"/>
              <a:t>[</a:t>
            </a:r>
            <a:r>
              <a:rPr lang="en-US" b="1" dirty="0"/>
              <a:t>y</a:t>
            </a:r>
            <a:r>
              <a:rPr lang="en-US" dirty="0"/>
              <a:t> variables are bus voltage and angle]</a:t>
            </a:r>
          </a:p>
          <a:p>
            <a:pPr lvl="1"/>
            <a:r>
              <a:rPr lang="en-US" dirty="0"/>
              <a:t>Models employed reflect the steady-state </a:t>
            </a:r>
            <a:r>
              <a:rPr lang="en-US" dirty="0" smtClean="0"/>
              <a:t>assumption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a power flow, after a contingency occurs (such as opening a line), the algebraic equations are solved to determine a new equilibrium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724400"/>
            <a:ext cx="7450137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332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vs. </a:t>
            </a:r>
            <a:r>
              <a:rPr lang="en-US" dirty="0" smtClean="0"/>
              <a:t>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34400" cy="3733800"/>
          </a:xfrm>
        </p:spPr>
        <p:txBody>
          <a:bodyPr/>
          <a:lstStyle/>
          <a:p>
            <a:r>
              <a:rPr lang="en-US" dirty="0" smtClean="0"/>
              <a:t>Dynamics simulations is </a:t>
            </a:r>
            <a:r>
              <a:rPr lang="en-US" dirty="0"/>
              <a:t>used to determine whether following a contingency the power system returns to a steady-state operating point</a:t>
            </a:r>
          </a:p>
          <a:p>
            <a:pPr lvl="1"/>
            <a:r>
              <a:rPr lang="en-US" dirty="0"/>
              <a:t>Goal is to solve a set of differential and algebraic equations, </a:t>
            </a:r>
          </a:p>
          <a:p>
            <a:pPr lvl="2"/>
            <a:r>
              <a:rPr lang="en-US" dirty="0"/>
              <a:t>d</a:t>
            </a:r>
            <a:r>
              <a:rPr lang="en-US" b="1" dirty="0"/>
              <a:t>x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</a:t>
            </a:r>
            <a:r>
              <a:rPr lang="en-US" b="1" dirty="0"/>
              <a:t>f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	[</a:t>
            </a:r>
            <a:r>
              <a:rPr lang="en-US" b="1" dirty="0"/>
              <a:t>y</a:t>
            </a:r>
            <a:r>
              <a:rPr lang="en-US" dirty="0"/>
              <a:t> variables are bus voltage and angle]</a:t>
            </a:r>
          </a:p>
          <a:p>
            <a:pPr lvl="2"/>
            <a:r>
              <a:rPr lang="en-US" b="1" dirty="0"/>
              <a:t>g</a:t>
            </a:r>
            <a:r>
              <a:rPr lang="en-US" dirty="0"/>
              <a:t>(</a:t>
            </a:r>
            <a:r>
              <a:rPr lang="en-US" b="1" dirty="0" err="1"/>
              <a:t>x</a:t>
            </a:r>
            <a:r>
              <a:rPr lang="en-US" dirty="0" err="1"/>
              <a:t>,</a:t>
            </a:r>
            <a:r>
              <a:rPr lang="en-US" b="1" dirty="0" err="1"/>
              <a:t>y</a:t>
            </a:r>
            <a:r>
              <a:rPr lang="en-US" dirty="0"/>
              <a:t>) = </a:t>
            </a:r>
            <a:r>
              <a:rPr lang="en-US" b="1" dirty="0"/>
              <a:t>0	</a:t>
            </a:r>
            <a:r>
              <a:rPr lang="en-US" dirty="0"/>
              <a:t>[</a:t>
            </a:r>
            <a:r>
              <a:rPr lang="en-US" b="1" dirty="0"/>
              <a:t>x</a:t>
            </a:r>
            <a:r>
              <a:rPr lang="en-US" dirty="0"/>
              <a:t> variables are dynamic state variables]</a:t>
            </a:r>
          </a:p>
          <a:p>
            <a:pPr lvl="1"/>
            <a:r>
              <a:rPr lang="en-US" dirty="0"/>
              <a:t>Starts in steady-state, and hopefully returns to a </a:t>
            </a:r>
            <a:r>
              <a:rPr lang="en-US" dirty="0" smtClean="0"/>
              <a:t>usually new steady-state value</a:t>
            </a:r>
            <a:endParaRPr lang="en-US" dirty="0"/>
          </a:p>
          <a:p>
            <a:pPr lvl="1"/>
            <a:r>
              <a:rPr lang="en-US" dirty="0"/>
              <a:t>Models reflect the transient stability time frame (up to dozens of seconds)</a:t>
            </a:r>
          </a:p>
          <a:p>
            <a:pPr lvl="2"/>
            <a:r>
              <a:rPr lang="en-US" dirty="0"/>
              <a:t>Slow Values </a:t>
            </a:r>
            <a:r>
              <a:rPr lang="en-US" dirty="0">
                <a:sym typeface="Wingdings" pitchFamily="2" charset="2"/>
              </a:rPr>
              <a:t> Treat as constants</a:t>
            </a:r>
          </a:p>
          <a:p>
            <a:pPr lvl="2"/>
            <a:r>
              <a:rPr lang="en-US" dirty="0" smtClean="0"/>
              <a:t>Ultra </a:t>
            </a:r>
            <a:r>
              <a:rPr lang="en-US" dirty="0"/>
              <a:t>Fast States </a:t>
            </a:r>
            <a:r>
              <a:rPr lang="en-US" dirty="0">
                <a:sym typeface="Wingdings" pitchFamily="2" charset="2"/>
              </a:rPr>
              <a:t> Treat as algebraic relationships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63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Power System Transient Stability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534400" cy="472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 order to operate as an interconnected system all of the generators (and other synchronous machines) must remain in synchronism with one another</a:t>
            </a:r>
          </a:p>
          <a:p>
            <a:pPr lvl="1" eaLnBrk="1" hangingPunct="1"/>
            <a:r>
              <a:rPr lang="en-US" altLang="en-US" dirty="0" smtClean="0"/>
              <a:t>synchronism requires that (for two pole machines) the rotors turn at exactly the same speed</a:t>
            </a:r>
          </a:p>
          <a:p>
            <a:pPr eaLnBrk="1" hangingPunct="1"/>
            <a:r>
              <a:rPr lang="en-US" altLang="en-US" dirty="0" smtClean="0"/>
              <a:t>Loss of synchronism results in a condition in which no net power can be transferred between the machines  </a:t>
            </a:r>
          </a:p>
          <a:p>
            <a:pPr eaLnBrk="1" hangingPunct="1"/>
            <a:r>
              <a:rPr lang="en-US" altLang="en-US" dirty="0" smtClean="0"/>
              <a:t>A system is said to be transiently unstable if following a disturbance one or more of the generators lose synchronism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6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Generator Transient Stability Models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order to study the transient response of a power system we need to develop models for the generator valid during the transient time frame of several seconds following a system disturbance</a:t>
            </a:r>
          </a:p>
          <a:p>
            <a:pPr eaLnBrk="1" hangingPunct="1"/>
            <a:r>
              <a:rPr lang="en-US" altLang="en-US" dirty="0" smtClean="0"/>
              <a:t>We need to develop both electrical and mechanical models for the generators</a:t>
            </a:r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7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Generator Electrical Model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2362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simplest generator model, known as the classical model, treats the generator as a voltage source behind the direct-axis transient reactance; the voltage magnitude is fixed, but its angle changes according to the mechanical dynamics 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875640"/>
              </p:ext>
            </p:extLst>
          </p:nvPr>
        </p:nvGraphicFramePr>
        <p:xfrm>
          <a:off x="5791200" y="3886200"/>
          <a:ext cx="28956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4" imgW="2895600" imgH="965200" progId="Equation.DSMT4">
                  <p:embed/>
                </p:oleObj>
              </mc:Choice>
              <mc:Fallback>
                <p:oleObj name="Equation" r:id="rId4" imgW="2895600" imgH="965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86200"/>
                        <a:ext cx="28956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fig1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7600"/>
            <a:ext cx="47910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 txBox="1">
            <a:spLocks/>
          </p:cNvSpPr>
          <p:nvPr/>
        </p:nvSpPr>
        <p:spPr>
          <a:xfrm>
            <a:off x="7086600" y="63246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/>
              <a:pPr algn="r">
                <a:defRPr/>
              </a:pPr>
              <a:t>8</a:t>
            </a:fld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4709</TotalTime>
  <Words>898</Words>
  <Application>Microsoft Office PowerPoint</Application>
  <PresentationFormat>On-screen Show (4:3)</PresentationFormat>
  <Paragraphs>126</Paragraphs>
  <Slides>25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Capsules</vt:lpstr>
      <vt:lpstr>Equation</vt:lpstr>
      <vt:lpstr>ECEN 460  Power System Operation and Control</vt:lpstr>
      <vt:lpstr>Announcements</vt:lpstr>
      <vt:lpstr>Power System Time Scales and Transient Stability</vt:lpstr>
      <vt:lpstr>Power System Stability Terms</vt:lpstr>
      <vt:lpstr>Recap: Power Flow</vt:lpstr>
      <vt:lpstr>Power Flow vs. Dynamics</vt:lpstr>
      <vt:lpstr>Power System Transient Stability</vt:lpstr>
      <vt:lpstr>Generator Transient Stability Models</vt:lpstr>
      <vt:lpstr>Generator Electrical Model</vt:lpstr>
      <vt:lpstr>Generator Mechanical Model</vt:lpstr>
      <vt:lpstr>Generator Mechanical Model, cont’d</vt:lpstr>
      <vt:lpstr>Generator Mechanical Model, cont’d</vt:lpstr>
      <vt:lpstr>Generator Mechanical Model, cont’d</vt:lpstr>
      <vt:lpstr>Generator Swing Equation</vt:lpstr>
      <vt:lpstr>Single Machine Infinite Bus (SMIB)</vt:lpstr>
      <vt:lpstr>SMIB, cont’d</vt:lpstr>
      <vt:lpstr>SMIB Equilibrium Points</vt:lpstr>
      <vt:lpstr>Transient Stability Analysis</vt:lpstr>
      <vt:lpstr>Transient Stability Solution Methods</vt:lpstr>
      <vt:lpstr>SMIB Example</vt:lpstr>
      <vt:lpstr>SMIB Example, cont’d</vt:lpstr>
      <vt:lpstr>SMIB Example, Faulted System</vt:lpstr>
      <vt:lpstr>SMIB Example, Post Fault System</vt:lpstr>
      <vt:lpstr>SMIB Example, Dynamics</vt:lpstr>
      <vt:lpstr>Modified Example 11.5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541</cp:revision>
  <cp:lastPrinted>2011-08-22T16:49:24Z</cp:lastPrinted>
  <dcterms:created xsi:type="dcterms:W3CDTF">2000-05-11T14:27:08Z</dcterms:created>
  <dcterms:modified xsi:type="dcterms:W3CDTF">2017-11-10T22:09:25Z</dcterms:modified>
</cp:coreProperties>
</file>