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3"/>
  </p:notesMasterIdLst>
  <p:handoutMasterIdLst>
    <p:handoutMasterId r:id="rId44"/>
  </p:handoutMasterIdLst>
  <p:sldIdLst>
    <p:sldId id="258" r:id="rId2"/>
    <p:sldId id="259" r:id="rId3"/>
    <p:sldId id="347" r:id="rId4"/>
    <p:sldId id="348" r:id="rId5"/>
    <p:sldId id="349" r:id="rId6"/>
    <p:sldId id="350" r:id="rId7"/>
    <p:sldId id="351" r:id="rId8"/>
    <p:sldId id="353" r:id="rId9"/>
    <p:sldId id="352" r:id="rId10"/>
    <p:sldId id="354" r:id="rId11"/>
    <p:sldId id="355" r:id="rId12"/>
    <p:sldId id="356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260" r:id="rId27"/>
    <p:sldId id="261" r:id="rId28"/>
    <p:sldId id="262" r:id="rId29"/>
    <p:sldId id="263" r:id="rId30"/>
    <p:sldId id="264" r:id="rId31"/>
    <p:sldId id="265" r:id="rId32"/>
    <p:sldId id="266" r:id="rId33"/>
    <p:sldId id="267" r:id="rId34"/>
    <p:sldId id="324" r:id="rId35"/>
    <p:sldId id="325" r:id="rId36"/>
    <p:sldId id="326" r:id="rId37"/>
    <p:sldId id="357" r:id="rId38"/>
    <p:sldId id="358" r:id="rId39"/>
    <p:sldId id="359" r:id="rId40"/>
    <p:sldId id="360" r:id="rId41"/>
    <p:sldId id="361" r:id="rId42"/>
  </p:sldIdLst>
  <p:sldSz cx="9144000" cy="6858000" type="screen4x3"/>
  <p:notesSz cx="7077075" cy="9363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95" d="100"/>
          <a:sy n="95" d="100"/>
        </p:scale>
        <p:origin x="-10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09921" y="0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94446"/>
            <a:ext cx="3067155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09921" y="8894446"/>
            <a:ext cx="3067154" cy="468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E45F8C33-4AA2-43F1-B9C3-C4E5B2C9B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69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339" y="0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56948097-C8D7-4A50-88B7-1A0A0965790A}" type="datetimeFigureOut">
              <a:rPr lang="en-US"/>
              <a:pPr>
                <a:defRPr/>
              </a:pPr>
              <a:t>9/5/2018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7" tIns="46968" rIns="93937" bIns="4696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075" y="4447224"/>
            <a:ext cx="5662925" cy="4212908"/>
          </a:xfrm>
          <a:prstGeom prst="rect">
            <a:avLst/>
          </a:prstGeom>
        </p:spPr>
        <p:txBody>
          <a:bodyPr vert="horz" lIns="93937" tIns="46968" rIns="93937" bIns="4696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339" y="8892863"/>
            <a:ext cx="3067155" cy="468629"/>
          </a:xfrm>
          <a:prstGeom prst="rect">
            <a:avLst/>
          </a:prstGeom>
        </p:spPr>
        <p:txBody>
          <a:bodyPr vert="horz" wrap="square" lIns="93937" tIns="46968" rIns="93937" bIns="4696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  <a:defRPr sz="1200">
                <a:cs typeface="+mn-cs"/>
              </a:defRPr>
            </a:lvl1pPr>
          </a:lstStyle>
          <a:p>
            <a:pPr>
              <a:defRPr/>
            </a:pPr>
            <a:fld id="{8B32A26D-DFA4-4E3A-8DEE-D0C93929F9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06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0647" indent="-28486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39457" indent="-2278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5239" indent="-2278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1022" indent="-22789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6805" indent="-2278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2587" indent="-2278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8370" indent="-2278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74153" indent="-22789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DBEF0900-6BD7-4A5D-A99E-50165172B83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0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D12880D2-4DD5-4158-ACEA-2180B40906F2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20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867E9DD1-C1B5-4B9B-B376-37EAC9CCFC67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21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5B5D1516-A44D-4442-BA30-26C30C3283E1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22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8C1BB141-AA56-4FE8-B1B9-A86A7C78634C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23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AE0D20AF-C4B5-4BD8-AFBC-EA6E58D0A326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24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891" indent="-289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613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891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169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52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734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9517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5300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1DCA07B2-EF4E-4B92-AEB1-C274F6CCBF14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25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891" indent="-289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613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891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169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52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734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9517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5300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97DCAD35-38F6-45C0-BA37-BBACD787A1E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26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891" indent="-289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613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891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169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52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734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9517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5300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4337065E-DF80-4120-8AB5-22B5C333B24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27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891" indent="-289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613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891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169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52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734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9517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5300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64DC6213-42A3-4DCA-B0EE-DA1B49E1E31F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28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891" indent="-289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613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891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169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52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734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9517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5300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87690BAB-56F1-4AE4-8867-00D239B8A061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29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A3A09F1B-830D-467B-9D9E-9CCC02749FCC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12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891" indent="-289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613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891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169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52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734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9517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5300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AB649314-C0BB-4822-A5D8-A37FB62D2164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30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891" indent="-289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613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891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169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52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734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9517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5300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6D1278AC-3046-4AF5-84F1-79DDD4C689B2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31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54891" indent="-28961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61613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26891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92169" indent="-23105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47952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03734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59517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15300" indent="-23105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EC369281-0C20-416E-A88D-C528F7177E5B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32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04F74ADA-253E-4793-97D5-F772F51B0DFF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33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EDEA2119-A1ED-4AEF-BB89-9C3691BC2AF2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34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E4A670DE-597D-4A2D-A316-0577D12CCB31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35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2BC229FD-F4F2-4D9C-BD55-8CE0C2B51523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13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57D14F79-79A4-4E75-8876-726F7C18E60C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14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AB186359-F6E8-4527-8CAC-DBC481ED6EDA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15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5A7122A9-6D0E-4F91-8F57-8F5A0D4F5E5D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16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7BA1771F-7BF4-4169-B655-3079A78CC72E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17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21DA3EC7-588C-4CBF-B575-DE26B417A61F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18</a:t>
            </a:fld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62803" indent="-29277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72691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42717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112743" indent="-234222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68526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024308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80091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935874" indent="-234222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Tx/>
              <a:defRPr/>
            </a:pPr>
            <a:fld id="{9C79A8C0-5C35-46AB-AD3E-66E67EC7716E}" type="slidenum">
              <a:rPr lang="en-US" altLang="en-US" smtClean="0">
                <a:latin typeface="Times New Roman" pitchFamily="18" charset="0"/>
              </a:rPr>
              <a:pPr eaLnBrk="1" hangingPunct="1">
                <a:spcBef>
                  <a:spcPct val="20000"/>
                </a:spcBef>
                <a:buSzTx/>
                <a:defRPr/>
              </a:pPr>
              <a:t>19</a:t>
            </a:fld>
            <a:endParaRPr lang="en-US" altLang="en-US" smtClean="0">
              <a:latin typeface="Times New Roman" pitchFamily="18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altLang="en-US" sz="2400" smtClean="0"/>
          </a:p>
        </p:txBody>
      </p:sp>
      <p:sp>
        <p:nvSpPr>
          <p:cNvPr id="5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2073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/>
            </a:lvl1pPr>
            <a:lvl3pPr marL="1257300" indent="-342900">
              <a:buSzPct val="90000"/>
              <a:buFont typeface="Arial" panose="020B0604020202020204" pitchFamily="34" charset="0"/>
              <a:buChar char="•"/>
              <a:defRPr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1004B1-9768-4FE9-9455-CF042E47B4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6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024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064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03E15-E187-4E59-9760-8C7A760E5C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766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altLang="en-US" sz="2400" smtClean="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sz="2400">
              <a:latin typeface="Helvetica" charset="0"/>
              <a:cs typeface="+mn-cs"/>
            </a:endParaRPr>
          </a:p>
        </p:txBody>
      </p:sp>
      <p:sp>
        <p:nvSpPr>
          <p:cNvPr id="1028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  <a:defRPr sz="20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C749CC3-E8BF-4F49-AFE2-B118DD8A67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125" y="1279525"/>
            <a:ext cx="8001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32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363" y="8382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1" r:id="rId2"/>
    <p:sldLayoutId id="2147483764" r:id="rId3"/>
    <p:sldLayoutId id="2147483765" r:id="rId4"/>
    <p:sldLayoutId id="2147483762" r:id="rId5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Arial" pitchFamily="34" charset="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Font typeface="Arial" pitchFamily="34" charset="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usinessinsider.com/symantec-hackers-sabotage-power-grid-2017-9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jpe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3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wmf"/><Relationship Id="rId4" Type="http://schemas.openxmlformats.org/officeDocument/2006/relationships/oleObject" Target="../embeddings/oleObject9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9.wmf"/><Relationship Id="rId4" Type="http://schemas.openxmlformats.org/officeDocument/2006/relationships/oleObject" Target="../embeddings/oleObject11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2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3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1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8"/>
          </a:xfrm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mtClean="0"/>
              <a:t>ECEN 460 </a:t>
            </a:r>
            <a:br>
              <a:rPr lang="en-US" altLang="en-US" smtClean="0"/>
            </a:br>
            <a:r>
              <a:rPr lang="en-US" altLang="en-US" smtClean="0"/>
              <a:t>Power System Operation and Control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None/>
              <a:defRPr/>
            </a:pPr>
            <a:r>
              <a:rPr lang="en-US" sz="3200" b="1" kern="0" dirty="0">
                <a:solidFill>
                  <a:schemeClr val="tx1">
                    <a:lumMod val="50000"/>
                  </a:schemeClr>
                </a:solidFill>
                <a:latin typeface="Arial" pitchFamily="34" charset="0"/>
              </a:rPr>
              <a:t>Lecture 3: Power Grid History, Three-Phase</a:t>
            </a:r>
          </a:p>
        </p:txBody>
      </p:sp>
      <p:sp>
        <p:nvSpPr>
          <p:cNvPr id="5124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200"/>
            <a:ext cx="8534400" cy="1752600"/>
          </a:xfrm>
        </p:spPr>
        <p:txBody>
          <a:bodyPr/>
          <a:lstStyle/>
          <a:p>
            <a:r>
              <a:rPr lang="en-US" altLang="en-US" smtClean="0"/>
              <a:t>Prof. Tom Overbye</a:t>
            </a:r>
          </a:p>
          <a:p>
            <a:r>
              <a:rPr lang="en-US" altLang="en-US" smtClean="0"/>
              <a:t>Dept. of Electrical and Computer Engineering</a:t>
            </a:r>
          </a:p>
          <a:p>
            <a:r>
              <a:rPr lang="en-US" altLang="en-US" smtClean="0"/>
              <a:t>Texas A&amp;M University</a:t>
            </a:r>
          </a:p>
          <a:p>
            <a:r>
              <a:rPr lang="en-US" altLang="en-US" smtClean="0">
                <a:hlinkClick r:id="rId3"/>
              </a:rPr>
              <a:t>overbye@tamu.edu</a:t>
            </a:r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Except in Texas!</a:t>
            </a:r>
          </a:p>
        </p:txBody>
      </p:sp>
      <p:pic>
        <p:nvPicPr>
          <p:cNvPr id="1433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447800"/>
            <a:ext cx="3810000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1219200"/>
            <a:ext cx="4995862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6200" y="6248400"/>
            <a:ext cx="5080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Image source: CEO Perspectives, Bill Magness, ERCOT, May 2017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2133326-501A-483C-AD51-38BB29213DF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 the News: Symantec Reports Hackers Have Access to US Grid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365125" y="1279525"/>
            <a:ext cx="8778875" cy="3733800"/>
          </a:xfrm>
        </p:spPr>
        <p:txBody>
          <a:bodyPr/>
          <a:lstStyle/>
          <a:p>
            <a:r>
              <a:rPr lang="en-US" altLang="en-US" smtClean="0"/>
              <a:t>Electric companies have been targeted by hackers for many years.  However, a new attack, by a group Symantec calls Dragonfly, seems to indicate some have possibly gained more operational access to grid systems in the US and Europe</a:t>
            </a:r>
          </a:p>
          <a:p>
            <a:r>
              <a:rPr lang="en-US" altLang="en-US" smtClean="0"/>
              <a:t>They seek to get access to utility employee credentials through malicious emails and watering hole attacks (compromising websites used by power engineers)</a:t>
            </a:r>
          </a:p>
          <a:p>
            <a:r>
              <a:rPr lang="en-US" altLang="en-US" smtClean="0"/>
              <a:t>Others cast doubt indicating hackers are far from being able to turn off the lights 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04800" y="6019800"/>
            <a:ext cx="8763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Sources: </a:t>
            </a:r>
            <a:r>
              <a:rPr lang="en-US" altLang="en-US" sz="1400">
                <a:hlinkClick r:id="rId2"/>
              </a:rPr>
              <a:t>www.businessinsider.com/symantec-hackers-sabotage-power-grid-2017-9</a:t>
            </a:r>
            <a:r>
              <a:rPr lang="en-US" altLang="en-US" sz="1400"/>
              <a:t>, www.symantec.com/connect/blogs/dragonfly-western-energy-sector-targeted-sophisticated-attack-group</a:t>
            </a:r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13DC7E-953A-4314-AA49-29B0B2924D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Modeling Cautions!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"All models are wrong but some are useful," George Box, </a:t>
            </a:r>
            <a:r>
              <a:rPr lang="en-US" i="1" dirty="0"/>
              <a:t>Empirical Model-Building and Response Surfaces</a:t>
            </a:r>
            <a:r>
              <a:rPr lang="en-US" dirty="0"/>
              <a:t>, (1987, p. 424)</a:t>
            </a:r>
          </a:p>
          <a:p>
            <a:pPr lvl="1"/>
            <a:r>
              <a:rPr lang="en-US" dirty="0" smtClean="0"/>
              <a:t>Models are an approximation to reality, not reality, so they always have some degree of approximation</a:t>
            </a:r>
          </a:p>
          <a:p>
            <a:pPr lvl="1"/>
            <a:r>
              <a:rPr lang="en-US" dirty="0" smtClean="0"/>
              <a:t>Box went on to say that the practical question is how wrong to they have to be to not be useful</a:t>
            </a:r>
          </a:p>
          <a:p>
            <a:r>
              <a:rPr lang="en-US" dirty="0"/>
              <a:t>A good part of engineering is deciding what is the appropriate level of modeling, and knowing under what conditions the model will fail</a:t>
            </a:r>
          </a:p>
          <a:p>
            <a:r>
              <a:rPr lang="en-US" dirty="0"/>
              <a:t>Always keep in mind what problem you are trying to solve!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3246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A13A451-D503-4D5D-A6DD-27E82819EE62}" type="slidenum">
              <a:rPr lang="en-US" altLang="en-US" sz="2000" smtClean="0"/>
              <a:pPr eaLnBrk="1" hangingPunct="1">
                <a:defRPr/>
              </a:pPr>
              <a:t>11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7436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Balanced Three-Phase (</a:t>
            </a:r>
            <a:r>
              <a:rPr lang="en-US" altLang="en-US" smtClean="0">
                <a:sym typeface="Symbol" pitchFamily="18" charset="2"/>
              </a:rPr>
              <a:t>) Systems</a:t>
            </a:r>
            <a:endParaRPr lang="en-US" alt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9525"/>
            <a:ext cx="8001000" cy="4724400"/>
          </a:xfrm>
        </p:spPr>
        <p:txBody>
          <a:bodyPr/>
          <a:lstStyle/>
          <a:p>
            <a:pPr eaLnBrk="1" hangingPunct="1"/>
            <a:r>
              <a:rPr lang="en-US" altLang="en-US" smtClean="0"/>
              <a:t>A balanced three-phase (</a:t>
            </a:r>
            <a:r>
              <a:rPr lang="en-US" altLang="en-US" smtClean="0">
                <a:sym typeface="Symbol" pitchFamily="18" charset="2"/>
              </a:rPr>
              <a:t>) system has</a:t>
            </a:r>
          </a:p>
          <a:p>
            <a:pPr lvl="1" eaLnBrk="1" hangingPunct="1"/>
            <a:r>
              <a:rPr lang="en-US" altLang="en-US" smtClean="0">
                <a:sym typeface="Symbol" pitchFamily="18" charset="2"/>
              </a:rPr>
              <a:t>three voltage sources with equal magnitude, but with an angle shift of 120</a:t>
            </a:r>
          </a:p>
          <a:p>
            <a:pPr lvl="1" eaLnBrk="1" hangingPunct="1"/>
            <a:r>
              <a:rPr lang="en-US" altLang="en-US" smtClean="0">
                <a:sym typeface="Symbol" pitchFamily="18" charset="2"/>
              </a:rPr>
              <a:t>equal loads on each phase</a:t>
            </a:r>
          </a:p>
          <a:p>
            <a:pPr lvl="1" eaLnBrk="1" hangingPunct="1"/>
            <a:r>
              <a:rPr lang="en-US" altLang="en-US" smtClean="0">
                <a:sym typeface="Symbol" pitchFamily="18" charset="2"/>
              </a:rPr>
              <a:t>equal impedance on the lines connecting the generators to the loads </a:t>
            </a:r>
          </a:p>
          <a:p>
            <a:pPr eaLnBrk="1" hangingPunct="1"/>
            <a:r>
              <a:rPr lang="en-US" altLang="en-US" smtClean="0">
                <a:sym typeface="Symbol" pitchFamily="18" charset="2"/>
              </a:rPr>
              <a:t>Bulk power systems are almost exclusively 3</a:t>
            </a:r>
          </a:p>
          <a:p>
            <a:pPr eaLnBrk="1" hangingPunct="1"/>
            <a:r>
              <a:rPr lang="en-US" altLang="en-US" smtClean="0">
                <a:sym typeface="Symbol" pitchFamily="18" charset="2"/>
              </a:rPr>
              <a:t>Single-phase is used primarily only in low voltage, low power settings, such as residential and some commercial</a:t>
            </a:r>
          </a:p>
        </p:txBody>
      </p:sp>
      <p:sp>
        <p:nvSpPr>
          <p:cNvPr id="717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A13A451-D503-4D5D-A6DD-27E82819EE62}" type="slidenum">
              <a:rPr lang="en-US" altLang="en-US" sz="2000" smtClean="0"/>
              <a:pPr eaLnBrk="1" hangingPunct="1">
                <a:defRPr/>
              </a:pPr>
              <a:t>12</a:t>
            </a:fld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975"/>
          </a:xfrm>
        </p:spPr>
        <p:txBody>
          <a:bodyPr/>
          <a:lstStyle/>
          <a:p>
            <a:pPr eaLnBrk="1" hangingPunct="1"/>
            <a:r>
              <a:rPr lang="en-US" altLang="en-US" smtClean="0"/>
              <a:t>Balanced 3</a:t>
            </a:r>
            <a:r>
              <a:rPr lang="en-US" altLang="en-US" smtClean="0">
                <a:sym typeface="Symbol" pitchFamily="18" charset="2"/>
              </a:rPr>
              <a:t> -- No Neutral Current</a:t>
            </a:r>
            <a:endParaRPr lang="en-US" altLang="en-US" smtClean="0"/>
          </a:p>
        </p:txBody>
      </p:sp>
      <p:sp>
        <p:nvSpPr>
          <p:cNvPr id="17411" name="AutoShape 6"/>
          <p:cNvSpPr>
            <a:spLocks noChangeAspect="1" noChangeArrowheads="1"/>
          </p:cNvSpPr>
          <p:nvPr/>
        </p:nvSpPr>
        <p:spPr bwMode="auto">
          <a:xfrm>
            <a:off x="-19373850" y="-8524875"/>
            <a:ext cx="47891700" cy="239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  <p:sp>
        <p:nvSpPr>
          <p:cNvPr id="17412" name="AutoShape 7"/>
          <p:cNvSpPr>
            <a:spLocks noChangeAspect="1" noChangeArrowheads="1"/>
          </p:cNvSpPr>
          <p:nvPr/>
        </p:nvSpPr>
        <p:spPr bwMode="auto">
          <a:xfrm>
            <a:off x="-19373850" y="-8524875"/>
            <a:ext cx="47891700" cy="2390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endParaRPr lang="en-US" altLang="en-US"/>
          </a:p>
        </p:txBody>
      </p:sp>
      <p:graphicFrame>
        <p:nvGraphicFramePr>
          <p:cNvPr id="17413" name="Object 9"/>
          <p:cNvGraphicFramePr>
            <a:graphicFrameLocks noChangeAspect="1"/>
          </p:cNvGraphicFramePr>
          <p:nvPr/>
        </p:nvGraphicFramePr>
        <p:xfrm>
          <a:off x="793750" y="4114800"/>
          <a:ext cx="6184900" cy="199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3" name="Equation" r:id="rId4" imgW="6184900" imgH="1993900" progId="Equation.DSMT4">
                  <p:embed/>
                </p:oleObj>
              </mc:Choice>
              <mc:Fallback>
                <p:oleObj name="Equation" r:id="rId4" imgW="6184900" imgH="19939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750" y="4114800"/>
                        <a:ext cx="6184900" cy="199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4" name="Picture 10" descr="ThreePhase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371600"/>
            <a:ext cx="518160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73C8F83-B32F-4B9D-A25C-26AA6EFA010F}" type="slidenum">
              <a:rPr lang="en-US" altLang="en-US" sz="2000" smtClean="0"/>
              <a:pPr eaLnBrk="1" hangingPunct="1">
                <a:defRPr/>
              </a:pPr>
              <a:t>13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Advantages of Three-Phase</a:t>
            </a:r>
            <a:r>
              <a:rPr lang="en-US" altLang="en-US" dirty="0" smtClean="0">
                <a:sym typeface="Symbol" pitchFamily="18" charset="2"/>
              </a:rPr>
              <a:t> Power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79525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Can transmit more power for same amount of wire (twice as much as single phase)</a:t>
            </a:r>
          </a:p>
          <a:p>
            <a:pPr eaLnBrk="1" hangingPunct="1"/>
            <a:r>
              <a:rPr lang="en-US" altLang="en-US" dirty="0" smtClean="0"/>
              <a:t>Torque produced by three-phase</a:t>
            </a:r>
            <a:r>
              <a:rPr lang="en-US" altLang="en-US" dirty="0" smtClean="0">
                <a:sym typeface="Symbol" pitchFamily="18" charset="2"/>
              </a:rPr>
              <a:t> machines is constant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Three-phase machines use less material for same power rating</a:t>
            </a:r>
          </a:p>
          <a:p>
            <a:pPr eaLnBrk="1" hangingPunct="1"/>
            <a:r>
              <a:rPr lang="en-US" altLang="en-US" dirty="0" smtClean="0">
                <a:sym typeface="Symbol" pitchFamily="18" charset="2"/>
              </a:rPr>
              <a:t>Three-phase machines start more easily than single-phase machines</a:t>
            </a:r>
          </a:p>
        </p:txBody>
      </p:sp>
      <p:sp>
        <p:nvSpPr>
          <p:cNvPr id="9220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13FFE28-78D5-416B-A837-E11E1CD92CEA}" type="slidenum">
              <a:rPr lang="en-US" altLang="en-US" sz="2000" smtClean="0"/>
              <a:pPr eaLnBrk="1" hangingPunct="1">
                <a:defRPr/>
              </a:pPr>
              <a:t>14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Three-Phase Wye Connection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9525"/>
            <a:ext cx="7848600" cy="1447800"/>
          </a:xfrm>
        </p:spPr>
        <p:txBody>
          <a:bodyPr/>
          <a:lstStyle/>
          <a:p>
            <a:pPr eaLnBrk="1" hangingPunct="1"/>
            <a:r>
              <a:rPr lang="en-US" altLang="en-US" smtClean="0"/>
              <a:t>There are two ways to connect 3</a:t>
            </a:r>
            <a:r>
              <a:rPr lang="en-US" altLang="en-US" smtClean="0">
                <a:sym typeface="Symbol" pitchFamily="18" charset="2"/>
              </a:rPr>
              <a:t> systems</a:t>
            </a:r>
          </a:p>
          <a:p>
            <a:pPr lvl="1" eaLnBrk="1" hangingPunct="1"/>
            <a:r>
              <a:rPr lang="en-US" altLang="en-US" smtClean="0">
                <a:sym typeface="Symbol" pitchFamily="18" charset="2"/>
              </a:rPr>
              <a:t>Wye (Y)</a:t>
            </a:r>
          </a:p>
          <a:p>
            <a:pPr lvl="1" eaLnBrk="1" hangingPunct="1"/>
            <a:r>
              <a:rPr lang="en-US" altLang="en-US" smtClean="0">
                <a:sym typeface="Symbol" pitchFamily="18" charset="2"/>
              </a:rPr>
              <a:t>Delta ()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en-US" smtClean="0"/>
          </a:p>
        </p:txBody>
      </p:sp>
      <p:graphicFrame>
        <p:nvGraphicFramePr>
          <p:cNvPr id="19460" name="Object 4"/>
          <p:cNvGraphicFramePr>
            <a:graphicFrameLocks noChangeAspect="1"/>
          </p:cNvGraphicFramePr>
          <p:nvPr/>
        </p:nvGraphicFramePr>
        <p:xfrm>
          <a:off x="533400" y="2895600"/>
          <a:ext cx="38735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0" name="Equation" r:id="rId4" imgW="3873500" imgH="2108200" progId="Equation.DSMT4">
                  <p:embed/>
                </p:oleObj>
              </mc:Choice>
              <mc:Fallback>
                <p:oleObj name="Equation" r:id="rId4" imgW="3873500" imgH="210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895600"/>
                        <a:ext cx="38735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461" name="Picture 5" descr="ThreePhaseYVoltag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0"/>
            <a:ext cx="3089275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E993C62-FFF3-4D31-A24A-11B81583552A}" type="slidenum">
              <a:rPr lang="en-US" altLang="en-US" sz="2000" smtClean="0"/>
              <a:pPr eaLnBrk="1" hangingPunct="1">
                <a:defRPr/>
              </a:pPr>
              <a:t>15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975"/>
          </a:xfrm>
        </p:spPr>
        <p:txBody>
          <a:bodyPr/>
          <a:lstStyle/>
          <a:p>
            <a:pPr eaLnBrk="1" hangingPunct="1"/>
            <a:r>
              <a:rPr lang="en-US" altLang="en-US" smtClean="0"/>
              <a:t>Wye Connection Line Voltages</a:t>
            </a:r>
          </a:p>
        </p:txBody>
      </p:sp>
      <p:grpSp>
        <p:nvGrpSpPr>
          <p:cNvPr id="20483" name="Group 23"/>
          <p:cNvGrpSpPr>
            <a:grpSpLocks/>
          </p:cNvGrpSpPr>
          <p:nvPr/>
        </p:nvGrpSpPr>
        <p:grpSpPr bwMode="auto">
          <a:xfrm>
            <a:off x="1017588" y="1295400"/>
            <a:ext cx="3657600" cy="2754313"/>
            <a:chOff x="960" y="1056"/>
            <a:chExt cx="2304" cy="1735"/>
          </a:xfrm>
        </p:grpSpPr>
        <p:grpSp>
          <p:nvGrpSpPr>
            <p:cNvPr id="20489" name="Group 5"/>
            <p:cNvGrpSpPr>
              <a:grpSpLocks/>
            </p:cNvGrpSpPr>
            <p:nvPr/>
          </p:nvGrpSpPr>
          <p:grpSpPr bwMode="auto">
            <a:xfrm>
              <a:off x="1253" y="1224"/>
              <a:ext cx="1505" cy="1240"/>
              <a:chOff x="1296" y="1440"/>
              <a:chExt cx="1728" cy="1488"/>
            </a:xfrm>
          </p:grpSpPr>
          <p:sp>
            <p:nvSpPr>
              <p:cNvPr id="20505" name="Line 3"/>
              <p:cNvSpPr>
                <a:spLocks noChangeShapeType="1"/>
              </p:cNvSpPr>
              <p:nvPr/>
            </p:nvSpPr>
            <p:spPr bwMode="auto">
              <a:xfrm>
                <a:off x="2160" y="1440"/>
                <a:ext cx="0" cy="1488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6" name="Line 4"/>
              <p:cNvSpPr>
                <a:spLocks noChangeShapeType="1"/>
              </p:cNvSpPr>
              <p:nvPr/>
            </p:nvSpPr>
            <p:spPr bwMode="auto">
              <a:xfrm>
                <a:off x="1296" y="2160"/>
                <a:ext cx="1728" cy="0"/>
              </a:xfrm>
              <a:prstGeom prst="line">
                <a:avLst/>
              </a:prstGeom>
              <a:noFill/>
              <a:ln w="6350">
                <a:solidFill>
                  <a:schemeClr val="tx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0490" name="Group 10"/>
            <p:cNvGrpSpPr>
              <a:grpSpLocks/>
            </p:cNvGrpSpPr>
            <p:nvPr/>
          </p:nvGrpSpPr>
          <p:grpSpPr bwMode="auto">
            <a:xfrm>
              <a:off x="1880" y="1384"/>
              <a:ext cx="627" cy="880"/>
              <a:chOff x="2016" y="1632"/>
              <a:chExt cx="720" cy="1056"/>
            </a:xfrm>
          </p:grpSpPr>
          <p:sp>
            <p:nvSpPr>
              <p:cNvPr id="20502" name="Line 6"/>
              <p:cNvSpPr>
                <a:spLocks noChangeShapeType="1"/>
              </p:cNvSpPr>
              <p:nvPr/>
            </p:nvSpPr>
            <p:spPr bwMode="auto">
              <a:xfrm>
                <a:off x="2160" y="216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3" name="Line 7"/>
              <p:cNvSpPr>
                <a:spLocks noChangeShapeType="1"/>
              </p:cNvSpPr>
              <p:nvPr/>
            </p:nvSpPr>
            <p:spPr bwMode="auto">
              <a:xfrm rot="7200000">
                <a:off x="1728" y="240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4" name="Line 8"/>
              <p:cNvSpPr>
                <a:spLocks noChangeShapeType="1"/>
              </p:cNvSpPr>
              <p:nvPr/>
            </p:nvSpPr>
            <p:spPr bwMode="auto">
              <a:xfrm rot="-7200000">
                <a:off x="1728" y="1920"/>
                <a:ext cx="576" cy="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 rot="-1800000">
              <a:off x="1948" y="1614"/>
              <a:ext cx="867" cy="1"/>
            </a:xfrm>
            <a:prstGeom prst="line">
              <a:avLst/>
            </a:prstGeom>
            <a:noFill/>
            <a:ln w="25400">
              <a:solidFill>
                <a:srgbClr val="FF99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2" name="Line 11"/>
            <p:cNvSpPr>
              <a:spLocks noChangeShapeType="1"/>
            </p:cNvSpPr>
            <p:nvPr/>
          </p:nvSpPr>
          <p:spPr bwMode="auto">
            <a:xfrm rot="-9000000">
              <a:off x="1211" y="1624"/>
              <a:ext cx="867" cy="1"/>
            </a:xfrm>
            <a:prstGeom prst="line">
              <a:avLst/>
            </a:prstGeom>
            <a:noFill/>
            <a:ln w="25400">
              <a:solidFill>
                <a:srgbClr val="00CC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3" name="Line 12"/>
            <p:cNvSpPr>
              <a:spLocks noChangeShapeType="1"/>
            </p:cNvSpPr>
            <p:nvPr/>
          </p:nvSpPr>
          <p:spPr bwMode="auto">
            <a:xfrm rot="5400000">
              <a:off x="1591" y="2238"/>
              <a:ext cx="829" cy="1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13"/>
            <p:cNvSpPr>
              <a:spLocks noChangeShapeType="1"/>
            </p:cNvSpPr>
            <p:nvPr/>
          </p:nvSpPr>
          <p:spPr bwMode="auto">
            <a:xfrm rot="-3600000">
              <a:off x="2393" y="1623"/>
              <a:ext cx="480" cy="1"/>
            </a:xfrm>
            <a:prstGeom prst="line">
              <a:avLst/>
            </a:prstGeom>
            <a:noFill/>
            <a:ln w="6350" cap="rnd">
              <a:solidFill>
                <a:srgbClr val="99CC00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5" name="Text Box 14"/>
            <p:cNvSpPr txBox="1">
              <a:spLocks noChangeArrowheads="1"/>
            </p:cNvSpPr>
            <p:nvPr/>
          </p:nvSpPr>
          <p:spPr bwMode="auto">
            <a:xfrm>
              <a:off x="2298" y="1824"/>
              <a:ext cx="72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/>
                <a:t>V</a:t>
              </a:r>
              <a:r>
                <a:rPr lang="en-US" altLang="en-US" baseline="-25000"/>
                <a:t>an</a:t>
              </a:r>
              <a:endParaRPr lang="en-US" altLang="en-US"/>
            </a:p>
          </p:txBody>
        </p:sp>
        <p:sp>
          <p:nvSpPr>
            <p:cNvPr id="20496" name="Text Box 15"/>
            <p:cNvSpPr txBox="1">
              <a:spLocks noChangeArrowheads="1"/>
            </p:cNvSpPr>
            <p:nvPr/>
          </p:nvSpPr>
          <p:spPr bwMode="auto">
            <a:xfrm>
              <a:off x="1536" y="1056"/>
              <a:ext cx="7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/>
                <a:t>V</a:t>
              </a:r>
              <a:r>
                <a:rPr lang="en-US" altLang="en-US" baseline="-25000"/>
                <a:t>cn</a:t>
              </a:r>
              <a:endParaRPr lang="en-US" altLang="en-US"/>
            </a:p>
          </p:txBody>
        </p:sp>
        <p:sp>
          <p:nvSpPr>
            <p:cNvPr id="20497" name="Text Box 16"/>
            <p:cNvSpPr txBox="1">
              <a:spLocks noChangeArrowheads="1"/>
            </p:cNvSpPr>
            <p:nvPr/>
          </p:nvSpPr>
          <p:spPr bwMode="auto">
            <a:xfrm>
              <a:off x="1503" y="2104"/>
              <a:ext cx="60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/>
                <a:t>V</a:t>
              </a:r>
              <a:r>
                <a:rPr lang="en-US" altLang="en-US" baseline="-25000"/>
                <a:t>bn</a:t>
              </a:r>
              <a:endParaRPr lang="en-US" altLang="en-US"/>
            </a:p>
          </p:txBody>
        </p:sp>
        <p:sp>
          <p:nvSpPr>
            <p:cNvPr id="20498" name="Text Box 17"/>
            <p:cNvSpPr txBox="1">
              <a:spLocks noChangeArrowheads="1"/>
            </p:cNvSpPr>
            <p:nvPr/>
          </p:nvSpPr>
          <p:spPr bwMode="auto">
            <a:xfrm>
              <a:off x="2507" y="1104"/>
              <a:ext cx="75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/>
                <a:t>V</a:t>
              </a:r>
              <a:r>
                <a:rPr lang="en-US" altLang="en-US" baseline="-25000"/>
                <a:t>ab</a:t>
              </a:r>
              <a:endParaRPr lang="en-US" altLang="en-US"/>
            </a:p>
          </p:txBody>
        </p:sp>
        <p:sp>
          <p:nvSpPr>
            <p:cNvPr id="20499" name="Text Box 18"/>
            <p:cNvSpPr txBox="1">
              <a:spLocks noChangeArrowheads="1"/>
            </p:cNvSpPr>
            <p:nvPr/>
          </p:nvSpPr>
          <p:spPr bwMode="auto">
            <a:xfrm>
              <a:off x="960" y="1264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/>
                <a:t>V</a:t>
              </a:r>
              <a:r>
                <a:rPr lang="en-US" altLang="en-US" baseline="-25000"/>
                <a:t>ca</a:t>
              </a:r>
              <a:endParaRPr lang="en-US" altLang="en-US"/>
            </a:p>
          </p:txBody>
        </p:sp>
        <p:sp>
          <p:nvSpPr>
            <p:cNvPr id="20500" name="Text Box 19"/>
            <p:cNvSpPr txBox="1">
              <a:spLocks noChangeArrowheads="1"/>
            </p:cNvSpPr>
            <p:nvPr/>
          </p:nvSpPr>
          <p:spPr bwMode="auto">
            <a:xfrm>
              <a:off x="2047" y="2464"/>
              <a:ext cx="737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/>
                <a:t>V</a:t>
              </a:r>
              <a:r>
                <a:rPr lang="en-US" altLang="en-US" baseline="-25000"/>
                <a:t>bc</a:t>
              </a:r>
              <a:endParaRPr lang="en-US" altLang="en-US"/>
            </a:p>
          </p:txBody>
        </p:sp>
        <p:sp>
          <p:nvSpPr>
            <p:cNvPr id="20501" name="Line 20"/>
            <p:cNvSpPr>
              <a:spLocks noChangeShapeType="1"/>
            </p:cNvSpPr>
            <p:nvPr/>
          </p:nvSpPr>
          <p:spPr bwMode="auto">
            <a:xfrm flipH="1">
              <a:off x="2632" y="1704"/>
              <a:ext cx="3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4" name="Text Box 21"/>
          <p:cNvSpPr txBox="1">
            <a:spLocks noChangeArrowheads="1"/>
          </p:cNvSpPr>
          <p:nvPr/>
        </p:nvSpPr>
        <p:spPr bwMode="auto">
          <a:xfrm>
            <a:off x="4370388" y="2057400"/>
            <a:ext cx="13303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/>
              <a:t>-V</a:t>
            </a:r>
            <a:r>
              <a:rPr lang="en-US" altLang="en-US" baseline="-25000"/>
              <a:t>bn</a:t>
            </a:r>
            <a:endParaRPr lang="en-US" altLang="en-US"/>
          </a:p>
        </p:txBody>
      </p:sp>
      <p:graphicFrame>
        <p:nvGraphicFramePr>
          <p:cNvPr id="20485" name="Object 24"/>
          <p:cNvGraphicFramePr>
            <a:graphicFrameLocks noChangeAspect="1"/>
          </p:cNvGraphicFramePr>
          <p:nvPr/>
        </p:nvGraphicFramePr>
        <p:xfrm>
          <a:off x="903288" y="4267200"/>
          <a:ext cx="60198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4" imgW="6019800" imgH="2362200" progId="Equation.DSMT4">
                  <p:embed/>
                </p:oleObj>
              </mc:Choice>
              <mc:Fallback>
                <p:oleObj name="Equation" r:id="rId4" imgW="6019800" imgH="2362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288" y="4267200"/>
                        <a:ext cx="60198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6" name="Text Box 25"/>
          <p:cNvSpPr txBox="1">
            <a:spLocks noChangeArrowheads="1"/>
          </p:cNvSpPr>
          <p:nvPr/>
        </p:nvSpPr>
        <p:spPr bwMode="auto">
          <a:xfrm>
            <a:off x="6411913" y="4867275"/>
            <a:ext cx="21050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None/>
            </a:pPr>
            <a:r>
              <a:rPr lang="en-US" altLang="en-US"/>
              <a:t>Line to line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voltages are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/>
              <a:t>also balanced</a:t>
            </a:r>
          </a:p>
        </p:txBody>
      </p:sp>
      <p:sp>
        <p:nvSpPr>
          <p:cNvPr id="20487" name="Text Box 26"/>
          <p:cNvSpPr txBox="1">
            <a:spLocks noChangeArrowheads="1"/>
          </p:cNvSpPr>
          <p:nvPr/>
        </p:nvSpPr>
        <p:spPr bwMode="auto">
          <a:xfrm>
            <a:off x="4903788" y="3276600"/>
            <a:ext cx="3048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itchFamily="2" charset="2"/>
              <a:buNone/>
            </a:pPr>
            <a:r>
              <a:rPr lang="en-US" altLang="en-US">
                <a:cs typeface="Times New Roman" pitchFamily="18" charset="0"/>
              </a:rPr>
              <a:t>  (α = 0 in this case)</a:t>
            </a:r>
            <a:endParaRPr lang="en-US" altLang="en-US"/>
          </a:p>
        </p:txBody>
      </p:sp>
      <p:sp>
        <p:nvSpPr>
          <p:cNvPr id="1127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8377370-CDA6-43CD-87BF-31344B76779A}" type="slidenum">
              <a:rPr lang="en-US" altLang="en-US" sz="2000" smtClean="0"/>
              <a:pPr eaLnBrk="1" hangingPunct="1">
                <a:defRPr/>
              </a:pPr>
              <a:t>16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Wye Connection, cont’d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79525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Define voltage/current across/through device to be phase voltage/current</a:t>
            </a:r>
          </a:p>
          <a:p>
            <a:pPr eaLnBrk="1" hangingPunct="1"/>
            <a:r>
              <a:rPr lang="en-US" altLang="en-US" dirty="0" smtClean="0"/>
              <a:t>Define voltage/current across/through lines to be line voltage/current</a:t>
            </a:r>
          </a:p>
          <a:p>
            <a:pPr eaLnBrk="1" hangingPunct="1">
              <a:buFont typeface="Wingdings" pitchFamily="2" charset="2"/>
              <a:buChar char="l"/>
            </a:pPr>
            <a:endParaRPr lang="en-US" altLang="en-US" dirty="0" smtClean="0"/>
          </a:p>
        </p:txBody>
      </p:sp>
      <p:graphicFrame>
        <p:nvGraphicFramePr>
          <p:cNvPr id="21508" name="Object 0"/>
          <p:cNvGraphicFramePr>
            <a:graphicFrameLocks noChangeAspect="1"/>
          </p:cNvGraphicFramePr>
          <p:nvPr/>
        </p:nvGraphicFramePr>
        <p:xfrm>
          <a:off x="1390650" y="3549650"/>
          <a:ext cx="59436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4" imgW="5943600" imgH="1905000" progId="Equation.DSMT4">
                  <p:embed/>
                </p:oleObj>
              </mc:Choice>
              <mc:Fallback>
                <p:oleObj name="Equation" r:id="rId4" imgW="5943600" imgH="1905000" progId="Equation.DSMT4">
                  <p:embed/>
                  <p:pic>
                    <p:nvPicPr>
                      <p:cNvPr id="0" name="Object 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0650" y="3549650"/>
                        <a:ext cx="59436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3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5FBFDC6-7537-47D5-9194-00F40F097164}" type="slidenum">
              <a:rPr lang="en-US" altLang="en-US" sz="2000" smtClean="0"/>
              <a:pPr eaLnBrk="1" hangingPunct="1">
                <a:defRPr/>
              </a:pPr>
              <a:t>17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975"/>
          </a:xfrm>
        </p:spPr>
        <p:txBody>
          <a:bodyPr/>
          <a:lstStyle/>
          <a:p>
            <a:pPr eaLnBrk="1" hangingPunct="1"/>
            <a:r>
              <a:rPr lang="en-US" altLang="en-US" smtClean="0"/>
              <a:t>Delta Connection</a:t>
            </a:r>
          </a:p>
        </p:txBody>
      </p:sp>
      <p:pic>
        <p:nvPicPr>
          <p:cNvPr id="22531" name="Picture 4" descr="ThreePhaseDelt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34" r="35800" b="47847"/>
          <a:stretch>
            <a:fillRect/>
          </a:stretch>
        </p:blipFill>
        <p:spPr bwMode="auto">
          <a:xfrm>
            <a:off x="590550" y="1490663"/>
            <a:ext cx="4005263" cy="199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32" name="Group 26"/>
          <p:cNvGrpSpPr>
            <a:grpSpLocks/>
          </p:cNvGrpSpPr>
          <p:nvPr/>
        </p:nvGrpSpPr>
        <p:grpSpPr bwMode="auto">
          <a:xfrm>
            <a:off x="895350" y="3548063"/>
            <a:ext cx="3716338" cy="2652712"/>
            <a:chOff x="912" y="816"/>
            <a:chExt cx="2341" cy="1671"/>
          </a:xfrm>
        </p:grpSpPr>
        <p:grpSp>
          <p:nvGrpSpPr>
            <p:cNvPr id="22535" name="Group 24"/>
            <p:cNvGrpSpPr>
              <a:grpSpLocks/>
            </p:cNvGrpSpPr>
            <p:nvPr/>
          </p:nvGrpSpPr>
          <p:grpSpPr bwMode="auto">
            <a:xfrm rot="4800000">
              <a:off x="861" y="1161"/>
              <a:ext cx="1604" cy="1039"/>
              <a:chOff x="1163" y="1422"/>
              <a:chExt cx="1604" cy="1039"/>
            </a:xfrm>
          </p:grpSpPr>
          <p:sp>
            <p:nvSpPr>
              <p:cNvPr id="22550" name="Line 13"/>
              <p:cNvSpPr>
                <a:spLocks noChangeShapeType="1"/>
              </p:cNvSpPr>
              <p:nvPr/>
            </p:nvSpPr>
            <p:spPr bwMode="auto">
              <a:xfrm rot="-1800000">
                <a:off x="1900" y="1422"/>
                <a:ext cx="867" cy="1"/>
              </a:xfrm>
              <a:prstGeom prst="line">
                <a:avLst/>
              </a:prstGeom>
              <a:noFill/>
              <a:ln w="25400">
                <a:solidFill>
                  <a:srgbClr val="FF99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1" name="Line 14"/>
              <p:cNvSpPr>
                <a:spLocks noChangeShapeType="1"/>
              </p:cNvSpPr>
              <p:nvPr/>
            </p:nvSpPr>
            <p:spPr bwMode="auto">
              <a:xfrm rot="-9000000">
                <a:off x="1163" y="1432"/>
                <a:ext cx="867" cy="1"/>
              </a:xfrm>
              <a:prstGeom prst="line">
                <a:avLst/>
              </a:prstGeom>
              <a:noFill/>
              <a:ln w="25400">
                <a:solidFill>
                  <a:srgbClr val="00CCFF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52" name="Line 15"/>
              <p:cNvSpPr>
                <a:spLocks noChangeShapeType="1"/>
              </p:cNvSpPr>
              <p:nvPr/>
            </p:nvSpPr>
            <p:spPr bwMode="auto">
              <a:xfrm rot="5400000">
                <a:off x="1543" y="2046"/>
                <a:ext cx="829" cy="1"/>
              </a:xfrm>
              <a:prstGeom prst="line">
                <a:avLst/>
              </a:prstGeom>
              <a:noFill/>
              <a:ln w="25400">
                <a:solidFill>
                  <a:srgbClr val="00FF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2536" name="Text Box 18"/>
            <p:cNvSpPr txBox="1">
              <a:spLocks noChangeArrowheads="1"/>
            </p:cNvSpPr>
            <p:nvPr/>
          </p:nvSpPr>
          <p:spPr bwMode="auto">
            <a:xfrm>
              <a:off x="1632" y="864"/>
              <a:ext cx="71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/>
                <a:t>I</a:t>
              </a:r>
              <a:r>
                <a:rPr lang="en-US" altLang="en-US" baseline="-25000"/>
                <a:t>ca</a:t>
              </a:r>
              <a:endParaRPr lang="en-US" altLang="en-US"/>
            </a:p>
          </p:txBody>
        </p:sp>
        <p:sp>
          <p:nvSpPr>
            <p:cNvPr id="22537" name="Text Box 21"/>
            <p:cNvSpPr txBox="1">
              <a:spLocks noChangeArrowheads="1"/>
            </p:cNvSpPr>
            <p:nvPr/>
          </p:nvSpPr>
          <p:spPr bwMode="auto">
            <a:xfrm>
              <a:off x="2304" y="816"/>
              <a:ext cx="86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tx1"/>
                </a:buClr>
                <a:buSzPct val="100000"/>
                <a:buFont typeface="Arial" pitchFamily="34" charset="0"/>
                <a:buChar char="•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1"/>
                </a:buClr>
                <a:buSzPct val="75000"/>
                <a:buChar char="–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tx1"/>
                </a:buClr>
                <a:buSzPct val="90000"/>
                <a:buFont typeface="Arial" pitchFamily="34" charset="0"/>
                <a:buChar char="•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tx1"/>
                </a:buClr>
                <a:buSzPct val="80000"/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65000"/>
                <a:buFont typeface="Wingdings" pitchFamily="2" charset="2"/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 typeface="Wingdings" pitchFamily="2" charset="2"/>
                <a:buNone/>
              </a:pPr>
              <a:r>
                <a:rPr lang="en-US" altLang="en-US"/>
                <a:t>I</a:t>
              </a:r>
              <a:r>
                <a:rPr lang="en-US" altLang="en-US" baseline="-25000"/>
                <a:t>c</a:t>
              </a:r>
              <a:endParaRPr lang="en-US" altLang="en-US"/>
            </a:p>
          </p:txBody>
        </p:sp>
        <p:grpSp>
          <p:nvGrpSpPr>
            <p:cNvPr id="22538" name="Group 25"/>
            <p:cNvGrpSpPr>
              <a:grpSpLocks/>
            </p:cNvGrpSpPr>
            <p:nvPr/>
          </p:nvGrpSpPr>
          <p:grpSpPr bwMode="auto">
            <a:xfrm>
              <a:off x="912" y="1032"/>
              <a:ext cx="2341" cy="1455"/>
              <a:chOff x="912" y="1032"/>
              <a:chExt cx="2341" cy="1455"/>
            </a:xfrm>
          </p:grpSpPr>
          <p:grpSp>
            <p:nvGrpSpPr>
              <p:cNvPr id="22539" name="Group 6"/>
              <p:cNvGrpSpPr>
                <a:grpSpLocks/>
              </p:cNvGrpSpPr>
              <p:nvPr/>
            </p:nvGrpSpPr>
            <p:grpSpPr bwMode="auto">
              <a:xfrm>
                <a:off x="1205" y="1032"/>
                <a:ext cx="1505" cy="1240"/>
                <a:chOff x="1296" y="1440"/>
                <a:chExt cx="1728" cy="1488"/>
              </a:xfrm>
            </p:grpSpPr>
            <p:sp>
              <p:nvSpPr>
                <p:cNvPr id="22548" name="Line 7"/>
                <p:cNvSpPr>
                  <a:spLocks noChangeShapeType="1"/>
                </p:cNvSpPr>
                <p:nvPr/>
              </p:nvSpPr>
              <p:spPr bwMode="auto">
                <a:xfrm>
                  <a:off x="2160" y="1440"/>
                  <a:ext cx="0" cy="1488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9" name="Line 8"/>
                <p:cNvSpPr>
                  <a:spLocks noChangeShapeType="1"/>
                </p:cNvSpPr>
                <p:nvPr/>
              </p:nvSpPr>
              <p:spPr bwMode="auto">
                <a:xfrm>
                  <a:off x="1296" y="2160"/>
                  <a:ext cx="1728" cy="0"/>
                </a:xfrm>
                <a:prstGeom prst="line">
                  <a:avLst/>
                </a:prstGeom>
                <a:noFill/>
                <a:ln w="6350">
                  <a:solidFill>
                    <a:schemeClr val="tx2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2540" name="Group 9"/>
              <p:cNvGrpSpPr>
                <a:grpSpLocks/>
              </p:cNvGrpSpPr>
              <p:nvPr/>
            </p:nvGrpSpPr>
            <p:grpSpPr bwMode="auto">
              <a:xfrm rot="1200000">
                <a:off x="1824" y="1248"/>
                <a:ext cx="627" cy="880"/>
                <a:chOff x="2016" y="1632"/>
                <a:chExt cx="720" cy="1056"/>
              </a:xfrm>
            </p:grpSpPr>
            <p:sp>
              <p:nvSpPr>
                <p:cNvPr id="22545" name="Line 10"/>
                <p:cNvSpPr>
                  <a:spLocks noChangeShapeType="1"/>
                </p:cNvSpPr>
                <p:nvPr/>
              </p:nvSpPr>
              <p:spPr bwMode="auto">
                <a:xfrm>
                  <a:off x="2160" y="216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6" name="Line 11"/>
                <p:cNvSpPr>
                  <a:spLocks noChangeShapeType="1"/>
                </p:cNvSpPr>
                <p:nvPr/>
              </p:nvSpPr>
              <p:spPr bwMode="auto">
                <a:xfrm rot="7200000">
                  <a:off x="1728" y="240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339966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7" name="Line 12"/>
                <p:cNvSpPr>
                  <a:spLocks noChangeShapeType="1"/>
                </p:cNvSpPr>
                <p:nvPr/>
              </p:nvSpPr>
              <p:spPr bwMode="auto">
                <a:xfrm rot="-7200000">
                  <a:off x="1728" y="1920"/>
                  <a:ext cx="576" cy="0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2541" name="Text Box 17"/>
              <p:cNvSpPr txBox="1">
                <a:spLocks noChangeArrowheads="1"/>
              </p:cNvSpPr>
              <p:nvPr/>
            </p:nvSpPr>
            <p:spPr bwMode="auto">
              <a:xfrm>
                <a:off x="2448" y="1680"/>
                <a:ext cx="72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/>
                  <a:t>I</a:t>
                </a:r>
                <a:r>
                  <a:rPr lang="en-US" altLang="en-US" baseline="-25000"/>
                  <a:t>ab</a:t>
                </a:r>
                <a:endParaRPr lang="en-US" altLang="en-US"/>
              </a:p>
            </p:txBody>
          </p:sp>
          <p:sp>
            <p:nvSpPr>
              <p:cNvPr id="22542" name="Text Box 19"/>
              <p:cNvSpPr txBox="1">
                <a:spLocks noChangeArrowheads="1"/>
              </p:cNvSpPr>
              <p:nvPr/>
            </p:nvSpPr>
            <p:spPr bwMode="auto">
              <a:xfrm>
                <a:off x="1296" y="1824"/>
                <a:ext cx="609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/>
                  <a:t>I</a:t>
                </a:r>
                <a:r>
                  <a:rPr lang="en-US" altLang="en-US" baseline="-25000"/>
                  <a:t>bc</a:t>
                </a:r>
                <a:endParaRPr lang="en-US" altLang="en-US"/>
              </a:p>
            </p:txBody>
          </p:sp>
          <p:sp>
            <p:nvSpPr>
              <p:cNvPr id="22543" name="Text Box 20"/>
              <p:cNvSpPr txBox="1">
                <a:spLocks noChangeArrowheads="1"/>
              </p:cNvSpPr>
              <p:nvPr/>
            </p:nvSpPr>
            <p:spPr bwMode="auto">
              <a:xfrm>
                <a:off x="2496" y="2160"/>
                <a:ext cx="75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/>
                  <a:t>I</a:t>
                </a:r>
                <a:r>
                  <a:rPr lang="en-US" altLang="en-US" baseline="-25000"/>
                  <a:t>a</a:t>
                </a:r>
                <a:endParaRPr lang="en-US" altLang="en-US"/>
              </a:p>
            </p:txBody>
          </p:sp>
          <p:sp>
            <p:nvSpPr>
              <p:cNvPr id="22544" name="Text Box 22"/>
              <p:cNvSpPr txBox="1">
                <a:spLocks noChangeArrowheads="1"/>
              </p:cNvSpPr>
              <p:nvPr/>
            </p:nvSpPr>
            <p:spPr bwMode="auto">
              <a:xfrm>
                <a:off x="912" y="1632"/>
                <a:ext cx="737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tx1"/>
                  </a:buClr>
                  <a:buSzPct val="100000"/>
                  <a:buFont typeface="Arial" pitchFamily="34" charset="0"/>
                  <a:buChar char="•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1"/>
                  </a:buClr>
                  <a:buSzPct val="75000"/>
                  <a:buChar char="–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90000"/>
                  <a:buFont typeface="Arial" pitchFamily="34" charset="0"/>
                  <a:buChar char="•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80000"/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65000"/>
                  <a:buFont typeface="Wingdings" pitchFamily="2" charset="2"/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Font typeface="Wingdings" pitchFamily="2" charset="2"/>
                  <a:buNone/>
                </a:pPr>
                <a:r>
                  <a:rPr lang="en-US" altLang="en-US"/>
                  <a:t>I</a:t>
                </a:r>
                <a:r>
                  <a:rPr lang="en-US" altLang="en-US" baseline="-25000"/>
                  <a:t>b</a:t>
                </a:r>
                <a:endParaRPr lang="en-US" altLang="en-US"/>
              </a:p>
            </p:txBody>
          </p:sp>
        </p:grpSp>
      </p:grpSp>
      <p:graphicFrame>
        <p:nvGraphicFramePr>
          <p:cNvPr id="22533" name="Object 27"/>
          <p:cNvGraphicFramePr>
            <a:graphicFrameLocks noChangeAspect="1"/>
          </p:cNvGraphicFramePr>
          <p:nvPr/>
        </p:nvGraphicFramePr>
        <p:xfrm>
          <a:off x="4953000" y="1439863"/>
          <a:ext cx="3251200" cy="513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0" name="Equation" r:id="rId5" imgW="3251200" imgH="5130800" progId="Equation.DSMT4">
                  <p:embed/>
                </p:oleObj>
              </mc:Choice>
              <mc:Fallback>
                <p:oleObj name="Equation" r:id="rId5" imgW="3251200" imgH="5130800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439863"/>
                        <a:ext cx="3251200" cy="513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8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3FB6150-C8A6-41C9-B965-0B9D0510EFE7}" type="slidenum">
              <a:rPr lang="en-US" altLang="en-US" sz="2000" smtClean="0"/>
              <a:pPr eaLnBrk="1" hangingPunct="1">
                <a:defRPr/>
              </a:pPr>
              <a:t>18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Announcements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79525"/>
            <a:ext cx="8001000" cy="3733800"/>
          </a:xfrm>
        </p:spPr>
        <p:txBody>
          <a:bodyPr/>
          <a:lstStyle/>
          <a:p>
            <a:pPr>
              <a:defRPr/>
            </a:pPr>
            <a:r>
              <a:rPr lang="en-US" dirty="0"/>
              <a:t>Please read Chapters 1, 2, </a:t>
            </a:r>
            <a:r>
              <a:rPr lang="en-US" dirty="0" smtClean="0"/>
              <a:t>4.1-4.6</a:t>
            </a:r>
            <a:endParaRPr lang="en-US" dirty="0"/>
          </a:p>
          <a:p>
            <a:pPr>
              <a:defRPr/>
            </a:pPr>
            <a:r>
              <a:rPr lang="en-US" dirty="0"/>
              <a:t>HW 1 is</a:t>
            </a:r>
            <a:r>
              <a:rPr lang="en-US" altLang="en-US" dirty="0"/>
              <a:t> 2.9, 22, 28, 43, 48; due Thursday 9/14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en-US" altLang="en-US" dirty="0"/>
              <a:t>Regular problems (not multiple choice)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altLang="en-US" dirty="0"/>
              <a:t>Labs will start next week (Sept 11)</a:t>
            </a:r>
          </a:p>
          <a:p>
            <a:pPr marL="457200" lvl="1" indent="0" eaLnBrk="1" hangingPunct="1">
              <a:buFontTx/>
              <a:buNone/>
              <a:defRPr/>
            </a:pPr>
            <a:endParaRPr lang="en-US" altLang="en-US" dirty="0"/>
          </a:p>
          <a:p>
            <a:pPr eaLnBrk="1" hangingPunct="1">
              <a:buFont typeface="Arial" charset="0"/>
              <a:buChar char="•"/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6148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48A0AFCD-054B-44EF-980D-D3159B13C120}" type="slidenum">
              <a:rPr lang="en-US" altLang="en-US" sz="2000" smtClean="0"/>
              <a:pPr eaLnBrk="1" hangingPunct="1">
                <a:defRPr/>
              </a:pPr>
              <a:t>1</a:t>
            </a:fld>
            <a:endParaRPr lang="en-US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Three-Phase Example	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9525"/>
            <a:ext cx="8001000" cy="1066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mtClean="0"/>
              <a:t>Assume a </a:t>
            </a:r>
            <a:r>
              <a:rPr lang="en-US" altLang="en-US" smtClean="0">
                <a:sym typeface="Symbol" pitchFamily="18" charset="2"/>
              </a:rPr>
              <a:t>-connected load is supplied from a 3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13.8 kV (L-L) source with Z = 10020</a:t>
            </a:r>
            <a:r>
              <a:rPr lang="en-US" altLang="en-US" smtClean="0">
                <a:latin typeface="Symbol" pitchFamily="18" charset="2"/>
                <a:sym typeface="Symbol" pitchFamily="18" charset="2"/>
              </a:rPr>
              <a:t>W</a:t>
            </a:r>
            <a:endParaRPr lang="en-US" altLang="en-US" smtClean="0">
              <a:latin typeface="Symbol" pitchFamily="18" charset="2"/>
            </a:endParaRPr>
          </a:p>
        </p:txBody>
      </p:sp>
      <p:pic>
        <p:nvPicPr>
          <p:cNvPr id="23556" name="Picture 4" descr="ThreePhaseExamp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430" r="17647" b="73079"/>
          <a:stretch>
            <a:fillRect/>
          </a:stretch>
        </p:blipFill>
        <p:spPr bwMode="auto">
          <a:xfrm>
            <a:off x="609600" y="2438400"/>
            <a:ext cx="44196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5257800" y="2590800"/>
          <a:ext cx="31369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4" name="Equation" r:id="rId5" imgW="3136900" imgH="1524000" progId="Equation.DSMT4">
                  <p:embed/>
                </p:oleObj>
              </mc:Choice>
              <mc:Fallback>
                <p:oleObj name="Equation" r:id="rId5" imgW="3136900" imgH="152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590800"/>
                        <a:ext cx="3136900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8" name="Object 6"/>
          <p:cNvGraphicFramePr>
            <a:graphicFrameLocks noChangeAspect="1"/>
          </p:cNvGraphicFramePr>
          <p:nvPr/>
        </p:nvGraphicFramePr>
        <p:xfrm>
          <a:off x="601663" y="4800600"/>
          <a:ext cx="72263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95" name="Equation" r:id="rId7" imgW="7226300" imgH="1447800" progId="Equation.DSMT4">
                  <p:embed/>
                </p:oleObj>
              </mc:Choice>
              <mc:Fallback>
                <p:oleObj name="Equation" r:id="rId7" imgW="7226300" imgH="1447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4800600"/>
                        <a:ext cx="72263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29A13533-9A6E-40AA-8442-61140C7FC2A1}" type="slidenum">
              <a:rPr lang="en-US" altLang="en-US" sz="2000" smtClean="0"/>
              <a:pPr eaLnBrk="1" hangingPunct="1">
                <a:defRPr/>
              </a:pPr>
              <a:t>19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975"/>
          </a:xfrm>
        </p:spPr>
        <p:txBody>
          <a:bodyPr/>
          <a:lstStyle/>
          <a:p>
            <a:pPr eaLnBrk="1" hangingPunct="1"/>
            <a:r>
              <a:rPr lang="en-US" altLang="en-US" smtClean="0"/>
              <a:t>Three-Phase Example, cont’d</a:t>
            </a:r>
          </a:p>
        </p:txBody>
      </p:sp>
      <p:graphicFrame>
        <p:nvGraphicFramePr>
          <p:cNvPr id="24579" name="Object 3"/>
          <p:cNvGraphicFramePr>
            <a:graphicFrameLocks noChangeAspect="1"/>
          </p:cNvGraphicFramePr>
          <p:nvPr/>
        </p:nvGraphicFramePr>
        <p:xfrm>
          <a:off x="457200" y="1279525"/>
          <a:ext cx="7150100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8" name="Equation" r:id="rId4" imgW="7150100" imgH="4267200" progId="Equation.DSMT4">
                  <p:embed/>
                </p:oleObj>
              </mc:Choice>
              <mc:Fallback>
                <p:oleObj name="Equation" r:id="rId4" imgW="7150100" imgH="426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9525"/>
                        <a:ext cx="7150100" cy="426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AFF986E-DAC3-4028-B207-91193B4E8302}" type="slidenum">
              <a:rPr lang="en-US" altLang="en-US" sz="2000" smtClean="0"/>
              <a:pPr eaLnBrk="1" hangingPunct="1">
                <a:defRPr/>
              </a:pPr>
              <a:t>20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975"/>
          </a:xfrm>
        </p:spPr>
        <p:txBody>
          <a:bodyPr/>
          <a:lstStyle/>
          <a:p>
            <a:pPr eaLnBrk="1" hangingPunct="1"/>
            <a:r>
              <a:rPr lang="en-US" altLang="en-US" smtClean="0"/>
              <a:t>Delta-Wye Transformation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457200" y="1279525"/>
          <a:ext cx="6642100" cy="285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2" name="Equation" r:id="rId4" imgW="6642100" imgH="2857500" progId="Equation.DSMT4">
                  <p:embed/>
                </p:oleObj>
              </mc:Choice>
              <mc:Fallback>
                <p:oleObj name="Equation" r:id="rId4" imgW="6642100" imgH="2857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9525"/>
                        <a:ext cx="6642100" cy="2857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D8A54B7-205D-4E93-BA43-B59ABBBA7C67}" type="slidenum">
              <a:rPr lang="en-US" altLang="en-US" sz="2000" smtClean="0"/>
              <a:pPr eaLnBrk="1" hangingPunct="1">
                <a:defRPr/>
              </a:pPr>
              <a:t>21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975"/>
          </a:xfrm>
        </p:spPr>
        <p:txBody>
          <a:bodyPr/>
          <a:lstStyle/>
          <a:p>
            <a:pPr eaLnBrk="1" hangingPunct="1"/>
            <a:r>
              <a:rPr lang="en-US" altLang="en-US" smtClean="0"/>
              <a:t>Delta-Wye Transformation Proof</a:t>
            </a:r>
          </a:p>
        </p:txBody>
      </p:sp>
      <p:pic>
        <p:nvPicPr>
          <p:cNvPr id="26627" name="Picture 3" descr="DeltaWyeProo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289" r="5882" b="73079"/>
          <a:stretch>
            <a:fillRect/>
          </a:stretch>
        </p:blipFill>
        <p:spPr bwMode="auto">
          <a:xfrm>
            <a:off x="457200" y="1371600"/>
            <a:ext cx="6400800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457200" y="4038600"/>
          <a:ext cx="4533900" cy="245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7" name="Equation" r:id="rId5" imgW="4533900" imgH="2451100" progId="Equation.DSMT4">
                  <p:embed/>
                </p:oleObj>
              </mc:Choice>
              <mc:Fallback>
                <p:oleObj name="Equation" r:id="rId5" imgW="4533900" imgH="24511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038600"/>
                        <a:ext cx="4533900" cy="245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3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A8CF3A2-C8D7-4D9D-BDAC-6632C7E1344A}" type="slidenum">
              <a:rPr lang="en-US" altLang="en-US" sz="2000" smtClean="0"/>
              <a:pPr eaLnBrk="1" hangingPunct="1">
                <a:defRPr/>
              </a:pPr>
              <a:t>22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975"/>
          </a:xfrm>
        </p:spPr>
        <p:txBody>
          <a:bodyPr/>
          <a:lstStyle/>
          <a:p>
            <a:pPr eaLnBrk="1" hangingPunct="1"/>
            <a:r>
              <a:rPr lang="en-US" altLang="en-US" smtClean="0"/>
              <a:t>Delta-Wye Transformation, cont’d</a:t>
            </a:r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457200" y="1279525"/>
          <a:ext cx="6705600" cy="454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70" name="Equation" r:id="rId4" imgW="6705600" imgH="4546600" progId="Equation.DSMT4">
                  <p:embed/>
                </p:oleObj>
              </mc:Choice>
              <mc:Fallback>
                <p:oleObj name="Equation" r:id="rId4" imgW="6705600" imgH="4546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9525"/>
                        <a:ext cx="6705600" cy="454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630E0F3-3E74-4A7B-9189-5DAFE783236F}" type="slidenum">
              <a:rPr lang="en-US" altLang="en-US" sz="2000" smtClean="0"/>
              <a:pPr eaLnBrk="1" hangingPunct="1">
                <a:defRPr/>
              </a:pPr>
              <a:t>23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Three-Phase Transmission Line</a:t>
            </a:r>
          </a:p>
        </p:txBody>
      </p:sp>
      <p:pic>
        <p:nvPicPr>
          <p:cNvPr id="28675" name="Picture 3" descr="Jul18_49"/>
          <p:cNvPicPr>
            <a:picLocks noChangeAspect="1" noChangeArrowheads="1"/>
          </p:cNvPicPr>
          <p:nvPr/>
        </p:nvPicPr>
        <p:blipFill>
          <a:blip r:embed="rId3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37338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6" name="Picture 4" descr="Jul18_50"/>
          <p:cNvPicPr>
            <a:picLocks noChangeAspect="1" noChangeArrowheads="1"/>
          </p:cNvPicPr>
          <p:nvPr/>
        </p:nvPicPr>
        <p:blipFill>
          <a:blip r:embed="rId4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02"/>
          <a:stretch>
            <a:fillRect/>
          </a:stretch>
        </p:blipFill>
        <p:spPr bwMode="auto">
          <a:xfrm>
            <a:off x="381000" y="1371600"/>
            <a:ext cx="4318000" cy="497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C6997882-0177-4ED0-B644-8376F937824C}" type="slidenum">
              <a:rPr lang="en-US" altLang="en-US" sz="2000" smtClean="0"/>
              <a:pPr eaLnBrk="1" hangingPunct="1">
                <a:defRPr/>
              </a:pPr>
              <a:t>24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 Phase Analysis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79525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smtClean="0"/>
              <a:t>Per phase analysis allows analysis of balanced 3</a:t>
            </a:r>
            <a:r>
              <a:rPr lang="en-US" altLang="en-US" smtClean="0">
                <a:sym typeface="Symbol" pitchFamily="18" charset="2"/>
              </a:rPr>
              <a:t> systems with the same effort as for a single phase system</a:t>
            </a:r>
          </a:p>
          <a:p>
            <a:pPr eaLnBrk="1" hangingPunct="1"/>
            <a:r>
              <a:rPr lang="en-US" altLang="en-US" smtClean="0"/>
              <a:t>Balanced 3</a:t>
            </a:r>
            <a:r>
              <a:rPr lang="en-US" altLang="en-US" smtClean="0">
                <a:sym typeface="Symbol" pitchFamily="18" charset="2"/>
              </a:rPr>
              <a:t> Theorem:  For a balanced </a:t>
            </a:r>
            <a:r>
              <a:rPr lang="en-US" altLang="en-US" smtClean="0"/>
              <a:t>3</a:t>
            </a:r>
            <a:r>
              <a:rPr lang="en-US" altLang="en-US" smtClean="0">
                <a:sym typeface="Symbol" pitchFamily="18" charset="2"/>
              </a:rPr>
              <a:t> system with</a:t>
            </a:r>
          </a:p>
          <a:p>
            <a:pPr lvl="1" eaLnBrk="1" hangingPunct="1"/>
            <a:r>
              <a:rPr lang="en-US" altLang="en-US" smtClean="0">
                <a:sym typeface="Symbol" pitchFamily="18" charset="2"/>
              </a:rPr>
              <a:t>All loads and sources Y connected</a:t>
            </a:r>
          </a:p>
          <a:p>
            <a:pPr lvl="1" eaLnBrk="1" hangingPunct="1"/>
            <a:r>
              <a:rPr lang="en-US" altLang="en-US" smtClean="0">
                <a:sym typeface="Symbol" pitchFamily="18" charset="2"/>
              </a:rPr>
              <a:t>No mutual Inductance between phases</a:t>
            </a:r>
          </a:p>
        </p:txBody>
      </p:sp>
      <p:sp>
        <p:nvSpPr>
          <p:cNvPr id="20484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885CAFEF-6CC3-4C96-BEC8-168AFBED7E07}" type="slidenum">
              <a:rPr lang="en-US" altLang="en-US" sz="2000" smtClean="0"/>
              <a:pPr eaLnBrk="1" hangingPunct="1">
                <a:defRPr/>
              </a:pPr>
              <a:t>25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 Phase Analysis, cont’d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5" y="1279525"/>
            <a:ext cx="8001000" cy="3733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Then</a:t>
            </a:r>
          </a:p>
          <a:p>
            <a:pPr lvl="1" eaLnBrk="1" hangingPunct="1"/>
            <a:r>
              <a:rPr lang="en-US" altLang="en-US" dirty="0" smtClean="0"/>
              <a:t>All neutrals are at the same potential</a:t>
            </a:r>
          </a:p>
          <a:p>
            <a:pPr lvl="1" eaLnBrk="1" hangingPunct="1"/>
            <a:r>
              <a:rPr lang="en-US" altLang="en-US" dirty="0" smtClean="0"/>
              <a:t>All phases are COMPLETELY decoupled</a:t>
            </a:r>
          </a:p>
          <a:p>
            <a:pPr lvl="1" eaLnBrk="1" hangingPunct="1"/>
            <a:r>
              <a:rPr lang="en-US" altLang="en-US" dirty="0" smtClean="0"/>
              <a:t>All system values are the same sequence as sources.  The sequence order we’ve been using (phase b lags phase a and phase c lags phase a) is known as “positive” sequence (negative and zero sequence systems</a:t>
            </a:r>
            <a:r>
              <a:rPr lang="en-US" altLang="en-US" dirty="0"/>
              <a:t> </a:t>
            </a:r>
            <a:r>
              <a:rPr lang="en-US" altLang="en-US" dirty="0" smtClean="0"/>
              <a:t>are mostly covered in ECEN 459)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1508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3528C27C-8173-4C37-89F8-2789229575CE}" type="slidenum">
              <a:rPr lang="en-US" altLang="en-US" sz="2000" smtClean="0"/>
              <a:pPr eaLnBrk="1" hangingPunct="1">
                <a:defRPr/>
              </a:pPr>
              <a:t>26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 Phase Analysis Procedure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9525"/>
            <a:ext cx="8153400" cy="4876800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  <a:defRPr/>
            </a:pPr>
            <a:r>
              <a:rPr lang="en-US" altLang="en-US" b="1" dirty="0"/>
              <a:t>To do per phase analysis</a:t>
            </a:r>
            <a:r>
              <a:rPr lang="en-US" altLang="en-US" dirty="0"/>
              <a:t> 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en-US" dirty="0"/>
              <a:t>Convert all </a:t>
            </a:r>
            <a:r>
              <a:rPr lang="en-US" altLang="en-US" dirty="0">
                <a:sym typeface="Symbol" pitchFamily="18" charset="2"/>
              </a:rPr>
              <a:t> load/sources to equivalent Y’s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Solve phase “a” independent of the other phases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Total system power S = 3 </a:t>
            </a:r>
            <a:r>
              <a:rPr lang="en-US" altLang="en-US" dirty="0" err="1">
                <a:sym typeface="Symbol" pitchFamily="18" charset="2"/>
              </a:rPr>
              <a:t>V</a:t>
            </a:r>
            <a:r>
              <a:rPr lang="en-US" altLang="en-US" baseline="-25000" dirty="0" err="1">
                <a:sym typeface="Symbol" pitchFamily="18" charset="2"/>
              </a:rPr>
              <a:t>a</a:t>
            </a:r>
            <a:r>
              <a:rPr lang="en-US" altLang="en-US" baseline="-25000" dirty="0">
                <a:sym typeface="Symbol" pitchFamily="18" charset="2"/>
              </a:rPr>
              <a:t> </a:t>
            </a:r>
            <a:r>
              <a:rPr lang="en-US" altLang="en-US" dirty="0" err="1">
                <a:sym typeface="Symbol" pitchFamily="18" charset="2"/>
              </a:rPr>
              <a:t>I</a:t>
            </a:r>
            <a:r>
              <a:rPr lang="en-US" altLang="en-US" baseline="-25000" dirty="0" err="1">
                <a:sym typeface="Symbol" pitchFamily="18" charset="2"/>
              </a:rPr>
              <a:t>a</a:t>
            </a:r>
            <a:r>
              <a:rPr lang="en-US" altLang="en-US" baseline="30000" dirty="0">
                <a:sym typeface="Symbol" pitchFamily="18" charset="2"/>
              </a:rPr>
              <a:t>*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en-US" dirty="0">
                <a:sym typeface="Symbol" pitchFamily="18" charset="2"/>
              </a:rPr>
              <a:t>If desired, phase “b” and “c” values can be determined by inspection (i.e., </a:t>
            </a:r>
            <a:r>
              <a:rPr lang="en-US" altLang="en-US" dirty="0">
                <a:cs typeface="Times New Roman" pitchFamily="18" charset="0"/>
                <a:sym typeface="Symbol" pitchFamily="18" charset="2"/>
              </a:rPr>
              <a:t>±</a:t>
            </a:r>
            <a:r>
              <a:rPr lang="en-US" altLang="en-US" dirty="0">
                <a:sym typeface="Symbol" pitchFamily="18" charset="2"/>
              </a:rPr>
              <a:t>120</a:t>
            </a:r>
            <a:r>
              <a:rPr lang="en-US" altLang="en-US" dirty="0">
                <a:cs typeface="Times New Roman" pitchFamily="18" charset="0"/>
                <a:sym typeface="Symbol" pitchFamily="18" charset="2"/>
              </a:rPr>
              <a:t>° degree phase shifts)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r>
              <a:rPr lang="en-US" altLang="en-US" dirty="0">
                <a:cs typeface="Times New Roman" pitchFamily="18" charset="0"/>
                <a:sym typeface="Symbol" pitchFamily="18" charset="2"/>
              </a:rPr>
              <a:t>If necessary, go back to original circuit to determine line-line values or internal  values.  </a:t>
            </a:r>
          </a:p>
          <a:p>
            <a:pPr marL="533400" indent="-533400" eaLnBrk="1" hangingPunct="1">
              <a:buFont typeface="Wingdings" pitchFamily="2" charset="2"/>
              <a:buAutoNum type="arabicPeriod"/>
              <a:defRPr/>
            </a:pPr>
            <a:endParaRPr lang="en-US" altLang="en-US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253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A34B606-2201-431E-A569-535D03E57627}" type="slidenum">
              <a:rPr lang="en-US" altLang="en-US" sz="2000" smtClean="0"/>
              <a:pPr eaLnBrk="1" hangingPunct="1">
                <a:defRPr/>
              </a:pPr>
              <a:t>27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Per Phase Example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9525"/>
            <a:ext cx="8001000" cy="5029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mtClean="0"/>
              <a:t>Assume a 3</a:t>
            </a:r>
            <a:r>
              <a:rPr lang="en-US" altLang="en-US" smtClean="0">
                <a:sym typeface="Symbol" pitchFamily="18" charset="2"/>
              </a:rPr>
              <a:t>, Y-connected generator with V</a:t>
            </a:r>
            <a:r>
              <a:rPr lang="en-US" altLang="en-US" baseline="-25000" smtClean="0">
                <a:sym typeface="Symbol" pitchFamily="18" charset="2"/>
              </a:rPr>
              <a:t>an </a:t>
            </a:r>
            <a:r>
              <a:rPr lang="en-US" altLang="en-US" smtClean="0">
                <a:sym typeface="Symbol" pitchFamily="18" charset="2"/>
              </a:rPr>
              <a:t>= 10 volts supplies a -connected load with Z</a:t>
            </a:r>
            <a:r>
              <a:rPr lang="en-US" altLang="en-US" baseline="-25000" smtClean="0">
                <a:sym typeface="Symbol" pitchFamily="18" charset="2"/>
              </a:rPr>
              <a:t></a:t>
            </a:r>
            <a:r>
              <a:rPr lang="en-US" altLang="en-US" smtClean="0">
                <a:sym typeface="Symbol" pitchFamily="18" charset="2"/>
              </a:rPr>
              <a:t> = -j through a transmission line with impedance of j0.1 per phase.  The load is also connected to a </a:t>
            </a:r>
            <a:br>
              <a:rPr lang="en-US" altLang="en-US" smtClean="0">
                <a:sym typeface="Symbol" pitchFamily="18" charset="2"/>
              </a:rPr>
            </a:br>
            <a:r>
              <a:rPr lang="en-US" altLang="en-US" smtClean="0">
                <a:sym typeface="Symbol" pitchFamily="18" charset="2"/>
              </a:rPr>
              <a:t>-connected generator with V</a:t>
            </a:r>
            <a:r>
              <a:rPr lang="en-US" altLang="en-US" baseline="-25000" smtClean="0">
                <a:sym typeface="Symbol" pitchFamily="18" charset="2"/>
              </a:rPr>
              <a:t>a”b” </a:t>
            </a:r>
            <a:r>
              <a:rPr lang="en-US" altLang="en-US" smtClean="0">
                <a:sym typeface="Symbol" pitchFamily="18" charset="2"/>
              </a:rPr>
              <a:t>= 10 through a second transmission line which also has an impedance of j0.1 per phase.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b="1" smtClean="0">
                <a:sym typeface="Symbol" pitchFamily="18" charset="2"/>
              </a:rPr>
              <a:t>Find</a:t>
            </a: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mtClean="0">
                <a:sym typeface="Symbol" pitchFamily="18" charset="2"/>
              </a:rPr>
              <a:t>1.  The load voltage V</a:t>
            </a:r>
            <a:r>
              <a:rPr lang="en-US" altLang="en-US" baseline="-25000" smtClean="0">
                <a:sym typeface="Symbol" pitchFamily="18" charset="2"/>
              </a:rPr>
              <a:t>a’b’</a:t>
            </a:r>
            <a:endParaRPr lang="en-US" altLang="en-US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en-US" altLang="en-US" smtClean="0">
                <a:sym typeface="Symbol" pitchFamily="18" charset="2"/>
              </a:rPr>
              <a:t>2.  The total power supplied by each generator, S</a:t>
            </a:r>
            <a:r>
              <a:rPr lang="en-US" altLang="en-US" baseline="-25000" smtClean="0">
                <a:sym typeface="Symbol" pitchFamily="18" charset="2"/>
              </a:rPr>
              <a:t>Y </a:t>
            </a:r>
            <a:r>
              <a:rPr lang="en-US" altLang="en-US" smtClean="0">
                <a:sym typeface="Symbol" pitchFamily="18" charset="2"/>
              </a:rPr>
              <a:t>and S</a:t>
            </a:r>
            <a:r>
              <a:rPr lang="en-US" altLang="en-US" baseline="-25000" smtClean="0">
                <a:sym typeface="Symbol" pitchFamily="18" charset="2"/>
              </a:rPr>
              <a:t></a:t>
            </a:r>
            <a:endParaRPr lang="en-US" altLang="en-US" smtClean="0">
              <a:sym typeface="Symbol" pitchFamily="18" charset="2"/>
            </a:endParaRPr>
          </a:p>
        </p:txBody>
      </p:sp>
      <p:sp>
        <p:nvSpPr>
          <p:cNvPr id="23556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0E499FF7-B47C-4D72-83C4-B26E3FC04615}" type="slidenum">
              <a:rPr lang="en-US" altLang="en-US" sz="2000" smtClean="0"/>
              <a:pPr eaLnBrk="1" hangingPunct="1">
                <a:defRPr/>
              </a:pPr>
              <a:t>28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My Favorite 8/14/2003 Blackout Cartoon!</a:t>
            </a:r>
          </a:p>
        </p:txBody>
      </p:sp>
      <p:pic>
        <p:nvPicPr>
          <p:cNvPr id="71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010400" cy="502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56F7E5-6E4A-4EFD-B7CD-912BEF208665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975"/>
          </a:xfrm>
        </p:spPr>
        <p:txBody>
          <a:bodyPr/>
          <a:lstStyle/>
          <a:p>
            <a:pPr eaLnBrk="1" hangingPunct="1"/>
            <a:r>
              <a:rPr lang="en-US" altLang="en-US" smtClean="0"/>
              <a:t>Per Phase Example, cont’d</a:t>
            </a:r>
          </a:p>
        </p:txBody>
      </p:sp>
      <p:graphicFrame>
        <p:nvGraphicFramePr>
          <p:cNvPr id="33796" name="Object 4"/>
          <p:cNvGraphicFramePr>
            <a:graphicFrameLocks noChangeAspect="1"/>
          </p:cNvGraphicFramePr>
          <p:nvPr/>
        </p:nvGraphicFramePr>
        <p:xfrm>
          <a:off x="990600" y="5257800"/>
          <a:ext cx="7454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7" name="Equation" r:id="rId4" imgW="7454900" imgH="914400" progId="Equation.DSMT4">
                  <p:embed/>
                </p:oleObj>
              </mc:Choice>
              <mc:Fallback>
                <p:oleObj name="Equation" r:id="rId4" imgW="7454900" imgH="914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257800"/>
                        <a:ext cx="7454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1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5ACAD6D4-3E52-4785-8E8B-1A4BAD299870}" type="slidenum">
              <a:rPr lang="en-US" altLang="en-US" sz="2000" smtClean="0"/>
              <a:pPr eaLnBrk="1" hangingPunct="1">
                <a:defRPr/>
              </a:pPr>
              <a:t>29</a:t>
            </a:fld>
            <a:endParaRPr lang="en-US" altLang="en-US" sz="2000" smtClean="0"/>
          </a:p>
        </p:txBody>
      </p:sp>
      <p:pic>
        <p:nvPicPr>
          <p:cNvPr id="33809" name="Picture 17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8" t="23832" r="8767" b="25894"/>
          <a:stretch/>
        </p:blipFill>
        <p:spPr bwMode="auto">
          <a:xfrm>
            <a:off x="609599" y="1295400"/>
            <a:ext cx="7739063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975"/>
          </a:xfrm>
        </p:spPr>
        <p:txBody>
          <a:bodyPr/>
          <a:lstStyle/>
          <a:p>
            <a:pPr eaLnBrk="1" hangingPunct="1"/>
            <a:r>
              <a:rPr lang="en-US" altLang="en-US" smtClean="0"/>
              <a:t>Per Phase Example, cont’d</a:t>
            </a:r>
          </a:p>
        </p:txBody>
      </p:sp>
      <p:pic>
        <p:nvPicPr>
          <p:cNvPr id="34819" name="Picture 3" descr="PerPhaseExampleSinglePha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19225"/>
            <a:ext cx="676592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533400" y="4343400"/>
          <a:ext cx="7685088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9" name="Equation" r:id="rId5" imgW="8128000" imgH="1371600" progId="Equation.DSMT4">
                  <p:embed/>
                </p:oleObj>
              </mc:Choice>
              <mc:Fallback>
                <p:oleObj name="Equation" r:id="rId5" imgW="8128000" imgH="1371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343400"/>
                        <a:ext cx="7685088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78249248-FEF8-4CD2-99D1-3650D5EEAACA}" type="slidenum">
              <a:rPr lang="en-US" altLang="en-US" sz="2000" smtClean="0"/>
              <a:pPr eaLnBrk="1" hangingPunct="1">
                <a:defRPr/>
              </a:pPr>
              <a:t>30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975"/>
          </a:xfrm>
        </p:spPr>
        <p:txBody>
          <a:bodyPr/>
          <a:lstStyle/>
          <a:p>
            <a:pPr eaLnBrk="1" hangingPunct="1"/>
            <a:r>
              <a:rPr lang="en-US" altLang="en-US" smtClean="0"/>
              <a:t>Per Phase Example, cont’d</a:t>
            </a:r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457200" y="1279525"/>
          <a:ext cx="8128000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62" name="Equation" r:id="rId4" imgW="8128000" imgH="4064000" progId="Equation.DSMT4">
                  <p:embed/>
                </p:oleObj>
              </mc:Choice>
              <mc:Fallback>
                <p:oleObj name="Equation" r:id="rId4" imgW="8128000" imgH="4064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9525"/>
                        <a:ext cx="8128000" cy="406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8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9681116B-CEBA-4ADB-9A48-C79BE2AE6294}" type="slidenum">
              <a:rPr lang="en-US" altLang="en-US" sz="2000" smtClean="0"/>
              <a:pPr eaLnBrk="1" hangingPunct="1">
                <a:defRPr/>
              </a:pPr>
              <a:t>31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001000" cy="1069975"/>
          </a:xfrm>
        </p:spPr>
        <p:txBody>
          <a:bodyPr/>
          <a:lstStyle/>
          <a:p>
            <a:pPr eaLnBrk="1" hangingPunct="1"/>
            <a:r>
              <a:rPr lang="en-US" altLang="en-US" smtClean="0"/>
              <a:t>Per Phase Example, cont’d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457200" y="1279525"/>
          <a:ext cx="66294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4" imgW="6629400" imgH="2413000" progId="Equation.DSMT4">
                  <p:embed/>
                </p:oleObj>
              </mc:Choice>
              <mc:Fallback>
                <p:oleObj name="Equation" r:id="rId4" imgW="6629400" imgH="2413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279525"/>
                        <a:ext cx="6629400" cy="241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22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2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67B55435-BDD2-4783-9EDD-2D102CA5358A}" type="slidenum">
              <a:rPr lang="en-US" altLang="en-US" sz="2000" smtClean="0"/>
              <a:pPr eaLnBrk="1" hangingPunct="1">
                <a:defRPr/>
              </a:pPr>
              <a:t>32</a:t>
            </a:fld>
            <a:endParaRPr lang="en-US" altLang="en-US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Power System Operations Overview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9525"/>
            <a:ext cx="8001000" cy="449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dirty="0" smtClean="0"/>
              <a:t>Goal is to provide an intuitive feel for power system operation</a:t>
            </a:r>
          </a:p>
          <a:p>
            <a:pPr eaLnBrk="1" hangingPunct="1"/>
            <a:r>
              <a:rPr lang="en-US" altLang="en-US" dirty="0" smtClean="0"/>
              <a:t>Emphasis will be on the impact of the transmission system</a:t>
            </a:r>
          </a:p>
          <a:p>
            <a:pPr eaLnBrk="1" hangingPunct="1"/>
            <a:r>
              <a:rPr lang="en-US" altLang="en-US" dirty="0" smtClean="0"/>
              <a:t>Introduce basic power flow concepts through small system examples</a:t>
            </a:r>
          </a:p>
          <a:p>
            <a:pPr eaLnBrk="1" hangingPunct="1"/>
            <a:endParaRPr lang="en-US" altLang="en-US" dirty="0" smtClean="0"/>
          </a:p>
        </p:txBody>
      </p:sp>
      <p:sp>
        <p:nvSpPr>
          <p:cNvPr id="28676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B1F33B06-93CA-42ED-A86F-07AAFFCF525F}" type="slidenum">
              <a:rPr lang="en-US" altLang="en-US" sz="2000" smtClean="0"/>
              <a:pPr eaLnBrk="1" hangingPunct="1">
                <a:defRPr/>
              </a:pPr>
              <a:t>33</a:t>
            </a:fld>
            <a:endParaRPr lang="en-US" alt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76200"/>
            <a:ext cx="8229600" cy="8382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Power System Operations Overview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9525"/>
            <a:ext cx="8001000" cy="4495800"/>
          </a:xfrm>
        </p:spPr>
        <p:txBody>
          <a:bodyPr lIns="92075" tIns="46038" rIns="92075" bIns="46038"/>
          <a:lstStyle/>
          <a:p>
            <a:pPr eaLnBrk="1" hangingPunct="1"/>
            <a:r>
              <a:rPr lang="en-US" altLang="en-US" smtClean="0"/>
              <a:t>Goal is to provide an intuitive feel for power system operation</a:t>
            </a:r>
          </a:p>
          <a:p>
            <a:pPr eaLnBrk="1" hangingPunct="1"/>
            <a:r>
              <a:rPr lang="en-US" altLang="en-US" smtClean="0"/>
              <a:t>Emphasis will be on the impact of the transmission system</a:t>
            </a:r>
          </a:p>
          <a:p>
            <a:pPr eaLnBrk="1" hangingPunct="1"/>
            <a:r>
              <a:rPr lang="en-US" altLang="en-US" smtClean="0"/>
              <a:t>Introduce basic power flow concepts through small system examples</a:t>
            </a:r>
          </a:p>
          <a:p>
            <a:pPr eaLnBrk="1" hangingPunct="1"/>
            <a:endParaRPr lang="en-US" altLang="en-US" smtClean="0"/>
          </a:p>
        </p:txBody>
      </p:sp>
      <p:sp>
        <p:nvSpPr>
          <p:cNvPr id="29700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ABFD2A08-6C82-4777-B85B-89BFCCA5D04A}" type="slidenum">
              <a:rPr lang="en-US" altLang="en-US" sz="2000" smtClean="0"/>
              <a:pPr eaLnBrk="1" hangingPunct="1">
                <a:defRPr/>
              </a:pPr>
              <a:t>34</a:t>
            </a:fld>
            <a:endParaRPr lang="en-US" altLang="en-US" sz="2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ctr" eaLnBrk="1" hangingPunct="1"/>
            <a:r>
              <a:rPr lang="en-US" altLang="en-US" dirty="0" smtClean="0"/>
              <a:t>Power System Basics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79525"/>
            <a:ext cx="8153400" cy="4953000"/>
          </a:xfrm>
        </p:spPr>
        <p:txBody>
          <a:bodyPr lIns="92075" tIns="46038" rIns="92075" bIns="46038"/>
          <a:lstStyle/>
          <a:p>
            <a:pPr eaLnBrk="1" hangingPunct="1"/>
            <a:endParaRPr lang="en-US" altLang="en-US" dirty="0" smtClean="0"/>
          </a:p>
        </p:txBody>
      </p:sp>
      <p:sp>
        <p:nvSpPr>
          <p:cNvPr id="30724" name="Slide Number Placeholder 1"/>
          <p:cNvSpPr>
            <a:spLocks noGrp="1"/>
          </p:cNvSpPr>
          <p:nvPr>
            <p:ph type="sldNum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63B7EB0-3E7A-40C7-AAF2-07CB4C087C16}" type="slidenum">
              <a:rPr lang="en-US" altLang="en-US" sz="2000" smtClean="0"/>
              <a:pPr eaLnBrk="1" hangingPunct="1">
                <a:defRPr/>
              </a:pPr>
              <a:t>35</a:t>
            </a:fld>
            <a:endParaRPr lang="en-US" alt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Electric Loads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pPr>
              <a:spcBef>
                <a:spcPts val="672"/>
              </a:spcBef>
            </a:pPr>
            <a:r>
              <a:rPr lang="en-US" altLang="en-US" dirty="0"/>
              <a:t>Can range in size from less than one watt to 10’s of </a:t>
            </a:r>
            <a:r>
              <a:rPr lang="en-US" altLang="en-US" dirty="0" smtClean="0"/>
              <a:t>MW</a:t>
            </a:r>
          </a:p>
          <a:p>
            <a:pPr>
              <a:spcBef>
                <a:spcPts val="672"/>
              </a:spcBef>
            </a:pPr>
            <a:r>
              <a:rPr lang="en-US" altLang="en-US" dirty="0" smtClean="0"/>
              <a:t>Load are </a:t>
            </a:r>
            <a:r>
              <a:rPr lang="en-US" altLang="en-US" dirty="0"/>
              <a:t>usually aggregated.  </a:t>
            </a:r>
            <a:endParaRPr lang="en-US" altLang="en-US" dirty="0" smtClean="0"/>
          </a:p>
          <a:p>
            <a:pPr>
              <a:spcBef>
                <a:spcPts val="672"/>
              </a:spcBef>
            </a:pPr>
            <a:r>
              <a:rPr lang="en-US" altLang="en-US" dirty="0" smtClean="0"/>
              <a:t>The </a:t>
            </a:r>
            <a:r>
              <a:rPr lang="en-US" altLang="en-US" dirty="0"/>
              <a:t>aggregate load changes with time, with strong daily, weekly and seasonal cycles.</a:t>
            </a:r>
          </a:p>
          <a:p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3246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63B7EB0-3E7A-40C7-AAF2-07CB4C087C16}" type="slidenum">
              <a:rPr lang="en-US" altLang="en-US" sz="2000" smtClean="0"/>
              <a:pPr eaLnBrk="1" hangingPunct="1">
                <a:defRPr/>
              </a:pPr>
              <a:t>36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98811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Electric Load Yearly Variation</a:t>
            </a:r>
            <a:endParaRPr lang="en-US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309396"/>
            <a:ext cx="5334000" cy="468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0600" y="6185843"/>
            <a:ext cx="28488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Data source: FERC 714 filings, 2004</a:t>
            </a:r>
            <a:endParaRPr lang="en-US" sz="1400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3246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63B7EB0-3E7A-40C7-AAF2-07CB4C087C16}" type="slidenum">
              <a:rPr lang="en-US" altLang="en-US" sz="2000" smtClean="0"/>
              <a:pPr eaLnBrk="1" hangingPunct="1">
                <a:defRPr/>
              </a:pPr>
              <a:t>37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0873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/>
              <a:t>Example: PJM Weekly </a:t>
            </a:r>
            <a:br>
              <a:rPr lang="en-US" altLang="en-US" dirty="0"/>
            </a:br>
            <a:r>
              <a:rPr lang="en-US" altLang="en-US" dirty="0"/>
              <a:t>Summer Load Variation, July 2013</a:t>
            </a:r>
            <a:endParaRPr lang="en-US" dirty="0"/>
          </a:p>
        </p:txBody>
      </p:sp>
      <p:pic>
        <p:nvPicPr>
          <p:cNvPr id="4" name="Picture 5" descr="C:\Users\Tom\AppData\Local\Microsoft\Windows\Temporary Internet Files\Content.Outlook\EV8VUEA0\Line -  Summer MW peaks 2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85" b="-676"/>
          <a:stretch>
            <a:fillRect/>
          </a:stretch>
        </p:blipFill>
        <p:spPr bwMode="auto">
          <a:xfrm>
            <a:off x="228600" y="1524000"/>
            <a:ext cx="83343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3246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63B7EB0-3E7A-40C7-AAF2-07CB4C087C16}" type="slidenum">
              <a:rPr lang="en-US" altLang="en-US" sz="2000" smtClean="0"/>
              <a:pPr eaLnBrk="1" hangingPunct="1">
                <a:defRPr/>
              </a:pPr>
              <a:t>38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87761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My Favorite Blackout Hoax Photo</a:t>
            </a:r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99"/>
          <a:stretch>
            <a:fillRect/>
          </a:stretch>
        </p:blipFill>
        <p:spPr bwMode="auto">
          <a:xfrm>
            <a:off x="381000" y="1447800"/>
            <a:ext cx="7680325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73C995-63BF-4999-9C51-77FF2FEEE2D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458200" cy="1066800"/>
          </a:xfrm>
        </p:spPr>
        <p:txBody>
          <a:bodyPr/>
          <a:lstStyle/>
          <a:p>
            <a:pPr algn="ctr"/>
            <a:r>
              <a:rPr lang="en-US" altLang="en-US" dirty="0"/>
              <a:t>Example: PJM Weekly </a:t>
            </a:r>
            <a:br>
              <a:rPr lang="en-US" altLang="en-US" dirty="0"/>
            </a:br>
            <a:r>
              <a:rPr lang="en-US" altLang="en-US" dirty="0"/>
              <a:t>Winter Load Variation, February 2015</a:t>
            </a:r>
            <a:endParaRPr lang="en-US" dirty="0"/>
          </a:p>
        </p:txBody>
      </p:sp>
      <p:pic>
        <p:nvPicPr>
          <p:cNvPr id="4" name="Picture 2" descr="C:\Users\Tom\AppData\Local\Microsoft\Windows\Temporary Internet Files\Content.Outlook\EV8VUEA0\Line -  Winter MW peaks  2015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1411288"/>
            <a:ext cx="833437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3246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63B7EB0-3E7A-40C7-AAF2-07CB4C087C16}" type="slidenum">
              <a:rPr lang="en-US" altLang="en-US" sz="2000" smtClean="0"/>
              <a:pPr eaLnBrk="1" hangingPunct="1">
                <a:defRPr/>
              </a:pPr>
              <a:t>39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4702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Example: Daily Variation for CA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06"/>
          <a:stretch>
            <a:fillRect/>
          </a:stretch>
        </p:blipFill>
        <p:spPr bwMode="auto">
          <a:xfrm>
            <a:off x="381000" y="1447800"/>
            <a:ext cx="5181600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42072"/>
            <a:ext cx="3505200" cy="266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3246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fld id="{E63B7EB0-3E7A-40C7-AAF2-07CB4C087C16}" type="slidenum">
              <a:rPr lang="en-US" altLang="en-US" sz="2000" smtClean="0"/>
              <a:pPr eaLnBrk="1" hangingPunct="1">
                <a:defRPr/>
              </a:pPr>
              <a:t>40</a:t>
            </a:fld>
            <a:endParaRPr lang="en-US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70706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The Smart Grid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65125" y="1279525"/>
            <a:ext cx="8001000" cy="3733800"/>
          </a:xfrm>
        </p:spPr>
        <p:txBody>
          <a:bodyPr/>
          <a:lstStyle/>
          <a:p>
            <a:r>
              <a:rPr lang="en-US" altLang="en-US" dirty="0" smtClean="0"/>
              <a:t>The term “Smart Grid” dates officially to the 2007 “Energy Independence and Security Act”, Title 13 (“Smart Grid”)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 smtClean="0"/>
              <a:t>Use of digital information and control techniques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 smtClean="0"/>
              <a:t>Dynamic grid optimization with cyber-security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 smtClean="0"/>
              <a:t>Deployment of distributed resources including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 smtClean="0"/>
              <a:t>Customer participation and smart appliances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 smtClean="0"/>
              <a:t> Integration of storage including PHEVs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altLang="en-US" dirty="0" smtClean="0"/>
              <a:t>Development of interoperability standards</a:t>
            </a:r>
          </a:p>
          <a:p>
            <a:endParaRPr lang="en-US" altLang="en-US" dirty="0" smtClean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2C0DF1-BEE2-4377-8FE4-7B93F261F31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Smart Grid Perceptions (Some of Us Like the Term “Smarter”)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2300" y="3876675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3733800"/>
            <a:ext cx="3429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900" y="1371600"/>
            <a:ext cx="40386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6" name="Picture 4" descr="100_03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1371600"/>
            <a:ext cx="32766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31C749-BDDC-45B5-8C94-CE62BC4EBBC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altLang="en-US" dirty="0" smtClean="0"/>
              <a:t>Renewable Portfolio Standards (September 2012)</a:t>
            </a:r>
          </a:p>
        </p:txBody>
      </p:sp>
      <p:sp>
        <p:nvSpPr>
          <p:cNvPr id="11267" name="Rectangle 160"/>
          <p:cNvSpPr>
            <a:spLocks noChangeArrowheads="1"/>
          </p:cNvSpPr>
          <p:nvPr/>
        </p:nvSpPr>
        <p:spPr bwMode="auto">
          <a:xfrm>
            <a:off x="2466975" y="6096000"/>
            <a:ext cx="32480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/>
              <a:t>Source: http://www.dsireusa.org</a:t>
            </a:r>
            <a:r>
              <a:rPr lang="en-US" altLang="en-US" dirty="0"/>
              <a:t>/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1295400"/>
            <a:ext cx="7988300" cy="49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4E0AC8-DC02-400F-BB63-2346FBEEDD7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Growth in Solar PV</a:t>
            </a:r>
          </a:p>
        </p:txBody>
      </p:sp>
      <p:pic>
        <p:nvPicPr>
          <p:cNvPr id="12291" name="Picture 2" descr="https://www.eia.gov/electricity/monthly/update/images/Res_PV_G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6858000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43000" y="6248400"/>
            <a:ext cx="3886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Source: www.eia.gov/electricity/monthly/update/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738FDE-F583-4419-82CE-1D40CB8F08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2294" name="TextBox 5"/>
          <p:cNvSpPr txBox="1">
            <a:spLocks noChangeArrowheads="1"/>
          </p:cNvSpPr>
          <p:nvPr/>
        </p:nvSpPr>
        <p:spPr bwMode="auto">
          <a:xfrm>
            <a:off x="7467600" y="2327275"/>
            <a:ext cx="1319213" cy="267811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We </a:t>
            </a:r>
            <a:br>
              <a:rPr lang="en-US" altLang="en-US"/>
            </a:br>
            <a:r>
              <a:rPr lang="en-US" altLang="en-US"/>
              <a:t>already</a:t>
            </a:r>
            <a:br>
              <a:rPr lang="en-US" altLang="en-US"/>
            </a:br>
            <a:r>
              <a:rPr lang="en-US" altLang="en-US"/>
              <a:t>covered</a:t>
            </a:r>
            <a:br>
              <a:rPr lang="en-US" altLang="en-US"/>
            </a:br>
            <a:r>
              <a:rPr lang="en-US" altLang="en-US"/>
              <a:t>the </a:t>
            </a:r>
            <a:br>
              <a:rPr lang="en-US" altLang="en-US"/>
            </a:br>
            <a:r>
              <a:rPr lang="en-US" altLang="en-US"/>
              <a:t>growth</a:t>
            </a:r>
            <a:br>
              <a:rPr lang="en-US" altLang="en-US"/>
            </a:br>
            <a:r>
              <a:rPr lang="en-US" altLang="en-US"/>
              <a:t>in wind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Slowing Electric Load Growth</a:t>
            </a:r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3B79F9-3007-45AB-9073-EE1C2F25253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229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838200" y="5181600"/>
            <a:ext cx="7192963" cy="95408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The total retail electric sales in 2013 were higher</a:t>
            </a:r>
            <a:br>
              <a:rPr lang="en-US" altLang="en-US"/>
            </a:br>
            <a:r>
              <a:rPr lang="en-US" altLang="en-US"/>
              <a:t>than in 2016 </a:t>
            </a: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838200" y="6305550"/>
            <a:ext cx="37687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/>
              <a:t>Source: EIA electric power monthly, August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2857</TotalTime>
  <Words>1102</Words>
  <Application>Microsoft Office PowerPoint</Application>
  <PresentationFormat>On-screen Show (4:3)</PresentationFormat>
  <Paragraphs>199</Paragraphs>
  <Slides>41</Slides>
  <Notes>25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Capsules</vt:lpstr>
      <vt:lpstr>Equation</vt:lpstr>
      <vt:lpstr>ECEN 460  Power System Operation and Control</vt:lpstr>
      <vt:lpstr>Announcements</vt:lpstr>
      <vt:lpstr>My Favorite 8/14/2003 Blackout Cartoon!</vt:lpstr>
      <vt:lpstr>My Favorite Blackout Hoax Photo</vt:lpstr>
      <vt:lpstr>The Smart Grid</vt:lpstr>
      <vt:lpstr>Smart Grid Perceptions (Some of Us Like the Term “Smarter”)</vt:lpstr>
      <vt:lpstr>Renewable Portfolio Standards (September 2012)</vt:lpstr>
      <vt:lpstr>Growth in Solar PV</vt:lpstr>
      <vt:lpstr>Slowing Electric Load Growth</vt:lpstr>
      <vt:lpstr>Except in Texas!</vt:lpstr>
      <vt:lpstr>In the News: Symantec Reports Hackers Have Access to US Grid</vt:lpstr>
      <vt:lpstr>Modeling Cautions!</vt:lpstr>
      <vt:lpstr>Balanced Three-Phase () Systems</vt:lpstr>
      <vt:lpstr>Balanced 3 -- No Neutral Current</vt:lpstr>
      <vt:lpstr>Advantages of Three-Phase Power</vt:lpstr>
      <vt:lpstr>Three-Phase Wye Connection</vt:lpstr>
      <vt:lpstr>Wye Connection Line Voltages</vt:lpstr>
      <vt:lpstr>Wye Connection, cont’d</vt:lpstr>
      <vt:lpstr>Delta Connection</vt:lpstr>
      <vt:lpstr>Three-Phase Example </vt:lpstr>
      <vt:lpstr>Three-Phase Example, cont’d</vt:lpstr>
      <vt:lpstr>Delta-Wye Transformation</vt:lpstr>
      <vt:lpstr>Delta-Wye Transformation Proof</vt:lpstr>
      <vt:lpstr>Delta-Wye Transformation, cont’d</vt:lpstr>
      <vt:lpstr>Three-Phase Transmission Line</vt:lpstr>
      <vt:lpstr>Per Phase Analysis</vt:lpstr>
      <vt:lpstr>Per Phase Analysis, cont’d</vt:lpstr>
      <vt:lpstr>Per Phase Analysis Procedure</vt:lpstr>
      <vt:lpstr>Per Phase Example</vt:lpstr>
      <vt:lpstr>Per Phase Example, cont’d</vt:lpstr>
      <vt:lpstr>Per Phase Example, cont’d</vt:lpstr>
      <vt:lpstr>Per Phase Example, cont’d</vt:lpstr>
      <vt:lpstr>Per Phase Example, cont’d</vt:lpstr>
      <vt:lpstr>Power System Operations Overview</vt:lpstr>
      <vt:lpstr>Power System Operations Overview</vt:lpstr>
      <vt:lpstr>Power System Basics</vt:lpstr>
      <vt:lpstr>Electric Loads</vt:lpstr>
      <vt:lpstr>Electric Load Yearly Variation</vt:lpstr>
      <vt:lpstr>Example: PJM Weekly  Summer Load Variation, July 2013</vt:lpstr>
      <vt:lpstr>Example: PJM Weekly  Winter Load Variation, February 2015</vt:lpstr>
      <vt:lpstr>Example: Daily Variation for CA</vt:lpstr>
    </vt:vector>
  </TitlesOfParts>
  <Company>ECE - UIUC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Tom</cp:lastModifiedBy>
  <cp:revision>234</cp:revision>
  <cp:lastPrinted>2017-09-09T15:56:27Z</cp:lastPrinted>
  <dcterms:created xsi:type="dcterms:W3CDTF">2000-05-11T14:27:08Z</dcterms:created>
  <dcterms:modified xsi:type="dcterms:W3CDTF">2018-09-05T13:55:01Z</dcterms:modified>
</cp:coreProperties>
</file>