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62" r:id="rId1"/>
  </p:sldMasterIdLst>
  <p:notesMasterIdLst>
    <p:notesMasterId r:id="rId32"/>
  </p:notesMasterIdLst>
  <p:handoutMasterIdLst>
    <p:handoutMasterId r:id="rId33"/>
  </p:handoutMasterIdLst>
  <p:sldIdLst>
    <p:sldId id="258" r:id="rId2"/>
    <p:sldId id="259" r:id="rId3"/>
    <p:sldId id="307" r:id="rId4"/>
    <p:sldId id="308" r:id="rId5"/>
    <p:sldId id="309" r:id="rId6"/>
    <p:sldId id="262" r:id="rId7"/>
    <p:sldId id="294" r:id="rId8"/>
    <p:sldId id="295" r:id="rId9"/>
    <p:sldId id="300" r:id="rId10"/>
    <p:sldId id="303" r:id="rId11"/>
    <p:sldId id="265" r:id="rId12"/>
    <p:sldId id="301" r:id="rId13"/>
    <p:sldId id="302" r:id="rId14"/>
    <p:sldId id="263" r:id="rId15"/>
    <p:sldId id="299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304" r:id="rId25"/>
    <p:sldId id="275" r:id="rId26"/>
    <p:sldId id="278" r:id="rId27"/>
    <p:sldId id="279" r:id="rId28"/>
    <p:sldId id="276" r:id="rId29"/>
    <p:sldId id="277" r:id="rId30"/>
    <p:sldId id="305" r:id="rId31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12" autoAdjust="0"/>
    <p:restoredTop sz="94660" autoAdjust="0"/>
  </p:normalViewPr>
  <p:slideViewPr>
    <p:cSldViewPr>
      <p:cViewPr varScale="1">
        <p:scale>
          <a:sx n="110" d="100"/>
          <a:sy n="110" d="100"/>
        </p:scale>
        <p:origin x="-21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9/5/2018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 smtClean="0"/>
              <a:pPr eaLnBrk="1" hangingPunct="1"/>
              <a:t>0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70369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98E5EE5-B59B-4768-8DF2-6E9F6607EBE2}" type="slidenum">
              <a:rPr lang="en-US" altLang="en-US" sz="1200"/>
              <a:pPr eaLnBrk="1" hangingPunct="1"/>
              <a:t>24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49747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11224FC-B7EB-4EC2-9E40-752D593AEB69}" type="slidenum">
              <a:rPr lang="en-US" altLang="en-US" sz="1200"/>
              <a:pPr eaLnBrk="1" hangingPunct="1"/>
              <a:t>27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8815883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ABD5D46-7877-4564-BBBD-012B9779CF00}" type="slidenum">
              <a:rPr lang="en-US" altLang="en-US" sz="1200"/>
              <a:pPr eaLnBrk="1" hangingPunct="1"/>
              <a:t>28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1760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80438BD-2D6E-48E3-85FC-79F293108FDD}" type="slidenum">
              <a:rPr lang="en-US" altLang="en-US" sz="1200"/>
              <a:pPr eaLnBrk="1" hangingPunct="1"/>
              <a:t>5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330230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A8E3996-BC23-466B-8B37-A00CF186416E}" type="slidenum">
              <a:rPr lang="en-US" altLang="en-US" sz="1200"/>
              <a:pPr eaLnBrk="1" hangingPunct="1"/>
              <a:t>13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682900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597269F-8F94-4263-A491-CC6342C5E138}" type="slidenum">
              <a:rPr lang="en-US" altLang="en-US" sz="1200"/>
              <a:pPr eaLnBrk="1" hangingPunct="1"/>
              <a:t>15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930259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AFEBA99-2641-4758-B52F-73C0F1E0894C}" type="slidenum">
              <a:rPr lang="en-US" altLang="en-US" sz="1200"/>
              <a:pPr eaLnBrk="1" hangingPunct="1"/>
              <a:t>16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220826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98B653A-0269-41AC-9CD1-57AC78DF1078}" type="slidenum">
              <a:rPr lang="en-US" altLang="en-US" sz="1200"/>
              <a:pPr eaLnBrk="1" hangingPunct="1"/>
              <a:t>18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492150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D146B58-2396-4F7E-BDAB-4FEC9C42D272}" type="slidenum">
              <a:rPr lang="en-US" altLang="en-US" sz="1200"/>
              <a:pPr eaLnBrk="1" hangingPunct="1"/>
              <a:t>19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077060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A93ED92-D577-45C7-B7A8-41B99B75EE40}" type="slidenum">
              <a:rPr lang="en-US" altLang="en-US" sz="1200"/>
              <a:pPr eaLnBrk="1" hangingPunct="1"/>
              <a:t>21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184170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56D6373-E55A-41DC-BE81-2BA3A1DE8C09}" type="slidenum">
              <a:rPr lang="en-US" altLang="en-US" sz="1200"/>
              <a:pPr eaLnBrk="1" hangingPunct="1"/>
              <a:t>22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17231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027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89916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"/>
            <a:ext cx="7772400" cy="1143000"/>
          </a:xfrm>
        </p:spPr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124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800" y="5791200"/>
            <a:ext cx="3200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3733800"/>
          </a:xfrm>
        </p:spPr>
        <p:txBody>
          <a:bodyPr/>
          <a:lstStyle>
            <a:lvl1pPr marL="457200" indent="-457200">
              <a:buSzPct val="100000"/>
              <a:buFont typeface="Arial" panose="020B0604020202020204" pitchFamily="34" charset="0"/>
              <a:buChar char="•"/>
              <a:defRPr/>
            </a:lvl1pPr>
            <a:lvl3pPr marL="1257300" indent="-342900">
              <a:buSzPct val="90000"/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007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8001000" cy="838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5"/>
          <p:cNvSpPr>
            <a:spLocks noChangeArrowheads="1"/>
          </p:cNvSpPr>
          <p:nvPr/>
        </p:nvSpPr>
        <p:spPr bwMode="auto">
          <a:xfrm>
            <a:off x="762000" y="1143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228600" y="6629400"/>
            <a:ext cx="8683625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83820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28016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681" y="8382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4" r:id="rId3"/>
    <p:sldLayoutId id="2147483725" r:id="rId4"/>
    <p:sldLayoutId id="214748372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verbye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p.edu/catalog/24836/enhancing-the-resilience-of-the-nations-electricity-syste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1646237"/>
          </a:xfrm>
          <a:noFill/>
        </p:spPr>
        <p:txBody>
          <a:bodyPr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dirty="0"/>
              <a:t>ECEN 460 </a:t>
            </a:r>
            <a:br>
              <a:rPr lang="en-US" altLang="en-US" dirty="0"/>
            </a:br>
            <a:r>
              <a:rPr lang="en-US" altLang="en-US" dirty="0"/>
              <a:t>Power System Operation and Control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1752600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Lecture 4: Power Grid Operations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>
          <a:xfrm>
            <a:off x="228600" y="3251817"/>
            <a:ext cx="8534400" cy="1752600"/>
          </a:xfrm>
        </p:spPr>
        <p:txBody>
          <a:bodyPr/>
          <a:lstStyle/>
          <a:p>
            <a:r>
              <a:rPr lang="en-US" dirty="0"/>
              <a:t>Prof. Tom Overbye</a:t>
            </a:r>
          </a:p>
          <a:p>
            <a:r>
              <a:rPr lang="en-US" dirty="0"/>
              <a:t>Dept. of Electrical and Computer Engineering</a:t>
            </a:r>
          </a:p>
          <a:p>
            <a:r>
              <a:rPr lang="en-US" dirty="0"/>
              <a:t>Texas A&amp;M University</a:t>
            </a:r>
          </a:p>
          <a:p>
            <a:r>
              <a:rPr lang="en-US" dirty="0">
                <a:hlinkClick r:id="rId3"/>
              </a:rPr>
              <a:t>overbye@tamu.edu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 Unit Introduction,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3733800"/>
          </a:xfrm>
        </p:spPr>
        <p:txBody>
          <a:bodyPr/>
          <a:lstStyle/>
          <a:p>
            <a:r>
              <a:rPr lang="en-US" dirty="0" smtClean="0"/>
              <a:t>Different base voltages are used for the different voltage levels, separated by the transformer turns ratios</a:t>
            </a:r>
          </a:p>
          <a:p>
            <a:r>
              <a:rPr lang="en-US" dirty="0" smtClean="0"/>
              <a:t>Per unit can be used with either single-phase or three-phase systems</a:t>
            </a:r>
          </a:p>
          <a:p>
            <a:r>
              <a:rPr lang="en-US" dirty="0" smtClean="0"/>
              <a:t>Example:  Assume a per unit base voltage of 138 kV.  Then a voltage that is 140.5</a:t>
            </a:r>
            <a:r>
              <a:rPr lang="en-US" dirty="0" smtClean="0">
                <a:sym typeface="Symbol"/>
              </a:rPr>
              <a:t>10 kV becomes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/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/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/>
            </a:r>
            <a:br>
              <a:rPr lang="en-US" dirty="0" smtClean="0">
                <a:sym typeface="Symbol"/>
              </a:rPr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5181600"/>
            <a:ext cx="6962355" cy="138499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ym typeface="Symbol"/>
              </a:rPr>
              <a:t>Operators tend to give voltages in kV, whereas </a:t>
            </a:r>
            <a:r>
              <a:rPr lang="en-US" dirty="0" smtClean="0">
                <a:sym typeface="Symbol"/>
              </a:rPr>
              <a:t/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engineers </a:t>
            </a:r>
            <a:r>
              <a:rPr lang="en-US" dirty="0">
                <a:sym typeface="Symbol"/>
              </a:rPr>
              <a:t>use per </a:t>
            </a:r>
            <a:r>
              <a:rPr lang="en-US" dirty="0" smtClean="0">
                <a:sym typeface="Symbol"/>
              </a:rPr>
              <a:t>unit; w</a:t>
            </a:r>
            <a:r>
              <a:rPr lang="en-US" dirty="0" smtClean="0"/>
              <a:t>e’ll cover this more </a:t>
            </a:r>
            <a:br>
              <a:rPr lang="en-US" dirty="0" smtClean="0"/>
            </a:br>
            <a:r>
              <a:rPr lang="en-US" dirty="0" smtClean="0"/>
              <a:t>in a few lectures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0405644"/>
              </p:ext>
            </p:extLst>
          </p:nvPr>
        </p:nvGraphicFramePr>
        <p:xfrm>
          <a:off x="990600" y="4267200"/>
          <a:ext cx="4087906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5" name="Equation" r:id="rId3" imgW="1930320" imgH="431640" progId="Equation.DSMT4">
                  <p:embed/>
                </p:oleObj>
              </mc:Choice>
              <mc:Fallback>
                <p:oleObj name="Equation" r:id="rId3" imgW="19303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4267200"/>
                        <a:ext cx="4087906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86600" y="63246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fld id="{E63B7EB0-3E7A-40C7-AAF2-07CB4C087C16}" type="slidenum">
              <a:rPr lang="en-US" altLang="en-US" sz="2000" smtClean="0"/>
              <a:pPr algn="r" eaLnBrk="1" hangingPunct="1">
                <a:defRPr/>
              </a:pPr>
              <a:t>9</a:t>
            </a:fld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35585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Substation “Bus”</a:t>
            </a:r>
          </a:p>
        </p:txBody>
      </p:sp>
      <p:pic>
        <p:nvPicPr>
          <p:cNvPr id="4" name="Picture 3" descr="100_17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76581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54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1066800"/>
          </a:xfrm>
        </p:spPr>
        <p:txBody>
          <a:bodyPr/>
          <a:lstStyle/>
          <a:p>
            <a:r>
              <a:rPr lang="en-US" altLang="en-US" dirty="0"/>
              <a:t>Birds Do Not Sit on High Voltage Lines</a:t>
            </a:r>
            <a:endParaRPr lang="en-US" dirty="0"/>
          </a:p>
        </p:txBody>
      </p:sp>
      <p:pic>
        <p:nvPicPr>
          <p:cNvPr id="4" name="Picture 4" descr="100_177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80160"/>
            <a:ext cx="7772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86600" y="63246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fld id="{E63B7EB0-3E7A-40C7-AAF2-07CB4C087C16}" type="slidenum">
              <a:rPr lang="en-US" altLang="en-US" sz="2000" smtClean="0"/>
              <a:pPr algn="r" eaLnBrk="1" hangingPunct="1">
                <a:defRPr/>
              </a:pPr>
              <a:t>11</a:t>
            </a:fld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25191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838200"/>
          </a:xfrm>
        </p:spPr>
        <p:txBody>
          <a:bodyPr/>
          <a:lstStyle/>
          <a:p>
            <a:r>
              <a:rPr lang="en-US" dirty="0" smtClean="0"/>
              <a:t>High Voltage Transmission Line Worker</a:t>
            </a:r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200" y="1371600"/>
            <a:ext cx="7863840" cy="466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6151404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Source: www.youtube.com/watch?v=LIjC7DjoVe8</a:t>
            </a: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86600" y="63246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fld id="{E63B7EB0-3E7A-40C7-AAF2-07CB4C087C16}" type="slidenum">
              <a:rPr lang="en-US" altLang="en-US" sz="2000" smtClean="0"/>
              <a:pPr algn="r" eaLnBrk="1" hangingPunct="1">
                <a:defRPr/>
              </a:pPr>
              <a:t>12</a:t>
            </a:fld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20083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Simulation of the </a:t>
            </a:r>
            <a:br>
              <a:rPr lang="en-US" altLang="en-US" dirty="0"/>
            </a:br>
            <a:r>
              <a:rPr lang="en-US" altLang="en-US" dirty="0"/>
              <a:t>Eastern Interconnect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3" r="558"/>
          <a:stretch>
            <a:fillRect/>
          </a:stretch>
        </p:blipFill>
        <p:spPr bwMode="auto">
          <a:xfrm>
            <a:off x="457200" y="1371600"/>
            <a:ext cx="758983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62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663" y="76200"/>
            <a:ext cx="8237537" cy="838200"/>
          </a:xfrm>
        </p:spPr>
        <p:txBody>
          <a:bodyPr/>
          <a:lstStyle/>
          <a:p>
            <a:r>
              <a:rPr lang="en-US" altLang="en-US" dirty="0" smtClean="0"/>
              <a:t>Three Bus PowerWorld </a:t>
            </a:r>
            <a:r>
              <a:rPr lang="en-US" altLang="en-US" dirty="0"/>
              <a:t>Simulator Case</a:t>
            </a:r>
            <a:endParaRPr lang="en-US" dirty="0"/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5" r="5089"/>
          <a:stretch>
            <a:fillRect/>
          </a:stretch>
        </p:blipFill>
        <p:spPr bwMode="auto">
          <a:xfrm>
            <a:off x="1747838" y="1438275"/>
            <a:ext cx="6670675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65125" y="1279525"/>
            <a:ext cx="8001000" cy="3733800"/>
          </a:xfrm>
          <a:prstGeom prst="rect">
            <a:avLst/>
          </a:prstGeom>
        </p:spPr>
        <p:txBody>
          <a:bodyPr lIns="92075" tIns="46038" rIns="92075" bIns="46038"/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2573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endParaRPr lang="en-US" altLang="en-US" kern="0" dirty="0" smtClean="0"/>
          </a:p>
          <a:p>
            <a:pPr eaLnBrk="1" hangingPunct="1"/>
            <a:endParaRPr lang="en-US" altLang="en-US" kern="0" dirty="0" smtClean="0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747838" y="2057400"/>
            <a:ext cx="919162" cy="381000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20663" y="1335088"/>
            <a:ext cx="1427162" cy="2647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Load with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green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arrows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indicating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amount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of MW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flow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20663" y="4535488"/>
            <a:ext cx="1358900" cy="15525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Used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to control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output of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generator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016147" y="5489095"/>
            <a:ext cx="5700600" cy="1200329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Direction of </a:t>
            </a:r>
            <a:r>
              <a:rPr lang="en-US" altLang="en-US" sz="2400" dirty="0" smtClean="0"/>
              <a:t>green arrow </a:t>
            </a:r>
            <a:r>
              <a:rPr lang="en-US" altLang="en-US" sz="2400" dirty="0"/>
              <a:t>is used to indicate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direction of real power (MW) </a:t>
            </a:r>
            <a:r>
              <a:rPr lang="en-US" altLang="en-US" sz="2400" dirty="0" smtClean="0"/>
              <a:t>flow; the blue </a:t>
            </a:r>
            <a:br>
              <a:rPr lang="en-US" altLang="en-US" sz="2400" dirty="0" smtClean="0"/>
            </a:br>
            <a:r>
              <a:rPr lang="en-US" altLang="en-US" sz="2400" dirty="0" smtClean="0"/>
              <a:t>arrows show the </a:t>
            </a:r>
            <a:r>
              <a:rPr lang="en-US" altLang="en-US" sz="2400" dirty="0" err="1" smtClean="0"/>
              <a:t>reacti</a:t>
            </a:r>
            <a:r>
              <a:rPr lang="en-US" altLang="en-US" sz="2400" dirty="0" smtClean="0"/>
              <a:t> </a:t>
            </a:r>
            <a:endParaRPr lang="en-US" altLang="en-US" sz="2400" dirty="0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7550150" y="3932238"/>
            <a:ext cx="1455738" cy="15700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Note the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power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balance at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each bus</a:t>
            </a:r>
          </a:p>
        </p:txBody>
      </p:sp>
      <p:sp>
        <p:nvSpPr>
          <p:cNvPr id="13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86600" y="63246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fld id="{77BC87CC-B641-45BD-8010-36355AD58C1F}" type="slidenum">
              <a:rPr lang="en-US" altLang="en-US" sz="2000" smtClean="0"/>
              <a:pPr algn="r" eaLnBrk="1" hangingPunct="1">
                <a:defRPr/>
              </a:pPr>
              <a:t>14</a:t>
            </a:fld>
            <a:endParaRPr lang="en-US" altLang="en-US" sz="2000" dirty="0" smtClean="0"/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V="1">
            <a:off x="1295400" y="3657600"/>
            <a:ext cx="912019" cy="1219200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 flipH="1" flipV="1">
            <a:off x="5083174" y="2781300"/>
            <a:ext cx="250825" cy="2535238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 flipH="1" flipV="1">
            <a:off x="7238999" y="3389163"/>
            <a:ext cx="685800" cy="593875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50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en-US" dirty="0"/>
              <a:t>Power Balance Constraints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dirty="0"/>
              <a:t>Power flow refers to how the power is moving through the system.</a:t>
            </a:r>
          </a:p>
          <a:p>
            <a:pPr eaLnBrk="1" hangingPunct="1"/>
            <a:r>
              <a:rPr lang="en-US" altLang="en-US" dirty="0"/>
              <a:t>At all times in the simulation the total power flowing into any bus MUST be zero!</a:t>
            </a:r>
          </a:p>
          <a:p>
            <a:pPr eaLnBrk="1" hangingPunct="1"/>
            <a:r>
              <a:rPr lang="en-US" altLang="en-US" dirty="0"/>
              <a:t>This is know as Kirchhoff’s law.  And it can not be repealed or modified. </a:t>
            </a:r>
          </a:p>
          <a:p>
            <a:pPr eaLnBrk="1" hangingPunct="1"/>
            <a:r>
              <a:rPr lang="en-US" altLang="en-US" dirty="0"/>
              <a:t>Power is lost in the transmission system. 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2032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en-US" dirty="0"/>
              <a:t>Basic Power Control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dirty="0"/>
              <a:t>Opening or closing a circuit breaker causes the power flow to instantaneously(nearly) change.</a:t>
            </a:r>
          </a:p>
          <a:p>
            <a:pPr eaLnBrk="1" hangingPunct="1"/>
            <a:r>
              <a:rPr lang="en-US" altLang="en-US" dirty="0"/>
              <a:t>No other way to directly control power flow in a transmission line.</a:t>
            </a:r>
          </a:p>
          <a:p>
            <a:pPr eaLnBrk="1" hangingPunct="1"/>
            <a:r>
              <a:rPr lang="en-US" altLang="en-US" dirty="0"/>
              <a:t>By changing generation or load, or by switching other lines, we can indirectly change this flow.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063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Consideration – Change is Not Really Instantaneous!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001000" cy="701040"/>
          </a:xfrm>
        </p:spPr>
        <p:txBody>
          <a:bodyPr/>
          <a:lstStyle/>
          <a:p>
            <a:r>
              <a:rPr lang="en-US" dirty="0"/>
              <a:t>The change isn’t really instantaneous because of propagation delays, which are near the speed of light; there also wave reflection issues</a:t>
            </a:r>
          </a:p>
          <a:p>
            <a:pPr lvl="1"/>
            <a:r>
              <a:rPr lang="en-US" dirty="0"/>
              <a:t>This </a:t>
            </a:r>
            <a:r>
              <a:rPr lang="en-US" dirty="0" smtClean="0"/>
              <a:t>is covered in chapters 5 and 13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381000" y="3276600"/>
          <a:ext cx="4724400" cy="2485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2" name="Bitmap Image" r:id="rId3" imgW="27161905" imgH="14289495" progId="PBrush">
                  <p:embed/>
                </p:oleObj>
              </mc:Choice>
              <mc:Fallback>
                <p:oleObj name="Bitmap Image" r:id="rId3" imgW="27161905" imgH="14289495" progId="PBrush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276600"/>
                        <a:ext cx="4724400" cy="2485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684" y="3657600"/>
            <a:ext cx="3483088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77853" y="3192379"/>
            <a:ext cx="3733800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Red is the v</a:t>
            </a:r>
            <a:r>
              <a:rPr lang="en-US" sz="2000" baseline="-25000" dirty="0"/>
              <a:t>s</a:t>
            </a:r>
            <a:r>
              <a:rPr lang="en-US" sz="2000" dirty="0"/>
              <a:t> end, green the v</a:t>
            </a:r>
            <a:r>
              <a:rPr lang="en-US" sz="2000" baseline="-25000" dirty="0"/>
              <a:t>2</a:t>
            </a:r>
            <a:r>
              <a:rPr lang="en-US" sz="2000" dirty="0"/>
              <a:t> end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41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en-US" dirty="0"/>
              <a:t>Transmission Line Limits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dirty="0"/>
              <a:t>Power flow in transmission line is limited by heating considerations.</a:t>
            </a:r>
          </a:p>
          <a:p>
            <a:pPr eaLnBrk="1" hangingPunct="1"/>
            <a:r>
              <a:rPr lang="en-US" altLang="en-US" dirty="0"/>
              <a:t>Losses (I</a:t>
            </a:r>
            <a:r>
              <a:rPr lang="en-US" altLang="en-US" baseline="30000" dirty="0"/>
              <a:t>2</a:t>
            </a:r>
            <a:r>
              <a:rPr lang="en-US" altLang="en-US" dirty="0"/>
              <a:t> R) can heat up the line, causing it to sag.</a:t>
            </a:r>
          </a:p>
          <a:p>
            <a:pPr eaLnBrk="1" hangingPunct="1"/>
            <a:r>
              <a:rPr lang="en-US" altLang="en-US" dirty="0"/>
              <a:t>Each line has a limit; Simulator does not allow you to continually exceed this limit. Many utilities use winter/summer limits.   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1346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001000" cy="1615440"/>
          </a:xfrm>
        </p:spPr>
        <p:txBody>
          <a:bodyPr/>
          <a:lstStyle/>
          <a:p>
            <a:r>
              <a:rPr lang="en-US" dirty="0"/>
              <a:t>Please read </a:t>
            </a:r>
            <a:r>
              <a:rPr lang="en-US" dirty="0" smtClean="0"/>
              <a:t>book 4.1-4.6</a:t>
            </a:r>
            <a:endParaRPr lang="en-US" dirty="0"/>
          </a:p>
          <a:p>
            <a:r>
              <a:rPr lang="en-US" dirty="0" smtClean="0"/>
              <a:t>HW </a:t>
            </a:r>
            <a:r>
              <a:rPr lang="en-US" dirty="0"/>
              <a:t>1 is</a:t>
            </a:r>
            <a:r>
              <a:rPr lang="en-US" altLang="en-US" dirty="0"/>
              <a:t> 2.9, 22, 28, 43, 48; due Thursday </a:t>
            </a:r>
            <a:r>
              <a:rPr lang="en-US" altLang="en-US" dirty="0" smtClean="0"/>
              <a:t>9/14</a:t>
            </a:r>
          </a:p>
          <a:p>
            <a:r>
              <a:rPr lang="en-US" altLang="en-US" dirty="0" smtClean="0"/>
              <a:t>Optional reading from the US National Academies</a:t>
            </a:r>
          </a:p>
          <a:p>
            <a:pPr lvl="1"/>
            <a:r>
              <a:rPr lang="en-US" altLang="en-US" dirty="0" smtClean="0"/>
              <a:t>“Enhancing the Resilience of the Nation’s Electricity System”</a:t>
            </a:r>
          </a:p>
          <a:p>
            <a:pPr lvl="2"/>
            <a:r>
              <a:rPr lang="en-US" altLang="en-US" dirty="0" smtClean="0">
                <a:hlinkClick r:id="rId2"/>
              </a:rPr>
              <a:t>www.nap.edu/catalog/24836/enhancing-the-resilience-of-the-nations-electricity-system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“Analytic Research Foundations for the Next-Generation Electric Grid</a:t>
            </a:r>
          </a:p>
          <a:p>
            <a:pPr lvl="2"/>
            <a:r>
              <a:rPr lang="en-US" altLang="en-US" dirty="0" smtClean="0"/>
              <a:t>www.nap.edu/catalog/21919/analytic-research-foundations-for-the-next-generation-electric-grid</a:t>
            </a:r>
            <a:endParaRPr lang="en-US" altLang="en-US" dirty="0"/>
          </a:p>
          <a:p>
            <a:pPr eaLnBrk="1" hangingPunct="1">
              <a:buFont typeface="Arial" charset="0"/>
              <a:buChar char="•"/>
            </a:pP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63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Overloaded Transmission Line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" r="2019"/>
          <a:stretch/>
        </p:blipFill>
        <p:spPr bwMode="auto">
          <a:xfrm>
            <a:off x="274320" y="1371600"/>
            <a:ext cx="86868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46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Geneva" charset="0"/>
              </a:rPr>
              <a:t>Transmission Lines and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001000" cy="1158240"/>
          </a:xfrm>
        </p:spPr>
        <p:txBody>
          <a:bodyPr/>
          <a:lstStyle/>
          <a:p>
            <a:r>
              <a:rPr lang="en-US" altLang="en-US" dirty="0">
                <a:cs typeface="Geneva" charset="0"/>
              </a:rPr>
              <a:t>We like trees, and they grow; but when trees get close to lines bad things can occur  </a:t>
            </a:r>
          </a:p>
          <a:p>
            <a:endParaRPr lang="en-US" dirty="0"/>
          </a:p>
        </p:txBody>
      </p:sp>
      <p:pic>
        <p:nvPicPr>
          <p:cNvPr id="4" name="Picture 4" descr="Overbye Photo 1-9-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21" y="2590800"/>
            <a:ext cx="4316413" cy="376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Overbye Photo 2  9-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179" y="2590800"/>
            <a:ext cx="46799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830179" y="2209800"/>
            <a:ext cx="2593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/>
              <a:t>Before “Trimming”</a:t>
            </a: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4792579" y="2209800"/>
            <a:ext cx="2417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/>
              <a:t>After “Trimming”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25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en-US" dirty="0"/>
              <a:t>Interconnected Operation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8001000" cy="41148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dirty="0"/>
              <a:t>Power systems are interconnected across large distances.  For example most of North America east of the Rockies is one system, with most of Texas and Quebec being major exceptions</a:t>
            </a:r>
          </a:p>
          <a:p>
            <a:pPr eaLnBrk="1" hangingPunct="1"/>
            <a:r>
              <a:rPr lang="en-US" altLang="en-US" dirty="0"/>
              <a:t>Individual utilities only own and operate a small portion of the system, which is referred to an operating area (or an area).  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8921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en-US" dirty="0" smtClean="0"/>
              <a:t>Balancing Authority Areas</a:t>
            </a:r>
            <a:endParaRPr lang="en-US" alt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dirty="0"/>
              <a:t>Transmission lines that join two areas are known as tie-lines.  </a:t>
            </a:r>
          </a:p>
          <a:p>
            <a:pPr eaLnBrk="1" hangingPunct="1"/>
            <a:r>
              <a:rPr lang="en-US" altLang="en-US" dirty="0"/>
              <a:t>The net power out of an area is the sum of the flow on its tie-lines.</a:t>
            </a:r>
          </a:p>
          <a:p>
            <a:pPr eaLnBrk="1" hangingPunct="1"/>
            <a:r>
              <a:rPr lang="en-US" altLang="en-US" dirty="0"/>
              <a:t>The flow out of an area is equal to </a:t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total gen - total load - total losses = </a:t>
            </a:r>
            <a:r>
              <a:rPr lang="en-US" altLang="en-US" dirty="0" smtClean="0"/>
              <a:t>tie-flow</a:t>
            </a:r>
          </a:p>
          <a:p>
            <a:pPr eaLnBrk="1" hangingPunct="1"/>
            <a:r>
              <a:rPr lang="en-US" altLang="en-US" dirty="0" smtClean="0"/>
              <a:t>Trend is towards larger balancing authority areas</a:t>
            </a:r>
          </a:p>
          <a:p>
            <a:pPr lvl="1" eaLnBrk="1" hangingPunct="1"/>
            <a:r>
              <a:rPr lang="en-US" altLang="en-US" dirty="0" smtClean="0"/>
              <a:t>ERCOT combined all their balancing authority areas in 2001</a:t>
            </a:r>
            <a:endParaRPr lang="en-US" alt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0269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Contiguous US Balancing Authority Areas</a:t>
            </a:r>
            <a:endParaRPr lang="en-US" dirty="0"/>
          </a:p>
        </p:txBody>
      </p:sp>
      <p:pic>
        <p:nvPicPr>
          <p:cNvPr id="44034" name="Picture 2" descr="map of U.S. power system, as explained in the article te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45" y="1371600"/>
            <a:ext cx="8229597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57045" y="6172200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Image Source: www.eia.gov/todayinenergy/detail.php?id=27152</a:t>
            </a:r>
            <a:endParaRPr lang="en-US" sz="180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5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en-US" dirty="0"/>
              <a:t>Area Control Error (ACE)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dirty="0"/>
              <a:t>The area control error is the difference between the actual flow out of an area, and the scheduled flow.</a:t>
            </a:r>
          </a:p>
          <a:p>
            <a:pPr lvl="1" eaLnBrk="1" hangingPunct="1"/>
            <a:r>
              <a:rPr lang="en-US" altLang="en-US" dirty="0"/>
              <a:t>There is also a frequency dependent component that we’ll address in Chapter 12</a:t>
            </a:r>
          </a:p>
          <a:p>
            <a:pPr eaLnBrk="1" hangingPunct="1"/>
            <a:r>
              <a:rPr lang="en-US" altLang="en-US" dirty="0"/>
              <a:t>Ideally the ACE should always be zero.</a:t>
            </a:r>
          </a:p>
          <a:p>
            <a:pPr eaLnBrk="1" hangingPunct="1"/>
            <a:r>
              <a:rPr lang="en-US" altLang="en-US" dirty="0"/>
              <a:t>Because the load is constantly changing, each utility must constantly change its generation to “chase” the ACE.  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883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MISO Real-Time </a:t>
            </a:r>
            <a:r>
              <a:rPr lang="en-US" dirty="0" smtClean="0"/>
              <a:t>ACE (US Members)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6172200"/>
            <a:ext cx="8305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https://www.misoenergy.org/MARKETSOPERATIONS/REALTIMEMARKETDATA/Pages/ACEChart.aspx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9337" y="1211179"/>
            <a:ext cx="6126480" cy="475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81800" y="1227221"/>
            <a:ext cx="2228495" cy="4918269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Previously</a:t>
            </a:r>
            <a:br>
              <a:rPr lang="en-US" dirty="0"/>
            </a:br>
            <a:r>
              <a:rPr lang="en-US" dirty="0" smtClean="0"/>
              <a:t>many MISO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utilities did</a:t>
            </a:r>
            <a:br>
              <a:rPr lang="en-US" dirty="0"/>
            </a:br>
            <a:r>
              <a:rPr lang="en-US" dirty="0"/>
              <a:t>their own</a:t>
            </a:r>
            <a:br>
              <a:rPr lang="en-US" dirty="0"/>
            </a:br>
            <a:r>
              <a:rPr lang="en-US" dirty="0"/>
              <a:t>ACE </a:t>
            </a:r>
            <a:br>
              <a:rPr lang="en-US" dirty="0"/>
            </a:br>
            <a:r>
              <a:rPr lang="en-US" dirty="0"/>
              <a:t>calculations;</a:t>
            </a:r>
            <a:br>
              <a:rPr lang="en-US" dirty="0"/>
            </a:br>
            <a:r>
              <a:rPr lang="en-US" dirty="0" smtClean="0"/>
              <a:t>now they </a:t>
            </a:r>
            <a:r>
              <a:rPr lang="en-US" dirty="0"/>
              <a:t>are</a:t>
            </a:r>
            <a:br>
              <a:rPr lang="en-US" dirty="0"/>
            </a:br>
            <a:r>
              <a:rPr lang="en-US" dirty="0"/>
              <a:t>part of MISO,</a:t>
            </a:r>
            <a:br>
              <a:rPr lang="en-US" dirty="0"/>
            </a:br>
            <a:r>
              <a:rPr lang="en-US" dirty="0"/>
              <a:t>which does</a:t>
            </a:r>
            <a:br>
              <a:rPr lang="en-US" dirty="0"/>
            </a:br>
            <a:r>
              <a:rPr lang="en-US" dirty="0"/>
              <a:t>one for the</a:t>
            </a:r>
          </a:p>
          <a:p>
            <a:r>
              <a:rPr lang="en-US" dirty="0"/>
              <a:t>region</a:t>
            </a:r>
          </a:p>
        </p:txBody>
      </p:sp>
    </p:spTree>
    <p:extLst>
      <p:ext uri="{BB962C8B-B14F-4D97-AF65-F5344CB8AC3E}">
        <p14:creationId xmlns:p14="http://schemas.microsoft.com/office/powerpoint/2010/main" val="362141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MISO Real-Time </a:t>
            </a:r>
            <a:r>
              <a:rPr lang="en-US" dirty="0" smtClean="0"/>
              <a:t>ACE, 9/9/17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001000" cy="853440"/>
          </a:xfrm>
        </p:spPr>
        <p:txBody>
          <a:bodyPr/>
          <a:lstStyle/>
          <a:p>
            <a:r>
              <a:rPr lang="en-US" dirty="0"/>
              <a:t>MISO's real-time ACE is available online (along with lots of other data)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6172200"/>
            <a:ext cx="8305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https://www.misoenergy.org/MARKETSOPERATIONS/REALTIMEMARKETDATA/Pages/ACEChart.aspx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3879" y="2362200"/>
            <a:ext cx="7684842" cy="329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56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en-US" dirty="0"/>
              <a:t>Automatic Generation Control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dirty="0"/>
              <a:t>Most utilities use automatic generation control (AGC) to automatically change their generation to keep their ACE close to </a:t>
            </a:r>
            <a:r>
              <a:rPr lang="en-US" altLang="en-US" dirty="0" smtClean="0"/>
              <a:t>zero</a:t>
            </a:r>
            <a:endParaRPr lang="en-US" altLang="en-US" dirty="0"/>
          </a:p>
          <a:p>
            <a:pPr eaLnBrk="1" hangingPunct="1"/>
            <a:r>
              <a:rPr lang="en-US" altLang="en-US" dirty="0"/>
              <a:t>Usually the utility control center calculates ACE based upon tie-line flows; then the AGC module sends control signals out to the generators every couple seconds.  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71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303308"/>
            <a:ext cx="844061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296174" y="5129212"/>
            <a:ext cx="3132826" cy="1569660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smtClean="0"/>
              <a:t>Generation is manually</a:t>
            </a:r>
            <a:endParaRPr lang="en-US" altLang="en-US" sz="24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changed to match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change in </a:t>
            </a:r>
            <a:r>
              <a:rPr lang="en-US" altLang="en-US" sz="2400" dirty="0" smtClean="0"/>
              <a:t>load, keep</a:t>
            </a:r>
            <a:br>
              <a:rPr lang="en-US" altLang="en-US" sz="2400" dirty="0" smtClean="0"/>
            </a:br>
            <a:r>
              <a:rPr lang="en-US" altLang="en-US" sz="2400" dirty="0" smtClean="0"/>
              <a:t>ACE close to zero</a:t>
            </a:r>
            <a:endParaRPr lang="en-US" altLang="en-US" sz="2400" dirty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en-US" dirty="0"/>
              <a:t>Three Bus Case </a:t>
            </a:r>
            <a:r>
              <a:rPr lang="en-US" altLang="en-US" dirty="0" smtClean="0"/>
              <a:t>with Manual ACE Control</a:t>
            </a:r>
            <a:endParaRPr lang="en-US" altLang="en-US" dirty="0"/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 flipV="1">
            <a:off x="1143000" y="3962400"/>
            <a:ext cx="228600" cy="1066800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V="1">
            <a:off x="3200400" y="5257800"/>
            <a:ext cx="457200" cy="211346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2380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Enhancing the Resilience of the Nation’s Electricity System</a:t>
            </a:r>
            <a:endParaRPr 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4" t="36909" r="33496" b="46476"/>
          <a:stretch/>
        </p:blipFill>
        <p:spPr bwMode="auto">
          <a:xfrm>
            <a:off x="228600" y="1268083"/>
            <a:ext cx="5943600" cy="164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6324600"/>
            <a:ext cx="6109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Source: NAS Electric Grid Resilience Report Figures 1.2a, 3.1 </a:t>
            </a:r>
            <a:endParaRPr lang="en-US" sz="1800" dirty="0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4" t="25535" r="35996" b="45848"/>
          <a:stretch/>
        </p:blipFill>
        <p:spPr bwMode="auto">
          <a:xfrm>
            <a:off x="-20128" y="2941320"/>
            <a:ext cx="6105832" cy="315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00800" y="1567823"/>
            <a:ext cx="2432076" cy="3108543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About 300,000</a:t>
            </a:r>
            <a:br>
              <a:rPr lang="en-US" dirty="0" smtClean="0"/>
            </a:br>
            <a:r>
              <a:rPr lang="en-US" dirty="0" smtClean="0"/>
              <a:t>customers lost</a:t>
            </a:r>
            <a:br>
              <a:rPr lang="en-US" dirty="0" smtClean="0"/>
            </a:br>
            <a:r>
              <a:rPr lang="en-US" dirty="0" smtClean="0"/>
              <a:t>electric service </a:t>
            </a:r>
            <a:br>
              <a:rPr lang="en-US" dirty="0" smtClean="0"/>
            </a:br>
            <a:r>
              <a:rPr lang="en-US" dirty="0" smtClean="0"/>
              <a:t>due to Harvey, </a:t>
            </a:r>
            <a:br>
              <a:rPr lang="en-US" dirty="0" smtClean="0"/>
            </a:br>
            <a:r>
              <a:rPr lang="en-US" dirty="0" smtClean="0"/>
              <a:t>and</a:t>
            </a:r>
            <a:r>
              <a:rPr lang="en-US" dirty="0"/>
              <a:t> </a:t>
            </a:r>
            <a:r>
              <a:rPr lang="en-US" dirty="0" smtClean="0"/>
              <a:t>perhaps 7</a:t>
            </a:r>
            <a:br>
              <a:rPr lang="en-US" dirty="0" smtClean="0"/>
            </a:br>
            <a:r>
              <a:rPr lang="en-US" dirty="0" smtClean="0"/>
              <a:t>million with</a:t>
            </a:r>
            <a:br>
              <a:rPr lang="en-US" dirty="0" smtClean="0"/>
            </a:br>
            <a:r>
              <a:rPr lang="en-US" dirty="0" smtClean="0"/>
              <a:t>Irma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1557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Three Bus Case with </a:t>
            </a:r>
            <a:r>
              <a:rPr lang="en-US" altLang="en-US" dirty="0" smtClean="0"/>
              <a:t>AGC</a:t>
            </a:r>
            <a:endParaRPr lang="en-US" dirty="0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72" y="1307592"/>
            <a:ext cx="844061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24928" y="5410200"/>
            <a:ext cx="3485071" cy="1200329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smtClean="0"/>
              <a:t>Generation real power is now being automatically controlled</a:t>
            </a:r>
            <a:endParaRPr lang="en-US" altLang="en-US" sz="24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257800" y="4953180"/>
            <a:ext cx="3485071" cy="1569660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smtClean="0"/>
              <a:t>Ripple is due to the </a:t>
            </a:r>
            <a:r>
              <a:rPr lang="en-US" altLang="en-US" sz="2400" dirty="0" err="1" smtClean="0"/>
              <a:t>deadband</a:t>
            </a:r>
            <a:r>
              <a:rPr lang="en-US" altLang="en-US" sz="2400" dirty="0" smtClean="0"/>
              <a:t>, used to prevent excessive change in the generation</a:t>
            </a:r>
            <a:endParaRPr lang="en-US" altLang="en-US" sz="2400" dirty="0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 flipV="1">
            <a:off x="6096000" y="3505200"/>
            <a:ext cx="457200" cy="1447980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77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Restoration Process</a:t>
            </a:r>
            <a:endParaRPr lang="en-US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3" t="13073" r="33917" b="53693"/>
          <a:stretch/>
        </p:blipFill>
        <p:spPr bwMode="auto">
          <a:xfrm>
            <a:off x="457200" y="1426234"/>
            <a:ext cx="8099604" cy="4352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6324600"/>
            <a:ext cx="5493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Source: NAS Electric Grid Resilience Report Figure 6.1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05086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929640"/>
          </a:xfrm>
        </p:spPr>
        <p:txBody>
          <a:bodyPr/>
          <a:lstStyle/>
          <a:p>
            <a:r>
              <a:rPr lang="en-US" dirty="0" smtClean="0"/>
              <a:t>Restoration depends on the type of damage.  Crews can quickly replace downed lines and repair or replace low and medium voltage transformers</a:t>
            </a:r>
          </a:p>
          <a:p>
            <a:pPr lvl="1"/>
            <a:r>
              <a:rPr lang="en-US" dirty="0" smtClean="0"/>
              <a:t>Water in damage slows recovery</a:t>
            </a:r>
          </a:p>
          <a:p>
            <a:pPr lvl="1"/>
            <a:r>
              <a:rPr lang="en-US" dirty="0" smtClean="0"/>
              <a:t>Damage to high voltage transformers is a particular problem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6324600"/>
            <a:ext cx="5436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Source: NAS Electric Grid Resilience Report Figure 6.3 </a:t>
            </a:r>
            <a:endParaRPr lang="en-US" sz="1800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9" t="43061" r="23716" b="8606"/>
          <a:stretch/>
        </p:blipFill>
        <p:spPr bwMode="auto">
          <a:xfrm>
            <a:off x="691662" y="3566160"/>
            <a:ext cx="6492240" cy="265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472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en-US" dirty="0"/>
              <a:t>Power System Basics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8153400" cy="495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dirty="0"/>
              <a:t>All power systems have three major components: Generation, Load and Transmission/Distribution. </a:t>
            </a:r>
          </a:p>
          <a:p>
            <a:pPr eaLnBrk="1" hangingPunct="1"/>
            <a:r>
              <a:rPr lang="en-US" altLang="en-US" dirty="0"/>
              <a:t>Generation: Creates electric power.</a:t>
            </a:r>
          </a:p>
          <a:p>
            <a:pPr eaLnBrk="1" hangingPunct="1"/>
            <a:r>
              <a:rPr lang="en-US" altLang="en-US" dirty="0"/>
              <a:t>Load: Consumes electric power.</a:t>
            </a:r>
          </a:p>
          <a:p>
            <a:pPr eaLnBrk="1" hangingPunct="1"/>
            <a:r>
              <a:rPr lang="en-US" altLang="en-US" dirty="0"/>
              <a:t>Transmission/Distribution: Transmits electric power from generation to load.  </a:t>
            </a:r>
          </a:p>
          <a:p>
            <a:pPr lvl="1" eaLnBrk="1" hangingPunct="1"/>
            <a:r>
              <a:rPr lang="en-US" altLang="en-US" dirty="0"/>
              <a:t>Lines/transformers operating at voltages above 100 kV are usually called the transmission system.  The transmission system is usually networked.</a:t>
            </a:r>
          </a:p>
          <a:p>
            <a:pPr lvl="1" eaLnBrk="1" hangingPunct="1"/>
            <a:r>
              <a:rPr lang="en-US" altLang="en-US" dirty="0"/>
              <a:t>Lines/transformers operating at voltages below 100 kV are usually called the distribution system (radial).  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2499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Daily Variation for CA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5181600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342072"/>
            <a:ext cx="3505200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86600" y="63246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fld id="{E63B7EB0-3E7A-40C7-AAF2-07CB4C087C16}" type="slidenum">
              <a:rPr lang="en-US" altLang="en-US" sz="2000" smtClean="0"/>
              <a:pPr algn="r" eaLnBrk="1" hangingPunct="1">
                <a:defRPr/>
              </a:pPr>
              <a:t>6</a:t>
            </a:fld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70706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“Duck Curve”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86600" y="63246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fld id="{E63B7EB0-3E7A-40C7-AAF2-07CB4C087C16}" type="slidenum">
              <a:rPr lang="en-US" altLang="en-US" sz="2000" smtClean="0"/>
              <a:pPr algn="r" eaLnBrk="1" hangingPunct="1">
                <a:defRPr/>
              </a:pPr>
              <a:t>7</a:t>
            </a:fld>
            <a:endParaRPr lang="en-US" altLang="en-US" sz="2000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2000" y="1623203"/>
            <a:ext cx="7391400" cy="477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620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 Unit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702040" cy="3291840"/>
          </a:xfrm>
        </p:spPr>
        <p:txBody>
          <a:bodyPr/>
          <a:lstStyle/>
          <a:p>
            <a:r>
              <a:rPr lang="en-US" altLang="en-US" dirty="0"/>
              <a:t>A key problem in analyzing power systems is the large number of </a:t>
            </a:r>
            <a:r>
              <a:rPr lang="en-US" altLang="en-US" dirty="0" smtClean="0"/>
              <a:t>transformers</a:t>
            </a:r>
            <a:endParaRPr lang="en-US" altLang="en-US" dirty="0"/>
          </a:p>
          <a:p>
            <a:pPr lvl="1"/>
            <a:r>
              <a:rPr lang="en-US" altLang="en-US" dirty="0"/>
              <a:t>It would be very difficult to continually have to refer impedances to the different sides of the transformers</a:t>
            </a:r>
          </a:p>
          <a:p>
            <a:r>
              <a:rPr lang="en-US" altLang="en-US" dirty="0"/>
              <a:t>This problem is avoided by a normalization </a:t>
            </a:r>
            <a:r>
              <a:rPr lang="en-US" altLang="en-US" dirty="0" smtClean="0"/>
              <a:t>of all variables known </a:t>
            </a:r>
            <a:r>
              <a:rPr lang="en-US" altLang="en-US" dirty="0"/>
              <a:t>as per unit </a:t>
            </a:r>
            <a:r>
              <a:rPr lang="en-US" altLang="en-US" dirty="0" smtClean="0"/>
              <a:t>analysis  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 smtClean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86600" y="63246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fld id="{E63B7EB0-3E7A-40C7-AAF2-07CB4C087C16}" type="slidenum">
              <a:rPr lang="en-US" altLang="en-US" sz="2000" smtClean="0"/>
              <a:pPr algn="r" eaLnBrk="1" hangingPunct="1">
                <a:defRPr/>
              </a:pPr>
              <a:t>8</a:t>
            </a:fld>
            <a:endParaRPr lang="en-US" altLang="en-US" sz="2000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442441"/>
              </p:ext>
            </p:extLst>
          </p:nvPr>
        </p:nvGraphicFramePr>
        <p:xfrm>
          <a:off x="838200" y="4267200"/>
          <a:ext cx="5666206" cy="798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2" name="Equation" r:id="rId3" imgW="6400800" imgH="901700" progId="Equation.DSMT4">
                  <p:embed/>
                </p:oleObj>
              </mc:Choice>
              <mc:Fallback>
                <p:oleObj name="Equation" r:id="rId3" imgW="6400800" imgH="901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267200"/>
                        <a:ext cx="5666206" cy="7982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308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Designs\Capsules.pot</Template>
  <TotalTime>2929</TotalTime>
  <Words>1013</Words>
  <Application>Microsoft Office PowerPoint</Application>
  <PresentationFormat>On-screen Show (4:3)</PresentationFormat>
  <Paragraphs>159</Paragraphs>
  <Slides>30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Capsules</vt:lpstr>
      <vt:lpstr>Equation</vt:lpstr>
      <vt:lpstr>Bitmap Image</vt:lpstr>
      <vt:lpstr>ECEN 460  Power System Operation and Control</vt:lpstr>
      <vt:lpstr>Announcements</vt:lpstr>
      <vt:lpstr>Enhancing the Resilience of the Nation’s Electricity System</vt:lpstr>
      <vt:lpstr>General Restoration Process</vt:lpstr>
      <vt:lpstr>Restoration</vt:lpstr>
      <vt:lpstr>Power System Basics</vt:lpstr>
      <vt:lpstr>Example: Daily Variation for CA</vt:lpstr>
      <vt:lpstr>The “Duck Curve”</vt:lpstr>
      <vt:lpstr>Per Unit Introduction</vt:lpstr>
      <vt:lpstr>Per Unit Introduction, cont.</vt:lpstr>
      <vt:lpstr>A Substation “Bus”</vt:lpstr>
      <vt:lpstr>Birds Do Not Sit on High Voltage Lines</vt:lpstr>
      <vt:lpstr>High Voltage Transmission Line Worker</vt:lpstr>
      <vt:lpstr>Simulation of the  Eastern Interconnect</vt:lpstr>
      <vt:lpstr>Three Bus PowerWorld Simulator Case</vt:lpstr>
      <vt:lpstr>Power Balance Constraints</vt:lpstr>
      <vt:lpstr>Basic Power Control</vt:lpstr>
      <vt:lpstr>Modeling Consideration – Change is Not Really Instantaneous!</vt:lpstr>
      <vt:lpstr>Transmission Line Limits</vt:lpstr>
      <vt:lpstr>Overloaded Transmission Line</vt:lpstr>
      <vt:lpstr>Transmission Lines and Trees</vt:lpstr>
      <vt:lpstr>Interconnected Operation</vt:lpstr>
      <vt:lpstr>Balancing Authority Areas</vt:lpstr>
      <vt:lpstr>Contiguous US Balancing Authority Areas</vt:lpstr>
      <vt:lpstr>Area Control Error (ACE)</vt:lpstr>
      <vt:lpstr>MISO Real-Time ACE (US Members)</vt:lpstr>
      <vt:lpstr>MISO Real-Time ACE, 9/9/17</vt:lpstr>
      <vt:lpstr>Automatic Generation Control </vt:lpstr>
      <vt:lpstr>Three Bus Case with Manual ACE Control</vt:lpstr>
      <vt:lpstr>Three Bus Case with AGC</vt:lpstr>
    </vt:vector>
  </TitlesOfParts>
  <Company>ECE - UIUC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310</dc:title>
  <dc:creator>ECE Publications</dc:creator>
  <cp:lastModifiedBy>Tom</cp:lastModifiedBy>
  <cp:revision>249</cp:revision>
  <cp:lastPrinted>2011-08-22T16:49:24Z</cp:lastPrinted>
  <dcterms:created xsi:type="dcterms:W3CDTF">2000-05-11T14:27:08Z</dcterms:created>
  <dcterms:modified xsi:type="dcterms:W3CDTF">2018-09-05T14:05:26Z</dcterms:modified>
</cp:coreProperties>
</file>