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9"/>
  </p:notesMasterIdLst>
  <p:handoutMasterIdLst>
    <p:handoutMasterId r:id="rId50"/>
  </p:handoutMasterIdLst>
  <p:sldIdLst>
    <p:sldId id="486" r:id="rId2"/>
    <p:sldId id="411" r:id="rId3"/>
    <p:sldId id="527" r:id="rId4"/>
    <p:sldId id="528" r:id="rId5"/>
    <p:sldId id="529" r:id="rId6"/>
    <p:sldId id="530" r:id="rId7"/>
    <p:sldId id="531" r:id="rId8"/>
    <p:sldId id="532" r:id="rId9"/>
    <p:sldId id="533" r:id="rId10"/>
    <p:sldId id="534" r:id="rId11"/>
    <p:sldId id="535" r:id="rId12"/>
    <p:sldId id="536" r:id="rId13"/>
    <p:sldId id="537" r:id="rId14"/>
    <p:sldId id="538" r:id="rId15"/>
    <p:sldId id="539" r:id="rId16"/>
    <p:sldId id="540" r:id="rId17"/>
    <p:sldId id="541" r:id="rId18"/>
    <p:sldId id="542" r:id="rId19"/>
    <p:sldId id="543" r:id="rId20"/>
    <p:sldId id="544" r:id="rId21"/>
    <p:sldId id="545" r:id="rId22"/>
    <p:sldId id="546" r:id="rId23"/>
    <p:sldId id="547" r:id="rId24"/>
    <p:sldId id="548" r:id="rId25"/>
    <p:sldId id="549" r:id="rId26"/>
    <p:sldId id="550" r:id="rId27"/>
    <p:sldId id="551" r:id="rId28"/>
    <p:sldId id="552" r:id="rId29"/>
    <p:sldId id="553" r:id="rId30"/>
    <p:sldId id="554" r:id="rId31"/>
    <p:sldId id="494" r:id="rId32"/>
    <p:sldId id="498" r:id="rId33"/>
    <p:sldId id="499" r:id="rId34"/>
    <p:sldId id="491" r:id="rId35"/>
    <p:sldId id="497" r:id="rId36"/>
    <p:sldId id="496" r:id="rId37"/>
    <p:sldId id="500" r:id="rId38"/>
    <p:sldId id="501" r:id="rId39"/>
    <p:sldId id="502" r:id="rId40"/>
    <p:sldId id="503" r:id="rId41"/>
    <p:sldId id="506" r:id="rId42"/>
    <p:sldId id="507" r:id="rId43"/>
    <p:sldId id="508" r:id="rId44"/>
    <p:sldId id="509" r:id="rId45"/>
    <p:sldId id="510" r:id="rId46"/>
    <p:sldId id="511" r:id="rId47"/>
    <p:sldId id="512" r:id="rId48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-11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446" indent="-2828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456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038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6620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BE10AA-E7F1-45E2-95F6-5C170020BCC6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52257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446" indent="-2828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456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038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6620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743B1B-1E72-4019-A6F0-4FD9D57A9F5D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7291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446" indent="-2828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456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038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6620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654439-451D-4E2B-9D5C-60D3290155C4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04568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446" indent="-2828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456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038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6620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2187AB-FBF0-40F5-94E3-BB854529E01A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14908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446" indent="-2828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456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038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6620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9F135D-4D96-4D0D-A65B-FF6596C99C91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79474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446" indent="-2828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456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038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6620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BCCD2B-0632-480A-99A1-A148729C3E1D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77734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446" indent="-2828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456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038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6620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2ACE03-3ABC-4677-8588-46B7FE050EDB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53658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446" indent="-2828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456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038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6620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CB6DB4-2774-4C6B-9005-25C53D542FBC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70968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446" indent="-2828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456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038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6620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285EED-1FF4-49C5-A8DC-62B337772EA3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17248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446" indent="-2828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456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038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6620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0B180D-03F4-452B-A5A1-F01F7A5BBB84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56629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7877" indent="-29149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5966" indent="-23319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2351" indent="-23319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8737" indent="-23319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5123" indent="-2331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1509" indent="-2331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7896" indent="-2331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4281" indent="-2331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DF9039-687D-434C-A6FB-D1DC95A2415B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12957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446" indent="-2828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456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038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6620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7F641D-C91D-4941-B3C5-5DB9E30C0456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67380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446" indent="-2828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456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038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6620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69A434-3ED9-4F7A-A7A3-ABD79524A90C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50657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DD988D-F903-4E68-9BAF-D56D562E2B68}" type="slidenum">
              <a:rPr lang="en-US" altLang="en-US" sz="1200" smtClean="0"/>
              <a:pPr eaLnBrk="1" hangingPunct="1"/>
              <a:t>23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71359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61E8DE-80D8-4A5E-AD56-980E48E2B361}" type="slidenum">
              <a:rPr lang="en-US" altLang="en-US" sz="1200" smtClean="0"/>
              <a:pPr eaLnBrk="1" hangingPunct="1"/>
              <a:t>24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56482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D9C700-FF72-43B2-AC3E-505BBD5AC949}" type="slidenum">
              <a:rPr lang="en-US" altLang="en-US" sz="1200" smtClean="0"/>
              <a:pPr eaLnBrk="1" hangingPunct="1"/>
              <a:t>25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14111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3D566A-FE60-4AF9-8872-188651073331}" type="slidenum">
              <a:rPr lang="en-US" altLang="en-US" sz="1200" smtClean="0"/>
              <a:pPr eaLnBrk="1" hangingPunct="1"/>
              <a:t>26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1407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42A1A1-80E6-40B4-9286-7C96B75CBA81}" type="slidenum">
              <a:rPr lang="en-US" altLang="en-US" sz="1200" smtClean="0"/>
              <a:pPr eaLnBrk="1" hangingPunct="1"/>
              <a:t>27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3855040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BE52DE-4273-43C1-99E0-CEF3328699DE}" type="slidenum">
              <a:rPr lang="en-US" altLang="en-US" sz="1200" smtClean="0"/>
              <a:pPr eaLnBrk="1" hangingPunct="1"/>
              <a:t>28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7929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E3F8EE-54E6-4A28-8D35-14D4766F033D}" type="slidenum">
              <a:rPr lang="en-US" altLang="en-US" sz="1200" smtClean="0"/>
              <a:pPr eaLnBrk="1" hangingPunct="1"/>
              <a:t>29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52334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E4F9B5-DE1C-4C8D-873B-59F3B4D9F803}" type="slidenum">
              <a:rPr lang="en-US" sz="1200"/>
              <a:pPr eaLnBrk="1" hangingPunct="1"/>
              <a:t>40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1995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7877" indent="-29149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5966" indent="-23319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2351" indent="-23319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8737" indent="-23319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5123" indent="-2331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1509" indent="-2331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7896" indent="-2331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4281" indent="-2331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D9135F-266C-43EF-AAA2-052A4051E666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922193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46997" y="4459526"/>
            <a:ext cx="5208482" cy="42248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1620" name="Slide Number Placeholder 3"/>
          <p:cNvSpPr txBox="1">
            <a:spLocks noGrp="1"/>
          </p:cNvSpPr>
          <p:nvPr/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E4192F7-4B1F-4EE6-8269-CEB968E3E2DC}" type="slidenum">
              <a:rPr lang="en-US" sz="1200"/>
              <a:pPr algn="r" eaLnBrk="1" hangingPunct="1"/>
              <a:t>41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009689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46997" y="4459526"/>
            <a:ext cx="5208482" cy="42248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2644" name="Slide Number Placeholder 3"/>
          <p:cNvSpPr txBox="1">
            <a:spLocks noGrp="1"/>
          </p:cNvSpPr>
          <p:nvPr/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0CC1F3C-9C86-433D-A241-D8364A962914}" type="slidenum">
              <a:rPr lang="en-US" sz="1200"/>
              <a:pPr algn="r" eaLnBrk="1" hangingPunct="1"/>
              <a:t>42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366446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46997" y="4459526"/>
            <a:ext cx="5208482" cy="42248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5716" name="Slide Number Placeholder 3"/>
          <p:cNvSpPr txBox="1">
            <a:spLocks noGrp="1"/>
          </p:cNvSpPr>
          <p:nvPr/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776BF38-4741-4685-9F88-7EA5858A4472}" type="slidenum">
              <a:rPr lang="en-US" sz="1200"/>
              <a:pPr algn="r" eaLnBrk="1" hangingPunct="1"/>
              <a:t>43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16458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46997" y="4459526"/>
            <a:ext cx="5208482" cy="42248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F2EE813-F1C1-4354-A2A5-A59736539D7D}" type="slidenum">
              <a:rPr lang="en-US" sz="1200"/>
              <a:pPr algn="r" eaLnBrk="1" hangingPunct="1"/>
              <a:t>44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12305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B6EBA2-E0AB-4C11-A314-15884A325FA5}" type="slidenum">
              <a:rPr lang="en-US" sz="1200"/>
              <a:pPr eaLnBrk="1" hangingPunct="1"/>
              <a:t>45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192167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DB13DAD-8855-456F-92DE-8567E8EFA06B}" type="slidenum">
              <a:rPr lang="en-US" sz="1200"/>
              <a:pPr eaLnBrk="1" hangingPunct="1"/>
              <a:t>46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27294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446" indent="-2828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456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038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6620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129243-49DC-461F-90AA-27A7F62AFC43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86508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446" indent="-2828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456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038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6620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25D9B0-6F0C-490A-8756-8218D4E78197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70047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446" indent="-2828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456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038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6620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4F3FF6-457C-4311-B2A2-611305BCC02F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99349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446" indent="-2828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456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038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6620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8B52EC-7204-4DBF-B735-0BDA889A371F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89730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446" indent="-2828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456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038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6620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614342-AFA4-43AE-B94C-F0EF34466ED7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01414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446" indent="-2828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456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038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6620" indent="-2262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CA420D-C14C-4BD2-832C-BCDA8BC9AB9B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584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  <p:sldLayoutId id="214748373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4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3.jpe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1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460 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9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Power Flow, </a:t>
            </a:r>
            <a:b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Synchronous Machine Modeling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Stated Another Way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624840"/>
          </a:xfrm>
        </p:spPr>
        <p:txBody>
          <a:bodyPr/>
          <a:lstStyle/>
          <a:p>
            <a:r>
              <a:rPr lang="en-US" dirty="0" smtClean="0"/>
              <a:t>From exam problem 4.c we had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b="1" dirty="0" err="1" smtClean="0"/>
              <a:t>Y</a:t>
            </a:r>
            <a:r>
              <a:rPr lang="en-US" b="1" baseline="-25000" dirty="0" err="1" smtClean="0"/>
              <a:t>bus</a:t>
            </a:r>
            <a:r>
              <a:rPr lang="en-US" dirty="0" smtClean="0"/>
              <a:t> is actually singular! </a:t>
            </a:r>
          </a:p>
          <a:p>
            <a:r>
              <a:rPr lang="en-US" dirty="0" smtClean="0"/>
              <a:t>So we cannot solve </a:t>
            </a:r>
          </a:p>
          <a:p>
            <a:r>
              <a:rPr lang="en-US" dirty="0" smtClean="0"/>
              <a:t>This means (as you might expect), we cannot independently specify all the current injections </a:t>
            </a:r>
            <a:r>
              <a:rPr lang="en-US" b="1" dirty="0" smtClean="0"/>
              <a:t>I</a:t>
            </a:r>
            <a:endParaRPr lang="en-US" b="1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19814" r="35500" b="34676"/>
          <a:stretch>
            <a:fillRect/>
          </a:stretch>
        </p:blipFill>
        <p:spPr bwMode="auto">
          <a:xfrm>
            <a:off x="1010808" y="1856476"/>
            <a:ext cx="3108790" cy="180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876800" y="2286000"/>
          <a:ext cx="269009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8" name="Equation" r:id="rId4" imgW="1676400" imgH="711200" progId="Equation.DSMT4">
                  <p:embed/>
                </p:oleObj>
              </mc:Choice>
              <mc:Fallback>
                <p:oleObj name="Equation" r:id="rId4" imgW="1676400" imgH="71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286000"/>
                        <a:ext cx="2690091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3200400" algn="l"/>
                <a:tab pos="3657600" algn="l"/>
                <a:tab pos="3829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3200400" algn="l"/>
                <a:tab pos="3657600" algn="l"/>
                <a:tab pos="3829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3200400" algn="l"/>
                <a:tab pos="3657600" algn="l"/>
                <a:tab pos="3829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3200400" algn="l"/>
                <a:tab pos="3657600" algn="l"/>
                <a:tab pos="3829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3200400" algn="l"/>
                <a:tab pos="3657600" algn="l"/>
                <a:tab pos="3829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3200400" algn="l"/>
                <a:tab pos="3657600" algn="l"/>
                <a:tab pos="3829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3200400" algn="l"/>
                <a:tab pos="3657600" algn="l"/>
                <a:tab pos="3829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3200400" algn="l"/>
                <a:tab pos="3657600" algn="l"/>
                <a:tab pos="3829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3200400" algn="l"/>
                <a:tab pos="3657600" algn="l"/>
                <a:tab pos="3829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3200400" algn="l"/>
                <a:tab pos="3657600" algn="l"/>
                <a:tab pos="3829050" algn="l"/>
              </a:tabLst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G Times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3200400" algn="l"/>
                <a:tab pos="3657600" algn="l"/>
                <a:tab pos="3829050" algn="l"/>
              </a:tabLst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G Times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886200" y="4419600"/>
          <a:ext cx="162444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9" name="Equation" r:id="rId6" imgW="850680" imgH="279360" progId="Equation.DSMT4">
                  <p:embed/>
                </p:oleObj>
              </mc:Choice>
              <mc:Fallback>
                <p:oleObj name="Equation" r:id="rId6" imgW="850680" imgH="2793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6200" y="4419600"/>
                        <a:ext cx="162444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Gauss with Many Bus Systems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/>
          </p:nvPr>
        </p:nvGraphicFramePr>
        <p:xfrm>
          <a:off x="457200" y="1280160"/>
          <a:ext cx="7429500" cy="561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2" name="Equation" r:id="rId4" imgW="7429500" imgH="5613400" progId="Equation.DSMT4">
                  <p:embed/>
                </p:oleObj>
              </mc:Choice>
              <mc:Fallback>
                <p:oleObj name="Equation" r:id="rId4" imgW="7429500" imgH="5613400" progId="Equation.DSMT4">
                  <p:embed/>
                  <p:pic>
                    <p:nvPicPr>
                      <p:cNvPr id="317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429500" cy="561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Gauss-Seidel Iteration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/>
          </p:nvPr>
        </p:nvGraphicFramePr>
        <p:xfrm>
          <a:off x="469900" y="1285875"/>
          <a:ext cx="72644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6" name="Equation" r:id="rId4" imgW="7264080" imgH="4991040" progId="Equation.DSMT4">
                  <p:embed/>
                </p:oleObj>
              </mc:Choice>
              <mc:Fallback>
                <p:oleObj name="Equation" r:id="rId4" imgW="7264080" imgH="4991040" progId="Equation.DSMT4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285875"/>
                        <a:ext cx="7264400" cy="499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Three Types of Power Flow Buses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There are three main types of power flow buses</a:t>
            </a:r>
          </a:p>
          <a:p>
            <a:pPr lvl="1"/>
            <a:r>
              <a:rPr lang="en-US" altLang="en-US" dirty="0" smtClean="0"/>
              <a:t>Load (PQ) at which P/Q are fixed; iteration solves for voltage magnitude and angle.  </a:t>
            </a:r>
          </a:p>
          <a:p>
            <a:pPr lvl="1"/>
            <a:r>
              <a:rPr lang="en-US" altLang="en-US" dirty="0" smtClean="0"/>
              <a:t>Slack at which the voltage magnitude and angle are fixed; iteration solves for P/Q injections</a:t>
            </a:r>
          </a:p>
          <a:p>
            <a:pPr lvl="1"/>
            <a:r>
              <a:rPr lang="en-US" altLang="en-US" dirty="0" smtClean="0"/>
              <a:t>Generator (PV) at which P and </a:t>
            </a:r>
            <a:r>
              <a:rPr lang="en-US" altLang="en-US" dirty="0" smtClean="0">
                <a:cs typeface="Times New Roman" pitchFamily="18" charset="0"/>
              </a:rPr>
              <a:t>|V| are fixed; iteration solves for voltage angle and Q injection</a:t>
            </a:r>
          </a:p>
          <a:p>
            <a:pPr lvl="2"/>
            <a:r>
              <a:rPr lang="en-US" altLang="en-US" sz="2400" dirty="0" smtClean="0"/>
              <a:t>special coding is needed to include PV buses in the Gauss-Seidel iteration (covered in book, but not in slides since Gauss-Seidel is no longer commonly used)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991600" cy="838200"/>
          </a:xfrm>
        </p:spPr>
        <p:txBody>
          <a:bodyPr/>
          <a:lstStyle/>
          <a:p>
            <a:r>
              <a:rPr lang="en-US" altLang="en-US" smtClean="0"/>
              <a:t>Accelerated G-S Convergence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>
            <p:extLst/>
          </p:nvPr>
        </p:nvGraphicFramePr>
        <p:xfrm>
          <a:off x="457200" y="1280160"/>
          <a:ext cx="74549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0" name="Equation" r:id="rId4" imgW="7454880" imgH="4902120" progId="Equation.DSMT4">
                  <p:embed/>
                </p:oleObj>
              </mc:Choice>
              <mc:Fallback>
                <p:oleObj name="Equation" r:id="rId4" imgW="7454880" imgH="4902120" progId="Equation.DSMT4">
                  <p:embed/>
                  <p:pic>
                    <p:nvPicPr>
                      <p:cNvPr id="40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45490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Accelerated Convergence, cont’d</a:t>
            </a: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0" y="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4" name="Equation" r:id="rId4" imgW="457677" imgH="793306" progId="Equation.DSMT4">
                  <p:embed/>
                </p:oleObj>
              </mc:Choice>
              <mc:Fallback>
                <p:oleObj name="Equation" r:id="rId4" imgW="457677" imgH="793306" progId="Equation.DSMT4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>
            <p:extLst/>
          </p:nvPr>
        </p:nvGraphicFramePr>
        <p:xfrm>
          <a:off x="457200" y="1280160"/>
          <a:ext cx="7302500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5" name="Equation" r:id="rId6" imgW="7302500" imgH="5384800" progId="Equation.DSMT4">
                  <p:embed/>
                </p:oleObj>
              </mc:Choice>
              <mc:Fallback>
                <p:oleObj name="Equation" r:id="rId6" imgW="7302500" imgH="5384800" progId="Equation.DSMT4">
                  <p:embed/>
                  <p:pic>
                    <p:nvPicPr>
                      <p:cNvPr id="41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302500" cy="538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Gauss-Seidel Advantages/Disadvantages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altLang="en-US" dirty="0" smtClean="0"/>
              <a:t>Advantages</a:t>
            </a:r>
          </a:p>
          <a:p>
            <a:pPr lvl="1"/>
            <a:r>
              <a:rPr lang="en-US" altLang="en-US" dirty="0" smtClean="0"/>
              <a:t>Each iteration is relatively fast (computational order is proportional to number of branches + number of buses in the system</a:t>
            </a:r>
          </a:p>
          <a:p>
            <a:pPr lvl="1"/>
            <a:r>
              <a:rPr lang="en-US" altLang="en-US" dirty="0" smtClean="0"/>
              <a:t>Relatively easy to program</a:t>
            </a:r>
          </a:p>
          <a:p>
            <a:r>
              <a:rPr lang="en-US" altLang="en-US" dirty="0" smtClean="0"/>
              <a:t>Disadvantages</a:t>
            </a:r>
          </a:p>
          <a:p>
            <a:pPr lvl="1"/>
            <a:r>
              <a:rPr lang="en-US" altLang="en-US" dirty="0"/>
              <a:t>Tends to converge relatively slowly, although this can be improved with acceleration</a:t>
            </a:r>
          </a:p>
          <a:p>
            <a:pPr lvl="1"/>
            <a:r>
              <a:rPr lang="en-US" altLang="en-US" dirty="0"/>
              <a:t>Has tendency to miss solutions, particularly on large systems</a:t>
            </a:r>
          </a:p>
          <a:p>
            <a:pPr lvl="1"/>
            <a:r>
              <a:rPr lang="en-US" altLang="en-US" dirty="0"/>
              <a:t>Tends to diverge on cases with negative branch </a:t>
            </a:r>
            <a:r>
              <a:rPr lang="en-US" altLang="en-US" dirty="0" err="1"/>
              <a:t>reactances</a:t>
            </a:r>
            <a:r>
              <a:rPr lang="en-US" altLang="en-US" dirty="0"/>
              <a:t> (common with compensated lines)</a:t>
            </a:r>
          </a:p>
          <a:p>
            <a:pPr lvl="1"/>
            <a:r>
              <a:rPr lang="en-US" altLang="en-US" dirty="0"/>
              <a:t>Need to program using complex numbers</a:t>
            </a:r>
          </a:p>
          <a:p>
            <a:pPr>
              <a:buFont typeface="Wingdings" pitchFamily="2" charset="2"/>
              <a:buChar char="l"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Newton-Raphson Algorithm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2057400"/>
          </a:xfrm>
        </p:spPr>
        <p:txBody>
          <a:bodyPr/>
          <a:lstStyle/>
          <a:p>
            <a:r>
              <a:rPr lang="en-US" altLang="en-US" dirty="0" smtClean="0"/>
              <a:t>The second major power flow solution method is the Newton-Raphson algorithm</a:t>
            </a:r>
          </a:p>
          <a:p>
            <a:r>
              <a:rPr lang="en-US" altLang="en-US" dirty="0" smtClean="0"/>
              <a:t>Key idea behind Newton-Raphson is to use sequential linearization</a:t>
            </a: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extLst/>
          </p:nvPr>
        </p:nvGraphicFramePr>
        <p:xfrm>
          <a:off x="762000" y="3352800"/>
          <a:ext cx="6451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8" name="Equation" r:id="rId4" imgW="6451600" imgH="914400" progId="Equation.DSMT4">
                  <p:embed/>
                </p:oleObj>
              </mc:Choice>
              <mc:Fallback>
                <p:oleObj name="Equation" r:id="rId4" imgW="6451600" imgH="914400" progId="Equation.DSMT4">
                  <p:embed/>
                  <p:pic>
                    <p:nvPicPr>
                      <p:cNvPr id="45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52800"/>
                        <a:ext cx="6451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Newton-Raphson Method (scalar)</a:t>
            </a: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>
            <p:extLst/>
          </p:nvPr>
        </p:nvGraphicFramePr>
        <p:xfrm>
          <a:off x="457200" y="1280160"/>
          <a:ext cx="8191500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2" name="Equation" r:id="rId4" imgW="8191500" imgH="4711700" progId="Equation.DSMT4">
                  <p:embed/>
                </p:oleObj>
              </mc:Choice>
              <mc:Fallback>
                <p:oleObj name="Equation" r:id="rId4" imgW="8191500" imgH="4711700" progId="Equation.DSMT4">
                  <p:embed/>
                  <p:pic>
                    <p:nvPicPr>
                      <p:cNvPr id="460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191500" cy="471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Newton-Raphson Method, cont’d</a:t>
            </a: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>
            <p:extLst/>
          </p:nvPr>
        </p:nvGraphicFramePr>
        <p:xfrm>
          <a:off x="457200" y="1280160"/>
          <a:ext cx="7277100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6" name="Equation" r:id="rId4" imgW="7277100" imgH="4914900" progId="Equation.DSMT4">
                  <p:embed/>
                </p:oleObj>
              </mc:Choice>
              <mc:Fallback>
                <p:oleObj name="Equation" r:id="rId4" imgW="7277100" imgH="4914900" progId="Equation.DSMT4">
                  <p:embed/>
                  <p:pic>
                    <p:nvPicPr>
                      <p:cNvPr id="471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277100" cy="491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/>
              <a:t>Please read Chapter 2.4, and </a:t>
            </a:r>
            <a:r>
              <a:rPr lang="en-US" dirty="0" smtClean="0"/>
              <a:t>6.1 to 6.6 </a:t>
            </a:r>
            <a:endParaRPr lang="en-US" dirty="0"/>
          </a:p>
          <a:p>
            <a:r>
              <a:rPr lang="en-US" altLang="en-US" dirty="0"/>
              <a:t>HW </a:t>
            </a:r>
            <a:r>
              <a:rPr lang="en-US" altLang="en-US" dirty="0" smtClean="0"/>
              <a:t>4 is 6.9, 6.12, 6.18, 6.25 (on </a:t>
            </a:r>
            <a:r>
              <a:rPr lang="en-US" altLang="en-US" smtClean="0"/>
              <a:t>6.25 just </a:t>
            </a:r>
            <a:r>
              <a:rPr lang="en-US" altLang="en-US" dirty="0" smtClean="0"/>
              <a:t>know how to do one iteration)</a:t>
            </a:r>
          </a:p>
          <a:p>
            <a:pPr lvl="1"/>
            <a:r>
              <a:rPr lang="en-US" altLang="en-US" dirty="0" smtClean="0"/>
              <a:t>It should be done before the first exam, but need not be turned in. </a:t>
            </a:r>
          </a:p>
          <a:p>
            <a:r>
              <a:rPr lang="en-US" altLang="en-US" dirty="0" smtClean="0"/>
              <a:t>Lowest two homework scores will be dropped</a:t>
            </a:r>
            <a:endParaRPr lang="en-US" altLang="en-US" dirty="0"/>
          </a:p>
          <a:p>
            <a:r>
              <a:rPr lang="en-US" altLang="en-US" dirty="0"/>
              <a:t>First exam is Thursday Oct 5 in class; one of my old exams is posted for reference; closed book, closed notes, one 8.5 by 11 inch note sheet allowed; calculators </a:t>
            </a:r>
            <a:r>
              <a:rPr lang="en-US" altLang="en-US" dirty="0" smtClean="0"/>
              <a:t>allowed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Newton-Raphson Example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>
            <p:extLst/>
          </p:nvPr>
        </p:nvGraphicFramePr>
        <p:xfrm>
          <a:off x="457200" y="1280160"/>
          <a:ext cx="6921500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0" name="Equation" r:id="rId4" imgW="6921500" imgH="5384800" progId="Equation.DSMT4">
                  <p:embed/>
                </p:oleObj>
              </mc:Choice>
              <mc:Fallback>
                <p:oleObj name="Equation" r:id="rId4" imgW="6921500" imgH="5384800" progId="Equation.DSMT4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921500" cy="538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Newton-Raphson Example, cont’d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>
            <p:extLst/>
          </p:nvPr>
        </p:nvGraphicFramePr>
        <p:xfrm>
          <a:off x="1066800" y="1524000"/>
          <a:ext cx="78232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4" name="Equation" r:id="rId4" imgW="7823200" imgH="4343400" progId="Equation.DSMT4">
                  <p:embed/>
                </p:oleObj>
              </mc:Choice>
              <mc:Fallback>
                <p:oleObj name="Equation" r:id="rId4" imgW="7823200" imgH="4343400" progId="Equation.DSMT4">
                  <p:embed/>
                  <p:pic>
                    <p:nvPicPr>
                      <p:cNvPr id="49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78232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Sequential Linear Approximations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833563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0"/>
          <a:stretch>
            <a:fillRect/>
          </a:stretch>
        </p:blipFill>
        <p:spPr bwMode="auto">
          <a:xfrm>
            <a:off x="466725" y="1378789"/>
            <a:ext cx="54768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Line 5"/>
          <p:cNvSpPr>
            <a:spLocks noChangeShapeType="1"/>
          </p:cNvSpPr>
          <p:nvPr/>
        </p:nvSpPr>
        <p:spPr bwMode="auto">
          <a:xfrm flipV="1">
            <a:off x="1838325" y="3740989"/>
            <a:ext cx="914400" cy="1143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98450" y="4874464"/>
            <a:ext cx="41925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Function is f(x) = x</a:t>
            </a:r>
            <a:r>
              <a:rPr lang="en-US" altLang="en-US" sz="2800" baseline="30000"/>
              <a:t>2</a:t>
            </a:r>
            <a:r>
              <a:rPr lang="en-US" altLang="en-US" sz="2800"/>
              <a:t> - 2 = 0.</a:t>
            </a:r>
          </a:p>
          <a:p>
            <a:pPr eaLnBrk="1" hangingPunct="1"/>
            <a:r>
              <a:rPr lang="en-US" altLang="en-US" sz="2800"/>
              <a:t>Solutions are points where</a:t>
            </a:r>
          </a:p>
          <a:p>
            <a:pPr eaLnBrk="1" hangingPunct="1"/>
            <a:r>
              <a:rPr lang="en-US" altLang="en-US" sz="2800"/>
              <a:t>f(x) intersects f(x) = 0 axis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 flipV="1">
            <a:off x="5267325" y="2216989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6029325" y="2293189"/>
            <a:ext cx="2255838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At each </a:t>
            </a:r>
          </a:p>
          <a:p>
            <a:pPr eaLnBrk="1" hangingPunct="1"/>
            <a:r>
              <a:rPr lang="en-US" altLang="en-US" sz="2800"/>
              <a:t>iteration the</a:t>
            </a:r>
          </a:p>
          <a:p>
            <a:pPr eaLnBrk="1" hangingPunct="1"/>
            <a:r>
              <a:rPr lang="en-US" altLang="en-US" sz="2800"/>
              <a:t>N-R method</a:t>
            </a:r>
          </a:p>
          <a:p>
            <a:pPr eaLnBrk="1" hangingPunct="1"/>
            <a:r>
              <a:rPr lang="en-US" altLang="en-US" sz="2800"/>
              <a:t>uses a linear</a:t>
            </a:r>
          </a:p>
          <a:p>
            <a:pPr eaLnBrk="1" hangingPunct="1"/>
            <a:r>
              <a:rPr lang="en-US" altLang="en-US" sz="2800"/>
              <a:t>approximation</a:t>
            </a:r>
          </a:p>
          <a:p>
            <a:pPr eaLnBrk="1" hangingPunct="1"/>
            <a:r>
              <a:rPr lang="en-US" altLang="en-US" sz="2800"/>
              <a:t>to determine </a:t>
            </a:r>
          </a:p>
          <a:p>
            <a:pPr eaLnBrk="1" hangingPunct="1"/>
            <a:r>
              <a:rPr lang="en-US" altLang="en-US" sz="2800"/>
              <a:t>the next value</a:t>
            </a:r>
          </a:p>
          <a:p>
            <a:pPr eaLnBrk="1" hangingPunct="1"/>
            <a:r>
              <a:rPr lang="en-US" altLang="en-US" sz="2800"/>
              <a:t>for x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 flipV="1">
            <a:off x="4733925" y="3359989"/>
            <a:ext cx="1219200" cy="1981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Newton-Raphson Comments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When close to the solution the error decreases quite quickly -- method has quadratic convergence</a:t>
            </a:r>
          </a:p>
          <a:p>
            <a:r>
              <a:rPr lang="en-US" altLang="en-US" dirty="0" smtClean="0"/>
              <a:t>f(x</a:t>
            </a:r>
            <a:r>
              <a:rPr lang="en-US" altLang="en-US" baseline="30000" dirty="0" smtClean="0"/>
              <a:t>(v)</a:t>
            </a:r>
            <a:r>
              <a:rPr lang="en-US" altLang="en-US" dirty="0" smtClean="0"/>
              <a:t>) is known as the mismatch, which we would like to drive to zero</a:t>
            </a:r>
          </a:p>
          <a:p>
            <a:r>
              <a:rPr lang="en-US" altLang="en-US" dirty="0" smtClean="0"/>
              <a:t>Stopping criteria is when </a:t>
            </a:r>
            <a:r>
              <a:rPr lang="en-US" altLang="en-US" dirty="0" smtClean="0">
                <a:sym typeface="Symbol" pitchFamily="18" charset="2"/>
              </a:rPr>
              <a:t></a:t>
            </a:r>
            <a:r>
              <a:rPr lang="en-US" altLang="en-US" dirty="0" smtClean="0"/>
              <a:t>f(x</a:t>
            </a:r>
            <a:r>
              <a:rPr lang="en-US" altLang="en-US" baseline="30000" dirty="0" smtClean="0"/>
              <a:t>(v)</a:t>
            </a:r>
            <a:r>
              <a:rPr lang="en-US" altLang="en-US" dirty="0" smtClean="0"/>
              <a:t>) </a:t>
            </a:r>
            <a:r>
              <a:rPr lang="en-US" altLang="en-US" dirty="0" smtClean="0">
                <a:sym typeface="Symbol" pitchFamily="18" charset="2"/>
              </a:rPr>
              <a:t></a:t>
            </a:r>
            <a:r>
              <a:rPr lang="en-US" altLang="en-US" dirty="0" smtClean="0"/>
              <a:t> &lt; </a:t>
            </a:r>
            <a:r>
              <a:rPr lang="en-US" altLang="en-US" dirty="0" smtClean="0">
                <a:sym typeface="Symbol" pitchFamily="18" charset="2"/>
              </a:rPr>
              <a:t></a:t>
            </a:r>
          </a:p>
          <a:p>
            <a:r>
              <a:rPr lang="en-US" altLang="en-US" dirty="0" smtClean="0">
                <a:sym typeface="Symbol" pitchFamily="18" charset="2"/>
              </a:rPr>
              <a:t>Results are dependent upon the initial guess.  What if we had guessed x</a:t>
            </a:r>
            <a:r>
              <a:rPr lang="en-US" altLang="en-US" baseline="30000" dirty="0" smtClean="0">
                <a:sym typeface="Symbol" pitchFamily="18" charset="2"/>
              </a:rPr>
              <a:t>(0)</a:t>
            </a:r>
            <a:r>
              <a:rPr lang="en-US" altLang="en-US" dirty="0" smtClean="0">
                <a:sym typeface="Symbol" pitchFamily="18" charset="2"/>
              </a:rPr>
              <a:t> = 0, or x </a:t>
            </a:r>
            <a:r>
              <a:rPr lang="en-US" altLang="en-US" baseline="30000" dirty="0" smtClean="0">
                <a:sym typeface="Symbol" pitchFamily="18" charset="2"/>
              </a:rPr>
              <a:t>(0)</a:t>
            </a:r>
            <a:r>
              <a:rPr lang="en-US" altLang="en-US" dirty="0" smtClean="0">
                <a:sym typeface="Symbol" pitchFamily="18" charset="2"/>
              </a:rPr>
              <a:t> = -1?</a:t>
            </a:r>
          </a:p>
          <a:p>
            <a:r>
              <a:rPr lang="en-US" altLang="en-US" dirty="0" smtClean="0">
                <a:sym typeface="Symbol" pitchFamily="18" charset="2"/>
              </a:rPr>
              <a:t>A solution’s region of attraction (ROA) is the set of initial guesses that converge to the particular solution.  The ROA is often hard to determine</a:t>
            </a:r>
          </a:p>
          <a:p>
            <a:pPr>
              <a:buFont typeface="Wingdings" pitchFamily="2" charset="2"/>
              <a:buChar char="l"/>
            </a:pPr>
            <a:endParaRPr lang="en-US" altLang="en-US" dirty="0" smtClean="0">
              <a:sym typeface="Symbol" pitchFamily="18" charset="2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Multi-Variable Newton-Raphson</a:t>
            </a: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591970"/>
              </p:ext>
            </p:extLst>
          </p:nvPr>
        </p:nvGraphicFramePr>
        <p:xfrm>
          <a:off x="457200" y="1280160"/>
          <a:ext cx="7759700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7" name="Equation" r:id="rId4" imgW="7759700" imgH="4089400" progId="Equation.DSMT4">
                  <p:embed/>
                </p:oleObj>
              </mc:Choice>
              <mc:Fallback>
                <p:oleObj name="Equation" r:id="rId4" imgW="7759700" imgH="4089400" progId="Equation.DSMT4">
                  <p:embed/>
                  <p:pic>
                    <p:nvPicPr>
                      <p:cNvPr id="52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759700" cy="408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Multi-Variable Case, cont’d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267454"/>
              </p:ext>
            </p:extLst>
          </p:nvPr>
        </p:nvGraphicFramePr>
        <p:xfrm>
          <a:off x="457200" y="1280160"/>
          <a:ext cx="74803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1" name="Equation" r:id="rId4" imgW="7480300" imgH="5080000" progId="Equation.DSMT4">
                  <p:embed/>
                </p:oleObj>
              </mc:Choice>
              <mc:Fallback>
                <p:oleObj name="Equation" r:id="rId4" imgW="7480300" imgH="5080000" progId="Equation.DSMT4">
                  <p:embed/>
                  <p:pic>
                    <p:nvPicPr>
                      <p:cNvPr id="532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48030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Multi-Variable Case, cont’d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912822"/>
              </p:ext>
            </p:extLst>
          </p:nvPr>
        </p:nvGraphicFramePr>
        <p:xfrm>
          <a:off x="457200" y="1280160"/>
          <a:ext cx="7696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5" name="Equation" r:id="rId4" imgW="7696200" imgH="5029200" progId="Equation.DSMT4">
                  <p:embed/>
                </p:oleObj>
              </mc:Choice>
              <mc:Fallback>
                <p:oleObj name="Equation" r:id="rId4" imgW="7696200" imgH="5029200" progId="Equation.DSMT4">
                  <p:embed/>
                  <p:pic>
                    <p:nvPicPr>
                      <p:cNvPr id="54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6962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Jacobian Matrix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235823"/>
              </p:ext>
            </p:extLst>
          </p:nvPr>
        </p:nvGraphicFramePr>
        <p:xfrm>
          <a:off x="457200" y="1280160"/>
          <a:ext cx="69977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9" name="Equation" r:id="rId4" imgW="6997700" imgH="5029200" progId="Equation.DSMT4">
                  <p:embed/>
                </p:oleObj>
              </mc:Choice>
              <mc:Fallback>
                <p:oleObj name="Equation" r:id="rId4" imgW="6997700" imgH="5029200" progId="Equation.DSMT4">
                  <p:embed/>
                  <p:pic>
                    <p:nvPicPr>
                      <p:cNvPr id="55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9977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Multi-Variable Example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599469"/>
              </p:ext>
            </p:extLst>
          </p:nvPr>
        </p:nvGraphicFramePr>
        <p:xfrm>
          <a:off x="457200" y="1280160"/>
          <a:ext cx="6350000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3" name="Equation" r:id="rId4" imgW="6350000" imgH="4851400" progId="Equation.DSMT4">
                  <p:embed/>
                </p:oleObj>
              </mc:Choice>
              <mc:Fallback>
                <p:oleObj name="Equation" r:id="rId4" imgW="6350000" imgH="4851400" progId="Equation.DSMT4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350000" cy="485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Multi-variable Example, cont’d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056688"/>
              </p:ext>
            </p:extLst>
          </p:nvPr>
        </p:nvGraphicFramePr>
        <p:xfrm>
          <a:off x="457200" y="1280160"/>
          <a:ext cx="63119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7" name="Equation" r:id="rId4" imgW="6311900" imgH="4991100" progId="Equation.DSMT4">
                  <p:embed/>
                </p:oleObj>
              </mc:Choice>
              <mc:Fallback>
                <p:oleObj name="Equation" r:id="rId4" imgW="6311900" imgH="4991100" progId="Equation.DSMT4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311900" cy="499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Stopping Criteria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>
            <p:extLst/>
          </p:nvPr>
        </p:nvGraphicFramePr>
        <p:xfrm>
          <a:off x="457200" y="1280160"/>
          <a:ext cx="76454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8" name="Equation" r:id="rId4" imgW="7645400" imgH="5715000" progId="Equation.DSMT4">
                  <p:embed/>
                </p:oleObj>
              </mc:Choice>
              <mc:Fallback>
                <p:oleObj name="Equation" r:id="rId4" imgW="7645400" imgH="5715000" progId="Equation.DSMT4">
                  <p:embed/>
                  <p:pic>
                    <p:nvPicPr>
                      <p:cNvPr id="1638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6454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Multi-variable Example, cont’d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61950" y="3175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0" name="Equation" r:id="rId4" imgW="190417" imgH="330057" progId="Equation.DSMT4">
                  <p:embed/>
                </p:oleObj>
              </mc:Choice>
              <mc:Fallback>
                <p:oleObj name="Equation" r:id="rId4" imgW="190417" imgH="330057" progId="Equation.DSMT4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3175"/>
                        <a:ext cx="190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170291"/>
              </p:ext>
            </p:extLst>
          </p:nvPr>
        </p:nvGraphicFramePr>
        <p:xfrm>
          <a:off x="457200" y="1280160"/>
          <a:ext cx="77978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1" name="Equation" r:id="rId6" imgW="7797800" imgH="4318000" progId="Equation.DSMT4">
                  <p:embed/>
                </p:oleObj>
              </mc:Choice>
              <mc:Fallback>
                <p:oleObj name="Equation" r:id="rId6" imgW="7797800" imgH="4318000" progId="Equation.DSMT4">
                  <p:embed/>
                  <p:pic>
                    <p:nvPicPr>
                      <p:cNvPr id="30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797800" cy="431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Machine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473440" cy="3733800"/>
          </a:xfrm>
        </p:spPr>
        <p:txBody>
          <a:bodyPr/>
          <a:lstStyle/>
          <a:p>
            <a:r>
              <a:rPr lang="en-US" dirty="0" smtClean="0"/>
              <a:t>Electric machines are used to convert mechanical energy into electrical energy (generators) and from electrical energy into mechanical energy (motors)</a:t>
            </a:r>
          </a:p>
          <a:p>
            <a:pPr lvl="1"/>
            <a:r>
              <a:rPr lang="en-US" dirty="0" smtClean="0"/>
              <a:t>Many devices can operate in either mode, but are usually customized for one or the other</a:t>
            </a:r>
          </a:p>
          <a:p>
            <a:r>
              <a:rPr lang="en-US" dirty="0" smtClean="0"/>
              <a:t>Vast majority of electricity is generated using synchronous generators and some is consumed using synchronous motors</a:t>
            </a:r>
          </a:p>
          <a:p>
            <a:r>
              <a:rPr lang="en-US" dirty="0" smtClean="0"/>
              <a:t>Much literature on subject, and sometimes overly confusing with the use of different conventions and nomenclature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30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07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Machine Basics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778240" cy="3733800"/>
          </a:xfrm>
        </p:spPr>
        <p:txBody>
          <a:bodyPr/>
          <a:lstStyle/>
          <a:p>
            <a:r>
              <a:rPr lang="en-US" dirty="0" smtClean="0"/>
              <a:t>Two basic parts</a:t>
            </a:r>
          </a:p>
          <a:p>
            <a:pPr lvl="1"/>
            <a:r>
              <a:rPr lang="en-US" dirty="0" smtClean="0"/>
              <a:t>Stator (or armature) is the stationary outside of the machine</a:t>
            </a:r>
          </a:p>
          <a:p>
            <a:pPr lvl="1"/>
            <a:r>
              <a:rPr lang="en-US" dirty="0" smtClean="0"/>
              <a:t>Rotor is the internal part that rotates</a:t>
            </a:r>
          </a:p>
          <a:p>
            <a:pPr lvl="1"/>
            <a:r>
              <a:rPr lang="en-US" dirty="0" smtClean="0"/>
              <a:t>Stator and rotor are separated by an airgap, which is needed to allow the rotor to spin</a:t>
            </a:r>
          </a:p>
          <a:p>
            <a:r>
              <a:rPr lang="en-US" dirty="0" smtClean="0"/>
              <a:t>Synchronous machines are named because in steady state the rotor spins at a speed proportional to the electrical frequency (i.e., it stays in synch with the electrical frequency)</a:t>
            </a:r>
          </a:p>
          <a:p>
            <a:r>
              <a:rPr lang="en-US" dirty="0" smtClean="0"/>
              <a:t>Can be either three-phase or single-phase; we’ll just consider three-phase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31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7873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Machine Basics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397240" cy="3733800"/>
          </a:xfrm>
        </p:spPr>
        <p:txBody>
          <a:bodyPr/>
          <a:lstStyle/>
          <a:p>
            <a:r>
              <a:rPr lang="en-US" dirty="0" smtClean="0"/>
              <a:t>The rotor has a dc field current that is used to produce a magnetic field</a:t>
            </a:r>
          </a:p>
          <a:p>
            <a:pPr lvl="1"/>
            <a:r>
              <a:rPr lang="en-US" dirty="0" smtClean="0"/>
              <a:t>There needs to be some electrical connection between the spinning rotor and stationary stator to provide this current </a:t>
            </a:r>
          </a:p>
          <a:p>
            <a:pPr lvl="1"/>
            <a:r>
              <a:rPr lang="en-US" dirty="0" smtClean="0"/>
              <a:t>Occasionally the rotor is a permanent magnetic, but this limits control of the machine</a:t>
            </a:r>
          </a:p>
          <a:p>
            <a:r>
              <a:rPr lang="en-US" dirty="0" smtClean="0"/>
              <a:t>The three stator windings have a three-phase, voltage.  In a motor or interconnected generator this voltage is supplied.  In a stand along generator it is induced.  </a:t>
            </a:r>
          </a:p>
          <a:p>
            <a:r>
              <a:rPr lang="en-US" dirty="0" smtClean="0"/>
              <a:t>The electric currents in the stator create a rotating magnetic field; rotor runs “in synch” with this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32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6965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875" name="Object 3"/>
          <p:cNvGraphicFramePr>
            <a:graphicFrameLocks noChangeAspect="1"/>
          </p:cNvGraphicFramePr>
          <p:nvPr/>
        </p:nvGraphicFramePr>
        <p:xfrm>
          <a:off x="838200" y="1752600"/>
          <a:ext cx="4724400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7" name="Bitmap Image" r:id="rId3" imgW="13238095" imgH="13180952" progId="Paint.Picture">
                  <p:embed/>
                </p:oleObj>
              </mc:Choice>
              <mc:Fallback>
                <p:oleObj name="Bitmap Image" r:id="rId3" imgW="13238095" imgH="131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4724400" cy="470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5715000" y="1676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1066800" y="1524000"/>
            <a:ext cx="4692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3</a:t>
            </a:r>
            <a:r>
              <a:rPr lang="en-US" altLang="en-US" sz="2800" dirty="0">
                <a:sym typeface="Symbol" pitchFamily="18" charset="2"/>
              </a:rPr>
              <a:t> bal. windings (</a:t>
            </a:r>
            <a:r>
              <a:rPr lang="en-US" altLang="en-US" sz="2800" dirty="0" err="1">
                <a:sym typeface="Symbol" pitchFamily="18" charset="2"/>
              </a:rPr>
              <a:t>a,b,c</a:t>
            </a:r>
            <a:r>
              <a:rPr lang="en-US" altLang="en-US" sz="2800" dirty="0">
                <a:sym typeface="Symbol" pitchFamily="18" charset="2"/>
              </a:rPr>
              <a:t>) – stator</a:t>
            </a: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4495800" y="2209800"/>
            <a:ext cx="4017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ym typeface="Symbol" pitchFamily="18" charset="2"/>
              </a:rPr>
              <a:t>Field winding (fd) on rotor</a:t>
            </a: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5486400" y="3200400"/>
            <a:ext cx="29352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itchFamily="18" charset="2"/>
              </a:rPr>
              <a:t>Damper in “d” axis</a:t>
            </a:r>
          </a:p>
          <a:p>
            <a:r>
              <a:rPr lang="en-US" altLang="en-US" sz="2800" dirty="0">
                <a:sym typeface="Symbol" pitchFamily="18" charset="2"/>
              </a:rPr>
              <a:t>(1d) on rotor</a:t>
            </a:r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5105400" y="4800600"/>
            <a:ext cx="32607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itchFamily="18" charset="2"/>
              </a:rPr>
              <a:t>2 dampers in “q” axis</a:t>
            </a:r>
          </a:p>
          <a:p>
            <a:r>
              <a:rPr lang="en-US" altLang="en-US" sz="2800" dirty="0">
                <a:sym typeface="Symbol" pitchFamily="18" charset="2"/>
              </a:rPr>
              <a:t>(1q, 2q) on rotor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Synchronous Machine Modeling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Rotating Magnetic Field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47529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8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 Speed and Two Main Types </a:t>
            </a:r>
            <a:r>
              <a:rPr lang="en-US" dirty="0"/>
              <a:t>of Synchronous </a:t>
            </a:r>
            <a:r>
              <a:rPr lang="en-US" dirty="0" smtClean="0"/>
              <a:t>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49640" cy="3733800"/>
          </a:xfrm>
        </p:spPr>
        <p:txBody>
          <a:bodyPr/>
          <a:lstStyle/>
          <a:p>
            <a:r>
              <a:rPr lang="en-US" dirty="0"/>
              <a:t>Machines may have multiple pole pairs to spin at speeds slower than the electrical </a:t>
            </a:r>
            <a:r>
              <a:rPr lang="en-US" dirty="0" smtClean="0"/>
              <a:t>frequency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Round </a:t>
            </a:r>
            <a:r>
              <a:rPr lang="en-US" dirty="0"/>
              <a:t>Rotor</a:t>
            </a:r>
          </a:p>
          <a:p>
            <a:pPr lvl="1"/>
            <a:r>
              <a:rPr lang="en-US" dirty="0"/>
              <a:t>Air-gap is constant, used with higher speed machines</a:t>
            </a:r>
          </a:p>
          <a:p>
            <a:r>
              <a:rPr lang="en-US" dirty="0"/>
              <a:t>Salient Rotor (often called Salient Pole) </a:t>
            </a:r>
          </a:p>
          <a:p>
            <a:pPr lvl="1"/>
            <a:r>
              <a:rPr lang="en-US" dirty="0"/>
              <a:t>Air-gap varies circumferentially</a:t>
            </a:r>
          </a:p>
          <a:p>
            <a:pPr lvl="1"/>
            <a:r>
              <a:rPr lang="en-US" dirty="0"/>
              <a:t>Used with many pole, slower machines such as hydro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35</a:t>
            </a:fld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023982"/>
              </p:ext>
            </p:extLst>
          </p:nvPr>
        </p:nvGraphicFramePr>
        <p:xfrm>
          <a:off x="838200" y="2133600"/>
          <a:ext cx="7343775" cy="203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22" name="Equation" r:id="rId3" imgW="3949560" imgH="1091880" progId="Equation.DSMT4">
                  <p:embed/>
                </p:oleObj>
              </mc:Choice>
              <mc:Fallback>
                <p:oleObj name="Equation" r:id="rId3" imgW="3949560" imgH="1091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00"/>
                        <a:ext cx="7343775" cy="203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0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Machine Rotors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701040"/>
          </a:xfrm>
        </p:spPr>
        <p:txBody>
          <a:bodyPr/>
          <a:lstStyle/>
          <a:p>
            <a:r>
              <a:rPr lang="en-US" dirty="0" smtClean="0"/>
              <a:t>Rotors are essentially electromagnets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24600"/>
            <a:ext cx="5118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Source: Dr. </a:t>
            </a:r>
            <a:r>
              <a:rPr lang="en-US" sz="1400" dirty="0" err="1" smtClean="0"/>
              <a:t>Gleb</a:t>
            </a:r>
            <a:r>
              <a:rPr lang="en-US" sz="1400" dirty="0" smtClean="0"/>
              <a:t> </a:t>
            </a:r>
            <a:r>
              <a:rPr lang="en-US" sz="1400" dirty="0" err="1" smtClean="0"/>
              <a:t>Tcheslavski</a:t>
            </a:r>
            <a:r>
              <a:rPr lang="en-US" sz="1400" dirty="0"/>
              <a:t>, </a:t>
            </a:r>
            <a:r>
              <a:rPr lang="en-US" sz="1400" dirty="0" smtClean="0"/>
              <a:t>ee.lamar.edu/</a:t>
            </a:r>
            <a:r>
              <a:rPr lang="en-US" sz="1400" dirty="0" err="1" smtClean="0"/>
              <a:t>gleb</a:t>
            </a:r>
            <a:r>
              <a:rPr lang="en-US" sz="1400" dirty="0" smtClean="0"/>
              <a:t>/teaching.htm</a:t>
            </a:r>
            <a:endParaRPr lang="en-US" sz="1400" dirty="0"/>
          </a:p>
        </p:txBody>
      </p:sp>
      <p:pic>
        <p:nvPicPr>
          <p:cNvPr id="5" name="Picture 3" descr="f5-1.jpg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545603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5-2a.jpg"/>
          <p:cNvPicPr>
            <a:picLocks noChangeAspect="1"/>
          </p:cNvPicPr>
          <p:nvPr/>
        </p:nvPicPr>
        <p:blipFill>
          <a:blip r:embed="rId3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83674"/>
            <a:ext cx="260508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4468541"/>
            <a:ext cx="2055947" cy="95410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Two </a:t>
            </a:r>
            <a:r>
              <a:rPr lang="en-US" dirty="0"/>
              <a:t>p</a:t>
            </a:r>
            <a:r>
              <a:rPr lang="en-US" dirty="0" smtClean="0"/>
              <a:t>ole (P)</a:t>
            </a:r>
            <a:br>
              <a:rPr lang="en-US" dirty="0" smtClean="0"/>
            </a:br>
            <a:r>
              <a:rPr lang="en-US" dirty="0" smtClean="0"/>
              <a:t>round rotor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431" y="4468599"/>
            <a:ext cx="2484976" cy="104028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Six pole salient </a:t>
            </a:r>
          </a:p>
          <a:p>
            <a:r>
              <a:rPr lang="en-US" dirty="0" smtClean="0"/>
              <a:t>rotor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185219" y="57150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92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Machine Rotors</a:t>
            </a:r>
          </a:p>
        </p:txBody>
      </p:sp>
      <p:pic>
        <p:nvPicPr>
          <p:cNvPr id="4" name="Picture 2" descr="f5-4.jpg"/>
          <p:cNvPicPr>
            <a:picLocks noChangeAspect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22" y="1371600"/>
            <a:ext cx="5973762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484308"/>
            <a:ext cx="5118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Source: Dr. </a:t>
            </a:r>
            <a:r>
              <a:rPr lang="en-US" sz="1400" dirty="0" err="1" smtClean="0"/>
              <a:t>Gleb</a:t>
            </a:r>
            <a:r>
              <a:rPr lang="en-US" sz="1400" dirty="0" smtClean="0"/>
              <a:t> </a:t>
            </a:r>
            <a:r>
              <a:rPr lang="en-US" sz="1400" dirty="0" err="1" smtClean="0"/>
              <a:t>Tcheslavski</a:t>
            </a:r>
            <a:r>
              <a:rPr lang="en-US" sz="1400" dirty="0"/>
              <a:t>, </a:t>
            </a:r>
            <a:r>
              <a:rPr lang="en-US" sz="1400" dirty="0" smtClean="0"/>
              <a:t>ee.lamar.edu/</a:t>
            </a:r>
            <a:r>
              <a:rPr lang="en-US" sz="1400" dirty="0" err="1" smtClean="0"/>
              <a:t>gleb</a:t>
            </a:r>
            <a:r>
              <a:rPr lang="en-US" sz="1400" dirty="0" smtClean="0"/>
              <a:t>/teaching.htm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387415"/>
            <a:ext cx="1609736" cy="138499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High pole</a:t>
            </a:r>
            <a:br>
              <a:rPr lang="en-US" dirty="0" smtClean="0"/>
            </a:br>
            <a:r>
              <a:rPr lang="en-US" dirty="0" smtClean="0"/>
              <a:t>salient </a:t>
            </a:r>
            <a:br>
              <a:rPr lang="en-US" dirty="0" smtClean="0"/>
            </a:br>
            <a:r>
              <a:rPr lang="en-US" dirty="0" smtClean="0"/>
              <a:t>rotor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295536" y="1905000"/>
            <a:ext cx="2352664" cy="174912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667000" y="4746912"/>
            <a:ext cx="1438264" cy="369744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81000" y="3648858"/>
            <a:ext cx="94288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Shaft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378790" y="3910468"/>
            <a:ext cx="1052419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32450" y="4495800"/>
            <a:ext cx="2292679" cy="181588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Part of exciter,</a:t>
            </a:r>
            <a:br>
              <a:rPr lang="en-US" dirty="0" smtClean="0"/>
            </a:br>
            <a:r>
              <a:rPr lang="en-US" dirty="0" smtClean="0"/>
              <a:t>which is used</a:t>
            </a:r>
            <a:br>
              <a:rPr lang="en-US" dirty="0" smtClean="0"/>
            </a:br>
            <a:r>
              <a:rPr lang="en-US" dirty="0" smtClean="0"/>
              <a:t>to control the </a:t>
            </a:r>
            <a:br>
              <a:rPr lang="en-US" dirty="0" smtClean="0"/>
            </a:br>
            <a:r>
              <a:rPr lang="en-US" dirty="0" smtClean="0"/>
              <a:t>field current 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37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4590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Machine Stators </a:t>
            </a:r>
            <a:endParaRPr lang="en-US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2" t="14168" r="21813" b="2496"/>
          <a:stretch/>
        </p:blipFill>
        <p:spPr bwMode="auto">
          <a:xfrm>
            <a:off x="1219200" y="1371598"/>
            <a:ext cx="6705600" cy="500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375777"/>
            <a:ext cx="4442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Source: Book, Beginning of Chapter </a:t>
            </a:r>
            <a:r>
              <a:rPr lang="en-US" sz="1600" dirty="0"/>
              <a:t>8</a:t>
            </a:r>
            <a:r>
              <a:rPr lang="en-US" sz="1600" dirty="0" smtClean="0"/>
              <a:t> Photo</a:t>
            </a:r>
            <a:endParaRPr lang="en-US" sz="1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38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135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Gauss Power Flow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>
            <p:extLst/>
          </p:nvPr>
        </p:nvGraphicFramePr>
        <p:xfrm>
          <a:off x="457200" y="1280160"/>
          <a:ext cx="7416800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2" name="Equation" r:id="rId4" imgW="7416800" imgH="5207000" progId="Equation.DSMT4">
                  <p:embed/>
                </p:oleObj>
              </mc:Choice>
              <mc:Fallback>
                <p:oleObj name="Equation" r:id="rId4" imgW="7416800" imgH="5207000" progId="Equation.DSMT4">
                  <p:embed/>
                  <p:pic>
                    <p:nvPicPr>
                      <p:cNvPr id="174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416800" cy="520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</a:t>
            </a:r>
            <a:r>
              <a:rPr lang="en-US" dirty="0" smtClean="0"/>
              <a:t>Generators</a:t>
            </a:r>
            <a:endParaRPr lang="en-US" dirty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t="15281" r="22776" b="4718"/>
          <a:stretch/>
        </p:blipFill>
        <p:spPr bwMode="auto">
          <a:xfrm>
            <a:off x="1066800" y="1303274"/>
            <a:ext cx="7008933" cy="50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375777"/>
            <a:ext cx="4537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Source: Book, Beginning of Chapter 11 Photo</a:t>
            </a:r>
            <a:endParaRPr lang="en-US" sz="16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490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Brief Coverage of Magnetics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457200" y="128016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SzPct val="125000"/>
            </a:pPr>
            <a:r>
              <a:rPr lang="en-US" dirty="0"/>
              <a:t>Ampere’s circuital law:</a:t>
            </a:r>
          </a:p>
          <a:p>
            <a:pPr marL="342900" indent="-342900">
              <a:buSzPct val="125000"/>
              <a:buFontTx/>
              <a:buChar char="•"/>
            </a:pPr>
            <a:endParaRPr lang="en-US" dirty="0"/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620712"/>
              </p:ext>
            </p:extLst>
          </p:nvPr>
        </p:nvGraphicFramePr>
        <p:xfrm>
          <a:off x="857250" y="1974850"/>
          <a:ext cx="7061200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5" name="Equation" r:id="rId4" imgW="7061040" imgH="3695400" progId="Equation.DSMT4">
                  <p:embed/>
                </p:oleObj>
              </mc:Choice>
              <mc:Fallback>
                <p:oleObj name="Equation" r:id="rId4" imgW="7061040" imgH="369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974850"/>
                        <a:ext cx="7061200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Magnetic Flux Density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eaLnBrk="1" hangingPunct="1"/>
            <a:r>
              <a:rPr lang="en-US" dirty="0" smtClean="0"/>
              <a:t>Magnetic fields are usually measured in terms of flux density</a:t>
            </a:r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1066800" y="2590800"/>
          <a:ext cx="717550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60" name="Equation" r:id="rId4" imgW="7175160" imgH="3454200" progId="Equation.DSMT4">
                  <p:embed/>
                </p:oleObj>
              </mc:Choice>
              <mc:Fallback>
                <p:oleObj name="Equation" r:id="rId4" imgW="7175160" imgH="345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175500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41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20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Magnetic Flux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423980"/>
              </p:ext>
            </p:extLst>
          </p:nvPr>
        </p:nvGraphicFramePr>
        <p:xfrm>
          <a:off x="457200" y="1280160"/>
          <a:ext cx="741680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4" name="Equation" r:id="rId4" imgW="7416720" imgH="3022560" progId="Equation.DSMT4">
                  <p:embed/>
                </p:oleObj>
              </mc:Choice>
              <mc:Fallback>
                <p:oleObj name="Equation" r:id="rId4" imgW="7416720" imgH="3022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416800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42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51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Flux linkages and Faraday’s law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080298"/>
              </p:ext>
            </p:extLst>
          </p:nvPr>
        </p:nvGraphicFramePr>
        <p:xfrm>
          <a:off x="457200" y="1280160"/>
          <a:ext cx="7124700" cy="50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8" name="Equation" r:id="rId4" imgW="7124400" imgH="5003640" progId="Equation.DSMT4">
                  <p:embed/>
                </p:oleObj>
              </mc:Choice>
              <mc:Fallback>
                <p:oleObj name="Equation" r:id="rId4" imgW="7124400" imgH="5003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124700" cy="500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8" name="Picture 4" descr="Book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4200"/>
            <a:ext cx="292576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43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43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Inductance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For a linear magnetic system, that is one where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B	= </a:t>
            </a:r>
            <a:r>
              <a:rPr lang="en-US" dirty="0" smtClean="0">
                <a:latin typeface="Symbol" pitchFamily="18" charset="2"/>
              </a:rPr>
              <a:t>m </a:t>
            </a:r>
            <a:r>
              <a:rPr lang="en-US" dirty="0" smtClean="0"/>
              <a:t>H</a:t>
            </a:r>
          </a:p>
          <a:p>
            <a:pPr eaLnBrk="1" hangingPunct="1">
              <a:buFontTx/>
              <a:buNone/>
            </a:pPr>
            <a:r>
              <a:rPr lang="en-US" dirty="0" smtClean="0"/>
              <a:t>we can define the inductance, L, to be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the constant relating the current and the flux</a:t>
            </a:r>
          </a:p>
          <a:p>
            <a:pPr eaLnBrk="1" hangingPunct="1">
              <a:buFontTx/>
              <a:buNone/>
            </a:pPr>
            <a:r>
              <a:rPr lang="en-US" dirty="0" smtClean="0"/>
              <a:t>linkage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	= L i</a:t>
            </a:r>
          </a:p>
          <a:p>
            <a:pPr eaLnBrk="1" hangingPunct="1">
              <a:buFontTx/>
              <a:buNone/>
            </a:pPr>
            <a:r>
              <a:rPr lang="en-US" dirty="0" smtClean="0"/>
              <a:t>where L has units of Henrys (H)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44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45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Inductance Example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2819400"/>
          </a:xfrm>
        </p:spPr>
        <p:txBody>
          <a:bodyPr/>
          <a:lstStyle/>
          <a:p>
            <a:pPr eaLnBrk="1" hangingPunct="1"/>
            <a:r>
              <a:rPr lang="en-US" dirty="0" smtClean="0"/>
              <a:t>Calculate the inductance of an N turn coil wound tightly on a </a:t>
            </a:r>
            <a:r>
              <a:rPr lang="en-US" dirty="0" err="1" smtClean="0"/>
              <a:t>torodial</a:t>
            </a:r>
            <a:r>
              <a:rPr lang="en-US" dirty="0" smtClean="0"/>
              <a:t> iron core that has a radius of R and a cross-sectional area of A.  Assume</a:t>
            </a:r>
          </a:p>
          <a:p>
            <a:pPr lvl="1" eaLnBrk="1" hangingPunct="1"/>
            <a:r>
              <a:rPr lang="en-US" dirty="0" smtClean="0"/>
              <a:t>all flux is within the coil </a:t>
            </a:r>
          </a:p>
          <a:p>
            <a:pPr lvl="1" eaLnBrk="1" hangingPunct="1"/>
            <a:r>
              <a:rPr lang="en-US" dirty="0" smtClean="0"/>
              <a:t>all flux links each turn</a:t>
            </a:r>
          </a:p>
        </p:txBody>
      </p:sp>
      <p:pic>
        <p:nvPicPr>
          <p:cNvPr id="59396" name="Picture 4" descr="Boo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3970338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Inductance Example, cont’d</a:t>
            </a:r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216097"/>
              </p:ext>
            </p:extLst>
          </p:nvPr>
        </p:nvGraphicFramePr>
        <p:xfrm>
          <a:off x="457200" y="1280160"/>
          <a:ext cx="50292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9" name="Equation" r:id="rId4" imgW="5029200" imgH="4546440" progId="Equation.DSMT4">
                  <p:embed/>
                </p:oleObj>
              </mc:Choice>
              <mc:Fallback>
                <p:oleObj name="Equation" r:id="rId4" imgW="5029200" imgH="4546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5029200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3429000"/>
            <a:ext cx="3505200" cy="18158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Let N=100, A=</a:t>
            </a:r>
            <a:br>
              <a:rPr lang="en-US" dirty="0" smtClean="0"/>
            </a:br>
            <a:r>
              <a:rPr lang="en-US" dirty="0" smtClean="0"/>
              <a:t>0.0006 m</a:t>
            </a:r>
            <a:r>
              <a:rPr lang="en-US" baseline="30000" dirty="0" smtClean="0"/>
              <a:t>2</a:t>
            </a:r>
            <a:r>
              <a:rPr lang="en-US" dirty="0" smtClean="0"/>
              <a:t>, R=0.03 m,</a:t>
            </a:r>
            <a:br>
              <a:rPr lang="en-US" dirty="0" smtClean="0"/>
            </a:b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baseline="-25000" dirty="0" err="1" smtClean="0"/>
              <a:t>r</a:t>
            </a:r>
            <a:r>
              <a:rPr lang="en-US" dirty="0" smtClean="0"/>
              <a:t>=1000; then L is</a:t>
            </a:r>
            <a:br>
              <a:rPr lang="en-US" dirty="0" smtClean="0"/>
            </a:br>
            <a:r>
              <a:rPr lang="en-US" dirty="0" smtClean="0"/>
              <a:t>0.04 H;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534400" cy="838200"/>
          </a:xfrm>
        </p:spPr>
        <p:txBody>
          <a:bodyPr/>
          <a:lstStyle/>
          <a:p>
            <a:r>
              <a:rPr lang="en-US" altLang="en-US" smtClean="0"/>
              <a:t>Gauss Two Bus Power Flow Example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1295400"/>
          </a:xfrm>
        </p:spPr>
        <p:txBody>
          <a:bodyPr/>
          <a:lstStyle/>
          <a:p>
            <a:pPr marL="0" indent="0"/>
            <a:r>
              <a:rPr lang="en-US" altLang="en-US" dirty="0" smtClean="0"/>
              <a:t>A 100 MW, 50 </a:t>
            </a:r>
            <a:r>
              <a:rPr lang="en-US" altLang="en-US" dirty="0" err="1" smtClean="0"/>
              <a:t>Mvar</a:t>
            </a:r>
            <a:r>
              <a:rPr lang="en-US" altLang="en-US" dirty="0" smtClean="0"/>
              <a:t> load is connected to a generator </a:t>
            </a:r>
          </a:p>
          <a:p>
            <a:pPr marL="0" indent="0"/>
            <a:r>
              <a:rPr lang="en-US" altLang="en-US" dirty="0" smtClean="0"/>
              <a:t>through a line with z = 0.02 + j0.06 </a:t>
            </a:r>
            <a:r>
              <a:rPr lang="en-US" altLang="en-US" dirty="0" err="1" smtClean="0"/>
              <a:t>p.u</a:t>
            </a:r>
            <a:r>
              <a:rPr lang="en-US" altLang="en-US" dirty="0" smtClean="0"/>
              <a:t>. and line charging of 5 </a:t>
            </a:r>
            <a:r>
              <a:rPr lang="en-US" altLang="en-US" dirty="0" err="1" smtClean="0"/>
              <a:t>Mvar</a:t>
            </a:r>
            <a:r>
              <a:rPr lang="en-US" altLang="en-US" dirty="0" smtClean="0"/>
              <a:t> on each end (100 MVA base).  Also, there is a 25 </a:t>
            </a:r>
            <a:r>
              <a:rPr lang="en-US" altLang="en-US" dirty="0" err="1" smtClean="0"/>
              <a:t>Mvar</a:t>
            </a:r>
            <a:r>
              <a:rPr lang="en-US" altLang="en-US" dirty="0" smtClean="0"/>
              <a:t> capacitor at bus 2.  If the generator voltage is 1.0 </a:t>
            </a:r>
            <a:r>
              <a:rPr lang="en-US" altLang="en-US" dirty="0" err="1" smtClean="0"/>
              <a:t>p.u</a:t>
            </a:r>
            <a:r>
              <a:rPr lang="en-US" altLang="en-US" dirty="0" smtClean="0"/>
              <a:t>., what is V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?  </a:t>
            </a:r>
          </a:p>
        </p:txBody>
      </p:sp>
      <p:pic>
        <p:nvPicPr>
          <p:cNvPr id="26628" name="Picture 4" descr="fig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4" b="18271"/>
          <a:stretch>
            <a:fillRect/>
          </a:stretch>
        </p:blipFill>
        <p:spPr bwMode="auto">
          <a:xfrm>
            <a:off x="629443" y="3777605"/>
            <a:ext cx="6970713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3448843" y="5225405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067843" y="5758805"/>
            <a:ext cx="3290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S</a:t>
            </a:r>
            <a:r>
              <a:rPr lang="en-US" altLang="en-US" sz="2800" baseline="-25000"/>
              <a:t>Load </a:t>
            </a:r>
            <a:r>
              <a:rPr lang="en-US" altLang="en-US" sz="2800">
                <a:latin typeface="Times" charset="0"/>
              </a:rPr>
              <a:t>= 1.0 + j0.5 p.u.</a:t>
            </a:r>
            <a:r>
              <a:rPr lang="en-US" altLang="en-US">
                <a:latin typeface="Times" charset="0"/>
              </a:rPr>
              <a:t> </a:t>
            </a:r>
            <a:endParaRPr lang="en-US" alt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Gauss Two Bus Example, cont’d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>
            <p:extLst/>
          </p:nvPr>
        </p:nvGraphicFramePr>
        <p:xfrm>
          <a:off x="457200" y="1280160"/>
          <a:ext cx="66294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6" name="Equation" r:id="rId4" imgW="6629400" imgH="3606800" progId="Equation.DSMT4">
                  <p:embed/>
                </p:oleObj>
              </mc:Choice>
              <mc:Fallback>
                <p:oleObj name="Equation" r:id="rId4" imgW="6629400" imgH="3606800" progId="Equation.DSMT4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629400" cy="360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Gauss Two Bus Example, cont’d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extLst/>
          </p:nvPr>
        </p:nvGraphicFramePr>
        <p:xfrm>
          <a:off x="457200" y="1280160"/>
          <a:ext cx="80137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0" name="Equation" r:id="rId4" imgW="8013700" imgH="5105400" progId="Equation.DSMT4">
                  <p:embed/>
                </p:oleObj>
              </mc:Choice>
              <mc:Fallback>
                <p:oleObj name="Equation" r:id="rId4" imgW="8013700" imgH="5105400" progId="Equation.DSMT4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0137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Gauss Two Bus Example, cont’d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/>
          </p:nvPr>
        </p:nvGraphicFramePr>
        <p:xfrm>
          <a:off x="457200" y="1280160"/>
          <a:ext cx="74422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4" name="Equation" r:id="rId4" imgW="7442200" imgH="3937000" progId="Equation.DSMT4">
                  <p:embed/>
                </p:oleObj>
              </mc:Choice>
              <mc:Fallback>
                <p:oleObj name="Equation" r:id="rId4" imgW="7442200" imgH="3937000" progId="Equation.DSMT4">
                  <p:embed/>
                  <p:pic>
                    <p:nvPicPr>
                      <p:cNvPr id="29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4422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001000" cy="1066800"/>
          </a:xfrm>
        </p:spPr>
        <p:txBody>
          <a:bodyPr/>
          <a:lstStyle/>
          <a:p>
            <a:r>
              <a:rPr lang="en-US" altLang="en-US" smtClean="0"/>
              <a:t>Slack Bus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In previous example we specified S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and V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and then solved for S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and V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.  </a:t>
            </a:r>
          </a:p>
          <a:p>
            <a:r>
              <a:rPr lang="en-US" altLang="en-US" dirty="0" smtClean="0"/>
              <a:t>We can not arbitrarily specify S at all buses because total generation must equal total load + total losses</a:t>
            </a:r>
          </a:p>
          <a:p>
            <a:r>
              <a:rPr lang="en-US" altLang="en-US" dirty="0" smtClean="0"/>
              <a:t>We also need an angle reference bus.</a:t>
            </a:r>
          </a:p>
          <a:p>
            <a:r>
              <a:rPr lang="en-US" altLang="en-US" dirty="0" smtClean="0"/>
              <a:t>To solve these problems we define one bus as the "slack" bus.  This bus has a fixed voltage magnitude and angle, and a varying real/reactive power injection.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3223</TotalTime>
  <Words>1321</Words>
  <Application>Microsoft Office PowerPoint</Application>
  <PresentationFormat>On-screen Show (4:3)</PresentationFormat>
  <Paragraphs>241</Paragraphs>
  <Slides>47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Capsules</vt:lpstr>
      <vt:lpstr>Equation</vt:lpstr>
      <vt:lpstr>Bitmap Image</vt:lpstr>
      <vt:lpstr>ECEN 460  Power System Operation and Control</vt:lpstr>
      <vt:lpstr>Announcements</vt:lpstr>
      <vt:lpstr>Stopping Criteria</vt:lpstr>
      <vt:lpstr>Gauss Power Flow</vt:lpstr>
      <vt:lpstr>Gauss Two Bus Power Flow Example</vt:lpstr>
      <vt:lpstr>Gauss Two Bus Example, cont’d</vt:lpstr>
      <vt:lpstr>Gauss Two Bus Example, cont’d</vt:lpstr>
      <vt:lpstr>Gauss Two Bus Example, cont’d</vt:lpstr>
      <vt:lpstr>Slack Bus</vt:lpstr>
      <vt:lpstr>Stated Another Way </vt:lpstr>
      <vt:lpstr>Gauss with Many Bus Systems</vt:lpstr>
      <vt:lpstr>Gauss-Seidel Iteration</vt:lpstr>
      <vt:lpstr>Three Types of Power Flow Buses</vt:lpstr>
      <vt:lpstr>Accelerated G-S Convergence</vt:lpstr>
      <vt:lpstr>Accelerated Convergence, cont’d</vt:lpstr>
      <vt:lpstr>Gauss-Seidel Advantages/Disadvantages</vt:lpstr>
      <vt:lpstr>Newton-Raphson Algorithm</vt:lpstr>
      <vt:lpstr>Newton-Raphson Method (scalar)</vt:lpstr>
      <vt:lpstr>Newton-Raphson Method, cont’d</vt:lpstr>
      <vt:lpstr>Newton-Raphson Example</vt:lpstr>
      <vt:lpstr>Newton-Raphson Example, cont’d</vt:lpstr>
      <vt:lpstr>Sequential Linear Approximations</vt:lpstr>
      <vt:lpstr>Newton-Raphson Comments</vt:lpstr>
      <vt:lpstr>Multi-Variable Newton-Raphson</vt:lpstr>
      <vt:lpstr>Multi-Variable Case, cont’d</vt:lpstr>
      <vt:lpstr>Multi-Variable Case, cont’d</vt:lpstr>
      <vt:lpstr>Jacobian Matrix</vt:lpstr>
      <vt:lpstr>Multi-Variable Example</vt:lpstr>
      <vt:lpstr>Multi-variable Example, cont’d</vt:lpstr>
      <vt:lpstr>Multi-variable Example, cont’d</vt:lpstr>
      <vt:lpstr>Synchronous Machine Modeling</vt:lpstr>
      <vt:lpstr>Synchronous Machine Basics </vt:lpstr>
      <vt:lpstr>Synchronous Machine Basics </vt:lpstr>
      <vt:lpstr>PowerPoint Presentation</vt:lpstr>
      <vt:lpstr>Rotating Magnetic Field Demo</vt:lpstr>
      <vt:lpstr>Rotation Speed and Two Main Types of Synchronous Machines</vt:lpstr>
      <vt:lpstr>Synchronous Machine Rotors</vt:lpstr>
      <vt:lpstr>Synchronous Machine Rotors</vt:lpstr>
      <vt:lpstr>Synchronous Machine Stators </vt:lpstr>
      <vt:lpstr>Synchronous Generators</vt:lpstr>
      <vt:lpstr>Brief Coverage of Magnetics</vt:lpstr>
      <vt:lpstr>Magnetic Flux Density</vt:lpstr>
      <vt:lpstr>Magnetic Flux</vt:lpstr>
      <vt:lpstr>Flux linkages and Faraday’s law</vt:lpstr>
      <vt:lpstr>Inductance</vt:lpstr>
      <vt:lpstr>Inductance Example</vt:lpstr>
      <vt:lpstr>Inductance Example, cont’d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Tom</cp:lastModifiedBy>
  <cp:revision>315</cp:revision>
  <cp:lastPrinted>2011-08-22T16:49:24Z</cp:lastPrinted>
  <dcterms:created xsi:type="dcterms:W3CDTF">2000-05-11T14:27:08Z</dcterms:created>
  <dcterms:modified xsi:type="dcterms:W3CDTF">2017-09-28T13:26:24Z</dcterms:modified>
</cp:coreProperties>
</file>