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258" r:id="rId2"/>
    <p:sldId id="320" r:id="rId3"/>
    <p:sldId id="321" r:id="rId4"/>
    <p:sldId id="302" r:id="rId5"/>
    <p:sldId id="311" r:id="rId6"/>
    <p:sldId id="323" r:id="rId7"/>
    <p:sldId id="315" r:id="rId8"/>
    <p:sldId id="303" r:id="rId9"/>
    <p:sldId id="366" r:id="rId10"/>
    <p:sldId id="367" r:id="rId11"/>
    <p:sldId id="259" r:id="rId12"/>
    <p:sldId id="282" r:id="rId13"/>
    <p:sldId id="309" r:id="rId14"/>
    <p:sldId id="267" r:id="rId15"/>
    <p:sldId id="332" r:id="rId16"/>
    <p:sldId id="334" r:id="rId17"/>
    <p:sldId id="335" r:id="rId18"/>
    <p:sldId id="337" r:id="rId19"/>
    <p:sldId id="338" r:id="rId20"/>
    <p:sldId id="339" r:id="rId21"/>
    <p:sldId id="340" r:id="rId22"/>
    <p:sldId id="363" r:id="rId23"/>
    <p:sldId id="341" r:id="rId24"/>
    <p:sldId id="306" r:id="rId25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12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110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40593" indent="-28484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39375" indent="-227875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95125" indent="-227875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50875" indent="-227875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506625" indent="-227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62375" indent="-227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418125" indent="-227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73875" indent="-227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9039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321D33-AA93-4B38-B760-ACA3B3B7AB7E}" type="slidenum">
              <a:rPr lang="en-US" altLang="en-US" sz="1200"/>
              <a:pPr eaLnBrk="1" hangingPunct="1"/>
              <a:t>11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608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1A428B-44AE-453C-884F-A4DC2F6C4774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800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werworld.com/gloveroverbyesarm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verbye.engr.tamu.edu/ecen-615-fall-2020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615</a:t>
            </a:r>
            <a:br>
              <a:rPr lang="en-US" altLang="en-US" dirty="0"/>
            </a:br>
            <a:r>
              <a:rPr lang="en-US" altLang="en-US" dirty="0"/>
              <a:t>Methods of Electric Power </a:t>
            </a:r>
            <a:br>
              <a:rPr lang="en-US" altLang="en-US" dirty="0"/>
            </a:br>
            <a:r>
              <a:rPr lang="en-US" altLang="en-US" dirty="0"/>
              <a:t>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1: Power Systems Overview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Power and Energy Conference (TPEC)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Starting in 2017 </a:t>
            </a:r>
            <a:r>
              <a:rPr lang="en-US" dirty="0" smtClean="0"/>
              <a:t>we </a:t>
            </a:r>
            <a:r>
              <a:rPr lang="en-US" dirty="0"/>
              <a:t>have been hosting the </a:t>
            </a:r>
            <a:r>
              <a:rPr lang="en-US" dirty="0" smtClean="0"/>
              <a:t>Texas </a:t>
            </a:r>
            <a:r>
              <a:rPr lang="en-US" dirty="0"/>
              <a:t>Power and Energy Conference </a:t>
            </a:r>
            <a:r>
              <a:rPr lang="en-US" dirty="0" smtClean="0"/>
              <a:t>on campus in either February or March 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TPEC 2022 was held Feb 28 to March 1 at the TAMU Memorial Student </a:t>
            </a:r>
            <a:r>
              <a:rPr lang="en-US" dirty="0" smtClean="0"/>
              <a:t>Center, with many students presenting papers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Technically co-sponsored with IEEE so papers appear in IEEE  </a:t>
            </a:r>
            <a:r>
              <a:rPr lang="en-US" dirty="0" err="1" smtClean="0"/>
              <a:t>Xplore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Student run so there are LOTs of volunteer activities; </a:t>
            </a:r>
            <a:r>
              <a:rPr lang="en-US" dirty="0" err="1" smtClean="0"/>
              <a:t>tpec.engr.tamu.eud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728"/>
          <a:stretch/>
        </p:blipFill>
        <p:spPr bwMode="auto">
          <a:xfrm>
            <a:off x="457200" y="4318985"/>
            <a:ext cx="371022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4319725"/>
            <a:ext cx="3808767" cy="228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320465"/>
            <a:ext cx="3645244" cy="22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2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506200" cy="3733800"/>
          </a:xfrm>
        </p:spPr>
        <p:txBody>
          <a:bodyPr/>
          <a:lstStyle/>
          <a:p>
            <a:r>
              <a:rPr lang="en-US" dirty="0"/>
              <a:t>Start reading Chapters 1 to 3 from the book (mostly background material)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/>
              <a:t>We’ll be using PowerWorld Simulator fairly extensively in this class, both the educational and professional versions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For now if you don’t have a version, just download </a:t>
            </a:r>
            <a:r>
              <a:rPr lang="en-US" altLang="en-US" dirty="0"/>
              <a:t>the free 42 bus educational versions of PowerWorld Simulator at</a:t>
            </a:r>
          </a:p>
          <a:p>
            <a:pPr marL="0" indent="0" eaLnBrk="1" hangingPunct="1">
              <a:buNone/>
            </a:pPr>
            <a:r>
              <a:rPr lang="en-US" altLang="en-US" dirty="0"/>
              <a:t>     </a:t>
            </a:r>
            <a:r>
              <a:rPr lang="en-US" altLang="en-US" dirty="0">
                <a:hlinkClick r:id="rId2"/>
              </a:rPr>
              <a:t>https://</a:t>
            </a:r>
            <a:r>
              <a:rPr lang="en-US" altLang="en-US" dirty="0" smtClean="0">
                <a:hlinkClick r:id="rId2"/>
              </a:rPr>
              <a:t>www.powerworld.com/gloveroverbyesarma</a:t>
            </a: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(be sure to get version 22; we might transition to version 23 if it comes out during the semester)</a:t>
            </a: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Course Topics</a:t>
            </a:r>
          </a:p>
        </p:txBody>
      </p:sp>
      <p:sp>
        <p:nvSpPr>
          <p:cNvPr id="1028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610600" cy="4876800"/>
          </a:xfrm>
        </p:spPr>
        <p:txBody>
          <a:bodyPr/>
          <a:lstStyle/>
          <a:p>
            <a:pPr>
              <a:buClr>
                <a:srgbClr val="1E0000"/>
              </a:buClr>
            </a:pPr>
            <a:r>
              <a:rPr lang="en-US" dirty="0">
                <a:solidFill>
                  <a:srgbClr val="1E0000"/>
                </a:solidFill>
              </a:rPr>
              <a:t>Introduction to Power Systems			</a:t>
            </a:r>
          </a:p>
          <a:p>
            <a:pPr>
              <a:buClr>
                <a:srgbClr val="1E0000"/>
              </a:buClr>
            </a:pPr>
            <a:r>
              <a:rPr lang="en-US" dirty="0">
                <a:solidFill>
                  <a:srgbClr val="1E0000"/>
                </a:solidFill>
              </a:rPr>
              <a:t>Overview of Power System Modeling and Operation	</a:t>
            </a:r>
          </a:p>
          <a:p>
            <a:pPr>
              <a:buClr>
                <a:srgbClr val="1E0000"/>
              </a:buClr>
            </a:pPr>
            <a:r>
              <a:rPr lang="en-US" dirty="0">
                <a:solidFill>
                  <a:srgbClr val="1E0000"/>
                </a:solidFill>
              </a:rPr>
              <a:t>Power Flow						</a:t>
            </a:r>
          </a:p>
          <a:p>
            <a:pPr>
              <a:buClr>
                <a:srgbClr val="1E0000"/>
              </a:buClr>
            </a:pPr>
            <a:r>
              <a:rPr lang="en-US" dirty="0">
                <a:solidFill>
                  <a:srgbClr val="1E0000"/>
                </a:solidFill>
              </a:rPr>
              <a:t>Sparse Matrices in Power System Analysis		</a:t>
            </a:r>
          </a:p>
          <a:p>
            <a:pPr>
              <a:buClr>
                <a:srgbClr val="1E0000"/>
              </a:buClr>
            </a:pPr>
            <a:r>
              <a:rPr lang="en-US" dirty="0">
                <a:solidFill>
                  <a:srgbClr val="1E0000"/>
                </a:solidFill>
              </a:rPr>
              <a:t>Sensitivity Analysis and Equivalents			</a:t>
            </a:r>
          </a:p>
          <a:p>
            <a:pPr>
              <a:buClr>
                <a:srgbClr val="1E0000"/>
              </a:buClr>
            </a:pPr>
            <a:r>
              <a:rPr lang="en-US" dirty="0">
                <a:solidFill>
                  <a:srgbClr val="1E0000"/>
                </a:solidFill>
              </a:rPr>
              <a:t>Power System Data Analytics and Visualization	</a:t>
            </a:r>
          </a:p>
          <a:p>
            <a:pPr>
              <a:buClr>
                <a:srgbClr val="1E0000"/>
              </a:buClr>
            </a:pPr>
            <a:r>
              <a:rPr lang="en-US" dirty="0">
                <a:solidFill>
                  <a:srgbClr val="1E0000"/>
                </a:solidFill>
              </a:rPr>
              <a:t>Optimal Power Flow and Power Markets		</a:t>
            </a:r>
          </a:p>
          <a:p>
            <a:pPr>
              <a:buClr>
                <a:srgbClr val="1E0000"/>
              </a:buClr>
            </a:pPr>
            <a:r>
              <a:rPr lang="en-US" dirty="0">
                <a:solidFill>
                  <a:srgbClr val="1E0000"/>
                </a:solidFill>
              </a:rPr>
              <a:t>Power System State Estimation</a:t>
            </a:r>
          </a:p>
          <a:p>
            <a:pPr>
              <a:buClr>
                <a:srgbClr val="1E0000"/>
              </a:buClr>
            </a:pPr>
            <a:r>
              <a:rPr lang="en-US" dirty="0">
                <a:solidFill>
                  <a:srgbClr val="1E0000"/>
                </a:solidFill>
              </a:rPr>
              <a:t>High Impact, Low Frequency Events	</a:t>
            </a:r>
            <a:endParaRPr lang="en-US" altLang="en-US" dirty="0">
              <a:solidFill>
                <a:srgbClr val="1E0000"/>
              </a:solidFill>
              <a:cs typeface="Times New Roman" pitchFamily="18" charset="0"/>
            </a:endParaRPr>
          </a:p>
        </p:txBody>
      </p:sp>
      <p:graphicFrame>
        <p:nvGraphicFramePr>
          <p:cNvPr id="1026" name="Object 2048"/>
          <p:cNvGraphicFramePr>
            <a:graphicFrameLocks noChangeAspect="1"/>
          </p:cNvGraphicFramePr>
          <p:nvPr/>
        </p:nvGraphicFramePr>
        <p:xfrm>
          <a:off x="152400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026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icture containing sky, outdoor, pylon, outdoor object&#10;&#10;Description automatically generated">
            <a:extLst>
              <a:ext uri="{FF2B5EF4-FFF2-40B4-BE49-F238E27FC236}">
                <a16:creationId xmlns="" xmlns:lc="http://schemas.openxmlformats.org/drawingml/2006/lockedCanvas" xmlns:a16="http://schemas.microsoft.com/office/drawing/2014/main" id="{2B122AA4-20CA-4D4C-9F87-E2A13E8850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3352800"/>
            <a:ext cx="4022768" cy="2678493"/>
          </a:xfrm>
          <a:prstGeom prst="rect">
            <a:avLst/>
          </a:prstGeom>
        </p:spPr>
      </p:pic>
      <p:pic>
        <p:nvPicPr>
          <p:cNvPr id="7" name="Picture 6" descr="Windmills in a field&#10;&#10;Description automatically generated with medium confidence">
            <a:extLst>
              <a:ext uri="{FF2B5EF4-FFF2-40B4-BE49-F238E27FC236}">
                <a16:creationId xmlns="" xmlns:lc="http://schemas.openxmlformats.org/drawingml/2006/lockedCanvas" xmlns:a16="http://schemas.microsoft.com/office/drawing/2014/main" id="{2FBC53CD-4472-4551-8D52-DA4E8A9E5C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768" y="1281876"/>
            <a:ext cx="3352800" cy="1765808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0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10512552" cy="1066800"/>
          </a:xfrm>
        </p:spPr>
        <p:txBody>
          <a:bodyPr/>
          <a:lstStyle/>
          <a:p>
            <a:r>
              <a:rPr lang="en-US" dirty="0"/>
              <a:t>ECEN 615 Motivation: A Vision for a Long-Term Sustainable Electric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430000" cy="3733800"/>
          </a:xfrm>
        </p:spPr>
        <p:txBody>
          <a:bodyPr/>
          <a:lstStyle/>
          <a:p>
            <a:r>
              <a:rPr lang="en-US" altLang="en-US" dirty="0"/>
              <a:t>In 2000 the US National Academy of Engineering (NAE) named Electrification (the vast networks of electricity that power the developed world) as the top engineering technology of the 20th century </a:t>
            </a:r>
          </a:p>
          <a:p>
            <a:pPr lvl="1"/>
            <a:r>
              <a:rPr lang="en-US" altLang="en-US" dirty="0"/>
              <a:t>Beating automobiles (2), airplanes (3), </a:t>
            </a:r>
            <a:br>
              <a:rPr lang="en-US" altLang="en-US" dirty="0"/>
            </a:br>
            <a:r>
              <a:rPr lang="en-US" altLang="en-US" dirty="0"/>
              <a:t>water (4), electronics (5)</a:t>
            </a:r>
          </a:p>
          <a:p>
            <a:pPr lvl="1"/>
            <a:r>
              <a:rPr lang="en-US" altLang="en-US" dirty="0"/>
              <a:t>Electricity has changed the world!</a:t>
            </a:r>
          </a:p>
          <a:p>
            <a:r>
              <a:rPr lang="en-US" altLang="en-US" dirty="0"/>
              <a:t>For the 21th century the winner </a:t>
            </a:r>
            <a:br>
              <a:rPr lang="en-US" altLang="en-US" dirty="0"/>
            </a:br>
            <a:r>
              <a:rPr lang="en-US" altLang="en-US" dirty="0"/>
              <a:t>could be “Development of a </a:t>
            </a:r>
            <a:br>
              <a:rPr lang="en-US" altLang="en-US" dirty="0"/>
            </a:br>
            <a:r>
              <a:rPr lang="en-US" altLang="en-US" dirty="0"/>
              <a:t>sustainable and resilient </a:t>
            </a:r>
            <a:br>
              <a:rPr lang="en-US" altLang="en-US" dirty="0"/>
            </a:br>
            <a:r>
              <a:rPr lang="en-US" altLang="en-US" dirty="0"/>
              <a:t>electric infrastructure for the </a:t>
            </a:r>
            <a:br>
              <a:rPr lang="en-US" altLang="en-US" dirty="0"/>
            </a:br>
            <a:r>
              <a:rPr lang="en-US" altLang="en-US" dirty="0"/>
              <a:t>entire world”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2740611" cy="219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4267200"/>
            <a:ext cx="353846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98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Power System Examples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10896600" cy="3733800"/>
          </a:xfrm>
        </p:spPr>
        <p:txBody>
          <a:bodyPr/>
          <a:lstStyle/>
          <a:p>
            <a:pPr eaLnBrk="1" hangingPunct="1">
              <a:buClr>
                <a:srgbClr val="1E0000"/>
              </a:buClr>
            </a:pPr>
            <a:r>
              <a:rPr lang="en-US" altLang="en-US" dirty="0"/>
              <a:t>Electric utility: can range from quite small, such as an island, to one covering half the continent</a:t>
            </a:r>
          </a:p>
          <a:p>
            <a:pPr lvl="1" eaLnBrk="1" hangingPunct="1">
              <a:buClr>
                <a:srgbClr val="1E0000"/>
              </a:buClr>
            </a:pPr>
            <a:r>
              <a:rPr lang="en-US" altLang="en-US" dirty="0"/>
              <a:t>there are four major interconnected ac power systems in North American, each operating at 60 Hz ac; 50 Hz is used in some other countries.    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 err="1"/>
              <a:t>Microgrids</a:t>
            </a:r>
            <a:r>
              <a:rPr lang="en-US" altLang="en-US" dirty="0"/>
              <a:t> can power smaller areas (like a campus) and can be optionally connected to the main grid 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Airplanes and Spaceships: reduction in weight is primary consideration; frequency is 400 Hz.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Ships and submarines 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Automobiles: dc 12 V standard; 360-376 V for electric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Battery operated portable systems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18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Grid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15600" cy="3733800"/>
          </a:xfrm>
        </p:spPr>
        <p:txBody>
          <a:bodyPr/>
          <a:lstStyle/>
          <a:p>
            <a:r>
              <a:rPr lang="en-US" altLang="en-US" dirty="0">
                <a:cs typeface="Geneva" charset="0"/>
              </a:rPr>
              <a:t>Generation – source of electric energy</a:t>
            </a:r>
          </a:p>
          <a:p>
            <a:pPr lvl="1"/>
            <a:r>
              <a:rPr lang="en-US" altLang="en-US" dirty="0">
                <a:ea typeface="Geneva" charset="0"/>
              </a:rPr>
              <a:t>Coal had provided over half of the U.S. electric energy, but now natural gas leads, with renewable sources rapidly growing</a:t>
            </a:r>
          </a:p>
          <a:p>
            <a:r>
              <a:rPr lang="en-US" altLang="en-US" dirty="0">
                <a:cs typeface="Geneva" charset="0"/>
              </a:rPr>
              <a:t>Load – consumes electric energy</a:t>
            </a:r>
          </a:p>
          <a:p>
            <a:pPr lvl="1"/>
            <a:r>
              <a:rPr lang="en-US" altLang="en-US" dirty="0">
                <a:ea typeface="Geneva" charset="0"/>
              </a:rPr>
              <a:t>Consumers are in complete control of </a:t>
            </a:r>
            <a:r>
              <a:rPr lang="en-US" altLang="en-US" dirty="0" smtClean="0">
                <a:ea typeface="Geneva" charset="0"/>
              </a:rPr>
              <a:t/>
            </a:r>
            <a:br>
              <a:rPr lang="en-US" altLang="en-US" dirty="0" smtClean="0">
                <a:ea typeface="Geneva" charset="0"/>
              </a:rPr>
            </a:br>
            <a:r>
              <a:rPr lang="en-US" altLang="en-US" dirty="0" smtClean="0">
                <a:ea typeface="Geneva" charset="0"/>
              </a:rPr>
              <a:t>the </a:t>
            </a:r>
            <a:r>
              <a:rPr lang="en-US" altLang="en-US" dirty="0">
                <a:ea typeface="Geneva" charset="0"/>
              </a:rPr>
              <a:t>switch; utilities must supply </a:t>
            </a:r>
            <a:r>
              <a:rPr lang="en-US" altLang="en-US" dirty="0" smtClean="0">
                <a:ea typeface="Geneva" charset="0"/>
              </a:rPr>
              <a:t/>
            </a:r>
            <a:br>
              <a:rPr lang="en-US" altLang="en-US" dirty="0" smtClean="0">
                <a:ea typeface="Geneva" charset="0"/>
              </a:rPr>
            </a:br>
            <a:r>
              <a:rPr lang="en-US" altLang="en-US" dirty="0" smtClean="0">
                <a:ea typeface="Geneva" charset="0"/>
              </a:rPr>
              <a:t>enough </a:t>
            </a:r>
            <a:r>
              <a:rPr lang="en-US" altLang="en-US" dirty="0">
                <a:ea typeface="Geneva" charset="0"/>
              </a:rPr>
              <a:t>power to meet load</a:t>
            </a:r>
          </a:p>
          <a:p>
            <a:r>
              <a:rPr lang="en-US" altLang="en-US" dirty="0">
                <a:cs typeface="Geneva" charset="0"/>
              </a:rPr>
              <a:t>Transmission and Distribution – </a:t>
            </a:r>
            <a:r>
              <a:rPr lang="en-US" altLang="en-US" dirty="0" smtClean="0">
                <a:cs typeface="Geneva" charset="0"/>
              </a:rPr>
              <a:t/>
            </a:r>
            <a:br>
              <a:rPr lang="en-US" altLang="en-US" dirty="0" smtClean="0">
                <a:cs typeface="Geneva" charset="0"/>
              </a:rPr>
            </a:br>
            <a:r>
              <a:rPr lang="en-US" altLang="en-US" dirty="0" smtClean="0">
                <a:cs typeface="Geneva" charset="0"/>
              </a:rPr>
              <a:t>the </a:t>
            </a:r>
            <a:r>
              <a:rPr lang="en-US" altLang="en-US" dirty="0">
                <a:cs typeface="Geneva" charset="0"/>
              </a:rPr>
              <a:t>wires that carry the power from </a:t>
            </a:r>
            <a:r>
              <a:rPr lang="en-US" altLang="en-US" dirty="0" smtClean="0">
                <a:cs typeface="Geneva" charset="0"/>
              </a:rPr>
              <a:t/>
            </a:r>
            <a:br>
              <a:rPr lang="en-US" altLang="en-US" dirty="0" smtClean="0">
                <a:cs typeface="Geneva" charset="0"/>
              </a:rPr>
            </a:br>
            <a:r>
              <a:rPr lang="en-US" altLang="en-US" dirty="0" smtClean="0">
                <a:cs typeface="Geneva" charset="0"/>
              </a:rPr>
              <a:t>generation </a:t>
            </a:r>
            <a:r>
              <a:rPr lang="en-US" altLang="en-US" dirty="0">
                <a:cs typeface="Geneva" charset="0"/>
              </a:rPr>
              <a:t>to load</a:t>
            </a:r>
          </a:p>
          <a:p>
            <a:pPr lvl="1"/>
            <a:r>
              <a:rPr lang="en-US" altLang="en-US" dirty="0">
                <a:ea typeface="Geneva" charset="0"/>
              </a:rPr>
              <a:t>Operating at voltages up to 765 kV (kilovolt</a:t>
            </a:r>
            <a:r>
              <a:rPr lang="en-US" altLang="en-US" dirty="0" smtClean="0">
                <a:ea typeface="Geneva" charset="0"/>
              </a:rPr>
              <a:t>),</a:t>
            </a:r>
            <a:br>
              <a:rPr lang="en-US" altLang="en-US" dirty="0" smtClean="0">
                <a:ea typeface="Geneva" charset="0"/>
              </a:rPr>
            </a:br>
            <a:r>
              <a:rPr lang="en-US" altLang="en-US" dirty="0" smtClean="0">
                <a:ea typeface="Geneva" charset="0"/>
              </a:rPr>
              <a:t>with </a:t>
            </a:r>
            <a:r>
              <a:rPr lang="en-US" altLang="en-US" dirty="0">
                <a:ea typeface="Geneva" charset="0"/>
              </a:rPr>
              <a:t>500 kV, 345 </a:t>
            </a:r>
            <a:r>
              <a:rPr lang="en-US" altLang="en-US" dirty="0" smtClean="0">
                <a:ea typeface="Geneva" charset="0"/>
              </a:rPr>
              <a:t>kV, 230 </a:t>
            </a:r>
            <a:r>
              <a:rPr lang="en-US" altLang="en-US" dirty="0">
                <a:ea typeface="Geneva" charset="0"/>
              </a:rPr>
              <a:t>kV </a:t>
            </a:r>
            <a:r>
              <a:rPr lang="en-US" altLang="en-US" dirty="0" smtClean="0">
                <a:ea typeface="Geneva" charset="0"/>
              </a:rPr>
              <a:t>161 kV and 138 kV common</a:t>
            </a:r>
            <a:endParaRPr lang="en-US" altLang="en-US" dirty="0">
              <a:ea typeface="Geneva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992" y="2209800"/>
            <a:ext cx="4968814" cy="343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2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Grid Time Frames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16729"/>
            <a:ext cx="827511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6096000"/>
            <a:ext cx="7940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3366"/>
              </a:buClr>
            </a:pPr>
            <a:r>
              <a:rPr lang="en-US" sz="1400" dirty="0">
                <a:solidFill>
                  <a:srgbClr val="1E0000"/>
                </a:solidFill>
                <a:latin typeface="+mj-lt"/>
              </a:rPr>
              <a:t>Image: Sauer, P.W., M. A. Pai, Power System Dynamics and Stability, Stripes Publishing, 2007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2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Power and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839200" cy="3733800"/>
          </a:xfrm>
        </p:spPr>
        <p:txBody>
          <a:bodyPr/>
          <a:lstStyle/>
          <a:p>
            <a:r>
              <a:rPr lang="en-US" altLang="en-US" dirty="0">
                <a:cs typeface="Geneva" charset="0"/>
              </a:rPr>
              <a:t>Power is the instantaneous transfer of energy; expressed in watts (W), kW, MW, GW</a:t>
            </a:r>
          </a:p>
          <a:p>
            <a:pPr lvl="1"/>
            <a:r>
              <a:rPr lang="en-US" altLang="en-US" dirty="0">
                <a:ea typeface="Geneva" charset="0"/>
              </a:rPr>
              <a:t>US installed generation capacity is about 1000 GW</a:t>
            </a:r>
          </a:p>
          <a:p>
            <a:r>
              <a:rPr lang="en-US" altLang="en-US" dirty="0">
                <a:cs typeface="Geneva" charset="0"/>
              </a:rPr>
              <a:t>Energy is the integration of power over time; expressed in units of joules (J = 1 W-sec), kWh (3.6 x 10</a:t>
            </a:r>
            <a:r>
              <a:rPr lang="en-US" altLang="en-US" baseline="30000" dirty="0">
                <a:cs typeface="Geneva" charset="0"/>
              </a:rPr>
              <a:t>6</a:t>
            </a:r>
            <a:r>
              <a:rPr lang="en-US" altLang="en-US" dirty="0">
                <a:cs typeface="Geneva" charset="0"/>
              </a:rPr>
              <a:t> J), or </a:t>
            </a:r>
            <a:r>
              <a:rPr lang="en-US" altLang="en-US" dirty="0" err="1">
                <a:cs typeface="Geneva" charset="0"/>
              </a:rPr>
              <a:t>btu</a:t>
            </a:r>
            <a:r>
              <a:rPr lang="en-US" altLang="en-US" dirty="0">
                <a:cs typeface="Geneva" charset="0"/>
              </a:rPr>
              <a:t> (1055 J; 1 </a:t>
            </a:r>
            <a:r>
              <a:rPr lang="en-US" altLang="en-US" dirty="0" err="1">
                <a:cs typeface="Geneva" charset="0"/>
              </a:rPr>
              <a:t>MBtu</a:t>
            </a:r>
            <a:r>
              <a:rPr lang="en-US" altLang="en-US" dirty="0">
                <a:cs typeface="Geneva" charset="0"/>
              </a:rPr>
              <a:t>=0.292 MWh)</a:t>
            </a:r>
          </a:p>
          <a:p>
            <a:r>
              <a:rPr lang="en-US" altLang="en-US" dirty="0">
                <a:cs typeface="Geneva" charset="0"/>
              </a:rPr>
              <a:t>U.S. electric energy consumption is about 4100 billion kWh (about 12,500 kWh per person; 1.4 kW continuous per person on average)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74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AC System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The power grid is an ac system, operating at close to 60 Hz in North America, 50 Hz in many other places</a:t>
            </a:r>
          </a:p>
          <a:p>
            <a:r>
              <a:rPr lang="en-US" altLang="en-US" dirty="0">
                <a:cs typeface="Geneva" charset="0"/>
              </a:rPr>
              <a:t>Constant frequency ac systems are analyzed using phasor analysis, which expresses a time varying value, such as a voltage or current, as a magnitude and phase angle</a:t>
            </a:r>
          </a:p>
          <a:p>
            <a:pPr lvl="1"/>
            <a:r>
              <a:rPr lang="en-US" altLang="en-US" i="1" dirty="0">
                <a:ea typeface="ＭＳ Ｐゴシック" pitchFamily="34" charset="-128"/>
              </a:rPr>
              <a:t>v(t)</a:t>
            </a:r>
            <a:r>
              <a:rPr lang="en-US" altLang="en-US" dirty="0">
                <a:ea typeface="ＭＳ Ｐゴシック" pitchFamily="34" charset="-128"/>
              </a:rPr>
              <a:t>  =  	V</a:t>
            </a:r>
            <a:r>
              <a:rPr lang="en-US" altLang="en-US" baseline="-25000" dirty="0">
                <a:ea typeface="ＭＳ Ｐゴシック" pitchFamily="34" charset="-128"/>
              </a:rPr>
              <a:t>max </a:t>
            </a:r>
            <a:r>
              <a:rPr lang="en-US" altLang="en-US" dirty="0">
                <a:ea typeface="ＭＳ Ｐゴシック" pitchFamily="34" charset="-128"/>
              </a:rPr>
              <a:t>cos(</a:t>
            </a:r>
            <a:r>
              <a:rPr lang="en-US" altLang="en-US" dirty="0" err="1">
                <a:latin typeface="Symbol" pitchFamily="18" charset="2"/>
                <a:ea typeface="ＭＳ Ｐゴシック" pitchFamily="34" charset="-128"/>
              </a:rPr>
              <a:t>w</a:t>
            </a:r>
            <a:r>
              <a:rPr lang="en-US" altLang="en-US" dirty="0" err="1">
                <a:ea typeface="ＭＳ Ｐゴシック" pitchFamily="34" charset="-128"/>
              </a:rPr>
              <a:t>t</a:t>
            </a:r>
            <a:r>
              <a:rPr lang="en-US" altLang="en-US" dirty="0">
                <a:ea typeface="ＭＳ Ｐゴシック" pitchFamily="34" charset="-128"/>
              </a:rPr>
              <a:t> + </a:t>
            </a:r>
            <a:r>
              <a:rPr lang="en-US" altLang="en-US" dirty="0">
                <a:latin typeface="Symbol" pitchFamily="18" charset="2"/>
                <a:ea typeface="ＭＳ Ｐゴシック" pitchFamily="34" charset="-128"/>
              </a:rPr>
              <a:t>q</a:t>
            </a:r>
            <a:r>
              <a:rPr lang="en-US" altLang="en-US" baseline="-25000" dirty="0">
                <a:ea typeface="ＭＳ Ｐゴシック" pitchFamily="34" charset="-128"/>
              </a:rPr>
              <a:t>v</a:t>
            </a:r>
            <a:r>
              <a:rPr lang="en-US" altLang="en-US" dirty="0">
                <a:ea typeface="ＭＳ Ｐゴシック" pitchFamily="34" charset="-128"/>
              </a:rPr>
              <a:t>) </a:t>
            </a:r>
            <a:r>
              <a:rPr lang="en-US" altLang="en-US" dirty="0">
                <a:ea typeface="ＭＳ Ｐゴシック" pitchFamily="34" charset="-128"/>
                <a:sym typeface="Symbol" pitchFamily="18" charset="2"/>
              </a:rPr>
              <a:t> </a:t>
            </a:r>
            <a:r>
              <a:rPr lang="en-US" altLang="en-US" dirty="0" err="1">
                <a:ea typeface="ＭＳ Ｐゴシック" pitchFamily="34" charset="-128"/>
                <a:sym typeface="Symbol" pitchFamily="18" charset="2"/>
              </a:rPr>
              <a:t>V</a:t>
            </a:r>
            <a:r>
              <a:rPr lang="en-US" altLang="en-US" baseline="-25000" dirty="0" err="1">
                <a:ea typeface="ＭＳ Ｐゴシック" pitchFamily="34" charset="-128"/>
                <a:sym typeface="Symbol" pitchFamily="18" charset="2"/>
              </a:rPr>
              <a:t>rms</a:t>
            </a:r>
            <a:r>
              <a:rPr lang="en-US" altLang="en-US" dirty="0">
                <a:ea typeface="ＭＳ Ｐゴシック" pitchFamily="34" charset="-128"/>
                <a:sym typeface="Symbol" pitchFamily="18" charset="2"/>
              </a:rPr>
              <a:t></a:t>
            </a:r>
            <a:r>
              <a:rPr lang="en-US" altLang="en-US" dirty="0">
                <a:latin typeface="Symbol" pitchFamily="18" charset="2"/>
                <a:ea typeface="ＭＳ Ｐゴシック" pitchFamily="34" charset="-128"/>
              </a:rPr>
              <a:t> q</a:t>
            </a:r>
            <a:r>
              <a:rPr lang="en-US" altLang="en-US" baseline="-25000" dirty="0">
                <a:ea typeface="ＭＳ Ｐゴシック" pitchFamily="34" charset="-128"/>
              </a:rPr>
              <a:t>v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Phase angle is always with respect to an arbitrary reference angle </a:t>
            </a:r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In 615 we’ll almost always be talking about ac systems and looking at the average power over a cycle</a:t>
            </a:r>
            <a:endParaRPr lang="en-US" altLang="en-US" dirty="0">
              <a:ea typeface="Geneva" charset="0"/>
            </a:endParaRPr>
          </a:p>
          <a:p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60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Three-Phase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Essentially all large-scale electric grids are three-phase</a:t>
            </a:r>
          </a:p>
          <a:p>
            <a:pPr lvl="1"/>
            <a:r>
              <a:rPr lang="en-US" dirty="0"/>
              <a:t>Three wires, with the same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voltage </a:t>
            </a:r>
            <a:r>
              <a:rPr lang="en-US" dirty="0"/>
              <a:t>magnitude and a phase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shift </a:t>
            </a:r>
            <a:r>
              <a:rPr lang="en-US" dirty="0"/>
              <a:t>of 120 degrees</a:t>
            </a:r>
          </a:p>
          <a:p>
            <a:r>
              <a:rPr lang="en-US" dirty="0"/>
              <a:t>Usually the high voltage</a:t>
            </a:r>
            <a:br>
              <a:rPr lang="en-US" dirty="0"/>
            </a:br>
            <a:r>
              <a:rPr lang="en-US" dirty="0"/>
              <a:t>electric grid is “balanced,”</a:t>
            </a:r>
          </a:p>
          <a:p>
            <a:pPr lvl="1"/>
            <a:r>
              <a:rPr lang="en-US" dirty="0"/>
              <a:t>This means that it can be very </a:t>
            </a:r>
            <a:br>
              <a:rPr lang="en-US" dirty="0"/>
            </a:br>
            <a:r>
              <a:rPr lang="en-US" dirty="0"/>
              <a:t>well modeled as an equivalent </a:t>
            </a:r>
            <a:br>
              <a:rPr lang="en-US" dirty="0"/>
            </a:br>
            <a:r>
              <a:rPr lang="en-US" dirty="0"/>
              <a:t>single-phase system</a:t>
            </a:r>
          </a:p>
          <a:p>
            <a:pPr lvl="1"/>
            <a:r>
              <a:rPr lang="en-US" dirty="0"/>
              <a:t>The three-phase lines are often </a:t>
            </a:r>
            <a:br>
              <a:rPr lang="en-US" dirty="0"/>
            </a:br>
            <a:r>
              <a:rPr lang="en-US" dirty="0"/>
              <a:t>shown with a single line, what</a:t>
            </a:r>
            <a:br>
              <a:rPr lang="en-US" dirty="0"/>
            </a:br>
            <a:r>
              <a:rPr lang="en-US" dirty="0"/>
              <a:t>is known as a oneline</a:t>
            </a:r>
          </a:p>
          <a:p>
            <a:endParaRPr lang="en-US" dirty="0"/>
          </a:p>
        </p:txBody>
      </p:sp>
      <p:pic>
        <p:nvPicPr>
          <p:cNvPr id="5" name="Picture 7" descr="Jul18_50"/>
          <p:cNvPicPr>
            <a:picLocks noChangeAspect="1" noChangeArrowheads="1"/>
          </p:cNvPicPr>
          <p:nvPr/>
        </p:nvPicPr>
        <p:blipFill rotWithShape="1">
          <a:blip r:embed="rId2" cstate="screen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95612" y="4164769"/>
            <a:ext cx="2743200" cy="26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505200" cy="467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0" y="1752600"/>
            <a:ext cx="3672840" cy="234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6324600" y="5334000"/>
            <a:ext cx="2042482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</a:rPr>
              <a:t>230 kV dual 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circuit</a:t>
            </a:r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9592287" y="6036253"/>
            <a:ext cx="1252266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</a:rPr>
              <a:t>138 kV</a:t>
            </a:r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658600" cy="3733800"/>
          </a:xfrm>
        </p:spPr>
        <p:txBody>
          <a:bodyPr/>
          <a:lstStyle/>
          <a:p>
            <a:r>
              <a:rPr lang="en-US" dirty="0"/>
              <a:t>In Fall </a:t>
            </a:r>
            <a:r>
              <a:rPr lang="en-US" dirty="0" smtClean="0"/>
              <a:t>2022 </a:t>
            </a:r>
            <a:r>
              <a:rPr lang="en-US" dirty="0"/>
              <a:t>ECEN 615 </a:t>
            </a:r>
            <a:r>
              <a:rPr lang="en-US" dirty="0" smtClean="0"/>
              <a:t>is offered </a:t>
            </a:r>
            <a:r>
              <a:rPr lang="en-US" dirty="0"/>
              <a:t>both live on </a:t>
            </a:r>
            <a:r>
              <a:rPr lang="en-US" dirty="0" smtClean="0"/>
              <a:t>campus in ETB 1003 on Tuesdays and Thursdays from 8 to 9:15 am (central) </a:t>
            </a:r>
            <a:r>
              <a:rPr lang="en-US" dirty="0"/>
              <a:t>and </a:t>
            </a:r>
            <a:r>
              <a:rPr lang="en-US" dirty="0" smtClean="0"/>
              <a:t>via distance learning (DE)</a:t>
            </a:r>
            <a:endParaRPr lang="en-US" dirty="0"/>
          </a:p>
          <a:p>
            <a:pPr lvl="1"/>
            <a:r>
              <a:rPr lang="en-US" dirty="0" smtClean="0"/>
              <a:t>The recorded lectures are available to both on campus and DE students</a:t>
            </a:r>
          </a:p>
          <a:p>
            <a:pPr lvl="1"/>
            <a:r>
              <a:rPr lang="en-US" dirty="0" smtClean="0"/>
              <a:t>All students are welcome to attend the live lectures and on campus students should  </a:t>
            </a:r>
            <a:endParaRPr lang="en-US" dirty="0"/>
          </a:p>
          <a:p>
            <a:r>
              <a:rPr lang="en-US" dirty="0"/>
              <a:t>The course has a public website as well as a private Canvas website</a:t>
            </a:r>
          </a:p>
          <a:p>
            <a:pPr lvl="1"/>
            <a:r>
              <a:rPr lang="en-US" dirty="0"/>
              <a:t>We’ll post all material on </a:t>
            </a:r>
            <a:r>
              <a:rPr lang="en-US" dirty="0" smtClean="0"/>
              <a:t>Canvas; all should be able to login </a:t>
            </a:r>
            <a:r>
              <a:rPr lang="en-US" dirty="0"/>
              <a:t>to Canvas at </a:t>
            </a:r>
            <a:r>
              <a:rPr lang="en-US" dirty="0" smtClean="0"/>
              <a:t>canvas.tamu.edu (also from lms.tamu.edu)</a:t>
            </a:r>
          </a:p>
          <a:p>
            <a:pPr lvl="1"/>
            <a:r>
              <a:rPr lang="en-US" dirty="0" smtClean="0"/>
              <a:t>Slides will be available on Canvas before each lecture, with often updated slides posted after the lecture  </a:t>
            </a:r>
            <a:endParaRPr lang="en-US" dirty="0"/>
          </a:p>
          <a:p>
            <a:pPr lvl="1"/>
            <a:r>
              <a:rPr lang="en-US" dirty="0"/>
              <a:t>Much </a:t>
            </a:r>
            <a:r>
              <a:rPr lang="en-US" dirty="0" smtClean="0"/>
              <a:t>of the material </a:t>
            </a:r>
            <a:r>
              <a:rPr lang="en-US" dirty="0"/>
              <a:t>will be on the public website, included the </a:t>
            </a:r>
            <a:r>
              <a:rPr lang="en-US" dirty="0" err="1"/>
              <a:t>ppts</a:t>
            </a:r>
            <a:r>
              <a:rPr lang="en-US" dirty="0"/>
              <a:t> of the lectures, but not the </a:t>
            </a:r>
            <a:r>
              <a:rPr lang="en-US" dirty="0" smtClean="0"/>
              <a:t>recordings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>
                <a:solidFill>
                  <a:srgbClr val="1E0000"/>
                </a:solidFill>
              </a:rPr>
              <a:pPr algn="r">
                <a:defRPr/>
              </a:pPr>
              <a:t>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35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Electric 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electricity in the developed world is supplied by large-scale, 60 or 50 Hz synchronous electric grids</a:t>
            </a:r>
          </a:p>
          <a:p>
            <a:pPr lvl="1"/>
            <a:r>
              <a:rPr lang="en-US" dirty="0"/>
              <a:t>Such grids can provide improved reliability, larger electricity markets and often economics of scale</a:t>
            </a:r>
          </a:p>
          <a:p>
            <a:pPr lvl="1"/>
            <a:r>
              <a:rPr lang="en-US" dirty="0"/>
              <a:t>However, they add planning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complexities</a:t>
            </a:r>
            <a:endParaRPr lang="en-US" dirty="0"/>
          </a:p>
          <a:p>
            <a:pPr lvl="1"/>
            <a:r>
              <a:rPr lang="en-US" dirty="0"/>
              <a:t>Power can be transferred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between </a:t>
            </a:r>
            <a:r>
              <a:rPr lang="en-US" dirty="0"/>
              <a:t>synchronous grids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first </a:t>
            </a:r>
            <a:r>
              <a:rPr lang="en-US" dirty="0"/>
              <a:t>converting it to dc,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HVDC lines one example</a:t>
            </a:r>
          </a:p>
          <a:p>
            <a:r>
              <a:rPr lang="en-US" dirty="0"/>
              <a:t>Islands, and other parts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world are supplied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smaller </a:t>
            </a:r>
            <a:r>
              <a:rPr lang="en-US" dirty="0"/>
              <a:t>electric grids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57" r="3232"/>
          <a:stretch/>
        </p:blipFill>
        <p:spPr bwMode="auto">
          <a:xfrm>
            <a:off x="5127594" y="3117293"/>
            <a:ext cx="6934200" cy="338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84008" y="6328307"/>
            <a:ext cx="3129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Image Source: i.redd.it/krkhdfslrjh61.jpg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5334000" y="2708752"/>
            <a:ext cx="6343340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</a:rPr>
              <a:t>Large-Scale Electric Grid Interconnections</a:t>
            </a:r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16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North America Interconnections</a:t>
            </a:r>
            <a:endParaRPr lang="en-US" dirty="0"/>
          </a:p>
        </p:txBody>
      </p:sp>
      <p:pic>
        <p:nvPicPr>
          <p:cNvPr id="5" name="Picture 3" descr="Interconn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7543800" cy="55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14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Three US Grids Are 60 Hz, But Are Not Usually At the Same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582400" cy="1170264"/>
          </a:xfrm>
        </p:spPr>
        <p:txBody>
          <a:bodyPr/>
          <a:lstStyle/>
          <a:p>
            <a:r>
              <a:rPr lang="en-US" dirty="0"/>
              <a:t>Images show the frequency during the </a:t>
            </a:r>
            <a:r>
              <a:rPr lang="en-US" dirty="0" smtClean="0"/>
              <a:t>2022 </a:t>
            </a:r>
            <a:r>
              <a:rPr lang="en-US" dirty="0"/>
              <a:t>Super </a:t>
            </a:r>
            <a:r>
              <a:rPr lang="en-US" dirty="0" smtClean="0"/>
              <a:t>Bowl (2/13/22)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6380253"/>
            <a:ext cx="4445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E0000"/>
                </a:solidFill>
              </a:rPr>
              <a:t>Image from Prof. Mack Grady of Baylor University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810443"/>
            <a:ext cx="7467600" cy="435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484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Continental US Transmission Grid</a:t>
            </a:r>
            <a:endParaRPr lang="en-US" dirty="0"/>
          </a:p>
        </p:txBody>
      </p:sp>
      <p:pic>
        <p:nvPicPr>
          <p:cNvPr id="5" name="Picture 2" descr="http://upload.wikimedia.org/wikipedia/commons/d/d4/UnitedStatesPowerG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95399"/>
            <a:ext cx="75438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29600" y="1371600"/>
            <a:ext cx="35814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  <a:latin typeface="+mj-lt"/>
              </a:rPr>
              <a:t>The Continental US Grid is interconnected with 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Canada and parts of Mexico 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33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F0663-78B8-4A29-B1DE-E06220D1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200"/>
            <a:ext cx="8001000" cy="1069848"/>
          </a:xfrm>
        </p:spPr>
        <p:txBody>
          <a:bodyPr/>
          <a:lstStyle/>
          <a:p>
            <a:r>
              <a:rPr lang="en-US" dirty="0">
                <a:solidFill>
                  <a:srgbClr val="280000"/>
                </a:solidFill>
              </a:rPr>
              <a:t>Electric Interconnections in Texas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EBF767-0CA7-4960-8DED-EE1AE465A0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1228842"/>
            <a:ext cx="6172200" cy="51206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71CDFB-E8BE-43F4-AB74-7A029C07A57C}"/>
              </a:ext>
            </a:extLst>
          </p:cNvPr>
          <p:cNvSpPr/>
          <p:nvPr/>
        </p:nvSpPr>
        <p:spPr>
          <a:xfrm>
            <a:off x="1828800" y="632460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</a:rPr>
              <a:t>Source: www.puc.texas.gov/industry/maps/maps/ERCOT.pdf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0" y="1342338"/>
            <a:ext cx="3276600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  <a:latin typeface="+mj-lt"/>
              </a:rPr>
              <a:t>El Paso is in the Western Interconnect (WECC) and parts of North and </a:t>
            </a:r>
            <a:r>
              <a:rPr lang="en-US" sz="2400" dirty="0">
                <a:solidFill>
                  <a:srgbClr val="1E0000"/>
                </a:solidFill>
                <a:latin typeface="+mj-lt"/>
              </a:rPr>
              <a:t>E</a:t>
            </a:r>
            <a:r>
              <a:rPr lang="en-US" sz="2400" dirty="0" smtClean="0">
                <a:solidFill>
                  <a:srgbClr val="1E0000"/>
                </a:solidFill>
                <a:latin typeface="+mj-lt"/>
              </a:rPr>
              <a:t>ast Texas are in the Eastern Interconnect (EI) (with the boundaries in the image just approximate)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7969" y="5124271"/>
            <a:ext cx="32766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  <a:latin typeface="+mj-lt"/>
              </a:rPr>
              <a:t>Lubbock Power and Light customers joined ERCOT in May 2021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4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syllabus is posted in several locations</a:t>
            </a:r>
          </a:p>
          <a:p>
            <a:r>
              <a:rPr lang="en-US" dirty="0"/>
              <a:t>The public website is </a:t>
            </a:r>
            <a:endParaRPr lang="en-US" dirty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overbye.engr.tamu.edu/ecen-615-fall-2022/</a:t>
            </a:r>
            <a:endParaRPr lang="en-US" dirty="0"/>
          </a:p>
          <a:p>
            <a:r>
              <a:rPr lang="en-US" dirty="0"/>
              <a:t>Assumed background is an undergrad power class</a:t>
            </a:r>
          </a:p>
          <a:p>
            <a:r>
              <a:rPr lang="en-US" dirty="0"/>
              <a:t>The course will have homework and probably a project,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well as two in class exams</a:t>
            </a:r>
          </a:p>
          <a:p>
            <a:pPr lvl="1"/>
            <a:r>
              <a:rPr lang="en-US" dirty="0"/>
              <a:t>The final grade is 35% for the first exam, 35% for the second exam, and 30% for the homework and project</a:t>
            </a:r>
          </a:p>
          <a:p>
            <a:r>
              <a:rPr lang="en-US" dirty="0"/>
              <a:t>The </a:t>
            </a:r>
            <a:r>
              <a:rPr lang="en-US" dirty="0" smtClean="0"/>
              <a:t>almost required book </a:t>
            </a:r>
            <a:r>
              <a:rPr lang="en-US" dirty="0"/>
              <a:t>is A. J. Wood, B. </a:t>
            </a:r>
            <a:r>
              <a:rPr lang="en-US" dirty="0" err="1"/>
              <a:t>F.Wollenberg</a:t>
            </a:r>
            <a:r>
              <a:rPr lang="en-US" dirty="0"/>
              <a:t>, G. B. </a:t>
            </a:r>
            <a:r>
              <a:rPr lang="en-US" dirty="0" err="1"/>
              <a:t>Sheble</a:t>
            </a:r>
            <a:r>
              <a:rPr lang="en-US" dirty="0"/>
              <a:t>, </a:t>
            </a:r>
            <a:r>
              <a:rPr lang="en-US" i="1" dirty="0"/>
              <a:t>Power Generation, Operation and Control,</a:t>
            </a:r>
            <a:r>
              <a:rPr lang="en-US" dirty="0"/>
              <a:t>  Third Edition, Wiley, 2013, ISBN-13: </a:t>
            </a:r>
            <a:r>
              <a:rPr lang="en-US" dirty="0" smtClean="0"/>
              <a:t>978-0471790556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0" y="703555"/>
            <a:ext cx="2362200" cy="353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8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About Me: Professional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11658600" cy="4953000"/>
          </a:xfrm>
        </p:spPr>
        <p:txBody>
          <a:bodyPr/>
          <a:lstStyle/>
          <a:p>
            <a:pPr eaLnBrk="1" hangingPunct="1"/>
            <a:r>
              <a:rPr lang="en-US" altLang="en-US" dirty="0"/>
              <a:t>Received BSEE, MSEE, and Ph.D. </a:t>
            </a:r>
            <a:r>
              <a:rPr lang="en-US" altLang="en-US" dirty="0" smtClean="0"/>
              <a:t>from UW-Madison</a:t>
            </a:r>
            <a:endParaRPr lang="en-US" altLang="en-US" dirty="0"/>
          </a:p>
          <a:p>
            <a:pPr eaLnBrk="1" hangingPunct="1"/>
            <a:r>
              <a:rPr lang="en-US" altLang="en-US" dirty="0"/>
              <a:t>Worked for eight years as engineer for </a:t>
            </a:r>
            <a:r>
              <a:rPr lang="en-US" altLang="en-US" dirty="0" smtClean="0"/>
              <a:t>Madison </a:t>
            </a:r>
            <a:r>
              <a:rPr lang="en-US" altLang="en-US" dirty="0"/>
              <a:t>Gas &amp; </a:t>
            </a:r>
            <a:r>
              <a:rPr lang="en-US" altLang="en-US" dirty="0" smtClean="0"/>
              <a:t>Electric</a:t>
            </a:r>
            <a:endParaRPr lang="en-US" altLang="en-US" dirty="0"/>
          </a:p>
          <a:p>
            <a:pPr eaLnBrk="1" hangingPunct="1"/>
            <a:r>
              <a:rPr lang="en-US" altLang="en-US" dirty="0"/>
              <a:t>Was at UIUC from 1991 to 2016, doing teaching and doing research in the area of electric power systems</a:t>
            </a:r>
          </a:p>
          <a:p>
            <a:pPr eaLnBrk="1" hangingPunct="1"/>
            <a:r>
              <a:rPr lang="en-US" altLang="en-US" dirty="0"/>
              <a:t>Joined TAMU in January </a:t>
            </a:r>
            <a:r>
              <a:rPr lang="en-US" altLang="en-US" dirty="0" smtClean="0"/>
              <a:t>2017; Taught </a:t>
            </a:r>
            <a:r>
              <a:rPr lang="en-US" altLang="en-US" dirty="0"/>
              <a:t>many power systems classes over last 29 years</a:t>
            </a:r>
          </a:p>
          <a:p>
            <a:pPr eaLnBrk="1" hangingPunct="1"/>
            <a:r>
              <a:rPr lang="en-US" altLang="en-US" dirty="0"/>
              <a:t>Developed commercial power system analysis package, known now as PowerWorld Simulator.  This package has been sold to about </a:t>
            </a:r>
            <a:r>
              <a:rPr lang="en-US" altLang="en-US" dirty="0" smtClean="0"/>
              <a:t>1000 </a:t>
            </a:r>
            <a:r>
              <a:rPr lang="en-US" altLang="en-US" dirty="0"/>
              <a:t>different corporate entities worldwide</a:t>
            </a:r>
          </a:p>
          <a:p>
            <a:pPr eaLnBrk="1" hangingPunct="1"/>
            <a:r>
              <a:rPr lang="en-US" altLang="en-US" dirty="0"/>
              <a:t>DOE investigator for 8/14/2003 blackout</a:t>
            </a:r>
          </a:p>
          <a:p>
            <a:pPr eaLnBrk="1" hangingPunct="1"/>
            <a:r>
              <a:rPr lang="en-US" altLang="en-US" dirty="0"/>
              <a:t>Member US National Academy of Engineering</a:t>
            </a:r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>
                <a:solidFill>
                  <a:srgbClr val="1E0000"/>
                </a:solidFill>
              </a:rPr>
              <a:pPr algn="r">
                <a:defRPr/>
              </a:pPr>
              <a:t>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Me: TAMU Research </a:t>
            </a:r>
            <a:r>
              <a:rPr lang="en-US" dirty="0" smtClean="0"/>
              <a:t>Group, Summer 2022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>
                <a:solidFill>
                  <a:srgbClr val="1E0000"/>
                </a:solidFill>
              </a:rPr>
              <a:pPr algn="r">
                <a:defRPr/>
              </a:pPr>
              <a:t>4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143000"/>
            <a:ext cx="5105400" cy="3075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72" y="1388616"/>
            <a:ext cx="6598328" cy="382769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89" b="9343"/>
          <a:stretch/>
        </p:blipFill>
        <p:spPr bwMode="auto">
          <a:xfrm>
            <a:off x="6663431" y="3886200"/>
            <a:ext cx="4995862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33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11274552" cy="1066800"/>
          </a:xfrm>
        </p:spPr>
        <p:txBody>
          <a:bodyPr/>
          <a:lstStyle/>
          <a:p>
            <a:r>
              <a:rPr lang="en-US" dirty="0"/>
              <a:t>TAMU Energy and Power Group (EPG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Spring 2022 Dinner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937183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782096" y="1219200"/>
            <a:ext cx="11055655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All 615 students are invited to our fall event, which will be at Prof. Davis’s 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house on Saturday October 1 (more details will be given soon)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0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Grid Control Room at CIR</a:t>
            </a:r>
          </a:p>
        </p:txBody>
      </p:sp>
      <p:pic>
        <p:nvPicPr>
          <p:cNvPr id="40962" name="Picture 2" descr="Image may contain: people sitting, screen and indo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911" y="1431874"/>
            <a:ext cx="5867400" cy="391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0200" y="1752600"/>
            <a:ext cx="6461002" cy="327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9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Me: Nonprofessional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763000" cy="3733800"/>
          </a:xfrm>
        </p:spPr>
        <p:txBody>
          <a:bodyPr/>
          <a:lstStyle/>
          <a:p>
            <a:pPr eaLnBrk="1" hangingPunct="1"/>
            <a:r>
              <a:rPr lang="en-US" dirty="0"/>
              <a:t>Married to </a:t>
            </a:r>
            <a:r>
              <a:rPr lang="en-US" dirty="0" smtClean="0"/>
              <a:t>Jo; and have three </a:t>
            </a:r>
            <a:r>
              <a:rPr lang="en-US" dirty="0"/>
              <a:t>children: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Tim, Hannah </a:t>
            </a:r>
            <a:r>
              <a:rPr lang="en-US" dirty="0"/>
              <a:t>and Amanda</a:t>
            </a:r>
          </a:p>
          <a:p>
            <a:pPr eaLnBrk="1" hangingPunct="1">
              <a:buClr>
                <a:srgbClr val="500000"/>
              </a:buClr>
            </a:pPr>
            <a:r>
              <a:rPr lang="en-US" dirty="0"/>
              <a:t>We homeschooled our kids </a:t>
            </a:r>
            <a:r>
              <a:rPr lang="en-US" dirty="0" smtClean="0"/>
              <a:t>with Tim </a:t>
            </a:r>
            <a:r>
              <a:rPr lang="en-US" dirty="0"/>
              <a:t>now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PhD </a:t>
            </a:r>
            <a:r>
              <a:rPr lang="en-US" dirty="0" smtClean="0"/>
              <a:t>student at </a:t>
            </a:r>
            <a:r>
              <a:rPr lang="en-US" dirty="0"/>
              <a:t>TAMU, </a:t>
            </a:r>
            <a:r>
              <a:rPr lang="en-US" dirty="0" smtClean="0"/>
              <a:t>Hannah is doing </a:t>
            </a:r>
            <a:br>
              <a:rPr lang="en-US" dirty="0" smtClean="0"/>
            </a:br>
            <a:r>
              <a:rPr lang="en-US" dirty="0" smtClean="0"/>
              <a:t>a PhD at UCSB in communications (and </a:t>
            </a:r>
            <a:br>
              <a:rPr lang="en-US" dirty="0" smtClean="0"/>
            </a:br>
            <a:r>
              <a:rPr lang="en-US" dirty="0" smtClean="0"/>
              <a:t>recently got married) and Amanda just </a:t>
            </a:r>
            <a:br>
              <a:rPr lang="en-US" dirty="0" smtClean="0"/>
            </a:br>
            <a:r>
              <a:rPr lang="en-US" dirty="0" smtClean="0"/>
              <a:t>graduated from Belmont </a:t>
            </a:r>
            <a:r>
              <a:rPr lang="en-US" dirty="0"/>
              <a:t>in </a:t>
            </a:r>
            <a:r>
              <a:rPr lang="en-US" dirty="0" smtClean="0"/>
              <a:t>environmental </a:t>
            </a:r>
            <a:r>
              <a:rPr lang="en-US" dirty="0"/>
              <a:t>sciences</a:t>
            </a:r>
          </a:p>
          <a:p>
            <a:pPr eaLnBrk="1" hangingPunct="1"/>
            <a:r>
              <a:rPr lang="en-US" dirty="0"/>
              <a:t>Jo </a:t>
            </a:r>
            <a:r>
              <a:rPr lang="en-US" dirty="0" smtClean="0"/>
              <a:t>is a counselor  (LPC), we </a:t>
            </a:r>
            <a:r>
              <a:rPr lang="en-US" dirty="0"/>
              <a:t>attend Grace Bible Church in </a:t>
            </a:r>
            <a:r>
              <a:rPr lang="en-US" dirty="0" smtClean="0"/>
              <a:t>College Station and </a:t>
            </a:r>
            <a:r>
              <a:rPr lang="en-US" dirty="0"/>
              <a:t>teach </a:t>
            </a:r>
            <a:r>
              <a:rPr lang="en-US" dirty="0" smtClean="0"/>
              <a:t>4</a:t>
            </a:r>
            <a:r>
              <a:rPr lang="en-US" baseline="30000" dirty="0" smtClean="0"/>
              <a:t>th </a:t>
            </a:r>
            <a:r>
              <a:rPr lang="en-US" dirty="0" smtClean="0"/>
              <a:t>graders class (Creekside)</a:t>
            </a:r>
          </a:p>
          <a:p>
            <a:pPr eaLnBrk="1" hangingPunct="1"/>
            <a:r>
              <a:rPr lang="en-US" dirty="0" smtClean="0"/>
              <a:t>I </a:t>
            </a:r>
            <a:r>
              <a:rPr lang="en-US" dirty="0"/>
              <a:t>am the faculty </a:t>
            </a:r>
            <a:r>
              <a:rPr lang="en-US" dirty="0" smtClean="0"/>
              <a:t>advisor </a:t>
            </a:r>
            <a:r>
              <a:rPr lang="en-US" dirty="0"/>
              <a:t>for Christian Engineering Leaders; I also like swimming, </a:t>
            </a:r>
            <a:r>
              <a:rPr lang="en-US" dirty="0" smtClean="0"/>
              <a:t>watching </a:t>
            </a:r>
            <a:r>
              <a:rPr lang="en-US" dirty="0"/>
              <a:t>football (Aggies and Packers!)</a:t>
            </a:r>
          </a:p>
          <a:p>
            <a:pPr lvl="1" eaLnBrk="1" hangingPunct="1">
              <a:buFontTx/>
              <a:buNone/>
            </a:pPr>
            <a:endParaRPr lang="en-US" dirty="0"/>
          </a:p>
          <a:p>
            <a:pPr lvl="2" eaLnBrk="1" hangingPunct="1">
              <a:buFont typeface="Wingdings" pitchFamily="2" charset="2"/>
              <a:buChar char="l"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5122" name="Picture 2" descr="May be an image of 5 people, people standing and outdoor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5463" y="4724400"/>
            <a:ext cx="2765245" cy="17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y be an image of 5 people, people standing and outdoo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3724" y="228600"/>
            <a:ext cx="427698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10600" y="2667000"/>
            <a:ext cx="3165892" cy="178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7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TA Sanjana Kunkolienkar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/>
              <a:t>Second year graduate student at TAMU</a:t>
            </a:r>
          </a:p>
          <a:p>
            <a:pPr lvl="1" eaLnBrk="1" hangingPunct="1"/>
            <a:r>
              <a:rPr lang="en-US" dirty="0" err="1"/>
              <a:t>B.Tech</a:t>
            </a:r>
            <a:r>
              <a:rPr lang="en-US" dirty="0"/>
              <a:t>. (Electrical Engineering, University </a:t>
            </a:r>
          </a:p>
          <a:p>
            <a:pPr marL="457200" lvl="1" indent="0" eaLnBrk="1" hangingPunct="1">
              <a:buNone/>
            </a:pPr>
            <a:r>
              <a:rPr lang="en-US" dirty="0"/>
              <a:t>    of Mumbai (India))</a:t>
            </a:r>
          </a:p>
          <a:p>
            <a:pPr eaLnBrk="1" hangingPunct="1"/>
            <a:r>
              <a:rPr lang="en-US" sz="2600" dirty="0"/>
              <a:t>Worked at Siemens, India </a:t>
            </a:r>
          </a:p>
          <a:p>
            <a:pPr eaLnBrk="1" hangingPunct="1"/>
            <a:r>
              <a:rPr lang="en-US" sz="2600" dirty="0"/>
              <a:t>Research Interests</a:t>
            </a:r>
          </a:p>
          <a:p>
            <a:pPr lvl="1" eaLnBrk="1" hangingPunct="1"/>
            <a:r>
              <a:rPr lang="en-US" dirty="0"/>
              <a:t>Everything Power Systems!	</a:t>
            </a:r>
          </a:p>
          <a:p>
            <a:pPr eaLnBrk="1" hangingPunct="1"/>
            <a:r>
              <a:rPr lang="en-US" sz="2600" dirty="0"/>
              <a:t>Advisor: Prof. Tom Overbye</a:t>
            </a:r>
          </a:p>
          <a:p>
            <a:pPr eaLnBrk="1" hangingPunct="1"/>
            <a:r>
              <a:rPr lang="en-US" sz="2600" dirty="0"/>
              <a:t>Hobbies &amp; Interests: Reading, Writing,</a:t>
            </a:r>
          </a:p>
          <a:p>
            <a:pPr marL="0" indent="0" eaLnBrk="1" hangingPunct="1">
              <a:buNone/>
            </a:pPr>
            <a:r>
              <a:rPr lang="en-US" sz="2600" dirty="0"/>
              <a:t>      Trekking and Painting</a:t>
            </a:r>
          </a:p>
          <a:p>
            <a:pPr eaLnBrk="1" hangingPunct="1"/>
            <a:r>
              <a:rPr lang="en-US" sz="2600" dirty="0"/>
              <a:t>Logistics Chair, Texas Power and </a:t>
            </a:r>
            <a:br>
              <a:rPr lang="en-US" sz="2600" dirty="0"/>
            </a:br>
            <a:r>
              <a:rPr lang="en-US" sz="2600" dirty="0"/>
              <a:t>Energy Conference 2023 (TPEC 2023)</a:t>
            </a:r>
          </a:p>
          <a:p>
            <a:pPr marL="457200" lvl="1" indent="0" eaLnBrk="1" hangingPunct="1">
              <a:buNone/>
            </a:pPr>
            <a:r>
              <a:rPr lang="en-US" altLang="zh-CN" sz="200" dirty="0">
                <a:solidFill>
                  <a:schemeClr val="bg1"/>
                </a:solidFill>
              </a:rPr>
              <a:t>                          </a:t>
            </a:r>
            <a:r>
              <a:rPr lang="en-US" sz="1400" dirty="0"/>
              <a:t>(contact me for volunteer opportunities or if you want to know </a:t>
            </a:r>
          </a:p>
          <a:p>
            <a:pPr marL="457200" lvl="1" indent="0" eaLnBrk="1" hangingPunct="1">
              <a:buNone/>
            </a:pPr>
            <a:r>
              <a:rPr lang="en-US" sz="1400" dirty="0"/>
              <a:t>     more about the conference!)</a:t>
            </a:r>
          </a:p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8542041" y="3469107"/>
            <a:ext cx="20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1E0000"/>
                </a:solidFill>
              </a:rPr>
              <a:t>Austin, Texas</a:t>
            </a:r>
            <a:endParaRPr lang="en-US" sz="2400" dirty="0">
              <a:solidFill>
                <a:srgbClr val="1E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lc="http://schemas.openxmlformats.org/drawingml/2006/lockedCanvas" xmlns:a16="http://schemas.microsoft.com/office/drawing/2014/main" id="{C97C7303-77AF-572A-C6E9-345202AB52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184" y="152400"/>
            <a:ext cx="3553615" cy="3316707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="" xmlns:lc="http://schemas.openxmlformats.org/drawingml/2006/lockedCanvas" xmlns:a16="http://schemas.microsoft.com/office/drawing/2014/main" id="{099EEF93-FC5E-4CF0-A95A-0F6410D57810}"/>
              </a:ext>
            </a:extLst>
          </p:cNvPr>
          <p:cNvSpPr txBox="1"/>
          <p:nvPr/>
        </p:nvSpPr>
        <p:spPr>
          <a:xfrm>
            <a:off x="7137710" y="6248400"/>
            <a:ext cx="364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1E0000"/>
                </a:solidFill>
              </a:rPr>
              <a:t>Some of my paintings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lc="http://schemas.openxmlformats.org/drawingml/2006/lockedCanvas" xmlns:a16="http://schemas.microsoft.com/office/drawing/2014/main" id="{CD61B7C3-588C-3BBE-FAFC-7AF5BD483E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777" y="3930772"/>
            <a:ext cx="2133600" cy="21335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lc="http://schemas.openxmlformats.org/drawingml/2006/lockedCanvas" xmlns:a16="http://schemas.microsoft.com/office/drawing/2014/main" id="{1E66E4E9-18EC-61A2-9EB1-80127222B9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3510" y="3930772"/>
            <a:ext cx="1976207" cy="2089029"/>
          </a:xfrm>
          <a:prstGeom prst="rect">
            <a:avLst/>
          </a:prstGeom>
        </p:spPr>
      </p:pic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17516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3651</TotalTime>
  <Words>1094</Words>
  <Application>Microsoft Office PowerPoint</Application>
  <PresentationFormat>Custom</PresentationFormat>
  <Paragraphs>167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Capsules</vt:lpstr>
      <vt:lpstr>Equation</vt:lpstr>
      <vt:lpstr>ECEN 615 Methods of Electric Power  Systems Analysis</vt:lpstr>
      <vt:lpstr>Course Mechanics</vt:lpstr>
      <vt:lpstr>Syllabus Material</vt:lpstr>
      <vt:lpstr>About Me: Professional</vt:lpstr>
      <vt:lpstr>About Me: TAMU Research Group, Summer 2022</vt:lpstr>
      <vt:lpstr>TAMU Energy and Power Group (EPG)  Spring 2022 Dinner</vt:lpstr>
      <vt:lpstr>Electric Grid Control Room at CIR</vt:lpstr>
      <vt:lpstr>About Me: Nonprofessional</vt:lpstr>
      <vt:lpstr>About TA Sanjana Kunkolienkar</vt:lpstr>
      <vt:lpstr>Texas Power and Energy Conference (TPEC)</vt:lpstr>
      <vt:lpstr>Announcements</vt:lpstr>
      <vt:lpstr>Course Topics</vt:lpstr>
      <vt:lpstr>ECEN 615 Motivation: A Vision for a Long-Term Sustainable Electric Future</vt:lpstr>
      <vt:lpstr>Power System Examples</vt:lpstr>
      <vt:lpstr>Electric Grid Overview</vt:lpstr>
      <vt:lpstr>Electric Grid Time Frames</vt:lpstr>
      <vt:lpstr>Power and Energy</vt:lpstr>
      <vt:lpstr>AC System Analysis</vt:lpstr>
      <vt:lpstr>Three-Phase Systems</vt:lpstr>
      <vt:lpstr>Synchronous Electric Grids</vt:lpstr>
      <vt:lpstr>North America Interconnections</vt:lpstr>
      <vt:lpstr>All Three US Grids Are 60 Hz, But Are Not Usually At the Same Value</vt:lpstr>
      <vt:lpstr>Continental US Transmission Grid</vt:lpstr>
      <vt:lpstr>Electric Interconnections in Texas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381</cp:revision>
  <cp:lastPrinted>2020-08-20T12:26:33Z</cp:lastPrinted>
  <dcterms:created xsi:type="dcterms:W3CDTF">2000-05-11T14:27:08Z</dcterms:created>
  <dcterms:modified xsi:type="dcterms:W3CDTF">2022-08-26T12:05:54Z</dcterms:modified>
</cp:coreProperties>
</file>