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34" r:id="rId2"/>
  </p:sldMasterIdLst>
  <p:notesMasterIdLst>
    <p:notesMasterId r:id="rId45"/>
  </p:notesMasterIdLst>
  <p:handoutMasterIdLst>
    <p:handoutMasterId r:id="rId46"/>
  </p:handoutMasterIdLst>
  <p:sldIdLst>
    <p:sldId id="258" r:id="rId3"/>
    <p:sldId id="259" r:id="rId4"/>
    <p:sldId id="705" r:id="rId5"/>
    <p:sldId id="714" r:id="rId6"/>
    <p:sldId id="715" r:id="rId7"/>
    <p:sldId id="716" r:id="rId8"/>
    <p:sldId id="717" r:id="rId9"/>
    <p:sldId id="718" r:id="rId10"/>
    <p:sldId id="719" r:id="rId11"/>
    <p:sldId id="720" r:id="rId12"/>
    <p:sldId id="721" r:id="rId13"/>
    <p:sldId id="722" r:id="rId14"/>
    <p:sldId id="723" r:id="rId15"/>
    <p:sldId id="724" r:id="rId16"/>
    <p:sldId id="758" r:id="rId17"/>
    <p:sldId id="759" r:id="rId18"/>
    <p:sldId id="760" r:id="rId19"/>
    <p:sldId id="761" r:id="rId20"/>
    <p:sldId id="762" r:id="rId21"/>
    <p:sldId id="763" r:id="rId22"/>
    <p:sldId id="764" r:id="rId23"/>
    <p:sldId id="765" r:id="rId24"/>
    <p:sldId id="766" r:id="rId25"/>
    <p:sldId id="767" r:id="rId26"/>
    <p:sldId id="768" r:id="rId27"/>
    <p:sldId id="769" r:id="rId28"/>
    <p:sldId id="770" r:id="rId29"/>
    <p:sldId id="771" r:id="rId30"/>
    <p:sldId id="772" r:id="rId31"/>
    <p:sldId id="773" r:id="rId32"/>
    <p:sldId id="774" r:id="rId33"/>
    <p:sldId id="777" r:id="rId34"/>
    <p:sldId id="778" r:id="rId35"/>
    <p:sldId id="779" r:id="rId36"/>
    <p:sldId id="780" r:id="rId37"/>
    <p:sldId id="781" r:id="rId38"/>
    <p:sldId id="782" r:id="rId39"/>
    <p:sldId id="783" r:id="rId40"/>
    <p:sldId id="784" r:id="rId41"/>
    <p:sldId id="785" r:id="rId42"/>
    <p:sldId id="786" r:id="rId43"/>
    <p:sldId id="787" r:id="rId44"/>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07" d="100"/>
          <a:sy n="107" d="100"/>
        </p:scale>
        <p:origin x="-110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9/27/2022</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37" r:id="rId3"/>
    <p:sldLayoutId id="2147483738" r:id="rId4"/>
    <p:sldLayoutId id="2147483739" r:id="rId5"/>
  </p:sldLayoutIdLst>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26.bin"/><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upload.wikimedia.org/wikipedia/commons/d/d1/Qb-3ph.sv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8.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9.wmf"/><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10: Advanced Power Flow</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sp>
        <p:nvSpPr>
          <p:cNvPr id="26627" name="Rectangle 3"/>
          <p:cNvSpPr>
            <a:spLocks noGrp="1" noChangeArrowheads="1"/>
          </p:cNvSpPr>
          <p:nvPr>
            <p:ph idx="1"/>
          </p:nvPr>
        </p:nvSpPr>
        <p:spPr>
          <a:xfrm>
            <a:off x="457200" y="1280160"/>
            <a:ext cx="8397240" cy="5120640"/>
          </a:xfrm>
        </p:spPr>
        <p:txBody>
          <a:bodyPr/>
          <a:lstStyle/>
          <a:p>
            <a:pPr marL="457200" indent="-457200"/>
            <a:r>
              <a:rPr lang="en-US" dirty="0"/>
              <a:t>We next consider the example of the </a:t>
            </a:r>
            <a:r>
              <a:rPr lang="en-US" dirty="0">
                <a:latin typeface="Times New Roman" pitchFamily="18" charset="0"/>
              </a:rPr>
              <a:t>9</a:t>
            </a:r>
            <a:r>
              <a:rPr lang="en-US" dirty="0"/>
              <a:t>-bus network shown below</a:t>
            </a:r>
          </a:p>
          <a:p>
            <a:pPr marL="457200" indent="-457200"/>
            <a:endParaRPr lang="en-US" dirty="0"/>
          </a:p>
          <a:p>
            <a:pPr marL="457200" indent="-457200"/>
            <a:endParaRPr lang="en-US" dirty="0"/>
          </a:p>
          <a:p>
            <a:pPr marL="457200" indent="-457200"/>
            <a:endParaRPr lang="en-US" dirty="0"/>
          </a:p>
          <a:p>
            <a:pPr marL="457200" indent="-457200"/>
            <a:endParaRPr lang="en-US" dirty="0"/>
          </a:p>
          <a:p>
            <a:pPr marL="0" indent="0">
              <a:buNone/>
            </a:pPr>
            <a:endParaRPr lang="en-US" dirty="0"/>
          </a:p>
          <a:p>
            <a:pPr marL="457200" indent="-457200"/>
            <a:r>
              <a:rPr lang="en-US" dirty="0"/>
              <a:t>For the given ordering, the sparsity structure leads to the following path graph and the table</a:t>
            </a:r>
          </a:p>
        </p:txBody>
      </p:sp>
      <p:graphicFrame>
        <p:nvGraphicFramePr>
          <p:cNvPr id="26628" name="Object 5"/>
          <p:cNvGraphicFramePr>
            <a:graphicFrameLocks noChangeAspect="1"/>
          </p:cNvGraphicFramePr>
          <p:nvPr>
            <p:extLst>
              <p:ext uri="{D42A27DB-BD31-4B8C-83A1-F6EECF244321}">
                <p14:modId xmlns:p14="http://schemas.microsoft.com/office/powerpoint/2010/main" val="3370545580"/>
              </p:ext>
            </p:extLst>
          </p:nvPr>
        </p:nvGraphicFramePr>
        <p:xfrm>
          <a:off x="3200400" y="1905000"/>
          <a:ext cx="4191000" cy="2472267"/>
        </p:xfrm>
        <a:graphic>
          <a:graphicData uri="http://schemas.openxmlformats.org/presentationml/2006/ole">
            <mc:AlternateContent xmlns:mc="http://schemas.openxmlformats.org/markup-compatibility/2006">
              <mc:Choice xmlns:v="urn:schemas-microsoft-com:vml" Requires="v">
                <p:oleObj spid="_x0000_s4099" name="Bitmap Image" r:id="rId3" imgW="4715533" imgH="2781688" progId="PBrush">
                  <p:embed/>
                </p:oleObj>
              </mc:Choice>
              <mc:Fallback>
                <p:oleObj name="Bitmap Image" r:id="rId3" imgW="4715533" imgH="2781688" progId="PBrush">
                  <p:embed/>
                  <p:pic>
                    <p:nvPicPr>
                      <p:cNvPr id="2662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05000"/>
                        <a:ext cx="4191000" cy="2472267"/>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xmlns="" id="{D24070C8-1F02-8F65-017E-24065CAF90C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204633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graphicFrame>
        <p:nvGraphicFramePr>
          <p:cNvPr id="544835" name="Group 67"/>
          <p:cNvGraphicFramePr>
            <a:graphicFrameLocks noGrp="1"/>
          </p:cNvGraphicFramePr>
          <p:nvPr>
            <p:extLst>
              <p:ext uri="{D42A27DB-BD31-4B8C-83A1-F6EECF244321}">
                <p14:modId xmlns:p14="http://schemas.microsoft.com/office/powerpoint/2010/main" val="2626361367"/>
              </p:ext>
            </p:extLst>
          </p:nvPr>
        </p:nvGraphicFramePr>
        <p:xfrm>
          <a:off x="6919912" y="2216151"/>
          <a:ext cx="2028825" cy="3648075"/>
        </p:xfrm>
        <a:graphic>
          <a:graphicData uri="http://schemas.openxmlformats.org/drawingml/2006/table">
            <a:tbl>
              <a:tblPr/>
              <a:tblGrid>
                <a:gridCol w="1000125">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tblGrid>
              <a:tr h="7588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Times New Roman" pitchFamily="18" charset="0"/>
                          <a:cs typeface="Times New Roman" pitchFamily="18" charset="0"/>
                        </a:rPr>
                        <a:t>k</a:t>
                      </a:r>
                      <a:endParaRPr kumimoji="0" lang="en-US" sz="28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Times New Roman" pitchFamily="18" charset="0"/>
                          <a:cs typeface="Times New Roman" pitchFamily="18" charset="0"/>
                        </a:rPr>
                        <a:t>p(k)</a:t>
                      </a:r>
                      <a:endParaRPr kumimoji="0" lang="en-US" sz="28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88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9</a:t>
                      </a:r>
                      <a:endParaRPr kumimoji="0" lang="en-US" sz="20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0</a:t>
                      </a:r>
                      <a:endParaRPr kumimoji="0" lang="en-US" sz="20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27662" name="Object 69"/>
          <p:cNvGraphicFramePr>
            <a:graphicFrameLocks noChangeAspect="1"/>
          </p:cNvGraphicFramePr>
          <p:nvPr>
            <p:extLst>
              <p:ext uri="{D42A27DB-BD31-4B8C-83A1-F6EECF244321}">
                <p14:modId xmlns:p14="http://schemas.microsoft.com/office/powerpoint/2010/main" val="1015680386"/>
              </p:ext>
            </p:extLst>
          </p:nvPr>
        </p:nvGraphicFramePr>
        <p:xfrm>
          <a:off x="838200" y="1447800"/>
          <a:ext cx="5781675" cy="4495800"/>
        </p:xfrm>
        <a:graphic>
          <a:graphicData uri="http://schemas.openxmlformats.org/presentationml/2006/ole">
            <mc:AlternateContent xmlns:mc="http://schemas.openxmlformats.org/markup-compatibility/2006">
              <mc:Choice xmlns:v="urn:schemas-microsoft-com:vml" Requires="v">
                <p:oleObj spid="_x0000_s5123" name="Bitmap Image" r:id="rId3" imgW="5780952" imgH="4495238" progId="PBrush">
                  <p:embed/>
                </p:oleObj>
              </mc:Choice>
              <mc:Fallback>
                <p:oleObj name="Bitmap Image" r:id="rId3" imgW="5780952" imgH="4495238" progId="PBrush">
                  <p:embed/>
                  <p:pic>
                    <p:nvPicPr>
                      <p:cNvPr id="27662" name="Object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57816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xmlns="" id="{CBF663C4-1DB9-2F61-BDC0-501C8365C11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203788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sp>
        <p:nvSpPr>
          <p:cNvPr id="28675" name="Rectangle 3"/>
          <p:cNvSpPr>
            <a:spLocks noGrp="1" noChangeArrowheads="1"/>
          </p:cNvSpPr>
          <p:nvPr>
            <p:ph idx="1"/>
          </p:nvPr>
        </p:nvSpPr>
        <p:spPr>
          <a:xfrm>
            <a:off x="457200" y="1280160"/>
            <a:ext cx="10439400" cy="3368040"/>
          </a:xfrm>
        </p:spPr>
        <p:txBody>
          <a:bodyPr/>
          <a:lstStyle/>
          <a:p>
            <a:pPr marL="457200" indent="-457200"/>
            <a:r>
              <a:rPr lang="en-US" dirty="0"/>
              <a:t>Suppose next we are interested in the value determination of only component, node 1</a:t>
            </a:r>
          </a:p>
          <a:p>
            <a:pPr marL="857250" lvl="1" indent="-457200"/>
            <a:r>
              <a:rPr lang="en-US" dirty="0"/>
              <a:t>That is, calculating a diagonal of the inverse of the original matrix</a:t>
            </a:r>
          </a:p>
          <a:p>
            <a:pPr marL="457200" indent="-457200"/>
            <a:r>
              <a:rPr lang="en-US" i="1" dirty="0">
                <a:latin typeface="Times New Roman" pitchFamily="18" charset="0"/>
                <a:cs typeface="Times New Roman" pitchFamily="18" charset="0"/>
              </a:rPr>
              <a:t>FF </a:t>
            </a:r>
            <a:r>
              <a:rPr lang="en-US" dirty="0">
                <a:latin typeface="Times New Roman" pitchFamily="18" charset="0"/>
                <a:cs typeface="Times New Roman" pitchFamily="18" charset="0"/>
              </a:rPr>
              <a:t>involves going down the path from 1-4-7-8-9, and the </a:t>
            </a:r>
            <a:r>
              <a:rPr lang="en-US" i="1" dirty="0">
                <a:latin typeface="Times New Roman" pitchFamily="18" charset="0"/>
                <a:cs typeface="Times New Roman" pitchFamily="18" charset="0"/>
              </a:rPr>
              <a:t>FB</a:t>
            </a:r>
            <a:r>
              <a:rPr lang="en-US" i="1" dirty="0"/>
              <a:t>  </a:t>
            </a:r>
            <a:r>
              <a:rPr lang="en-US" dirty="0"/>
              <a:t>requires coming back up, 9-8-7-4-1 </a:t>
            </a:r>
          </a:p>
          <a:p>
            <a:pPr marL="457200" indent="-457200"/>
            <a:r>
              <a:rPr lang="en-US" dirty="0"/>
              <a:t>This example makes evident the savings in operations we may realize from the effective use of a sparse vector scheme</a:t>
            </a:r>
          </a:p>
        </p:txBody>
      </p:sp>
      <p:sp>
        <p:nvSpPr>
          <p:cNvPr id="2" name="Slide Number Placeholder 1">
            <a:extLst>
              <a:ext uri="{FF2B5EF4-FFF2-40B4-BE49-F238E27FC236}">
                <a16:creationId xmlns:a16="http://schemas.microsoft.com/office/drawing/2014/main" xmlns="" id="{E433032F-AD25-B900-8498-B7A22FA25F5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364053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sp>
        <p:nvSpPr>
          <p:cNvPr id="29699" name="Line 5"/>
          <p:cNvSpPr>
            <a:spLocks noChangeShapeType="1"/>
          </p:cNvSpPr>
          <p:nvPr/>
        </p:nvSpPr>
        <p:spPr bwMode="auto">
          <a:xfrm flipV="1">
            <a:off x="9858375" y="1495426"/>
            <a:ext cx="0" cy="4867275"/>
          </a:xfrm>
          <a:prstGeom prst="line">
            <a:avLst/>
          </a:prstGeom>
          <a:noFill/>
          <a:ln w="762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sz="2800"/>
          </a:p>
        </p:txBody>
      </p:sp>
      <p:graphicFrame>
        <p:nvGraphicFramePr>
          <p:cNvPr id="29700" name="Object 7"/>
          <p:cNvGraphicFramePr>
            <a:graphicFrameLocks noChangeAspect="1"/>
          </p:cNvGraphicFramePr>
          <p:nvPr/>
        </p:nvGraphicFramePr>
        <p:xfrm>
          <a:off x="1952625" y="1371600"/>
          <a:ext cx="7164388" cy="5105400"/>
        </p:xfrm>
        <a:graphic>
          <a:graphicData uri="http://schemas.openxmlformats.org/presentationml/2006/ole">
            <mc:AlternateContent xmlns:mc="http://schemas.openxmlformats.org/markup-compatibility/2006">
              <mc:Choice xmlns:v="urn:schemas-microsoft-com:vml" Requires="v">
                <p:oleObj spid="_x0000_s6147" name="Bitmap Image" r:id="rId3" imgW="7163800" imgH="5106113" progId="PBrush">
                  <p:embed/>
                </p:oleObj>
              </mc:Choice>
              <mc:Fallback>
                <p:oleObj name="Bitmap Image" r:id="rId3" imgW="7163800" imgH="5106113" progId="PBrush">
                  <p:embed/>
                  <p:pic>
                    <p:nvPicPr>
                      <p:cNvPr id="2970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371600"/>
                        <a:ext cx="71643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xmlns="" id="{50599CB4-3411-6306-EEA6-85A13190984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261002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Application</a:t>
            </a:r>
          </a:p>
        </p:txBody>
      </p:sp>
      <p:sp>
        <p:nvSpPr>
          <p:cNvPr id="3" name="Content Placeholder 2"/>
          <p:cNvSpPr>
            <a:spLocks noGrp="1"/>
          </p:cNvSpPr>
          <p:nvPr>
            <p:ph idx="1"/>
          </p:nvPr>
        </p:nvSpPr>
        <p:spPr>
          <a:xfrm>
            <a:off x="457200" y="1280160"/>
            <a:ext cx="11277600" cy="3733800"/>
          </a:xfrm>
        </p:spPr>
        <p:txBody>
          <a:bodyPr/>
          <a:lstStyle/>
          <a:p>
            <a:r>
              <a:rPr lang="en-US" dirty="0"/>
              <a:t>In ongoing geomagnetic disturbance modeling work we need to determine the sensitivity of the results to the assumed substation grounding resistance</a:t>
            </a:r>
          </a:p>
          <a:p>
            <a:pPr lvl="1"/>
            <a:r>
              <a:rPr lang="en-US" dirty="0"/>
              <a:t>Since the induced voltages are quasi-dc, the network is modeled by setting up the conductance matrix </a:t>
            </a:r>
            <a:r>
              <a:rPr lang="en-US" b="1" dirty="0"/>
              <a:t>G = R</a:t>
            </a:r>
            <a:r>
              <a:rPr lang="en-US" baseline="30000" dirty="0"/>
              <a:t>-1</a:t>
            </a:r>
            <a:endParaRPr lang="en-US" b="1" baseline="30000" dirty="0"/>
          </a:p>
          <a:p>
            <a:pPr lvl="1"/>
            <a:r>
              <a:rPr lang="en-US" dirty="0"/>
              <a:t>Initial work focused on calculating the driving point impedance values, which required knowing diagonal elements of </a:t>
            </a:r>
            <a:r>
              <a:rPr lang="en-US" b="1" dirty="0"/>
              <a:t>R</a:t>
            </a:r>
            <a:r>
              <a:rPr lang="en-US" dirty="0"/>
              <a:t>, which were easily calculated with sparse vector methods</a:t>
            </a:r>
          </a:p>
          <a:p>
            <a:pPr lvl="1"/>
            <a:r>
              <a:rPr lang="en-US" dirty="0"/>
              <a:t>But </a:t>
            </a:r>
            <a:r>
              <a:rPr lang="en-US" dirty="0" err="1"/>
              <a:t>R</a:t>
            </a:r>
            <a:r>
              <a:rPr lang="en-US" baseline="-25000" dirty="0" err="1"/>
              <a:t>ii</a:t>
            </a:r>
            <a:r>
              <a:rPr lang="en-US" dirty="0"/>
              <a:t> depends on the assumed grounding values are nearby substations, so we need to determine this impact as well; so we’d like small blocks of the inverse of </a:t>
            </a:r>
            <a:r>
              <a:rPr lang="en-US" b="1" dirty="0"/>
              <a:t>R</a:t>
            </a:r>
            <a:r>
              <a:rPr lang="en-US" dirty="0"/>
              <a:t>,</a:t>
            </a:r>
            <a:r>
              <a:rPr lang="en-US" b="1" dirty="0"/>
              <a:t> </a:t>
            </a:r>
            <a:r>
              <a:rPr lang="en-US" dirty="0"/>
              <a:t>which will require using the unions of the factorization paths to get some </a:t>
            </a:r>
            <a:r>
              <a:rPr lang="en-US" dirty="0" err="1"/>
              <a:t>R</a:t>
            </a:r>
            <a:r>
              <a:rPr lang="en-US" baseline="-25000" dirty="0" err="1"/>
              <a:t>ij</a:t>
            </a:r>
            <a:endParaRPr lang="en-US" b="1" baseline="-25000" dirty="0"/>
          </a:p>
        </p:txBody>
      </p:sp>
      <p:sp>
        <p:nvSpPr>
          <p:cNvPr id="4" name="Slide Number Placeholder 1">
            <a:extLst>
              <a:ext uri="{FF2B5EF4-FFF2-40B4-BE49-F238E27FC236}">
                <a16:creationId xmlns:a16="http://schemas.microsoft.com/office/drawing/2014/main" xmlns="" id="{EBADAF24-04B1-1F7B-D806-D6B9FB2DC0E7}"/>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247880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for Shorter Paths, Computational Complexity</a:t>
            </a:r>
          </a:p>
        </p:txBody>
      </p:sp>
      <p:sp>
        <p:nvSpPr>
          <p:cNvPr id="3" name="Content Placeholder 2"/>
          <p:cNvSpPr>
            <a:spLocks noGrp="1"/>
          </p:cNvSpPr>
          <p:nvPr>
            <p:ph idx="1"/>
          </p:nvPr>
        </p:nvSpPr>
        <p:spPr>
          <a:xfrm>
            <a:off x="457200" y="1280160"/>
            <a:ext cx="11328400" cy="3733800"/>
          </a:xfrm>
        </p:spPr>
        <p:txBody>
          <a:bodyPr/>
          <a:lstStyle/>
          <a:p>
            <a:r>
              <a:rPr lang="en-US" dirty="0"/>
              <a:t>The paper 1990 IEEE Transactions on Power Systems paper “Partitioned Sparse A</a:t>
            </a:r>
            <a:r>
              <a:rPr lang="en-US" baseline="30000" dirty="0"/>
              <a:t>-1</a:t>
            </a:r>
            <a:r>
              <a:rPr lang="en-US" dirty="0"/>
              <a:t> Methods” (by Alvarado, Yu and Betancourt) they introduce ordering methods for decreasing the length of the factorization paths</a:t>
            </a:r>
          </a:p>
          <a:p>
            <a:r>
              <a:rPr lang="en-US" dirty="0"/>
              <a:t>Factorization paths also indicate the degree to which parallel processing could be used in solving </a:t>
            </a:r>
            <a:r>
              <a:rPr lang="en-US" b="1" dirty="0"/>
              <a:t>Ax </a:t>
            </a:r>
            <a:r>
              <a:rPr lang="en-US" dirty="0"/>
              <a:t>= </a:t>
            </a:r>
            <a:r>
              <a:rPr lang="en-US" b="1" dirty="0"/>
              <a:t>b </a:t>
            </a:r>
            <a:r>
              <a:rPr lang="en-US" dirty="0"/>
              <a:t>by </a:t>
            </a:r>
            <a:r>
              <a:rPr lang="en-US" b="1" dirty="0"/>
              <a:t>LU </a:t>
            </a:r>
            <a:r>
              <a:rPr lang="en-US" dirty="0"/>
              <a:t>factorization</a:t>
            </a:r>
          </a:p>
          <a:p>
            <a:pPr lvl="1"/>
            <a:r>
              <a:rPr lang="en-US" dirty="0"/>
              <a:t>Operations in the various paths could be performed in parallel</a:t>
            </a:r>
          </a:p>
          <a:p>
            <a:r>
              <a:rPr lang="en-US" dirty="0"/>
              <a:t>The computational complexity of doing an FF/FB is O(n</a:t>
            </a:r>
            <a:r>
              <a:rPr lang="en-US" baseline="30000" dirty="0"/>
              <a:t>0.5</a:t>
            </a:r>
            <a:r>
              <a:rPr lang="en-US" dirty="0"/>
              <a:t>)</a:t>
            </a:r>
          </a:p>
          <a:p>
            <a:pPr lvl="1"/>
            <a:r>
              <a:rPr lang="en-US" dirty="0"/>
              <a:t>F. Safdarian, Z. Mao, W. Jang, and T. J. Overbye, “Power System Sparse Matrix Statistics,” IEEE Texas Power and Energy Conference, College Station, TX, February 2022</a:t>
            </a:r>
          </a:p>
        </p:txBody>
      </p:sp>
      <p:sp>
        <p:nvSpPr>
          <p:cNvPr id="4" name="Slide Number Placeholder 1">
            <a:extLst>
              <a:ext uri="{FF2B5EF4-FFF2-40B4-BE49-F238E27FC236}">
                <a16:creationId xmlns:a16="http://schemas.microsoft.com/office/drawing/2014/main" xmlns="" id="{583C4A67-9EE7-5A9B-C912-800B6E1EC9F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287586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with Complex and Blocked Matrices</a:t>
            </a:r>
          </a:p>
        </p:txBody>
      </p:sp>
      <p:sp>
        <p:nvSpPr>
          <p:cNvPr id="3" name="Content Placeholder 2"/>
          <p:cNvSpPr>
            <a:spLocks noGrp="1"/>
          </p:cNvSpPr>
          <p:nvPr>
            <p:ph idx="1"/>
          </p:nvPr>
        </p:nvSpPr>
        <p:spPr/>
        <p:txBody>
          <a:bodyPr/>
          <a:lstStyle/>
          <a:p>
            <a:r>
              <a:rPr lang="en-US" dirty="0"/>
              <a:t>In the previous analysis we have implicitly assumed that the values involved were real numbers (stored as singles or doubles in memory)</a:t>
            </a:r>
          </a:p>
          <a:p>
            <a:r>
              <a:rPr lang="en-US" dirty="0"/>
              <a:t>Nothing in the previous analysis prevents using other data structures for analysis</a:t>
            </a:r>
          </a:p>
          <a:p>
            <a:pPr lvl="1"/>
            <a:r>
              <a:rPr lang="en-US" dirty="0"/>
              <a:t>Complex numbers would be needed if factoring the bus admittance matrix (</a:t>
            </a:r>
            <a:r>
              <a:rPr lang="en-US" b="1" dirty="0"/>
              <a:t>Y</a:t>
            </a:r>
            <a:r>
              <a:rPr lang="en-US" baseline="-25000" dirty="0"/>
              <a:t>bus</a:t>
            </a:r>
            <a:r>
              <a:rPr lang="en-US" dirty="0"/>
              <a:t>); this is directly supported in some programming languages and can be easily added to others; all values are complex numbers</a:t>
            </a:r>
          </a:p>
          <a:p>
            <a:pPr lvl="1"/>
            <a:r>
              <a:rPr lang="en-US" dirty="0"/>
              <a:t>Two by two block matrices are common for power flow </a:t>
            </a:r>
            <a:r>
              <a:rPr lang="en-US" dirty="0" err="1"/>
              <a:t>Jacobian</a:t>
            </a:r>
            <a:r>
              <a:rPr lang="en-US" dirty="0"/>
              <a:t> factorization; for this we use 2 by 2 blocks in the matrices and 2 by 1 blocks in the vectors</a:t>
            </a:r>
          </a:p>
        </p:txBody>
      </p:sp>
      <p:sp>
        <p:nvSpPr>
          <p:cNvPr id="4" name="Slide Number Placeholder 1">
            <a:extLst>
              <a:ext uri="{FF2B5EF4-FFF2-40B4-BE49-F238E27FC236}">
                <a16:creationId xmlns:a16="http://schemas.microsoft.com/office/drawing/2014/main" xmlns="" id="{7B1AD1EF-0DEC-A4A1-A5FD-2E72DFCBA5F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294267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Computation</a:t>
            </a:r>
          </a:p>
        </p:txBody>
      </p:sp>
      <p:sp>
        <p:nvSpPr>
          <p:cNvPr id="3" name="Content Placeholder 2"/>
          <p:cNvSpPr>
            <a:spLocks noGrp="1"/>
          </p:cNvSpPr>
          <p:nvPr>
            <p:ph idx="1"/>
          </p:nvPr>
        </p:nvSpPr>
        <p:spPr/>
        <p:txBody>
          <a:bodyPr/>
          <a:lstStyle/>
          <a:p>
            <a:r>
              <a:rPr lang="en-US" dirty="0"/>
              <a:t>By treating our data structures as two by two blocks, we reduce the computation required to add fills substantially</a:t>
            </a:r>
          </a:p>
          <a:p>
            <a:pPr lvl="1"/>
            <a:r>
              <a:rPr lang="en-US" dirty="0"/>
              <a:t>Half the number of rows, and four times fewer elements</a:t>
            </a:r>
          </a:p>
          <a:p>
            <a:r>
              <a:rPr lang="en-US" dirty="0"/>
              <a:t>Overall computation is reduced somewhat since we have four times fewer elements, but we do have more computation per element</a:t>
            </a:r>
          </a:p>
        </p:txBody>
      </p:sp>
      <p:sp>
        <p:nvSpPr>
          <p:cNvPr id="4" name="Slide Number Placeholder 1">
            <a:extLst>
              <a:ext uri="{FF2B5EF4-FFF2-40B4-BE49-F238E27FC236}">
                <a16:creationId xmlns:a16="http://schemas.microsoft.com/office/drawing/2014/main" xmlns="" id="{8ABFD0AF-F65F-1038-01EB-20665977E384}"/>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169396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p:txBody>
          <a:bodyPr/>
          <a:lstStyle/>
          <a:p>
            <a:r>
              <a:rPr lang="en-US" dirty="0"/>
              <a:t>In the backward substitution we had</a:t>
            </a:r>
          </a:p>
          <a:p>
            <a:endParaRPr lang="en-US" dirty="0"/>
          </a:p>
          <a:p>
            <a:endParaRPr lang="en-US" dirty="0"/>
          </a:p>
          <a:p>
            <a:pPr marL="0" indent="0">
              <a:buNone/>
            </a:pPr>
            <a:endParaRPr lang="en-US" dirty="0"/>
          </a:p>
        </p:txBody>
      </p:sp>
      <p:sp>
        <p:nvSpPr>
          <p:cNvPr id="5" name="Rectangle 4"/>
          <p:cNvSpPr/>
          <p:nvPr/>
        </p:nvSpPr>
        <p:spPr>
          <a:xfrm>
            <a:off x="2057400" y="1719290"/>
            <a:ext cx="8610600" cy="4659737"/>
          </a:xfrm>
          <a:prstGeom prst="rect">
            <a:avLst/>
          </a:prstGeom>
        </p:spPr>
        <p:txBody>
          <a:bodyPr wrap="square">
            <a:spAutoFit/>
          </a:bodyPr>
          <a:lstStyle/>
          <a:p>
            <a:pPr marL="0" indent="0">
              <a:buNone/>
            </a:pPr>
            <a:r>
              <a:rPr lang="en-US" sz="2800" dirty="0">
                <a:latin typeface="+mn-lt"/>
              </a:rPr>
              <a:t>For i := n </a:t>
            </a:r>
            <a:r>
              <a:rPr lang="en-US" sz="2800" dirty="0" err="1">
                <a:latin typeface="+mn-lt"/>
              </a:rPr>
              <a:t>downto</a:t>
            </a:r>
            <a:r>
              <a:rPr lang="en-US" sz="2800" dirty="0">
                <a:latin typeface="+mn-lt"/>
              </a:rPr>
              <a:t> 1 Do Begin </a:t>
            </a:r>
          </a:p>
          <a:p>
            <a:pPr marL="0" indent="0">
              <a:buNone/>
            </a:pPr>
            <a:r>
              <a:rPr lang="en-US" sz="2800" dirty="0">
                <a:solidFill>
                  <a:srgbClr val="FF0000"/>
                </a:solidFill>
                <a:latin typeface="+mn-lt"/>
              </a:rPr>
              <a:t>   </a:t>
            </a:r>
            <a:r>
              <a:rPr lang="en-US" sz="2800" dirty="0">
                <a:solidFill>
                  <a:srgbClr val="660033"/>
                </a:solidFill>
                <a:latin typeface="+mn-lt"/>
              </a:rPr>
              <a:t>k = rowPerm[i]; </a:t>
            </a:r>
          </a:p>
          <a:p>
            <a:pPr marL="0" indent="0">
              <a:buNone/>
            </a:pPr>
            <a:r>
              <a:rPr lang="en-US" sz="2800" dirty="0">
                <a:solidFill>
                  <a:srgbClr val="FF0000"/>
                </a:solidFill>
                <a:latin typeface="+mn-lt"/>
              </a:rPr>
              <a:t>   </a:t>
            </a:r>
            <a:r>
              <a:rPr lang="en-US" sz="2800" dirty="0">
                <a:latin typeface="+mn-lt"/>
              </a:rPr>
              <a:t>p1 := </a:t>
            </a:r>
            <a:r>
              <a:rPr lang="en-US" sz="2800" dirty="0" err="1">
                <a:latin typeface="+mn-lt"/>
              </a:rPr>
              <a:t>rowDiag</a:t>
            </a:r>
            <a:r>
              <a:rPr lang="en-US" sz="2800" dirty="0">
                <a:latin typeface="+mn-lt"/>
              </a:rPr>
              <a:t>[</a:t>
            </a:r>
            <a:r>
              <a:rPr lang="en-US" sz="2800" dirty="0">
                <a:solidFill>
                  <a:srgbClr val="660033"/>
                </a:solidFill>
                <a:latin typeface="+mn-lt"/>
              </a:rPr>
              <a:t>k</a:t>
            </a:r>
            <a:r>
              <a:rPr lang="en-US" sz="2800" dirty="0">
                <a:latin typeface="+mn-lt"/>
              </a:rPr>
              <a:t>].next;  </a:t>
            </a:r>
            <a:endParaRPr lang="en-US" sz="2800" dirty="0">
              <a:solidFill>
                <a:srgbClr val="FF0000"/>
              </a:solidFill>
              <a:latin typeface="+mn-lt"/>
            </a:endParaRPr>
          </a:p>
          <a:p>
            <a:pPr marL="0" indent="0">
              <a:buNone/>
            </a:pPr>
            <a:r>
              <a:rPr lang="en-US" sz="2800" dirty="0">
                <a:latin typeface="+mn-lt"/>
              </a:rPr>
              <a:t>   While p1 &lt;&gt; nil Do Begin </a:t>
            </a:r>
          </a:p>
          <a:p>
            <a:pPr marL="0" indent="0">
              <a:buNone/>
            </a:pPr>
            <a:r>
              <a:rPr lang="en-US" sz="2800" dirty="0">
                <a:latin typeface="+mn-lt"/>
              </a:rPr>
              <a:t>      </a:t>
            </a:r>
            <a:r>
              <a:rPr lang="en-US" sz="2800" dirty="0" err="1">
                <a:latin typeface="+mn-lt"/>
              </a:rPr>
              <a:t>bvector</a:t>
            </a:r>
            <a:r>
              <a:rPr lang="en-US" sz="2800" dirty="0">
                <a:latin typeface="+mn-lt"/>
              </a:rPr>
              <a:t>[</a:t>
            </a:r>
            <a:r>
              <a:rPr lang="en-US" sz="2800" dirty="0">
                <a:solidFill>
                  <a:srgbClr val="660033"/>
                </a:solidFill>
                <a:latin typeface="+mn-lt"/>
              </a:rPr>
              <a:t>k</a:t>
            </a:r>
            <a:r>
              <a:rPr lang="en-US" sz="2800" dirty="0">
                <a:latin typeface="+mn-lt"/>
              </a:rPr>
              <a:t>] = </a:t>
            </a:r>
            <a:r>
              <a:rPr lang="en-US" sz="2800" dirty="0" err="1">
                <a:latin typeface="+mn-lt"/>
              </a:rPr>
              <a:t>bvector</a:t>
            </a:r>
            <a:r>
              <a:rPr lang="en-US" sz="2800" dirty="0">
                <a:latin typeface="+mn-lt"/>
              </a:rPr>
              <a:t>[</a:t>
            </a:r>
            <a:r>
              <a:rPr lang="en-US" sz="2800" dirty="0">
                <a:solidFill>
                  <a:srgbClr val="660033"/>
                </a:solidFill>
                <a:latin typeface="+mn-lt"/>
              </a:rPr>
              <a:t>k</a:t>
            </a:r>
            <a:r>
              <a:rPr lang="en-US" sz="2800" dirty="0">
                <a:latin typeface="+mn-lt"/>
              </a:rPr>
              <a:t>] – p1.value*</a:t>
            </a:r>
            <a:r>
              <a:rPr lang="en-US" sz="2800" dirty="0" err="1">
                <a:latin typeface="+mn-lt"/>
              </a:rPr>
              <a:t>bvector</a:t>
            </a:r>
            <a:r>
              <a:rPr lang="en-US" sz="2800" dirty="0">
                <a:latin typeface="+mn-lt"/>
              </a:rPr>
              <a:t>[p1.col];</a:t>
            </a:r>
          </a:p>
          <a:p>
            <a:pPr marL="0" indent="0">
              <a:buNone/>
            </a:pPr>
            <a:r>
              <a:rPr lang="en-US" sz="2800" dirty="0">
                <a:latin typeface="+mn-lt"/>
              </a:rPr>
              <a:t>      p1 := p1.next;</a:t>
            </a:r>
          </a:p>
          <a:p>
            <a:pPr marL="0" indent="0">
              <a:buNone/>
            </a:pPr>
            <a:r>
              <a:rPr lang="en-US" sz="2800" dirty="0">
                <a:latin typeface="+mn-lt"/>
              </a:rPr>
              <a:t>    End;</a:t>
            </a:r>
          </a:p>
          <a:p>
            <a:pPr marL="0" indent="0">
              <a:buNone/>
            </a:pPr>
            <a:r>
              <a:rPr lang="en-US" sz="2800" dirty="0">
                <a:latin typeface="+mn-lt"/>
              </a:rPr>
              <a:t>    </a:t>
            </a:r>
            <a:r>
              <a:rPr lang="en-US" sz="2800" dirty="0" err="1">
                <a:latin typeface="+mn-lt"/>
              </a:rPr>
              <a:t>bvector</a:t>
            </a:r>
            <a:r>
              <a:rPr lang="en-US" sz="2800" dirty="0">
                <a:latin typeface="+mn-lt"/>
              </a:rPr>
              <a:t>[k] := </a:t>
            </a:r>
            <a:r>
              <a:rPr lang="en-US" sz="2800" dirty="0" err="1">
                <a:latin typeface="+mn-lt"/>
              </a:rPr>
              <a:t>bvector</a:t>
            </a:r>
            <a:r>
              <a:rPr lang="en-US" sz="2800" dirty="0">
                <a:latin typeface="+mn-lt"/>
              </a:rPr>
              <a:t>[k]/</a:t>
            </a:r>
            <a:r>
              <a:rPr lang="en-US" sz="2800" dirty="0" err="1">
                <a:latin typeface="+mn-lt"/>
              </a:rPr>
              <a:t>rowDiag</a:t>
            </a:r>
            <a:r>
              <a:rPr lang="en-US" sz="2800" dirty="0">
                <a:latin typeface="+mn-lt"/>
              </a:rPr>
              <a:t>[k].value;</a:t>
            </a:r>
          </a:p>
          <a:p>
            <a:pPr marL="0" indent="0">
              <a:buNone/>
            </a:pPr>
            <a:r>
              <a:rPr lang="en-US" sz="2800" dirty="0">
                <a:latin typeface="+mn-lt"/>
              </a:rPr>
              <a:t>  End;</a:t>
            </a:r>
          </a:p>
        </p:txBody>
      </p:sp>
      <p:sp>
        <p:nvSpPr>
          <p:cNvPr id="4" name="Slide Number Placeholder 1">
            <a:extLst>
              <a:ext uri="{FF2B5EF4-FFF2-40B4-BE49-F238E27FC236}">
                <a16:creationId xmlns:a16="http://schemas.microsoft.com/office/drawing/2014/main" xmlns="" id="{5729F709-C40D-6131-51FE-CBAFEB2A9B7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397447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a:xfrm>
            <a:off x="457200" y="1280160"/>
            <a:ext cx="8535987" cy="548640"/>
          </a:xfrm>
        </p:spPr>
        <p:txBody>
          <a:bodyPr/>
          <a:lstStyle/>
          <a:p>
            <a:r>
              <a:rPr lang="en-US" dirty="0"/>
              <a:t>We replace the scalar </a:t>
            </a:r>
            <a:r>
              <a:rPr lang="en-US" dirty="0" err="1"/>
              <a:t>bvector</a:t>
            </a:r>
            <a:r>
              <a:rPr lang="en-US" dirty="0"/>
              <a:t> entries by objects with fields .r and .i (for the real and imaginary parts) and we replace the p1.value field with four fields .</a:t>
            </a:r>
            <a:r>
              <a:rPr lang="en-US" dirty="0" err="1"/>
              <a:t>ul</a:t>
            </a:r>
            <a:r>
              <a:rPr lang="en-US" dirty="0"/>
              <a:t>, .</a:t>
            </a:r>
            <a:r>
              <a:rPr lang="en-US" dirty="0" err="1"/>
              <a:t>ur</a:t>
            </a:r>
            <a:r>
              <a:rPr lang="en-US" dirty="0"/>
              <a:t>, .</a:t>
            </a:r>
            <a:r>
              <a:rPr lang="en-US" dirty="0" err="1"/>
              <a:t>ll</a:t>
            </a:r>
            <a:r>
              <a:rPr lang="en-US" dirty="0"/>
              <a:t> and .</a:t>
            </a:r>
            <a:r>
              <a:rPr lang="en-US" dirty="0" err="1"/>
              <a:t>lr</a:t>
            </a:r>
            <a:r>
              <a:rPr lang="en-US" dirty="0"/>
              <a:t> corresponding to the upper left, upper right, lower left and lower right values.  </a:t>
            </a:r>
          </a:p>
          <a:p>
            <a:r>
              <a:rPr lang="en-US" dirty="0"/>
              <a:t>The first multiply goes from</a:t>
            </a:r>
          </a:p>
          <a:p>
            <a:pPr marL="0" indent="0">
              <a:lnSpc>
                <a:spcPct val="150000"/>
              </a:lnSpc>
              <a:buNone/>
            </a:pPr>
            <a:r>
              <a:rPr lang="en-US" sz="2000" dirty="0">
                <a:latin typeface="Arial" panose="020B0604020202020204" pitchFamily="34" charset="0"/>
              </a:rPr>
              <a:t>      </a:t>
            </a:r>
            <a:r>
              <a:rPr lang="en-US" sz="2000" dirty="0" err="1">
                <a:latin typeface="Arial" panose="020B0604020202020204" pitchFamily="34" charset="0"/>
              </a:rPr>
              <a:t>bvector</a:t>
            </a:r>
            <a:r>
              <a:rPr lang="en-US" sz="2000" dirty="0">
                <a:latin typeface="Arial" panose="020B0604020202020204" pitchFamily="34" charset="0"/>
              </a:rPr>
              <a:t>[</a:t>
            </a:r>
            <a:r>
              <a:rPr lang="en-US" sz="2000" dirty="0">
                <a:solidFill>
                  <a:srgbClr val="660033"/>
                </a:solidFill>
                <a:latin typeface="Arial" panose="020B0604020202020204" pitchFamily="34" charset="0"/>
              </a:rPr>
              <a:t>k</a:t>
            </a:r>
            <a:r>
              <a:rPr lang="en-US" sz="2000" dirty="0">
                <a:latin typeface="Arial" panose="020B0604020202020204" pitchFamily="34" charset="0"/>
              </a:rPr>
              <a:t>] = </a:t>
            </a:r>
            <a:r>
              <a:rPr lang="en-US" sz="2000" dirty="0" err="1">
                <a:latin typeface="Arial" panose="020B0604020202020204" pitchFamily="34" charset="0"/>
              </a:rPr>
              <a:t>bvector</a:t>
            </a:r>
            <a:r>
              <a:rPr lang="en-US" sz="2000" dirty="0">
                <a:latin typeface="Arial" panose="020B0604020202020204" pitchFamily="34" charset="0"/>
              </a:rPr>
              <a:t>[</a:t>
            </a:r>
            <a:r>
              <a:rPr lang="en-US" sz="2000" dirty="0">
                <a:solidFill>
                  <a:srgbClr val="660033"/>
                </a:solidFill>
                <a:latin typeface="Arial" panose="020B0604020202020204" pitchFamily="34" charset="0"/>
              </a:rPr>
              <a:t>k</a:t>
            </a:r>
            <a:r>
              <a:rPr lang="en-US" sz="2000" dirty="0">
                <a:latin typeface="Arial" panose="020B0604020202020204" pitchFamily="34" charset="0"/>
              </a:rPr>
              <a:t>] – p1.value*</a:t>
            </a:r>
            <a:r>
              <a:rPr lang="en-US" sz="2000" dirty="0" err="1">
                <a:latin typeface="Arial" panose="020B0604020202020204" pitchFamily="34" charset="0"/>
              </a:rPr>
              <a:t>bvector</a:t>
            </a:r>
            <a:r>
              <a:rPr lang="en-US" sz="2000" dirty="0">
                <a:latin typeface="Arial" panose="020B0604020202020204" pitchFamily="34" charset="0"/>
              </a:rPr>
              <a:t>[p1.col]</a:t>
            </a:r>
            <a:r>
              <a:rPr lang="en-US" dirty="0"/>
              <a:t/>
            </a:r>
            <a:br>
              <a:rPr lang="en-US" dirty="0"/>
            </a:br>
            <a:r>
              <a:rPr lang="en-US" dirty="0"/>
              <a:t>     to </a:t>
            </a:r>
          </a:p>
          <a:p>
            <a:pPr marL="0" indent="0">
              <a:buNone/>
            </a:pP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71792339"/>
              </p:ext>
            </p:extLst>
          </p:nvPr>
        </p:nvGraphicFramePr>
        <p:xfrm>
          <a:off x="838200" y="5196840"/>
          <a:ext cx="7069667" cy="762000"/>
        </p:xfrm>
        <a:graphic>
          <a:graphicData uri="http://schemas.openxmlformats.org/presentationml/2006/ole">
            <mc:AlternateContent xmlns:mc="http://schemas.openxmlformats.org/markup-compatibility/2006">
              <mc:Choice xmlns:v="urn:schemas-microsoft-com:vml" Requires="v">
                <p:oleObj spid="_x0000_s7171" name="Equation" r:id="rId3" imgW="4241520" imgH="457200" progId="Equation.DSMT4">
                  <p:embed/>
                </p:oleObj>
              </mc:Choice>
              <mc:Fallback>
                <p:oleObj name="Equation" r:id="rId3" imgW="4241520" imgH="457200" progId="Equation.DSMT4">
                  <p:embed/>
                  <p:pic>
                    <p:nvPicPr>
                      <p:cNvPr id="5" name="Object 4"/>
                      <p:cNvPicPr/>
                      <p:nvPr/>
                    </p:nvPicPr>
                    <p:blipFill>
                      <a:blip r:embed="rId4"/>
                      <a:stretch>
                        <a:fillRect/>
                      </a:stretch>
                    </p:blipFill>
                    <p:spPr>
                      <a:xfrm>
                        <a:off x="838200" y="5196840"/>
                        <a:ext cx="7069667" cy="762000"/>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xmlns="" id="{9A49221A-6D61-9810-D6DF-CED4BB99BAC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390364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582400" cy="3733800"/>
          </a:xfrm>
        </p:spPr>
        <p:txBody>
          <a:bodyPr/>
          <a:lstStyle/>
          <a:p>
            <a:r>
              <a:rPr lang="en-US" dirty="0"/>
              <a:t>Start reading Chapter 7 (the term reliability is now often used instead of security)</a:t>
            </a:r>
          </a:p>
          <a:p>
            <a:r>
              <a:rPr lang="en-US" dirty="0"/>
              <a:t>Homework 3 is due on Thursday Sept 29</a:t>
            </a:r>
          </a:p>
          <a:p>
            <a:endParaRPr lang="en-US" dirty="0"/>
          </a:p>
          <a:p>
            <a:endParaRPr lang="en-US" dirty="0"/>
          </a:p>
          <a:p>
            <a:pPr lvl="1"/>
            <a:endParaRPr 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a:xfrm>
            <a:off x="457200" y="1280160"/>
            <a:ext cx="8321040" cy="3733800"/>
          </a:xfrm>
        </p:spPr>
        <p:txBody>
          <a:bodyPr/>
          <a:lstStyle/>
          <a:p>
            <a:r>
              <a:rPr lang="en-US" dirty="0"/>
              <a:t>The second numeric calculation changes from</a:t>
            </a:r>
            <a:br>
              <a:rPr lang="en-US" dirty="0"/>
            </a:br>
            <a:r>
              <a:rPr lang="en-US" sz="2000" dirty="0" err="1">
                <a:latin typeface="Arial" panose="020B0604020202020204" pitchFamily="34" charset="0"/>
              </a:rPr>
              <a:t>bvector</a:t>
            </a:r>
            <a:r>
              <a:rPr lang="en-US" sz="2000" dirty="0">
                <a:latin typeface="Arial" panose="020B0604020202020204" pitchFamily="34" charset="0"/>
              </a:rPr>
              <a:t>[k] := </a:t>
            </a:r>
            <a:r>
              <a:rPr lang="en-US" sz="2000" dirty="0" err="1">
                <a:latin typeface="Arial" panose="020B0604020202020204" pitchFamily="34" charset="0"/>
              </a:rPr>
              <a:t>bvector</a:t>
            </a:r>
            <a:r>
              <a:rPr lang="en-US" sz="2000" dirty="0">
                <a:latin typeface="Arial" panose="020B0604020202020204" pitchFamily="34" charset="0"/>
              </a:rPr>
              <a:t>[k]/</a:t>
            </a:r>
            <a:r>
              <a:rPr lang="en-US" sz="2000" dirty="0" err="1">
                <a:latin typeface="Arial" panose="020B0604020202020204" pitchFamily="34" charset="0"/>
              </a:rPr>
              <a:t>rowDiag</a:t>
            </a:r>
            <a:r>
              <a:rPr lang="en-US" sz="2000" dirty="0">
                <a:latin typeface="Arial" panose="020B0604020202020204" pitchFamily="34" charset="0"/>
              </a:rPr>
              <a:t>[k].value</a:t>
            </a:r>
            <a:r>
              <a:rPr lang="en-US" sz="2000" dirty="0"/>
              <a:t> </a:t>
            </a:r>
          </a:p>
          <a:p>
            <a:r>
              <a:rPr lang="en-US" dirty="0"/>
              <a:t>To </a:t>
            </a:r>
            <a:br>
              <a:rPr lang="en-US" dirty="0"/>
            </a:br>
            <a:r>
              <a:rPr lang="en-US" dirty="0"/>
              <a:t/>
            </a:r>
            <a:br>
              <a:rPr lang="en-US" dirty="0"/>
            </a:br>
            <a:r>
              <a:rPr lang="en-US" dirty="0"/>
              <a:t/>
            </a:r>
            <a:br>
              <a:rPr lang="en-US" dirty="0"/>
            </a:br>
            <a:endParaRPr lang="en-US" dirty="0"/>
          </a:p>
          <a:p>
            <a:r>
              <a:rPr lang="en-US" dirty="0"/>
              <a:t>Which can be coded by directly doing the inverse as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64253989"/>
              </p:ext>
            </p:extLst>
          </p:nvPr>
        </p:nvGraphicFramePr>
        <p:xfrm>
          <a:off x="990600" y="4724400"/>
          <a:ext cx="8464550" cy="1390650"/>
        </p:xfrm>
        <a:graphic>
          <a:graphicData uri="http://schemas.openxmlformats.org/presentationml/2006/ole">
            <mc:AlternateContent xmlns:mc="http://schemas.openxmlformats.org/markup-compatibility/2006">
              <mc:Choice xmlns:v="urn:schemas-microsoft-com:vml" Requires="v">
                <p:oleObj spid="_x0000_s8196" name="Equation" r:id="rId3" imgW="5638680" imgH="927000" progId="Equation.DSMT4">
                  <p:embed/>
                </p:oleObj>
              </mc:Choice>
              <mc:Fallback>
                <p:oleObj name="Equation" r:id="rId3" imgW="5638680" imgH="927000" progId="Equation.DSMT4">
                  <p:embed/>
                  <p:pic>
                    <p:nvPicPr>
                      <p:cNvPr id="5" name="Object 4"/>
                      <p:cNvPicPr>
                        <a:picLocks noChangeAspect="1" noChangeArrowheads="1"/>
                      </p:cNvPicPr>
                      <p:nvPr/>
                    </p:nvPicPr>
                    <p:blipFill>
                      <a:blip r:embed="rId4"/>
                      <a:srcRect/>
                      <a:stretch>
                        <a:fillRect/>
                      </a:stretch>
                    </p:blipFill>
                    <p:spPr bwMode="auto">
                      <a:xfrm>
                        <a:off x="990600" y="4724400"/>
                        <a:ext cx="8464550" cy="13906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2876163"/>
              </p:ext>
            </p:extLst>
          </p:nvPr>
        </p:nvGraphicFramePr>
        <p:xfrm>
          <a:off x="990600" y="2775585"/>
          <a:ext cx="8197850" cy="742950"/>
        </p:xfrm>
        <a:graphic>
          <a:graphicData uri="http://schemas.openxmlformats.org/presentationml/2006/ole">
            <mc:AlternateContent xmlns:mc="http://schemas.openxmlformats.org/markup-compatibility/2006">
              <mc:Choice xmlns:v="urn:schemas-microsoft-com:vml" Requires="v">
                <p:oleObj spid="_x0000_s8197" name="Equation" r:id="rId5" imgW="5460840" imgH="495000" progId="Equation.DSMT4">
                  <p:embed/>
                </p:oleObj>
              </mc:Choice>
              <mc:Fallback>
                <p:oleObj name="Equation" r:id="rId5" imgW="5460840" imgH="495000" progId="Equation.DSMT4">
                  <p:embed/>
                  <p:pic>
                    <p:nvPicPr>
                      <p:cNvPr id="6" name="Object 5"/>
                      <p:cNvPicPr>
                        <a:picLocks noChangeAspect="1" noChangeArrowheads="1"/>
                      </p:cNvPicPr>
                      <p:nvPr/>
                    </p:nvPicPr>
                    <p:blipFill>
                      <a:blip r:embed="rId6"/>
                      <a:srcRect/>
                      <a:stretch>
                        <a:fillRect/>
                      </a:stretch>
                    </p:blipFill>
                    <p:spPr bwMode="auto">
                      <a:xfrm>
                        <a:off x="990600" y="2775585"/>
                        <a:ext cx="81978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xmlns="" id="{8459D0CE-58D3-0BA2-B7E7-29D38432E95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213548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Matrix and Vector Method Summary</a:t>
            </a:r>
          </a:p>
        </p:txBody>
      </p:sp>
      <p:sp>
        <p:nvSpPr>
          <p:cNvPr id="3" name="Content Placeholder 2"/>
          <p:cNvSpPr>
            <a:spLocks noGrp="1"/>
          </p:cNvSpPr>
          <p:nvPr>
            <p:ph idx="1"/>
          </p:nvPr>
        </p:nvSpPr>
        <p:spPr/>
        <p:txBody>
          <a:bodyPr/>
          <a:lstStyle/>
          <a:p>
            <a:r>
              <a:rPr lang="en-US" dirty="0"/>
              <a:t>Previous slides have presented sparse matrix and sparse vector methods commonly used in power system and some circuit analysis applications</a:t>
            </a:r>
          </a:p>
          <a:p>
            <a:r>
              <a:rPr lang="en-US" dirty="0"/>
              <a:t>These methods are widely used, and have the ability to substantially speed up power system computations</a:t>
            </a:r>
          </a:p>
          <a:p>
            <a:r>
              <a:rPr lang="en-US" dirty="0"/>
              <a:t>They will be applied as necessary throughout the remainder of the course</a:t>
            </a:r>
          </a:p>
          <a:p>
            <a:r>
              <a:rPr lang="en-US" dirty="0"/>
              <a:t>We’ll now move on to some more advanced power flow topics, sensitivity analysis, and contingency analysis</a:t>
            </a:r>
          </a:p>
        </p:txBody>
      </p:sp>
      <p:sp>
        <p:nvSpPr>
          <p:cNvPr id="4" name="Slide Number Placeholder 1">
            <a:extLst>
              <a:ext uri="{FF2B5EF4-FFF2-40B4-BE49-F238E27FC236}">
                <a16:creationId xmlns:a16="http://schemas.microsoft.com/office/drawing/2014/main" xmlns="" id="{B471C768-A51F-C10E-720E-93FA8DF208A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4081348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Transformers with Off-Nominal Taps and Phase Shifts</a:t>
            </a:r>
          </a:p>
        </p:txBody>
      </p:sp>
      <p:sp>
        <p:nvSpPr>
          <p:cNvPr id="3" name="Content Placeholder 2"/>
          <p:cNvSpPr>
            <a:spLocks noGrp="1"/>
          </p:cNvSpPr>
          <p:nvPr>
            <p:ph idx="1"/>
          </p:nvPr>
        </p:nvSpPr>
        <p:spPr>
          <a:xfrm>
            <a:off x="457200" y="1280160"/>
            <a:ext cx="10058400" cy="3733800"/>
          </a:xfrm>
        </p:spPr>
        <p:txBody>
          <a:bodyPr/>
          <a:lstStyle/>
          <a:p>
            <a:r>
              <a:rPr lang="en-US" dirty="0"/>
              <a:t>If transformers have a turns ratio that matches the ratio of the per unit voltages than transformers are modeled in a manner similar to transmission lines.</a:t>
            </a:r>
          </a:p>
          <a:p>
            <a:r>
              <a:rPr lang="en-US" dirty="0"/>
              <a:t>However, it is common for transformers to have a variable tap ratio; this is known as an “off-nominal” tap ratio</a:t>
            </a:r>
          </a:p>
          <a:p>
            <a:pPr lvl="1"/>
            <a:r>
              <a:rPr lang="en-US" dirty="0"/>
              <a:t>The off-nominal tap is t, initially we’ll consider it a real number</a:t>
            </a:r>
          </a:p>
          <a:p>
            <a:pPr lvl="1"/>
            <a:r>
              <a:rPr lang="en-US" dirty="0"/>
              <a:t>We’ll cover phase shifters shortly in which t is complex</a:t>
            </a:r>
          </a:p>
        </p:txBody>
      </p:sp>
      <p:sp>
        <p:nvSpPr>
          <p:cNvPr id="5" name="Slide Number Placeholder 1">
            <a:extLst>
              <a:ext uri="{FF2B5EF4-FFF2-40B4-BE49-F238E27FC236}">
                <a16:creationId xmlns:a16="http://schemas.microsoft.com/office/drawing/2014/main" xmlns="" id="{3EB8F400-45E2-439C-1448-19C53E63045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58148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Representation</a:t>
            </a:r>
          </a:p>
        </p:txBody>
      </p:sp>
      <p:sp>
        <p:nvSpPr>
          <p:cNvPr id="3" name="Content Placeholder 2"/>
          <p:cNvSpPr>
            <a:spLocks noGrp="1"/>
          </p:cNvSpPr>
          <p:nvPr>
            <p:ph idx="1"/>
          </p:nvPr>
        </p:nvSpPr>
        <p:spPr>
          <a:xfrm>
            <a:off x="457200" y="1280160"/>
            <a:ext cx="8549640" cy="3733800"/>
          </a:xfrm>
        </p:spPr>
        <p:txBody>
          <a:bodyPr/>
          <a:lstStyle/>
          <a:p>
            <a:r>
              <a:rPr lang="en-US" dirty="0"/>
              <a:t>The one–line diagram of a branch with a variable tap transformer</a:t>
            </a:r>
          </a:p>
          <a:p>
            <a:endParaRPr lang="en-US" dirty="0"/>
          </a:p>
          <a:p>
            <a:endParaRPr lang="en-US" dirty="0"/>
          </a:p>
          <a:p>
            <a:r>
              <a:rPr lang="en-US" dirty="0"/>
              <a:t>The network representation of a branch with off–nominal turns ratio transformer is</a:t>
            </a:r>
          </a:p>
          <a:p>
            <a:endParaRPr lang="en-US" dirty="0"/>
          </a:p>
          <a:p>
            <a:endParaRPr lang="en-US" dirty="0"/>
          </a:p>
          <a:p>
            <a:endParaRPr lang="en-US" dirty="0"/>
          </a:p>
          <a:p>
            <a:endParaRPr lang="en-US" dirty="0"/>
          </a:p>
          <a:p>
            <a:endParaRPr lang="en-US" dirty="0"/>
          </a:p>
          <a:p>
            <a:endParaRPr lang="en-US" dirty="0"/>
          </a:p>
        </p:txBody>
      </p:sp>
      <p:grpSp>
        <p:nvGrpSpPr>
          <p:cNvPr id="5" name="Group 100"/>
          <p:cNvGrpSpPr>
            <a:grpSpLocks/>
          </p:cNvGrpSpPr>
          <p:nvPr/>
        </p:nvGrpSpPr>
        <p:grpSpPr bwMode="auto">
          <a:xfrm>
            <a:off x="3239462" y="2053567"/>
            <a:ext cx="4170362" cy="931862"/>
            <a:chOff x="1660" y="1440"/>
            <a:chExt cx="2627" cy="587"/>
          </a:xfrm>
        </p:grpSpPr>
        <p:grpSp>
          <p:nvGrpSpPr>
            <p:cNvPr id="6" name="Group 97"/>
            <p:cNvGrpSpPr>
              <a:grpSpLocks/>
            </p:cNvGrpSpPr>
            <p:nvPr/>
          </p:nvGrpSpPr>
          <p:grpSpPr bwMode="auto">
            <a:xfrm>
              <a:off x="1660" y="1440"/>
              <a:ext cx="2627" cy="587"/>
              <a:chOff x="1660" y="1440"/>
              <a:chExt cx="2627" cy="587"/>
            </a:xfrm>
          </p:grpSpPr>
          <p:sp>
            <p:nvSpPr>
              <p:cNvPr id="8" name="Text Box 10"/>
              <p:cNvSpPr txBox="1">
                <a:spLocks noChangeArrowheads="1"/>
              </p:cNvSpPr>
              <p:nvPr/>
            </p:nvSpPr>
            <p:spPr bwMode="auto">
              <a:xfrm>
                <a:off x="1660" y="1741"/>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9" name="Text Box 11"/>
              <p:cNvSpPr txBox="1">
                <a:spLocks noChangeArrowheads="1"/>
              </p:cNvSpPr>
              <p:nvPr/>
            </p:nvSpPr>
            <p:spPr bwMode="auto">
              <a:xfrm>
                <a:off x="3873" y="1710"/>
                <a:ext cx="4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grpSp>
            <p:nvGrpSpPr>
              <p:cNvPr id="10" name="Group 96"/>
              <p:cNvGrpSpPr>
                <a:grpSpLocks/>
              </p:cNvGrpSpPr>
              <p:nvPr/>
            </p:nvGrpSpPr>
            <p:grpSpPr bwMode="auto">
              <a:xfrm>
                <a:off x="1776" y="1440"/>
                <a:ext cx="2231" cy="384"/>
                <a:chOff x="1961" y="1432"/>
                <a:chExt cx="1574" cy="271"/>
              </a:xfrm>
            </p:grpSpPr>
            <p:sp>
              <p:nvSpPr>
                <p:cNvPr id="11" name="Line 5"/>
                <p:cNvSpPr>
                  <a:spLocks noChangeShapeType="1"/>
                </p:cNvSpPr>
                <p:nvPr/>
              </p:nvSpPr>
              <p:spPr bwMode="auto">
                <a:xfrm>
                  <a:off x="2551" y="1555"/>
                  <a:ext cx="98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2" name="Freeform 6"/>
                <p:cNvSpPr>
                  <a:spLocks/>
                </p:cNvSpPr>
                <p:nvPr/>
              </p:nvSpPr>
              <p:spPr bwMode="auto">
                <a:xfrm>
                  <a:off x="2455" y="1432"/>
                  <a:ext cx="118" cy="271"/>
                </a:xfrm>
                <a:custGeom>
                  <a:avLst/>
                  <a:gdLst>
                    <a:gd name="T0" fmla="*/ 39 w 132"/>
                    <a:gd name="T1" fmla="*/ 0 h 547"/>
                    <a:gd name="T2" fmla="*/ 5 w 132"/>
                    <a:gd name="T3" fmla="*/ 0 h 547"/>
                    <a:gd name="T4" fmla="*/ 10 w 132"/>
                    <a:gd name="T5" fmla="*/ 0 h 547"/>
                    <a:gd name="T6" fmla="*/ 34 w 132"/>
                    <a:gd name="T7" fmla="*/ 0 h 547"/>
                    <a:gd name="T8" fmla="*/ 19 w 132"/>
                    <a:gd name="T9" fmla="*/ 0 h 547"/>
                    <a:gd name="T10" fmla="*/ 5 w 132"/>
                    <a:gd name="T11" fmla="*/ 0 h 547"/>
                    <a:gd name="T12" fmla="*/ 10 w 132"/>
                    <a:gd name="T13" fmla="*/ 0 h 547"/>
                    <a:gd name="T14" fmla="*/ 15 w 132"/>
                    <a:gd name="T15" fmla="*/ 0 h 547"/>
                    <a:gd name="T16" fmla="*/ 39 w 132"/>
                    <a:gd name="T17" fmla="*/ 0 h 547"/>
                    <a:gd name="T18" fmla="*/ 24 w 132"/>
                    <a:gd name="T19" fmla="*/ 0 h 547"/>
                    <a:gd name="T20" fmla="*/ 0 w 132"/>
                    <a:gd name="T21" fmla="*/ 0 h 547"/>
                    <a:gd name="T22" fmla="*/ 34 w 132"/>
                    <a:gd name="T23" fmla="*/ 0 h 547"/>
                    <a:gd name="T24" fmla="*/ 30 w 132"/>
                    <a:gd name="T25" fmla="*/ 0 h 547"/>
                    <a:gd name="T26" fmla="*/ 0 w 132"/>
                    <a:gd name="T27" fmla="*/ 0 h 547"/>
                    <a:gd name="T28" fmla="*/ 34 w 132"/>
                    <a:gd name="T29" fmla="*/ 0 h 547"/>
                    <a:gd name="T30" fmla="*/ 15 w 132"/>
                    <a:gd name="T31" fmla="*/ 0 h 547"/>
                    <a:gd name="T32" fmla="*/ 0 w 132"/>
                    <a:gd name="T33" fmla="*/ 0 h 547"/>
                    <a:gd name="T34" fmla="*/ 10 w 132"/>
                    <a:gd name="T35" fmla="*/ 1 h 547"/>
                    <a:gd name="T36" fmla="*/ 24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13" name="Line 8"/>
                <p:cNvSpPr>
                  <a:spLocks noChangeShapeType="1"/>
                </p:cNvSpPr>
                <p:nvPr/>
              </p:nvSpPr>
              <p:spPr bwMode="auto">
                <a:xfrm>
                  <a:off x="1961" y="1454"/>
                  <a:ext cx="0" cy="211"/>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4" name="Line 9"/>
                <p:cNvSpPr>
                  <a:spLocks noChangeShapeType="1"/>
                </p:cNvSpPr>
                <p:nvPr/>
              </p:nvSpPr>
              <p:spPr bwMode="auto">
                <a:xfrm>
                  <a:off x="3535" y="1454"/>
                  <a:ext cx="0" cy="21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nvGrpSpPr>
                <p:cNvPr id="15" name="Group 88"/>
                <p:cNvGrpSpPr>
                  <a:grpSpLocks/>
                </p:cNvGrpSpPr>
                <p:nvPr/>
              </p:nvGrpSpPr>
              <p:grpSpPr bwMode="auto">
                <a:xfrm>
                  <a:off x="1968" y="1562"/>
                  <a:ext cx="489" cy="0"/>
                  <a:chOff x="979" y="1655"/>
                  <a:chExt cx="1123" cy="0"/>
                </a:xfrm>
              </p:grpSpPr>
              <p:sp>
                <p:nvSpPr>
                  <p:cNvPr id="16" name="Line 7"/>
                  <p:cNvSpPr>
                    <a:spLocks noChangeShapeType="1"/>
                  </p:cNvSpPr>
                  <p:nvPr/>
                </p:nvSpPr>
                <p:spPr bwMode="auto">
                  <a:xfrm>
                    <a:off x="979" y="1655"/>
                    <a:ext cx="111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800"/>
                  </a:p>
                </p:txBody>
              </p:sp>
              <p:sp>
                <p:nvSpPr>
                  <p:cNvPr id="17" name="Line 87"/>
                  <p:cNvSpPr>
                    <a:spLocks noChangeShapeType="1"/>
                  </p:cNvSpPr>
                  <p:nvPr/>
                </p:nvSpPr>
                <p:spPr bwMode="auto">
                  <a:xfrm>
                    <a:off x="2018" y="1655"/>
                    <a:ext cx="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grpSp>
        <p:sp>
          <p:nvSpPr>
            <p:cNvPr id="7" name="Line 98"/>
            <p:cNvSpPr>
              <a:spLocks noChangeShapeType="1"/>
            </p:cNvSpPr>
            <p:nvPr/>
          </p:nvSpPr>
          <p:spPr bwMode="auto">
            <a:xfrm>
              <a:off x="2420" y="1622"/>
              <a:ext cx="57"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nvGrpSpPr>
          <p:cNvPr id="19" name="Group 7"/>
          <p:cNvGrpSpPr>
            <a:grpSpLocks/>
          </p:cNvGrpSpPr>
          <p:nvPr/>
        </p:nvGrpSpPr>
        <p:grpSpPr bwMode="auto">
          <a:xfrm>
            <a:off x="900770" y="4236673"/>
            <a:ext cx="7534333" cy="2072970"/>
            <a:chOff x="103" y="2560"/>
            <a:chExt cx="5177" cy="1649"/>
          </a:xfrm>
        </p:grpSpPr>
        <p:sp>
          <p:nvSpPr>
            <p:cNvPr id="20" name="Text Box 8"/>
            <p:cNvSpPr txBox="1">
              <a:spLocks noChangeArrowheads="1"/>
            </p:cNvSpPr>
            <p:nvPr/>
          </p:nvSpPr>
          <p:spPr bwMode="auto">
            <a:xfrm>
              <a:off x="103" y="3472"/>
              <a:ext cx="227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57200" indent="-457200"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buFont typeface="Wingdings" pitchFamily="2" charset="2"/>
                <a:buNone/>
              </a:pPr>
              <a:r>
                <a:rPr lang="en-US" sz="2800" dirty="0"/>
                <a:t>	</a:t>
              </a:r>
              <a:r>
                <a:rPr lang="en-US" sz="2800" i="1" dirty="0">
                  <a:latin typeface="Times New Roman" pitchFamily="18" charset="0"/>
                  <a:cs typeface="Times New Roman" pitchFamily="18" charset="0"/>
                </a:rPr>
                <a:t>the tap is on </a:t>
              </a:r>
            </a:p>
            <a:p>
              <a:pPr>
                <a:spcBef>
                  <a:spcPct val="50000"/>
                </a:spcBef>
                <a:buFont typeface="Wingdings" pitchFamily="2" charset="2"/>
                <a:buNone/>
              </a:pPr>
              <a:r>
                <a:rPr lang="en-US" sz="2800" i="1" dirty="0">
                  <a:latin typeface="Times New Roman" pitchFamily="18" charset="0"/>
                  <a:cs typeface="Times New Roman" pitchFamily="18" charset="0"/>
                </a:rPr>
                <a:t>	the side of bus </a:t>
              </a:r>
              <a:r>
                <a:rPr lang="en-US" sz="2800" i="1" dirty="0">
                  <a:latin typeface="Times New Roman" pitchFamily="18" charset="0"/>
                </a:rPr>
                <a:t>k</a:t>
              </a:r>
            </a:p>
          </p:txBody>
        </p:sp>
        <p:sp>
          <p:nvSpPr>
            <p:cNvPr id="21" name="Line 9"/>
            <p:cNvSpPr>
              <a:spLocks noChangeShapeType="1"/>
            </p:cNvSpPr>
            <p:nvPr/>
          </p:nvSpPr>
          <p:spPr bwMode="auto">
            <a:xfrm>
              <a:off x="1995" y="2974"/>
              <a:ext cx="70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2" name="Freeform 10"/>
            <p:cNvSpPr>
              <a:spLocks/>
            </p:cNvSpPr>
            <p:nvPr/>
          </p:nvSpPr>
          <p:spPr bwMode="auto">
            <a:xfrm>
              <a:off x="1917" y="3064"/>
              <a:ext cx="139" cy="273"/>
            </a:xfrm>
            <a:custGeom>
              <a:avLst/>
              <a:gdLst>
                <a:gd name="T0" fmla="*/ 171 w 132"/>
                <a:gd name="T1" fmla="*/ 0 h 547"/>
                <a:gd name="T2" fmla="*/ 23 w 132"/>
                <a:gd name="T3" fmla="*/ 0 h 547"/>
                <a:gd name="T4" fmla="*/ 43 w 132"/>
                <a:gd name="T5" fmla="*/ 0 h 547"/>
                <a:gd name="T6" fmla="*/ 150 w 132"/>
                <a:gd name="T7" fmla="*/ 0 h 547"/>
                <a:gd name="T8" fmla="*/ 86 w 132"/>
                <a:gd name="T9" fmla="*/ 0 h 547"/>
                <a:gd name="T10" fmla="*/ 23 w 132"/>
                <a:gd name="T11" fmla="*/ 0 h 547"/>
                <a:gd name="T12" fmla="*/ 43 w 132"/>
                <a:gd name="T13" fmla="*/ 0 h 547"/>
                <a:gd name="T14" fmla="*/ 63 w 132"/>
                <a:gd name="T15" fmla="*/ 0 h 547"/>
                <a:gd name="T16" fmla="*/ 171 w 132"/>
                <a:gd name="T17" fmla="*/ 0 h 547"/>
                <a:gd name="T18" fmla="*/ 107 w 132"/>
                <a:gd name="T19" fmla="*/ 0 h 547"/>
                <a:gd name="T20" fmla="*/ 0 w 132"/>
                <a:gd name="T21" fmla="*/ 0 h 547"/>
                <a:gd name="T22" fmla="*/ 150 w 132"/>
                <a:gd name="T23" fmla="*/ 0 h 547"/>
                <a:gd name="T24" fmla="*/ 126 w 132"/>
                <a:gd name="T25" fmla="*/ 0 h 547"/>
                <a:gd name="T26" fmla="*/ 0 w 132"/>
                <a:gd name="T27" fmla="*/ 0 h 547"/>
                <a:gd name="T28" fmla="*/ 150 w 132"/>
                <a:gd name="T29" fmla="*/ 0 h 547"/>
                <a:gd name="T30" fmla="*/ 63 w 132"/>
                <a:gd name="T31" fmla="*/ 0 h 547"/>
                <a:gd name="T32" fmla="*/ 0 w 132"/>
                <a:gd name="T33" fmla="*/ 0 h 547"/>
                <a:gd name="T34" fmla="*/ 43 w 132"/>
                <a:gd name="T35" fmla="*/ 1 h 547"/>
                <a:gd name="T36" fmla="*/ 107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23" name="Line 11"/>
            <p:cNvSpPr>
              <a:spLocks noChangeShapeType="1"/>
            </p:cNvSpPr>
            <p:nvPr/>
          </p:nvSpPr>
          <p:spPr bwMode="auto">
            <a:xfrm>
              <a:off x="427" y="3034"/>
              <a:ext cx="0" cy="27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 name="Line 12"/>
            <p:cNvSpPr>
              <a:spLocks noChangeShapeType="1"/>
            </p:cNvSpPr>
            <p:nvPr/>
          </p:nvSpPr>
          <p:spPr bwMode="auto">
            <a:xfrm>
              <a:off x="5242" y="2842"/>
              <a:ext cx="0" cy="274"/>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5" name="Text Box 13"/>
            <p:cNvSpPr txBox="1">
              <a:spLocks noChangeArrowheads="1"/>
            </p:cNvSpPr>
            <p:nvPr/>
          </p:nvSpPr>
          <p:spPr bwMode="auto">
            <a:xfrm>
              <a:off x="300" y="3260"/>
              <a:ext cx="4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26" name="Line 14"/>
            <p:cNvSpPr>
              <a:spLocks noChangeShapeType="1"/>
            </p:cNvSpPr>
            <p:nvPr/>
          </p:nvSpPr>
          <p:spPr bwMode="auto">
            <a:xfrm flipH="1">
              <a:off x="1991" y="2964"/>
              <a:ext cx="0" cy="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7" name="Line 15"/>
            <p:cNvSpPr>
              <a:spLocks noChangeShapeType="1"/>
            </p:cNvSpPr>
            <p:nvPr/>
          </p:nvSpPr>
          <p:spPr bwMode="auto">
            <a:xfrm>
              <a:off x="4412" y="2977"/>
              <a:ext cx="83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8" name="Text Box 16"/>
            <p:cNvSpPr txBox="1">
              <a:spLocks noChangeArrowheads="1"/>
            </p:cNvSpPr>
            <p:nvPr/>
          </p:nvSpPr>
          <p:spPr bwMode="auto">
            <a:xfrm>
              <a:off x="820" y="2882"/>
              <a:ext cx="484"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sp>
          <p:nvSpPr>
            <p:cNvPr id="29" name="Line 17"/>
            <p:cNvSpPr>
              <a:spLocks noChangeShapeType="1"/>
            </p:cNvSpPr>
            <p:nvPr/>
          </p:nvSpPr>
          <p:spPr bwMode="auto">
            <a:xfrm>
              <a:off x="1987" y="3373"/>
              <a:ext cx="0" cy="23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0" name="Line 18"/>
            <p:cNvSpPr>
              <a:spLocks noChangeShapeType="1"/>
            </p:cNvSpPr>
            <p:nvPr/>
          </p:nvSpPr>
          <p:spPr bwMode="auto">
            <a:xfrm>
              <a:off x="1826" y="3606"/>
              <a:ext cx="3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1" name="Line 19"/>
            <p:cNvSpPr>
              <a:spLocks noChangeShapeType="1"/>
            </p:cNvSpPr>
            <p:nvPr/>
          </p:nvSpPr>
          <p:spPr bwMode="auto">
            <a:xfrm>
              <a:off x="1873" y="3643"/>
              <a:ext cx="22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2" name="Line 20"/>
            <p:cNvSpPr>
              <a:spLocks noChangeShapeType="1"/>
            </p:cNvSpPr>
            <p:nvPr/>
          </p:nvSpPr>
          <p:spPr bwMode="auto">
            <a:xfrm>
              <a:off x="1945" y="3694"/>
              <a:ext cx="7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graphicFrame>
          <p:nvGraphicFramePr>
            <p:cNvPr id="33" name="Object 21"/>
            <p:cNvGraphicFramePr>
              <a:graphicFrameLocks noChangeAspect="1"/>
            </p:cNvGraphicFramePr>
            <p:nvPr/>
          </p:nvGraphicFramePr>
          <p:xfrm>
            <a:off x="2831" y="2850"/>
            <a:ext cx="1449" cy="253"/>
          </p:xfrm>
          <a:graphic>
            <a:graphicData uri="http://schemas.openxmlformats.org/presentationml/2006/ole">
              <mc:AlternateContent xmlns:mc="http://schemas.openxmlformats.org/markup-compatibility/2006">
                <mc:Choice xmlns:v="urn:schemas-microsoft-com:vml" Requires="v">
                  <p:oleObj spid="_x0000_s9222" name="Equation" r:id="rId3" imgW="1066680" imgH="228600" progId="Equation.DSMT4">
                    <p:embed/>
                  </p:oleObj>
                </mc:Choice>
                <mc:Fallback>
                  <p:oleObj name="Equation" r:id="rId3" imgW="1066680" imgH="228600" progId="Equation.DSMT4">
                    <p:embed/>
                    <p:pic>
                      <p:nvPicPr>
                        <p:cNvPr id="33" name="Object 21"/>
                        <p:cNvPicPr>
                          <a:picLocks noChangeAspect="1" noChangeArrowheads="1"/>
                        </p:cNvPicPr>
                        <p:nvPr/>
                      </p:nvPicPr>
                      <p:blipFill>
                        <a:blip r:embed="rId4"/>
                        <a:srcRect/>
                        <a:stretch>
                          <a:fillRect/>
                        </a:stretch>
                      </p:blipFill>
                      <p:spPr bwMode="auto">
                        <a:xfrm>
                          <a:off x="2831" y="2850"/>
                          <a:ext cx="144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2"/>
            <p:cNvSpPr>
              <a:spLocks noChangeArrowheads="1"/>
            </p:cNvSpPr>
            <p:nvPr/>
          </p:nvSpPr>
          <p:spPr bwMode="auto">
            <a:xfrm>
              <a:off x="2711" y="2830"/>
              <a:ext cx="1705" cy="3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sz="2800"/>
            </a:p>
          </p:txBody>
        </p:sp>
        <p:graphicFrame>
          <p:nvGraphicFramePr>
            <p:cNvPr id="35" name="Object 23"/>
            <p:cNvGraphicFramePr>
              <a:graphicFrameLocks noChangeAspect="1"/>
            </p:cNvGraphicFramePr>
            <p:nvPr/>
          </p:nvGraphicFramePr>
          <p:xfrm>
            <a:off x="4830" y="2658"/>
            <a:ext cx="450" cy="327"/>
          </p:xfrm>
          <a:graphic>
            <a:graphicData uri="http://schemas.openxmlformats.org/presentationml/2006/ole">
              <mc:AlternateContent xmlns:mc="http://schemas.openxmlformats.org/markup-compatibility/2006">
                <mc:Choice xmlns:v="urn:schemas-microsoft-com:vml" Requires="v">
                  <p:oleObj spid="_x0000_s9223" name="Equation" r:id="rId5" imgW="203112" imgH="228501" progId="Equation.DSMT4">
                    <p:embed/>
                  </p:oleObj>
                </mc:Choice>
                <mc:Fallback>
                  <p:oleObj name="Equation" r:id="rId5" imgW="203112" imgH="228501" progId="Equation.DSMT4">
                    <p:embed/>
                    <p:pic>
                      <p:nvPicPr>
                        <p:cNvPr id="35"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 y="2658"/>
                          <a:ext cx="4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24"/>
            <p:cNvGraphicFramePr>
              <a:graphicFrameLocks noChangeAspect="1"/>
            </p:cNvGraphicFramePr>
            <p:nvPr/>
          </p:nvGraphicFramePr>
          <p:xfrm>
            <a:off x="2318" y="3405"/>
            <a:ext cx="354" cy="254"/>
          </p:xfrm>
          <a:graphic>
            <a:graphicData uri="http://schemas.openxmlformats.org/presentationml/2006/ole">
              <mc:AlternateContent xmlns:mc="http://schemas.openxmlformats.org/markup-compatibility/2006">
                <mc:Choice xmlns:v="urn:schemas-microsoft-com:vml" Requires="v">
                  <p:oleObj spid="_x0000_s9224" name="Equation" r:id="rId7" imgW="164814" imgH="177492" progId="Equation.DSMT4">
                    <p:embed/>
                  </p:oleObj>
                </mc:Choice>
                <mc:Fallback>
                  <p:oleObj name="Equation" r:id="rId7" imgW="164814" imgH="177492" progId="Equation.DSMT4">
                    <p:embed/>
                    <p:pic>
                      <p:nvPicPr>
                        <p:cNvPr id="36"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8" y="3405"/>
                          <a:ext cx="3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Line 25"/>
            <p:cNvSpPr>
              <a:spLocks noChangeShapeType="1"/>
            </p:cNvSpPr>
            <p:nvPr/>
          </p:nvSpPr>
          <p:spPr bwMode="auto">
            <a:xfrm>
              <a:off x="2420" y="2798"/>
              <a:ext cx="0" cy="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2800"/>
            </a:p>
          </p:txBody>
        </p:sp>
        <p:sp>
          <p:nvSpPr>
            <p:cNvPr id="38" name="Text Box 26"/>
            <p:cNvSpPr txBox="1">
              <a:spLocks noChangeArrowheads="1"/>
            </p:cNvSpPr>
            <p:nvPr/>
          </p:nvSpPr>
          <p:spPr bwMode="auto">
            <a:xfrm>
              <a:off x="1732" y="2560"/>
              <a:ext cx="6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200" i="1">
                  <a:latin typeface="Times New Roman" pitchFamily="18" charset="0"/>
                </a:rPr>
                <a:t>t </a:t>
              </a:r>
              <a:r>
                <a:rPr lang="en-US" sz="2200">
                  <a:latin typeface="Times New Roman" pitchFamily="18" charset="0"/>
                </a:rPr>
                <a:t>:1</a:t>
              </a:r>
            </a:p>
          </p:txBody>
        </p:sp>
        <p:graphicFrame>
          <p:nvGraphicFramePr>
            <p:cNvPr id="39" name="Object 27"/>
            <p:cNvGraphicFramePr>
              <a:graphicFrameLocks noChangeAspect="1"/>
            </p:cNvGraphicFramePr>
            <p:nvPr/>
          </p:nvGraphicFramePr>
          <p:xfrm>
            <a:off x="1006" y="2810"/>
            <a:ext cx="426" cy="353"/>
          </p:xfrm>
          <a:graphic>
            <a:graphicData uri="http://schemas.openxmlformats.org/presentationml/2006/ole">
              <mc:AlternateContent xmlns:mc="http://schemas.openxmlformats.org/markup-compatibility/2006">
                <mc:Choice xmlns:v="urn:schemas-microsoft-com:vml" Requires="v">
                  <p:oleObj spid="_x0000_s9225" name="Equation" r:id="rId9" imgW="177646" imgH="228402" progId="Equation.DSMT4">
                    <p:embed/>
                  </p:oleObj>
                </mc:Choice>
                <mc:Fallback>
                  <p:oleObj name="Equation" r:id="rId9" imgW="177646" imgH="228402" progId="Equation.DSMT4">
                    <p:embed/>
                    <p:pic>
                      <p:nvPicPr>
                        <p:cNvPr id="39"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 y="2810"/>
                          <a:ext cx="42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28"/>
            <p:cNvGrpSpPr>
              <a:grpSpLocks/>
            </p:cNvGrpSpPr>
            <p:nvPr/>
          </p:nvGrpSpPr>
          <p:grpSpPr bwMode="auto">
            <a:xfrm>
              <a:off x="436" y="3155"/>
              <a:ext cx="1483" cy="1"/>
              <a:chOff x="436" y="3155"/>
              <a:chExt cx="1483" cy="1"/>
            </a:xfrm>
          </p:grpSpPr>
          <p:sp>
            <p:nvSpPr>
              <p:cNvPr id="47" name="Line 29"/>
              <p:cNvSpPr>
                <a:spLocks noChangeShapeType="1"/>
              </p:cNvSpPr>
              <p:nvPr/>
            </p:nvSpPr>
            <p:spPr bwMode="auto">
              <a:xfrm flipV="1">
                <a:off x="436" y="3155"/>
                <a:ext cx="148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800"/>
              </a:p>
            </p:txBody>
          </p:sp>
          <p:sp>
            <p:nvSpPr>
              <p:cNvPr id="48" name="Line 30"/>
              <p:cNvSpPr>
                <a:spLocks noChangeShapeType="1"/>
              </p:cNvSpPr>
              <p:nvPr/>
            </p:nvSpPr>
            <p:spPr bwMode="auto">
              <a:xfrm>
                <a:off x="1833" y="3155"/>
                <a:ext cx="86"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nvGrpSpPr>
            <p:cNvPr id="41" name="Group 31"/>
            <p:cNvGrpSpPr>
              <a:grpSpLocks/>
            </p:cNvGrpSpPr>
            <p:nvPr/>
          </p:nvGrpSpPr>
          <p:grpSpPr bwMode="auto">
            <a:xfrm>
              <a:off x="4514" y="2890"/>
              <a:ext cx="310" cy="1"/>
              <a:chOff x="4430" y="2890"/>
              <a:chExt cx="310" cy="1"/>
            </a:xfrm>
          </p:grpSpPr>
          <p:sp>
            <p:nvSpPr>
              <p:cNvPr id="45" name="Line 32"/>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sp>
            <p:nvSpPr>
              <p:cNvPr id="46" name="Line 33"/>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nvGrpSpPr>
            <p:cNvPr id="42" name="Group 34"/>
            <p:cNvGrpSpPr>
              <a:grpSpLocks/>
            </p:cNvGrpSpPr>
            <p:nvPr/>
          </p:nvGrpSpPr>
          <p:grpSpPr bwMode="auto">
            <a:xfrm flipH="1">
              <a:off x="1422" y="3058"/>
              <a:ext cx="310" cy="1"/>
              <a:chOff x="4430" y="2890"/>
              <a:chExt cx="310" cy="1"/>
            </a:xfrm>
          </p:grpSpPr>
          <p:sp>
            <p:nvSpPr>
              <p:cNvPr id="43" name="Line 35"/>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sp>
            <p:nvSpPr>
              <p:cNvPr id="44" name="Line 36"/>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800"/>
              </a:p>
            </p:txBody>
          </p:sp>
        </p:grpSp>
      </p:grpSp>
      <p:sp>
        <p:nvSpPr>
          <p:cNvPr id="4" name="Slide Number Placeholder 1">
            <a:extLst>
              <a:ext uri="{FF2B5EF4-FFF2-40B4-BE49-F238E27FC236}">
                <a16:creationId xmlns:a16="http://schemas.microsoft.com/office/drawing/2014/main" xmlns="" id="{70701EAA-4CBC-61F6-DEDD-D1F181A03FF7}"/>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421510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Nodal Equations</a:t>
            </a:r>
          </a:p>
        </p:txBody>
      </p:sp>
      <p:sp>
        <p:nvSpPr>
          <p:cNvPr id="3" name="Content Placeholder 2"/>
          <p:cNvSpPr>
            <a:spLocks noGrp="1"/>
          </p:cNvSpPr>
          <p:nvPr>
            <p:ph idx="1"/>
          </p:nvPr>
        </p:nvSpPr>
        <p:spPr/>
        <p:txBody>
          <a:bodyPr/>
          <a:lstStyle/>
          <a:p>
            <a:r>
              <a:rPr lang="en-US" dirty="0"/>
              <a:t>From the network representation</a:t>
            </a:r>
          </a:p>
          <a:p>
            <a:endParaRPr lang="en-US" dirty="0"/>
          </a:p>
          <a:p>
            <a:endParaRPr lang="en-US" dirty="0"/>
          </a:p>
          <a:p>
            <a:endParaRPr lang="en-US" dirty="0"/>
          </a:p>
          <a:p>
            <a:endParaRPr lang="en-US" dirty="0"/>
          </a:p>
          <a:p>
            <a:endParaRPr lang="en-US" dirty="0"/>
          </a:p>
          <a:p>
            <a:r>
              <a:rPr lang="en-US" dirty="0"/>
              <a:t>Also</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16065459"/>
              </p:ext>
            </p:extLst>
          </p:nvPr>
        </p:nvGraphicFramePr>
        <p:xfrm>
          <a:off x="990600" y="1790224"/>
          <a:ext cx="6975475" cy="2652713"/>
        </p:xfrm>
        <a:graphic>
          <a:graphicData uri="http://schemas.openxmlformats.org/presentationml/2006/ole">
            <mc:AlternateContent xmlns:mc="http://schemas.openxmlformats.org/markup-compatibility/2006">
              <mc:Choice xmlns:v="urn:schemas-microsoft-com:vml" Requires="v">
                <p:oleObj spid="_x0000_s10244" name="Equation" r:id="rId3" imgW="3136680" imgH="1193760" progId="Equation.DSMT4">
                  <p:embed/>
                </p:oleObj>
              </mc:Choice>
              <mc:Fallback>
                <p:oleObj name="Equation" r:id="rId3" imgW="3136680" imgH="119376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90224"/>
                        <a:ext cx="69754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70895914"/>
              </p:ext>
            </p:extLst>
          </p:nvPr>
        </p:nvGraphicFramePr>
        <p:xfrm>
          <a:off x="914400" y="4953001"/>
          <a:ext cx="6213475" cy="1082675"/>
        </p:xfrm>
        <a:graphic>
          <a:graphicData uri="http://schemas.openxmlformats.org/presentationml/2006/ole">
            <mc:AlternateContent xmlns:mc="http://schemas.openxmlformats.org/markup-compatibility/2006">
              <mc:Choice xmlns:v="urn:schemas-microsoft-com:vml" Requires="v">
                <p:oleObj spid="_x0000_s10245" name="Equation" r:id="rId5" imgW="2743200" imgH="482400" progId="Equation.DSMT4">
                  <p:embed/>
                </p:oleObj>
              </mc:Choice>
              <mc:Fallback>
                <p:oleObj name="Equation" r:id="rId5" imgW="2743200" imgH="4824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953001"/>
                        <a:ext cx="6213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xmlns="" id="{3F013E48-C582-8EC9-779C-D564B8F7C64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411433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Transformer Nodal Equations</a:t>
            </a:r>
          </a:p>
        </p:txBody>
      </p:sp>
      <p:sp>
        <p:nvSpPr>
          <p:cNvPr id="3" name="Content Placeholder 2"/>
          <p:cNvSpPr>
            <a:spLocks noGrp="1"/>
          </p:cNvSpPr>
          <p:nvPr>
            <p:ph idx="1"/>
          </p:nvPr>
        </p:nvSpPr>
        <p:spPr>
          <a:xfrm>
            <a:off x="457200" y="1280160"/>
            <a:ext cx="8001000" cy="853440"/>
          </a:xfrm>
        </p:spPr>
        <p:txBody>
          <a:bodyPr/>
          <a:lstStyle/>
          <a:p>
            <a:r>
              <a:rPr lang="en-US" dirty="0"/>
              <a:t>We may rewrite these two equations as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3855815184"/>
              </p:ext>
            </p:extLst>
          </p:nvPr>
        </p:nvGraphicFramePr>
        <p:xfrm>
          <a:off x="914400" y="1981200"/>
          <a:ext cx="4551362" cy="1954213"/>
        </p:xfrm>
        <a:graphic>
          <a:graphicData uri="http://schemas.openxmlformats.org/presentationml/2006/ole">
            <mc:AlternateContent xmlns:mc="http://schemas.openxmlformats.org/markup-compatibility/2006">
              <mc:Choice xmlns:v="urn:schemas-microsoft-com:vml" Requires="v">
                <p:oleObj spid="_x0000_s11267" name="Equation" r:id="rId3" imgW="2247840" imgH="965160" progId="Equation.DSMT4">
                  <p:embed/>
                </p:oleObj>
              </mc:Choice>
              <mc:Fallback>
                <p:oleObj name="Equation" r:id="rId3" imgW="2247840" imgH="965160" progId="Equation.DSMT4">
                  <p:embed/>
                  <p:pic>
                    <p:nvPicPr>
                      <p:cNvPr id="5"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45513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5"/>
          <p:cNvSpPr/>
          <p:nvPr/>
        </p:nvSpPr>
        <p:spPr>
          <a:xfrm>
            <a:off x="1066800" y="4336365"/>
            <a:ext cx="9372600" cy="1200329"/>
          </a:xfrm>
          <a:prstGeom prst="rect">
            <a:avLst/>
          </a:prstGeom>
          <a:solidFill>
            <a:srgbClr val="FFE6E6"/>
          </a:solidFill>
        </p:spPr>
        <p:txBody>
          <a:bodyPr wrap="square">
            <a:spAutoFit/>
          </a:bodyPr>
          <a:lstStyle/>
          <a:p>
            <a:pPr>
              <a:spcBef>
                <a:spcPct val="0"/>
              </a:spcBef>
            </a:pPr>
            <a:r>
              <a:rPr lang="en-US" sz="2400" dirty="0">
                <a:solidFill>
                  <a:srgbClr val="1E0000"/>
                </a:solidFill>
              </a:rPr>
              <a:t>This approach was first presented in F.L. Alvarado, “Formation of Y-Node using the Primitive Y-Node Concept,” </a:t>
            </a:r>
            <a:r>
              <a:rPr lang="en-US" sz="2400" i="1" dirty="0">
                <a:solidFill>
                  <a:srgbClr val="1E0000"/>
                </a:solidFill>
              </a:rPr>
              <a:t>IEEE Trans. Power App. and Syst., </a:t>
            </a:r>
            <a:r>
              <a:rPr lang="en-US" sz="2400" dirty="0">
                <a:solidFill>
                  <a:srgbClr val="1E0000"/>
                </a:solidFill>
              </a:rPr>
              <a:t>December 1982</a:t>
            </a:r>
          </a:p>
        </p:txBody>
      </p:sp>
      <p:sp>
        <p:nvSpPr>
          <p:cNvPr id="7" name="Rectangle 6"/>
          <p:cNvSpPr/>
          <p:nvPr/>
        </p:nvSpPr>
        <p:spPr>
          <a:xfrm>
            <a:off x="5715000" y="1974165"/>
            <a:ext cx="4419600" cy="1200329"/>
          </a:xfrm>
          <a:prstGeom prst="rect">
            <a:avLst/>
          </a:prstGeom>
          <a:solidFill>
            <a:srgbClr val="FFE6E6"/>
          </a:solidFill>
        </p:spPr>
        <p:txBody>
          <a:bodyPr wrap="square">
            <a:spAutoFit/>
          </a:bodyPr>
          <a:lstStyle/>
          <a:p>
            <a:pPr>
              <a:spcBef>
                <a:spcPct val="0"/>
              </a:spcBef>
            </a:pPr>
            <a:r>
              <a:rPr lang="en-US" sz="2400" b="1" dirty="0">
                <a:solidFill>
                  <a:srgbClr val="1E0000"/>
                </a:solidFill>
              </a:rPr>
              <a:t>Y</a:t>
            </a:r>
            <a:r>
              <a:rPr lang="en-US" sz="2400" baseline="-25000" dirty="0">
                <a:solidFill>
                  <a:srgbClr val="1E0000"/>
                </a:solidFill>
              </a:rPr>
              <a:t>bus</a:t>
            </a:r>
            <a:r>
              <a:rPr lang="en-US" sz="2400" dirty="0">
                <a:solidFill>
                  <a:srgbClr val="1E0000"/>
                </a:solidFill>
              </a:rPr>
              <a:t> is still symmetric here (though this will change with phase shifters)</a:t>
            </a:r>
          </a:p>
        </p:txBody>
      </p:sp>
      <p:sp>
        <p:nvSpPr>
          <p:cNvPr id="4" name="Slide Number Placeholder 1">
            <a:extLst>
              <a:ext uri="{FF2B5EF4-FFF2-40B4-BE49-F238E27FC236}">
                <a16:creationId xmlns:a16="http://schemas.microsoft.com/office/drawing/2014/main" xmlns="" id="{413F98A6-8F6D-4FA9-D4D3-81AED1060FD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143370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latin typeface="Symbol" panose="05050102010706020507" pitchFamily="18" charset="2"/>
              </a:rPr>
              <a:t>p</a:t>
            </a:r>
            <a:r>
              <a:rPr lang="en-US" dirty="0"/>
              <a:t>-Equivalent Circuit for a Transformer Branch</a:t>
            </a:r>
          </a:p>
        </p:txBody>
      </p:sp>
      <p:grpSp>
        <p:nvGrpSpPr>
          <p:cNvPr id="5" name="Group 42"/>
          <p:cNvGrpSpPr>
            <a:grpSpLocks/>
          </p:cNvGrpSpPr>
          <p:nvPr/>
        </p:nvGrpSpPr>
        <p:grpSpPr bwMode="auto">
          <a:xfrm>
            <a:off x="457200" y="1600200"/>
            <a:ext cx="8397240" cy="4008438"/>
            <a:chOff x="105" y="1355"/>
            <a:chExt cx="5512" cy="2605"/>
          </a:xfrm>
        </p:grpSpPr>
        <p:sp>
          <p:nvSpPr>
            <p:cNvPr id="6" name="Line 5"/>
            <p:cNvSpPr>
              <a:spLocks noChangeAspect="1" noChangeShapeType="1"/>
            </p:cNvSpPr>
            <p:nvPr/>
          </p:nvSpPr>
          <p:spPr bwMode="auto">
            <a:xfrm>
              <a:off x="801"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7" name="Line 6"/>
            <p:cNvSpPr>
              <a:spLocks noChangeAspect="1" noChangeShapeType="1"/>
            </p:cNvSpPr>
            <p:nvPr/>
          </p:nvSpPr>
          <p:spPr bwMode="auto">
            <a:xfrm>
              <a:off x="5000"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8" name="Line 7"/>
            <p:cNvSpPr>
              <a:spLocks noChangeAspect="1" noChangeShapeType="1"/>
            </p:cNvSpPr>
            <p:nvPr/>
          </p:nvSpPr>
          <p:spPr bwMode="auto">
            <a:xfrm>
              <a:off x="801" y="2129"/>
              <a:ext cx="4199"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9" name="Rectangle 8"/>
            <p:cNvSpPr>
              <a:spLocks noChangeAspect="1" noChangeArrowheads="1"/>
            </p:cNvSpPr>
            <p:nvPr/>
          </p:nvSpPr>
          <p:spPr bwMode="auto">
            <a:xfrm>
              <a:off x="2653" y="2007"/>
              <a:ext cx="494" cy="243"/>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sp>
          <p:nvSpPr>
            <p:cNvPr id="10" name="Line 9"/>
            <p:cNvSpPr>
              <a:spLocks noChangeAspect="1" noChangeShapeType="1"/>
            </p:cNvSpPr>
            <p:nvPr/>
          </p:nvSpPr>
          <p:spPr bwMode="auto">
            <a:xfrm>
              <a:off x="1605" y="2142"/>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1" name="Rectangle 11"/>
            <p:cNvSpPr>
              <a:spLocks noChangeAspect="1" noChangeArrowheads="1"/>
            </p:cNvSpPr>
            <p:nvPr/>
          </p:nvSpPr>
          <p:spPr bwMode="auto">
            <a:xfrm>
              <a:off x="1473" y="2389"/>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grpSp>
          <p:nvGrpSpPr>
            <p:cNvPr id="12" name="Group 34"/>
            <p:cNvGrpSpPr>
              <a:grpSpLocks/>
            </p:cNvGrpSpPr>
            <p:nvPr/>
          </p:nvGrpSpPr>
          <p:grpSpPr bwMode="auto">
            <a:xfrm>
              <a:off x="1490" y="3880"/>
              <a:ext cx="247" cy="80"/>
              <a:chOff x="1490" y="3462"/>
              <a:chExt cx="247" cy="80"/>
            </a:xfrm>
          </p:grpSpPr>
          <p:sp>
            <p:nvSpPr>
              <p:cNvPr id="28" name="Line 13"/>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9" name="Line 14"/>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13" name="Text Box 18"/>
            <p:cNvSpPr txBox="1">
              <a:spLocks noChangeArrowheads="1"/>
            </p:cNvSpPr>
            <p:nvPr/>
          </p:nvSpPr>
          <p:spPr bwMode="auto">
            <a:xfrm>
              <a:off x="688" y="1558"/>
              <a:ext cx="30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14" name="Text Box 19"/>
            <p:cNvSpPr txBox="1">
              <a:spLocks noChangeArrowheads="1"/>
            </p:cNvSpPr>
            <p:nvPr/>
          </p:nvSpPr>
          <p:spPr bwMode="auto">
            <a:xfrm>
              <a:off x="4864" y="1574"/>
              <a:ext cx="4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sp>
          <p:nvSpPr>
            <p:cNvPr id="15" name="Text Box 20"/>
            <p:cNvSpPr txBox="1">
              <a:spLocks noChangeArrowheads="1"/>
            </p:cNvSpPr>
            <p:nvPr/>
          </p:nvSpPr>
          <p:spPr bwMode="auto">
            <a:xfrm>
              <a:off x="275"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sp>
          <p:nvSpPr>
            <p:cNvPr id="16" name="Text Box 21"/>
            <p:cNvSpPr txBox="1">
              <a:spLocks noChangeArrowheads="1"/>
            </p:cNvSpPr>
            <p:nvPr/>
          </p:nvSpPr>
          <p:spPr bwMode="auto">
            <a:xfrm>
              <a:off x="4478"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sp>
          <p:nvSpPr>
            <p:cNvPr id="17" name="Text Box 22"/>
            <p:cNvSpPr txBox="1">
              <a:spLocks noChangeArrowheads="1"/>
            </p:cNvSpPr>
            <p:nvPr/>
          </p:nvSpPr>
          <p:spPr bwMode="auto">
            <a:xfrm>
              <a:off x="2671" y="1414"/>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sz="2800"/>
            </a:p>
          </p:txBody>
        </p:sp>
        <p:graphicFrame>
          <p:nvGraphicFramePr>
            <p:cNvPr id="18" name="Object 23"/>
            <p:cNvGraphicFramePr>
              <a:graphicFrameLocks noChangeAspect="1"/>
            </p:cNvGraphicFramePr>
            <p:nvPr/>
          </p:nvGraphicFramePr>
          <p:xfrm>
            <a:off x="2641" y="1355"/>
            <a:ext cx="446" cy="557"/>
          </p:xfrm>
          <a:graphic>
            <a:graphicData uri="http://schemas.openxmlformats.org/presentationml/2006/ole">
              <mc:AlternateContent xmlns:mc="http://schemas.openxmlformats.org/markup-compatibility/2006">
                <mc:Choice xmlns:v="urn:schemas-microsoft-com:vml" Requires="v">
                  <p:oleObj spid="_x0000_s12293" name="Equation" r:id="rId3" imgW="317160" imgH="393480" progId="Equation.DSMT4">
                    <p:embed/>
                  </p:oleObj>
                </mc:Choice>
                <mc:Fallback>
                  <p:oleObj name="Equation" r:id="rId3" imgW="317160" imgH="393480" progId="Equation.DSMT4">
                    <p:embed/>
                    <p:pic>
                      <p:nvPicPr>
                        <p:cNvPr id="18" name="Object 23"/>
                        <p:cNvPicPr>
                          <a:picLocks noChangeAspect="1" noChangeArrowheads="1"/>
                        </p:cNvPicPr>
                        <p:nvPr/>
                      </p:nvPicPr>
                      <p:blipFill>
                        <a:blip r:embed="rId4"/>
                        <a:srcRect/>
                        <a:stretch>
                          <a:fillRect/>
                        </a:stretch>
                      </p:blipFill>
                      <p:spPr bwMode="auto">
                        <a:xfrm>
                          <a:off x="2641" y="1355"/>
                          <a:ext cx="44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aphicFrame>
          <p:nvGraphicFramePr>
            <p:cNvPr id="19" name="Object 25"/>
            <p:cNvGraphicFramePr>
              <a:graphicFrameLocks noChangeAspect="1"/>
            </p:cNvGraphicFramePr>
            <p:nvPr/>
          </p:nvGraphicFramePr>
          <p:xfrm>
            <a:off x="105" y="2448"/>
            <a:ext cx="1214" cy="621"/>
          </p:xfrm>
          <a:graphic>
            <a:graphicData uri="http://schemas.openxmlformats.org/presentationml/2006/ole">
              <mc:AlternateContent xmlns:mc="http://schemas.openxmlformats.org/markup-compatibility/2006">
                <mc:Choice xmlns:v="urn:schemas-microsoft-com:vml" Requires="v">
                  <p:oleObj spid="_x0000_s12294" name="Equation" r:id="rId5" imgW="838080" imgH="431640" progId="Equation.DSMT4">
                    <p:embed/>
                  </p:oleObj>
                </mc:Choice>
                <mc:Fallback>
                  <p:oleObj name="Equation" r:id="rId5" imgW="838080" imgH="431640" progId="Equation.DSMT4">
                    <p:embed/>
                    <p:pic>
                      <p:nvPicPr>
                        <p:cNvPr id="19" name="Object 25"/>
                        <p:cNvPicPr>
                          <a:picLocks noChangeAspect="1" noChangeArrowheads="1"/>
                        </p:cNvPicPr>
                        <p:nvPr/>
                      </p:nvPicPr>
                      <p:blipFill>
                        <a:blip r:embed="rId6"/>
                        <a:srcRect/>
                        <a:stretch>
                          <a:fillRect/>
                        </a:stretch>
                      </p:blipFill>
                      <p:spPr bwMode="auto">
                        <a:xfrm>
                          <a:off x="105" y="2448"/>
                          <a:ext cx="121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9"/>
            <p:cNvGraphicFramePr>
              <a:graphicFrameLocks noChangeAspect="1"/>
            </p:cNvGraphicFramePr>
            <p:nvPr/>
          </p:nvGraphicFramePr>
          <p:xfrm>
            <a:off x="4515" y="2448"/>
            <a:ext cx="1102" cy="621"/>
          </p:xfrm>
          <a:graphic>
            <a:graphicData uri="http://schemas.openxmlformats.org/presentationml/2006/ole">
              <mc:AlternateContent xmlns:mc="http://schemas.openxmlformats.org/markup-compatibility/2006">
                <mc:Choice xmlns:v="urn:schemas-microsoft-com:vml" Requires="v">
                  <p:oleObj spid="_x0000_s12295" name="Equation" r:id="rId7" imgW="761760" imgH="431640" progId="Equation.DSMT4">
                    <p:embed/>
                  </p:oleObj>
                </mc:Choice>
                <mc:Fallback>
                  <p:oleObj name="Equation" r:id="rId7" imgW="761760" imgH="431640" progId="Equation.DSMT4">
                    <p:embed/>
                    <p:pic>
                      <p:nvPicPr>
                        <p:cNvPr id="20" name="Object 29"/>
                        <p:cNvPicPr>
                          <a:picLocks noChangeAspect="1" noChangeArrowheads="1"/>
                        </p:cNvPicPr>
                        <p:nvPr/>
                      </p:nvPicPr>
                      <p:blipFill>
                        <a:blip r:embed="rId8"/>
                        <a:srcRect/>
                        <a:stretch>
                          <a:fillRect/>
                        </a:stretch>
                      </p:blipFill>
                      <p:spPr bwMode="auto">
                        <a:xfrm>
                          <a:off x="4515" y="2448"/>
                          <a:ext cx="110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pSp>
          <p:nvGrpSpPr>
            <p:cNvPr id="21" name="Group 40"/>
            <p:cNvGrpSpPr>
              <a:grpSpLocks/>
            </p:cNvGrpSpPr>
            <p:nvPr/>
          </p:nvGrpSpPr>
          <p:grpSpPr bwMode="auto">
            <a:xfrm>
              <a:off x="3865" y="2142"/>
              <a:ext cx="264" cy="1818"/>
              <a:chOff x="1569" y="2238"/>
              <a:chExt cx="264" cy="1818"/>
            </a:xfrm>
          </p:grpSpPr>
          <p:sp>
            <p:nvSpPr>
              <p:cNvPr id="23" name="Line 35"/>
              <p:cNvSpPr>
                <a:spLocks noChangeAspect="1" noChangeShapeType="1"/>
              </p:cNvSpPr>
              <p:nvPr/>
            </p:nvSpPr>
            <p:spPr bwMode="auto">
              <a:xfrm>
                <a:off x="1701" y="2238"/>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 name="Rectangle 36"/>
              <p:cNvSpPr>
                <a:spLocks noChangeAspect="1" noChangeArrowheads="1"/>
              </p:cNvSpPr>
              <p:nvPr/>
            </p:nvSpPr>
            <p:spPr bwMode="auto">
              <a:xfrm>
                <a:off x="1569" y="2485"/>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grpSp>
            <p:nvGrpSpPr>
              <p:cNvPr id="25" name="Group 37"/>
              <p:cNvGrpSpPr>
                <a:grpSpLocks/>
              </p:cNvGrpSpPr>
              <p:nvPr/>
            </p:nvGrpSpPr>
            <p:grpSpPr bwMode="auto">
              <a:xfrm>
                <a:off x="1586" y="3976"/>
                <a:ext cx="247" cy="80"/>
                <a:chOff x="1490" y="3462"/>
                <a:chExt cx="247" cy="80"/>
              </a:xfrm>
            </p:grpSpPr>
            <p:sp>
              <p:nvSpPr>
                <p:cNvPr id="26" name="Line 38"/>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7" name="Line 39"/>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sp>
          <p:nvSpPr>
            <p:cNvPr id="22" name="Rectangle 41"/>
            <p:cNvSpPr>
              <a:spLocks noChangeAspect="1" noChangeArrowheads="1"/>
            </p:cNvSpPr>
            <p:nvPr/>
          </p:nvSpPr>
          <p:spPr bwMode="auto">
            <a:xfrm rot="5400000">
              <a:off x="2704" y="1513"/>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sz="2800"/>
            </a:p>
          </p:txBody>
        </p:sp>
      </p:grpSp>
      <p:sp>
        <p:nvSpPr>
          <p:cNvPr id="3" name="Slide Number Placeholder 1">
            <a:extLst>
              <a:ext uri="{FF2B5EF4-FFF2-40B4-BE49-F238E27FC236}">
                <a16:creationId xmlns:a16="http://schemas.microsoft.com/office/drawing/2014/main" xmlns="" id="{882B86FF-6341-3A92-1051-4CB04016D0C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197215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Tap Voltage Control</a:t>
            </a:r>
          </a:p>
        </p:txBody>
      </p:sp>
      <p:sp>
        <p:nvSpPr>
          <p:cNvPr id="3" name="Content Placeholder 2"/>
          <p:cNvSpPr>
            <a:spLocks noGrp="1"/>
          </p:cNvSpPr>
          <p:nvPr>
            <p:ph idx="1"/>
          </p:nvPr>
        </p:nvSpPr>
        <p:spPr>
          <a:xfrm>
            <a:off x="457200" y="1280160"/>
            <a:ext cx="11176000" cy="3733800"/>
          </a:xfrm>
        </p:spPr>
        <p:txBody>
          <a:bodyPr/>
          <a:lstStyle/>
          <a:p>
            <a:pPr>
              <a:spcBef>
                <a:spcPct val="0"/>
              </a:spcBef>
            </a:pPr>
            <a:r>
              <a:rPr lang="en-US" dirty="0"/>
              <a:t>A transformer with a variable tap, i.e., the variable t is not constant, may be used to control the voltage at either the bus on the side of the tap or  at the bus on the side away from the tap </a:t>
            </a:r>
          </a:p>
          <a:p>
            <a:pPr>
              <a:spcBef>
                <a:spcPct val="0"/>
              </a:spcBef>
            </a:pPr>
            <a:r>
              <a:rPr lang="en-US" dirty="0"/>
              <a:t>This constitutes an example of single criterion control since we adjust a single control variable (i.e., the transformer tap t) to achieve a specified criterion: the maintenance of a constant voltage at a designated bus</a:t>
            </a:r>
          </a:p>
          <a:p>
            <a:pPr>
              <a:spcBef>
                <a:spcPct val="0"/>
              </a:spcBef>
            </a:pPr>
            <a:r>
              <a:rPr lang="en-US" dirty="0"/>
              <a:t>Names for this type of control are on-load tap changer (LTC) transformer or tap changing under load (TCUL)</a:t>
            </a:r>
          </a:p>
          <a:p>
            <a:pPr>
              <a:spcBef>
                <a:spcPct val="0"/>
              </a:spcBef>
            </a:pPr>
            <a:r>
              <a:rPr lang="en-US" dirty="0"/>
              <a:t>Usually on low side; there may also be taps on high side that can be adjusted when it is de-energized </a:t>
            </a:r>
          </a:p>
          <a:p>
            <a:endParaRPr lang="en-US" dirty="0"/>
          </a:p>
        </p:txBody>
      </p:sp>
      <p:sp>
        <p:nvSpPr>
          <p:cNvPr id="5" name="Slide Number Placeholder 1">
            <a:extLst>
              <a:ext uri="{FF2B5EF4-FFF2-40B4-BE49-F238E27FC236}">
                <a16:creationId xmlns:a16="http://schemas.microsoft.com/office/drawing/2014/main" xmlns="" id="{74A21064-AE1B-6839-7D7F-3741D92BAFD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253393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Tap Voltage Control</a:t>
            </a:r>
          </a:p>
        </p:txBody>
      </p:sp>
      <p:sp>
        <p:nvSpPr>
          <p:cNvPr id="3" name="Content Placeholder 2"/>
          <p:cNvSpPr>
            <a:spLocks noGrp="1"/>
          </p:cNvSpPr>
          <p:nvPr>
            <p:ph idx="1"/>
          </p:nvPr>
        </p:nvSpPr>
        <p:spPr>
          <a:xfrm>
            <a:off x="457200" y="1280160"/>
            <a:ext cx="10972800" cy="3733800"/>
          </a:xfrm>
        </p:spPr>
        <p:txBody>
          <a:bodyPr/>
          <a:lstStyle/>
          <a:p>
            <a:pPr>
              <a:spcBef>
                <a:spcPct val="0"/>
              </a:spcBef>
            </a:pPr>
            <a:r>
              <a:rPr lang="en-US" dirty="0"/>
              <a:t>An LTC is a discrete control, often with </a:t>
            </a:r>
            <a:r>
              <a:rPr lang="en-US" dirty="0">
                <a:latin typeface="Times New Roman" pitchFamily="18" charset="0"/>
              </a:rPr>
              <a:t>32</a:t>
            </a:r>
            <a:r>
              <a:rPr lang="en-US" dirty="0"/>
              <a:t> incremental steps of 0.625</a:t>
            </a:r>
            <a:r>
              <a:rPr lang="en-US" i="1" dirty="0">
                <a:latin typeface="Times New Roman" pitchFamily="18" charset="0"/>
              </a:rPr>
              <a:t>%</a:t>
            </a:r>
            <a:r>
              <a:rPr lang="en-US" dirty="0"/>
              <a:t> each, giving an automatic range of </a:t>
            </a:r>
            <a:r>
              <a:rPr lang="en-US" dirty="0">
                <a:sym typeface="Symbol" pitchFamily="18" charset="2"/>
              </a:rPr>
              <a:t></a:t>
            </a:r>
            <a:r>
              <a:rPr lang="en-US" dirty="0"/>
              <a:t> </a:t>
            </a:r>
            <a:r>
              <a:rPr lang="en-US" dirty="0">
                <a:latin typeface="Times New Roman" pitchFamily="18" charset="0"/>
              </a:rPr>
              <a:t>10</a:t>
            </a:r>
            <a:r>
              <a:rPr lang="en-US" i="1" dirty="0">
                <a:latin typeface="Times New Roman" pitchFamily="18" charset="0"/>
              </a:rPr>
              <a:t>%</a:t>
            </a:r>
            <a:endParaRPr lang="en-US" dirty="0"/>
          </a:p>
          <a:p>
            <a:pPr>
              <a:spcBef>
                <a:spcPct val="0"/>
              </a:spcBef>
            </a:pPr>
            <a:r>
              <a:rPr lang="en-US" dirty="0"/>
              <a:t>It follows from the </a:t>
            </a:r>
            <a:r>
              <a:rPr lang="en-US" i="1" dirty="0">
                <a:sym typeface="Symbol" pitchFamily="18" charset="2"/>
              </a:rPr>
              <a:t></a:t>
            </a:r>
            <a:r>
              <a:rPr lang="en-US" sz="1200" i="1" dirty="0">
                <a:sym typeface="Symbol" pitchFamily="18" charset="2"/>
              </a:rPr>
              <a:t> </a:t>
            </a:r>
            <a:r>
              <a:rPr lang="en-US" dirty="0">
                <a:cs typeface="Arial" pitchFamily="34" charset="0"/>
              </a:rPr>
              <a:t>–</a:t>
            </a:r>
            <a:r>
              <a:rPr lang="en-US" sz="1200" i="1" dirty="0">
                <a:sym typeface="Symbol" pitchFamily="18" charset="2"/>
              </a:rPr>
              <a:t> </a:t>
            </a:r>
            <a:r>
              <a:rPr lang="en-US" dirty="0"/>
              <a:t>equivalent model for the transformer that the transfer admittance between the buses of the transformer branch and the contribution to the self admittance at the bus away from the tap explicitly depend on </a:t>
            </a:r>
            <a:r>
              <a:rPr lang="en-US" i="1" dirty="0">
                <a:latin typeface="Times New Roman" pitchFamily="18" charset="0"/>
              </a:rPr>
              <a:t>t</a:t>
            </a:r>
            <a:r>
              <a:rPr lang="en-US" dirty="0"/>
              <a:t> </a:t>
            </a:r>
          </a:p>
          <a:p>
            <a:pPr>
              <a:spcBef>
                <a:spcPct val="0"/>
              </a:spcBef>
            </a:pPr>
            <a:r>
              <a:rPr lang="en-US" dirty="0"/>
              <a:t>However, the tap changes in discrete steps; there is also a built-in time delay in how fast they respond </a:t>
            </a:r>
          </a:p>
          <a:p>
            <a:pPr>
              <a:spcBef>
                <a:spcPct val="0"/>
              </a:spcBef>
            </a:pPr>
            <a:r>
              <a:rPr lang="en-US" dirty="0"/>
              <a:t>Voltage regulators are devices with a unity nominal ratio, and then a similar tap range</a:t>
            </a:r>
          </a:p>
        </p:txBody>
      </p:sp>
      <p:sp>
        <p:nvSpPr>
          <p:cNvPr id="5" name="Slide Number Placeholder 1">
            <a:extLst>
              <a:ext uri="{FF2B5EF4-FFF2-40B4-BE49-F238E27FC236}">
                <a16:creationId xmlns:a16="http://schemas.microsoft.com/office/drawing/2014/main" xmlns="" id="{03F09BB0-E4DC-8241-874F-978268E40BA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380930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Ameren Champaign (IL) Test Facility Voltage Regulators</a:t>
            </a:r>
          </a:p>
        </p:txBody>
      </p:sp>
      <p:pic>
        <p:nvPicPr>
          <p:cNvPr id="5" name="Picture 2" descr="C:\Users\Thomas Overbye\AppData\Local\Microsoft\Windows\Temporary Internet Files\Content.Outlook\KCEW9DZF\IMG-20130821-000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1295400" y="1341566"/>
            <a:ext cx="5337754" cy="5159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1" y="1341566"/>
            <a:ext cx="4267199" cy="1569660"/>
          </a:xfrm>
          <a:prstGeom prst="rect">
            <a:avLst/>
          </a:prstGeom>
          <a:solidFill>
            <a:srgbClr val="FFE6E6"/>
          </a:solidFill>
        </p:spPr>
        <p:txBody>
          <a:bodyPr wrap="square" rtlCol="0">
            <a:spAutoFit/>
          </a:bodyPr>
          <a:lstStyle/>
          <a:p>
            <a:r>
              <a:rPr lang="en-US" sz="2400" dirty="0">
                <a:solidFill>
                  <a:srgbClr val="1E0000"/>
                </a:solidFill>
              </a:rPr>
              <a:t>These are connected on the low side of a 69/12.4 kV </a:t>
            </a:r>
            <a:br>
              <a:rPr lang="en-US" sz="2400" dirty="0">
                <a:solidFill>
                  <a:srgbClr val="1E0000"/>
                </a:solidFill>
              </a:rPr>
            </a:br>
            <a:r>
              <a:rPr lang="en-US" sz="2400" dirty="0">
                <a:solidFill>
                  <a:srgbClr val="1E0000"/>
                </a:solidFill>
              </a:rPr>
              <a:t>transformer; each phase can be regulated separately </a:t>
            </a:r>
          </a:p>
        </p:txBody>
      </p:sp>
      <p:sp>
        <p:nvSpPr>
          <p:cNvPr id="3" name="Slide Number Placeholder 1">
            <a:extLst>
              <a:ext uri="{FF2B5EF4-FFF2-40B4-BE49-F238E27FC236}">
                <a16:creationId xmlns:a16="http://schemas.microsoft.com/office/drawing/2014/main" xmlns="" id="{831D281E-C4F2-7706-96E5-6EC9C4FAB9E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58327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Methods</a:t>
            </a:r>
          </a:p>
        </p:txBody>
      </p:sp>
      <p:sp>
        <p:nvSpPr>
          <p:cNvPr id="3" name="Content Placeholder 2"/>
          <p:cNvSpPr>
            <a:spLocks noGrp="1"/>
          </p:cNvSpPr>
          <p:nvPr>
            <p:ph idx="1"/>
          </p:nvPr>
        </p:nvSpPr>
        <p:spPr>
          <a:xfrm>
            <a:off x="457200" y="1280160"/>
            <a:ext cx="11297920" cy="3733800"/>
          </a:xfrm>
        </p:spPr>
        <p:txBody>
          <a:bodyPr/>
          <a:lstStyle/>
          <a:p>
            <a:r>
              <a:rPr lang="en-US" dirty="0"/>
              <a:t>Sparse vector methods are useful for cases in solving </a:t>
            </a:r>
            <a:r>
              <a:rPr lang="en-US" b="1" dirty="0"/>
              <a:t>Ax</a:t>
            </a:r>
            <a:r>
              <a:rPr lang="en-US" dirty="0"/>
              <a:t>=</a:t>
            </a:r>
            <a:r>
              <a:rPr lang="en-US" b="1" dirty="0"/>
              <a:t>b</a:t>
            </a:r>
            <a:r>
              <a:rPr lang="en-US" dirty="0"/>
              <a:t> in which</a:t>
            </a:r>
          </a:p>
          <a:p>
            <a:pPr lvl="1"/>
            <a:r>
              <a:rPr lang="en-US" b="1" dirty="0"/>
              <a:t>A</a:t>
            </a:r>
            <a:r>
              <a:rPr lang="en-US" dirty="0"/>
              <a:t> is sparse, </a:t>
            </a:r>
            <a:r>
              <a:rPr lang="en-US" b="1" dirty="0"/>
              <a:t>b</a:t>
            </a:r>
            <a:r>
              <a:rPr lang="en-US" dirty="0"/>
              <a:t> is sparse, only certain elements of </a:t>
            </a:r>
            <a:r>
              <a:rPr lang="en-US" b="1" dirty="0"/>
              <a:t>x</a:t>
            </a:r>
            <a:r>
              <a:rPr lang="en-US" dirty="0"/>
              <a:t> are needed</a:t>
            </a:r>
          </a:p>
          <a:p>
            <a:r>
              <a:rPr lang="en-US" dirty="0"/>
              <a:t>In these right circumstances sparse vector methods can result in extremely fast solutions!</a:t>
            </a:r>
          </a:p>
          <a:p>
            <a:r>
              <a:rPr lang="en-US" dirty="0"/>
              <a:t>A common example is to find selected elements of the inverse of </a:t>
            </a:r>
            <a:r>
              <a:rPr lang="en-US" b="1" dirty="0"/>
              <a:t>A</a:t>
            </a:r>
            <a:r>
              <a:rPr lang="en-US" dirty="0"/>
              <a:t>, such as diagonal elements. </a:t>
            </a:r>
          </a:p>
          <a:p>
            <a:r>
              <a:rPr lang="en-US" dirty="0"/>
              <a:t>Often times multiple solutions with varying </a:t>
            </a:r>
            <a:r>
              <a:rPr lang="en-US" b="1" dirty="0"/>
              <a:t>b</a:t>
            </a:r>
            <a:r>
              <a:rPr lang="en-US" dirty="0"/>
              <a:t> values are required</a:t>
            </a:r>
          </a:p>
          <a:p>
            <a:pPr lvl="1"/>
            <a:r>
              <a:rPr lang="en-US" b="1" dirty="0"/>
              <a:t>A</a:t>
            </a:r>
            <a:r>
              <a:rPr lang="en-US" dirty="0"/>
              <a:t> only needs to be factored once, with its factored form used many times </a:t>
            </a:r>
          </a:p>
          <a:p>
            <a:r>
              <a:rPr lang="en-US" dirty="0"/>
              <a:t>Key reference is </a:t>
            </a:r>
          </a:p>
          <a:p>
            <a:pPr marL="400050" lvl="1" indent="0">
              <a:buNone/>
            </a:pPr>
            <a:r>
              <a:rPr lang="en-US" dirty="0"/>
              <a:t>W.F. Tinney, V. Brandwajn, and S.M. Chan, "Sparse Vector Methods", </a:t>
            </a:r>
            <a:r>
              <a:rPr lang="en-US" i="1" dirty="0">
                <a:latin typeface="Times New Roman" pitchFamily="18" charset="0"/>
              </a:rPr>
              <a:t>IEEE Transactions on Power Apparatus and Systems</a:t>
            </a:r>
            <a:r>
              <a:rPr lang="en-US" dirty="0"/>
              <a:t>, vol. PAS-</a:t>
            </a:r>
            <a:r>
              <a:rPr lang="en-US" dirty="0">
                <a:latin typeface="Times New Roman" pitchFamily="18" charset="0"/>
              </a:rPr>
              <a:t>104</a:t>
            </a:r>
            <a:r>
              <a:rPr lang="en-US" dirty="0"/>
              <a:t>, no. </a:t>
            </a:r>
            <a:r>
              <a:rPr lang="en-US" dirty="0">
                <a:latin typeface="Times New Roman" pitchFamily="18" charset="0"/>
              </a:rPr>
              <a:t>2</a:t>
            </a:r>
            <a:r>
              <a:rPr lang="en-US" dirty="0"/>
              <a:t>, February </a:t>
            </a:r>
            <a:r>
              <a:rPr lang="en-US" dirty="0">
                <a:latin typeface="Times New Roman" pitchFamily="18" charset="0"/>
              </a:rPr>
              <a:t>1985</a:t>
            </a:r>
            <a:r>
              <a:rPr lang="en-US" dirty="0"/>
              <a:t>, pp. </a:t>
            </a:r>
            <a:r>
              <a:rPr lang="en-US" dirty="0">
                <a:latin typeface="Times New Roman" pitchFamily="18" charset="0"/>
              </a:rPr>
              <a:t>295</a:t>
            </a:r>
            <a:r>
              <a:rPr lang="en-US" dirty="0"/>
              <a:t>-</a:t>
            </a:r>
            <a:r>
              <a:rPr lang="en-US" dirty="0">
                <a:latin typeface="Times New Roman" pitchFamily="18" charset="0"/>
              </a:rPr>
              <a:t>300</a:t>
            </a:r>
            <a:r>
              <a:rPr lang="en-US" dirty="0"/>
              <a:t> </a:t>
            </a:r>
          </a:p>
          <a:p>
            <a:pPr marL="457200" lvl="1" indent="0">
              <a:buNone/>
            </a:pPr>
            <a:endParaRPr lang="en-US" dirty="0"/>
          </a:p>
        </p:txBody>
      </p:sp>
      <p:sp>
        <p:nvSpPr>
          <p:cNvPr id="4" name="Slide Number Placeholder 1">
            <a:extLst>
              <a:ext uri="{FF2B5EF4-FFF2-40B4-BE49-F238E27FC236}">
                <a16:creationId xmlns:a16="http://schemas.microsoft.com/office/drawing/2014/main" xmlns="" id="{630F9CD0-7CC7-C040-BC02-4C930313B04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2090185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Tap Voltage Control in the Power Flow</a:t>
            </a:r>
          </a:p>
        </p:txBody>
      </p:sp>
      <p:sp>
        <p:nvSpPr>
          <p:cNvPr id="3" name="Content Placeholder 2"/>
          <p:cNvSpPr>
            <a:spLocks noGrp="1"/>
          </p:cNvSpPr>
          <p:nvPr>
            <p:ph idx="1"/>
          </p:nvPr>
        </p:nvSpPr>
        <p:spPr>
          <a:xfrm>
            <a:off x="457200" y="1280160"/>
            <a:ext cx="10668000" cy="3733800"/>
          </a:xfrm>
        </p:spPr>
        <p:txBody>
          <a:bodyPr/>
          <a:lstStyle/>
          <a:p>
            <a:pPr>
              <a:spcBef>
                <a:spcPct val="0"/>
              </a:spcBef>
            </a:pPr>
            <a:r>
              <a:rPr lang="en-US" dirty="0"/>
              <a:t>LTCs (or voltage regulators) can be directly included </a:t>
            </a:r>
            <a:br>
              <a:rPr lang="en-US" dirty="0"/>
            </a:br>
            <a:r>
              <a:rPr lang="en-US" dirty="0"/>
              <a:t>in the power flow equations by modifying the </a:t>
            </a:r>
            <a:br>
              <a:rPr lang="en-US" dirty="0"/>
            </a:br>
            <a:r>
              <a:rPr lang="en-US" b="1" dirty="0" err="1"/>
              <a:t>Y</a:t>
            </a:r>
            <a:r>
              <a:rPr lang="en-US" b="1" baseline="-25000" dirty="0" err="1"/>
              <a:t>bus</a:t>
            </a:r>
            <a:r>
              <a:rPr lang="en-US" dirty="0"/>
              <a:t> entries; that is by scaling the terms by 1, 1/t or 1/t</a:t>
            </a:r>
            <a:r>
              <a:rPr lang="en-US" baseline="30000" dirty="0"/>
              <a:t>2</a:t>
            </a:r>
            <a:r>
              <a:rPr lang="en-US" dirty="0"/>
              <a:t> as appropriate</a:t>
            </a:r>
          </a:p>
          <a:p>
            <a:pPr>
              <a:spcBef>
                <a:spcPct val="0"/>
              </a:spcBef>
            </a:pPr>
            <a:r>
              <a:rPr lang="en-US" dirty="0"/>
              <a:t>If t is fixed then there is no change in the number of equations</a:t>
            </a:r>
          </a:p>
          <a:p>
            <a:pPr>
              <a:spcBef>
                <a:spcPct val="0"/>
              </a:spcBef>
            </a:pPr>
            <a:r>
              <a:rPr lang="en-US" dirty="0"/>
              <a:t>If t is variable, such as to enforce a voltage equality, then it can be included either by adding an additional equation and variable (t) directly, or by doing an “outer loop” calculation in which t is varied outside of the NR solution</a:t>
            </a:r>
          </a:p>
          <a:p>
            <a:pPr lvl="1">
              <a:spcBef>
                <a:spcPct val="0"/>
              </a:spcBef>
            </a:pPr>
            <a:r>
              <a:rPr lang="en-US" dirty="0"/>
              <a:t>The outer loop is used in PowerWorld because of limit issues </a:t>
            </a:r>
          </a:p>
          <a:p>
            <a:endParaRPr lang="en-US" dirty="0"/>
          </a:p>
        </p:txBody>
      </p:sp>
      <p:sp>
        <p:nvSpPr>
          <p:cNvPr id="5" name="Slide Number Placeholder 1">
            <a:extLst>
              <a:ext uri="{FF2B5EF4-FFF2-40B4-BE49-F238E27FC236}">
                <a16:creationId xmlns:a16="http://schemas.microsoft.com/office/drawing/2014/main" xmlns="" id="{13BD61B9-A3F2-EC1C-B0DC-497BEF0B6C40}"/>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289481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PowerWorld Example</a:t>
            </a:r>
          </a:p>
        </p:txBody>
      </p:sp>
      <p:sp>
        <p:nvSpPr>
          <p:cNvPr id="6" name="Rectangle 5"/>
          <p:cNvSpPr/>
          <p:nvPr/>
        </p:nvSpPr>
        <p:spPr>
          <a:xfrm>
            <a:off x="2053046" y="5943600"/>
            <a:ext cx="5791200" cy="461665"/>
          </a:xfrm>
          <a:prstGeom prst="rect">
            <a:avLst/>
          </a:prstGeom>
          <a:solidFill>
            <a:srgbClr val="FFE6E6"/>
          </a:solidFill>
        </p:spPr>
        <p:txBody>
          <a:bodyPr wrap="square">
            <a:spAutoFit/>
          </a:bodyPr>
          <a:lstStyle/>
          <a:p>
            <a:r>
              <a:rPr lang="en-US" sz="2400" dirty="0">
                <a:solidFill>
                  <a:srgbClr val="1E0000"/>
                </a:solidFill>
              </a:rPr>
              <a:t>PowerWorld Case: </a:t>
            </a:r>
            <a:r>
              <a:rPr lang="en-US" sz="2400" b="1" dirty="0">
                <a:solidFill>
                  <a:srgbClr val="1E0000"/>
                </a:solidFill>
              </a:rPr>
              <a:t>B5_Voltage</a:t>
            </a:r>
          </a:p>
        </p:txBody>
      </p:sp>
      <p:sp>
        <p:nvSpPr>
          <p:cNvPr id="7" name="Rectangle 6"/>
          <p:cNvSpPr/>
          <p:nvPr/>
        </p:nvSpPr>
        <p:spPr>
          <a:xfrm>
            <a:off x="7674429" y="1262744"/>
            <a:ext cx="3145972" cy="2246769"/>
          </a:xfrm>
          <a:prstGeom prst="rect">
            <a:avLst/>
          </a:prstGeom>
        </p:spPr>
        <p:txBody>
          <a:bodyPr wrap="square">
            <a:spAutoFit/>
          </a:bodyPr>
          <a:lstStyle/>
          <a:p>
            <a:r>
              <a:rPr lang="en-US" sz="2800" dirty="0">
                <a:solidFill>
                  <a:srgbClr val="1E0000"/>
                </a:solidFill>
              </a:rPr>
              <a:t>With an impedance</a:t>
            </a:r>
            <a:br>
              <a:rPr lang="en-US" sz="2800" dirty="0">
                <a:solidFill>
                  <a:srgbClr val="1E0000"/>
                </a:solidFill>
              </a:rPr>
            </a:br>
            <a:r>
              <a:rPr lang="en-US" sz="2800" dirty="0">
                <a:solidFill>
                  <a:srgbClr val="1E0000"/>
                </a:solidFill>
              </a:rPr>
              <a:t>of j0.1 pu between</a:t>
            </a:r>
            <a:br>
              <a:rPr lang="en-US" sz="2800" dirty="0">
                <a:solidFill>
                  <a:srgbClr val="1E0000"/>
                </a:solidFill>
              </a:rPr>
            </a:br>
            <a:r>
              <a:rPr lang="en-US" sz="2800" dirty="0">
                <a:solidFill>
                  <a:srgbClr val="1E0000"/>
                </a:solidFill>
              </a:rPr>
              <a:t>buses 4 and 5, the </a:t>
            </a:r>
            <a:br>
              <a:rPr lang="en-US" sz="2800" dirty="0">
                <a:solidFill>
                  <a:srgbClr val="1E0000"/>
                </a:solidFill>
              </a:rPr>
            </a:br>
            <a:r>
              <a:rPr lang="en-US" sz="2800" dirty="0">
                <a:solidFill>
                  <a:srgbClr val="1E0000"/>
                </a:solidFill>
              </a:rPr>
              <a:t>y node primitive </a:t>
            </a:r>
            <a:br>
              <a:rPr lang="en-US" sz="2800" dirty="0">
                <a:solidFill>
                  <a:srgbClr val="1E0000"/>
                </a:solidFill>
              </a:rPr>
            </a:br>
            <a:r>
              <a:rPr lang="en-US" sz="2800" dirty="0">
                <a:solidFill>
                  <a:srgbClr val="1E0000"/>
                </a:solidFill>
              </a:rPr>
              <a:t>with t=1.0 is</a:t>
            </a:r>
          </a:p>
        </p:txBody>
      </p:sp>
      <p:graphicFrame>
        <p:nvGraphicFramePr>
          <p:cNvPr id="8" name="Object 7"/>
          <p:cNvGraphicFramePr>
            <a:graphicFrameLocks noChangeAspect="1"/>
          </p:cNvGraphicFramePr>
          <p:nvPr/>
        </p:nvGraphicFramePr>
        <p:xfrm>
          <a:off x="8096602" y="3515417"/>
          <a:ext cx="2009372" cy="951808"/>
        </p:xfrm>
        <a:graphic>
          <a:graphicData uri="http://schemas.openxmlformats.org/presentationml/2006/ole">
            <mc:AlternateContent xmlns:mc="http://schemas.openxmlformats.org/markup-compatibility/2006">
              <mc:Choice xmlns:v="urn:schemas-microsoft-com:vml" Requires="v">
                <p:oleObj spid="_x0000_s13316" name="Equation" r:id="rId3" imgW="965160" imgH="457200" progId="Equation.DSMT4">
                  <p:embed/>
                </p:oleObj>
              </mc:Choice>
              <mc:Fallback>
                <p:oleObj name="Equation" r:id="rId3" imgW="965160" imgH="457200" progId="Equation.DSMT4">
                  <p:embed/>
                  <p:pic>
                    <p:nvPicPr>
                      <p:cNvPr id="8" name="Object 7"/>
                      <p:cNvPicPr/>
                      <p:nvPr/>
                    </p:nvPicPr>
                    <p:blipFill>
                      <a:blip r:embed="rId4"/>
                      <a:stretch>
                        <a:fillRect/>
                      </a:stretch>
                    </p:blipFill>
                    <p:spPr>
                      <a:xfrm>
                        <a:off x="8096602" y="3515417"/>
                        <a:ext cx="2009372" cy="951808"/>
                      </a:xfrm>
                      <a:prstGeom prst="rect">
                        <a:avLst/>
                      </a:prstGeom>
                    </p:spPr>
                  </p:pic>
                </p:oleObj>
              </mc:Fallback>
            </mc:AlternateContent>
          </a:graphicData>
        </a:graphic>
      </p:graphicFrame>
      <p:sp>
        <p:nvSpPr>
          <p:cNvPr id="9" name="TextBox 8"/>
          <p:cNvSpPr txBox="1"/>
          <p:nvPr/>
        </p:nvSpPr>
        <p:spPr>
          <a:xfrm>
            <a:off x="7848600" y="4645967"/>
            <a:ext cx="2589170" cy="523220"/>
          </a:xfrm>
          <a:prstGeom prst="rect">
            <a:avLst/>
          </a:prstGeom>
          <a:noFill/>
        </p:spPr>
        <p:txBody>
          <a:bodyPr wrap="square" rtlCol="0">
            <a:spAutoFit/>
          </a:bodyPr>
          <a:lstStyle/>
          <a:p>
            <a:r>
              <a:rPr lang="en-US" sz="2800" dirty="0">
                <a:solidFill>
                  <a:srgbClr val="1E0000"/>
                </a:solidFill>
              </a:rPr>
              <a:t>If t=1.1 then it is</a:t>
            </a:r>
          </a:p>
        </p:txBody>
      </p:sp>
      <p:graphicFrame>
        <p:nvGraphicFramePr>
          <p:cNvPr id="10" name="Object 9"/>
          <p:cNvGraphicFramePr>
            <a:graphicFrameLocks noChangeAspect="1"/>
          </p:cNvGraphicFramePr>
          <p:nvPr/>
        </p:nvGraphicFramePr>
        <p:xfrm>
          <a:off x="7866064" y="5330825"/>
          <a:ext cx="2327275" cy="952500"/>
        </p:xfrm>
        <a:graphic>
          <a:graphicData uri="http://schemas.openxmlformats.org/presentationml/2006/ole">
            <mc:AlternateContent xmlns:mc="http://schemas.openxmlformats.org/markup-compatibility/2006">
              <mc:Choice xmlns:v="urn:schemas-microsoft-com:vml" Requires="v">
                <p:oleObj spid="_x0000_s13317" name="Equation" r:id="rId5" imgW="1117440" imgH="457200" progId="Equation.DSMT4">
                  <p:embed/>
                </p:oleObj>
              </mc:Choice>
              <mc:Fallback>
                <p:oleObj name="Equation" r:id="rId5" imgW="1117440" imgH="457200" progId="Equation.DSMT4">
                  <p:embed/>
                  <p:pic>
                    <p:nvPicPr>
                      <p:cNvPr id="10" name="Object 9"/>
                      <p:cNvPicPr>
                        <a:picLocks noChangeAspect="1" noChangeArrowheads="1"/>
                      </p:cNvPicPr>
                      <p:nvPr/>
                    </p:nvPicPr>
                    <p:blipFill>
                      <a:blip r:embed="rId6"/>
                      <a:srcRect/>
                      <a:stretch>
                        <a:fillRect/>
                      </a:stretch>
                    </p:blipFill>
                    <p:spPr bwMode="auto">
                      <a:xfrm>
                        <a:off x="7866064" y="5330825"/>
                        <a:ext cx="23272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7706"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62000" y="1371295"/>
            <a:ext cx="585216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xmlns="" id="{29762AEA-172E-66F7-78E0-A0C4074D6CD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114044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Circulating Reactive Power</a:t>
            </a:r>
          </a:p>
        </p:txBody>
      </p:sp>
      <p:sp>
        <p:nvSpPr>
          <p:cNvPr id="3" name="Content Placeholder 2"/>
          <p:cNvSpPr>
            <a:spLocks noGrp="1"/>
          </p:cNvSpPr>
          <p:nvPr>
            <p:ph idx="1"/>
          </p:nvPr>
        </p:nvSpPr>
        <p:spPr>
          <a:xfrm>
            <a:off x="457200" y="1280160"/>
            <a:ext cx="10972800" cy="1386840"/>
          </a:xfrm>
        </p:spPr>
        <p:txBody>
          <a:bodyPr/>
          <a:lstStyle/>
          <a:p>
            <a:r>
              <a:rPr lang="en-US" dirty="0"/>
              <a:t>Unbalanced transformer taps can cause large amounts of reactive power to circulate, increasing power system losses and overloading transformers</a:t>
            </a:r>
          </a:p>
        </p:txBody>
      </p:sp>
      <p:pic>
        <p:nvPicPr>
          <p:cNvPr id="166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1" r="25590"/>
          <a:stretch/>
        </p:blipFill>
        <p:spPr bwMode="auto">
          <a:xfrm>
            <a:off x="2743200" y="2438400"/>
            <a:ext cx="4572000" cy="431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58809" y="2740577"/>
            <a:ext cx="3429000" cy="830997"/>
          </a:xfrm>
          <a:prstGeom prst="rect">
            <a:avLst/>
          </a:prstGeom>
          <a:solidFill>
            <a:srgbClr val="FFE6E6"/>
          </a:solidFill>
        </p:spPr>
        <p:txBody>
          <a:bodyPr wrap="square">
            <a:spAutoFit/>
          </a:bodyPr>
          <a:lstStyle/>
          <a:p>
            <a:r>
              <a:rPr lang="en-US" sz="2400" dirty="0">
                <a:solidFill>
                  <a:srgbClr val="1E0000"/>
                </a:solidFill>
              </a:rPr>
              <a:t>PowerWorld Case: </a:t>
            </a:r>
            <a:br>
              <a:rPr lang="en-US" sz="2400" dirty="0">
                <a:solidFill>
                  <a:srgbClr val="1E0000"/>
                </a:solidFill>
              </a:rPr>
            </a:br>
            <a:r>
              <a:rPr lang="en-US" sz="2400" b="1" dirty="0">
                <a:solidFill>
                  <a:srgbClr val="1E0000"/>
                </a:solidFill>
              </a:rPr>
              <a:t>Bus3CirculatingVars</a:t>
            </a:r>
          </a:p>
        </p:txBody>
      </p:sp>
      <p:sp>
        <p:nvSpPr>
          <p:cNvPr id="4" name="Slide Number Placeholder 1">
            <a:extLst>
              <a:ext uri="{FF2B5EF4-FFF2-40B4-BE49-F238E27FC236}">
                <a16:creationId xmlns:a16="http://schemas.microsoft.com/office/drawing/2014/main" xmlns="" id="{6F6219A5-2B33-129D-0236-8B08498ECB6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206432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 Tap Coordination</a:t>
            </a:r>
          </a:p>
        </p:txBody>
      </p:sp>
      <p:sp>
        <p:nvSpPr>
          <p:cNvPr id="3" name="Content Placeholder 2"/>
          <p:cNvSpPr>
            <a:spLocks noGrp="1"/>
          </p:cNvSpPr>
          <p:nvPr>
            <p:ph idx="1"/>
          </p:nvPr>
        </p:nvSpPr>
        <p:spPr>
          <a:xfrm>
            <a:off x="457200" y="1280160"/>
            <a:ext cx="11582400" cy="3733800"/>
          </a:xfrm>
        </p:spPr>
        <p:txBody>
          <a:bodyPr/>
          <a:lstStyle/>
          <a:p>
            <a:r>
              <a:rPr lang="en-US" dirty="0"/>
              <a:t>Changing tap ratios can affect the voltages and var flow at nearby buses; hence coordinated control is needed</a:t>
            </a:r>
          </a:p>
        </p:txBody>
      </p:sp>
      <p:pic>
        <p:nvPicPr>
          <p:cNvPr id="158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2209800"/>
            <a:ext cx="6798366"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00" y="2819400"/>
            <a:ext cx="3581400" cy="830997"/>
          </a:xfrm>
          <a:prstGeom prst="rect">
            <a:avLst/>
          </a:prstGeom>
          <a:solidFill>
            <a:srgbClr val="FFE6E6"/>
          </a:solidFill>
        </p:spPr>
        <p:txBody>
          <a:bodyPr wrap="square">
            <a:spAutoFit/>
          </a:bodyPr>
          <a:lstStyle/>
          <a:p>
            <a:r>
              <a:rPr lang="en-US" sz="2400" dirty="0">
                <a:solidFill>
                  <a:srgbClr val="1E0000"/>
                </a:solidFill>
              </a:rPr>
              <a:t>PowerWorld </a:t>
            </a:r>
            <a:br>
              <a:rPr lang="en-US" sz="2400" dirty="0">
                <a:solidFill>
                  <a:srgbClr val="1E0000"/>
                </a:solidFill>
              </a:rPr>
            </a:br>
            <a:r>
              <a:rPr lang="en-US" sz="2400" dirty="0">
                <a:solidFill>
                  <a:srgbClr val="1E0000"/>
                </a:solidFill>
              </a:rPr>
              <a:t>Case: </a:t>
            </a:r>
            <a:r>
              <a:rPr lang="en-US" sz="2400" b="1" dirty="0">
                <a:solidFill>
                  <a:srgbClr val="1E0000"/>
                </a:solidFill>
              </a:rPr>
              <a:t>Aggieland37_LTC</a:t>
            </a:r>
          </a:p>
        </p:txBody>
      </p:sp>
      <p:sp>
        <p:nvSpPr>
          <p:cNvPr id="4" name="Slide Number Placeholder 1">
            <a:extLst>
              <a:ext uri="{FF2B5EF4-FFF2-40B4-BE49-F238E27FC236}">
                <a16:creationId xmlns:a16="http://schemas.microsoft.com/office/drawing/2014/main" xmlns="" id="{93EB4B16-1196-034B-3341-95F36FC02A21}"/>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288124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Detection of Circulating Reactive or Real Power</a:t>
            </a:r>
          </a:p>
        </p:txBody>
      </p:sp>
      <p:sp>
        <p:nvSpPr>
          <p:cNvPr id="3" name="Content Placeholder 2"/>
          <p:cNvSpPr>
            <a:spLocks noGrp="1"/>
          </p:cNvSpPr>
          <p:nvPr>
            <p:ph idx="1"/>
          </p:nvPr>
        </p:nvSpPr>
        <p:spPr>
          <a:xfrm>
            <a:off x="457200" y="1280160"/>
            <a:ext cx="11297920" cy="3733800"/>
          </a:xfrm>
        </p:spPr>
        <p:txBody>
          <a:bodyPr/>
          <a:lstStyle/>
          <a:p>
            <a:r>
              <a:rPr lang="en-US" dirty="0"/>
              <a:t>Select </a:t>
            </a:r>
            <a:r>
              <a:rPr lang="en-US" b="1" dirty="0"/>
              <a:t>Tools, Connections, Find Circulating MW or </a:t>
            </a:r>
            <a:r>
              <a:rPr lang="en-US" b="1" dirty="0" err="1"/>
              <a:t>Mvar</a:t>
            </a:r>
            <a:r>
              <a:rPr lang="en-US" b="1" dirty="0"/>
              <a:t> Flows </a:t>
            </a:r>
            <a:r>
              <a:rPr lang="en-US" dirty="0"/>
              <a:t>to do an automatic determination of the circulating power in a case</a:t>
            </a:r>
            <a:endParaRPr lang="en-US" b="1" dirty="0"/>
          </a:p>
          <a:p>
            <a:endParaRPr lang="en-US" dirty="0"/>
          </a:p>
        </p:txBody>
      </p:sp>
      <p:pic>
        <p:nvPicPr>
          <p:cNvPr id="4" name="Picture 3"/>
          <p:cNvPicPr>
            <a:picLocks noChangeAspect="1"/>
          </p:cNvPicPr>
          <p:nvPr/>
        </p:nvPicPr>
        <p:blipFill>
          <a:blip r:embed="rId2"/>
          <a:stretch>
            <a:fillRect/>
          </a:stretch>
        </p:blipFill>
        <p:spPr>
          <a:xfrm>
            <a:off x="914399" y="2362200"/>
            <a:ext cx="9752291" cy="3505200"/>
          </a:xfrm>
          <a:prstGeom prst="rect">
            <a:avLst/>
          </a:prstGeom>
        </p:spPr>
      </p:pic>
      <p:sp>
        <p:nvSpPr>
          <p:cNvPr id="6" name="Slide Number Placeholder 1">
            <a:extLst>
              <a:ext uri="{FF2B5EF4-FFF2-40B4-BE49-F238E27FC236}">
                <a16:creationId xmlns:a16="http://schemas.microsoft.com/office/drawing/2014/main" xmlns="" id="{7DADFDF8-102D-BCB2-AADD-6ECD6DE14B1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1258215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Reactive Control</a:t>
            </a:r>
          </a:p>
        </p:txBody>
      </p:sp>
      <p:sp>
        <p:nvSpPr>
          <p:cNvPr id="3" name="Content Placeholder 2"/>
          <p:cNvSpPr>
            <a:spLocks noGrp="1"/>
          </p:cNvSpPr>
          <p:nvPr>
            <p:ph idx="1"/>
          </p:nvPr>
        </p:nvSpPr>
        <p:spPr>
          <a:xfrm>
            <a:off x="457200" y="1280160"/>
            <a:ext cx="10896600" cy="3733800"/>
          </a:xfrm>
        </p:spPr>
        <p:txBody>
          <a:bodyPr/>
          <a:lstStyle/>
          <a:p>
            <a:r>
              <a:rPr lang="en-US" dirty="0"/>
              <a:t>A number of different devices may be doing automatic reactive power control.  They must be considered in some control priority</a:t>
            </a:r>
          </a:p>
          <a:p>
            <a:pPr lvl="1"/>
            <a:r>
              <a:rPr lang="en-US" dirty="0"/>
              <a:t>One example would be 1) generator reactive power, 2) switched shunts, 3) LTCs</a:t>
            </a:r>
          </a:p>
          <a:p>
            <a:r>
              <a:rPr lang="en-US" dirty="0"/>
              <a:t>You can see the active controls in PowerWorld with </a:t>
            </a:r>
            <a:r>
              <a:rPr lang="en-US" b="1" dirty="0"/>
              <a:t>Case Information, Solution Details, Remotely Regulated Buses </a:t>
            </a:r>
          </a:p>
        </p:txBody>
      </p:sp>
      <p:pic>
        <p:nvPicPr>
          <p:cNvPr id="160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800" y="3718560"/>
            <a:ext cx="984504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xmlns="" id="{CF085617-9E8E-B73A-0045-E651A520203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408953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Reactive Control</a:t>
            </a:r>
          </a:p>
        </p:txBody>
      </p:sp>
      <p:sp>
        <p:nvSpPr>
          <p:cNvPr id="3" name="Content Placeholder 2"/>
          <p:cNvSpPr>
            <a:spLocks noGrp="1"/>
          </p:cNvSpPr>
          <p:nvPr>
            <p:ph idx="1"/>
          </p:nvPr>
        </p:nvSpPr>
        <p:spPr>
          <a:xfrm>
            <a:off x="457200" y="1280160"/>
            <a:ext cx="11277600" cy="3733800"/>
          </a:xfrm>
        </p:spPr>
        <p:txBody>
          <a:bodyPr/>
          <a:lstStyle/>
          <a:p>
            <a:r>
              <a:rPr lang="en-US" dirty="0"/>
              <a:t>The challenge with implementing tap control in the power flow is it is quite common for at least some of the taps to reach their limits</a:t>
            </a:r>
          </a:p>
          <a:p>
            <a:pPr lvl="1"/>
            <a:r>
              <a:rPr lang="en-US" dirty="0"/>
              <a:t>Keeping in mind a large case may have thousands of LTCs!</a:t>
            </a:r>
          </a:p>
          <a:p>
            <a:r>
              <a:rPr lang="en-US" dirty="0"/>
              <a:t>If this control was directly included in the power flow equations then every time a limit was encountered the Jacobian would change</a:t>
            </a:r>
          </a:p>
          <a:p>
            <a:pPr lvl="1"/>
            <a:r>
              <a:rPr lang="en-US" dirty="0"/>
              <a:t>Also taps are discrete variables, so voltages must be a range</a:t>
            </a:r>
          </a:p>
          <a:p>
            <a:r>
              <a:rPr lang="en-US" dirty="0"/>
              <a:t>Doing an outer loop control can more directly include the limit impacts; often time sensitivity values are used</a:t>
            </a:r>
          </a:p>
          <a:p>
            <a:r>
              <a:rPr lang="en-US" dirty="0"/>
              <a:t>We’ll return to this once we discuss sparse matrices and sensitivity calculations</a:t>
            </a:r>
          </a:p>
        </p:txBody>
      </p:sp>
      <p:sp>
        <p:nvSpPr>
          <p:cNvPr id="5" name="Slide Number Placeholder 1">
            <a:extLst>
              <a:ext uri="{FF2B5EF4-FFF2-40B4-BE49-F238E27FC236}">
                <a16:creationId xmlns:a16="http://schemas.microsoft.com/office/drawing/2014/main" xmlns="" id="{CD33FCBD-2AD4-DF10-AAF3-6C3DA8DC5BF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3340762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Phase-Shifting Transformers</a:t>
            </a:r>
          </a:p>
        </p:txBody>
      </p:sp>
      <p:sp>
        <p:nvSpPr>
          <p:cNvPr id="3" name="Content Placeholder 2"/>
          <p:cNvSpPr>
            <a:spLocks noGrp="1"/>
          </p:cNvSpPr>
          <p:nvPr>
            <p:ph idx="1"/>
          </p:nvPr>
        </p:nvSpPr>
        <p:spPr>
          <a:xfrm>
            <a:off x="457200" y="1280160"/>
            <a:ext cx="11506200" cy="3733800"/>
          </a:xfrm>
        </p:spPr>
        <p:txBody>
          <a:bodyPr/>
          <a:lstStyle/>
          <a:p>
            <a:pPr>
              <a:spcBef>
                <a:spcPct val="0"/>
              </a:spcBef>
            </a:pPr>
            <a:r>
              <a:rPr lang="en-US" dirty="0"/>
              <a:t>Phase shifters are transformers in which the phase angle across the transformer can be varied in order to</a:t>
            </a:r>
            <a:br>
              <a:rPr lang="en-US" dirty="0"/>
            </a:br>
            <a:r>
              <a:rPr lang="en-US" dirty="0"/>
              <a:t>control real power flow</a:t>
            </a:r>
          </a:p>
          <a:p>
            <a:pPr lvl="1">
              <a:spcBef>
                <a:spcPct val="0"/>
              </a:spcBef>
            </a:pPr>
            <a:r>
              <a:rPr lang="en-US" dirty="0"/>
              <a:t>Sometimes they are called phase angle regulators (PARs)</a:t>
            </a:r>
          </a:p>
          <a:p>
            <a:pPr lvl="1">
              <a:spcBef>
                <a:spcPct val="0"/>
              </a:spcBef>
            </a:pPr>
            <a:r>
              <a:rPr lang="en-US" dirty="0"/>
              <a:t>Quadrature booster (evidently British though I’ve never heard this term)</a:t>
            </a:r>
          </a:p>
          <a:p>
            <a:pPr>
              <a:spcBef>
                <a:spcPct val="0"/>
              </a:spcBef>
            </a:pPr>
            <a:r>
              <a:rPr lang="en-US" dirty="0"/>
              <a:t>They are constructed</a:t>
            </a:r>
            <a:br>
              <a:rPr lang="en-US" dirty="0"/>
            </a:br>
            <a:r>
              <a:rPr lang="en-US" dirty="0"/>
              <a:t>by include a delta-</a:t>
            </a:r>
            <a:br>
              <a:rPr lang="en-US" dirty="0"/>
            </a:br>
            <a:r>
              <a:rPr lang="en-US" dirty="0"/>
              <a:t>connected winding </a:t>
            </a:r>
            <a:br>
              <a:rPr lang="en-US" dirty="0"/>
            </a:br>
            <a:r>
              <a:rPr lang="en-US" dirty="0"/>
              <a:t>that introduces a 90º</a:t>
            </a:r>
            <a:br>
              <a:rPr lang="en-US" dirty="0"/>
            </a:br>
            <a:r>
              <a:rPr lang="en-US" dirty="0"/>
              <a:t>phase shift that is added</a:t>
            </a:r>
            <a:br>
              <a:rPr lang="en-US" dirty="0"/>
            </a:br>
            <a:r>
              <a:rPr lang="en-US" dirty="0"/>
              <a:t>to the output voltage</a:t>
            </a:r>
          </a:p>
        </p:txBody>
      </p:sp>
      <p:pic>
        <p:nvPicPr>
          <p:cNvPr id="5" name="Picture 9" descr="File:Qb-3ph.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29000"/>
            <a:ext cx="4648200" cy="309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6324601"/>
            <a:ext cx="5105400" cy="276999"/>
          </a:xfrm>
          <a:prstGeom prst="rect">
            <a:avLst/>
          </a:prstGeom>
        </p:spPr>
        <p:txBody>
          <a:bodyPr wrap="square">
            <a:spAutoFit/>
          </a:bodyPr>
          <a:lstStyle/>
          <a:p>
            <a:r>
              <a:rPr lang="en-US" sz="1200" dirty="0"/>
              <a:t>Image: http://en.wikipedia.org/wiki/Quadrature_booster</a:t>
            </a:r>
          </a:p>
        </p:txBody>
      </p:sp>
      <p:sp>
        <p:nvSpPr>
          <p:cNvPr id="4" name="Slide Number Placeholder 1">
            <a:extLst>
              <a:ext uri="{FF2B5EF4-FFF2-40B4-BE49-F238E27FC236}">
                <a16:creationId xmlns:a16="http://schemas.microsoft.com/office/drawing/2014/main" xmlns="" id="{47303703-0CC6-372A-2861-62120F01BF1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3948528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Phase-Shifter Model</a:t>
            </a:r>
          </a:p>
        </p:txBody>
      </p:sp>
      <p:sp>
        <p:nvSpPr>
          <p:cNvPr id="3" name="Content Placeholder 2"/>
          <p:cNvSpPr>
            <a:spLocks noGrp="1"/>
          </p:cNvSpPr>
          <p:nvPr>
            <p:ph idx="1"/>
          </p:nvPr>
        </p:nvSpPr>
        <p:spPr>
          <a:xfrm>
            <a:off x="457200" y="1280160"/>
            <a:ext cx="11297920" cy="3733800"/>
          </a:xfrm>
        </p:spPr>
        <p:txBody>
          <a:bodyPr/>
          <a:lstStyle/>
          <a:p>
            <a:pPr>
              <a:spcBef>
                <a:spcPct val="0"/>
              </a:spcBef>
            </a:pPr>
            <a:r>
              <a:rPr lang="en-US" dirty="0"/>
              <a:t>We develop the mathematical model of a phase shifting transformer as a first step toward our study of its simulation</a:t>
            </a:r>
          </a:p>
          <a:p>
            <a:pPr>
              <a:spcBef>
                <a:spcPct val="0"/>
              </a:spcBef>
            </a:pPr>
            <a:r>
              <a:rPr lang="en-US" dirty="0"/>
              <a:t>Let buses </a:t>
            </a:r>
            <a:r>
              <a:rPr lang="en-US" i="1" dirty="0">
                <a:latin typeface="Times" pitchFamily="-96" charset="0"/>
              </a:rPr>
              <a:t>k</a:t>
            </a:r>
            <a:r>
              <a:rPr lang="en-US" dirty="0"/>
              <a:t> and </a:t>
            </a:r>
            <a:r>
              <a:rPr lang="en-US" i="1" dirty="0">
                <a:latin typeface="Times" pitchFamily="-96" charset="0"/>
              </a:rPr>
              <a:t>m</a:t>
            </a:r>
            <a:r>
              <a:rPr lang="en-US" dirty="0"/>
              <a:t> be the terminals of the phase–shifting transformer, then define the phase shift angle as </a:t>
            </a:r>
            <a:r>
              <a:rPr lang="en-US" dirty="0">
                <a:sym typeface="Symbol"/>
              </a:rPr>
              <a:t></a:t>
            </a:r>
            <a:r>
              <a:rPr lang="en-US" baseline="-25000" dirty="0">
                <a:sym typeface="Symbol"/>
              </a:rPr>
              <a:t>km</a:t>
            </a:r>
            <a:endParaRPr lang="en-US" dirty="0"/>
          </a:p>
          <a:p>
            <a:pPr>
              <a:spcBef>
                <a:spcPct val="0"/>
              </a:spcBef>
            </a:pPr>
            <a:r>
              <a:rPr lang="en-US" dirty="0"/>
              <a:t>The latter differs from an off</a:t>
            </a:r>
            <a:r>
              <a:rPr lang="en-US" altLang="zh-CN" dirty="0">
                <a:ea typeface="SimSun" pitchFamily="2" charset="-122"/>
              </a:rPr>
              <a:t>–</a:t>
            </a:r>
            <a:r>
              <a:rPr lang="en-US" dirty="0"/>
              <a:t>nominal turns ratio LTC transformer in that its tap ratio is a complex quantity, i.e., a complex number, </a:t>
            </a:r>
            <a:r>
              <a:rPr lang="en-US" dirty="0" err="1"/>
              <a:t>t</a:t>
            </a:r>
            <a:r>
              <a:rPr lang="en-US" baseline="-25000" dirty="0" err="1"/>
              <a:t>km</a:t>
            </a:r>
            <a:r>
              <a:rPr lang="en-US" dirty="0">
                <a:sym typeface="Symbol"/>
              </a:rPr>
              <a:t></a:t>
            </a:r>
            <a:r>
              <a:rPr lang="en-US" baseline="-25000" dirty="0">
                <a:sym typeface="Symbol"/>
              </a:rPr>
              <a:t>km</a:t>
            </a:r>
            <a:r>
              <a:rPr lang="en-US" i="1" dirty="0">
                <a:latin typeface="Times New Roman" pitchFamily="18" charset="0"/>
              </a:rPr>
              <a:t> </a:t>
            </a:r>
          </a:p>
          <a:p>
            <a:pPr>
              <a:spcBef>
                <a:spcPct val="0"/>
              </a:spcBef>
            </a:pPr>
            <a:r>
              <a:rPr lang="en-US" dirty="0"/>
              <a:t>The phase shift angle is a discrete value, with one degree a typical increment</a:t>
            </a:r>
          </a:p>
        </p:txBody>
      </p:sp>
      <p:sp>
        <p:nvSpPr>
          <p:cNvPr id="5" name="Slide Number Placeholder 1">
            <a:extLst>
              <a:ext uri="{FF2B5EF4-FFF2-40B4-BE49-F238E27FC236}">
                <a16:creationId xmlns:a16="http://schemas.microsoft.com/office/drawing/2014/main" xmlns="" id="{E81E0CD3-FA1C-2BA7-EB22-BC1C691EF4F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662883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Phase-Shifter Model</a:t>
            </a:r>
          </a:p>
        </p:txBody>
      </p:sp>
      <p:sp>
        <p:nvSpPr>
          <p:cNvPr id="3" name="Content Placeholder 2"/>
          <p:cNvSpPr>
            <a:spLocks noGrp="1"/>
          </p:cNvSpPr>
          <p:nvPr>
            <p:ph idx="1"/>
          </p:nvPr>
        </p:nvSpPr>
        <p:spPr>
          <a:xfrm>
            <a:off x="457200" y="1280160"/>
            <a:ext cx="10972800" cy="3733800"/>
          </a:xfrm>
        </p:spPr>
        <p:txBody>
          <a:bodyPr/>
          <a:lstStyle/>
          <a:p>
            <a:r>
              <a:rPr lang="en-US" dirty="0"/>
              <a:t>For a phase shifter located on the branch </a:t>
            </a:r>
            <a:r>
              <a:rPr lang="en-US" dirty="0">
                <a:latin typeface="Times New Roman" pitchFamily="18" charset="0"/>
              </a:rPr>
              <a:t>(</a:t>
            </a:r>
            <a:r>
              <a:rPr lang="en-US" i="1" dirty="0">
                <a:latin typeface="Times New Roman" pitchFamily="18" charset="0"/>
              </a:rPr>
              <a:t>k</a:t>
            </a:r>
            <a:r>
              <a:rPr lang="en-US" dirty="0">
                <a:latin typeface="Times New Roman" pitchFamily="18" charset="0"/>
              </a:rPr>
              <a:t>, </a:t>
            </a:r>
            <a:r>
              <a:rPr lang="en-US" i="1" dirty="0">
                <a:latin typeface="Times New Roman" pitchFamily="18" charset="0"/>
              </a:rPr>
              <a:t>m</a:t>
            </a:r>
            <a:r>
              <a:rPr lang="en-US" dirty="0">
                <a:latin typeface="Times New Roman" pitchFamily="18" charset="0"/>
              </a:rPr>
              <a:t>)</a:t>
            </a:r>
            <a:r>
              <a:rPr lang="en-US" i="1" dirty="0">
                <a:latin typeface="Times" pitchFamily="-96" charset="0"/>
              </a:rPr>
              <a:t>,</a:t>
            </a:r>
            <a:r>
              <a:rPr lang="en-US" dirty="0"/>
              <a:t> the admittance matrix representation is obtained analogously to that for the LTC</a:t>
            </a:r>
          </a:p>
          <a:p>
            <a:endParaRPr lang="en-US" dirty="0"/>
          </a:p>
          <a:p>
            <a:endParaRPr lang="en-US" dirty="0"/>
          </a:p>
          <a:p>
            <a:endParaRPr lang="en-US" dirty="0"/>
          </a:p>
          <a:p>
            <a:endParaRPr lang="en-US" dirty="0"/>
          </a:p>
          <a:p>
            <a:pPr marL="0" indent="0">
              <a:spcBef>
                <a:spcPct val="0"/>
              </a:spcBef>
              <a:buNone/>
            </a:pPr>
            <a:endParaRPr lang="en-US" dirty="0"/>
          </a:p>
          <a:p>
            <a:pPr>
              <a:spcBef>
                <a:spcPct val="0"/>
              </a:spcBef>
            </a:pPr>
            <a:r>
              <a:rPr lang="en-US" dirty="0"/>
              <a:t>Note, if there is a phase shift then </a:t>
            </a:r>
            <a:r>
              <a:rPr lang="en-US" b="1" dirty="0"/>
              <a:t>Y</a:t>
            </a:r>
            <a:r>
              <a:rPr lang="en-US" baseline="-25000" dirty="0"/>
              <a:t>bus</a:t>
            </a:r>
            <a:r>
              <a:rPr lang="en-US" dirty="0"/>
              <a:t> is no longer symmetric!!  In a large case there are almost always some phase shifters.  Y-</a:t>
            </a:r>
            <a:r>
              <a:rPr lang="en-US" dirty="0">
                <a:latin typeface="Symbol" panose="05050102010706020507" pitchFamily="18" charset="2"/>
              </a:rPr>
              <a:t>D</a:t>
            </a:r>
            <a:r>
              <a:rPr lang="en-US" dirty="0"/>
              <a:t> transformers also introduce a phase shift that is often not modeled</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4066612596"/>
              </p:ext>
            </p:extLst>
          </p:nvPr>
        </p:nvGraphicFramePr>
        <p:xfrm>
          <a:off x="1981200" y="2209800"/>
          <a:ext cx="5181600" cy="2303122"/>
        </p:xfrm>
        <a:graphic>
          <a:graphicData uri="http://schemas.openxmlformats.org/presentationml/2006/ole">
            <mc:AlternateContent xmlns:mc="http://schemas.openxmlformats.org/markup-compatibility/2006">
              <mc:Choice xmlns:v="urn:schemas-microsoft-com:vml" Requires="v">
                <p:oleObj spid="_x0000_s14339" name="Equation" r:id="rId3" imgW="2286000" imgH="1015920" progId="Equation.DSMT4">
                  <p:embed/>
                </p:oleObj>
              </mc:Choice>
              <mc:Fallback>
                <p:oleObj name="Equation" r:id="rId3" imgW="2286000" imgH="1015920" progId="Equation.DSMT4">
                  <p:embed/>
                  <p:pic>
                    <p:nvPicPr>
                      <p:cNvPr id="5"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09800"/>
                        <a:ext cx="5181600" cy="2303122"/>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xmlns="" id="{462EDD86-2B73-4715-C33B-26D8E6B0702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284993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hart 3a for Gross lecture"/>
          <p:cNvPicPr>
            <a:picLocks noChangeAspect="1" noChangeArrowheads="1"/>
          </p:cNvPicPr>
          <p:nvPr/>
        </p:nvPicPr>
        <p:blipFill>
          <a:blip r:embed="rId2">
            <a:extLst>
              <a:ext uri="{28A0092B-C50C-407E-A947-70E740481C1C}">
                <a14:useLocalDpi xmlns:a14="http://schemas.microsoft.com/office/drawing/2010/main" val="0"/>
              </a:ext>
            </a:extLst>
          </a:blip>
          <a:srcRect r="-1678" b="20518"/>
          <a:stretch>
            <a:fillRect/>
          </a:stretch>
        </p:blipFill>
        <p:spPr bwMode="auto">
          <a:xfrm>
            <a:off x="2133600" y="1295400"/>
            <a:ext cx="7708900" cy="49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sp>
        <p:nvSpPr>
          <p:cNvPr id="4" name="Slide Number Placeholder 1">
            <a:extLst>
              <a:ext uri="{FF2B5EF4-FFF2-40B4-BE49-F238E27FC236}">
                <a16:creationId xmlns:a16="http://schemas.microsoft.com/office/drawing/2014/main" xmlns="" id="{BF25CA85-8E32-AC8B-B42D-FF10089C3A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102098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Phase-Shifter Control</a:t>
            </a:r>
          </a:p>
        </p:txBody>
      </p:sp>
      <p:sp>
        <p:nvSpPr>
          <p:cNvPr id="3" name="Content Placeholder 2"/>
          <p:cNvSpPr>
            <a:spLocks noGrp="1"/>
          </p:cNvSpPr>
          <p:nvPr>
            <p:ph idx="1"/>
          </p:nvPr>
        </p:nvSpPr>
        <p:spPr>
          <a:xfrm>
            <a:off x="457200" y="1280160"/>
            <a:ext cx="11277600" cy="3733800"/>
          </a:xfrm>
        </p:spPr>
        <p:txBody>
          <a:bodyPr/>
          <a:lstStyle/>
          <a:p>
            <a:r>
              <a:rPr lang="en-US" dirty="0"/>
              <a:t>Phase shifters are usually used to control the real power flow on a device</a:t>
            </a:r>
          </a:p>
          <a:p>
            <a:r>
              <a:rPr lang="en-US" dirty="0"/>
              <a:t>Similar to LTCs, phase-shifter control can either be directly integrated into the power flow equations (adding an equation for the real power flow equality constraint, and a variable for the phase shifter value), or they can be handled in with an outer loop approach</a:t>
            </a:r>
          </a:p>
          <a:p>
            <a:r>
              <a:rPr lang="en-US" dirty="0"/>
              <a:t>As was the case with LTCs, limit enforcement often makes the outer loop approach preferred</a:t>
            </a:r>
          </a:p>
          <a:p>
            <a:r>
              <a:rPr lang="en-US" dirty="0"/>
              <a:t>Coordinated control is needed when there are multiple, close by phase shifters</a:t>
            </a:r>
          </a:p>
        </p:txBody>
      </p:sp>
      <p:sp>
        <p:nvSpPr>
          <p:cNvPr id="5" name="Slide Number Placeholder 1">
            <a:extLst>
              <a:ext uri="{FF2B5EF4-FFF2-40B4-BE49-F238E27FC236}">
                <a16:creationId xmlns:a16="http://schemas.microsoft.com/office/drawing/2014/main" xmlns="" id="{CC643824-8A12-CC3B-E97C-506E5AAC356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588725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Phase Shifter Example</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89760" y="1280161"/>
            <a:ext cx="6644640" cy="379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0600" y="6096000"/>
            <a:ext cx="5340052" cy="461665"/>
          </a:xfrm>
          <a:prstGeom prst="rect">
            <a:avLst/>
          </a:prstGeom>
          <a:solidFill>
            <a:srgbClr val="FFE6E6"/>
          </a:solidFill>
        </p:spPr>
        <p:txBody>
          <a:bodyPr wrap="square" rtlCol="0">
            <a:spAutoFit/>
          </a:bodyPr>
          <a:lstStyle/>
          <a:p>
            <a:r>
              <a:rPr lang="en-US" sz="2400" dirty="0">
                <a:solidFill>
                  <a:srgbClr val="080808"/>
                </a:solidFill>
              </a:rPr>
              <a:t>PowerWorld Case: </a:t>
            </a:r>
            <a:r>
              <a:rPr lang="en-US" sz="2400" b="1" dirty="0">
                <a:solidFill>
                  <a:srgbClr val="080808"/>
                </a:solidFill>
              </a:rPr>
              <a:t>B2PhaseShifter</a:t>
            </a:r>
          </a:p>
        </p:txBody>
      </p:sp>
      <p:sp>
        <p:nvSpPr>
          <p:cNvPr id="7" name="TextBox 6"/>
          <p:cNvSpPr txBox="1"/>
          <p:nvPr/>
        </p:nvSpPr>
        <p:spPr>
          <a:xfrm>
            <a:off x="7620000" y="3171142"/>
            <a:ext cx="2590800" cy="1569660"/>
          </a:xfrm>
          <a:prstGeom prst="rect">
            <a:avLst/>
          </a:prstGeom>
          <a:solidFill>
            <a:srgbClr val="FFE6E6"/>
          </a:solidFill>
          <a:ln>
            <a:solidFill>
              <a:schemeClr val="accent1"/>
            </a:solidFill>
          </a:ln>
        </p:spPr>
        <p:txBody>
          <a:bodyPr wrap="square" rtlCol="0">
            <a:spAutoFit/>
          </a:bodyPr>
          <a:lstStyle/>
          <a:p>
            <a:r>
              <a:rPr lang="en-US" sz="2400" dirty="0">
                <a:solidFill>
                  <a:srgbClr val="1E0000"/>
                </a:solidFill>
              </a:rPr>
              <a:t>Top line has</a:t>
            </a:r>
            <a:br>
              <a:rPr lang="en-US" sz="2400" dirty="0">
                <a:solidFill>
                  <a:srgbClr val="1E0000"/>
                </a:solidFill>
              </a:rPr>
            </a:br>
            <a:r>
              <a:rPr lang="en-US" sz="2400" dirty="0">
                <a:solidFill>
                  <a:srgbClr val="1E0000"/>
                </a:solidFill>
              </a:rPr>
              <a:t>x=0.2 pu, while</a:t>
            </a:r>
            <a:br>
              <a:rPr lang="en-US" sz="2400" dirty="0">
                <a:solidFill>
                  <a:srgbClr val="1E0000"/>
                </a:solidFill>
              </a:rPr>
            </a:br>
            <a:r>
              <a:rPr lang="en-US" sz="2400" dirty="0">
                <a:solidFill>
                  <a:srgbClr val="1E0000"/>
                </a:solidFill>
              </a:rPr>
              <a:t>the phase shifter</a:t>
            </a:r>
            <a:br>
              <a:rPr lang="en-US" sz="2400" dirty="0">
                <a:solidFill>
                  <a:srgbClr val="1E0000"/>
                </a:solidFill>
              </a:rPr>
            </a:br>
            <a:r>
              <a:rPr lang="en-US" sz="2400" dirty="0">
                <a:solidFill>
                  <a:srgbClr val="1E0000"/>
                </a:solidFill>
              </a:rPr>
              <a:t>has x=0.25 pu.</a:t>
            </a:r>
          </a:p>
        </p:txBody>
      </p:sp>
      <p:graphicFrame>
        <p:nvGraphicFramePr>
          <p:cNvPr id="8" name="Object 7"/>
          <p:cNvGraphicFramePr>
            <a:graphicFrameLocks noChangeAspect="1"/>
          </p:cNvGraphicFramePr>
          <p:nvPr/>
        </p:nvGraphicFramePr>
        <p:xfrm>
          <a:off x="1906588" y="5091113"/>
          <a:ext cx="7823200" cy="1117600"/>
        </p:xfrm>
        <a:graphic>
          <a:graphicData uri="http://schemas.openxmlformats.org/presentationml/2006/ole">
            <mc:AlternateContent xmlns:mc="http://schemas.openxmlformats.org/markup-compatibility/2006">
              <mc:Choice xmlns:v="urn:schemas-microsoft-com:vml" Requires="v">
                <p:oleObj spid="_x0000_s15363" name="Equation" r:id="rId4" imgW="4622760" imgH="660240" progId="Equation.DSMT4">
                  <p:embed/>
                </p:oleObj>
              </mc:Choice>
              <mc:Fallback>
                <p:oleObj name="Equation" r:id="rId4" imgW="4622760" imgH="660240" progId="Equation.DSMT4">
                  <p:embed/>
                  <p:pic>
                    <p:nvPicPr>
                      <p:cNvPr id="8" name="Object 7"/>
                      <p:cNvPicPr/>
                      <p:nvPr/>
                    </p:nvPicPr>
                    <p:blipFill>
                      <a:blip r:embed="rId5"/>
                      <a:stretch>
                        <a:fillRect/>
                      </a:stretch>
                    </p:blipFill>
                    <p:spPr>
                      <a:xfrm>
                        <a:off x="1906588" y="5091113"/>
                        <a:ext cx="7823200" cy="1117600"/>
                      </a:xfrm>
                      <a:prstGeom prst="rect">
                        <a:avLst/>
                      </a:prstGeom>
                    </p:spPr>
                  </p:pic>
                </p:oleObj>
              </mc:Fallback>
            </mc:AlternateContent>
          </a:graphicData>
        </a:graphic>
      </p:graphicFrame>
      <p:sp>
        <p:nvSpPr>
          <p:cNvPr id="3" name="Slide Number Placeholder 1">
            <a:extLst>
              <a:ext uri="{FF2B5EF4-FFF2-40B4-BE49-F238E27FC236}">
                <a16:creationId xmlns:a16="http://schemas.microsoft.com/office/drawing/2014/main" xmlns="" id="{D83A182C-282E-7935-3E99-7AA5AB0F802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523825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Aggieland37 With Phase Shifters</a:t>
            </a:r>
          </a:p>
        </p:txBody>
      </p:sp>
      <p:pic>
        <p:nvPicPr>
          <p:cNvPr id="1638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7" r="30185"/>
          <a:stretch/>
        </p:blipFill>
        <p:spPr bwMode="auto">
          <a:xfrm>
            <a:off x="1889760" y="1280161"/>
            <a:ext cx="7321304" cy="48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02180" y="6019800"/>
            <a:ext cx="6408420" cy="461665"/>
          </a:xfrm>
          <a:prstGeom prst="rect">
            <a:avLst/>
          </a:prstGeom>
          <a:solidFill>
            <a:srgbClr val="FFE6E6"/>
          </a:solidFill>
        </p:spPr>
        <p:txBody>
          <a:bodyPr wrap="square">
            <a:spAutoFit/>
          </a:bodyPr>
          <a:lstStyle/>
          <a:p>
            <a:r>
              <a:rPr lang="en-US" sz="2400" dirty="0">
                <a:solidFill>
                  <a:srgbClr val="1E0000"/>
                </a:solidFill>
              </a:rPr>
              <a:t>PowerWorld Case: </a:t>
            </a:r>
            <a:r>
              <a:rPr lang="en-US" sz="2400" b="1" dirty="0">
                <a:solidFill>
                  <a:srgbClr val="1E0000"/>
                </a:solidFill>
              </a:rPr>
              <a:t>Aggieland37_PhaseShifter</a:t>
            </a:r>
          </a:p>
        </p:txBody>
      </p:sp>
      <p:sp>
        <p:nvSpPr>
          <p:cNvPr id="3" name="Slide Number Placeholder 1">
            <a:extLst>
              <a:ext uri="{FF2B5EF4-FFF2-40B4-BE49-F238E27FC236}">
                <a16:creationId xmlns:a16="http://schemas.microsoft.com/office/drawing/2014/main" xmlns="" id="{0877ADF4-CC82-3817-81F9-036D90DAC50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88775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Chart 4 for Gross lecture"/>
          <p:cNvPicPr>
            <a:picLocks noChangeAspect="1" noChangeArrowheads="1"/>
          </p:cNvPicPr>
          <p:nvPr/>
        </p:nvPicPr>
        <p:blipFill rotWithShape="1">
          <a:blip r:embed="rId2">
            <a:extLst>
              <a:ext uri="{28A0092B-C50C-407E-A947-70E740481C1C}">
                <a14:useLocalDpi xmlns:a14="http://schemas.microsoft.com/office/drawing/2010/main" val="0"/>
              </a:ext>
            </a:extLst>
          </a:blip>
          <a:srcRect t="25956" b="5113"/>
          <a:stretch/>
        </p:blipFill>
        <p:spPr bwMode="auto">
          <a:xfrm>
            <a:off x="381000" y="1203960"/>
            <a:ext cx="878205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Times New Roman" pitchFamily="18" charset="0"/>
              </a:rPr>
              <a:t>20 </a:t>
            </a:r>
            <a:r>
              <a:rPr lang="en-US" dirty="0"/>
              <a:t>Bus Example</a:t>
            </a:r>
          </a:p>
        </p:txBody>
      </p:sp>
      <p:sp>
        <p:nvSpPr>
          <p:cNvPr id="3" name="TextBox 2"/>
          <p:cNvSpPr txBox="1"/>
          <p:nvPr/>
        </p:nvSpPr>
        <p:spPr>
          <a:xfrm>
            <a:off x="7467600" y="2057400"/>
            <a:ext cx="2518638" cy="523220"/>
          </a:xfrm>
          <a:prstGeom prst="rect">
            <a:avLst/>
          </a:prstGeom>
          <a:solidFill>
            <a:srgbClr val="FFE6E6"/>
          </a:solidFill>
        </p:spPr>
        <p:txBody>
          <a:bodyPr wrap="square" rtlCol="0">
            <a:spAutoFit/>
          </a:bodyPr>
          <a:lstStyle/>
          <a:p>
            <a:r>
              <a:rPr lang="en-US" sz="2800" dirty="0">
                <a:solidFill>
                  <a:srgbClr val="1E0000"/>
                </a:solidFill>
              </a:rPr>
              <a:t>Only showing </a:t>
            </a:r>
            <a:r>
              <a:rPr lang="en-US" sz="2800" b="1" dirty="0">
                <a:solidFill>
                  <a:srgbClr val="1E0000"/>
                </a:solidFill>
              </a:rPr>
              <a:t>L</a:t>
            </a:r>
          </a:p>
        </p:txBody>
      </p:sp>
      <p:sp>
        <p:nvSpPr>
          <p:cNvPr id="5" name="Slide Number Placeholder 1">
            <a:extLst>
              <a:ext uri="{FF2B5EF4-FFF2-40B4-BE49-F238E27FC236}">
                <a16:creationId xmlns:a16="http://schemas.microsoft.com/office/drawing/2014/main" xmlns="" id="{BF25CA85-8E32-AC8B-B42D-FF10089C3A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415008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6"/>
          <p:cNvGraphicFramePr>
            <a:graphicFrameLocks noChangeAspect="1"/>
          </p:cNvGraphicFramePr>
          <p:nvPr/>
        </p:nvGraphicFramePr>
        <p:xfrm>
          <a:off x="4379914" y="1257300"/>
          <a:ext cx="6288087" cy="4438650"/>
        </p:xfrm>
        <a:graphic>
          <a:graphicData uri="http://schemas.openxmlformats.org/presentationml/2006/ole">
            <mc:AlternateContent xmlns:mc="http://schemas.openxmlformats.org/markup-compatibility/2006">
              <mc:Choice xmlns:v="urn:schemas-microsoft-com:vml" Requires="v">
                <p:oleObj spid="_x0000_s1028" name="Bitmap Image" r:id="rId3" imgW="6287378" imgH="4439270" progId="PBrush">
                  <p:embed/>
                </p:oleObj>
              </mc:Choice>
              <mc:Fallback>
                <p:oleObj name="Bitmap Image" r:id="rId3" imgW="6287378" imgH="4439270" progId="PBrush">
                  <p:embed/>
                  <p:pic>
                    <p:nvPicPr>
                      <p:cNvPr id="20482"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4" y="1257300"/>
                        <a:ext cx="628808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graphicFrame>
        <p:nvGraphicFramePr>
          <p:cNvPr id="20484" name="Object 13"/>
          <p:cNvGraphicFramePr>
            <a:graphicFrameLocks noChangeAspect="1"/>
          </p:cNvGraphicFramePr>
          <p:nvPr>
            <p:extLst>
              <p:ext uri="{D42A27DB-BD31-4B8C-83A1-F6EECF244321}">
                <p14:modId xmlns:p14="http://schemas.microsoft.com/office/powerpoint/2010/main" val="4099563564"/>
              </p:ext>
            </p:extLst>
          </p:nvPr>
        </p:nvGraphicFramePr>
        <p:xfrm>
          <a:off x="832644" y="3946397"/>
          <a:ext cx="4371975" cy="2381250"/>
        </p:xfrm>
        <a:graphic>
          <a:graphicData uri="http://schemas.openxmlformats.org/presentationml/2006/ole">
            <mc:AlternateContent xmlns:mc="http://schemas.openxmlformats.org/markup-compatibility/2006">
              <mc:Choice xmlns:v="urn:schemas-microsoft-com:vml" Requires="v">
                <p:oleObj spid="_x0000_s1029" name="Bitmap Image" r:id="rId5" imgW="4371429" imgH="2381582" progId="PBrush">
                  <p:embed/>
                </p:oleObj>
              </mc:Choice>
              <mc:Fallback>
                <p:oleObj name="Bitmap Image" r:id="rId5" imgW="4371429" imgH="2381582" progId="PBrush">
                  <p:embed/>
                  <p:pic>
                    <p:nvPicPr>
                      <p:cNvPr id="20484"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644" y="3946397"/>
                        <a:ext cx="43719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 name="Picture 4" descr="Chart 4 for Gross lectu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261" t="25957" r="4013" b="14950"/>
          <a:stretch/>
        </p:blipFill>
        <p:spPr bwMode="auto">
          <a:xfrm>
            <a:off x="904875" y="1257300"/>
            <a:ext cx="2743200" cy="255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1">
            <a:extLst>
              <a:ext uri="{FF2B5EF4-FFF2-40B4-BE49-F238E27FC236}">
                <a16:creationId xmlns:a16="http://schemas.microsoft.com/office/drawing/2014/main" xmlns="" id="{BF25CA85-8E32-AC8B-B42D-FF10089C3A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22980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sp>
        <p:nvSpPr>
          <p:cNvPr id="21507" name="Rectangle 3"/>
          <p:cNvSpPr>
            <a:spLocks noGrp="1" noChangeArrowheads="1"/>
          </p:cNvSpPr>
          <p:nvPr>
            <p:ph idx="1"/>
          </p:nvPr>
        </p:nvSpPr>
        <p:spPr>
          <a:xfrm>
            <a:off x="457200" y="1280161"/>
            <a:ext cx="10896600" cy="5120640"/>
          </a:xfrm>
        </p:spPr>
        <p:txBody>
          <a:bodyPr/>
          <a:lstStyle/>
          <a:p>
            <a:pPr marL="457200" indent="-457200">
              <a:spcBef>
                <a:spcPct val="0"/>
              </a:spcBef>
            </a:pPr>
            <a:r>
              <a:rPr lang="en-US" dirty="0"/>
              <a:t>Suppose we wish to evaluate a sparse vector with the nonzero elements for components </a:t>
            </a:r>
            <a:r>
              <a:rPr lang="en-US" dirty="0">
                <a:latin typeface="Times New Roman" pitchFamily="18" charset="0"/>
              </a:rPr>
              <a:t>2</a:t>
            </a:r>
            <a:r>
              <a:rPr lang="en-US" dirty="0"/>
              <a:t>,</a:t>
            </a:r>
            <a:r>
              <a:rPr lang="en-US" dirty="0">
                <a:latin typeface="Times New Roman" pitchFamily="18" charset="0"/>
              </a:rPr>
              <a:t> 6</a:t>
            </a:r>
            <a:r>
              <a:rPr lang="en-US" dirty="0"/>
              <a:t>, </a:t>
            </a:r>
            <a:r>
              <a:rPr lang="en-US" dirty="0">
                <a:latin typeface="Times New Roman" pitchFamily="18" charset="0"/>
              </a:rPr>
              <a:t>7</a:t>
            </a:r>
            <a:r>
              <a:rPr lang="en-US" dirty="0"/>
              <a:t>, and </a:t>
            </a:r>
            <a:r>
              <a:rPr lang="en-US" dirty="0">
                <a:latin typeface="Times New Roman" pitchFamily="18" charset="0"/>
              </a:rPr>
              <a:t>12</a:t>
            </a:r>
            <a:endParaRPr lang="en-US" dirty="0"/>
          </a:p>
          <a:p>
            <a:pPr marL="457200" indent="-457200">
              <a:spcBef>
                <a:spcPct val="0"/>
              </a:spcBef>
            </a:pPr>
            <a:r>
              <a:rPr lang="en-US" dirty="0"/>
              <a:t>From the path table or path graph, we obtain the following factorization paths (</a:t>
            </a:r>
            <a:r>
              <a:rPr lang="en-US" dirty="0" err="1"/>
              <a:t>f.p</a:t>
            </a:r>
            <a:r>
              <a:rPr lang="en-US" dirty="0"/>
              <a:t>.)</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marL="457200" indent="-457200">
              <a:spcBef>
                <a:spcPct val="0"/>
              </a:spcBef>
            </a:pPr>
            <a:r>
              <a:rPr lang="en-US" dirty="0"/>
              <a:t>This gives the following path elements</a:t>
            </a:r>
            <a:br>
              <a:rPr lang="en-US" dirty="0"/>
            </a:br>
            <a:endParaRPr lang="en-US" dirty="0"/>
          </a:p>
        </p:txBody>
      </p:sp>
      <p:sp>
        <p:nvSpPr>
          <p:cNvPr id="21508" name="Rectangle 5"/>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algn="ctr" eaLnBrk="0" hangingPunct="0"/>
            <a:endParaRPr lang="en-US" sz="2800"/>
          </a:p>
        </p:txBody>
      </p:sp>
      <p:sp>
        <p:nvSpPr>
          <p:cNvPr id="21509" name="Rectangle 7"/>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algn="ctr" eaLnBrk="0" hangingPunct="0"/>
            <a:endParaRPr lang="en-US" sz="2800"/>
          </a:p>
        </p:txBody>
      </p:sp>
      <p:sp>
        <p:nvSpPr>
          <p:cNvPr id="21510" name="Rectangle 9"/>
          <p:cNvSpPr>
            <a:spLocks noChangeArrowheads="1"/>
          </p:cNvSpPr>
          <p:nvPr/>
        </p:nvSpPr>
        <p:spPr bwMode="auto">
          <a:xfrm>
            <a:off x="152400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algn="ctr" eaLnBrk="0" hangingPunct="0"/>
            <a:endParaRPr lang="en-US" sz="2800"/>
          </a:p>
        </p:txBody>
      </p:sp>
      <p:graphicFrame>
        <p:nvGraphicFramePr>
          <p:cNvPr id="2" name="Object 1"/>
          <p:cNvGraphicFramePr>
            <a:graphicFrameLocks noChangeAspect="1"/>
          </p:cNvGraphicFramePr>
          <p:nvPr/>
        </p:nvGraphicFramePr>
        <p:xfrm>
          <a:off x="2895600" y="3103563"/>
          <a:ext cx="5651500" cy="393700"/>
        </p:xfrm>
        <a:graphic>
          <a:graphicData uri="http://schemas.openxmlformats.org/presentationml/2006/ole">
            <mc:AlternateContent xmlns:mc="http://schemas.openxmlformats.org/markup-compatibility/2006">
              <mc:Choice xmlns:v="urn:schemas-microsoft-com:vml" Requires="v">
                <p:oleObj spid="_x0000_s2055" name="Equation" r:id="rId3" imgW="5651500" imgH="393700" progId="Equation.DSMT4">
                  <p:embed/>
                </p:oleObj>
              </mc:Choice>
              <mc:Fallback>
                <p:oleObj name="Equation" r:id="rId3" imgW="5651500" imgH="39370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103563"/>
                        <a:ext cx="5651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nvGraphicFramePr>
        <p:xfrm>
          <a:off x="2895600" y="3657600"/>
          <a:ext cx="4622800" cy="393700"/>
        </p:xfrm>
        <a:graphic>
          <a:graphicData uri="http://schemas.openxmlformats.org/presentationml/2006/ole">
            <mc:AlternateContent xmlns:mc="http://schemas.openxmlformats.org/markup-compatibility/2006">
              <mc:Choice xmlns:v="urn:schemas-microsoft-com:vml" Requires="v">
                <p:oleObj spid="_x0000_s2056" name="Equation" r:id="rId5" imgW="4622800" imgH="393700" progId="Equation.DSMT4">
                  <p:embed/>
                </p:oleObj>
              </mc:Choice>
              <mc:Fallback>
                <p:oleObj name="Equation" r:id="rId5" imgW="4622800" imgH="39370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657600"/>
                        <a:ext cx="4622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nvGraphicFramePr>
        <p:xfrm>
          <a:off x="2895600" y="4191000"/>
          <a:ext cx="4622800" cy="393700"/>
        </p:xfrm>
        <a:graphic>
          <a:graphicData uri="http://schemas.openxmlformats.org/presentationml/2006/ole">
            <mc:AlternateContent xmlns:mc="http://schemas.openxmlformats.org/markup-compatibility/2006">
              <mc:Choice xmlns:v="urn:schemas-microsoft-com:vml" Requires="v">
                <p:oleObj spid="_x0000_s2057" name="Equation" r:id="rId7" imgW="4622800" imgH="393700" progId="Equation.DSMT4">
                  <p:embed/>
                </p:oleObj>
              </mc:Choice>
              <mc:Fallback>
                <p:oleObj name="Equation" r:id="rId7" imgW="4622800" imgH="393700" progId="Equation.DSMT4">
                  <p:embed/>
                  <p:pic>
                    <p:nvPicPr>
                      <p:cNvPr id="4"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191000"/>
                        <a:ext cx="4622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2819400" y="4648200"/>
          <a:ext cx="6985000" cy="393700"/>
        </p:xfrm>
        <a:graphic>
          <a:graphicData uri="http://schemas.openxmlformats.org/presentationml/2006/ole">
            <mc:AlternateContent xmlns:mc="http://schemas.openxmlformats.org/markup-compatibility/2006">
              <mc:Choice xmlns:v="urn:schemas-microsoft-com:vml" Requires="v">
                <p:oleObj spid="_x0000_s2058" name="Equation" r:id="rId9" imgW="6985000" imgH="393700" progId="Equation.DSMT4">
                  <p:embed/>
                </p:oleObj>
              </mc:Choice>
              <mc:Fallback>
                <p:oleObj name="Equation" r:id="rId9" imgW="6985000" imgH="393700" progId="Equation.DSMT4">
                  <p:embed/>
                  <p:pic>
                    <p:nvPicPr>
                      <p:cNvPr id="5"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648200"/>
                        <a:ext cx="6985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819400" y="5715000"/>
          <a:ext cx="5372100" cy="393700"/>
        </p:xfrm>
        <a:graphic>
          <a:graphicData uri="http://schemas.openxmlformats.org/presentationml/2006/ole">
            <mc:AlternateContent xmlns:mc="http://schemas.openxmlformats.org/markup-compatibility/2006">
              <mc:Choice xmlns:v="urn:schemas-microsoft-com:vml" Requires="v">
                <p:oleObj spid="_x0000_s2059" name="Equation" r:id="rId11" imgW="5372100" imgH="393700" progId="Equation.DSMT4">
                  <p:embed/>
                </p:oleObj>
              </mc:Choice>
              <mc:Fallback>
                <p:oleObj name="Equation" r:id="rId11" imgW="5372100" imgH="393700" progId="Equation.DSMT4">
                  <p:embed/>
                  <p:pic>
                    <p:nvPicPr>
                      <p:cNvPr id="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5715000"/>
                        <a:ext cx="5372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
            <a:extLst>
              <a:ext uri="{FF2B5EF4-FFF2-40B4-BE49-F238E27FC236}">
                <a16:creationId xmlns:a16="http://schemas.microsoft.com/office/drawing/2014/main" xmlns="" id="{BF25CA85-8E32-AC8B-B42D-FF10089C3A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357095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graphicFrame>
        <p:nvGraphicFramePr>
          <p:cNvPr id="23555" name="Object 8"/>
          <p:cNvGraphicFramePr>
            <a:graphicFrameLocks noGrp="1" noChangeAspect="1"/>
          </p:cNvGraphicFramePr>
          <p:nvPr>
            <p:ph idx="1"/>
            <p:extLst>
              <p:ext uri="{D42A27DB-BD31-4B8C-83A1-F6EECF244321}">
                <p14:modId xmlns:p14="http://schemas.microsoft.com/office/powerpoint/2010/main" val="159530491"/>
              </p:ext>
            </p:extLst>
          </p:nvPr>
        </p:nvGraphicFramePr>
        <p:xfrm>
          <a:off x="2355850" y="1893383"/>
          <a:ext cx="7683500" cy="4119563"/>
        </p:xfrm>
        <a:graphic>
          <a:graphicData uri="http://schemas.openxmlformats.org/presentationml/2006/ole">
            <mc:AlternateContent xmlns:mc="http://schemas.openxmlformats.org/markup-compatibility/2006">
              <mc:Choice xmlns:v="urn:schemas-microsoft-com:vml" Requires="v">
                <p:oleObj spid="_x0000_s3075" name="Bitmap Image" r:id="rId3" imgW="9488224" imgH="5087060" progId="PBrush">
                  <p:embed/>
                </p:oleObj>
              </mc:Choice>
              <mc:Fallback>
                <p:oleObj name="Bitmap Image" r:id="rId3" imgW="9488224" imgH="5087060" progId="PBrush">
                  <p:embed/>
                  <p:pic>
                    <p:nvPicPr>
                      <p:cNvPr id="2355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1893383"/>
                        <a:ext cx="7683500" cy="4119563"/>
                      </a:xfrm>
                      <a:prstGeom prst="rect">
                        <a:avLst/>
                      </a:prstGeom>
                      <a:noFill/>
                      <a:ln>
                        <a:noFill/>
                      </a:ln>
                    </p:spPr>
                  </p:pic>
                </p:oleObj>
              </mc:Fallback>
            </mc:AlternateContent>
          </a:graphicData>
        </a:graphic>
      </p:graphicFrame>
      <p:sp>
        <p:nvSpPr>
          <p:cNvPr id="2" name="TextBox 1"/>
          <p:cNvSpPr txBox="1"/>
          <p:nvPr/>
        </p:nvSpPr>
        <p:spPr>
          <a:xfrm>
            <a:off x="3581400" y="1371600"/>
            <a:ext cx="1470274" cy="523220"/>
          </a:xfrm>
          <a:prstGeom prst="rect">
            <a:avLst/>
          </a:prstGeom>
          <a:noFill/>
        </p:spPr>
        <p:txBody>
          <a:bodyPr wrap="square" rtlCol="0">
            <a:spAutoFit/>
          </a:bodyPr>
          <a:lstStyle/>
          <a:p>
            <a:r>
              <a:rPr lang="en-US" sz="2800" dirty="0">
                <a:solidFill>
                  <a:srgbClr val="1E0000"/>
                </a:solidFill>
              </a:rPr>
              <a:t>Full path</a:t>
            </a:r>
          </a:p>
        </p:txBody>
      </p:sp>
      <p:sp>
        <p:nvSpPr>
          <p:cNvPr id="5" name="TextBox 4"/>
          <p:cNvSpPr txBox="1"/>
          <p:nvPr/>
        </p:nvSpPr>
        <p:spPr>
          <a:xfrm>
            <a:off x="7140328" y="1370163"/>
            <a:ext cx="2307976" cy="523220"/>
          </a:xfrm>
          <a:prstGeom prst="rect">
            <a:avLst/>
          </a:prstGeom>
          <a:noFill/>
        </p:spPr>
        <p:txBody>
          <a:bodyPr wrap="square" rtlCol="0">
            <a:spAutoFit/>
          </a:bodyPr>
          <a:lstStyle/>
          <a:p>
            <a:r>
              <a:rPr lang="en-US" sz="2800" dirty="0">
                <a:solidFill>
                  <a:schemeClr val="tx1">
                    <a:lumMod val="50000"/>
                  </a:schemeClr>
                </a:solidFill>
              </a:rPr>
              <a:t>Desired subset</a:t>
            </a:r>
          </a:p>
        </p:txBody>
      </p:sp>
      <p:sp>
        <p:nvSpPr>
          <p:cNvPr id="7" name="Slide Number Placeholder 1">
            <a:extLst>
              <a:ext uri="{FF2B5EF4-FFF2-40B4-BE49-F238E27FC236}">
                <a16:creationId xmlns:a16="http://schemas.microsoft.com/office/drawing/2014/main" xmlns="" id="{BF25CA85-8E32-AC8B-B42D-FF10089C3A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39809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Remarks</a:t>
            </a:r>
          </a:p>
        </p:txBody>
      </p:sp>
      <p:sp>
        <p:nvSpPr>
          <p:cNvPr id="24579" name="Rectangle 3"/>
          <p:cNvSpPr>
            <a:spLocks noGrp="1" noChangeArrowheads="1"/>
          </p:cNvSpPr>
          <p:nvPr>
            <p:ph idx="1"/>
          </p:nvPr>
        </p:nvSpPr>
        <p:spPr>
          <a:xfrm>
            <a:off x="457200" y="1280161"/>
            <a:ext cx="11328400" cy="5425440"/>
          </a:xfrm>
        </p:spPr>
        <p:txBody>
          <a:bodyPr/>
          <a:lstStyle/>
          <a:p>
            <a:pPr marL="457200" indent="-457200">
              <a:spcBef>
                <a:spcPct val="0"/>
              </a:spcBef>
            </a:pPr>
            <a:r>
              <a:rPr lang="en-US" dirty="0"/>
              <a:t>Since various permutations may be used to order a particular path subgroup, a</a:t>
            </a:r>
            <a:r>
              <a:rPr lang="en-US" i="1" dirty="0"/>
              <a:t> </a:t>
            </a:r>
            <a:r>
              <a:rPr lang="en-US" dirty="0"/>
              <a:t>precedence rule is introduced to make the ordering valid</a:t>
            </a:r>
          </a:p>
          <a:p>
            <a:pPr marL="457200" indent="-457200">
              <a:spcBef>
                <a:spcPct val="0"/>
              </a:spcBef>
            </a:pPr>
            <a:r>
              <a:rPr lang="en-US" dirty="0"/>
              <a:t>This involves some sorting operation; for the </a:t>
            </a:r>
            <a:r>
              <a:rPr lang="en-US" i="1" dirty="0">
                <a:latin typeface="Times New Roman" pitchFamily="18" charset="0"/>
                <a:cs typeface="Times New Roman" pitchFamily="18" charset="0"/>
              </a:rPr>
              <a:t>FF</a:t>
            </a:r>
            <a:r>
              <a:rPr lang="en-US" dirty="0"/>
              <a:t>, the order value of a node cannot be computed until the order values of all lower numbered nodes are defined</a:t>
            </a:r>
          </a:p>
          <a:p>
            <a:pPr marL="457200" indent="-457200">
              <a:spcBef>
                <a:spcPct val="0"/>
              </a:spcBef>
            </a:pPr>
            <a:r>
              <a:rPr lang="en-US" dirty="0"/>
              <a:t>The order of processing branches above a junction node is arbitrary; for each branch, however, the precedence rule in force applies</a:t>
            </a:r>
          </a:p>
          <a:p>
            <a:pPr marL="457200" indent="-457200">
              <a:spcBef>
                <a:spcPct val="0"/>
              </a:spcBef>
            </a:pPr>
            <a:r>
              <a:rPr lang="en-US" dirty="0"/>
              <a:t>We can paraphrase this statement as: perform first everything above the junction point using the precedence ordering in each branch</a:t>
            </a:r>
          </a:p>
          <a:p>
            <a:pPr marL="457200" indent="-457200">
              <a:spcBef>
                <a:spcPct val="0"/>
              </a:spcBef>
            </a:pPr>
            <a:endParaRPr lang="en-US" dirty="0"/>
          </a:p>
        </p:txBody>
      </p:sp>
      <p:sp>
        <p:nvSpPr>
          <p:cNvPr id="2" name="Slide Number Placeholder 1">
            <a:extLst>
              <a:ext uri="{FF2B5EF4-FFF2-40B4-BE49-F238E27FC236}">
                <a16:creationId xmlns:a16="http://schemas.microsoft.com/office/drawing/2014/main" xmlns="" id="{AF63250E-DBBF-5077-E7D1-E8F851525F8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1076021158"/>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6503</TotalTime>
  <Words>2162</Words>
  <Application>Microsoft Office PowerPoint</Application>
  <PresentationFormat>Custom</PresentationFormat>
  <Paragraphs>270</Paragraphs>
  <Slides>42</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46" baseType="lpstr">
      <vt:lpstr>Capsules</vt:lpstr>
      <vt:lpstr>Capsules</vt:lpstr>
      <vt:lpstr>Bitmap Image</vt:lpstr>
      <vt:lpstr>Equation</vt:lpstr>
      <vt:lpstr>ECEN 615 Methods of Electric Power  Systems Analysis</vt:lpstr>
      <vt:lpstr>Announcements</vt:lpstr>
      <vt:lpstr>Sparse Vector Methods</vt:lpstr>
      <vt:lpstr>20 Bus Example</vt:lpstr>
      <vt:lpstr>20 Bus Example</vt:lpstr>
      <vt:lpstr>20 Bus Example</vt:lpstr>
      <vt:lpstr>20 Bus Example</vt:lpstr>
      <vt:lpstr>20 Bus Example</vt:lpstr>
      <vt:lpstr>Remarks</vt:lpstr>
      <vt:lpstr>Nine Bus Example</vt:lpstr>
      <vt:lpstr>Nine Bus Example</vt:lpstr>
      <vt:lpstr>Nine Bus Example</vt:lpstr>
      <vt:lpstr>Nine Bus Example</vt:lpstr>
      <vt:lpstr>Example Application</vt:lpstr>
      <vt:lpstr>Ordering for Shorter Paths, Computational Complexity</vt:lpstr>
      <vt:lpstr>Computation with Complex and Blocked Matrices</vt:lpstr>
      <vt:lpstr>2 by 2 Block Matrix Computation</vt:lpstr>
      <vt:lpstr>2 by 2 Block Matrix Example</vt:lpstr>
      <vt:lpstr>2 by 2 Block Matrix Example</vt:lpstr>
      <vt:lpstr>2 by 2 Block Matrix Example</vt:lpstr>
      <vt:lpstr>Sparse Matrix and Vector Method Summary</vt:lpstr>
      <vt:lpstr>Modeling Transformers with Off-Nominal Taps and Phase Shifts</vt:lpstr>
      <vt:lpstr>Transformer Representation</vt:lpstr>
      <vt:lpstr>Transformer Nodal Equations</vt:lpstr>
      <vt:lpstr>Transformer Nodal Equations</vt:lpstr>
      <vt:lpstr>The p-Equivalent Circuit for a Transformer Branch</vt:lpstr>
      <vt:lpstr>Variable Tap Voltage Control</vt:lpstr>
      <vt:lpstr>Variable Tap Voltage Control</vt:lpstr>
      <vt:lpstr>Ameren Champaign (IL) Test Facility Voltage Regulators</vt:lpstr>
      <vt:lpstr>Variable Tap Voltage Control in the Power Flow</vt:lpstr>
      <vt:lpstr>Five Bus PowerWorld Example</vt:lpstr>
      <vt:lpstr>Circulating Reactive Power</vt:lpstr>
      <vt:lpstr>LTC Tap Coordination</vt:lpstr>
      <vt:lpstr>Auto Detection of Circulating Reactive or Real Power</vt:lpstr>
      <vt:lpstr>Coordinated Reactive Control</vt:lpstr>
      <vt:lpstr>Coordinated Reactive Control</vt:lpstr>
      <vt:lpstr>Phase-Shifting Transformers</vt:lpstr>
      <vt:lpstr>Phase-Shifter Model</vt:lpstr>
      <vt:lpstr>Phase-Shifter Model</vt:lpstr>
      <vt:lpstr>Integrated Phase-Shifter Control</vt:lpstr>
      <vt:lpstr>Two Bus Phase Shifter Example</vt:lpstr>
      <vt:lpstr>Aggieland37 With Phase Shifters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491</cp:revision>
  <cp:lastPrinted>2020-08-20T12:26:33Z</cp:lastPrinted>
  <dcterms:created xsi:type="dcterms:W3CDTF">2000-05-11T14:27:08Z</dcterms:created>
  <dcterms:modified xsi:type="dcterms:W3CDTF">2022-09-27T15:53:02Z</dcterms:modified>
</cp:coreProperties>
</file>