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  <p:sldMasterId id="2147483742" r:id="rId2"/>
  </p:sldMasterIdLst>
  <p:notesMasterIdLst>
    <p:notesMasterId r:id="rId59"/>
  </p:notesMasterIdLst>
  <p:handoutMasterIdLst>
    <p:handoutMasterId r:id="rId60"/>
  </p:handoutMasterIdLst>
  <p:sldIdLst>
    <p:sldId id="258" r:id="rId3"/>
    <p:sldId id="259" r:id="rId4"/>
    <p:sldId id="844" r:id="rId5"/>
    <p:sldId id="842" r:id="rId6"/>
    <p:sldId id="843" r:id="rId7"/>
    <p:sldId id="787" r:id="rId8"/>
    <p:sldId id="788" r:id="rId9"/>
    <p:sldId id="789" r:id="rId10"/>
    <p:sldId id="790" r:id="rId11"/>
    <p:sldId id="791" r:id="rId12"/>
    <p:sldId id="792" r:id="rId13"/>
    <p:sldId id="793" r:id="rId14"/>
    <p:sldId id="794" r:id="rId15"/>
    <p:sldId id="795" r:id="rId16"/>
    <p:sldId id="796" r:id="rId17"/>
    <p:sldId id="797" r:id="rId18"/>
    <p:sldId id="798" r:id="rId19"/>
    <p:sldId id="799" r:id="rId20"/>
    <p:sldId id="800" r:id="rId21"/>
    <p:sldId id="801" r:id="rId22"/>
    <p:sldId id="802" r:id="rId23"/>
    <p:sldId id="803" r:id="rId24"/>
    <p:sldId id="804" r:id="rId25"/>
    <p:sldId id="805" r:id="rId26"/>
    <p:sldId id="806" r:id="rId27"/>
    <p:sldId id="807" r:id="rId28"/>
    <p:sldId id="808" r:id="rId29"/>
    <p:sldId id="809" r:id="rId30"/>
    <p:sldId id="810" r:id="rId31"/>
    <p:sldId id="811" r:id="rId32"/>
    <p:sldId id="812" r:id="rId33"/>
    <p:sldId id="813" r:id="rId34"/>
    <p:sldId id="814" r:id="rId35"/>
    <p:sldId id="815" r:id="rId36"/>
    <p:sldId id="816" r:id="rId37"/>
    <p:sldId id="821" r:id="rId38"/>
    <p:sldId id="822" r:id="rId39"/>
    <p:sldId id="823" r:id="rId40"/>
    <p:sldId id="824" r:id="rId41"/>
    <p:sldId id="825" r:id="rId42"/>
    <p:sldId id="826" r:id="rId43"/>
    <p:sldId id="827" r:id="rId44"/>
    <p:sldId id="828" r:id="rId45"/>
    <p:sldId id="829" r:id="rId46"/>
    <p:sldId id="830" r:id="rId47"/>
    <p:sldId id="831" r:id="rId48"/>
    <p:sldId id="832" r:id="rId49"/>
    <p:sldId id="833" r:id="rId50"/>
    <p:sldId id="834" r:id="rId51"/>
    <p:sldId id="835" r:id="rId52"/>
    <p:sldId id="836" r:id="rId53"/>
    <p:sldId id="837" r:id="rId54"/>
    <p:sldId id="838" r:id="rId55"/>
    <p:sldId id="839" r:id="rId56"/>
    <p:sldId id="840" r:id="rId57"/>
    <p:sldId id="841" r:id="rId58"/>
  </p:sldIdLst>
  <p:sldSz cx="12192000" cy="6858000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12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1104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38875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36" r:id="rId3"/>
    <p:sldLayoutId id="2147483737" r:id="rId4"/>
    <p:sldLayoutId id="2147483738" r:id="rId5"/>
    <p:sldLayoutId id="2147483739" r:id="rId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4.bp.blogspot.com/-9g6rjqRAD0I/ToXk6oQSRUI/AAAAAAAAApY/-4th5mJTvDY/s1600/SingleBus.png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3.bp.blogspot.com/-yBG8xB2VDog/ToXlwGl-CbI/AAAAAAAAApc/4v4fTK9Ixbc/s1600/MainandTransferBus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hyperlink" Target="http://3.bp.blogspot.com/-9Se44Ew3i_c/ToXmQZRcZzI/AAAAAAAAApg/al1E7kRV1L0/s1600/DoubleBusDoubleBreaker.png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6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524000" y="76201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615</a:t>
            </a:r>
            <a:br>
              <a:rPr lang="en-US" altLang="en-US" dirty="0"/>
            </a:br>
            <a:r>
              <a:rPr lang="en-US" altLang="en-US" dirty="0"/>
              <a:t>Methods of Electric Power </a:t>
            </a:r>
            <a:br>
              <a:rPr lang="en-US" altLang="en-US" dirty="0"/>
            </a:br>
            <a:r>
              <a:rPr lang="en-US" altLang="en-US" dirty="0"/>
              <a:t>Systems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1752601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11: Advanced Power Flow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752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Three-Winding Transformers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439400" cy="3733800"/>
          </a:xfrm>
        </p:spPr>
        <p:txBody>
          <a:bodyPr/>
          <a:lstStyle/>
          <a:p>
            <a:r>
              <a:rPr lang="en-US" dirty="0"/>
              <a:t>Three-winding transformers are very common, with the third winding called the tertiary</a:t>
            </a:r>
          </a:p>
          <a:p>
            <a:pPr lvl="1"/>
            <a:r>
              <a:rPr lang="en-US" dirty="0"/>
              <a:t>The tertiary is often a delta winding</a:t>
            </a:r>
          </a:p>
          <a:p>
            <a:r>
              <a:rPr lang="en-US" dirty="0"/>
              <a:t>Three-winding transformers have various benefits</a:t>
            </a:r>
          </a:p>
          <a:p>
            <a:pPr lvl="1"/>
            <a:r>
              <a:rPr lang="en-US" dirty="0"/>
              <a:t>Providing station service</a:t>
            </a:r>
          </a:p>
          <a:p>
            <a:pPr lvl="1"/>
            <a:r>
              <a:rPr lang="en-US" dirty="0"/>
              <a:t>Place for a capacitor connection</a:t>
            </a:r>
          </a:p>
          <a:p>
            <a:pPr lvl="1"/>
            <a:r>
              <a:rPr lang="en-US" dirty="0"/>
              <a:t>Reduces third-harmonics</a:t>
            </a:r>
          </a:p>
          <a:p>
            <a:pPr lvl="1"/>
            <a:r>
              <a:rPr lang="en-US" dirty="0"/>
              <a:t>Allows for three different transmission level voltages</a:t>
            </a:r>
          </a:p>
          <a:p>
            <a:pPr lvl="1"/>
            <a:r>
              <a:rPr lang="en-US" dirty="0"/>
              <a:t>Better handling of fault current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35EC5E76-7E67-40E3-C26B-F2743A38B308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46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Three-Winding Transformers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287000" cy="3733800"/>
          </a:xfrm>
        </p:spPr>
        <p:txBody>
          <a:bodyPr/>
          <a:lstStyle/>
          <a:p>
            <a:r>
              <a:rPr lang="en-US" dirty="0"/>
              <a:t>Usually modeled in the power flow with a star equivalent; the internal “star” bus does not really exist</a:t>
            </a:r>
          </a:p>
          <a:p>
            <a:r>
              <a:rPr lang="en-US" dirty="0"/>
              <a:t>Star bus is often given a voltage of 1.0 or 999 kV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76191" y="2948970"/>
            <a:ext cx="4724400" cy="156966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Impedances calculated using the wye-delta transform can result in negative resistance (about 900 out of 97,000 in EI model)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0326" t="36415" r="27674" b="27472"/>
          <a:stretch/>
        </p:blipFill>
        <p:spPr>
          <a:xfrm>
            <a:off x="1447800" y="2743200"/>
            <a:ext cx="3810000" cy="2329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3121" y="6359756"/>
            <a:ext cx="985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E0000"/>
                </a:solidFill>
              </a:rPr>
              <a:t>Image from </a:t>
            </a:r>
            <a:r>
              <a:rPr lang="en-US" sz="1800" i="1" dirty="0">
                <a:solidFill>
                  <a:srgbClr val="1E0000"/>
                </a:solidFill>
              </a:rPr>
              <a:t>Power System Analysis and Design</a:t>
            </a:r>
            <a:r>
              <a:rPr lang="en-US" sz="1800" dirty="0">
                <a:solidFill>
                  <a:srgbClr val="1E0000"/>
                </a:solidFill>
              </a:rPr>
              <a:t>, by Glover, Overbye, Birchfield and Sarma 7</a:t>
            </a:r>
            <a:r>
              <a:rPr lang="en-US" sz="1800" baseline="30000" dirty="0">
                <a:solidFill>
                  <a:srgbClr val="1E0000"/>
                </a:solidFill>
              </a:rPr>
              <a:t>th</a:t>
            </a:r>
            <a:r>
              <a:rPr lang="en-US" sz="1800" dirty="0">
                <a:solidFill>
                  <a:srgbClr val="1E0000"/>
                </a:solidFill>
              </a:rPr>
              <a:t> Edition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5883" y="5151120"/>
            <a:ext cx="9538317" cy="1200329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The winding impedances are measured between the windings with one winding shorted and the other open; for example Z</a:t>
            </a:r>
            <a:r>
              <a:rPr lang="en-US" sz="2400" baseline="-25000" dirty="0">
                <a:solidFill>
                  <a:srgbClr val="1E0000"/>
                </a:solidFill>
              </a:rPr>
              <a:t>12</a:t>
            </a:r>
            <a:r>
              <a:rPr lang="en-US" sz="2400" dirty="0">
                <a:solidFill>
                  <a:srgbClr val="1E0000"/>
                </a:solidFill>
              </a:rPr>
              <a:t> is measured from 1 with winding 2 shorted, 3 open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87994846-FCB8-53F5-8B32-BC769E6B6E7F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87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610600" cy="1066800"/>
          </a:xfrm>
        </p:spPr>
        <p:txBody>
          <a:bodyPr/>
          <a:lstStyle/>
          <a:p>
            <a:r>
              <a:rPr lang="en-US" dirty="0"/>
              <a:t>Three-Winding Transformer Example</a:t>
            </a:r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5" t="14999" r="27473" b="8334"/>
          <a:stretch/>
        </p:blipFill>
        <p:spPr bwMode="auto">
          <a:xfrm>
            <a:off x="990600" y="1211580"/>
            <a:ext cx="6135454" cy="478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2428" y="6139934"/>
            <a:ext cx="1021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E0000"/>
                </a:solidFill>
              </a:rPr>
              <a:t>Image from </a:t>
            </a:r>
            <a:r>
              <a:rPr lang="en-US" sz="1800" i="1" dirty="0">
                <a:solidFill>
                  <a:srgbClr val="1E0000"/>
                </a:solidFill>
              </a:rPr>
              <a:t>Power System Analysis and Design</a:t>
            </a:r>
            <a:r>
              <a:rPr lang="en-US" sz="1800" dirty="0">
                <a:solidFill>
                  <a:srgbClr val="1E0000"/>
                </a:solidFill>
              </a:rPr>
              <a:t>, by Glover, Overbye, Birchfield, and Sarma 7</a:t>
            </a:r>
            <a:r>
              <a:rPr lang="en-US" sz="1800" baseline="30000" dirty="0">
                <a:solidFill>
                  <a:srgbClr val="1E0000"/>
                </a:solidFill>
              </a:rPr>
              <a:t>th</a:t>
            </a:r>
            <a:r>
              <a:rPr lang="en-US" sz="1800" dirty="0">
                <a:solidFill>
                  <a:srgbClr val="1E0000"/>
                </a:solidFill>
              </a:rPr>
              <a:t> Edition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67709" y="1524000"/>
            <a:ext cx="2667000" cy="2868478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1E0000"/>
                </a:solidFill>
              </a:rPr>
              <a:t>Z</a:t>
            </a:r>
            <a:r>
              <a:rPr lang="en-US" sz="2200" baseline="-25000" dirty="0">
                <a:solidFill>
                  <a:srgbClr val="1E0000"/>
                </a:solidFill>
              </a:rPr>
              <a:t>12</a:t>
            </a:r>
            <a:r>
              <a:rPr lang="en-US" sz="2200" dirty="0">
                <a:solidFill>
                  <a:srgbClr val="1E0000"/>
                </a:solidFill>
              </a:rPr>
              <a:t> = Z</a:t>
            </a:r>
            <a:r>
              <a:rPr lang="en-US" sz="2200" baseline="-25000" dirty="0">
                <a:solidFill>
                  <a:srgbClr val="1E0000"/>
                </a:solidFill>
              </a:rPr>
              <a:t>1</a:t>
            </a:r>
            <a:r>
              <a:rPr lang="en-US" sz="2200" dirty="0">
                <a:solidFill>
                  <a:srgbClr val="1E0000"/>
                </a:solidFill>
              </a:rPr>
              <a:t> + Z</a:t>
            </a:r>
            <a:r>
              <a:rPr lang="en-US" sz="2200" baseline="-25000" dirty="0">
                <a:solidFill>
                  <a:srgbClr val="1E0000"/>
                </a:solidFill>
              </a:rPr>
              <a:t>2</a:t>
            </a:r>
          </a:p>
          <a:p>
            <a:r>
              <a:rPr lang="en-US" sz="2200" dirty="0">
                <a:solidFill>
                  <a:srgbClr val="1E0000"/>
                </a:solidFill>
              </a:rPr>
              <a:t>Z</a:t>
            </a:r>
            <a:r>
              <a:rPr lang="en-US" sz="2200" baseline="-25000" dirty="0">
                <a:solidFill>
                  <a:srgbClr val="1E0000"/>
                </a:solidFill>
              </a:rPr>
              <a:t>13</a:t>
            </a:r>
            <a:r>
              <a:rPr lang="en-US" sz="2200" dirty="0">
                <a:solidFill>
                  <a:srgbClr val="1E0000"/>
                </a:solidFill>
              </a:rPr>
              <a:t> = Z</a:t>
            </a:r>
            <a:r>
              <a:rPr lang="en-US" sz="2200" baseline="-25000" dirty="0">
                <a:solidFill>
                  <a:srgbClr val="1E0000"/>
                </a:solidFill>
              </a:rPr>
              <a:t>1</a:t>
            </a:r>
            <a:r>
              <a:rPr lang="en-US" sz="2200" dirty="0">
                <a:solidFill>
                  <a:srgbClr val="1E0000"/>
                </a:solidFill>
              </a:rPr>
              <a:t> + Z</a:t>
            </a:r>
            <a:r>
              <a:rPr lang="en-US" sz="2200" baseline="-25000" dirty="0">
                <a:solidFill>
                  <a:srgbClr val="1E0000"/>
                </a:solidFill>
              </a:rPr>
              <a:t>3</a:t>
            </a:r>
          </a:p>
          <a:p>
            <a:r>
              <a:rPr lang="en-US" sz="2200" dirty="0">
                <a:solidFill>
                  <a:srgbClr val="1E0000"/>
                </a:solidFill>
              </a:rPr>
              <a:t>Z</a:t>
            </a:r>
            <a:r>
              <a:rPr lang="en-US" sz="2200" baseline="-25000" dirty="0">
                <a:solidFill>
                  <a:srgbClr val="1E0000"/>
                </a:solidFill>
              </a:rPr>
              <a:t>23</a:t>
            </a:r>
            <a:r>
              <a:rPr lang="en-US" sz="2200" dirty="0">
                <a:solidFill>
                  <a:srgbClr val="1E0000"/>
                </a:solidFill>
              </a:rPr>
              <a:t> = Z</a:t>
            </a:r>
            <a:r>
              <a:rPr lang="en-US" sz="2200" baseline="-25000" dirty="0">
                <a:solidFill>
                  <a:srgbClr val="1E0000"/>
                </a:solidFill>
              </a:rPr>
              <a:t>2</a:t>
            </a:r>
            <a:r>
              <a:rPr lang="en-US" sz="2200" dirty="0">
                <a:solidFill>
                  <a:srgbClr val="1E0000"/>
                </a:solidFill>
              </a:rPr>
              <a:t> + Z</a:t>
            </a:r>
            <a:r>
              <a:rPr lang="en-US" sz="2200" baseline="-25000" dirty="0">
                <a:solidFill>
                  <a:srgbClr val="1E0000"/>
                </a:solidFill>
              </a:rPr>
              <a:t>3</a:t>
            </a:r>
          </a:p>
          <a:p>
            <a:r>
              <a:rPr lang="en-US" sz="2200" dirty="0">
                <a:solidFill>
                  <a:srgbClr val="1E0000"/>
                </a:solidFill>
              </a:rPr>
              <a:t>Hence </a:t>
            </a:r>
          </a:p>
          <a:p>
            <a:r>
              <a:rPr lang="en-US" sz="2200" dirty="0">
                <a:solidFill>
                  <a:srgbClr val="1E0000"/>
                </a:solidFill>
              </a:rPr>
              <a:t>Z</a:t>
            </a:r>
            <a:r>
              <a:rPr lang="en-US" sz="2200" baseline="-25000" dirty="0">
                <a:solidFill>
                  <a:srgbClr val="1E0000"/>
                </a:solidFill>
              </a:rPr>
              <a:t>1</a:t>
            </a:r>
            <a:r>
              <a:rPr lang="en-US" sz="2200" dirty="0">
                <a:solidFill>
                  <a:srgbClr val="1E0000"/>
                </a:solidFill>
              </a:rPr>
              <a:t>=0.5(Z</a:t>
            </a:r>
            <a:r>
              <a:rPr lang="en-US" sz="2200" baseline="-25000" dirty="0">
                <a:solidFill>
                  <a:srgbClr val="1E0000"/>
                </a:solidFill>
              </a:rPr>
              <a:t>12</a:t>
            </a:r>
            <a:r>
              <a:rPr lang="en-US" sz="2200" dirty="0">
                <a:solidFill>
                  <a:srgbClr val="1E0000"/>
                </a:solidFill>
              </a:rPr>
              <a:t>+Z</a:t>
            </a:r>
            <a:r>
              <a:rPr lang="en-US" sz="2200" baseline="-25000" dirty="0">
                <a:solidFill>
                  <a:srgbClr val="1E0000"/>
                </a:solidFill>
              </a:rPr>
              <a:t>13</a:t>
            </a:r>
            <a:r>
              <a:rPr lang="en-US" sz="2200" dirty="0">
                <a:solidFill>
                  <a:srgbClr val="1E0000"/>
                </a:solidFill>
              </a:rPr>
              <a:t>-Z</a:t>
            </a:r>
            <a:r>
              <a:rPr lang="en-US" sz="2200" baseline="-25000" dirty="0">
                <a:solidFill>
                  <a:srgbClr val="1E0000"/>
                </a:solidFill>
              </a:rPr>
              <a:t>23</a:t>
            </a:r>
            <a:r>
              <a:rPr lang="en-US" sz="2200" dirty="0">
                <a:solidFill>
                  <a:srgbClr val="1E0000"/>
                </a:solidFill>
              </a:rPr>
              <a:t>)</a:t>
            </a:r>
          </a:p>
          <a:p>
            <a:r>
              <a:rPr lang="en-US" sz="2200" dirty="0">
                <a:solidFill>
                  <a:srgbClr val="1E0000"/>
                </a:solidFill>
              </a:rPr>
              <a:t>Z</a:t>
            </a:r>
            <a:r>
              <a:rPr lang="en-US" sz="2200" baseline="-25000" dirty="0">
                <a:solidFill>
                  <a:srgbClr val="1E0000"/>
                </a:solidFill>
              </a:rPr>
              <a:t>2</a:t>
            </a:r>
            <a:r>
              <a:rPr lang="en-US" sz="2200" dirty="0">
                <a:solidFill>
                  <a:srgbClr val="1E0000"/>
                </a:solidFill>
              </a:rPr>
              <a:t>=0.5(Z</a:t>
            </a:r>
            <a:r>
              <a:rPr lang="en-US" sz="2200" baseline="-25000" dirty="0">
                <a:solidFill>
                  <a:srgbClr val="1E0000"/>
                </a:solidFill>
              </a:rPr>
              <a:t>12</a:t>
            </a:r>
            <a:r>
              <a:rPr lang="en-US" sz="2200" dirty="0">
                <a:solidFill>
                  <a:srgbClr val="1E0000"/>
                </a:solidFill>
              </a:rPr>
              <a:t>+Z</a:t>
            </a:r>
            <a:r>
              <a:rPr lang="en-US" sz="2200" baseline="-25000" dirty="0">
                <a:solidFill>
                  <a:srgbClr val="1E0000"/>
                </a:solidFill>
              </a:rPr>
              <a:t>23</a:t>
            </a:r>
            <a:r>
              <a:rPr lang="en-US" sz="2200" dirty="0">
                <a:solidFill>
                  <a:srgbClr val="1E0000"/>
                </a:solidFill>
              </a:rPr>
              <a:t>-Z</a:t>
            </a:r>
            <a:r>
              <a:rPr lang="en-US" sz="2200" baseline="-25000" dirty="0">
                <a:solidFill>
                  <a:srgbClr val="1E0000"/>
                </a:solidFill>
              </a:rPr>
              <a:t>13</a:t>
            </a:r>
            <a:r>
              <a:rPr lang="en-US" sz="2200" dirty="0">
                <a:solidFill>
                  <a:srgbClr val="1E0000"/>
                </a:solidFill>
              </a:rPr>
              <a:t>)</a:t>
            </a:r>
          </a:p>
          <a:p>
            <a:r>
              <a:rPr lang="en-US" sz="2200" dirty="0">
                <a:solidFill>
                  <a:srgbClr val="1E0000"/>
                </a:solidFill>
              </a:rPr>
              <a:t>Z</a:t>
            </a:r>
            <a:r>
              <a:rPr lang="en-US" sz="2200" baseline="-25000" dirty="0">
                <a:solidFill>
                  <a:srgbClr val="1E0000"/>
                </a:solidFill>
              </a:rPr>
              <a:t>3</a:t>
            </a:r>
            <a:r>
              <a:rPr lang="en-US" sz="2200" dirty="0">
                <a:solidFill>
                  <a:srgbClr val="1E0000"/>
                </a:solidFill>
              </a:rPr>
              <a:t>=0.5(Z</a:t>
            </a:r>
            <a:r>
              <a:rPr lang="en-US" sz="2200" baseline="-25000" dirty="0">
                <a:solidFill>
                  <a:srgbClr val="1E0000"/>
                </a:solidFill>
              </a:rPr>
              <a:t>13</a:t>
            </a:r>
            <a:r>
              <a:rPr lang="en-US" sz="2200" dirty="0">
                <a:solidFill>
                  <a:srgbClr val="1E0000"/>
                </a:solidFill>
              </a:rPr>
              <a:t>+Z</a:t>
            </a:r>
            <a:r>
              <a:rPr lang="en-US" sz="2200" baseline="-25000" dirty="0">
                <a:solidFill>
                  <a:srgbClr val="1E0000"/>
                </a:solidFill>
              </a:rPr>
              <a:t>23</a:t>
            </a:r>
            <a:r>
              <a:rPr lang="en-US" sz="2200" dirty="0">
                <a:solidFill>
                  <a:srgbClr val="1E0000"/>
                </a:solidFill>
              </a:rPr>
              <a:t>-Z</a:t>
            </a:r>
            <a:r>
              <a:rPr lang="en-US" sz="2200" baseline="-25000" dirty="0">
                <a:solidFill>
                  <a:srgbClr val="1E0000"/>
                </a:solidFill>
              </a:rPr>
              <a:t>12</a:t>
            </a:r>
            <a:r>
              <a:rPr lang="en-US" sz="2200" dirty="0">
                <a:solidFill>
                  <a:srgbClr val="1E0000"/>
                </a:solidFill>
              </a:rPr>
              <a:t>)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xmlns="" id="{7BDCCDD1-9BFB-44CA-A121-17A2EF6DCFA5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35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10512552" cy="1066800"/>
          </a:xfrm>
        </p:spPr>
        <p:txBody>
          <a:bodyPr/>
          <a:lstStyle/>
          <a:p>
            <a:r>
              <a:rPr lang="en-US" dirty="0"/>
              <a:t>Three-Winding Transformer Example, cont.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6138409"/>
            <a:ext cx="982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E0000"/>
                </a:solidFill>
              </a:rPr>
              <a:t>Image from </a:t>
            </a:r>
            <a:r>
              <a:rPr lang="en-US" sz="1800" i="1" dirty="0">
                <a:solidFill>
                  <a:srgbClr val="1E0000"/>
                </a:solidFill>
              </a:rPr>
              <a:t>Power System Analysis and Design</a:t>
            </a:r>
            <a:r>
              <a:rPr lang="en-US" sz="1800" dirty="0">
                <a:solidFill>
                  <a:srgbClr val="1E0000"/>
                </a:solidFill>
              </a:rPr>
              <a:t>, by Glover, Overbye, Birchfield and Sarma 7</a:t>
            </a:r>
            <a:r>
              <a:rPr lang="en-US" sz="1800" baseline="30000" dirty="0">
                <a:solidFill>
                  <a:srgbClr val="1E0000"/>
                </a:solidFill>
              </a:rPr>
              <a:t>th</a:t>
            </a:r>
            <a:r>
              <a:rPr lang="en-US" sz="1800" dirty="0">
                <a:solidFill>
                  <a:srgbClr val="1E0000"/>
                </a:solidFill>
              </a:rPr>
              <a:t> Edition  </a:t>
            </a:r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6" t="18893" r="29577" b="7773"/>
          <a:stretch/>
        </p:blipFill>
        <p:spPr bwMode="auto">
          <a:xfrm>
            <a:off x="1371600" y="1265151"/>
            <a:ext cx="6339840" cy="472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xmlns="" id="{8B8241A5-E5B0-2640-B280-B824DF87FB7A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18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Transformers go Bad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6934200" cy="538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xmlns="" id="{98194233-6F45-F603-4056-3B983C438852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67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Switched Shunts and SVCs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Switched capacitors and</a:t>
            </a:r>
            <a:br>
              <a:rPr lang="en-US" dirty="0"/>
            </a:br>
            <a:r>
              <a:rPr lang="en-US" dirty="0"/>
              <a:t>sometimes reactors are </a:t>
            </a:r>
            <a:br>
              <a:rPr lang="en-US" dirty="0"/>
            </a:br>
            <a:r>
              <a:rPr lang="en-US" dirty="0"/>
              <a:t>widely used at both the </a:t>
            </a:r>
            <a:br>
              <a:rPr lang="en-US" dirty="0"/>
            </a:br>
            <a:r>
              <a:rPr lang="en-US" dirty="0"/>
              <a:t>transmission and </a:t>
            </a:r>
            <a:br>
              <a:rPr lang="en-US" dirty="0"/>
            </a:br>
            <a:r>
              <a:rPr lang="en-US" dirty="0"/>
              <a:t>distribution levels to</a:t>
            </a:r>
            <a:br>
              <a:rPr lang="en-US" dirty="0"/>
            </a:br>
            <a:r>
              <a:rPr lang="en-US" dirty="0"/>
              <a:t>supply or (for reactors)</a:t>
            </a:r>
            <a:br>
              <a:rPr lang="en-US" dirty="0"/>
            </a:br>
            <a:r>
              <a:rPr lang="en-US" dirty="0"/>
              <a:t>absorb discrete amounts of reactive power </a:t>
            </a:r>
          </a:p>
          <a:p>
            <a:r>
              <a:rPr lang="en-US" dirty="0"/>
              <a:t>Static var compensators (SVCs) are also used to supply continuously varying amounts of reactive power</a:t>
            </a:r>
          </a:p>
          <a:p>
            <a:r>
              <a:rPr lang="en-US" dirty="0"/>
              <a:t>In the power flow SVCs are sometimes represented as PV buses with zero real power</a:t>
            </a:r>
          </a:p>
          <a:p>
            <a:endParaRPr lang="en-US" dirty="0"/>
          </a:p>
        </p:txBody>
      </p:sp>
      <p:pic>
        <p:nvPicPr>
          <p:cNvPr id="5" name="Picture 3" descr="100_07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544" y="1295400"/>
            <a:ext cx="429505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3AEC442C-A874-7289-AB82-2F80FE83C8C6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7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Switched Shunt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820400" cy="3733800"/>
          </a:xfrm>
        </p:spPr>
        <p:txBody>
          <a:bodyPr/>
          <a:lstStyle/>
          <a:p>
            <a:r>
              <a:rPr lang="en-US" dirty="0"/>
              <a:t>The status of switched shunts can be handled in an outer loop algorithm, similar to what is done for LTCs and phase shifters</a:t>
            </a:r>
          </a:p>
          <a:p>
            <a:pPr lvl="1"/>
            <a:r>
              <a:rPr lang="en-US" dirty="0"/>
              <a:t>Because they are discrete they need to regulate a value to a voltage range</a:t>
            </a:r>
          </a:p>
          <a:p>
            <a:r>
              <a:rPr lang="en-US" dirty="0"/>
              <a:t>Switches shunts often have multiple levels that need to be simulated </a:t>
            </a:r>
          </a:p>
          <a:p>
            <a:r>
              <a:rPr lang="en-US" dirty="0"/>
              <a:t>Switched shunt control also interacts with the LTC and PV control</a:t>
            </a:r>
          </a:p>
          <a:p>
            <a:r>
              <a:rPr lang="en-US" dirty="0"/>
              <a:t>The power flow modeling needs to take into account the control time delays associated with the various devices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973AD7B5-FFA1-048D-2A47-6239FA582CBB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38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Switched Shunt System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820400" cy="3733800"/>
          </a:xfrm>
        </p:spPr>
        <p:txBody>
          <a:bodyPr/>
          <a:lstStyle/>
          <a:p>
            <a:r>
              <a:rPr lang="en-US" dirty="0"/>
              <a:t>Because switched shunts tend to have a local impact, there needs to be a coordinated design in their implementation at the transmission level </a:t>
            </a:r>
          </a:p>
          <a:p>
            <a:pPr lvl="1"/>
            <a:r>
              <a:rPr lang="en-US" dirty="0"/>
              <a:t>Shunt capacitors used to raise the voltage, shunt reactors used to lower the voltage; used with LTCs and gens</a:t>
            </a:r>
          </a:p>
          <a:p>
            <a:r>
              <a:rPr lang="en-US" dirty="0"/>
              <a:t>Often in the transmission system they are switched manually by a system operator</a:t>
            </a:r>
          </a:p>
          <a:p>
            <a:r>
              <a:rPr lang="en-US" dirty="0"/>
              <a:t>The size and number of banks depends</a:t>
            </a:r>
          </a:p>
          <a:p>
            <a:pPr lvl="1"/>
            <a:r>
              <a:rPr lang="en-US" dirty="0"/>
              <a:t>Change in the system voltages caused by bank switching</a:t>
            </a:r>
          </a:p>
          <a:p>
            <a:pPr lvl="1"/>
            <a:r>
              <a:rPr lang="en-US" dirty="0"/>
              <a:t>The availability of different sizes</a:t>
            </a:r>
          </a:p>
          <a:p>
            <a:pPr lvl="1"/>
            <a:r>
              <a:rPr lang="en-US" dirty="0"/>
              <a:t>Cost for the associated switchgear and protection system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6FE56225-0ADD-D351-C749-435944C57181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13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Switched Shunt Sizing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477943" cy="3733800"/>
          </a:xfrm>
        </p:spPr>
        <p:txBody>
          <a:bodyPr/>
          <a:lstStyle/>
          <a:p>
            <a:r>
              <a:rPr lang="en-US" dirty="0"/>
              <a:t>A goal with switched shunt sizing is to avoid human irritation caused by excessive changes in lighting</a:t>
            </a:r>
          </a:p>
          <a:p>
            <a:r>
              <a:rPr lang="en-US" dirty="0"/>
              <a:t>IEEE </a:t>
            </a:r>
            <a:r>
              <a:rPr lang="en-US" dirty="0" err="1"/>
              <a:t>Std</a:t>
            </a:r>
            <a:r>
              <a:rPr lang="en-US" dirty="0"/>
              <a:t> 1453-2015 gives guidance on the percentage of voltage changes as a </a:t>
            </a:r>
            <a:br>
              <a:rPr lang="en-US" dirty="0"/>
            </a:br>
            <a:r>
              <a:rPr lang="en-US" dirty="0"/>
              <a:t>function of time; Table 3</a:t>
            </a:r>
            <a:br>
              <a:rPr lang="en-US" dirty="0"/>
            </a:br>
            <a:r>
              <a:rPr lang="en-US" dirty="0"/>
              <a:t>of the standard suggests </a:t>
            </a:r>
            <a:br>
              <a:rPr lang="en-US" dirty="0"/>
            </a:br>
            <a:r>
              <a:rPr lang="en-US" dirty="0"/>
              <a:t>keeping the voltage</a:t>
            </a:r>
            <a:br>
              <a:rPr lang="en-US" dirty="0"/>
            </a:br>
            <a:r>
              <a:rPr lang="en-US" dirty="0"/>
              <a:t>changes below about 3%</a:t>
            </a:r>
          </a:p>
          <a:p>
            <a:r>
              <a:rPr lang="en-US" dirty="0"/>
              <a:t>We determine analytic </a:t>
            </a:r>
            <a:br>
              <a:rPr lang="en-US" dirty="0"/>
            </a:br>
            <a:r>
              <a:rPr lang="en-US" dirty="0"/>
              <a:t>methods to calculate this</a:t>
            </a:r>
            <a:br>
              <a:rPr lang="en-US" dirty="0"/>
            </a:br>
            <a:r>
              <a:rPr lang="en-US" dirty="0"/>
              <a:t>percentage later in the semester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295" t="34768" r="36474" b="28673"/>
          <a:stretch/>
        </p:blipFill>
        <p:spPr>
          <a:xfrm>
            <a:off x="5715000" y="2667000"/>
            <a:ext cx="5029200" cy="3407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2739" y="6297632"/>
            <a:ext cx="8766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Image from IEEE Std. 1453-2015, “IEEE Recommended Practice for Measurement and Limits of Voltage Fluctuations </a:t>
            </a:r>
            <a:br>
              <a:rPr lang="en-US" sz="1400" dirty="0">
                <a:solidFill>
                  <a:srgbClr val="1E0000"/>
                </a:solidFill>
              </a:rPr>
            </a:br>
            <a:r>
              <a:rPr lang="en-US" sz="1400" dirty="0">
                <a:solidFill>
                  <a:srgbClr val="1E0000"/>
                </a:solidFill>
              </a:rPr>
              <a:t>and Associated Light Flicker on AC Power Systems”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68B5D987-806C-3439-E5B8-A9F0F8A0F304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30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Reactive Capability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972800" cy="3733800"/>
          </a:xfrm>
        </p:spPr>
        <p:txBody>
          <a:bodyPr/>
          <a:lstStyle/>
          <a:p>
            <a:r>
              <a:rPr lang="en-US" dirty="0"/>
              <a:t>Switched shunts are often used to maintain adequate dynamic reactive power from generators and SVCs</a:t>
            </a:r>
          </a:p>
          <a:p>
            <a:r>
              <a:rPr lang="en-US" dirty="0"/>
              <a:t>FERC Order 827 (from June 2016, titled “Reactive Power Requirements for Non-Synchronous Generation”) states that the power factor of generators should be between 0.95 leading to 0.95 lagging</a:t>
            </a:r>
          </a:p>
          <a:p>
            <a:pPr lvl="1"/>
            <a:r>
              <a:rPr lang="en-US" dirty="0"/>
              <a:t>Hence the absolute value of the Mvar output of the machines should be no more than 31% of the MW output</a:t>
            </a:r>
          </a:p>
          <a:p>
            <a:pPr lvl="1"/>
            <a:r>
              <a:rPr lang="en-US" dirty="0"/>
              <a:t>Often a value substantially better for reactive reserves</a:t>
            </a:r>
          </a:p>
          <a:p>
            <a:r>
              <a:rPr lang="en-US" dirty="0"/>
              <a:t>Switched shunts are used to keep the generator power factor within this range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B9FFFE03-8AA5-82C2-F370-9F465D745660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3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582400" cy="3733800"/>
          </a:xfrm>
        </p:spPr>
        <p:txBody>
          <a:bodyPr/>
          <a:lstStyle/>
          <a:p>
            <a:r>
              <a:rPr lang="en-US" dirty="0"/>
              <a:t>Start reading Chapter 7 (the term reliability is now often used instead of security)</a:t>
            </a:r>
          </a:p>
          <a:p>
            <a:r>
              <a:rPr lang="en-US" dirty="0"/>
              <a:t>Homework 3 is due today</a:t>
            </a:r>
          </a:p>
          <a:p>
            <a:r>
              <a:rPr lang="en-US" dirty="0"/>
              <a:t>Homework 4 should be done before the first exam, but need not be turned in</a:t>
            </a:r>
          </a:p>
          <a:p>
            <a:r>
              <a:rPr lang="en-US" dirty="0"/>
              <a:t>Exam 1 is during class on Oct 13</a:t>
            </a:r>
          </a:p>
          <a:p>
            <a:pPr lvl="1"/>
            <a:r>
              <a:rPr lang="en-US" dirty="0"/>
              <a:t>Closed book, notes.  One 8.5 by 11 inch </a:t>
            </a:r>
            <a:r>
              <a:rPr lang="en-US" dirty="0" err="1"/>
              <a:t>notesheet</a:t>
            </a:r>
            <a:r>
              <a:rPr lang="en-US" dirty="0"/>
              <a:t> and calculators allowed</a:t>
            </a:r>
          </a:p>
          <a:p>
            <a:pPr lvl="1"/>
            <a:r>
              <a:rPr lang="en-US" dirty="0"/>
              <a:t>Distance education students should make arrangements with Sanjana with </a:t>
            </a:r>
            <a:r>
              <a:rPr lang="en-US" dirty="0" err="1"/>
              <a:t>HonorLock</a:t>
            </a:r>
            <a:r>
              <a:rPr lang="en-US" dirty="0"/>
              <a:t> one approach</a:t>
            </a:r>
          </a:p>
          <a:p>
            <a:pPr lvl="1"/>
            <a:r>
              <a:rPr lang="en-US" dirty="0"/>
              <a:t>Exam 1 from 2020 is available in Canvas; solutions will be posted as we get closer in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Interchange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744200" cy="3733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The purpose of area interchange control is to regulate or control the interchange of real power between specified areas of the network </a:t>
            </a:r>
          </a:p>
          <a:p>
            <a:pPr>
              <a:spcBef>
                <a:spcPct val="0"/>
              </a:spcBef>
            </a:pPr>
            <a:r>
              <a:rPr lang="en-US" dirty="0"/>
              <a:t>Under area interchange control, the mutually exclusive subnetworks, the so-called areas, that make up a power system need to be explicitly represented</a:t>
            </a:r>
          </a:p>
          <a:p>
            <a:pPr>
              <a:spcBef>
                <a:spcPct val="0"/>
              </a:spcBef>
            </a:pPr>
            <a:r>
              <a:rPr lang="en-US" dirty="0"/>
              <a:t>These areas may be particular subnetworks of a power grid or may represent various interconnected systems</a:t>
            </a:r>
          </a:p>
          <a:p>
            <a:pPr>
              <a:spcBef>
                <a:spcPct val="0"/>
              </a:spcBef>
            </a:pPr>
            <a:r>
              <a:rPr lang="en-US" dirty="0"/>
              <a:t>The specified net power out of each area is controlled by the generators within the area</a:t>
            </a:r>
          </a:p>
          <a:p>
            <a:pPr>
              <a:spcBef>
                <a:spcPct val="0"/>
              </a:spcBef>
            </a:pPr>
            <a:r>
              <a:rPr lang="en-US" dirty="0"/>
              <a:t>A power flow may have many more areas than balancing authority areas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BDCA741D-4EC7-E4AD-3B3E-81E6EA6D41FC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5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Interchange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287000" cy="3733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The net power interchange for an area is the algebraic sum of all its tie line real power flows</a:t>
            </a:r>
          </a:p>
          <a:p>
            <a:pPr>
              <a:spcBef>
                <a:spcPct val="0"/>
              </a:spcBef>
            </a:pPr>
            <a:r>
              <a:rPr lang="en-US" dirty="0"/>
              <a:t>We denote the real power flow across the tie line from bus k to bus m by </a:t>
            </a:r>
            <a:r>
              <a:rPr lang="en-US" dirty="0" err="1"/>
              <a:t>P</a:t>
            </a:r>
            <a:r>
              <a:rPr lang="en-US" baseline="-25000" dirty="0" err="1"/>
              <a:t>km</a:t>
            </a:r>
            <a:endParaRPr lang="en-US" baseline="-25000" dirty="0"/>
          </a:p>
          <a:p>
            <a:pPr>
              <a:spcBef>
                <a:spcPct val="0"/>
              </a:spcBef>
            </a:pPr>
            <a:r>
              <a:rPr lang="en-US" dirty="0"/>
              <a:t>We use the convention that </a:t>
            </a:r>
            <a:r>
              <a:rPr lang="en-US" dirty="0" err="1"/>
              <a:t>P</a:t>
            </a:r>
            <a:r>
              <a:rPr lang="en-US" baseline="-25000" dirty="0" err="1"/>
              <a:t>km</a:t>
            </a:r>
            <a:r>
              <a:rPr lang="en-US" dirty="0"/>
              <a:t> &gt; 0 if power leaves node k and </a:t>
            </a:r>
            <a:r>
              <a:rPr lang="en-US" dirty="0" err="1"/>
              <a:t>P</a:t>
            </a:r>
            <a:r>
              <a:rPr lang="en-US" baseline="-25000" dirty="0" err="1"/>
              <a:t>km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  </a:t>
            </a:r>
            <a:r>
              <a:rPr lang="en-US" dirty="0"/>
              <a:t>0 otherwise</a:t>
            </a:r>
          </a:p>
          <a:p>
            <a:pPr>
              <a:spcBef>
                <a:spcPct val="0"/>
              </a:spcBef>
            </a:pPr>
            <a:r>
              <a:rPr lang="en-US" dirty="0"/>
              <a:t>Thus the net area interchange S</a:t>
            </a:r>
            <a:r>
              <a:rPr lang="en-US" baseline="-25000" dirty="0"/>
              <a:t>i</a:t>
            </a:r>
            <a:r>
              <a:rPr lang="en-US" dirty="0"/>
              <a:t> of area i is positive (negative) if area i exports (imports)</a:t>
            </a:r>
          </a:p>
          <a:p>
            <a:pPr>
              <a:spcBef>
                <a:spcPct val="0"/>
              </a:spcBef>
            </a:pPr>
            <a:r>
              <a:rPr lang="en-US" dirty="0"/>
              <a:t>Consider the two areas i  and  j  that are directly connected by the single tie line (k, m) with the node k in area i and the node m in area j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AD19EAA4-03AE-67D0-AA95-B6029B3CF36B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97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Power Interchange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049000" cy="1463040"/>
          </a:xfrm>
        </p:spPr>
        <p:txBody>
          <a:bodyPr/>
          <a:lstStyle/>
          <a:p>
            <a:r>
              <a:rPr lang="en-US" dirty="0"/>
              <a:t>Then, for the complex power interchange S</a:t>
            </a:r>
            <a:r>
              <a:rPr lang="en-US" baseline="-25000" dirty="0"/>
              <a:t>i</a:t>
            </a:r>
            <a:r>
              <a:rPr lang="en-US" dirty="0"/>
              <a:t>, we have a sum in which </a:t>
            </a:r>
            <a:r>
              <a:rPr lang="en-US" dirty="0" err="1"/>
              <a:t>P</a:t>
            </a:r>
            <a:r>
              <a:rPr lang="en-US" baseline="-25000" dirty="0" err="1"/>
              <a:t>km</a:t>
            </a:r>
            <a:r>
              <a:rPr lang="en-US" dirty="0"/>
              <a:t> appears with a positive sign; for the area j power interchange it appears with a negative sign 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31757" y="2906677"/>
            <a:ext cx="7376921" cy="3564262"/>
            <a:chOff x="88900" y="1498600"/>
            <a:chExt cx="9027085" cy="4996334"/>
          </a:xfrm>
        </p:grpSpPr>
        <p:sp>
          <p:nvSpPr>
            <p:cNvPr id="6" name="Line 6"/>
            <p:cNvSpPr>
              <a:spLocks noChangeAspect="1" noChangeShapeType="1"/>
            </p:cNvSpPr>
            <p:nvPr/>
          </p:nvSpPr>
          <p:spPr bwMode="auto">
            <a:xfrm>
              <a:off x="1023938" y="3195638"/>
              <a:ext cx="1435100" cy="0"/>
            </a:xfrm>
            <a:prstGeom prst="line">
              <a:avLst/>
            </a:prstGeom>
            <a:noFill/>
            <a:ln w="101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" name="Text Box 7"/>
            <p:cNvSpPr txBox="1">
              <a:spLocks noChangeAspect="1" noChangeArrowheads="1"/>
            </p:cNvSpPr>
            <p:nvPr/>
          </p:nvSpPr>
          <p:spPr bwMode="auto">
            <a:xfrm>
              <a:off x="1042988" y="2433164"/>
              <a:ext cx="1766851" cy="61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dirty="0"/>
                <a:t>Area i</a:t>
              </a:r>
            </a:p>
          </p:txBody>
        </p:sp>
        <p:sp>
          <p:nvSpPr>
            <p:cNvPr id="8" name="Line 8"/>
            <p:cNvSpPr>
              <a:spLocks noChangeAspect="1" noChangeShapeType="1"/>
            </p:cNvSpPr>
            <p:nvPr/>
          </p:nvSpPr>
          <p:spPr bwMode="auto">
            <a:xfrm>
              <a:off x="1995488" y="3197225"/>
              <a:ext cx="0" cy="4714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9" name="Text Box 9"/>
            <p:cNvSpPr txBox="1">
              <a:spLocks noChangeAspect="1" noChangeArrowheads="1"/>
            </p:cNvSpPr>
            <p:nvPr/>
          </p:nvSpPr>
          <p:spPr bwMode="auto">
            <a:xfrm>
              <a:off x="6694487" y="2433164"/>
              <a:ext cx="1531938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dirty="0"/>
                <a:t>Area j</a:t>
              </a:r>
            </a:p>
          </p:txBody>
        </p:sp>
        <p:sp>
          <p:nvSpPr>
            <p:cNvPr id="10" name="Line 10"/>
            <p:cNvSpPr>
              <a:spLocks noChangeAspect="1" noChangeShapeType="1"/>
            </p:cNvSpPr>
            <p:nvPr/>
          </p:nvSpPr>
          <p:spPr bwMode="auto">
            <a:xfrm>
              <a:off x="6694488" y="3216275"/>
              <a:ext cx="1435100" cy="0"/>
            </a:xfrm>
            <a:prstGeom prst="line">
              <a:avLst/>
            </a:prstGeom>
            <a:noFill/>
            <a:ln w="101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1" name="Line 11"/>
            <p:cNvSpPr>
              <a:spLocks noChangeAspect="1" noChangeShapeType="1"/>
            </p:cNvSpPr>
            <p:nvPr/>
          </p:nvSpPr>
          <p:spPr bwMode="auto">
            <a:xfrm>
              <a:off x="7150100" y="3221038"/>
              <a:ext cx="0" cy="4603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2" name="Line 12"/>
            <p:cNvSpPr>
              <a:spLocks noChangeAspect="1" noChangeShapeType="1"/>
            </p:cNvSpPr>
            <p:nvPr/>
          </p:nvSpPr>
          <p:spPr bwMode="auto">
            <a:xfrm>
              <a:off x="4751388" y="3673475"/>
              <a:ext cx="238125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3" name="Line 13"/>
            <p:cNvSpPr>
              <a:spLocks noChangeAspect="1" noChangeShapeType="1"/>
            </p:cNvSpPr>
            <p:nvPr/>
          </p:nvSpPr>
          <p:spPr bwMode="auto">
            <a:xfrm flipV="1">
              <a:off x="1997075" y="3673475"/>
              <a:ext cx="27543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4079875" y="3846513"/>
              <a:ext cx="555625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5" name="Text Box 16"/>
            <p:cNvSpPr txBox="1">
              <a:spLocks noChangeAspect="1" noChangeArrowheads="1"/>
            </p:cNvSpPr>
            <p:nvPr/>
          </p:nvSpPr>
          <p:spPr bwMode="auto">
            <a:xfrm>
              <a:off x="4154674" y="3983832"/>
              <a:ext cx="1034863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i="1" dirty="0" err="1">
                  <a:latin typeface="Times New Roman" pitchFamily="18" charset="0"/>
                  <a:ea typeface="SimHei" pitchFamily="49" charset="-122"/>
                </a:rPr>
                <a:t>P</a:t>
              </a:r>
              <a:r>
                <a:rPr lang="en-US" altLang="zh-CN" sz="2800" i="1" baseline="-25000" dirty="0" err="1">
                  <a:latin typeface="Times New Roman" pitchFamily="18" charset="0"/>
                  <a:ea typeface="SimHei" pitchFamily="49" charset="-122"/>
                </a:rPr>
                <a:t>km</a:t>
              </a:r>
              <a:endParaRPr lang="en-US" sz="2800" dirty="0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4484688" y="3859213"/>
              <a:ext cx="190500" cy="0"/>
            </a:xfrm>
            <a:prstGeom prst="line">
              <a:avLst/>
            </a:prstGeom>
            <a:noFill/>
            <a:ln w="1016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865635" y="5761491"/>
              <a:ext cx="8250350" cy="733443"/>
            </a:xfrm>
            <a:prstGeom prst="rect">
              <a:avLst/>
            </a:prstGeom>
            <a:solidFill>
              <a:srgbClr val="FF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b="0" dirty="0">
                  <a:latin typeface="+mn-lt"/>
                </a:rPr>
                <a:t>Area i exports </a:t>
              </a:r>
              <a:r>
                <a:rPr lang="en-US" sz="2800" b="0" dirty="0" err="1">
                  <a:latin typeface="+mn-lt"/>
                </a:rPr>
                <a:t>P</a:t>
              </a:r>
              <a:r>
                <a:rPr lang="en-US" sz="2800" b="0" baseline="-25000" dirty="0" err="1">
                  <a:latin typeface="+mn-lt"/>
                </a:rPr>
                <a:t>km</a:t>
              </a:r>
              <a:r>
                <a:rPr lang="en-US" sz="2800" b="0" dirty="0">
                  <a:latin typeface="+mn-lt"/>
                </a:rPr>
                <a:t>  and Area j imports </a:t>
              </a:r>
              <a:r>
                <a:rPr lang="en-US" sz="2800" b="0" dirty="0" err="1">
                  <a:latin typeface="+mn-lt"/>
                </a:rPr>
                <a:t>P</a:t>
              </a:r>
              <a:r>
                <a:rPr lang="en-US" sz="2800" b="0" baseline="-25000" dirty="0" err="1">
                  <a:latin typeface="+mn-lt"/>
                </a:rPr>
                <a:t>km</a:t>
              </a:r>
              <a:endParaRPr lang="en-US" sz="2800" b="0" baseline="-25000" dirty="0">
                <a:latin typeface="+mn-lt"/>
              </a:endParaRPr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88900" y="1498600"/>
              <a:ext cx="3886200" cy="3973513"/>
            </a:xfrm>
            <a:prstGeom prst="ellipse">
              <a:avLst/>
            </a:prstGeom>
            <a:noFill/>
            <a:ln w="444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n-US" sz="2800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742950" y="3295650"/>
              <a:ext cx="600075" cy="93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2800" i="1">
                  <a:latin typeface="Times New Roman" pitchFamily="18" charset="0"/>
                  <a:ea typeface="Gulim" pitchFamily="34" charset="-127"/>
                </a:rPr>
                <a:t>k</a:t>
              </a:r>
              <a:endParaRPr lang="en-US" sz="280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en-US" sz="2800"/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auto">
            <a:xfrm>
              <a:off x="5189538" y="1498600"/>
              <a:ext cx="3886200" cy="3973513"/>
            </a:xfrm>
            <a:prstGeom prst="ellipse">
              <a:avLst/>
            </a:prstGeom>
            <a:noFill/>
            <a:ln w="444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n-US" sz="2800"/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7972425" y="3295650"/>
              <a:ext cx="600075" cy="93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2800" i="1">
                  <a:latin typeface="Times New Roman" pitchFamily="18" charset="0"/>
                  <a:ea typeface="Gulim" pitchFamily="34" charset="-127"/>
                </a:rPr>
                <a:t>m</a:t>
              </a:r>
              <a:endParaRPr lang="en-US" sz="280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en-US" sz="2800"/>
            </a:p>
          </p:txBody>
        </p:sp>
      </p:grp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A5D4B8A9-3B23-E1EC-BA95-3E3EA0B56A4C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13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Power Interchange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77600" cy="3733800"/>
          </a:xfrm>
        </p:spPr>
        <p:txBody>
          <a:bodyPr/>
          <a:lstStyle/>
          <a:p>
            <a:r>
              <a:rPr lang="en-US" dirty="0"/>
              <a:t>Since each tie line flow appears twice in the net interchange equations, it follows that if the power system as </a:t>
            </a:r>
            <a:r>
              <a:rPr lang="en-US" i="1" dirty="0"/>
              <a:t>a</a:t>
            </a:r>
            <a:r>
              <a:rPr lang="en-US" dirty="0"/>
              <a:t> distinct areas, then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Consequently, the specification of S</a:t>
            </a:r>
            <a:r>
              <a:rPr lang="en-US" baseline="-25000" dirty="0"/>
              <a:t>i</a:t>
            </a:r>
            <a:r>
              <a:rPr lang="en-US" dirty="0"/>
              <a:t> for a collection of (</a:t>
            </a:r>
            <a:r>
              <a:rPr lang="en-US" i="1" dirty="0"/>
              <a:t>a</a:t>
            </a:r>
            <a:r>
              <a:rPr lang="en-US" dirty="0"/>
              <a:t>-1) areas determines the system interchange; we must leave the interchange for one area unspecified</a:t>
            </a:r>
          </a:p>
          <a:p>
            <a:pPr lvl="1"/>
            <a:r>
              <a:rPr lang="en-US" dirty="0"/>
              <a:t>This is usually (but not always) the area with the system slack bus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653076"/>
              </p:ext>
            </p:extLst>
          </p:nvPr>
        </p:nvGraphicFramePr>
        <p:xfrm>
          <a:off x="1066800" y="2362200"/>
          <a:ext cx="1728788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710891" imgH="444307" progId="Equation.DSMT4">
                  <p:embed/>
                </p:oleObj>
              </mc:Choice>
              <mc:Fallback>
                <p:oleObj name="Equation" r:id="rId3" imgW="710891" imgH="444307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62200"/>
                        <a:ext cx="1728788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DC7FB1AB-4677-C8E9-32C9-BDEA5F34BF5E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79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Area Interchange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049000" cy="3733800"/>
          </a:xfrm>
        </p:spPr>
        <p:txBody>
          <a:bodyPr/>
          <a:lstStyle/>
          <a:p>
            <a:r>
              <a:rPr lang="en-US" dirty="0"/>
              <a:t>Area interchange is usually modeled using an outer loop control</a:t>
            </a:r>
          </a:p>
          <a:p>
            <a:r>
              <a:rPr lang="en-US" dirty="0"/>
              <a:t>The net generation imbalance for an area can be handled using several different approach</a:t>
            </a:r>
          </a:p>
          <a:p>
            <a:pPr lvl="1"/>
            <a:r>
              <a:rPr lang="en-US" dirty="0"/>
              <a:t>Specify a single area slack bus, and the entire generation change is picked up by this bus; this may work if the interchange difference is small</a:t>
            </a:r>
          </a:p>
          <a:p>
            <a:pPr lvl="1"/>
            <a:r>
              <a:rPr lang="en-US" dirty="0"/>
              <a:t>Pick up the change at a set of generators in the area using constant participation factors; each generator gets a share</a:t>
            </a:r>
          </a:p>
          <a:p>
            <a:pPr lvl="1"/>
            <a:r>
              <a:rPr lang="en-US" dirty="0"/>
              <a:t>Use some sort of economic dispatch algorithm, so how generation is picked up depends on an assumed cost curve</a:t>
            </a:r>
          </a:p>
          <a:p>
            <a:pPr lvl="1"/>
            <a:r>
              <a:rPr lang="en-US" dirty="0"/>
              <a:t>Min/max limits need to be enforced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8B3BDE5E-03F2-2650-471F-84DB97510311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71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Including Impact on Losses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change in the generation dispatch can also change the system losses.  These incremental impacts need to be included in an area interchange algorithm</a:t>
            </a:r>
          </a:p>
          <a:p>
            <a:r>
              <a:rPr lang="en-US" dirty="0"/>
              <a:t>We’ll discuss the details of these calculations later in the course when we consider sensitivity analysis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16411E00-7104-3779-F94D-84EAE3B7DA1A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35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1069848"/>
          </a:xfrm>
        </p:spPr>
        <p:txBody>
          <a:bodyPr/>
          <a:lstStyle/>
          <a:p>
            <a:r>
              <a:rPr lang="en-US" dirty="0"/>
              <a:t>Example Large System Areas</a:t>
            </a:r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2" r="21504"/>
          <a:stretch/>
        </p:blipFill>
        <p:spPr bwMode="auto">
          <a:xfrm>
            <a:off x="1981200" y="1213282"/>
            <a:ext cx="694944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24800" y="2971800"/>
            <a:ext cx="2590800" cy="2308324"/>
          </a:xfrm>
          <a:prstGeom prst="rect">
            <a:avLst/>
          </a:prstGeom>
          <a:solidFill>
            <a:srgbClr val="FF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Each oval corresponds to a power flow area with the size proportional to the area’s generation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xmlns="" id="{702F0EC3-DBCD-ABED-7E29-29F3CB83B110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16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Volt/Reactive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972800" cy="3733800"/>
          </a:xfrm>
        </p:spPr>
        <p:txBody>
          <a:bodyPr/>
          <a:lstStyle/>
          <a:p>
            <a:r>
              <a:rPr lang="en-US" dirty="0"/>
              <a:t>Simplest situation is a single generator at a bus regulating its own terminal</a:t>
            </a:r>
          </a:p>
          <a:p>
            <a:pPr lvl="1"/>
            <a:r>
              <a:rPr lang="en-US" dirty="0"/>
              <a:t>Either PV, modeled as a voltage magnitude constraint, or as a PQ with reactive power fixed at a limit value.  If PQ the reactive power limits can vary with the generator MW output</a:t>
            </a:r>
          </a:p>
          <a:p>
            <a:r>
              <a:rPr lang="en-US" dirty="0"/>
              <a:t>Next simplest is multiple generators at a bus.  Obviously they need to be regulating the bus to the same voltage magnitude</a:t>
            </a:r>
          </a:p>
          <a:p>
            <a:pPr lvl="1"/>
            <a:r>
              <a:rPr lang="en-US" dirty="0"/>
              <a:t>From a power flow solution perspective, it is similar to a single generator, with limits being the total of the individual units</a:t>
            </a:r>
          </a:p>
          <a:p>
            <a:pPr lvl="1"/>
            <a:r>
              <a:rPr lang="en-US" dirty="0"/>
              <a:t>Options for allocation of </a:t>
            </a:r>
            <a:r>
              <a:rPr lang="en-US" dirty="0" err="1"/>
              <a:t>vars</a:t>
            </a:r>
            <a:r>
              <a:rPr lang="en-US" dirty="0"/>
              <a:t> among generators; this can affect the transient stability results</a:t>
            </a:r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8F42CF41-8FA8-E7A5-8EFA-BF795EA67E78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48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Voltage Control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54828" y="1550641"/>
            <a:ext cx="1925527" cy="3785652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This example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uses the case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b="1" dirty="0">
                <a:solidFill>
                  <a:srgbClr val="1E0000"/>
                </a:solidFill>
              </a:rPr>
              <a:t>PSC_37Bus</a:t>
            </a:r>
            <a:r>
              <a:rPr lang="en-US" sz="2400" dirty="0">
                <a:solidFill>
                  <a:srgbClr val="1E0000"/>
                </a:solidFill>
              </a:rPr>
              <a:t/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with a voltage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contour. Try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varying the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voltage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setpoint for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the generator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at PEAR69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r="38684"/>
          <a:stretch/>
        </p:blipFill>
        <p:spPr bwMode="auto">
          <a:xfrm>
            <a:off x="1828800" y="1342133"/>
            <a:ext cx="6583680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7315200" y="2590800"/>
            <a:ext cx="1447800" cy="2362200"/>
          </a:xfrm>
          <a:prstGeom prst="straightConnector1">
            <a:avLst/>
          </a:prstGeom>
          <a:noFill/>
          <a:ln w="41275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xmlns="" id="{86052D63-2213-B090-FD11-A3FC7AAD90F3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03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10893552" cy="1066800"/>
          </a:xfrm>
        </p:spPr>
        <p:txBody>
          <a:bodyPr/>
          <a:lstStyle/>
          <a:p>
            <a:r>
              <a:rPr lang="en-US" dirty="0"/>
              <a:t>Generator Remote Bus Voltage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668000" cy="3733800"/>
          </a:xfrm>
        </p:spPr>
        <p:txBody>
          <a:bodyPr/>
          <a:lstStyle/>
          <a:p>
            <a:r>
              <a:rPr lang="en-US" dirty="0"/>
              <a:t>Next complication is generators at a single bus regulating a remote bus; usually this is the high side of their generator step-up (GSU) transformer</a:t>
            </a:r>
          </a:p>
          <a:p>
            <a:pPr lvl="1"/>
            <a:r>
              <a:rPr lang="en-US" dirty="0"/>
              <a:t>When multiple generators regulate a single point their exciters need to have a dual input</a:t>
            </a:r>
          </a:p>
          <a:p>
            <a:pPr lvl="1"/>
            <a:r>
              <a:rPr lang="en-US" dirty="0"/>
              <a:t>This can be implemented in the power flow for the generators at bus j regulating the voltage at bus k by changing the bus j voltage constraint equation to be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(however, this does create a zero on the diagonal of the Jacobian)</a:t>
            </a:r>
          </a:p>
          <a:p>
            <a:pPr lvl="1"/>
            <a:r>
              <a:rPr lang="en-US" dirty="0"/>
              <a:t>Helps with power system voltage stability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530662"/>
              </p:ext>
            </p:extLst>
          </p:nvPr>
        </p:nvGraphicFramePr>
        <p:xfrm>
          <a:off x="2209800" y="4495800"/>
          <a:ext cx="155448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863280" imgH="253800" progId="Equation.DSMT4">
                  <p:embed/>
                </p:oleObj>
              </mc:Choice>
              <mc:Fallback>
                <p:oleObj name="Equation" r:id="rId3" imgW="863280" imgH="2538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800" y="4495800"/>
                        <a:ext cx="1554481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xmlns="" id="{58BBE51B-721F-3E37-2F24-B5AFA7B67DFD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7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DE188C-CEAC-F630-2388-90C08506C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News: Hurricane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F13F34-979D-8FF8-DCCC-E2D5DAA5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Tuesday </a:t>
            </a:r>
            <a:r>
              <a:rPr lang="en-US" dirty="0" smtClean="0"/>
              <a:t>Hurricane </a:t>
            </a:r>
            <a:r>
              <a:rPr lang="en-US" dirty="0"/>
              <a:t>Ian caused a nation-wide blackout in Cuba, and then yesterday made landfall in Florida as a Category 4 storm</a:t>
            </a:r>
          </a:p>
          <a:p>
            <a:r>
              <a:rPr lang="en-US" dirty="0"/>
              <a:t>Large hurricanes essentially always cause power outages, with problems occurring throughout the system (end users, distribution, transmission, sometimes generation)</a:t>
            </a:r>
          </a:p>
          <a:p>
            <a:r>
              <a:rPr lang="en-US" dirty="0"/>
              <a:t>However, they usually don’t cause larger blackouts (outside of the storm path) because the utilities have time to prepare</a:t>
            </a:r>
          </a:p>
          <a:p>
            <a:r>
              <a:rPr lang="en-US" dirty="0"/>
              <a:t>Currently about 2.5 million people in Florida about out, with real-time data available at poweroutage.us/</a:t>
            </a:r>
          </a:p>
          <a:p>
            <a:r>
              <a:rPr lang="en-US" dirty="0"/>
              <a:t>Utilities have lots of experience with restoration, and crews from across the country are helping in Florida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7F2DB6BC-7576-7423-4A58-04537C77A0BC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53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Reactive Power Sharing Options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9" r="21612" b="21378"/>
          <a:stretch/>
        </p:blipFill>
        <p:spPr bwMode="auto">
          <a:xfrm>
            <a:off x="1828800" y="1295400"/>
            <a:ext cx="4846320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56670" y="1539901"/>
            <a:ext cx="2697405" cy="2677656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Different software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packages use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different approaches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for allocating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the reactive power;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PowerWorld has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several options.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5029200" y="3352800"/>
            <a:ext cx="2438400" cy="1524000"/>
          </a:xfrm>
          <a:prstGeom prst="straightConnector1">
            <a:avLst/>
          </a:prstGeom>
          <a:noFill/>
          <a:ln w="41275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xmlns="" id="{520300C2-B3CB-86AB-59D1-4CAC5679D77D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21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Reactive Power Sharing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1" r="23612"/>
          <a:stretch/>
        </p:blipFill>
        <p:spPr bwMode="auto">
          <a:xfrm>
            <a:off x="1524000" y="1341120"/>
            <a:ext cx="6858000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11776" y="3008144"/>
            <a:ext cx="3556224" cy="1938992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In this example, case </a:t>
            </a:r>
            <a:r>
              <a:rPr lang="en-US" sz="2400" b="1" dirty="0">
                <a:solidFill>
                  <a:srgbClr val="1E0000"/>
                </a:solidFill>
              </a:rPr>
              <a:t>PSC_37Bus_Varsharing</a:t>
            </a:r>
            <a:r>
              <a:rPr lang="en-US" sz="2400" dirty="0">
                <a:solidFill>
                  <a:srgbClr val="1E0000"/>
                </a:solidFill>
              </a:rPr>
              <a:t>,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the two generators at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Elm345 are jointly controlling Elms138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xmlns="" id="{1F27B297-2183-B84E-CA0A-8A2A2EEC2874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27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Remote Bus Voltage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125200" cy="3733800"/>
          </a:xfrm>
        </p:spPr>
        <p:txBody>
          <a:bodyPr/>
          <a:lstStyle/>
          <a:p>
            <a:r>
              <a:rPr lang="en-US" dirty="0"/>
              <a:t>The next complication is to have the generators at multiple buses doing coordinated voltage control</a:t>
            </a:r>
          </a:p>
          <a:p>
            <a:pPr lvl="1"/>
            <a:r>
              <a:rPr lang="en-US" dirty="0"/>
              <a:t>Controlled bus may or may not be one of the terminal buses</a:t>
            </a:r>
          </a:p>
          <a:p>
            <a:r>
              <a:rPr lang="en-US" dirty="0"/>
              <a:t>There must be an a priori decision about how much reactive power is supplied by each bus; example allocations are a fixed percentage or placing all generators at the same place in their regulation range</a:t>
            </a:r>
          </a:p>
          <a:p>
            <a:r>
              <a:rPr lang="en-US" dirty="0"/>
              <a:t>Implemented by designating one bus as the master; this bus models the voltage constraint</a:t>
            </a:r>
          </a:p>
          <a:p>
            <a:r>
              <a:rPr lang="en-US" dirty="0"/>
              <a:t>All other buses are treated as PQ, with the equation including a percent of the total reactive power output of all the controlling bus generators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57A082C6-7F1C-023B-1596-00B872CCCA43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46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and Coordinated </a:t>
            </a:r>
            <a:r>
              <a:rPr lang="en-US" dirty="0" err="1"/>
              <a:t>Var</a:t>
            </a:r>
            <a:r>
              <a:rPr lang="en-US" dirty="0"/>
              <a:t> Control Example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9" r="18592"/>
          <a:stretch/>
        </p:blipFill>
        <p:spPr bwMode="auto">
          <a:xfrm>
            <a:off x="1981200" y="1295400"/>
            <a:ext cx="630936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24800" y="1447800"/>
            <a:ext cx="2590800" cy="2308324"/>
          </a:xfrm>
          <a:prstGeom prst="rect">
            <a:avLst/>
          </a:prstGeom>
          <a:solidFill>
            <a:srgbClr val="FF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Here the generators at Elm345 and the one at Birch69 are jointly controlling the voltage at the Lemon138 bus.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5486401"/>
            <a:ext cx="6553200" cy="461665"/>
          </a:xfrm>
          <a:prstGeom prst="rect">
            <a:avLst/>
          </a:prstGeom>
          <a:solidFill>
            <a:srgbClr val="FF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Case is </a:t>
            </a:r>
            <a:r>
              <a:rPr lang="en-US" sz="2400" b="1" dirty="0">
                <a:solidFill>
                  <a:srgbClr val="1E0000"/>
                </a:solidFill>
              </a:rPr>
              <a:t>PSC_37Bus_Varsharing_MultipleBuses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xmlns="" id="{DA637AE5-FFA6-6919-E9DC-AE778C172071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53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Topology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Commercial power flow software must have algorithms to determine the number of asynchronous, interconnected systems in the model</a:t>
            </a:r>
          </a:p>
          <a:p>
            <a:pPr lvl="1"/>
            <a:r>
              <a:rPr lang="en-US" dirty="0"/>
              <a:t>These separate systems are known as Islands</a:t>
            </a:r>
          </a:p>
          <a:p>
            <a:pPr lvl="1"/>
            <a:r>
              <a:rPr lang="en-US" dirty="0"/>
              <a:t>In large system models such as the Eastern Interconnect it is common to have multiple islands in the base case (one recent EI model had nine islands)</a:t>
            </a:r>
          </a:p>
          <a:p>
            <a:pPr lvl="1"/>
            <a:r>
              <a:rPr lang="en-US" dirty="0"/>
              <a:t>Islands can also form unexpectedly as a result of contingencies</a:t>
            </a:r>
          </a:p>
          <a:p>
            <a:pPr lvl="1"/>
            <a:r>
              <a:rPr lang="en-US" dirty="0"/>
              <a:t>Power can be transferred between islands using dc lines</a:t>
            </a:r>
          </a:p>
          <a:p>
            <a:pPr lvl="1"/>
            <a:r>
              <a:rPr lang="en-US" dirty="0"/>
              <a:t>Each island must have a slack bus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DEEEA878-7FA9-EFE6-5ADF-7C88B3754E5E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28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Topology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Anytime a status change occurs the power flow must perform topology processing to determine whether there are either 1) new islands or 2) islands have merged</a:t>
            </a:r>
          </a:p>
          <a:p>
            <a:r>
              <a:rPr lang="en-US" dirty="0"/>
              <a:t>Determination is needed to determine whether the island is “viable.”  That is, could it truly function as an independent system, or should the buses just be marked as dead</a:t>
            </a:r>
          </a:p>
          <a:p>
            <a:pPr lvl="1"/>
            <a:r>
              <a:rPr lang="en-US" dirty="0"/>
              <a:t>A quite common occurrence is when a single load or generator is isolated; in the case of a load it can be immediately killed; generators are more tricky 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A575A4BC-1E2A-8627-6C9F-891E20983EA4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30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Topology Processing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896600" cy="3733800"/>
          </a:xfrm>
        </p:spPr>
        <p:txBody>
          <a:bodyPr/>
          <a:lstStyle/>
          <a:p>
            <a:r>
              <a:rPr lang="en-US" dirty="0"/>
              <a:t>Since topology processing is performed often, it must be quick (order n ln(n))!</a:t>
            </a:r>
          </a:p>
          <a:p>
            <a:r>
              <a:rPr lang="en-US" dirty="0"/>
              <a:t>Simple, yet quick topology processing </a:t>
            </a:r>
            <a:r>
              <a:rPr lang="en-US" dirty="0" err="1"/>
              <a:t>algoritm</a:t>
            </a:r>
            <a:endParaRPr lang="en-US" dirty="0"/>
          </a:p>
          <a:p>
            <a:pPr lvl="1"/>
            <a:r>
              <a:rPr lang="en-US" dirty="0"/>
              <a:t>Set all buses as being in their own island (equal to bus number)</a:t>
            </a:r>
          </a:p>
          <a:p>
            <a:pPr lvl="1"/>
            <a:r>
              <a:rPr lang="en-US" dirty="0"/>
              <a:t>Set </a:t>
            </a:r>
            <a:r>
              <a:rPr lang="en-US" dirty="0" err="1"/>
              <a:t>ChangeInIslandStatus</a:t>
            </a:r>
            <a:r>
              <a:rPr lang="en-US" dirty="0"/>
              <a:t> true</a:t>
            </a:r>
          </a:p>
          <a:p>
            <a:pPr lvl="1"/>
            <a:r>
              <a:rPr lang="en-US" dirty="0"/>
              <a:t>While </a:t>
            </a:r>
            <a:r>
              <a:rPr lang="en-US" dirty="0" err="1"/>
              <a:t>ChangeInIslandStatus</a:t>
            </a:r>
            <a:r>
              <a:rPr lang="en-US" dirty="0"/>
              <a:t> Do</a:t>
            </a:r>
          </a:p>
          <a:p>
            <a:pPr marL="1314450" lvl="2" indent="-457200"/>
            <a:r>
              <a:rPr lang="en-US" dirty="0"/>
              <a:t>Go through all the in-service lines, setting the islands for each of the buses to be the smaller island number; if the island numbers are different set </a:t>
            </a:r>
            <a:r>
              <a:rPr lang="en-US" dirty="0" err="1"/>
              <a:t>ChangeInIslandStatus</a:t>
            </a:r>
            <a:r>
              <a:rPr lang="en-US" dirty="0"/>
              <a:t> true</a:t>
            </a:r>
          </a:p>
          <a:p>
            <a:pPr marL="914400" lvl="1" indent="-457200"/>
            <a:r>
              <a:rPr lang="en-US" dirty="0"/>
              <a:t>Determine which islands are viable, assigning a slack bus as necessary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5568451"/>
            <a:ext cx="7924800" cy="461665"/>
          </a:xfrm>
          <a:prstGeom prst="rect">
            <a:avLst/>
          </a:prstGeom>
          <a:solidFill>
            <a:srgbClr val="FF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This algorithm does depend on the depth of the system </a:t>
            </a:r>
            <a:endParaRPr lang="en-US" sz="2400" b="1" dirty="0">
              <a:solidFill>
                <a:srgbClr val="1E0000"/>
              </a:solidFill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xmlns="" id="{A2B7E99F-3EB7-CBF5-C24B-D42F99427E32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45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Island Formation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r="1483"/>
          <a:stretch/>
        </p:blipFill>
        <p:spPr bwMode="auto">
          <a:xfrm>
            <a:off x="1676400" y="1524000"/>
            <a:ext cx="694639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6086" r="17690" b="57392"/>
          <a:stretch/>
        </p:blipFill>
        <p:spPr bwMode="auto">
          <a:xfrm>
            <a:off x="6716486" y="1828800"/>
            <a:ext cx="3951514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1200" y="5638801"/>
            <a:ext cx="7696200" cy="830997"/>
          </a:xfrm>
          <a:prstGeom prst="rect">
            <a:avLst/>
          </a:prstGeom>
          <a:solidFill>
            <a:srgbClr val="FF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Splitting large systems requires a careful consideration of the flow on the island tie-lines as they are opened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7926" y="4419601"/>
            <a:ext cx="4419600" cy="830997"/>
          </a:xfrm>
          <a:prstGeom prst="rect">
            <a:avLst/>
          </a:prstGeom>
          <a:solidFill>
            <a:srgbClr val="FF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This option allows some islands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to not have a power flow solution 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6716486" y="2438400"/>
            <a:ext cx="217714" cy="1905000"/>
          </a:xfrm>
          <a:prstGeom prst="straightConnector1">
            <a:avLst/>
          </a:prstGeom>
          <a:noFill/>
          <a:ln w="41275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xmlns="" id="{5378519C-2DAB-8347-3E80-F5647EA60DB5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04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Branch versus Node Breaker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591800" cy="1615440"/>
          </a:xfrm>
        </p:spPr>
        <p:txBody>
          <a:bodyPr/>
          <a:lstStyle/>
          <a:p>
            <a:r>
              <a:rPr lang="en-US" dirty="0"/>
              <a:t>Due to a variety of issues during the 1970’s and 1980’s the real-time operations and planning stages of power systems adopted different modeling approaches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97600" y="2827096"/>
            <a:ext cx="4128380" cy="20005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1E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Planning</a:t>
            </a:r>
          </a:p>
          <a:p>
            <a:pPr marL="228600" indent="-228600">
              <a:defRPr/>
            </a:pPr>
            <a:r>
              <a:rPr lang="en-US" sz="2000" dirty="0">
                <a:solidFill>
                  <a:srgbClr val="1E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 simplified bus/branch model</a:t>
            </a:r>
          </a:p>
          <a:p>
            <a:pPr marL="228600" indent="-228600">
              <a:defRPr/>
            </a:pPr>
            <a:r>
              <a:rPr lang="en-US" sz="2000" dirty="0">
                <a:solidFill>
                  <a:srgbClr val="1E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PC approach</a:t>
            </a:r>
          </a:p>
          <a:p>
            <a:pPr marL="228600" indent="-228600">
              <a:defRPr/>
            </a:pPr>
            <a:r>
              <a:rPr lang="en-US" sz="2000" dirty="0">
                <a:solidFill>
                  <a:srgbClr val="1E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 of files</a:t>
            </a:r>
          </a:p>
          <a:p>
            <a:pPr marL="228600" indent="-228600">
              <a:defRPr/>
            </a:pPr>
            <a:r>
              <a:rPr lang="en-US" sz="2000" dirty="0">
                <a:solidFill>
                  <a:srgbClr val="1E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Stand-alone applications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2808239"/>
            <a:ext cx="48006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1E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Real-Time</a:t>
            </a:r>
            <a:r>
              <a:rPr lang="en-US" sz="2800" dirty="0">
                <a:solidFill>
                  <a:srgbClr val="1E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>
                <a:solidFill>
                  <a:srgbClr val="1E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Operations</a:t>
            </a:r>
          </a:p>
          <a:p>
            <a:pPr marL="228600" indent="-228600">
              <a:defRPr/>
            </a:pPr>
            <a:r>
              <a:rPr lang="en-US" sz="2000" dirty="0">
                <a:solidFill>
                  <a:srgbClr val="1E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 detailed node/breaker model</a:t>
            </a:r>
          </a:p>
          <a:p>
            <a:pPr marL="228600" indent="-228600">
              <a:defRPr/>
            </a:pPr>
            <a:r>
              <a:rPr lang="en-US" sz="2000" dirty="0">
                <a:solidFill>
                  <a:srgbClr val="1E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EMS system as a set of integrated applications and processes</a:t>
            </a:r>
          </a:p>
          <a:p>
            <a:pPr marL="228600" indent="-228600">
              <a:defRPr/>
            </a:pPr>
            <a:r>
              <a:rPr lang="en-US" sz="2000" dirty="0">
                <a:solidFill>
                  <a:srgbClr val="1E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Real-time operating system</a:t>
            </a:r>
          </a:p>
          <a:p>
            <a:pPr marL="228600" indent="-228600">
              <a:defRPr/>
            </a:pPr>
            <a:r>
              <a:rPr lang="en-US" sz="2000" dirty="0">
                <a:solidFill>
                  <a:srgbClr val="1E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Real-time databases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9945" y="5257800"/>
            <a:ext cx="7429500" cy="830997"/>
          </a:xfrm>
          <a:prstGeom prst="rect">
            <a:avLst/>
          </a:prstGeom>
          <a:solidFill>
            <a:srgbClr val="FFE6E6"/>
          </a:solidFill>
        </p:spPr>
        <p:txBody>
          <a:bodyPr wrap="square">
            <a:spAutoFit/>
          </a:bodyPr>
          <a:lstStyle/>
          <a:p>
            <a:pPr marL="947738" lvl="1" indent="-514350">
              <a:spcBef>
                <a:spcPts val="600"/>
              </a:spcBef>
            </a:pPr>
            <a:r>
              <a:rPr lang="en-US" sz="2400" dirty="0">
                <a:solidFill>
                  <a:srgbClr val="1E0000"/>
                </a:solidFill>
              </a:rPr>
              <a:t>Entire data sets and software tools developed around these two distinct power system models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xmlns="" id="{F3789FB5-79A2-B171-6EF3-FF1789131684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446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View of a 345 kV Substation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t="19575" r="1438" b="2109"/>
          <a:stretch/>
        </p:blipFill>
        <p:spPr bwMode="auto">
          <a:xfrm>
            <a:off x="1905000" y="1371600"/>
            <a:ext cx="79248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xmlns="" id="{0F5F00C8-41AE-4B8D-1087-30DD01EDE1F1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332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4B491C-6E63-1C1F-3424-519ED2A70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News: Transmission Line Permitting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5413B0-2093-448C-1B89-DCB2EC826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of today (9/29/22) Congress is set to pass a continuing resolution (CR) bill to fund the government for a few months.  What will not be included in that bill is overhaul of energy permitting, which includes new transmission lines</a:t>
            </a:r>
          </a:p>
          <a:p>
            <a:r>
              <a:rPr lang="en-US" dirty="0"/>
              <a:t>In the US the Tenth Amendment ensures the states have many powers,</a:t>
            </a:r>
          </a:p>
          <a:p>
            <a:pPr lvl="1"/>
            <a:r>
              <a:rPr lang="en-US" dirty="0"/>
              <a:t>“</a:t>
            </a:r>
            <a:r>
              <a:rPr lang="en-US" b="0" i="0" dirty="0">
                <a:solidFill>
                  <a:srgbClr val="000000"/>
                </a:solidFill>
                <a:effectLst/>
              </a:rPr>
              <a:t>The powers not delegated to the United States by the Constitution, nor prohibited by it to the States, are reserved to the States respectively, or to the people.”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Prior to the Civil War the common grammar was, “The United States are” whereas after the Civil it changed to, “The United States is…”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States have </a:t>
            </a:r>
            <a:r>
              <a:rPr lang="en-US" dirty="0">
                <a:solidFill>
                  <a:srgbClr val="000000"/>
                </a:solidFill>
              </a:rPr>
              <a:t>the final authority on permitting of transmission lines, which often cross state boundaries and usually have varying benefits</a:t>
            </a:r>
            <a:endParaRPr lang="en-US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546E754C-A92B-35F8-ECFA-BC635FF16CA1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480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Using a Disconnect to Break Load Current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6781800" cy="526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xmlns="" id="{4C7B56DC-2405-6F43-FC59-B8D873E66983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07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Substation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different substation breaker/disconnect configurations are common:</a:t>
            </a:r>
          </a:p>
          <a:p>
            <a:r>
              <a:rPr lang="en-US" dirty="0"/>
              <a:t>Single bus: simple but a fault</a:t>
            </a:r>
            <a:br>
              <a:rPr lang="en-US" dirty="0"/>
            </a:br>
            <a:r>
              <a:rPr lang="en-US" dirty="0"/>
              <a:t>any where requires taking out the </a:t>
            </a:r>
            <a:br>
              <a:rPr lang="en-US" dirty="0"/>
            </a:br>
            <a:r>
              <a:rPr lang="en-US" dirty="0"/>
              <a:t>entire substation; also doing breaker</a:t>
            </a:r>
            <a:br>
              <a:rPr lang="en-US" dirty="0"/>
            </a:br>
            <a:r>
              <a:rPr lang="en-US" dirty="0"/>
              <a:t>or disconnect maintenance requires</a:t>
            </a:r>
            <a:br>
              <a:rPr lang="en-US" dirty="0"/>
            </a:br>
            <a:r>
              <a:rPr lang="en-US" dirty="0"/>
              <a:t>taking out the associated line</a:t>
            </a:r>
          </a:p>
        </p:txBody>
      </p:sp>
      <p:pic>
        <p:nvPicPr>
          <p:cNvPr id="4" name="Picture 2" descr="http://4.bp.blogspot.com/-9g6rjqRAD0I/ToXk6oQSRUI/AAAAAAAAApY/-4th5mJTvDY/s400/SingleBus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r="24375"/>
          <a:stretch/>
        </p:blipFill>
        <p:spPr bwMode="auto">
          <a:xfrm>
            <a:off x="7848600" y="1981201"/>
            <a:ext cx="1920240" cy="262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0" y="6324601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Source: http://www.skm-eleksys.com/2011/09/substation-bus-schemes.html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BDFB386D-CD78-AA4C-EE14-849637FEFD2C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984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Substation Configurations,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and Transfer Bus: </a:t>
            </a:r>
            <a:br>
              <a:rPr lang="en-US" dirty="0"/>
            </a:br>
            <a:r>
              <a:rPr lang="en-US" dirty="0"/>
              <a:t>Now the breakers can be taken</a:t>
            </a:r>
            <a:br>
              <a:rPr lang="en-US" dirty="0"/>
            </a:br>
            <a:r>
              <a:rPr lang="en-US" dirty="0"/>
              <a:t>out for maintenance without</a:t>
            </a:r>
            <a:br>
              <a:rPr lang="en-US" dirty="0"/>
            </a:br>
            <a:r>
              <a:rPr lang="en-US" dirty="0"/>
              <a:t>taking out a line, but protection</a:t>
            </a:r>
            <a:br>
              <a:rPr lang="en-US" dirty="0"/>
            </a:br>
            <a:r>
              <a:rPr lang="en-US" dirty="0"/>
              <a:t>is more difficult, and a fault</a:t>
            </a:r>
            <a:br>
              <a:rPr lang="en-US" dirty="0"/>
            </a:br>
            <a:r>
              <a:rPr lang="en-US" dirty="0"/>
              <a:t>on one line will take out at least two</a:t>
            </a:r>
          </a:p>
          <a:p>
            <a:r>
              <a:rPr lang="en-US" dirty="0"/>
              <a:t>Double Bus Breaker:</a:t>
            </a:r>
            <a:br>
              <a:rPr lang="en-US" dirty="0"/>
            </a:br>
            <a:r>
              <a:rPr lang="en-US" dirty="0"/>
              <a:t>Now each line is fully protected</a:t>
            </a:r>
            <a:br>
              <a:rPr lang="en-US" dirty="0"/>
            </a:br>
            <a:r>
              <a:rPr lang="en-US" dirty="0"/>
              <a:t>when a breaker is out, so high</a:t>
            </a:r>
            <a:br>
              <a:rPr lang="en-US" dirty="0"/>
            </a:br>
            <a:r>
              <a:rPr lang="en-US" dirty="0"/>
              <a:t>reliability, but more costly</a:t>
            </a:r>
          </a:p>
          <a:p>
            <a:endParaRPr lang="en-US" dirty="0"/>
          </a:p>
        </p:txBody>
      </p:sp>
      <p:pic>
        <p:nvPicPr>
          <p:cNvPr id="4" name="Picture 2" descr="http://3.bp.blogspot.com/-yBG8xB2VDog/ToXlwGl-CbI/AAAAAAAAApc/4v4fTK9Ixbc/s400/MainandTransferBus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r="2000"/>
          <a:stretch/>
        </p:blipFill>
        <p:spPr bwMode="auto">
          <a:xfrm>
            <a:off x="6967880" y="1371600"/>
            <a:ext cx="338328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3.bp.blogspot.com/-9Se44Ew3i_c/ToXmQZRcZzI/AAAAAAAAApg/al1E7kRV1L0/s400/DoubleBusDoubleBreaker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53727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81200" y="6324601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Source: http://www.skm-eleksys.com/2011/09/substation-bus-schemes.html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xmlns="" id="{D91DC3CD-B897-63EB-4A65-52B2CF7669A2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778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Bus, Breaker and Half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the name implies with a ring</a:t>
            </a:r>
            <a:br>
              <a:rPr lang="en-US" dirty="0"/>
            </a:br>
            <a:r>
              <a:rPr lang="en-US" dirty="0"/>
              <a:t>bus the breakers form a ring;</a:t>
            </a:r>
            <a:br>
              <a:rPr lang="en-US" dirty="0"/>
            </a:br>
            <a:r>
              <a:rPr lang="en-US" dirty="0"/>
              <a:t>number of breakers is same as </a:t>
            </a:r>
            <a:br>
              <a:rPr lang="en-US" dirty="0"/>
            </a:br>
            <a:r>
              <a:rPr lang="en-US" dirty="0"/>
              <a:t>number of devices; any breaker can</a:t>
            </a:r>
            <a:br>
              <a:rPr lang="en-US" dirty="0"/>
            </a:br>
            <a:r>
              <a:rPr lang="en-US" dirty="0"/>
              <a:t>be removed for maintenance</a:t>
            </a:r>
          </a:p>
          <a:p>
            <a:r>
              <a:rPr lang="en-US" dirty="0"/>
              <a:t>The breaker and half has two buses</a:t>
            </a:r>
            <a:br>
              <a:rPr lang="en-US" dirty="0"/>
            </a:br>
            <a:r>
              <a:rPr lang="en-US" dirty="0"/>
              <a:t>and uses three breakers for two</a:t>
            </a:r>
            <a:br>
              <a:rPr lang="en-US" dirty="0"/>
            </a:br>
            <a:r>
              <a:rPr lang="en-US" dirty="0"/>
              <a:t>devices; both breakers and buses</a:t>
            </a:r>
            <a:br>
              <a:rPr lang="en-US" dirty="0"/>
            </a:br>
            <a:r>
              <a:rPr lang="en-US" dirty="0"/>
              <a:t>can be removed for maintenance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6324601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Source: http://www.skm-eleksys.com/2011/09/substation-bus-schemes.html</a:t>
            </a:r>
          </a:p>
        </p:txBody>
      </p:sp>
      <p:pic>
        <p:nvPicPr>
          <p:cNvPr id="5" name="Picture 4" descr="http://4.bp.blogspot.com/-T0szY1RTPM8/ToXnwiGFmqI/AAAAAAAAAps/vekR4pL2paA/s1600/OneandHalfBreak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85" y="3657600"/>
            <a:ext cx="32511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4.bp.blogspot.com/-XAvUa4XFCVY/ToXnSU5vLvI/AAAAAAAAApo/OEG_sDpGYpw/s1600/RingB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692" y="1295400"/>
            <a:ext cx="294639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xmlns="" id="{F8EDDA38-826D-B69D-E2BE-1D3C857FC1B3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746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001000" cy="1069848"/>
          </a:xfrm>
        </p:spPr>
        <p:txBody>
          <a:bodyPr/>
          <a:lstStyle/>
          <a:p>
            <a:r>
              <a:rPr lang="en-US" dirty="0"/>
              <a:t>EMS and Planning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4511040" cy="3733800"/>
          </a:xfrm>
        </p:spPr>
        <p:txBody>
          <a:bodyPr/>
          <a:lstStyle/>
          <a:p>
            <a:r>
              <a:rPr lang="en-US" dirty="0"/>
              <a:t>EMS Model</a:t>
            </a:r>
          </a:p>
          <a:p>
            <a:pPr lvl="1"/>
            <a:r>
              <a:rPr lang="en-US" dirty="0"/>
              <a:t>Used for real-time operations</a:t>
            </a:r>
          </a:p>
          <a:p>
            <a:pPr lvl="1"/>
            <a:r>
              <a:rPr lang="en-US" dirty="0"/>
              <a:t>Called full topology model</a:t>
            </a:r>
          </a:p>
          <a:p>
            <a:pPr lvl="1"/>
            <a:r>
              <a:rPr lang="en-US" dirty="0"/>
              <a:t>Has node-breaker detail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280160"/>
            <a:ext cx="4587240" cy="2194060"/>
          </a:xfrm>
        </p:spPr>
        <p:txBody>
          <a:bodyPr/>
          <a:lstStyle/>
          <a:p>
            <a:r>
              <a:rPr lang="en-US" dirty="0"/>
              <a:t>Planning Model</a:t>
            </a:r>
          </a:p>
          <a:p>
            <a:pPr lvl="1"/>
            <a:r>
              <a:rPr lang="en-US" dirty="0"/>
              <a:t>Used for off-line analysis</a:t>
            </a:r>
          </a:p>
          <a:p>
            <a:pPr lvl="1"/>
            <a:r>
              <a:rPr lang="en-US" dirty="0"/>
              <a:t>Called consolidated model by PowerWorld</a:t>
            </a:r>
          </a:p>
          <a:p>
            <a:pPr lvl="1"/>
            <a:r>
              <a:rPr lang="en-US" dirty="0"/>
              <a:t>Has bus/branch detail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06418" y="3263960"/>
            <a:ext cx="4495800" cy="3261360"/>
            <a:chOff x="609600" y="3063240"/>
            <a:chExt cx="4495800" cy="3261360"/>
          </a:xfrm>
        </p:grpSpPr>
        <p:sp>
          <p:nvSpPr>
            <p:cNvPr id="6" name="Freeform 5"/>
            <p:cNvSpPr/>
            <p:nvPr/>
          </p:nvSpPr>
          <p:spPr bwMode="auto">
            <a:xfrm>
              <a:off x="609600" y="3515618"/>
              <a:ext cx="3427437" cy="2230545"/>
            </a:xfrm>
            <a:custGeom>
              <a:avLst/>
              <a:gdLst>
                <a:gd name="connsiteX0" fmla="*/ 62630 w 3632548"/>
                <a:gd name="connsiteY0" fmla="*/ 2004165 h 2605414"/>
                <a:gd name="connsiteX1" fmla="*/ 1265129 w 3632548"/>
                <a:gd name="connsiteY1" fmla="*/ 1991639 h 2605414"/>
                <a:gd name="connsiteX2" fmla="*/ 1678488 w 3632548"/>
                <a:gd name="connsiteY2" fmla="*/ 1453019 h 2605414"/>
                <a:gd name="connsiteX3" fmla="*/ 3144033 w 3632548"/>
                <a:gd name="connsiteY3" fmla="*/ 1453019 h 2605414"/>
                <a:gd name="connsiteX4" fmla="*/ 3194137 w 3632548"/>
                <a:gd name="connsiteY4" fmla="*/ 2517732 h 2605414"/>
                <a:gd name="connsiteX5" fmla="*/ 3594970 w 3632548"/>
                <a:gd name="connsiteY5" fmla="*/ 2605414 h 2605414"/>
                <a:gd name="connsiteX6" fmla="*/ 3632548 w 3632548"/>
                <a:gd name="connsiteY6" fmla="*/ 0 h 2605414"/>
                <a:gd name="connsiteX7" fmla="*/ 3231715 w 3632548"/>
                <a:gd name="connsiteY7" fmla="*/ 37578 h 2605414"/>
                <a:gd name="connsiteX8" fmla="*/ 2931091 w 3632548"/>
                <a:gd name="connsiteY8" fmla="*/ 275573 h 2605414"/>
                <a:gd name="connsiteX9" fmla="*/ 0 w 3632548"/>
                <a:gd name="connsiteY9" fmla="*/ 275573 h 2605414"/>
                <a:gd name="connsiteX10" fmla="*/ 12526 w 3632548"/>
                <a:gd name="connsiteY10" fmla="*/ 1991639 h 2605414"/>
                <a:gd name="connsiteX0" fmla="*/ 62630 w 3792255"/>
                <a:gd name="connsiteY0" fmla="*/ 2004165 h 2605414"/>
                <a:gd name="connsiteX1" fmla="*/ 1265129 w 3792255"/>
                <a:gd name="connsiteY1" fmla="*/ 1991639 h 2605414"/>
                <a:gd name="connsiteX2" fmla="*/ 1678488 w 3792255"/>
                <a:gd name="connsiteY2" fmla="*/ 1453019 h 2605414"/>
                <a:gd name="connsiteX3" fmla="*/ 3144033 w 3792255"/>
                <a:gd name="connsiteY3" fmla="*/ 1453019 h 2605414"/>
                <a:gd name="connsiteX4" fmla="*/ 3194137 w 3792255"/>
                <a:gd name="connsiteY4" fmla="*/ 2517732 h 2605414"/>
                <a:gd name="connsiteX5" fmla="*/ 3594970 w 3792255"/>
                <a:gd name="connsiteY5" fmla="*/ 2605414 h 2605414"/>
                <a:gd name="connsiteX6" fmla="*/ 3792255 w 3792255"/>
                <a:gd name="connsiteY6" fmla="*/ 1240077 h 2605414"/>
                <a:gd name="connsiteX7" fmla="*/ 3632548 w 3792255"/>
                <a:gd name="connsiteY7" fmla="*/ 0 h 2605414"/>
                <a:gd name="connsiteX8" fmla="*/ 3231715 w 3792255"/>
                <a:gd name="connsiteY8" fmla="*/ 37578 h 2605414"/>
                <a:gd name="connsiteX9" fmla="*/ 2931091 w 3792255"/>
                <a:gd name="connsiteY9" fmla="*/ 275573 h 2605414"/>
                <a:gd name="connsiteX10" fmla="*/ 0 w 3792255"/>
                <a:gd name="connsiteY10" fmla="*/ 275573 h 2605414"/>
                <a:gd name="connsiteX11" fmla="*/ 12526 w 3792255"/>
                <a:gd name="connsiteY11" fmla="*/ 1991639 h 2605414"/>
                <a:gd name="connsiteX0" fmla="*/ 62630 w 3818351"/>
                <a:gd name="connsiteY0" fmla="*/ 2004165 h 2605414"/>
                <a:gd name="connsiteX1" fmla="*/ 1265129 w 3818351"/>
                <a:gd name="connsiteY1" fmla="*/ 1991639 h 2605414"/>
                <a:gd name="connsiteX2" fmla="*/ 1678488 w 3818351"/>
                <a:gd name="connsiteY2" fmla="*/ 1453019 h 2605414"/>
                <a:gd name="connsiteX3" fmla="*/ 3144033 w 3818351"/>
                <a:gd name="connsiteY3" fmla="*/ 1453019 h 2605414"/>
                <a:gd name="connsiteX4" fmla="*/ 3194137 w 3818351"/>
                <a:gd name="connsiteY4" fmla="*/ 2517732 h 2605414"/>
                <a:gd name="connsiteX5" fmla="*/ 3594970 w 3818351"/>
                <a:gd name="connsiteY5" fmla="*/ 2605414 h 2605414"/>
                <a:gd name="connsiteX6" fmla="*/ 3792255 w 3818351"/>
                <a:gd name="connsiteY6" fmla="*/ 1240077 h 2605414"/>
                <a:gd name="connsiteX7" fmla="*/ 3632548 w 3818351"/>
                <a:gd name="connsiteY7" fmla="*/ 0 h 2605414"/>
                <a:gd name="connsiteX8" fmla="*/ 3231715 w 3818351"/>
                <a:gd name="connsiteY8" fmla="*/ 37578 h 2605414"/>
                <a:gd name="connsiteX9" fmla="*/ 2931091 w 3818351"/>
                <a:gd name="connsiteY9" fmla="*/ 275573 h 2605414"/>
                <a:gd name="connsiteX10" fmla="*/ 0 w 3818351"/>
                <a:gd name="connsiteY10" fmla="*/ 275573 h 2605414"/>
                <a:gd name="connsiteX11" fmla="*/ 12526 w 3818351"/>
                <a:gd name="connsiteY11" fmla="*/ 1991639 h 2605414"/>
                <a:gd name="connsiteX0" fmla="*/ 62630 w 3818351"/>
                <a:gd name="connsiteY0" fmla="*/ 2004165 h 2605414"/>
                <a:gd name="connsiteX1" fmla="*/ 1265129 w 3818351"/>
                <a:gd name="connsiteY1" fmla="*/ 1991639 h 2605414"/>
                <a:gd name="connsiteX2" fmla="*/ 1678488 w 3818351"/>
                <a:gd name="connsiteY2" fmla="*/ 1453019 h 2605414"/>
                <a:gd name="connsiteX3" fmla="*/ 3144033 w 3818351"/>
                <a:gd name="connsiteY3" fmla="*/ 1453019 h 2605414"/>
                <a:gd name="connsiteX4" fmla="*/ 3194137 w 3818351"/>
                <a:gd name="connsiteY4" fmla="*/ 2517732 h 2605414"/>
                <a:gd name="connsiteX5" fmla="*/ 3594970 w 3818351"/>
                <a:gd name="connsiteY5" fmla="*/ 2605414 h 2605414"/>
                <a:gd name="connsiteX6" fmla="*/ 3792255 w 3818351"/>
                <a:gd name="connsiteY6" fmla="*/ 1240077 h 2605414"/>
                <a:gd name="connsiteX7" fmla="*/ 3632548 w 3818351"/>
                <a:gd name="connsiteY7" fmla="*/ 0 h 2605414"/>
                <a:gd name="connsiteX8" fmla="*/ 3231715 w 3818351"/>
                <a:gd name="connsiteY8" fmla="*/ 37578 h 2605414"/>
                <a:gd name="connsiteX9" fmla="*/ 2931091 w 3818351"/>
                <a:gd name="connsiteY9" fmla="*/ 275573 h 2605414"/>
                <a:gd name="connsiteX10" fmla="*/ 0 w 3818351"/>
                <a:gd name="connsiteY10" fmla="*/ 275573 h 2605414"/>
                <a:gd name="connsiteX11" fmla="*/ 12526 w 3818351"/>
                <a:gd name="connsiteY11" fmla="*/ 1991639 h 2605414"/>
                <a:gd name="connsiteX0" fmla="*/ 552537 w 4308258"/>
                <a:gd name="connsiteY0" fmla="*/ 2004165 h 2605414"/>
                <a:gd name="connsiteX1" fmla="*/ 1755036 w 4308258"/>
                <a:gd name="connsiteY1" fmla="*/ 1991639 h 2605414"/>
                <a:gd name="connsiteX2" fmla="*/ 2168395 w 4308258"/>
                <a:gd name="connsiteY2" fmla="*/ 1453019 h 2605414"/>
                <a:gd name="connsiteX3" fmla="*/ 3633940 w 4308258"/>
                <a:gd name="connsiteY3" fmla="*/ 1453019 h 2605414"/>
                <a:gd name="connsiteX4" fmla="*/ 3684044 w 4308258"/>
                <a:gd name="connsiteY4" fmla="*/ 2517732 h 2605414"/>
                <a:gd name="connsiteX5" fmla="*/ 4084877 w 4308258"/>
                <a:gd name="connsiteY5" fmla="*/ 2605414 h 2605414"/>
                <a:gd name="connsiteX6" fmla="*/ 4282162 w 4308258"/>
                <a:gd name="connsiteY6" fmla="*/ 1240077 h 2605414"/>
                <a:gd name="connsiteX7" fmla="*/ 4122455 w 4308258"/>
                <a:gd name="connsiteY7" fmla="*/ 0 h 2605414"/>
                <a:gd name="connsiteX8" fmla="*/ 3721622 w 4308258"/>
                <a:gd name="connsiteY8" fmla="*/ 37578 h 2605414"/>
                <a:gd name="connsiteX9" fmla="*/ 3420998 w 4308258"/>
                <a:gd name="connsiteY9" fmla="*/ 275573 h 2605414"/>
                <a:gd name="connsiteX10" fmla="*/ 489907 w 4308258"/>
                <a:gd name="connsiteY10" fmla="*/ 275573 h 2605414"/>
                <a:gd name="connsiteX11" fmla="*/ 413707 w 4308258"/>
                <a:gd name="connsiteY11" fmla="*/ 1371600 h 2605414"/>
                <a:gd name="connsiteX12" fmla="*/ 502433 w 4308258"/>
                <a:gd name="connsiteY12" fmla="*/ 1991639 h 2605414"/>
                <a:gd name="connsiteX0" fmla="*/ 247737 w 4003458"/>
                <a:gd name="connsiteY0" fmla="*/ 2004165 h 2605414"/>
                <a:gd name="connsiteX1" fmla="*/ 1450236 w 4003458"/>
                <a:gd name="connsiteY1" fmla="*/ 1991639 h 2605414"/>
                <a:gd name="connsiteX2" fmla="*/ 1863595 w 4003458"/>
                <a:gd name="connsiteY2" fmla="*/ 1453019 h 2605414"/>
                <a:gd name="connsiteX3" fmla="*/ 3329140 w 4003458"/>
                <a:gd name="connsiteY3" fmla="*/ 1453019 h 2605414"/>
                <a:gd name="connsiteX4" fmla="*/ 3379244 w 4003458"/>
                <a:gd name="connsiteY4" fmla="*/ 2517732 h 2605414"/>
                <a:gd name="connsiteX5" fmla="*/ 3780077 w 4003458"/>
                <a:gd name="connsiteY5" fmla="*/ 2605414 h 2605414"/>
                <a:gd name="connsiteX6" fmla="*/ 3977362 w 4003458"/>
                <a:gd name="connsiteY6" fmla="*/ 1240077 h 2605414"/>
                <a:gd name="connsiteX7" fmla="*/ 3817655 w 4003458"/>
                <a:gd name="connsiteY7" fmla="*/ 0 h 2605414"/>
                <a:gd name="connsiteX8" fmla="*/ 3416822 w 4003458"/>
                <a:gd name="connsiteY8" fmla="*/ 37578 h 2605414"/>
                <a:gd name="connsiteX9" fmla="*/ 3116198 w 4003458"/>
                <a:gd name="connsiteY9" fmla="*/ 275573 h 2605414"/>
                <a:gd name="connsiteX10" fmla="*/ 489907 w 4003458"/>
                <a:gd name="connsiteY10" fmla="*/ 304800 h 2605414"/>
                <a:gd name="connsiteX11" fmla="*/ 108907 w 4003458"/>
                <a:gd name="connsiteY11" fmla="*/ 1371600 h 2605414"/>
                <a:gd name="connsiteX12" fmla="*/ 197633 w 4003458"/>
                <a:gd name="connsiteY12" fmla="*/ 1991639 h 2605414"/>
                <a:gd name="connsiteX0" fmla="*/ 247737 w 4003458"/>
                <a:gd name="connsiteY0" fmla="*/ 2004165 h 2605414"/>
                <a:gd name="connsiteX1" fmla="*/ 1450236 w 4003458"/>
                <a:gd name="connsiteY1" fmla="*/ 1991639 h 2605414"/>
                <a:gd name="connsiteX2" fmla="*/ 1863595 w 4003458"/>
                <a:gd name="connsiteY2" fmla="*/ 1453019 h 2605414"/>
                <a:gd name="connsiteX3" fmla="*/ 3329140 w 4003458"/>
                <a:gd name="connsiteY3" fmla="*/ 1453019 h 2605414"/>
                <a:gd name="connsiteX4" fmla="*/ 3379244 w 4003458"/>
                <a:gd name="connsiteY4" fmla="*/ 2517732 h 2605414"/>
                <a:gd name="connsiteX5" fmla="*/ 3780077 w 4003458"/>
                <a:gd name="connsiteY5" fmla="*/ 2605414 h 2605414"/>
                <a:gd name="connsiteX6" fmla="*/ 3977362 w 4003458"/>
                <a:gd name="connsiteY6" fmla="*/ 1240077 h 2605414"/>
                <a:gd name="connsiteX7" fmla="*/ 3817655 w 4003458"/>
                <a:gd name="connsiteY7" fmla="*/ 0 h 2605414"/>
                <a:gd name="connsiteX8" fmla="*/ 3416822 w 4003458"/>
                <a:gd name="connsiteY8" fmla="*/ 37578 h 2605414"/>
                <a:gd name="connsiteX9" fmla="*/ 3116198 w 4003458"/>
                <a:gd name="connsiteY9" fmla="*/ 275573 h 2605414"/>
                <a:gd name="connsiteX10" fmla="*/ 489907 w 4003458"/>
                <a:gd name="connsiteY10" fmla="*/ 304800 h 2605414"/>
                <a:gd name="connsiteX11" fmla="*/ 108907 w 4003458"/>
                <a:gd name="connsiteY11" fmla="*/ 1371600 h 2605414"/>
                <a:gd name="connsiteX12" fmla="*/ 337507 w 4003458"/>
                <a:gd name="connsiteY12" fmla="*/ 2057400 h 2605414"/>
                <a:gd name="connsiteX0" fmla="*/ 337507 w 4003458"/>
                <a:gd name="connsiteY0" fmla="*/ 1981200 h 2605414"/>
                <a:gd name="connsiteX1" fmla="*/ 1450236 w 4003458"/>
                <a:gd name="connsiteY1" fmla="*/ 1991639 h 2605414"/>
                <a:gd name="connsiteX2" fmla="*/ 1863595 w 4003458"/>
                <a:gd name="connsiteY2" fmla="*/ 1453019 h 2605414"/>
                <a:gd name="connsiteX3" fmla="*/ 3329140 w 4003458"/>
                <a:gd name="connsiteY3" fmla="*/ 1453019 h 2605414"/>
                <a:gd name="connsiteX4" fmla="*/ 3379244 w 4003458"/>
                <a:gd name="connsiteY4" fmla="*/ 2517732 h 2605414"/>
                <a:gd name="connsiteX5" fmla="*/ 3780077 w 4003458"/>
                <a:gd name="connsiteY5" fmla="*/ 2605414 h 2605414"/>
                <a:gd name="connsiteX6" fmla="*/ 3977362 w 4003458"/>
                <a:gd name="connsiteY6" fmla="*/ 1240077 h 2605414"/>
                <a:gd name="connsiteX7" fmla="*/ 3817655 w 4003458"/>
                <a:gd name="connsiteY7" fmla="*/ 0 h 2605414"/>
                <a:gd name="connsiteX8" fmla="*/ 3416822 w 4003458"/>
                <a:gd name="connsiteY8" fmla="*/ 37578 h 2605414"/>
                <a:gd name="connsiteX9" fmla="*/ 3116198 w 4003458"/>
                <a:gd name="connsiteY9" fmla="*/ 275573 h 2605414"/>
                <a:gd name="connsiteX10" fmla="*/ 489907 w 4003458"/>
                <a:gd name="connsiteY10" fmla="*/ 304800 h 2605414"/>
                <a:gd name="connsiteX11" fmla="*/ 108907 w 4003458"/>
                <a:gd name="connsiteY11" fmla="*/ 1371600 h 2605414"/>
                <a:gd name="connsiteX12" fmla="*/ 337507 w 4003458"/>
                <a:gd name="connsiteY12" fmla="*/ 2057400 h 2605414"/>
                <a:gd name="connsiteX0" fmla="*/ 337507 w 4003458"/>
                <a:gd name="connsiteY0" fmla="*/ 1981200 h 2605414"/>
                <a:gd name="connsiteX1" fmla="*/ 413707 w 4003458"/>
                <a:gd name="connsiteY1" fmla="*/ 1981200 h 2605414"/>
                <a:gd name="connsiteX2" fmla="*/ 1450236 w 4003458"/>
                <a:gd name="connsiteY2" fmla="*/ 1991639 h 2605414"/>
                <a:gd name="connsiteX3" fmla="*/ 1863595 w 4003458"/>
                <a:gd name="connsiteY3" fmla="*/ 1453019 h 2605414"/>
                <a:gd name="connsiteX4" fmla="*/ 3329140 w 4003458"/>
                <a:gd name="connsiteY4" fmla="*/ 1453019 h 2605414"/>
                <a:gd name="connsiteX5" fmla="*/ 3379244 w 4003458"/>
                <a:gd name="connsiteY5" fmla="*/ 2517732 h 2605414"/>
                <a:gd name="connsiteX6" fmla="*/ 3780077 w 4003458"/>
                <a:gd name="connsiteY6" fmla="*/ 2605414 h 2605414"/>
                <a:gd name="connsiteX7" fmla="*/ 3977362 w 4003458"/>
                <a:gd name="connsiteY7" fmla="*/ 1240077 h 2605414"/>
                <a:gd name="connsiteX8" fmla="*/ 3817655 w 4003458"/>
                <a:gd name="connsiteY8" fmla="*/ 0 h 2605414"/>
                <a:gd name="connsiteX9" fmla="*/ 3416822 w 4003458"/>
                <a:gd name="connsiteY9" fmla="*/ 37578 h 2605414"/>
                <a:gd name="connsiteX10" fmla="*/ 3116198 w 4003458"/>
                <a:gd name="connsiteY10" fmla="*/ 275573 h 2605414"/>
                <a:gd name="connsiteX11" fmla="*/ 489907 w 4003458"/>
                <a:gd name="connsiteY11" fmla="*/ 304800 h 2605414"/>
                <a:gd name="connsiteX12" fmla="*/ 108907 w 4003458"/>
                <a:gd name="connsiteY12" fmla="*/ 1371600 h 2605414"/>
                <a:gd name="connsiteX13" fmla="*/ 337507 w 4003458"/>
                <a:gd name="connsiteY13" fmla="*/ 2057400 h 2605414"/>
                <a:gd name="connsiteX0" fmla="*/ 337507 w 4003458"/>
                <a:gd name="connsiteY0" fmla="*/ 1981200 h 2605414"/>
                <a:gd name="connsiteX1" fmla="*/ 413707 w 4003458"/>
                <a:gd name="connsiteY1" fmla="*/ 1981200 h 2605414"/>
                <a:gd name="connsiteX2" fmla="*/ 1404307 w 4003458"/>
                <a:gd name="connsiteY2" fmla="*/ 2057400 h 2605414"/>
                <a:gd name="connsiteX3" fmla="*/ 1863595 w 4003458"/>
                <a:gd name="connsiteY3" fmla="*/ 1453019 h 2605414"/>
                <a:gd name="connsiteX4" fmla="*/ 3329140 w 4003458"/>
                <a:gd name="connsiteY4" fmla="*/ 1453019 h 2605414"/>
                <a:gd name="connsiteX5" fmla="*/ 3379244 w 4003458"/>
                <a:gd name="connsiteY5" fmla="*/ 2517732 h 2605414"/>
                <a:gd name="connsiteX6" fmla="*/ 3780077 w 4003458"/>
                <a:gd name="connsiteY6" fmla="*/ 2605414 h 2605414"/>
                <a:gd name="connsiteX7" fmla="*/ 3977362 w 4003458"/>
                <a:gd name="connsiteY7" fmla="*/ 1240077 h 2605414"/>
                <a:gd name="connsiteX8" fmla="*/ 3817655 w 4003458"/>
                <a:gd name="connsiteY8" fmla="*/ 0 h 2605414"/>
                <a:gd name="connsiteX9" fmla="*/ 3416822 w 4003458"/>
                <a:gd name="connsiteY9" fmla="*/ 37578 h 2605414"/>
                <a:gd name="connsiteX10" fmla="*/ 3116198 w 4003458"/>
                <a:gd name="connsiteY10" fmla="*/ 275573 h 2605414"/>
                <a:gd name="connsiteX11" fmla="*/ 489907 w 4003458"/>
                <a:gd name="connsiteY11" fmla="*/ 304800 h 2605414"/>
                <a:gd name="connsiteX12" fmla="*/ 108907 w 4003458"/>
                <a:gd name="connsiteY12" fmla="*/ 1371600 h 2605414"/>
                <a:gd name="connsiteX13" fmla="*/ 337507 w 4003458"/>
                <a:gd name="connsiteY13" fmla="*/ 2057400 h 2605414"/>
                <a:gd name="connsiteX0" fmla="*/ 337507 w 4003458"/>
                <a:gd name="connsiteY0" fmla="*/ 1981200 h 2605414"/>
                <a:gd name="connsiteX1" fmla="*/ 413707 w 4003458"/>
                <a:gd name="connsiteY1" fmla="*/ 1981200 h 2605414"/>
                <a:gd name="connsiteX2" fmla="*/ 1404307 w 4003458"/>
                <a:gd name="connsiteY2" fmla="*/ 2057400 h 2605414"/>
                <a:gd name="connsiteX3" fmla="*/ 1863595 w 4003458"/>
                <a:gd name="connsiteY3" fmla="*/ 1453019 h 2605414"/>
                <a:gd name="connsiteX4" fmla="*/ 3329140 w 4003458"/>
                <a:gd name="connsiteY4" fmla="*/ 1453019 h 2605414"/>
                <a:gd name="connsiteX5" fmla="*/ 3379244 w 4003458"/>
                <a:gd name="connsiteY5" fmla="*/ 2517732 h 2605414"/>
                <a:gd name="connsiteX6" fmla="*/ 3780077 w 4003458"/>
                <a:gd name="connsiteY6" fmla="*/ 2605414 h 2605414"/>
                <a:gd name="connsiteX7" fmla="*/ 3977362 w 4003458"/>
                <a:gd name="connsiteY7" fmla="*/ 1240077 h 2605414"/>
                <a:gd name="connsiteX8" fmla="*/ 3817655 w 4003458"/>
                <a:gd name="connsiteY8" fmla="*/ 0 h 2605414"/>
                <a:gd name="connsiteX9" fmla="*/ 3416822 w 4003458"/>
                <a:gd name="connsiteY9" fmla="*/ 37578 h 2605414"/>
                <a:gd name="connsiteX10" fmla="*/ 3116198 w 4003458"/>
                <a:gd name="connsiteY10" fmla="*/ 275573 h 2605414"/>
                <a:gd name="connsiteX11" fmla="*/ 489907 w 4003458"/>
                <a:gd name="connsiteY11" fmla="*/ 304800 h 2605414"/>
                <a:gd name="connsiteX12" fmla="*/ 108907 w 4003458"/>
                <a:gd name="connsiteY12" fmla="*/ 1371600 h 2605414"/>
                <a:gd name="connsiteX13" fmla="*/ 337507 w 4003458"/>
                <a:gd name="connsiteY13" fmla="*/ 2057400 h 2605414"/>
                <a:gd name="connsiteX0" fmla="*/ 337507 w 4003458"/>
                <a:gd name="connsiteY0" fmla="*/ 1981200 h 2605414"/>
                <a:gd name="connsiteX1" fmla="*/ 413707 w 4003458"/>
                <a:gd name="connsiteY1" fmla="*/ 1981200 h 2605414"/>
                <a:gd name="connsiteX2" fmla="*/ 1404307 w 4003458"/>
                <a:gd name="connsiteY2" fmla="*/ 2057400 h 2605414"/>
                <a:gd name="connsiteX3" fmla="*/ 1863595 w 4003458"/>
                <a:gd name="connsiteY3" fmla="*/ 1453019 h 2605414"/>
                <a:gd name="connsiteX4" fmla="*/ 3329140 w 4003458"/>
                <a:gd name="connsiteY4" fmla="*/ 1453019 h 2605414"/>
                <a:gd name="connsiteX5" fmla="*/ 3379244 w 4003458"/>
                <a:gd name="connsiteY5" fmla="*/ 2517732 h 2605414"/>
                <a:gd name="connsiteX6" fmla="*/ 3780077 w 4003458"/>
                <a:gd name="connsiteY6" fmla="*/ 2605414 h 2605414"/>
                <a:gd name="connsiteX7" fmla="*/ 3977362 w 4003458"/>
                <a:gd name="connsiteY7" fmla="*/ 1240077 h 2605414"/>
                <a:gd name="connsiteX8" fmla="*/ 3817655 w 4003458"/>
                <a:gd name="connsiteY8" fmla="*/ 0 h 2605414"/>
                <a:gd name="connsiteX9" fmla="*/ 3416822 w 4003458"/>
                <a:gd name="connsiteY9" fmla="*/ 37578 h 2605414"/>
                <a:gd name="connsiteX10" fmla="*/ 3116198 w 4003458"/>
                <a:gd name="connsiteY10" fmla="*/ 275573 h 2605414"/>
                <a:gd name="connsiteX11" fmla="*/ 489907 w 4003458"/>
                <a:gd name="connsiteY11" fmla="*/ 304800 h 2605414"/>
                <a:gd name="connsiteX12" fmla="*/ 108907 w 4003458"/>
                <a:gd name="connsiteY12" fmla="*/ 1371600 h 2605414"/>
                <a:gd name="connsiteX13" fmla="*/ 337507 w 4003458"/>
                <a:gd name="connsiteY13" fmla="*/ 2057400 h 2605414"/>
                <a:gd name="connsiteX0" fmla="*/ 337507 w 4003458"/>
                <a:gd name="connsiteY0" fmla="*/ 1981200 h 2605414"/>
                <a:gd name="connsiteX1" fmla="*/ 413707 w 4003458"/>
                <a:gd name="connsiteY1" fmla="*/ 1981200 h 2605414"/>
                <a:gd name="connsiteX2" fmla="*/ 1404307 w 4003458"/>
                <a:gd name="connsiteY2" fmla="*/ 2057400 h 2605414"/>
                <a:gd name="connsiteX3" fmla="*/ 1863595 w 4003458"/>
                <a:gd name="connsiteY3" fmla="*/ 1453019 h 2605414"/>
                <a:gd name="connsiteX4" fmla="*/ 2699707 w 4003458"/>
                <a:gd name="connsiteY4" fmla="*/ 1371600 h 2605414"/>
                <a:gd name="connsiteX5" fmla="*/ 3329140 w 4003458"/>
                <a:gd name="connsiteY5" fmla="*/ 1453019 h 2605414"/>
                <a:gd name="connsiteX6" fmla="*/ 3379244 w 4003458"/>
                <a:gd name="connsiteY6" fmla="*/ 2517732 h 2605414"/>
                <a:gd name="connsiteX7" fmla="*/ 3780077 w 4003458"/>
                <a:gd name="connsiteY7" fmla="*/ 2605414 h 2605414"/>
                <a:gd name="connsiteX8" fmla="*/ 3977362 w 4003458"/>
                <a:gd name="connsiteY8" fmla="*/ 1240077 h 2605414"/>
                <a:gd name="connsiteX9" fmla="*/ 3817655 w 4003458"/>
                <a:gd name="connsiteY9" fmla="*/ 0 h 2605414"/>
                <a:gd name="connsiteX10" fmla="*/ 3416822 w 4003458"/>
                <a:gd name="connsiteY10" fmla="*/ 37578 h 2605414"/>
                <a:gd name="connsiteX11" fmla="*/ 3116198 w 4003458"/>
                <a:gd name="connsiteY11" fmla="*/ 275573 h 2605414"/>
                <a:gd name="connsiteX12" fmla="*/ 489907 w 4003458"/>
                <a:gd name="connsiteY12" fmla="*/ 304800 h 2605414"/>
                <a:gd name="connsiteX13" fmla="*/ 108907 w 4003458"/>
                <a:gd name="connsiteY13" fmla="*/ 1371600 h 2605414"/>
                <a:gd name="connsiteX14" fmla="*/ 337507 w 4003458"/>
                <a:gd name="connsiteY14" fmla="*/ 2057400 h 2605414"/>
                <a:gd name="connsiteX0" fmla="*/ 337507 w 4003458"/>
                <a:gd name="connsiteY0" fmla="*/ 1981200 h 2605414"/>
                <a:gd name="connsiteX1" fmla="*/ 413707 w 4003458"/>
                <a:gd name="connsiteY1" fmla="*/ 1981200 h 2605414"/>
                <a:gd name="connsiteX2" fmla="*/ 1404307 w 4003458"/>
                <a:gd name="connsiteY2" fmla="*/ 2057400 h 2605414"/>
                <a:gd name="connsiteX3" fmla="*/ 1863595 w 4003458"/>
                <a:gd name="connsiteY3" fmla="*/ 1453019 h 2605414"/>
                <a:gd name="connsiteX4" fmla="*/ 2699707 w 4003458"/>
                <a:gd name="connsiteY4" fmla="*/ 1371600 h 2605414"/>
                <a:gd name="connsiteX5" fmla="*/ 3329140 w 4003458"/>
                <a:gd name="connsiteY5" fmla="*/ 1453019 h 2605414"/>
                <a:gd name="connsiteX6" fmla="*/ 3379244 w 4003458"/>
                <a:gd name="connsiteY6" fmla="*/ 2517732 h 2605414"/>
                <a:gd name="connsiteX7" fmla="*/ 3780077 w 4003458"/>
                <a:gd name="connsiteY7" fmla="*/ 2605414 h 2605414"/>
                <a:gd name="connsiteX8" fmla="*/ 3977362 w 4003458"/>
                <a:gd name="connsiteY8" fmla="*/ 1240077 h 2605414"/>
                <a:gd name="connsiteX9" fmla="*/ 3817655 w 4003458"/>
                <a:gd name="connsiteY9" fmla="*/ 0 h 2605414"/>
                <a:gd name="connsiteX10" fmla="*/ 3416822 w 4003458"/>
                <a:gd name="connsiteY10" fmla="*/ 37578 h 2605414"/>
                <a:gd name="connsiteX11" fmla="*/ 3116198 w 4003458"/>
                <a:gd name="connsiteY11" fmla="*/ 275573 h 2605414"/>
                <a:gd name="connsiteX12" fmla="*/ 489907 w 4003458"/>
                <a:gd name="connsiteY12" fmla="*/ 304800 h 2605414"/>
                <a:gd name="connsiteX13" fmla="*/ 108907 w 4003458"/>
                <a:gd name="connsiteY13" fmla="*/ 1371600 h 2605414"/>
                <a:gd name="connsiteX14" fmla="*/ 337507 w 4003458"/>
                <a:gd name="connsiteY14" fmla="*/ 2057400 h 2605414"/>
                <a:gd name="connsiteX0" fmla="*/ 337507 w 4003458"/>
                <a:gd name="connsiteY0" fmla="*/ 1981200 h 2605414"/>
                <a:gd name="connsiteX1" fmla="*/ 413707 w 4003458"/>
                <a:gd name="connsiteY1" fmla="*/ 1981200 h 2605414"/>
                <a:gd name="connsiteX2" fmla="*/ 1404307 w 4003458"/>
                <a:gd name="connsiteY2" fmla="*/ 2057400 h 2605414"/>
                <a:gd name="connsiteX3" fmla="*/ 1863595 w 4003458"/>
                <a:gd name="connsiteY3" fmla="*/ 1453019 h 2605414"/>
                <a:gd name="connsiteX4" fmla="*/ 2699707 w 4003458"/>
                <a:gd name="connsiteY4" fmla="*/ 1371600 h 2605414"/>
                <a:gd name="connsiteX5" fmla="*/ 3329140 w 4003458"/>
                <a:gd name="connsiteY5" fmla="*/ 1453019 h 2605414"/>
                <a:gd name="connsiteX6" fmla="*/ 3379244 w 4003458"/>
                <a:gd name="connsiteY6" fmla="*/ 2517732 h 2605414"/>
                <a:gd name="connsiteX7" fmla="*/ 3780077 w 4003458"/>
                <a:gd name="connsiteY7" fmla="*/ 2605414 h 2605414"/>
                <a:gd name="connsiteX8" fmla="*/ 3977362 w 4003458"/>
                <a:gd name="connsiteY8" fmla="*/ 1240077 h 2605414"/>
                <a:gd name="connsiteX9" fmla="*/ 3817655 w 4003458"/>
                <a:gd name="connsiteY9" fmla="*/ 0 h 2605414"/>
                <a:gd name="connsiteX10" fmla="*/ 3416822 w 4003458"/>
                <a:gd name="connsiteY10" fmla="*/ 37578 h 2605414"/>
                <a:gd name="connsiteX11" fmla="*/ 3116198 w 4003458"/>
                <a:gd name="connsiteY11" fmla="*/ 275573 h 2605414"/>
                <a:gd name="connsiteX12" fmla="*/ 489907 w 4003458"/>
                <a:gd name="connsiteY12" fmla="*/ 304800 h 2605414"/>
                <a:gd name="connsiteX13" fmla="*/ 108907 w 4003458"/>
                <a:gd name="connsiteY13" fmla="*/ 1371600 h 2605414"/>
                <a:gd name="connsiteX14" fmla="*/ 337507 w 4003458"/>
                <a:gd name="connsiteY14" fmla="*/ 2057400 h 260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03458" h="2605414">
                  <a:moveTo>
                    <a:pt x="337507" y="1981200"/>
                  </a:moveTo>
                  <a:lnTo>
                    <a:pt x="413707" y="1981200"/>
                  </a:lnTo>
                  <a:cubicBezTo>
                    <a:pt x="743907" y="2006600"/>
                    <a:pt x="941540" y="2084192"/>
                    <a:pt x="1404307" y="2057400"/>
                  </a:cubicBezTo>
                  <a:cubicBezTo>
                    <a:pt x="1680576" y="1810011"/>
                    <a:pt x="1710499" y="1654479"/>
                    <a:pt x="1863595" y="1453019"/>
                  </a:cubicBezTo>
                  <a:cubicBezTo>
                    <a:pt x="2142299" y="1425879"/>
                    <a:pt x="2106808" y="1347592"/>
                    <a:pt x="2699707" y="1371600"/>
                  </a:cubicBezTo>
                  <a:cubicBezTo>
                    <a:pt x="3315570" y="1321496"/>
                    <a:pt x="3119329" y="1425879"/>
                    <a:pt x="3329140" y="1453019"/>
                  </a:cubicBezTo>
                  <a:lnTo>
                    <a:pt x="3379244" y="2517732"/>
                  </a:lnTo>
                  <a:lnTo>
                    <a:pt x="3780077" y="2605414"/>
                  </a:lnTo>
                  <a:cubicBezTo>
                    <a:pt x="3845839" y="2150302"/>
                    <a:pt x="4003458" y="1953016"/>
                    <a:pt x="3977362" y="1240077"/>
                  </a:cubicBezTo>
                  <a:cubicBezTo>
                    <a:pt x="4002414" y="544882"/>
                    <a:pt x="3870891" y="413359"/>
                    <a:pt x="3817655" y="0"/>
                  </a:cubicBezTo>
                  <a:lnTo>
                    <a:pt x="3416822" y="37578"/>
                  </a:lnTo>
                  <a:lnTo>
                    <a:pt x="3116198" y="275573"/>
                  </a:lnTo>
                  <a:lnTo>
                    <a:pt x="489907" y="304800"/>
                  </a:lnTo>
                  <a:cubicBezTo>
                    <a:pt x="0" y="451807"/>
                    <a:pt x="134307" y="1079500"/>
                    <a:pt x="108907" y="1371600"/>
                  </a:cubicBezTo>
                  <a:cubicBezTo>
                    <a:pt x="83507" y="1663700"/>
                    <a:pt x="334028" y="1918396"/>
                    <a:pt x="337507" y="2057400"/>
                  </a:cubicBezTo>
                </a:path>
              </a:pathLst>
            </a:cu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937137" y="3986690"/>
              <a:ext cx="27013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937137" y="3677966"/>
              <a:ext cx="38590" cy="196811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99879" y="3677966"/>
              <a:ext cx="38590" cy="196811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86127" y="3870919"/>
              <a:ext cx="38590" cy="15436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73708" y="3870919"/>
              <a:ext cx="38590" cy="15436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45861" y="3909509"/>
              <a:ext cx="154362" cy="15436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72032" y="3909509"/>
              <a:ext cx="154362" cy="15436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98203" y="3909509"/>
              <a:ext cx="154362" cy="15436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937137" y="4526956"/>
              <a:ext cx="27013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1786127" y="4411185"/>
              <a:ext cx="38590" cy="15436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73708" y="4411185"/>
              <a:ext cx="38590" cy="15436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45861" y="4449775"/>
              <a:ext cx="154362" cy="15436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72032" y="4449775"/>
              <a:ext cx="154362" cy="15436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98203" y="4449775"/>
              <a:ext cx="154362" cy="15436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937137" y="5067223"/>
              <a:ext cx="27013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786127" y="4951452"/>
              <a:ext cx="38590" cy="15436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73708" y="4951452"/>
              <a:ext cx="38590" cy="15436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245861" y="4990042"/>
              <a:ext cx="154362" cy="15436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172032" y="4990042"/>
              <a:ext cx="154362" cy="15436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98203" y="4990042"/>
              <a:ext cx="154362" cy="15436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960885" y="3124200"/>
              <a:ext cx="837117" cy="777888"/>
            </a:xfrm>
            <a:custGeom>
              <a:avLst/>
              <a:gdLst>
                <a:gd name="connsiteX0" fmla="*/ 1652954 w 1652954"/>
                <a:gd name="connsiteY0" fmla="*/ 1793631 h 1793631"/>
                <a:gd name="connsiteX1" fmla="*/ 1652954 w 1652954"/>
                <a:gd name="connsiteY1" fmla="*/ 1213339 h 1793631"/>
                <a:gd name="connsiteX2" fmla="*/ 0 w 1652954"/>
                <a:gd name="connsiteY2" fmla="*/ 0 h 179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2954" h="1793631">
                  <a:moveTo>
                    <a:pt x="1652954" y="1793631"/>
                  </a:moveTo>
                  <a:lnTo>
                    <a:pt x="1652954" y="121333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8" name="Freeform 27"/>
            <p:cNvSpPr/>
            <p:nvPr/>
          </p:nvSpPr>
          <p:spPr>
            <a:xfrm flipH="1">
              <a:off x="2712299" y="3124200"/>
              <a:ext cx="837117" cy="806088"/>
            </a:xfrm>
            <a:custGeom>
              <a:avLst/>
              <a:gdLst>
                <a:gd name="connsiteX0" fmla="*/ 1652954 w 1652954"/>
                <a:gd name="connsiteY0" fmla="*/ 1793631 h 1793631"/>
                <a:gd name="connsiteX1" fmla="*/ 1652954 w 1652954"/>
                <a:gd name="connsiteY1" fmla="*/ 1213339 h 1793631"/>
                <a:gd name="connsiteX2" fmla="*/ 0 w 1652954"/>
                <a:gd name="connsiteY2" fmla="*/ 0 h 179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2954" h="1793631">
                  <a:moveTo>
                    <a:pt x="1652954" y="1793631"/>
                  </a:moveTo>
                  <a:lnTo>
                    <a:pt x="1652954" y="121333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9" name="Freeform 28"/>
            <p:cNvSpPr/>
            <p:nvPr/>
          </p:nvSpPr>
          <p:spPr>
            <a:xfrm flipH="1" flipV="1">
              <a:off x="2673708" y="4526956"/>
              <a:ext cx="887581" cy="1543619"/>
            </a:xfrm>
            <a:custGeom>
              <a:avLst/>
              <a:gdLst>
                <a:gd name="connsiteX0" fmla="*/ 1652954 w 1652954"/>
                <a:gd name="connsiteY0" fmla="*/ 1793631 h 1793631"/>
                <a:gd name="connsiteX1" fmla="*/ 1652954 w 1652954"/>
                <a:gd name="connsiteY1" fmla="*/ 1213339 h 1793631"/>
                <a:gd name="connsiteX2" fmla="*/ 0 w 1652954"/>
                <a:gd name="connsiteY2" fmla="*/ 0 h 1793631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0 w 2667000"/>
                <a:gd name="connsiteY2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1447800 w 2667000"/>
                <a:gd name="connsiteY2" fmla="*/ 19812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1905000 w 2667000"/>
                <a:gd name="connsiteY2" fmla="*/ 20574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2209800 w 2667000"/>
                <a:gd name="connsiteY2" fmla="*/ 28956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2209800 w 2667000"/>
                <a:gd name="connsiteY2" fmla="*/ 2895601 h 3733800"/>
                <a:gd name="connsiteX3" fmla="*/ 1905000 w 2667000"/>
                <a:gd name="connsiteY3" fmla="*/ 1447801 h 3733800"/>
                <a:gd name="connsiteX4" fmla="*/ 0 w 2667000"/>
                <a:gd name="connsiteY4" fmla="*/ 0 h 3733800"/>
                <a:gd name="connsiteX0" fmla="*/ 1752600 w 1752600"/>
                <a:gd name="connsiteY0" fmla="*/ 3047999 h 3047999"/>
                <a:gd name="connsiteX1" fmla="*/ 1752600 w 1752600"/>
                <a:gd name="connsiteY1" fmla="*/ 2467707 h 3047999"/>
                <a:gd name="connsiteX2" fmla="*/ 1295400 w 1752600"/>
                <a:gd name="connsiteY2" fmla="*/ 2209800 h 3047999"/>
                <a:gd name="connsiteX3" fmla="*/ 990600 w 1752600"/>
                <a:gd name="connsiteY3" fmla="*/ 762000 h 3047999"/>
                <a:gd name="connsiteX4" fmla="*/ 0 w 1752600"/>
                <a:gd name="connsiteY4" fmla="*/ 0 h 30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600" h="3047999">
                  <a:moveTo>
                    <a:pt x="1752600" y="3047999"/>
                  </a:moveTo>
                  <a:lnTo>
                    <a:pt x="1752600" y="2467707"/>
                  </a:lnTo>
                  <a:lnTo>
                    <a:pt x="1295400" y="2209800"/>
                  </a:lnTo>
                  <a:lnTo>
                    <a:pt x="990600" y="76200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0" name="Freeform 29"/>
            <p:cNvSpPr/>
            <p:nvPr/>
          </p:nvSpPr>
          <p:spPr>
            <a:xfrm flipV="1">
              <a:off x="898546" y="4526956"/>
              <a:ext cx="887581" cy="1543619"/>
            </a:xfrm>
            <a:custGeom>
              <a:avLst/>
              <a:gdLst>
                <a:gd name="connsiteX0" fmla="*/ 1652954 w 1652954"/>
                <a:gd name="connsiteY0" fmla="*/ 1793631 h 1793631"/>
                <a:gd name="connsiteX1" fmla="*/ 1652954 w 1652954"/>
                <a:gd name="connsiteY1" fmla="*/ 1213339 h 1793631"/>
                <a:gd name="connsiteX2" fmla="*/ 0 w 1652954"/>
                <a:gd name="connsiteY2" fmla="*/ 0 h 1793631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0 w 2667000"/>
                <a:gd name="connsiteY2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1447800 w 2667000"/>
                <a:gd name="connsiteY2" fmla="*/ 19812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1905000 w 2667000"/>
                <a:gd name="connsiteY2" fmla="*/ 20574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2209800 w 2667000"/>
                <a:gd name="connsiteY2" fmla="*/ 28956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2209800 w 2667000"/>
                <a:gd name="connsiteY2" fmla="*/ 2895601 h 3733800"/>
                <a:gd name="connsiteX3" fmla="*/ 1905000 w 2667000"/>
                <a:gd name="connsiteY3" fmla="*/ 1447801 h 3733800"/>
                <a:gd name="connsiteX4" fmla="*/ 0 w 2667000"/>
                <a:gd name="connsiteY4" fmla="*/ 0 h 3733800"/>
                <a:gd name="connsiteX0" fmla="*/ 1752600 w 1752600"/>
                <a:gd name="connsiteY0" fmla="*/ 3047999 h 3047999"/>
                <a:gd name="connsiteX1" fmla="*/ 1752600 w 1752600"/>
                <a:gd name="connsiteY1" fmla="*/ 2467707 h 3047999"/>
                <a:gd name="connsiteX2" fmla="*/ 1295400 w 1752600"/>
                <a:gd name="connsiteY2" fmla="*/ 2209800 h 3047999"/>
                <a:gd name="connsiteX3" fmla="*/ 990600 w 1752600"/>
                <a:gd name="connsiteY3" fmla="*/ 762000 h 3047999"/>
                <a:gd name="connsiteX4" fmla="*/ 0 w 1752600"/>
                <a:gd name="connsiteY4" fmla="*/ 0 h 30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600" h="3047999">
                  <a:moveTo>
                    <a:pt x="1752600" y="3047999"/>
                  </a:moveTo>
                  <a:lnTo>
                    <a:pt x="1752600" y="2467707"/>
                  </a:lnTo>
                  <a:lnTo>
                    <a:pt x="1295400" y="2209800"/>
                  </a:lnTo>
                  <a:lnTo>
                    <a:pt x="990600" y="76200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31" name="Straight Arrow Connector 30"/>
            <p:cNvCxnSpPr>
              <a:stCxn id="22" idx="2"/>
            </p:cNvCxnSpPr>
            <p:nvPr/>
          </p:nvCxnSpPr>
          <p:spPr>
            <a:xfrm rot="5400000">
              <a:off x="1541969" y="5361846"/>
              <a:ext cx="519487" cy="74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963782" y="3385145"/>
              <a:ext cx="600820" cy="395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50 MW</a:t>
              </a:r>
            </a:p>
            <a:p>
              <a:r>
                <a:rPr lang="en-US" sz="1200" dirty="0"/>
                <a:t>20 </a:t>
              </a:r>
              <a:r>
                <a:rPr lang="en-US" sz="1200" dirty="0" err="1"/>
                <a:t>Mvar</a:t>
              </a:r>
              <a:endParaRPr lang="en-US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01240" y="3063240"/>
              <a:ext cx="640619" cy="395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 -30 MW</a:t>
              </a:r>
            </a:p>
            <a:p>
              <a:r>
                <a:rPr lang="en-US" sz="1200" dirty="0"/>
                <a:t>-18 </a:t>
              </a:r>
              <a:r>
                <a:rPr lang="en-US" sz="1200" dirty="0" err="1"/>
                <a:t>Mvar</a:t>
              </a:r>
              <a:endParaRPr lang="en-US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29019" y="5929360"/>
              <a:ext cx="640619" cy="395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-40 MW</a:t>
              </a:r>
            </a:p>
            <a:p>
              <a:r>
                <a:rPr lang="en-US" sz="1200" dirty="0"/>
                <a:t>-10 </a:t>
              </a:r>
              <a:r>
                <a:rPr lang="en-US" sz="1200" dirty="0" err="1"/>
                <a:t>Mvar</a:t>
              </a:r>
              <a:endParaRPr lang="en-US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77090" y="5537942"/>
              <a:ext cx="593958" cy="395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 10 MW</a:t>
              </a:r>
            </a:p>
            <a:p>
              <a:r>
                <a:rPr lang="en-US" sz="1200" dirty="0"/>
                <a:t>  3 </a:t>
              </a:r>
              <a:r>
                <a:rPr lang="en-US" sz="1200" dirty="0" err="1"/>
                <a:t>Mvar</a:t>
              </a:r>
              <a:endParaRPr lang="en-US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86107" y="5929360"/>
              <a:ext cx="593958" cy="395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 10 MW</a:t>
              </a:r>
            </a:p>
            <a:p>
              <a:r>
                <a:rPr lang="en-US" sz="1200" dirty="0"/>
                <a:t>  5 </a:t>
              </a:r>
              <a:r>
                <a:rPr lang="en-US" sz="1200" dirty="0" err="1"/>
                <a:t>Mvar</a:t>
              </a:r>
              <a:endParaRPr lang="en-US" sz="1200" dirty="0"/>
            </a:p>
          </p:txBody>
        </p:sp>
        <p:sp>
          <p:nvSpPr>
            <p:cNvPr id="37" name="Right Arrow 36"/>
            <p:cNvSpPr/>
            <p:nvPr/>
          </p:nvSpPr>
          <p:spPr bwMode="auto">
            <a:xfrm>
              <a:off x="4191000" y="4267200"/>
              <a:ext cx="914400" cy="838200"/>
            </a:xfrm>
            <a:prstGeom prst="rightArrow">
              <a:avLst/>
            </a:prstGeom>
            <a:solidFill>
              <a:srgbClr val="FFE6E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39594" y="3494145"/>
            <a:ext cx="3170349" cy="3022242"/>
            <a:chOff x="5334000" y="3276600"/>
            <a:chExt cx="3170349" cy="3022242"/>
          </a:xfrm>
        </p:grpSpPr>
        <p:sp>
          <p:nvSpPr>
            <p:cNvPr id="39" name="Rectangle 38"/>
            <p:cNvSpPr/>
            <p:nvPr/>
          </p:nvSpPr>
          <p:spPr>
            <a:xfrm>
              <a:off x="5334000" y="4495800"/>
              <a:ext cx="3079124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406815" y="3429000"/>
              <a:ext cx="977804" cy="1061021"/>
            </a:xfrm>
            <a:custGeom>
              <a:avLst/>
              <a:gdLst>
                <a:gd name="connsiteX0" fmla="*/ 1652954 w 1652954"/>
                <a:gd name="connsiteY0" fmla="*/ 1793631 h 1793631"/>
                <a:gd name="connsiteX1" fmla="*/ 1652954 w 1652954"/>
                <a:gd name="connsiteY1" fmla="*/ 1213339 h 1793631"/>
                <a:gd name="connsiteX2" fmla="*/ 0 w 1652954"/>
                <a:gd name="connsiteY2" fmla="*/ 0 h 179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2954" h="1793631">
                  <a:moveTo>
                    <a:pt x="1652954" y="1793631"/>
                  </a:moveTo>
                  <a:lnTo>
                    <a:pt x="1652954" y="121333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1" name="Freeform 40"/>
            <p:cNvSpPr/>
            <p:nvPr/>
          </p:nvSpPr>
          <p:spPr>
            <a:xfrm flipH="1">
              <a:off x="7452575" y="3461940"/>
              <a:ext cx="977804" cy="1061021"/>
            </a:xfrm>
            <a:custGeom>
              <a:avLst/>
              <a:gdLst>
                <a:gd name="connsiteX0" fmla="*/ 1652954 w 1652954"/>
                <a:gd name="connsiteY0" fmla="*/ 1793631 h 1793631"/>
                <a:gd name="connsiteX1" fmla="*/ 1652954 w 1652954"/>
                <a:gd name="connsiteY1" fmla="*/ 1213339 h 1793631"/>
                <a:gd name="connsiteX2" fmla="*/ 0 w 1652954"/>
                <a:gd name="connsiteY2" fmla="*/ 0 h 179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2954" h="1793631">
                  <a:moveTo>
                    <a:pt x="1652954" y="1793631"/>
                  </a:moveTo>
                  <a:lnTo>
                    <a:pt x="1652954" y="121333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2" name="Freeform 41"/>
            <p:cNvSpPr/>
            <p:nvPr/>
          </p:nvSpPr>
          <p:spPr>
            <a:xfrm flipH="1" flipV="1">
              <a:off x="7467600" y="4495800"/>
              <a:ext cx="1036749" cy="1803042"/>
            </a:xfrm>
            <a:custGeom>
              <a:avLst/>
              <a:gdLst>
                <a:gd name="connsiteX0" fmla="*/ 1652954 w 1652954"/>
                <a:gd name="connsiteY0" fmla="*/ 1793631 h 1793631"/>
                <a:gd name="connsiteX1" fmla="*/ 1652954 w 1652954"/>
                <a:gd name="connsiteY1" fmla="*/ 1213339 h 1793631"/>
                <a:gd name="connsiteX2" fmla="*/ 0 w 1652954"/>
                <a:gd name="connsiteY2" fmla="*/ 0 h 1793631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0 w 2667000"/>
                <a:gd name="connsiteY2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1447800 w 2667000"/>
                <a:gd name="connsiteY2" fmla="*/ 19812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1905000 w 2667000"/>
                <a:gd name="connsiteY2" fmla="*/ 20574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2209800 w 2667000"/>
                <a:gd name="connsiteY2" fmla="*/ 28956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2209800 w 2667000"/>
                <a:gd name="connsiteY2" fmla="*/ 2895601 h 3733800"/>
                <a:gd name="connsiteX3" fmla="*/ 1905000 w 2667000"/>
                <a:gd name="connsiteY3" fmla="*/ 1447801 h 3733800"/>
                <a:gd name="connsiteX4" fmla="*/ 0 w 2667000"/>
                <a:gd name="connsiteY4" fmla="*/ 0 h 3733800"/>
                <a:gd name="connsiteX0" fmla="*/ 1752600 w 1752600"/>
                <a:gd name="connsiteY0" fmla="*/ 3047999 h 3047999"/>
                <a:gd name="connsiteX1" fmla="*/ 1752600 w 1752600"/>
                <a:gd name="connsiteY1" fmla="*/ 2467707 h 3047999"/>
                <a:gd name="connsiteX2" fmla="*/ 1295400 w 1752600"/>
                <a:gd name="connsiteY2" fmla="*/ 2209800 h 3047999"/>
                <a:gd name="connsiteX3" fmla="*/ 990600 w 1752600"/>
                <a:gd name="connsiteY3" fmla="*/ 762000 h 3047999"/>
                <a:gd name="connsiteX4" fmla="*/ 0 w 1752600"/>
                <a:gd name="connsiteY4" fmla="*/ 0 h 30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600" h="3047999">
                  <a:moveTo>
                    <a:pt x="1752600" y="3047999"/>
                  </a:moveTo>
                  <a:lnTo>
                    <a:pt x="1752600" y="2467707"/>
                  </a:lnTo>
                  <a:lnTo>
                    <a:pt x="1295400" y="2209800"/>
                  </a:lnTo>
                  <a:lnTo>
                    <a:pt x="990600" y="76200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3" name="Freeform 42"/>
            <p:cNvSpPr/>
            <p:nvPr/>
          </p:nvSpPr>
          <p:spPr>
            <a:xfrm flipV="1">
              <a:off x="5334000" y="4495800"/>
              <a:ext cx="1036749" cy="1803042"/>
            </a:xfrm>
            <a:custGeom>
              <a:avLst/>
              <a:gdLst>
                <a:gd name="connsiteX0" fmla="*/ 1652954 w 1652954"/>
                <a:gd name="connsiteY0" fmla="*/ 1793631 h 1793631"/>
                <a:gd name="connsiteX1" fmla="*/ 1652954 w 1652954"/>
                <a:gd name="connsiteY1" fmla="*/ 1213339 h 1793631"/>
                <a:gd name="connsiteX2" fmla="*/ 0 w 1652954"/>
                <a:gd name="connsiteY2" fmla="*/ 0 h 1793631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0 w 2667000"/>
                <a:gd name="connsiteY2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1447800 w 2667000"/>
                <a:gd name="connsiteY2" fmla="*/ 19812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1905000 w 2667000"/>
                <a:gd name="connsiteY2" fmla="*/ 20574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2209800 w 2667000"/>
                <a:gd name="connsiteY2" fmla="*/ 2895601 h 3733800"/>
                <a:gd name="connsiteX3" fmla="*/ 0 w 2667000"/>
                <a:gd name="connsiteY3" fmla="*/ 0 h 3733800"/>
                <a:gd name="connsiteX0" fmla="*/ 2667000 w 2667000"/>
                <a:gd name="connsiteY0" fmla="*/ 3733800 h 3733800"/>
                <a:gd name="connsiteX1" fmla="*/ 2667000 w 2667000"/>
                <a:gd name="connsiteY1" fmla="*/ 3153508 h 3733800"/>
                <a:gd name="connsiteX2" fmla="*/ 2209800 w 2667000"/>
                <a:gd name="connsiteY2" fmla="*/ 2895601 h 3733800"/>
                <a:gd name="connsiteX3" fmla="*/ 1905000 w 2667000"/>
                <a:gd name="connsiteY3" fmla="*/ 1447801 h 3733800"/>
                <a:gd name="connsiteX4" fmla="*/ 0 w 2667000"/>
                <a:gd name="connsiteY4" fmla="*/ 0 h 3733800"/>
                <a:gd name="connsiteX0" fmla="*/ 1752600 w 1752600"/>
                <a:gd name="connsiteY0" fmla="*/ 3047999 h 3047999"/>
                <a:gd name="connsiteX1" fmla="*/ 1752600 w 1752600"/>
                <a:gd name="connsiteY1" fmla="*/ 2467707 h 3047999"/>
                <a:gd name="connsiteX2" fmla="*/ 1295400 w 1752600"/>
                <a:gd name="connsiteY2" fmla="*/ 2209800 h 3047999"/>
                <a:gd name="connsiteX3" fmla="*/ 990600 w 1752600"/>
                <a:gd name="connsiteY3" fmla="*/ 762000 h 3047999"/>
                <a:gd name="connsiteX4" fmla="*/ 0 w 1752600"/>
                <a:gd name="connsiteY4" fmla="*/ 0 h 30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600" h="3047999">
                  <a:moveTo>
                    <a:pt x="1752600" y="3047999"/>
                  </a:moveTo>
                  <a:lnTo>
                    <a:pt x="1752600" y="2467707"/>
                  </a:lnTo>
                  <a:lnTo>
                    <a:pt x="1295400" y="2209800"/>
                  </a:lnTo>
                  <a:lnTo>
                    <a:pt x="990600" y="76200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5400000">
              <a:off x="6558938" y="4794862"/>
              <a:ext cx="606793" cy="86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406640" y="3276600"/>
              <a:ext cx="7482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 -30 MW</a:t>
              </a:r>
            </a:p>
            <a:p>
              <a:r>
                <a:rPr lang="en-US" sz="1200" dirty="0"/>
                <a:t>-18 </a:t>
              </a:r>
              <a:r>
                <a:rPr lang="en-US" sz="1200" dirty="0" err="1"/>
                <a:t>Mvar</a:t>
              </a:r>
              <a:endParaRPr lang="en-US" sz="1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67400" y="5791200"/>
              <a:ext cx="7482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-40 MW</a:t>
              </a:r>
            </a:p>
            <a:p>
              <a:r>
                <a:rPr lang="en-US" sz="1200" dirty="0"/>
                <a:t>-10 </a:t>
              </a:r>
              <a:r>
                <a:rPr lang="en-US" sz="1200" dirty="0" err="1"/>
                <a:t>Mvar</a:t>
              </a:r>
              <a:endParaRPr lang="en-US" sz="1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77000" y="5105400"/>
              <a:ext cx="693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 10 MW</a:t>
              </a:r>
            </a:p>
            <a:p>
              <a:r>
                <a:rPr lang="en-US" sz="1200" dirty="0"/>
                <a:t>  3 </a:t>
              </a:r>
              <a:r>
                <a:rPr lang="en-US" sz="1200" dirty="0" err="1"/>
                <a:t>Mvar</a:t>
              </a:r>
              <a:endParaRPr lang="en-US" sz="1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279640" y="5791200"/>
              <a:ext cx="693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 10 MW</a:t>
              </a:r>
            </a:p>
            <a:p>
              <a:r>
                <a:rPr lang="en-US" sz="1200" dirty="0"/>
                <a:t>  5 </a:t>
              </a:r>
              <a:r>
                <a:rPr lang="en-US" sz="1200" dirty="0" err="1"/>
                <a:t>Mvar</a:t>
              </a:r>
              <a:endParaRPr lang="en-US" sz="1200" dirty="0"/>
            </a:p>
          </p:txBody>
        </p:sp>
      </p:grpSp>
      <p:sp>
        <p:nvSpPr>
          <p:cNvPr id="50" name="Slide Number Placeholder 1">
            <a:extLst>
              <a:ext uri="{FF2B5EF4-FFF2-40B4-BE49-F238E27FC236}">
                <a16:creationId xmlns:a16="http://schemas.microsoft.com/office/drawing/2014/main" xmlns="" id="{5926E475-B20C-32D7-D4B2-4C3E952DB898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0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Node-Breaker Consolidation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3733800"/>
          </a:xfrm>
        </p:spPr>
        <p:txBody>
          <a:bodyPr/>
          <a:lstStyle/>
          <a:p>
            <a:r>
              <a:rPr lang="en-US" dirty="0"/>
              <a:t>One approach to modeling systems with large numbers of ZBRs (zero branch </a:t>
            </a:r>
            <a:r>
              <a:rPr lang="en-US" dirty="0" err="1"/>
              <a:t>reactances</a:t>
            </a:r>
            <a:r>
              <a:rPr lang="en-US" dirty="0"/>
              <a:t>, such as from circuit breakers) is to just assume a small reactance and solve</a:t>
            </a:r>
          </a:p>
          <a:p>
            <a:pPr lvl="1"/>
            <a:r>
              <a:rPr lang="en-US" dirty="0"/>
              <a:t>This results in lots of buses and branches, resulting in a much larger problem</a:t>
            </a:r>
          </a:p>
          <a:p>
            <a:pPr lvl="1"/>
            <a:r>
              <a:rPr lang="en-US" dirty="0"/>
              <a:t>This can cause numerical problems in the solution</a:t>
            </a:r>
          </a:p>
          <a:p>
            <a:r>
              <a:rPr lang="en-US" dirty="0"/>
              <a:t>The alterative is to consolidate the nodes that are connected by ZBRs into a smaller number of buses</a:t>
            </a:r>
          </a:p>
          <a:p>
            <a:pPr lvl="1"/>
            <a:r>
              <a:rPr lang="en-US" dirty="0"/>
              <a:t>After solution all nodes have the same voltage; use logic to determine the device flows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09F471A0-3C57-C319-33BE-80DFDD579436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24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Node-Breaker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0717" b="7655"/>
          <a:stretch/>
        </p:blipFill>
        <p:spPr>
          <a:xfrm>
            <a:off x="1143000" y="1302879"/>
            <a:ext cx="8013174" cy="310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4411839"/>
            <a:ext cx="8229600" cy="1200329"/>
          </a:xfrm>
          <a:prstGeom prst="rect">
            <a:avLst/>
          </a:prstGeom>
          <a:solidFill>
            <a:srgbClr val="FFE6E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Case name is </a:t>
            </a:r>
            <a:r>
              <a:rPr lang="en-US" sz="2400" b="1" dirty="0">
                <a:solidFill>
                  <a:srgbClr val="1E0000"/>
                </a:solidFill>
              </a:rPr>
              <a:t>FT_11Node</a:t>
            </a:r>
            <a:r>
              <a:rPr lang="en-US" sz="2400" dirty="0">
                <a:solidFill>
                  <a:srgbClr val="1E0000"/>
                </a:solidFill>
              </a:rPr>
              <a:t>.  PowerWorld consolidates nodes (buses) into super buses; available in the Model Explorer: Solution, Details, </a:t>
            </a:r>
            <a:r>
              <a:rPr lang="en-US" sz="2400" dirty="0" err="1">
                <a:solidFill>
                  <a:srgbClr val="1E0000"/>
                </a:solidFill>
              </a:rPr>
              <a:t>Superbuses</a:t>
            </a:r>
            <a:r>
              <a:rPr lang="en-US" sz="2400" dirty="0">
                <a:solidFill>
                  <a:srgbClr val="1E0000"/>
                </a:solidFill>
              </a:rPr>
              <a:t>.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xmlns="" id="{2BDC1649-647A-CD6E-2140-76C012EB080A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857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Node-Breaker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1879" b="4514"/>
          <a:stretch/>
        </p:blipFill>
        <p:spPr>
          <a:xfrm>
            <a:off x="1946031" y="1447800"/>
            <a:ext cx="8305800" cy="33832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11216" y="5029201"/>
            <a:ext cx="8575431" cy="1200329"/>
          </a:xfrm>
          <a:prstGeom prst="rect">
            <a:avLst/>
          </a:prstGeom>
          <a:solidFill>
            <a:srgbClr val="FFE6E6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Note there is ambiguity on how much power is flowing in each device in the ring bus (assuming each device really has essentially no impedance)</a:t>
            </a:r>
            <a:endParaRPr lang="en-US" sz="2400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xmlns="" id="{AA3EF4CF-7AF7-CABD-2F23-6A6C9C26B493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816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70AF5-8D23-4263-AD42-9CAF98CAB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D8847A-0386-4A62-93B3-28FDC7DD6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049000" cy="3733800"/>
          </a:xfrm>
        </p:spPr>
        <p:txBody>
          <a:bodyPr/>
          <a:lstStyle/>
          <a:p>
            <a:r>
              <a:rPr lang="en-US" dirty="0"/>
              <a:t>Contingency analysis is the process of checking the impact of statistically likely contingencies</a:t>
            </a:r>
          </a:p>
          <a:p>
            <a:pPr lvl="1"/>
            <a:r>
              <a:rPr lang="en-US" dirty="0"/>
              <a:t>Example contingencies include the loss of a generator, the loss of a transmission line or the loss of all transmission lines in a common corridor</a:t>
            </a:r>
          </a:p>
          <a:p>
            <a:pPr lvl="1"/>
            <a:r>
              <a:rPr lang="en-US" dirty="0"/>
              <a:t>Statistically likely contingencies can be quite involved, and might include automatic or operator actions, such as switching load</a:t>
            </a:r>
          </a:p>
          <a:p>
            <a:r>
              <a:rPr lang="en-US" dirty="0"/>
              <a:t>Reliable power system operation requires that the system be able to operate with no unacceptable violations even when these contingencies occur</a:t>
            </a:r>
          </a:p>
          <a:p>
            <a:pPr lvl="1"/>
            <a:r>
              <a:rPr lang="en-US" dirty="0"/>
              <a:t>N-1 reliable operation considers the loss of any single element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D48D2960-5F72-12DB-5B5E-417130109C99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339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B74048-48C4-4FBE-B797-E9DDFAA03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E7167E-7394-4797-829E-F86D557CA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176000" cy="853440"/>
          </a:xfrm>
        </p:spPr>
        <p:txBody>
          <a:bodyPr/>
          <a:lstStyle/>
          <a:p>
            <a:r>
              <a:rPr lang="en-US" dirty="0"/>
              <a:t>Of course this process can be automated with the usual approach of first defining a contingency set, and then sequentially applying the contingencies and checking for violations</a:t>
            </a:r>
          </a:p>
          <a:p>
            <a:pPr lvl="1"/>
            <a:r>
              <a:rPr lang="en-US" dirty="0"/>
              <a:t>This process can naturally be done in parallel</a:t>
            </a:r>
          </a:p>
          <a:p>
            <a:pPr lvl="1"/>
            <a:r>
              <a:rPr lang="en-US" dirty="0"/>
              <a:t>Contingency sets can get quite large, especially if one considers N-2 (outages of two elements) or N-1-1 (initial outage, followed by adjustment, then second outage</a:t>
            </a:r>
          </a:p>
          <a:p>
            <a:r>
              <a:rPr lang="en-US" dirty="0"/>
              <a:t>The assumption is usually most contingencies will not cause problems, so screening methods can be used to quickly eliminate many contingencies</a:t>
            </a:r>
          </a:p>
          <a:p>
            <a:pPr lvl="1"/>
            <a:r>
              <a:rPr lang="en-US" dirty="0"/>
              <a:t>We’ll cover these later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AC7AFBAB-60C5-D1EA-210B-A954B209C90F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65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0A26A7-4131-CEC5-C80A-D7CEEECC4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News: Transmission Line Permitting,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509E0B-2D7F-6202-0F78-9C8E1195A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growth in renewable generation (primarily wind and solar), lots of new transmission lines will be needed</a:t>
            </a:r>
          </a:p>
          <a:p>
            <a:r>
              <a:rPr lang="en-US" dirty="0"/>
              <a:t>The US Federal Energy Regulatory Commission (FERC) has oversight over regional transmission planning, the allocation of costs, generator interconnection and extreme weather protection</a:t>
            </a:r>
          </a:p>
          <a:p>
            <a:pPr lvl="1"/>
            <a:r>
              <a:rPr lang="en-US" dirty="0"/>
              <a:t>Most of Texas is an exception since we have our own grid</a:t>
            </a:r>
          </a:p>
          <a:p>
            <a:pPr lvl="1"/>
            <a:r>
              <a:rPr lang="en-US" dirty="0"/>
              <a:t>State utility commissions issue permits for electric transmission under the Federal Power Act</a:t>
            </a:r>
          </a:p>
          <a:p>
            <a:r>
              <a:rPr lang="en-US" dirty="0"/>
              <a:t>The Energy Policy Act of 2005 required DOE to determine National Interest Transmission Corridors, but this does not include route-specific designations that could be approved that the federal level 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A3E4F731-5402-B3F1-0DCC-E2BB29351E5E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346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9A3F19-5DEC-4DE0-899F-487217555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Analysis in </a:t>
            </a:r>
            <a:r>
              <a:rPr lang="en-US" dirty="0" err="1"/>
              <a:t>PowerWorld</a:t>
            </a:r>
            <a:r>
              <a:rPr lang="en-US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E395B2-80BA-48B0-BF93-D4967D4D8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9906000" cy="701040"/>
          </a:xfrm>
        </p:spPr>
        <p:txBody>
          <a:bodyPr/>
          <a:lstStyle/>
          <a:p>
            <a:r>
              <a:rPr lang="en-US" dirty="0"/>
              <a:t>Automated using the Contingency Analysis tool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1C3C1B-9081-4E7A-A244-8F1FB93A2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92960"/>
            <a:ext cx="8079412" cy="4334268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3A156024-9C58-041E-7E94-738FEE678E67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199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07971D-D93E-4856-AF3D-443D33623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 System Control and Sensitivities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270E91-B098-4492-945E-0B51CE03D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328400" cy="3733800"/>
          </a:xfrm>
        </p:spPr>
        <p:txBody>
          <a:bodyPr/>
          <a:lstStyle/>
          <a:p>
            <a:pPr eaLnBrk="1" hangingPunct="1"/>
            <a:r>
              <a:rPr lang="en-US" altLang="en-US" dirty="0"/>
              <a:t>A major issue with power system operation is the limited capacity of the transmission system</a:t>
            </a:r>
          </a:p>
          <a:p>
            <a:pPr lvl="1" eaLnBrk="1" hangingPunct="1"/>
            <a:r>
              <a:rPr lang="en-US" altLang="en-US" dirty="0"/>
              <a:t>lines/transformers have limits (usually thermal)</a:t>
            </a:r>
          </a:p>
          <a:p>
            <a:pPr lvl="1" eaLnBrk="1" hangingPunct="1"/>
            <a:r>
              <a:rPr lang="en-US" altLang="en-US" dirty="0"/>
              <a:t>no direct way of controlling flow down a transmission line (e.g., there are no valves to close to limit flow)</a:t>
            </a:r>
          </a:p>
          <a:p>
            <a:pPr lvl="1" eaLnBrk="1" hangingPunct="1"/>
            <a:r>
              <a:rPr lang="en-US" altLang="en-US" dirty="0"/>
              <a:t>open transmission system access associated with industry restructuring is stressing the system in new ways</a:t>
            </a:r>
          </a:p>
          <a:p>
            <a:pPr eaLnBrk="1" hangingPunct="1"/>
            <a:r>
              <a:rPr lang="en-US" altLang="en-US" dirty="0"/>
              <a:t>We need to indirectly control transmission line flow by changing the generator outputs</a:t>
            </a:r>
          </a:p>
          <a:p>
            <a:pPr eaLnBrk="1" hangingPunct="1"/>
            <a:r>
              <a:rPr lang="en-US" altLang="en-US" dirty="0"/>
              <a:t>Similar control issues with voltage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AEDA36C8-569C-8EFD-E83D-29BA4E816993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425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01D1B2-DC31-4825-883F-B5B6DD0B1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Indirect Transmission Line Control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DD1705-493A-4020-9ED0-4B7B72FD7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744200" cy="1844040"/>
          </a:xfrm>
        </p:spPr>
        <p:txBody>
          <a:bodyPr/>
          <a:lstStyle/>
          <a:p>
            <a:pPr eaLnBrk="1" hangingPunct="1"/>
            <a:r>
              <a:rPr lang="en-US" altLang="en-US" dirty="0"/>
              <a:t>What we would like to determine is how a change in generation at bus k affects the power flow on a line from bus </a:t>
            </a:r>
            <a:r>
              <a:rPr lang="en-US" altLang="en-US" dirty="0" err="1"/>
              <a:t>i</a:t>
            </a:r>
            <a:r>
              <a:rPr lang="en-US" altLang="en-US" dirty="0"/>
              <a:t> to bus j.  </a:t>
            </a:r>
          </a:p>
          <a:p>
            <a:endParaRPr lang="en-US" dirty="0"/>
          </a:p>
        </p:txBody>
      </p:sp>
      <p:pic>
        <p:nvPicPr>
          <p:cNvPr id="4" name="Picture 3" descr="Fig105">
            <a:extLst>
              <a:ext uri="{FF2B5EF4-FFF2-40B4-BE49-F238E27FC236}">
                <a16:creationId xmlns:a16="http://schemas.microsoft.com/office/drawing/2014/main" xmlns="" id="{F727DFD3-5E7E-4312-9900-CC06F1754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t="1726" r="11765" b="64693"/>
          <a:stretch>
            <a:fillRect/>
          </a:stretch>
        </p:blipFill>
        <p:spPr bwMode="auto">
          <a:xfrm>
            <a:off x="1006764" y="2394902"/>
            <a:ext cx="5470236" cy="387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AB5381BF-7783-403A-AADC-7BE886D39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386" y="2709744"/>
            <a:ext cx="2422458" cy="1938992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The assumption is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that the change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in generation is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absorbed by the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slack bus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644CF319-9549-5C4C-0279-B52F4FCDE430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811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0947C8-65D0-4BF0-814A-F79F6AC33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 Flow Simulation - Before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1D301B-3FA7-4661-A45B-2376B462D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One way to determine the impact of a generator change is to compare a before/after power flow.</a:t>
            </a:r>
          </a:p>
          <a:p>
            <a:pPr eaLnBrk="1" hangingPunct="1"/>
            <a:r>
              <a:rPr lang="en-US" altLang="en-US" dirty="0"/>
              <a:t>For example below is a three bus case with an overload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6ACA4A0-4C72-4C0D-A11D-42511FEBE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82" b="37227"/>
          <a:stretch>
            <a:fillRect/>
          </a:stretch>
        </p:blipFill>
        <p:spPr bwMode="auto">
          <a:xfrm>
            <a:off x="1752600" y="3048000"/>
            <a:ext cx="5943600" cy="330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xmlns="" id="{EE867E08-D653-A265-5E79-EE0E7A9638A8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185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2A5E45-6396-4BC2-8D8B-772024C4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 Flow Simulation - After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878810-3E27-4722-9F9A-7CB227A3B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591800" cy="2377440"/>
          </a:xfrm>
        </p:spPr>
        <p:txBody>
          <a:bodyPr/>
          <a:lstStyle/>
          <a:p>
            <a:r>
              <a:rPr lang="en-US" altLang="en-US" dirty="0"/>
              <a:t>Increasing the generation at bus 3 by 95 MW (and hence decreasing it at bus 1 by a corresponding amount), results in a 30.3 MW drop in the MW flow on the line from bus 1 to 2, and a  64.7 MW drop</a:t>
            </a:r>
            <a:br>
              <a:rPr lang="en-US" altLang="en-US" dirty="0"/>
            </a:br>
            <a:r>
              <a:rPr lang="en-US" altLang="en-US" dirty="0"/>
              <a:t>on the flow from 1 to 3.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0DDA11-C352-4313-AD37-FC9783262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82" b="37227"/>
          <a:stretch>
            <a:fillRect/>
          </a:stretch>
        </p:blipFill>
        <p:spPr bwMode="auto">
          <a:xfrm>
            <a:off x="1600200" y="3051233"/>
            <a:ext cx="6477000" cy="360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3C8B7960-C23C-4250-8A6C-849B47D7E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0488" y="3429000"/>
            <a:ext cx="2451312" cy="1569660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</a:rPr>
              <a:t>Expressed as a </a:t>
            </a:r>
            <a:br>
              <a:rPr lang="en-US" altLang="en-US" sz="2400" dirty="0">
                <a:solidFill>
                  <a:srgbClr val="1E0000"/>
                </a:solidFill>
              </a:rPr>
            </a:br>
            <a:r>
              <a:rPr lang="en-US" altLang="en-US" sz="2400" dirty="0">
                <a:solidFill>
                  <a:srgbClr val="1E0000"/>
                </a:solidFill>
              </a:rPr>
              <a:t>percent, </a:t>
            </a:r>
            <a:br>
              <a:rPr lang="en-US" altLang="en-US" sz="2400" dirty="0">
                <a:solidFill>
                  <a:srgbClr val="1E0000"/>
                </a:solidFill>
              </a:rPr>
            </a:br>
            <a:r>
              <a:rPr lang="en-US" altLang="en-US" sz="2400" dirty="0">
                <a:solidFill>
                  <a:srgbClr val="1E0000"/>
                </a:solidFill>
              </a:rPr>
              <a:t>30.3/95 =32% and</a:t>
            </a:r>
            <a:br>
              <a:rPr lang="en-US" altLang="en-US" sz="2400" dirty="0">
                <a:solidFill>
                  <a:srgbClr val="1E0000"/>
                </a:solidFill>
              </a:rPr>
            </a:br>
            <a:r>
              <a:rPr lang="en-US" altLang="en-US" sz="2400" dirty="0">
                <a:solidFill>
                  <a:srgbClr val="1E0000"/>
                </a:solidFill>
              </a:rPr>
              <a:t>64.7/95=68%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946444B2-3DB9-F214-01B8-B0ACD193E926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262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7156D5-F130-45D8-9ECE-5DB0675CC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Analytic Calculation of Sensitivities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4520B8-74BC-4511-BEF6-E3C0C7A50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049000" cy="3733800"/>
          </a:xfrm>
        </p:spPr>
        <p:txBody>
          <a:bodyPr/>
          <a:lstStyle/>
          <a:p>
            <a:r>
              <a:rPr lang="en-US" altLang="en-US" dirty="0"/>
              <a:t>Calculating control sensitivities by repeat power flow solutions is tedious and would require many power flow solutions.  An alternative approach is to analytically calculate these values</a:t>
            </a:r>
          </a:p>
          <a:p>
            <a:endParaRPr lang="en-US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xmlns="" id="{1CED913E-2ADD-44E4-BF29-14CDA0DECF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54987"/>
              </p:ext>
            </p:extLst>
          </p:nvPr>
        </p:nvGraphicFramePr>
        <p:xfrm>
          <a:off x="1219200" y="2913380"/>
          <a:ext cx="7353300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3" imgW="7353000" imgH="2755800" progId="Equation.DSMT4">
                  <p:embed/>
                </p:oleObj>
              </mc:Choice>
              <mc:Fallback>
                <p:oleObj name="Equation" r:id="rId3" imgW="7353000" imgH="2755800" progId="Equation.DSMT4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xmlns="" id="{1CED913E-2ADD-44E4-BF29-14CDA0DECF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913380"/>
                        <a:ext cx="7353300" cy="275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xmlns="" id="{B0EF09C7-E333-22E0-B02B-59F68F1D6463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905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0AD72E-5111-484F-86E2-E0086EA6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Analytic Sensitivities</a:t>
            </a: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ACE89D56-F71E-43E1-802A-D63AC26060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616247"/>
              </p:ext>
            </p:extLst>
          </p:nvPr>
        </p:nvGraphicFramePr>
        <p:xfrm>
          <a:off x="457200" y="1279525"/>
          <a:ext cx="6565900" cy="575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3" imgW="6565680" imgH="5752800" progId="Equation.DSMT4">
                  <p:embed/>
                </p:oleObj>
              </mc:Choice>
              <mc:Fallback>
                <p:oleObj name="Equation" r:id="rId3" imgW="6565680" imgH="5752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ACE89D56-F71E-43E1-802A-D63AC26060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79525"/>
                        <a:ext cx="6565900" cy="575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xmlns="" id="{E3C51666-A58C-3FAF-95D3-BE563B1D70BB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0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Aggieland37 With Phase Shifters</a:t>
            </a: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r="30185"/>
          <a:stretch/>
        </p:blipFill>
        <p:spPr bwMode="auto">
          <a:xfrm>
            <a:off x="1889760" y="1280161"/>
            <a:ext cx="7321304" cy="482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02180" y="6019800"/>
            <a:ext cx="6408420" cy="461665"/>
          </a:xfrm>
          <a:prstGeom prst="rect">
            <a:avLst/>
          </a:prstGeom>
          <a:solidFill>
            <a:srgbClr val="FFE6E6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PowerWorld Case: </a:t>
            </a:r>
            <a:r>
              <a:rPr lang="en-US" sz="2400" b="1" dirty="0">
                <a:solidFill>
                  <a:srgbClr val="1E0000"/>
                </a:solidFill>
              </a:rPr>
              <a:t>Aggieland37_PhaseShifter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xmlns="" id="{0877ADF4-CC82-3817-81F9-036D90DAC505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53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Case Phase Shifter Limits and Step Size</a:t>
            </a:r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6324600" cy="497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28336"/>
            <a:ext cx="4495800" cy="519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xmlns="" id="{59AD356D-ABDA-FBF2-CCEF-A506412504C2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6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Phase Shifters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9315994" cy="701040"/>
          </a:xfrm>
        </p:spPr>
        <p:txBody>
          <a:bodyPr/>
          <a:lstStyle/>
          <a:p>
            <a:r>
              <a:rPr lang="en-US" dirty="0"/>
              <a:t>The below report mentions issues associated with the Ontario-Michigan PARs</a:t>
            </a: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1600" y="2250704"/>
            <a:ext cx="5105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6400" y="6025408"/>
            <a:ext cx="8096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https://www.nyiso.com/public/webdocs/markets_operations/committees/bic_miwg/meeting_materials/2017-02-28/2016%20Ontario-Michigan%20Interface%20PAR%20Evaluation%20Final%20Report.pdf</a:t>
            </a:r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10400" y="2468880"/>
            <a:ext cx="3581400" cy="33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DF4B9E22-12AA-5FF3-12EB-ADCCD6BA0E76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0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Impedance Correction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134600" cy="3733800"/>
          </a:xfrm>
        </p:spPr>
        <p:txBody>
          <a:bodyPr/>
          <a:lstStyle/>
          <a:p>
            <a:r>
              <a:rPr lang="en-US" dirty="0"/>
              <a:t>With taps the impedance of the transformer changes; sometimes the changes are relatively minor and sometimes they are dramatic</a:t>
            </a:r>
          </a:p>
          <a:p>
            <a:pPr lvl="1"/>
            <a:r>
              <a:rPr lang="en-US" dirty="0"/>
              <a:t>A unity turns ratio phase shifter is a good example with essentially no impedance when the phase shift is zero</a:t>
            </a:r>
          </a:p>
          <a:p>
            <a:pPr lvl="1"/>
            <a:r>
              <a:rPr lang="en-US" dirty="0"/>
              <a:t>Often modeled with piecewise linear function with impedance correction varying with tap ratio or phase shift</a:t>
            </a:r>
          </a:p>
          <a:p>
            <a:pPr lvl="1"/>
            <a:r>
              <a:rPr lang="en-US" dirty="0"/>
              <a:t>Next lines give several examples, with format being (phase shift or tap ratio, impedance correction)</a:t>
            </a:r>
          </a:p>
          <a:p>
            <a:pPr lvl="2"/>
            <a:r>
              <a:rPr lang="en-US" dirty="0"/>
              <a:t>(-60,1), (0,0.01), (60,1)</a:t>
            </a:r>
          </a:p>
          <a:p>
            <a:pPr lvl="2"/>
            <a:r>
              <a:rPr lang="en-US" dirty="0"/>
              <a:t>(-25,2.43),(0,1),(25,2.43)</a:t>
            </a:r>
          </a:p>
          <a:p>
            <a:pPr lvl="2"/>
            <a:r>
              <a:rPr lang="en-US" dirty="0"/>
              <a:t>(0.941,0.5), (1.04,1), (1.15,2.45)</a:t>
            </a:r>
          </a:p>
          <a:p>
            <a:pPr lvl="2"/>
            <a:r>
              <a:rPr lang="en-US" dirty="0"/>
              <a:t>(0.937,1.64), (1,1), (1.1, 1.427)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2B269F99-C918-4610-FB0C-BF591D8B9E92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41312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6606</TotalTime>
  <Words>3224</Words>
  <Application>Microsoft Office PowerPoint</Application>
  <PresentationFormat>Custom</PresentationFormat>
  <Paragraphs>358</Paragraphs>
  <Slides>56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Capsules</vt:lpstr>
      <vt:lpstr>Capsules</vt:lpstr>
      <vt:lpstr>Equation</vt:lpstr>
      <vt:lpstr>ECEN 615 Methods of Electric Power  Systems Analysis</vt:lpstr>
      <vt:lpstr>Announcements</vt:lpstr>
      <vt:lpstr>In the News: Hurricane Recovery</vt:lpstr>
      <vt:lpstr>In the News: Transmission Line Permitting</vt:lpstr>
      <vt:lpstr>In the News: Transmission Line Permitting, cont.</vt:lpstr>
      <vt:lpstr>Aggieland37 With Phase Shifters</vt:lpstr>
      <vt:lpstr>Large Case Phase Shifter Limits and Step Size</vt:lpstr>
      <vt:lpstr>Example of Phase Shifters in Practice</vt:lpstr>
      <vt:lpstr>Impedance Correction Tables</vt:lpstr>
      <vt:lpstr>Three-Winding Transformers</vt:lpstr>
      <vt:lpstr>Three-Winding Transformers</vt:lpstr>
      <vt:lpstr>Three-Winding Transformer Example</vt:lpstr>
      <vt:lpstr>Three-Winding Transformer Example, cont.</vt:lpstr>
      <vt:lpstr>When Transformers go Bad</vt:lpstr>
      <vt:lpstr>Switched Shunts and SVCs</vt:lpstr>
      <vt:lpstr>Switched Shunt Control</vt:lpstr>
      <vt:lpstr>Switched Shunt System Design</vt:lpstr>
      <vt:lpstr>Switched Shunt Sizing</vt:lpstr>
      <vt:lpstr>Dynamic Reactive Capability</vt:lpstr>
      <vt:lpstr>Area Interchange Control</vt:lpstr>
      <vt:lpstr>Area Interchange Control</vt:lpstr>
      <vt:lpstr>Net Power Interchange</vt:lpstr>
      <vt:lpstr>Net Power Interchange</vt:lpstr>
      <vt:lpstr>Modeling Area Interchange</vt:lpstr>
      <vt:lpstr>Including Impact on Losses</vt:lpstr>
      <vt:lpstr>Example Large System Areas</vt:lpstr>
      <vt:lpstr>Generator Volt/Reactive Control</vt:lpstr>
      <vt:lpstr>Generator Voltage Control</vt:lpstr>
      <vt:lpstr>Generator Remote Bus Voltage Control</vt:lpstr>
      <vt:lpstr>Reactive Power Sharing Options</vt:lpstr>
      <vt:lpstr>Reactive Power Sharing</vt:lpstr>
      <vt:lpstr>Generator Remote Bus Voltage Control</vt:lpstr>
      <vt:lpstr>Remote and Coordinated Var Control Example</vt:lpstr>
      <vt:lpstr>Power Flow Topology Processing</vt:lpstr>
      <vt:lpstr>Power Flow Topology Processing</vt:lpstr>
      <vt:lpstr>Topology Processing Algorithm</vt:lpstr>
      <vt:lpstr>Example of Island Formation</vt:lpstr>
      <vt:lpstr>Bus Branch versus Node Breaker</vt:lpstr>
      <vt:lpstr>Google View of a 345 kV Substation</vt:lpstr>
      <vt:lpstr>Example of Using a Disconnect to Break Load Current</vt:lpstr>
      <vt:lpstr>Substation Configurations</vt:lpstr>
      <vt:lpstr>Substation Configurations, cont.</vt:lpstr>
      <vt:lpstr>Ring Bus, Breaker and Half</vt:lpstr>
      <vt:lpstr>EMS and Planning Models</vt:lpstr>
      <vt:lpstr>Node-Breaker Consolidation</vt:lpstr>
      <vt:lpstr>Node-Breaker Example</vt:lpstr>
      <vt:lpstr>Node-Breaker Example</vt:lpstr>
      <vt:lpstr>Contingency Analysis</vt:lpstr>
      <vt:lpstr>Contingency Analysis</vt:lpstr>
      <vt:lpstr>Contingency Analysis in PowerWorld  </vt:lpstr>
      <vt:lpstr>Power System Control and Sensitivities</vt:lpstr>
      <vt:lpstr>Indirect Transmission Line Control</vt:lpstr>
      <vt:lpstr>Power Flow Simulation - Before</vt:lpstr>
      <vt:lpstr>Power Flow Simulation - After</vt:lpstr>
      <vt:lpstr>Analytic Calculation of Sensitivities</vt:lpstr>
      <vt:lpstr>Analytic Sensitivities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Tom</cp:lastModifiedBy>
  <cp:revision>497</cp:revision>
  <cp:lastPrinted>2020-08-20T12:26:33Z</cp:lastPrinted>
  <dcterms:created xsi:type="dcterms:W3CDTF">2000-05-11T14:27:08Z</dcterms:created>
  <dcterms:modified xsi:type="dcterms:W3CDTF">2022-09-29T15:33:31Z</dcterms:modified>
</cp:coreProperties>
</file>