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2" r:id="rId2"/>
  </p:sldMasterIdLst>
  <p:notesMasterIdLst>
    <p:notesMasterId r:id="rId30"/>
  </p:notesMasterIdLst>
  <p:handoutMasterIdLst>
    <p:handoutMasterId r:id="rId31"/>
  </p:handoutMasterIdLst>
  <p:sldIdLst>
    <p:sldId id="258" r:id="rId3"/>
    <p:sldId id="259" r:id="rId4"/>
    <p:sldId id="861" r:id="rId5"/>
    <p:sldId id="808" r:id="rId6"/>
    <p:sldId id="809" r:id="rId7"/>
    <p:sldId id="810" r:id="rId8"/>
    <p:sldId id="811" r:id="rId9"/>
    <p:sldId id="812" r:id="rId10"/>
    <p:sldId id="813" r:id="rId11"/>
    <p:sldId id="814" r:id="rId12"/>
    <p:sldId id="815" r:id="rId13"/>
    <p:sldId id="816" r:id="rId14"/>
    <p:sldId id="821" r:id="rId15"/>
    <p:sldId id="822" r:id="rId16"/>
    <p:sldId id="823" r:id="rId17"/>
    <p:sldId id="824" r:id="rId18"/>
    <p:sldId id="825" r:id="rId19"/>
    <p:sldId id="826" r:id="rId20"/>
    <p:sldId id="827" r:id="rId21"/>
    <p:sldId id="828" r:id="rId22"/>
    <p:sldId id="829" r:id="rId23"/>
    <p:sldId id="830" r:id="rId24"/>
    <p:sldId id="831" r:id="rId25"/>
    <p:sldId id="832" r:id="rId26"/>
    <p:sldId id="833" r:id="rId27"/>
    <p:sldId id="834" r:id="rId28"/>
    <p:sldId id="835" r:id="rId29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82" d="100"/>
          <a:sy n="82" d="100"/>
        </p:scale>
        <p:origin x="10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6" r:id="rId3"/>
    <p:sldLayoutId id="2147483737" r:id="rId4"/>
    <p:sldLayoutId id="2147483738" r:id="rId5"/>
    <p:sldLayoutId id="2147483739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4.bp.blogspot.com/-9g6rjqRAD0I/ToXk6oQSRUI/AAAAAAAAApY/-4th5mJTvDY/s1600/SingleBus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3.bp.blogspot.com/-yBG8xB2VDog/ToXlwGl-CbI/AAAAAAAAApc/4v4fTK9Ixbc/s1600/MainandTransferBus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3.bp.blogspot.com/-9Se44Ew3i_c/ToXmQZRcZzI/AAAAAAAAApg/al1E7kRV1L0/s1600/DoubleBusDoubleBreaker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12: Voltage Control, Topology Processing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and Coordinated </a:t>
            </a:r>
            <a:r>
              <a:rPr lang="en-US" dirty="0" err="1"/>
              <a:t>Var</a:t>
            </a:r>
            <a:r>
              <a:rPr lang="en-US" dirty="0"/>
              <a:t> Control Example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92"/>
          <a:stretch/>
        </p:blipFill>
        <p:spPr bwMode="auto">
          <a:xfrm>
            <a:off x="1981200" y="1295400"/>
            <a:ext cx="63093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1447800"/>
            <a:ext cx="2590800" cy="2308324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Here the generators at Elm345 and the one at Birch69 are jointly controlling the voltage at the Lemon138 bus.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5486401"/>
            <a:ext cx="6553200" cy="461665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Case is </a:t>
            </a:r>
            <a:r>
              <a:rPr lang="en-US" sz="2400" b="1" dirty="0">
                <a:solidFill>
                  <a:srgbClr val="1E0000"/>
                </a:solidFill>
              </a:rPr>
              <a:t>PSC_37Bus_Varsharing_MultipleBuses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A637AE5-FFA6-6919-E9DC-AE778C17207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5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Topology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power flow software must have algorithms to determine the number of asynchronous, interconnected systems in the model</a:t>
            </a:r>
          </a:p>
          <a:p>
            <a:pPr lvl="1"/>
            <a:r>
              <a:rPr lang="en-US" dirty="0"/>
              <a:t>These separate systems are known as Islands</a:t>
            </a:r>
          </a:p>
          <a:p>
            <a:pPr lvl="1"/>
            <a:r>
              <a:rPr lang="en-US" dirty="0"/>
              <a:t>In large system models such as the Eastern Interconnect it is common to have multiple islands in the base case (one recent EI model had nine islands)</a:t>
            </a:r>
          </a:p>
          <a:p>
            <a:pPr lvl="1"/>
            <a:r>
              <a:rPr lang="en-US" dirty="0"/>
              <a:t>Islands can also form unexpectedly as a result of contingencies</a:t>
            </a:r>
          </a:p>
          <a:p>
            <a:pPr lvl="1"/>
            <a:r>
              <a:rPr lang="en-US" dirty="0"/>
              <a:t>Power can be transferred between islands using dc lines</a:t>
            </a:r>
          </a:p>
          <a:p>
            <a:pPr lvl="1"/>
            <a:r>
              <a:rPr lang="en-US" dirty="0"/>
              <a:t>Each island must have a slack bus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EEEA878-7FA9-EFE6-5ADF-7C88B3754E5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2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Topology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Anytime a status change occurs the power flow must perform topology processing to determine whether there are either 1) new islands or 2) islands have merged</a:t>
            </a:r>
          </a:p>
          <a:p>
            <a:r>
              <a:rPr lang="en-US" dirty="0"/>
              <a:t>Determination is needed to determine whether the island is “viable.”  That is, could it truly function as an independent system, or should the buses just be marked as dead</a:t>
            </a:r>
          </a:p>
          <a:p>
            <a:pPr lvl="1"/>
            <a:r>
              <a:rPr lang="en-US" dirty="0"/>
              <a:t>A quite common occurrence is when a single load or generator is isolated; in the case of a load it can be immediately killed; generators are more tricky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575A4BC-1E2A-8627-6C9F-891E20983EA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3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Processing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Since topology processing is performed often, it must be quick (order n ln(n))!</a:t>
            </a:r>
          </a:p>
          <a:p>
            <a:r>
              <a:rPr lang="en-US" dirty="0"/>
              <a:t>Simple, yet quick topology processing </a:t>
            </a:r>
            <a:r>
              <a:rPr lang="en-US" dirty="0" err="1"/>
              <a:t>algoritm</a:t>
            </a:r>
            <a:endParaRPr lang="en-US" dirty="0"/>
          </a:p>
          <a:p>
            <a:pPr lvl="1"/>
            <a:r>
              <a:rPr lang="en-US" dirty="0"/>
              <a:t>Set all buses as being in their own island (equal to bus number)</a:t>
            </a:r>
          </a:p>
          <a:p>
            <a:pPr lvl="1"/>
            <a:r>
              <a:rPr lang="en-US" dirty="0"/>
              <a:t>Set </a:t>
            </a:r>
            <a:r>
              <a:rPr lang="en-US" dirty="0" err="1"/>
              <a:t>ChangeInIslandStatus</a:t>
            </a:r>
            <a:r>
              <a:rPr lang="en-US" dirty="0"/>
              <a:t> true</a:t>
            </a:r>
          </a:p>
          <a:p>
            <a:pPr lvl="1"/>
            <a:r>
              <a:rPr lang="en-US" dirty="0"/>
              <a:t>While </a:t>
            </a:r>
            <a:r>
              <a:rPr lang="en-US" dirty="0" err="1"/>
              <a:t>ChangeInIslandStatus</a:t>
            </a:r>
            <a:r>
              <a:rPr lang="en-US" dirty="0"/>
              <a:t> Do</a:t>
            </a:r>
          </a:p>
          <a:p>
            <a:pPr marL="1314450" lvl="2" indent="-457200"/>
            <a:r>
              <a:rPr lang="en-US" dirty="0"/>
              <a:t>Go through all the in-service lines, setting the islands for each of the buses to be the smaller island number; if the island numbers are different set </a:t>
            </a:r>
            <a:r>
              <a:rPr lang="en-US" dirty="0" err="1"/>
              <a:t>ChangeInIslandStatus</a:t>
            </a:r>
            <a:r>
              <a:rPr lang="en-US" dirty="0"/>
              <a:t> true</a:t>
            </a:r>
          </a:p>
          <a:p>
            <a:pPr marL="914400" lvl="1" indent="-457200"/>
            <a:r>
              <a:rPr lang="en-US" dirty="0"/>
              <a:t>Determine which islands are viable, assigning a slack bus as necessary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568451"/>
            <a:ext cx="7924800" cy="461665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algorithm does depend on the depth of the system </a:t>
            </a:r>
            <a:endParaRPr lang="en-US" sz="2400" b="1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2B7E99F-3EB7-CBF5-C24B-D42F99427E3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4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Island Formation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1483"/>
          <a:stretch/>
        </p:blipFill>
        <p:spPr bwMode="auto">
          <a:xfrm>
            <a:off x="1676400" y="1524000"/>
            <a:ext cx="694639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6086" r="17690" b="57392"/>
          <a:stretch/>
        </p:blipFill>
        <p:spPr bwMode="auto">
          <a:xfrm>
            <a:off x="6716486" y="1828800"/>
            <a:ext cx="3951514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638801"/>
            <a:ext cx="7696200" cy="830997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Splitting large systems requires a careful consideration of the flow on the island tie-lines as they are opened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7926" y="4419601"/>
            <a:ext cx="4419600" cy="830997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option allows some islands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not have a power flow solution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716486" y="2438400"/>
            <a:ext cx="217714" cy="19050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378519C-2DAB-8347-3E80-F5647EA60DB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0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Branch versus Node Breaker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1615440"/>
          </a:xfrm>
        </p:spPr>
        <p:txBody>
          <a:bodyPr/>
          <a:lstStyle/>
          <a:p>
            <a:r>
              <a:rPr lang="en-US" dirty="0"/>
              <a:t>Due to a variety of issues during the 1970’s and 1980’s the real-time operations and planning stages of power systems adopted different modeling approaches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7600" y="2827096"/>
            <a:ext cx="412838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Planning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simplified bus/branch model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PC approach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of files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Stand-alone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808239"/>
            <a:ext cx="48006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Real-Time</a:t>
            </a:r>
            <a:r>
              <a:rPr lang="en-US" sz="28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Operations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detailed node/breaker model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EMS system as a set of integrated applications and processes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Real-time operating system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Real-time databases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9945" y="5257800"/>
            <a:ext cx="7429500" cy="830997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pPr marL="947738" lvl="1" indent="-514350">
              <a:spcBef>
                <a:spcPts val="600"/>
              </a:spcBef>
            </a:pPr>
            <a:r>
              <a:rPr lang="en-US" sz="2400" dirty="0">
                <a:solidFill>
                  <a:srgbClr val="1E0000"/>
                </a:solidFill>
              </a:rPr>
              <a:t>Entire data sets and software tools developed around these two distinct power system models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3789FB5-79A2-B171-6EF3-FF178913168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View of a 345 kV Substation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9575" r="1438" b="2109"/>
          <a:stretch/>
        </p:blipFill>
        <p:spPr bwMode="auto">
          <a:xfrm>
            <a:off x="1905000" y="1371600"/>
            <a:ext cx="7924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F5F00C8-41AE-4B8D-1087-30DD01EDE1F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3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Using a Disconnect to Break Load Current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6781800" cy="52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C7B56DC-2405-6F43-FC59-B8D873E6698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0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Substation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different substation breaker/disconnect configurations are common:</a:t>
            </a:r>
          </a:p>
          <a:p>
            <a:r>
              <a:rPr lang="en-US" dirty="0"/>
              <a:t>Single bus: simple but a fault</a:t>
            </a:r>
            <a:br>
              <a:rPr lang="en-US"/>
            </a:br>
            <a:r>
              <a:rPr lang="en-US"/>
              <a:t>anywhere </a:t>
            </a:r>
            <a:r>
              <a:rPr lang="en-US" dirty="0"/>
              <a:t>requires taking out the </a:t>
            </a:r>
            <a:br>
              <a:rPr lang="en-US" dirty="0"/>
            </a:br>
            <a:r>
              <a:rPr lang="en-US" dirty="0"/>
              <a:t>entire substation; also doing breaker</a:t>
            </a:r>
            <a:br>
              <a:rPr lang="en-US" dirty="0"/>
            </a:br>
            <a:r>
              <a:rPr lang="en-US" dirty="0"/>
              <a:t>or disconnect maintenance requires</a:t>
            </a:r>
            <a:br>
              <a:rPr lang="en-US" dirty="0"/>
            </a:br>
            <a:r>
              <a:rPr lang="en-US" dirty="0"/>
              <a:t>taking out the associated line</a:t>
            </a:r>
          </a:p>
        </p:txBody>
      </p:sp>
      <p:pic>
        <p:nvPicPr>
          <p:cNvPr id="4" name="Picture 2" descr="http://4.bp.blogspot.com/-9g6rjqRAD0I/ToXk6oQSRUI/AAAAAAAAApY/-4th5mJTvDY/s400/SingleBu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24375"/>
          <a:stretch/>
        </p:blipFill>
        <p:spPr bwMode="auto">
          <a:xfrm>
            <a:off x="7848600" y="1981201"/>
            <a:ext cx="1920240" cy="26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6324601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DFB386D-CD78-AA4C-EE14-849637FEFD2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9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Substation Configurations,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and Transfer Bus: </a:t>
            </a:r>
            <a:br>
              <a:rPr lang="en-US" dirty="0"/>
            </a:br>
            <a:r>
              <a:rPr lang="en-US" dirty="0"/>
              <a:t>Now the breakers can be taken</a:t>
            </a:r>
            <a:br>
              <a:rPr lang="en-US" dirty="0"/>
            </a:br>
            <a:r>
              <a:rPr lang="en-US" dirty="0"/>
              <a:t>out for maintenance without</a:t>
            </a:r>
            <a:br>
              <a:rPr lang="en-US" dirty="0"/>
            </a:br>
            <a:r>
              <a:rPr lang="en-US" dirty="0"/>
              <a:t>taking out a line, but protection</a:t>
            </a:r>
            <a:br>
              <a:rPr lang="en-US" dirty="0"/>
            </a:br>
            <a:r>
              <a:rPr lang="en-US" dirty="0"/>
              <a:t>is more difficult, and a fault</a:t>
            </a:r>
            <a:br>
              <a:rPr lang="en-US" dirty="0"/>
            </a:br>
            <a:r>
              <a:rPr lang="en-US" dirty="0"/>
              <a:t>on one line will take out at least two</a:t>
            </a:r>
          </a:p>
          <a:p>
            <a:r>
              <a:rPr lang="en-US" dirty="0"/>
              <a:t>Double Bus Breaker:</a:t>
            </a:r>
            <a:br>
              <a:rPr lang="en-US" dirty="0"/>
            </a:br>
            <a:r>
              <a:rPr lang="en-US" dirty="0"/>
              <a:t>Now each line is fully protected</a:t>
            </a:r>
            <a:br>
              <a:rPr lang="en-US" dirty="0"/>
            </a:br>
            <a:r>
              <a:rPr lang="en-US" dirty="0"/>
              <a:t>when a breaker is out, so high</a:t>
            </a:r>
            <a:br>
              <a:rPr lang="en-US" dirty="0"/>
            </a:br>
            <a:r>
              <a:rPr lang="en-US" dirty="0"/>
              <a:t>reliability, but more costly</a:t>
            </a:r>
          </a:p>
          <a:p>
            <a:endParaRPr lang="en-US" dirty="0"/>
          </a:p>
        </p:txBody>
      </p:sp>
      <p:pic>
        <p:nvPicPr>
          <p:cNvPr id="4" name="Picture 2" descr="http://3.bp.blogspot.com/-yBG8xB2VDog/ToXlwGl-CbI/AAAAAAAAApc/4v4fTK9Ixbc/s400/MainandTransferBu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2000"/>
          <a:stretch/>
        </p:blipFill>
        <p:spPr bwMode="auto">
          <a:xfrm>
            <a:off x="6967880" y="1371600"/>
            <a:ext cx="33832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3.bp.blogspot.com/-9Se44Ew3i_c/ToXmQZRcZzI/AAAAAAAAApg/al1E7kRV1L0/s400/DoubleBusDoubleBreake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53727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6324601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91DC3CD-B897-63EB-4A65-52B2CF7669A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Read Chapter 7 (the term reliability is now often used instead of security)</a:t>
            </a:r>
          </a:p>
          <a:p>
            <a:r>
              <a:rPr lang="en-US" dirty="0"/>
              <a:t>Homework 4 should be done before the first exam, but need not be turned in</a:t>
            </a:r>
          </a:p>
          <a:p>
            <a:r>
              <a:rPr lang="en-US" dirty="0"/>
              <a:t>Exam 1 is during class on Oct 13</a:t>
            </a:r>
          </a:p>
          <a:p>
            <a:pPr lvl="1"/>
            <a:r>
              <a:rPr lang="en-US" dirty="0"/>
              <a:t>Closed book, notes.  One 8.5 by 11 inch </a:t>
            </a:r>
            <a:r>
              <a:rPr lang="en-US" dirty="0" err="1"/>
              <a:t>notesheet</a:t>
            </a:r>
            <a:r>
              <a:rPr lang="en-US" dirty="0"/>
              <a:t> and calculators allowed</a:t>
            </a:r>
          </a:p>
          <a:p>
            <a:pPr lvl="1"/>
            <a:r>
              <a:rPr lang="en-US" dirty="0"/>
              <a:t>Distance education students should make arrangements with Sanjana with </a:t>
            </a:r>
            <a:r>
              <a:rPr lang="en-US" dirty="0" err="1"/>
              <a:t>HonorLock</a:t>
            </a:r>
            <a:r>
              <a:rPr lang="en-US" dirty="0"/>
              <a:t> one approach</a:t>
            </a:r>
          </a:p>
          <a:p>
            <a:pPr lvl="1"/>
            <a:r>
              <a:rPr lang="en-US" dirty="0"/>
              <a:t>Exam 1 from 2020 is available in Canvas; solutions will be posted as we get closer in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Bus, Breaker and 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name implies with a ring</a:t>
            </a:r>
            <a:br>
              <a:rPr lang="en-US" dirty="0"/>
            </a:br>
            <a:r>
              <a:rPr lang="en-US" dirty="0"/>
              <a:t>bus the breakers form a ring;</a:t>
            </a:r>
            <a:br>
              <a:rPr lang="en-US" dirty="0"/>
            </a:br>
            <a:r>
              <a:rPr lang="en-US" dirty="0"/>
              <a:t>number of breakers is same as </a:t>
            </a:r>
            <a:br>
              <a:rPr lang="en-US" dirty="0"/>
            </a:br>
            <a:r>
              <a:rPr lang="en-US" dirty="0"/>
              <a:t>number of devices; any breaker can</a:t>
            </a:r>
            <a:br>
              <a:rPr lang="en-US" dirty="0"/>
            </a:br>
            <a:r>
              <a:rPr lang="en-US" dirty="0"/>
              <a:t>be removed for maintenance</a:t>
            </a:r>
          </a:p>
          <a:p>
            <a:r>
              <a:rPr lang="en-US" dirty="0"/>
              <a:t>The breaker and half has two buses</a:t>
            </a:r>
            <a:br>
              <a:rPr lang="en-US" dirty="0"/>
            </a:br>
            <a:r>
              <a:rPr lang="en-US" dirty="0"/>
              <a:t>and uses three breakers for two</a:t>
            </a:r>
            <a:br>
              <a:rPr lang="en-US" dirty="0"/>
            </a:br>
            <a:r>
              <a:rPr lang="en-US" dirty="0"/>
              <a:t>devices; both breakers and buses</a:t>
            </a:r>
            <a:br>
              <a:rPr lang="en-US" dirty="0"/>
            </a:br>
            <a:r>
              <a:rPr lang="en-US" dirty="0"/>
              <a:t>can be removed for maintenance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6324601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  <p:pic>
        <p:nvPicPr>
          <p:cNvPr id="5" name="Picture 4" descr="http://4.bp.blogspot.com/-T0szY1RTPM8/ToXnwiGFmqI/AAAAAAAAAps/vekR4pL2paA/s1600/OneandHalfBrea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5" y="3657600"/>
            <a:ext cx="3251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4.bp.blogspot.com/-XAvUa4XFCVY/ToXnSU5vLvI/AAAAAAAAApo/OEG_sDpGYpw/s1600/RingB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2" y="1295400"/>
            <a:ext cx="2946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8EDDA38-826D-B69D-E2BE-1D3C857FC1B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7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001000" cy="1069848"/>
          </a:xfrm>
        </p:spPr>
        <p:txBody>
          <a:bodyPr/>
          <a:lstStyle/>
          <a:p>
            <a:r>
              <a:rPr lang="en-US" dirty="0"/>
              <a:t>EMS and Planning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511040" cy="3733800"/>
          </a:xfrm>
        </p:spPr>
        <p:txBody>
          <a:bodyPr/>
          <a:lstStyle/>
          <a:p>
            <a:r>
              <a:rPr lang="en-US" dirty="0"/>
              <a:t>EMS Model</a:t>
            </a:r>
          </a:p>
          <a:p>
            <a:pPr lvl="1"/>
            <a:r>
              <a:rPr lang="en-US" dirty="0"/>
              <a:t>Used for real-time operations</a:t>
            </a:r>
          </a:p>
          <a:p>
            <a:pPr lvl="1"/>
            <a:r>
              <a:rPr lang="en-US" dirty="0"/>
              <a:t>Called full topology model</a:t>
            </a:r>
          </a:p>
          <a:p>
            <a:pPr lvl="1"/>
            <a:r>
              <a:rPr lang="en-US" dirty="0"/>
              <a:t>Has node-breaker detail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80160"/>
            <a:ext cx="4587240" cy="2194060"/>
          </a:xfrm>
        </p:spPr>
        <p:txBody>
          <a:bodyPr/>
          <a:lstStyle/>
          <a:p>
            <a:r>
              <a:rPr lang="en-US" dirty="0"/>
              <a:t>Planning Model</a:t>
            </a:r>
          </a:p>
          <a:p>
            <a:pPr lvl="1"/>
            <a:r>
              <a:rPr lang="en-US" dirty="0"/>
              <a:t>Used for off-line analysis</a:t>
            </a:r>
          </a:p>
          <a:p>
            <a:pPr lvl="1"/>
            <a:r>
              <a:rPr lang="en-US" dirty="0"/>
              <a:t>Called consolidated model by PowerWorld</a:t>
            </a:r>
          </a:p>
          <a:p>
            <a:pPr lvl="1"/>
            <a:r>
              <a:rPr lang="en-US" dirty="0"/>
              <a:t>Has bus/branch detail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6418" y="3263960"/>
            <a:ext cx="4495800" cy="3261360"/>
            <a:chOff x="609600" y="3063240"/>
            <a:chExt cx="4495800" cy="3261360"/>
          </a:xfrm>
        </p:grpSpPr>
        <p:sp>
          <p:nvSpPr>
            <p:cNvPr id="6" name="Freeform 5"/>
            <p:cNvSpPr/>
            <p:nvPr/>
          </p:nvSpPr>
          <p:spPr bwMode="auto">
            <a:xfrm>
              <a:off x="609600" y="3515618"/>
              <a:ext cx="3427437" cy="2230545"/>
            </a:xfrm>
            <a:custGeom>
              <a:avLst/>
              <a:gdLst>
                <a:gd name="connsiteX0" fmla="*/ 62630 w 3632548"/>
                <a:gd name="connsiteY0" fmla="*/ 2004165 h 2605414"/>
                <a:gd name="connsiteX1" fmla="*/ 1265129 w 3632548"/>
                <a:gd name="connsiteY1" fmla="*/ 1991639 h 2605414"/>
                <a:gd name="connsiteX2" fmla="*/ 1678488 w 3632548"/>
                <a:gd name="connsiteY2" fmla="*/ 1453019 h 2605414"/>
                <a:gd name="connsiteX3" fmla="*/ 3144033 w 3632548"/>
                <a:gd name="connsiteY3" fmla="*/ 1453019 h 2605414"/>
                <a:gd name="connsiteX4" fmla="*/ 3194137 w 3632548"/>
                <a:gd name="connsiteY4" fmla="*/ 2517732 h 2605414"/>
                <a:gd name="connsiteX5" fmla="*/ 3594970 w 3632548"/>
                <a:gd name="connsiteY5" fmla="*/ 2605414 h 2605414"/>
                <a:gd name="connsiteX6" fmla="*/ 3632548 w 3632548"/>
                <a:gd name="connsiteY6" fmla="*/ 0 h 2605414"/>
                <a:gd name="connsiteX7" fmla="*/ 3231715 w 3632548"/>
                <a:gd name="connsiteY7" fmla="*/ 37578 h 2605414"/>
                <a:gd name="connsiteX8" fmla="*/ 2931091 w 3632548"/>
                <a:gd name="connsiteY8" fmla="*/ 275573 h 2605414"/>
                <a:gd name="connsiteX9" fmla="*/ 0 w 3632548"/>
                <a:gd name="connsiteY9" fmla="*/ 275573 h 2605414"/>
                <a:gd name="connsiteX10" fmla="*/ 12526 w 3632548"/>
                <a:gd name="connsiteY10" fmla="*/ 1991639 h 2605414"/>
                <a:gd name="connsiteX0" fmla="*/ 62630 w 3792255"/>
                <a:gd name="connsiteY0" fmla="*/ 2004165 h 2605414"/>
                <a:gd name="connsiteX1" fmla="*/ 1265129 w 3792255"/>
                <a:gd name="connsiteY1" fmla="*/ 1991639 h 2605414"/>
                <a:gd name="connsiteX2" fmla="*/ 1678488 w 3792255"/>
                <a:gd name="connsiteY2" fmla="*/ 1453019 h 2605414"/>
                <a:gd name="connsiteX3" fmla="*/ 3144033 w 3792255"/>
                <a:gd name="connsiteY3" fmla="*/ 1453019 h 2605414"/>
                <a:gd name="connsiteX4" fmla="*/ 3194137 w 3792255"/>
                <a:gd name="connsiteY4" fmla="*/ 2517732 h 2605414"/>
                <a:gd name="connsiteX5" fmla="*/ 3594970 w 3792255"/>
                <a:gd name="connsiteY5" fmla="*/ 2605414 h 2605414"/>
                <a:gd name="connsiteX6" fmla="*/ 3792255 w 3792255"/>
                <a:gd name="connsiteY6" fmla="*/ 1240077 h 2605414"/>
                <a:gd name="connsiteX7" fmla="*/ 3632548 w 3792255"/>
                <a:gd name="connsiteY7" fmla="*/ 0 h 2605414"/>
                <a:gd name="connsiteX8" fmla="*/ 3231715 w 3792255"/>
                <a:gd name="connsiteY8" fmla="*/ 37578 h 2605414"/>
                <a:gd name="connsiteX9" fmla="*/ 2931091 w 3792255"/>
                <a:gd name="connsiteY9" fmla="*/ 275573 h 2605414"/>
                <a:gd name="connsiteX10" fmla="*/ 0 w 3792255"/>
                <a:gd name="connsiteY10" fmla="*/ 275573 h 2605414"/>
                <a:gd name="connsiteX11" fmla="*/ 12526 w 3792255"/>
                <a:gd name="connsiteY11" fmla="*/ 1991639 h 2605414"/>
                <a:gd name="connsiteX0" fmla="*/ 62630 w 3818351"/>
                <a:gd name="connsiteY0" fmla="*/ 2004165 h 2605414"/>
                <a:gd name="connsiteX1" fmla="*/ 1265129 w 3818351"/>
                <a:gd name="connsiteY1" fmla="*/ 1991639 h 2605414"/>
                <a:gd name="connsiteX2" fmla="*/ 1678488 w 3818351"/>
                <a:gd name="connsiteY2" fmla="*/ 1453019 h 2605414"/>
                <a:gd name="connsiteX3" fmla="*/ 3144033 w 3818351"/>
                <a:gd name="connsiteY3" fmla="*/ 1453019 h 2605414"/>
                <a:gd name="connsiteX4" fmla="*/ 3194137 w 3818351"/>
                <a:gd name="connsiteY4" fmla="*/ 2517732 h 2605414"/>
                <a:gd name="connsiteX5" fmla="*/ 3594970 w 3818351"/>
                <a:gd name="connsiteY5" fmla="*/ 2605414 h 2605414"/>
                <a:gd name="connsiteX6" fmla="*/ 3792255 w 3818351"/>
                <a:gd name="connsiteY6" fmla="*/ 1240077 h 2605414"/>
                <a:gd name="connsiteX7" fmla="*/ 3632548 w 3818351"/>
                <a:gd name="connsiteY7" fmla="*/ 0 h 2605414"/>
                <a:gd name="connsiteX8" fmla="*/ 3231715 w 3818351"/>
                <a:gd name="connsiteY8" fmla="*/ 37578 h 2605414"/>
                <a:gd name="connsiteX9" fmla="*/ 2931091 w 3818351"/>
                <a:gd name="connsiteY9" fmla="*/ 275573 h 2605414"/>
                <a:gd name="connsiteX10" fmla="*/ 0 w 3818351"/>
                <a:gd name="connsiteY10" fmla="*/ 275573 h 2605414"/>
                <a:gd name="connsiteX11" fmla="*/ 12526 w 3818351"/>
                <a:gd name="connsiteY11" fmla="*/ 1991639 h 2605414"/>
                <a:gd name="connsiteX0" fmla="*/ 62630 w 3818351"/>
                <a:gd name="connsiteY0" fmla="*/ 2004165 h 2605414"/>
                <a:gd name="connsiteX1" fmla="*/ 1265129 w 3818351"/>
                <a:gd name="connsiteY1" fmla="*/ 1991639 h 2605414"/>
                <a:gd name="connsiteX2" fmla="*/ 1678488 w 3818351"/>
                <a:gd name="connsiteY2" fmla="*/ 1453019 h 2605414"/>
                <a:gd name="connsiteX3" fmla="*/ 3144033 w 3818351"/>
                <a:gd name="connsiteY3" fmla="*/ 1453019 h 2605414"/>
                <a:gd name="connsiteX4" fmla="*/ 3194137 w 3818351"/>
                <a:gd name="connsiteY4" fmla="*/ 2517732 h 2605414"/>
                <a:gd name="connsiteX5" fmla="*/ 3594970 w 3818351"/>
                <a:gd name="connsiteY5" fmla="*/ 2605414 h 2605414"/>
                <a:gd name="connsiteX6" fmla="*/ 3792255 w 3818351"/>
                <a:gd name="connsiteY6" fmla="*/ 1240077 h 2605414"/>
                <a:gd name="connsiteX7" fmla="*/ 3632548 w 3818351"/>
                <a:gd name="connsiteY7" fmla="*/ 0 h 2605414"/>
                <a:gd name="connsiteX8" fmla="*/ 3231715 w 3818351"/>
                <a:gd name="connsiteY8" fmla="*/ 37578 h 2605414"/>
                <a:gd name="connsiteX9" fmla="*/ 2931091 w 3818351"/>
                <a:gd name="connsiteY9" fmla="*/ 275573 h 2605414"/>
                <a:gd name="connsiteX10" fmla="*/ 0 w 3818351"/>
                <a:gd name="connsiteY10" fmla="*/ 275573 h 2605414"/>
                <a:gd name="connsiteX11" fmla="*/ 12526 w 3818351"/>
                <a:gd name="connsiteY11" fmla="*/ 1991639 h 2605414"/>
                <a:gd name="connsiteX0" fmla="*/ 552537 w 4308258"/>
                <a:gd name="connsiteY0" fmla="*/ 2004165 h 2605414"/>
                <a:gd name="connsiteX1" fmla="*/ 1755036 w 4308258"/>
                <a:gd name="connsiteY1" fmla="*/ 1991639 h 2605414"/>
                <a:gd name="connsiteX2" fmla="*/ 2168395 w 4308258"/>
                <a:gd name="connsiteY2" fmla="*/ 1453019 h 2605414"/>
                <a:gd name="connsiteX3" fmla="*/ 3633940 w 4308258"/>
                <a:gd name="connsiteY3" fmla="*/ 1453019 h 2605414"/>
                <a:gd name="connsiteX4" fmla="*/ 3684044 w 4308258"/>
                <a:gd name="connsiteY4" fmla="*/ 2517732 h 2605414"/>
                <a:gd name="connsiteX5" fmla="*/ 4084877 w 4308258"/>
                <a:gd name="connsiteY5" fmla="*/ 2605414 h 2605414"/>
                <a:gd name="connsiteX6" fmla="*/ 4282162 w 4308258"/>
                <a:gd name="connsiteY6" fmla="*/ 1240077 h 2605414"/>
                <a:gd name="connsiteX7" fmla="*/ 4122455 w 4308258"/>
                <a:gd name="connsiteY7" fmla="*/ 0 h 2605414"/>
                <a:gd name="connsiteX8" fmla="*/ 3721622 w 4308258"/>
                <a:gd name="connsiteY8" fmla="*/ 37578 h 2605414"/>
                <a:gd name="connsiteX9" fmla="*/ 3420998 w 4308258"/>
                <a:gd name="connsiteY9" fmla="*/ 275573 h 2605414"/>
                <a:gd name="connsiteX10" fmla="*/ 489907 w 4308258"/>
                <a:gd name="connsiteY10" fmla="*/ 275573 h 2605414"/>
                <a:gd name="connsiteX11" fmla="*/ 413707 w 4308258"/>
                <a:gd name="connsiteY11" fmla="*/ 1371600 h 2605414"/>
                <a:gd name="connsiteX12" fmla="*/ 502433 w 4308258"/>
                <a:gd name="connsiteY12" fmla="*/ 1991639 h 2605414"/>
                <a:gd name="connsiteX0" fmla="*/ 247737 w 4003458"/>
                <a:gd name="connsiteY0" fmla="*/ 2004165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197633 w 4003458"/>
                <a:gd name="connsiteY12" fmla="*/ 1991639 h 2605414"/>
                <a:gd name="connsiteX0" fmla="*/ 247737 w 4003458"/>
                <a:gd name="connsiteY0" fmla="*/ 2004165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337507 w 4003458"/>
                <a:gd name="connsiteY12" fmla="*/ 2057400 h 2605414"/>
                <a:gd name="connsiteX0" fmla="*/ 337507 w 4003458"/>
                <a:gd name="connsiteY0" fmla="*/ 1981200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337507 w 4003458"/>
                <a:gd name="connsiteY12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50236 w 4003458"/>
                <a:gd name="connsiteY2" fmla="*/ 1991639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03458" h="2605414">
                  <a:moveTo>
                    <a:pt x="337507" y="1981200"/>
                  </a:moveTo>
                  <a:lnTo>
                    <a:pt x="413707" y="1981200"/>
                  </a:lnTo>
                  <a:cubicBezTo>
                    <a:pt x="743907" y="2006600"/>
                    <a:pt x="941540" y="2084192"/>
                    <a:pt x="1404307" y="2057400"/>
                  </a:cubicBezTo>
                  <a:cubicBezTo>
                    <a:pt x="1680576" y="1810011"/>
                    <a:pt x="1710499" y="1654479"/>
                    <a:pt x="1863595" y="1453019"/>
                  </a:cubicBezTo>
                  <a:cubicBezTo>
                    <a:pt x="2142299" y="1425879"/>
                    <a:pt x="2106808" y="1347592"/>
                    <a:pt x="2699707" y="1371600"/>
                  </a:cubicBezTo>
                  <a:cubicBezTo>
                    <a:pt x="3315570" y="1321496"/>
                    <a:pt x="3119329" y="1425879"/>
                    <a:pt x="3329140" y="1453019"/>
                  </a:cubicBezTo>
                  <a:lnTo>
                    <a:pt x="3379244" y="2517732"/>
                  </a:lnTo>
                  <a:lnTo>
                    <a:pt x="3780077" y="2605414"/>
                  </a:lnTo>
                  <a:cubicBezTo>
                    <a:pt x="3845839" y="2150302"/>
                    <a:pt x="4003458" y="1953016"/>
                    <a:pt x="3977362" y="1240077"/>
                  </a:cubicBezTo>
                  <a:cubicBezTo>
                    <a:pt x="4002414" y="544882"/>
                    <a:pt x="3870891" y="413359"/>
                    <a:pt x="3817655" y="0"/>
                  </a:cubicBezTo>
                  <a:lnTo>
                    <a:pt x="3416822" y="37578"/>
                  </a:lnTo>
                  <a:lnTo>
                    <a:pt x="3116198" y="275573"/>
                  </a:lnTo>
                  <a:lnTo>
                    <a:pt x="489907" y="304800"/>
                  </a:lnTo>
                  <a:cubicBezTo>
                    <a:pt x="0" y="451807"/>
                    <a:pt x="134307" y="1079500"/>
                    <a:pt x="108907" y="1371600"/>
                  </a:cubicBezTo>
                  <a:cubicBezTo>
                    <a:pt x="83507" y="1663700"/>
                    <a:pt x="334028" y="1918396"/>
                    <a:pt x="337507" y="2057400"/>
                  </a:cubicBezTo>
                </a:path>
              </a:pathLst>
            </a:cu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37137" y="3986690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37137" y="3677966"/>
              <a:ext cx="38590" cy="19681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9879" y="3677966"/>
              <a:ext cx="38590" cy="19681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6127" y="3870919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73708" y="3870919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5861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2032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8203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37137" y="4526956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786127" y="4411185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73708" y="4411185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45861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72032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98203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37137" y="5067223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786127" y="4951452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73708" y="4951452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5861" y="4990042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72032" y="4990042"/>
              <a:ext cx="154362" cy="15436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203" y="4990042"/>
              <a:ext cx="154362" cy="15436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85" y="3124200"/>
              <a:ext cx="837117" cy="777888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2712299" y="3124200"/>
              <a:ext cx="837117" cy="806088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9" name="Freeform 28"/>
            <p:cNvSpPr/>
            <p:nvPr/>
          </p:nvSpPr>
          <p:spPr>
            <a:xfrm flipH="1" flipV="1">
              <a:off x="2673708" y="4526956"/>
              <a:ext cx="887581" cy="1543619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0" name="Freeform 29"/>
            <p:cNvSpPr/>
            <p:nvPr/>
          </p:nvSpPr>
          <p:spPr>
            <a:xfrm flipV="1">
              <a:off x="898546" y="4526956"/>
              <a:ext cx="887581" cy="1543619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1" name="Straight Arrow Connector 30"/>
            <p:cNvCxnSpPr>
              <a:stCxn id="22" idx="2"/>
            </p:cNvCxnSpPr>
            <p:nvPr/>
          </p:nvCxnSpPr>
          <p:spPr>
            <a:xfrm rot="5400000">
              <a:off x="1541969" y="5361846"/>
              <a:ext cx="519487" cy="74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63782" y="3385145"/>
              <a:ext cx="600820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50 MW</a:t>
              </a:r>
            </a:p>
            <a:p>
              <a:r>
                <a:rPr lang="en-US" sz="1200" dirty="0"/>
                <a:t>20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01240" y="3063240"/>
              <a:ext cx="640619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-30 MW</a:t>
              </a:r>
            </a:p>
            <a:p>
              <a:r>
                <a:rPr lang="en-US" sz="1200" dirty="0"/>
                <a:t>-18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9019" y="5929360"/>
              <a:ext cx="640619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-40 MW</a:t>
              </a:r>
            </a:p>
            <a:p>
              <a:r>
                <a:rPr lang="en-US" sz="1200" dirty="0"/>
                <a:t>-10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7090" y="5537942"/>
              <a:ext cx="593958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10 MW</a:t>
              </a:r>
            </a:p>
            <a:p>
              <a:r>
                <a:rPr lang="en-US" sz="1200" dirty="0"/>
                <a:t>  3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6107" y="5929360"/>
              <a:ext cx="593958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10 MW</a:t>
              </a:r>
            </a:p>
            <a:p>
              <a:r>
                <a:rPr lang="en-US" sz="1200" dirty="0"/>
                <a:t>  5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4191000" y="4267200"/>
              <a:ext cx="914400" cy="838200"/>
            </a:xfrm>
            <a:prstGeom prst="rightArrow">
              <a:avLst/>
            </a:prstGeom>
            <a:solidFill>
              <a:srgbClr val="FFE6E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39594" y="3494145"/>
            <a:ext cx="3170349" cy="3022242"/>
            <a:chOff x="5334000" y="3276600"/>
            <a:chExt cx="3170349" cy="3022242"/>
          </a:xfrm>
        </p:grpSpPr>
        <p:sp>
          <p:nvSpPr>
            <p:cNvPr id="39" name="Rectangle 38"/>
            <p:cNvSpPr/>
            <p:nvPr/>
          </p:nvSpPr>
          <p:spPr>
            <a:xfrm>
              <a:off x="5334000" y="4495800"/>
              <a:ext cx="3079124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06815" y="3429000"/>
              <a:ext cx="977804" cy="1061021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7452575" y="3461940"/>
              <a:ext cx="977804" cy="1061021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Freeform 41"/>
            <p:cNvSpPr/>
            <p:nvPr/>
          </p:nvSpPr>
          <p:spPr>
            <a:xfrm flipH="1" flipV="1">
              <a:off x="7467600" y="4495800"/>
              <a:ext cx="1036749" cy="1803042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Freeform 42"/>
            <p:cNvSpPr/>
            <p:nvPr/>
          </p:nvSpPr>
          <p:spPr>
            <a:xfrm flipV="1">
              <a:off x="5334000" y="4495800"/>
              <a:ext cx="1036749" cy="1803042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6558938" y="4794862"/>
              <a:ext cx="606793" cy="86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406640" y="3276600"/>
              <a:ext cx="748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-30 MW</a:t>
              </a:r>
            </a:p>
            <a:p>
              <a:r>
                <a:rPr lang="en-US" sz="1200" dirty="0"/>
                <a:t>-18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7400" y="5791200"/>
              <a:ext cx="748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-40 MW</a:t>
              </a:r>
            </a:p>
            <a:p>
              <a:r>
                <a:rPr lang="en-US" sz="1200" dirty="0"/>
                <a:t>-10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77000" y="5105400"/>
              <a:ext cx="693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10 MW</a:t>
              </a:r>
            </a:p>
            <a:p>
              <a:r>
                <a:rPr lang="en-US" sz="1200" dirty="0"/>
                <a:t>  3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79640" y="5791200"/>
              <a:ext cx="693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10 MW</a:t>
              </a:r>
            </a:p>
            <a:p>
              <a:r>
                <a:rPr lang="en-US" sz="1200" dirty="0"/>
                <a:t>  5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</p:grpSp>
      <p:sp>
        <p:nvSpPr>
          <p:cNvPr id="50" name="Slide Number Placeholder 1">
            <a:extLst>
              <a:ext uri="{FF2B5EF4-FFF2-40B4-BE49-F238E27FC236}">
                <a16:creationId xmlns:a16="http://schemas.microsoft.com/office/drawing/2014/main" id="{5926E475-B20C-32D7-D4B2-4C3E952DB89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/>
          <a:p>
            <a:r>
              <a:rPr lang="en-US" dirty="0"/>
              <a:t>One approach to modeling systems with large numbers of ZBRs (zero branch </a:t>
            </a:r>
            <a:r>
              <a:rPr lang="en-US" dirty="0" err="1"/>
              <a:t>reactances</a:t>
            </a:r>
            <a:r>
              <a:rPr lang="en-US" dirty="0"/>
              <a:t>, such as from circuit breakers) is to just assume a small reactance and solve</a:t>
            </a:r>
          </a:p>
          <a:p>
            <a:pPr lvl="1"/>
            <a:r>
              <a:rPr lang="en-US" dirty="0"/>
              <a:t>This results in lots of buses and branches, resulting in a much larger problem</a:t>
            </a:r>
          </a:p>
          <a:p>
            <a:pPr lvl="1"/>
            <a:r>
              <a:rPr lang="en-US" dirty="0"/>
              <a:t>This can cause numerical problems in the solution</a:t>
            </a:r>
          </a:p>
          <a:p>
            <a:r>
              <a:rPr lang="en-US" dirty="0"/>
              <a:t>The alterative is to consolidate the nodes that are connected by ZBRs into a smaller number of buses</a:t>
            </a:r>
          </a:p>
          <a:p>
            <a:pPr lvl="1"/>
            <a:r>
              <a:rPr lang="en-US" dirty="0"/>
              <a:t>After solution all nodes have the same voltage; use logic to determine the device flows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9F471A0-3C57-C319-33BE-80DFDD57943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2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717" b="7655"/>
          <a:stretch/>
        </p:blipFill>
        <p:spPr>
          <a:xfrm>
            <a:off x="1143000" y="1302879"/>
            <a:ext cx="8013174" cy="310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411839"/>
            <a:ext cx="8229600" cy="1200329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Case name is </a:t>
            </a:r>
            <a:r>
              <a:rPr lang="en-US" sz="2400" b="1" dirty="0">
                <a:solidFill>
                  <a:srgbClr val="1E0000"/>
                </a:solidFill>
              </a:rPr>
              <a:t>FT_11Node</a:t>
            </a:r>
            <a:r>
              <a:rPr lang="en-US" sz="2400" dirty="0">
                <a:solidFill>
                  <a:srgbClr val="1E0000"/>
                </a:solidFill>
              </a:rPr>
              <a:t>.  PowerWorld consolidates nodes (buses) into super buses; available in the Model Explorer: Solution, Details, </a:t>
            </a:r>
            <a:r>
              <a:rPr lang="en-US" sz="2400" dirty="0" err="1">
                <a:solidFill>
                  <a:srgbClr val="1E0000"/>
                </a:solidFill>
              </a:rPr>
              <a:t>Superbuses</a:t>
            </a:r>
            <a:r>
              <a:rPr lang="en-US" sz="2400" dirty="0">
                <a:solidFill>
                  <a:srgbClr val="1E0000"/>
                </a:solidFill>
              </a:rPr>
              <a:t>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BDC1649-647A-CD6E-2140-76C012EB080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8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879" b="4514"/>
          <a:stretch/>
        </p:blipFill>
        <p:spPr>
          <a:xfrm>
            <a:off x="1946031" y="1447800"/>
            <a:ext cx="8305800" cy="3383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1216" y="5029201"/>
            <a:ext cx="8575431" cy="1200329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 there is ambiguity on how much power is flowing in each device in the ring bus (assuming each device really has essentially no impedance)</a:t>
            </a:r>
            <a:endParaRPr lang="en-US" sz="240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A3EF4CF-7AF7-CABD-2F23-6A6C9C26B49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81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0AF5-8D23-4263-AD42-9CAF98CA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8847A-0386-4A62-93B3-28FDC7DD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Contingency analysis is the process of checking the impact of statistically likely contingencies</a:t>
            </a:r>
          </a:p>
          <a:p>
            <a:pPr lvl="1"/>
            <a:r>
              <a:rPr lang="en-US" dirty="0"/>
              <a:t>Example contingencies include the loss of a generator, the loss of a transmission line or the loss of all transmission lines in a common corridor</a:t>
            </a:r>
          </a:p>
          <a:p>
            <a:pPr lvl="1"/>
            <a:r>
              <a:rPr lang="en-US" dirty="0"/>
              <a:t>Statistically likely contingencies can be quite involved, and might include automatic or operator actions, such as switching load</a:t>
            </a:r>
          </a:p>
          <a:p>
            <a:r>
              <a:rPr lang="en-US" dirty="0"/>
              <a:t>Reliable power system operation requires that the system be able to operate with no unacceptable violations even when these contingencies occur</a:t>
            </a:r>
          </a:p>
          <a:p>
            <a:pPr lvl="1"/>
            <a:r>
              <a:rPr lang="en-US" dirty="0"/>
              <a:t>N-1 reliable operation considers the loss of any single element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48D2960-5F72-12DB-5B5E-417130109C9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33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4048-48C4-4FBE-B797-E9DDFAA0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7167E-7394-4797-829E-F86D557C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853440"/>
          </a:xfrm>
        </p:spPr>
        <p:txBody>
          <a:bodyPr/>
          <a:lstStyle/>
          <a:p>
            <a:r>
              <a:rPr lang="en-US" dirty="0"/>
              <a:t>Of course this process can be automated with the usual approach of first defining a contingency set, and then sequentially applying the contingencies and checking for violations</a:t>
            </a:r>
          </a:p>
          <a:p>
            <a:pPr lvl="1"/>
            <a:r>
              <a:rPr lang="en-US" dirty="0"/>
              <a:t>This process can naturally be done in parallel</a:t>
            </a:r>
          </a:p>
          <a:p>
            <a:pPr lvl="1"/>
            <a:r>
              <a:rPr lang="en-US" dirty="0"/>
              <a:t>Contingency sets can get quite large, especially if one considers N-2 (outages of two elements) or N-1-1 (initial outage, followed by adjustment, then second outage</a:t>
            </a:r>
          </a:p>
          <a:p>
            <a:r>
              <a:rPr lang="en-US" dirty="0"/>
              <a:t>The assumption is usually most contingencies will not cause problems, so screening methods can be used to quickly eliminate many contingencies</a:t>
            </a:r>
          </a:p>
          <a:p>
            <a:pPr lvl="1"/>
            <a:r>
              <a:rPr lang="en-US" dirty="0"/>
              <a:t>We’ll cover these later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C7AFBAB-60C5-D1EA-210B-A954B209C90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5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3F19-5DEC-4DE0-899F-48721755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 in </a:t>
            </a:r>
            <a:r>
              <a:rPr lang="en-US" dirty="0" err="1"/>
              <a:t>PowerWorld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95B2-80BA-48B0-BF93-D4967D4D8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9906000" cy="701040"/>
          </a:xfrm>
        </p:spPr>
        <p:txBody>
          <a:bodyPr/>
          <a:lstStyle/>
          <a:p>
            <a:r>
              <a:rPr lang="en-US" dirty="0"/>
              <a:t>Automated using the Contingency Analysis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C3C1B-9081-4E7A-A244-8F1FB93A2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92960"/>
            <a:ext cx="8079412" cy="433426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156024-9C58-041E-7E94-738FEE678E67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880E-28A6-0BA8-653E-5BBD198C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Ian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FD739-A2E8-79B0-1C2D-DB24C259F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Monday morning the number of people without electricity in Florida has dropped to 600,000 (from 2.6 million last week)</a:t>
            </a:r>
          </a:p>
          <a:p>
            <a:r>
              <a:rPr lang="en-US" dirty="0"/>
              <a:t>One of the reasons for this relatively quick recovery is over the last several years the Florida utilities have spent billions strengthening their grid, particularly the transmission line</a:t>
            </a:r>
          </a:p>
          <a:p>
            <a:pPr lvl="1"/>
            <a:r>
              <a:rPr lang="en-US" dirty="0"/>
              <a:t>Examples include replacing wooden poles with ones made of concrete or steel, putting transformers on higher ground, burying more of the distribution system</a:t>
            </a:r>
          </a:p>
          <a:p>
            <a:pPr lvl="1"/>
            <a:r>
              <a:rPr lang="en-US" dirty="0"/>
              <a:t>Florida Power and Light said they did not lose a single transmission structure after losing more than 100 during Hurricane Wilma in 2005 (a Category 3 hurricane)</a:t>
            </a:r>
          </a:p>
        </p:txBody>
      </p:sp>
    </p:spTree>
    <p:extLst>
      <p:ext uri="{BB962C8B-B14F-4D97-AF65-F5344CB8AC3E}">
        <p14:creationId xmlns:p14="http://schemas.microsoft.com/office/powerpoint/2010/main" val="209877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Volt/Reactive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Simplest situation is a single generator at a bus regulating its own terminal</a:t>
            </a:r>
          </a:p>
          <a:p>
            <a:pPr lvl="1"/>
            <a:r>
              <a:rPr lang="en-US" dirty="0"/>
              <a:t>Either PV, modeled as a voltage magnitude constraint, or as a PQ with reactive power fixed at a limit value.  If PQ the reactive power limits can vary with the generator MW output</a:t>
            </a:r>
          </a:p>
          <a:p>
            <a:r>
              <a:rPr lang="en-US" dirty="0"/>
              <a:t>Next simplest is multiple generators at a bus.  Obviously they need to be regulating the bus to the same voltage magnitude</a:t>
            </a:r>
          </a:p>
          <a:p>
            <a:pPr lvl="1"/>
            <a:r>
              <a:rPr lang="en-US" dirty="0"/>
              <a:t>From a power flow solution perspective, it is similar to a single generator, with limits being the total of the individual units</a:t>
            </a:r>
          </a:p>
          <a:p>
            <a:pPr lvl="1"/>
            <a:r>
              <a:rPr lang="en-US" dirty="0"/>
              <a:t>Options for allocation of </a:t>
            </a:r>
            <a:r>
              <a:rPr lang="en-US" dirty="0" err="1"/>
              <a:t>vars</a:t>
            </a:r>
            <a:r>
              <a:rPr lang="en-US" dirty="0"/>
              <a:t> among generators; this can affect the transient stability results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F42CF41-8FA8-E7A5-8EFA-BF795EA67E7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4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Voltage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4828" y="1550641"/>
            <a:ext cx="1925527" cy="378565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example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uses the case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PSC_37Bus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with a voltage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contour. Try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varying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voltage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setpoint for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generator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at PEAR69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38684"/>
          <a:stretch/>
        </p:blipFill>
        <p:spPr bwMode="auto">
          <a:xfrm>
            <a:off x="1828800" y="1342133"/>
            <a:ext cx="6583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315200" y="2590800"/>
            <a:ext cx="1447800" cy="23622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6052D63-2213-B090-FD11-A3FC7AAD90F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0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0893552" cy="1066800"/>
          </a:xfrm>
        </p:spPr>
        <p:txBody>
          <a:bodyPr/>
          <a:lstStyle/>
          <a:p>
            <a:r>
              <a:rPr lang="en-US" dirty="0"/>
              <a:t>Generator Remote Bus Voltage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37338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dirty="0"/>
              <a:t>n</a:t>
            </a:r>
            <a:r>
              <a:rPr lang="en-US"/>
              <a:t>ext </a:t>
            </a:r>
            <a:r>
              <a:rPr lang="en-US" dirty="0"/>
              <a:t>complication is generators at a single bus regulating a remote bus; usually this is the high side of their generator step-up (GSU) transformer</a:t>
            </a:r>
          </a:p>
          <a:p>
            <a:pPr lvl="1"/>
            <a:r>
              <a:rPr lang="en-US" dirty="0"/>
              <a:t>When multiple generators regulate a single point their exciters need to have a dual input</a:t>
            </a:r>
          </a:p>
          <a:p>
            <a:pPr lvl="1"/>
            <a:r>
              <a:rPr lang="en-US" dirty="0"/>
              <a:t>This can be implemented in the power flow for the generators at bus j regulating the voltage at bus k by changing the bus j voltage constraint equation to be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(however, this does create a zero on the diagonal of the Jacobian)</a:t>
            </a:r>
          </a:p>
          <a:p>
            <a:pPr lvl="1"/>
            <a:r>
              <a:rPr lang="en-US" dirty="0"/>
              <a:t>Helps with power system voltage stability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30662"/>
              </p:ext>
            </p:extLst>
          </p:nvPr>
        </p:nvGraphicFramePr>
        <p:xfrm>
          <a:off x="2209800" y="4495800"/>
          <a:ext cx="155448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53800" progId="Equation.DSMT4">
                  <p:embed/>
                </p:oleObj>
              </mc:Choice>
              <mc:Fallback>
                <p:oleObj name="Equation" r:id="rId2" imgW="8632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9800" y="4495800"/>
                        <a:ext cx="155448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8BBE51B-721F-3E37-2F24-B5AFA7B67DF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 Sharing Options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21612" b="21378"/>
          <a:stretch/>
        </p:blipFill>
        <p:spPr bwMode="auto">
          <a:xfrm>
            <a:off x="1828800" y="1295400"/>
            <a:ext cx="48463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6670" y="1539901"/>
            <a:ext cx="2697405" cy="2677656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Different software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packages use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different approaches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allocating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reactive power;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PowerWorld has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several options.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029200" y="3352800"/>
            <a:ext cx="2438400" cy="15240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20300C2-B3CB-86AB-59D1-4CAC5679D77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2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 Sharing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23612"/>
          <a:stretch/>
        </p:blipFill>
        <p:spPr bwMode="auto">
          <a:xfrm>
            <a:off x="1524000" y="1341120"/>
            <a:ext cx="68580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11776" y="3008144"/>
            <a:ext cx="3556224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In this example, case </a:t>
            </a:r>
            <a:r>
              <a:rPr lang="en-US" sz="2400" b="1" dirty="0">
                <a:solidFill>
                  <a:srgbClr val="1E0000"/>
                </a:solidFill>
              </a:rPr>
              <a:t>PSC_37Bus_Varsharing</a:t>
            </a:r>
            <a:r>
              <a:rPr lang="en-US" sz="2400" dirty="0">
                <a:solidFill>
                  <a:srgbClr val="1E0000"/>
                </a:solidFill>
              </a:rPr>
              <a:t>,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two generators at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Elm345 are jointly controlling Elms138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F27B297-2183-B84E-CA0A-8A2A2EEC287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2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Remote Bus Voltage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dirty="0"/>
              <a:t>The next complication is to have the generators at multiple buses doing coordinated voltage control</a:t>
            </a:r>
          </a:p>
          <a:p>
            <a:pPr lvl="1"/>
            <a:r>
              <a:rPr lang="en-US" dirty="0"/>
              <a:t>Controlled bus may or may not be one of the terminal buses</a:t>
            </a:r>
          </a:p>
          <a:p>
            <a:r>
              <a:rPr lang="en-US" dirty="0"/>
              <a:t>There must be an a priori decision about how much reactive power is supplied by each bus; example allocations are a fixed percentage or placing all generators at the same place in their regulation range</a:t>
            </a:r>
          </a:p>
          <a:p>
            <a:r>
              <a:rPr lang="en-US" dirty="0"/>
              <a:t>Implemented by designating one bus as the master; this bus models the voltage constraint</a:t>
            </a:r>
          </a:p>
          <a:p>
            <a:r>
              <a:rPr lang="en-US" dirty="0"/>
              <a:t>All other buses are treated as PQ, with the equation including a percent of the total reactive power output of all the controlling bus generators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7A082C6-7F1C-023B-1596-00B872CCCA4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698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6785</TotalTime>
  <Words>1782</Words>
  <Application>Microsoft Office PowerPoint</Application>
  <PresentationFormat>Widescreen</PresentationFormat>
  <Paragraphs>181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Helvetica</vt:lpstr>
      <vt:lpstr>Tahoma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Hurricane Ian Update</vt:lpstr>
      <vt:lpstr>Generator Volt/Reactive Control</vt:lpstr>
      <vt:lpstr>Generator Voltage Control</vt:lpstr>
      <vt:lpstr>Generator Remote Bus Voltage Control</vt:lpstr>
      <vt:lpstr>Reactive Power Sharing Options</vt:lpstr>
      <vt:lpstr>Reactive Power Sharing</vt:lpstr>
      <vt:lpstr>Generator Remote Bus Voltage Control</vt:lpstr>
      <vt:lpstr>Remote and Coordinated Var Control Example</vt:lpstr>
      <vt:lpstr>Power Flow Topology Processing</vt:lpstr>
      <vt:lpstr>Power Flow Topology Processing</vt:lpstr>
      <vt:lpstr>Topology Processing Algorithm</vt:lpstr>
      <vt:lpstr>Example of Island Formation</vt:lpstr>
      <vt:lpstr>Bus Branch versus Node Breaker</vt:lpstr>
      <vt:lpstr>Google View of a 345 kV Substation</vt:lpstr>
      <vt:lpstr>Example of Using a Disconnect to Break Load Current</vt:lpstr>
      <vt:lpstr>Substation Configurations</vt:lpstr>
      <vt:lpstr>Substation Configurations, cont.</vt:lpstr>
      <vt:lpstr>Ring Bus, Breaker and Half</vt:lpstr>
      <vt:lpstr>EMS and Planning Models</vt:lpstr>
      <vt:lpstr>Node-Breaker Consolidation</vt:lpstr>
      <vt:lpstr>Node-Breaker Example</vt:lpstr>
      <vt:lpstr>Node-Breaker Example</vt:lpstr>
      <vt:lpstr>Contingency Analysis</vt:lpstr>
      <vt:lpstr>Contingency Analysis</vt:lpstr>
      <vt:lpstr>Contingency Analysis in PowerWorld  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514</cp:revision>
  <cp:lastPrinted>2020-08-20T12:26:33Z</cp:lastPrinted>
  <dcterms:created xsi:type="dcterms:W3CDTF">2000-05-11T14:27:08Z</dcterms:created>
  <dcterms:modified xsi:type="dcterms:W3CDTF">2022-10-06T11:20:59Z</dcterms:modified>
</cp:coreProperties>
</file>