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  <p:sldMasterId id="2147483742" r:id="rId2"/>
  </p:sldMasterIdLst>
  <p:notesMasterIdLst>
    <p:notesMasterId r:id="rId46"/>
  </p:notesMasterIdLst>
  <p:handoutMasterIdLst>
    <p:handoutMasterId r:id="rId47"/>
  </p:handoutMasterIdLst>
  <p:sldIdLst>
    <p:sldId id="258" r:id="rId3"/>
    <p:sldId id="259" r:id="rId4"/>
    <p:sldId id="848" r:id="rId5"/>
    <p:sldId id="849" r:id="rId6"/>
    <p:sldId id="852" r:id="rId7"/>
    <p:sldId id="853" r:id="rId8"/>
    <p:sldId id="854" r:id="rId9"/>
    <p:sldId id="855" r:id="rId10"/>
    <p:sldId id="856" r:id="rId11"/>
    <p:sldId id="857" r:id="rId12"/>
    <p:sldId id="858" r:id="rId13"/>
    <p:sldId id="859" r:id="rId14"/>
    <p:sldId id="860" r:id="rId15"/>
    <p:sldId id="861" r:id="rId16"/>
    <p:sldId id="862" r:id="rId17"/>
    <p:sldId id="863" r:id="rId18"/>
    <p:sldId id="864" r:id="rId19"/>
    <p:sldId id="865" r:id="rId20"/>
    <p:sldId id="866" r:id="rId21"/>
    <p:sldId id="867" r:id="rId22"/>
    <p:sldId id="868" r:id="rId23"/>
    <p:sldId id="869" r:id="rId24"/>
    <p:sldId id="870" r:id="rId25"/>
    <p:sldId id="871" r:id="rId26"/>
    <p:sldId id="872" r:id="rId27"/>
    <p:sldId id="873" r:id="rId28"/>
    <p:sldId id="874" r:id="rId29"/>
    <p:sldId id="875" r:id="rId30"/>
    <p:sldId id="876" r:id="rId31"/>
    <p:sldId id="877" r:id="rId32"/>
    <p:sldId id="878" r:id="rId33"/>
    <p:sldId id="879" r:id="rId34"/>
    <p:sldId id="880" r:id="rId35"/>
    <p:sldId id="881" r:id="rId36"/>
    <p:sldId id="882" r:id="rId37"/>
    <p:sldId id="885" r:id="rId38"/>
    <p:sldId id="888" r:id="rId39"/>
    <p:sldId id="889" r:id="rId40"/>
    <p:sldId id="890" r:id="rId41"/>
    <p:sldId id="891" r:id="rId42"/>
    <p:sldId id="892" r:id="rId43"/>
    <p:sldId id="893" r:id="rId44"/>
    <p:sldId id="894" r:id="rId45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12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126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9.xml"/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E9E464-B35D-43B2-BF7C-ADEA1F80F1E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0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48800" y="63246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0218" y="0"/>
            <a:ext cx="12134849" cy="9572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4000" y="1111251"/>
            <a:ext cx="5816600" cy="2651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73800" y="1111251"/>
            <a:ext cx="5816600" cy="2651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4000" y="3914776"/>
            <a:ext cx="5816600" cy="2651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3800" y="3914776"/>
            <a:ext cx="5816600" cy="2651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825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36" r:id="rId3"/>
    <p:sldLayoutId id="2147483737" r:id="rId4"/>
    <p:sldLayoutId id="2147483738" r:id="rId5"/>
    <p:sldLayoutId id="2147483739" r:id="rId6"/>
    <p:sldLayoutId id="2147483734" r:id="rId7"/>
    <p:sldLayoutId id="2147483735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64.bin"/><Relationship Id="rId3" Type="http://schemas.openxmlformats.org/officeDocument/2006/relationships/image" Target="../media/image61.wmf"/><Relationship Id="rId21" Type="http://schemas.openxmlformats.org/officeDocument/2006/relationships/image" Target="../media/image70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68.wmf"/><Relationship Id="rId2" Type="http://schemas.openxmlformats.org/officeDocument/2006/relationships/oleObject" Target="../embeddings/oleObject56.bin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6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71.wmf"/><Relationship Id="rId7" Type="http://schemas.openxmlformats.org/officeDocument/2006/relationships/image" Target="../media/image73.w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7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75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83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8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86.bin"/><Relationship Id="rId18" Type="http://schemas.openxmlformats.org/officeDocument/2006/relationships/image" Target="../media/image93.wmf"/><Relationship Id="rId26" Type="http://schemas.openxmlformats.org/officeDocument/2006/relationships/image" Target="../media/image97.wmf"/><Relationship Id="rId3" Type="http://schemas.openxmlformats.org/officeDocument/2006/relationships/oleObject" Target="../embeddings/oleObject81.bin"/><Relationship Id="rId21" Type="http://schemas.openxmlformats.org/officeDocument/2006/relationships/oleObject" Target="../embeddings/oleObject90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88.bin"/><Relationship Id="rId25" Type="http://schemas.openxmlformats.org/officeDocument/2006/relationships/oleObject" Target="../embeddings/oleObject92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2.wmf"/><Relationship Id="rId20" Type="http://schemas.openxmlformats.org/officeDocument/2006/relationships/image" Target="../media/image9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85.bin"/><Relationship Id="rId24" Type="http://schemas.openxmlformats.org/officeDocument/2006/relationships/image" Target="../media/image96.wmf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87.bin"/><Relationship Id="rId23" Type="http://schemas.openxmlformats.org/officeDocument/2006/relationships/oleObject" Target="../embeddings/oleObject91.bin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89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91.wmf"/><Relationship Id="rId22" Type="http://schemas.openxmlformats.org/officeDocument/2006/relationships/image" Target="../media/image95.wmf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wmf"/><Relationship Id="rId18" Type="http://schemas.openxmlformats.org/officeDocument/2006/relationships/oleObject" Target="../embeddings/oleObject101.bin"/><Relationship Id="rId26" Type="http://schemas.openxmlformats.org/officeDocument/2006/relationships/oleObject" Target="../embeddings/oleObject105.bin"/><Relationship Id="rId3" Type="http://schemas.openxmlformats.org/officeDocument/2006/relationships/image" Target="../media/image98.wmf"/><Relationship Id="rId21" Type="http://schemas.openxmlformats.org/officeDocument/2006/relationships/image" Target="../media/image103.wmf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93.wmf"/><Relationship Id="rId25" Type="http://schemas.openxmlformats.org/officeDocument/2006/relationships/image" Target="../media/image105.wmf"/><Relationship Id="rId33" Type="http://schemas.openxmlformats.org/officeDocument/2006/relationships/image" Target="../media/image109.wmf"/><Relationship Id="rId2" Type="http://schemas.openxmlformats.org/officeDocument/2006/relationships/oleObject" Target="../embeddings/oleObject93.bin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29" Type="http://schemas.openxmlformats.org/officeDocument/2006/relationships/image" Target="../media/image107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01.wmf"/><Relationship Id="rId24" Type="http://schemas.openxmlformats.org/officeDocument/2006/relationships/oleObject" Target="../embeddings/oleObject104.bin"/><Relationship Id="rId32" Type="http://schemas.openxmlformats.org/officeDocument/2006/relationships/oleObject" Target="../embeddings/oleObject108.bin"/><Relationship Id="rId5" Type="http://schemas.openxmlformats.org/officeDocument/2006/relationships/image" Target="../media/image63.wmf"/><Relationship Id="rId15" Type="http://schemas.openxmlformats.org/officeDocument/2006/relationships/image" Target="../media/image92.wmf"/><Relationship Id="rId23" Type="http://schemas.openxmlformats.org/officeDocument/2006/relationships/image" Target="../media/image104.wmf"/><Relationship Id="rId28" Type="http://schemas.openxmlformats.org/officeDocument/2006/relationships/oleObject" Target="../embeddings/oleObject106.bin"/><Relationship Id="rId10" Type="http://schemas.openxmlformats.org/officeDocument/2006/relationships/oleObject" Target="../embeddings/oleObject97.bin"/><Relationship Id="rId19" Type="http://schemas.openxmlformats.org/officeDocument/2006/relationships/image" Target="../media/image102.wmf"/><Relationship Id="rId31" Type="http://schemas.openxmlformats.org/officeDocument/2006/relationships/image" Target="../media/image108.wmf"/><Relationship Id="rId4" Type="http://schemas.openxmlformats.org/officeDocument/2006/relationships/oleObject" Target="../embeddings/oleObject94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99.bin"/><Relationship Id="rId22" Type="http://schemas.openxmlformats.org/officeDocument/2006/relationships/oleObject" Target="../embeddings/oleObject103.bin"/><Relationship Id="rId27" Type="http://schemas.openxmlformats.org/officeDocument/2006/relationships/image" Target="../media/image106.wmf"/><Relationship Id="rId30" Type="http://schemas.openxmlformats.org/officeDocument/2006/relationships/oleObject" Target="../embeddings/oleObject107.bin"/><Relationship Id="rId8" Type="http://schemas.openxmlformats.org/officeDocument/2006/relationships/oleObject" Target="../embeddings/oleObject9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14.wmf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1.wmf"/><Relationship Id="rId25" Type="http://schemas.openxmlformats.org/officeDocument/2006/relationships/image" Target="../media/image25.wmf"/><Relationship Id="rId2" Type="http://schemas.openxmlformats.org/officeDocument/2006/relationships/oleObject" Target="../embeddings/oleObject11.bin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22.bin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615</a:t>
            </a:r>
            <a:br>
              <a:rPr lang="en-US" altLang="en-US" dirty="0"/>
            </a:br>
            <a:r>
              <a:rPr lang="en-US" altLang="en-US" dirty="0"/>
              <a:t>Methods of Electric Power </a:t>
            </a:r>
            <a:br>
              <a:rPr lang="en-US" altLang="en-US" dirty="0"/>
            </a:br>
            <a:r>
              <a:rPr lang="en-US" altLang="en-US" dirty="0"/>
              <a:t>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13: Power Flow Sensitivities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charset="-122"/>
              </a:rPr>
              <a:t>Five Bus Example </a:t>
            </a:r>
          </a:p>
        </p:txBody>
      </p:sp>
      <p:sp>
        <p:nvSpPr>
          <p:cNvPr id="11271" name="Rectangle 3075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0591800" cy="504444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altLang="zh-CN" dirty="0">
                <a:ea typeface="SimSun" charset="-122"/>
              </a:rPr>
              <a:t>We evaluate U</a:t>
            </a:r>
            <a:r>
              <a:rPr lang="en-US" altLang="zh-CN" baseline="-25000" dirty="0">
                <a:ea typeface="SimSun" charset="-122"/>
              </a:rPr>
              <a:t>2,3</a:t>
            </a:r>
            <a:r>
              <a:rPr lang="en-US" altLang="zh-CN" dirty="0">
                <a:ea typeface="SimSun" charset="-122"/>
              </a:rPr>
              <a:t> using the previous procedure</a:t>
            </a:r>
          </a:p>
          <a:p>
            <a:pPr marL="862013" lvl="1" indent="-461963">
              <a:spcBef>
                <a:spcPct val="0"/>
              </a:spcBef>
            </a:pPr>
            <a:r>
              <a:rPr lang="en-US" altLang="zh-CN" dirty="0">
                <a:ea typeface="SimSun" charset="-122"/>
              </a:rPr>
              <a:t>Gradually increase generation at Bus 2 and load at Bus 3</a:t>
            </a:r>
          </a:p>
          <a:p>
            <a:pPr marL="461963" indent="-461963">
              <a:spcBef>
                <a:spcPct val="0"/>
              </a:spcBef>
            </a:pPr>
            <a:r>
              <a:rPr lang="en-US" altLang="zh-CN" dirty="0">
                <a:ea typeface="SimSun" charset="-122"/>
              </a:rPr>
              <a:t>We consider the base case and the single contingency with line </a:t>
            </a:r>
            <a:r>
              <a:rPr lang="en-US" altLang="zh-CN" dirty="0">
                <a:latin typeface="Times New Roman" pitchFamily="18" charset="0"/>
                <a:ea typeface="SimSun" charset="-122"/>
              </a:rPr>
              <a:t>2</a:t>
            </a:r>
            <a:r>
              <a:rPr lang="en-US" altLang="zh-CN" dirty="0">
                <a:ea typeface="SimSun" charset="-122"/>
              </a:rPr>
              <a:t> outaged (between 1 and 3): </a:t>
            </a:r>
            <a:r>
              <a:rPr lang="en-US" altLang="zh-CN" i="1" dirty="0">
                <a:latin typeface="Times New Roman" pitchFamily="18" charset="0"/>
                <a:ea typeface="SimSun" charset="-122"/>
              </a:rPr>
              <a:t>J</a:t>
            </a:r>
            <a:r>
              <a:rPr lang="en-US" altLang="zh-CN" dirty="0">
                <a:ea typeface="SimSun" charset="-122"/>
              </a:rPr>
              <a:t> </a:t>
            </a:r>
            <a:r>
              <a:rPr lang="en-US" altLang="zh-CN" dirty="0">
                <a:latin typeface="Symbol" pitchFamily="18" charset="2"/>
                <a:ea typeface="SimSun" charset="-122"/>
              </a:rPr>
              <a:t>=</a:t>
            </a:r>
            <a:r>
              <a:rPr lang="en-US" altLang="zh-CN" dirty="0">
                <a:ea typeface="SimSun" charset="-122"/>
              </a:rPr>
              <a:t> </a:t>
            </a:r>
            <a:r>
              <a:rPr lang="en-US" altLang="zh-CN" dirty="0">
                <a:latin typeface="Times New Roman" pitchFamily="18" charset="0"/>
                <a:ea typeface="SimSun" charset="-122"/>
              </a:rPr>
              <a:t>1</a:t>
            </a:r>
          </a:p>
          <a:p>
            <a:pPr marL="461963" indent="-461963">
              <a:spcBef>
                <a:spcPct val="0"/>
              </a:spcBef>
            </a:pPr>
            <a:r>
              <a:rPr lang="en-US" altLang="zh-CN" dirty="0">
                <a:ea typeface="SimSun" charset="-122"/>
              </a:rPr>
              <a:t>Simulation results show for the base case that</a:t>
            </a:r>
          </a:p>
          <a:p>
            <a:pPr marL="461963" indent="-461963">
              <a:spcBef>
                <a:spcPct val="0"/>
              </a:spcBef>
            </a:pPr>
            <a:endParaRPr lang="en-US" altLang="zh-CN" dirty="0">
              <a:ea typeface="SimSun" charset="-122"/>
            </a:endParaRPr>
          </a:p>
          <a:p>
            <a:pPr marL="461963" indent="-461963">
              <a:spcBef>
                <a:spcPct val="0"/>
              </a:spcBef>
            </a:pPr>
            <a:endParaRPr lang="en-US" altLang="zh-CN" dirty="0">
              <a:ea typeface="SimSun" charset="-122"/>
            </a:endParaRPr>
          </a:p>
          <a:p>
            <a:pPr marL="461963" indent="-461963">
              <a:spcBef>
                <a:spcPct val="0"/>
              </a:spcBef>
            </a:pPr>
            <a:r>
              <a:rPr lang="en-US" altLang="zh-CN" dirty="0">
                <a:ea typeface="SimSun" charset="-122"/>
              </a:rPr>
              <a:t>And for the contingency that</a:t>
            </a:r>
            <a:br>
              <a:rPr lang="en-US" altLang="zh-CN" dirty="0">
                <a:ea typeface="SimSun" charset="-122"/>
              </a:rPr>
            </a:br>
            <a:endParaRPr lang="en-US" altLang="zh-CN" dirty="0">
              <a:ea typeface="SimSun" charset="-122"/>
            </a:endParaRPr>
          </a:p>
          <a:p>
            <a:pPr marL="461963" indent="-461963">
              <a:spcBef>
                <a:spcPct val="0"/>
              </a:spcBef>
            </a:pPr>
            <a:r>
              <a:rPr lang="en-US" altLang="zh-CN" dirty="0">
                <a:ea typeface="SimSun" charset="-122"/>
              </a:rPr>
              <a:t>Hence  </a:t>
            </a:r>
          </a:p>
        </p:txBody>
      </p:sp>
      <p:graphicFrame>
        <p:nvGraphicFramePr>
          <p:cNvPr id="11267" name="Object 30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738745"/>
              </p:ext>
            </p:extLst>
          </p:nvPr>
        </p:nvGraphicFramePr>
        <p:xfrm>
          <a:off x="2133600" y="5105400"/>
          <a:ext cx="5181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81480" imgH="583920" progId="Equation.DSMT4">
                  <p:embed/>
                </p:oleObj>
              </mc:Choice>
              <mc:Fallback>
                <p:oleObj name="Equation" r:id="rId2" imgW="5181480" imgH="583920" progId="Equation.DSMT4">
                  <p:embed/>
                  <p:pic>
                    <p:nvPicPr>
                      <p:cNvPr id="11267" name="Object 30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05400"/>
                        <a:ext cx="5181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30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641359"/>
              </p:ext>
            </p:extLst>
          </p:nvPr>
        </p:nvGraphicFramePr>
        <p:xfrm>
          <a:off x="1524000" y="3542030"/>
          <a:ext cx="2298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600" imgH="520560" progId="Equation.DSMT4">
                  <p:embed/>
                </p:oleObj>
              </mc:Choice>
              <mc:Fallback>
                <p:oleObj name="Equation" r:id="rId4" imgW="2298600" imgH="520560" progId="Equation.DSMT4">
                  <p:embed/>
                  <p:pic>
                    <p:nvPicPr>
                      <p:cNvPr id="11268" name="Object 30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42030"/>
                        <a:ext cx="2298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30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450623"/>
              </p:ext>
            </p:extLst>
          </p:nvPr>
        </p:nvGraphicFramePr>
        <p:xfrm>
          <a:off x="5334000" y="4285615"/>
          <a:ext cx="2247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840" imgH="520560" progId="Equation.DSMT4">
                  <p:embed/>
                </p:oleObj>
              </mc:Choice>
              <mc:Fallback>
                <p:oleObj name="Equation" r:id="rId6" imgW="2247840" imgH="520560" progId="Equation.DSMT4">
                  <p:embed/>
                  <p:pic>
                    <p:nvPicPr>
                      <p:cNvPr id="11269" name="Object 30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85615"/>
                        <a:ext cx="22479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59A106-997A-8EF2-F04A-16A2CE8F07C9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5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001000" cy="1069848"/>
          </a:xfrm>
        </p:spPr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Five Bus: Maximum Base Case Transfer</a:t>
            </a:r>
          </a:p>
        </p:txBody>
      </p:sp>
      <p:pic>
        <p:nvPicPr>
          <p:cNvPr id="354344" name="Picture 4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0" r="19349"/>
          <a:stretch/>
        </p:blipFill>
        <p:spPr bwMode="auto">
          <a:xfrm>
            <a:off x="1371600" y="1280160"/>
            <a:ext cx="6858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595017"/>
              </p:ext>
            </p:extLst>
          </p:nvPr>
        </p:nvGraphicFramePr>
        <p:xfrm>
          <a:off x="6400800" y="5311140"/>
          <a:ext cx="2082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82600" imgH="533160" progId="Equation.DSMT4">
                  <p:embed/>
                </p:oleObj>
              </mc:Choice>
              <mc:Fallback>
                <p:oleObj name="Equation" r:id="rId3" imgW="2082600" imgH="5331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311140"/>
                        <a:ext cx="2082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7A217E2-E427-48A3-53F6-9966A6EFBB46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9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001000" cy="1069848"/>
          </a:xfrm>
        </p:spPr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Five Bus: Maximum Contingency Transfer</a:t>
            </a:r>
          </a:p>
        </p:txBody>
      </p:sp>
      <p:pic>
        <p:nvPicPr>
          <p:cNvPr id="355369" name="Picture 4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9" r="19224"/>
          <a:stretch/>
        </p:blipFill>
        <p:spPr bwMode="auto">
          <a:xfrm>
            <a:off x="1371600" y="1280160"/>
            <a:ext cx="6858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346277"/>
              </p:ext>
            </p:extLst>
          </p:nvPr>
        </p:nvGraphicFramePr>
        <p:xfrm>
          <a:off x="6477000" y="5311140"/>
          <a:ext cx="2057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533160" progId="Equation.DSMT4">
                  <p:embed/>
                </p:oleObj>
              </mc:Choice>
              <mc:Fallback>
                <p:oleObj name="Equation" r:id="rId3" imgW="2057400" imgH="5331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11140"/>
                        <a:ext cx="2057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217D19B-911D-54D4-7817-251851C2BE9B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2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charset="-122"/>
              </a:rPr>
              <a:t>Computational Considerations</a:t>
            </a:r>
            <a:endParaRPr lang="zh-CN" altLang="en-US" dirty="0">
              <a:ea typeface="SimSun" charset="-122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1176000" cy="457200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altLang="zh-CN" dirty="0"/>
              <a:t>Obviously such a brute force approach can run into computational issues with large systems </a:t>
            </a:r>
          </a:p>
          <a:p>
            <a:pPr marL="461963" indent="-461963">
              <a:spcBef>
                <a:spcPct val="0"/>
              </a:spcBef>
            </a:pPr>
            <a:r>
              <a:rPr lang="en-US" altLang="zh-CN" dirty="0"/>
              <a:t>Consider the following situation:</a:t>
            </a:r>
          </a:p>
          <a:p>
            <a:pPr marL="1025525" lvl="1" indent="-449263">
              <a:spcBef>
                <a:spcPct val="0"/>
              </a:spcBef>
            </a:pPr>
            <a:r>
              <a:rPr lang="en-US" altLang="zh-CN" dirty="0"/>
              <a:t>10 iterations for each case</a:t>
            </a:r>
          </a:p>
          <a:p>
            <a:pPr marL="1025525" lvl="1" indent="-449263">
              <a:spcBef>
                <a:spcPct val="0"/>
              </a:spcBef>
            </a:pPr>
            <a:r>
              <a:rPr lang="en-US" altLang="zh-CN" dirty="0"/>
              <a:t>6,000 contingencies</a:t>
            </a:r>
          </a:p>
          <a:p>
            <a:pPr marL="1025525" lvl="1" indent="-449263">
              <a:spcBef>
                <a:spcPct val="0"/>
              </a:spcBef>
            </a:pPr>
            <a:r>
              <a:rPr lang="en-US" altLang="zh-CN" dirty="0"/>
              <a:t>2 seconds to solve each power flow</a:t>
            </a:r>
          </a:p>
          <a:p>
            <a:pPr marL="461963" indent="-461963">
              <a:spcBef>
                <a:spcPct val="0"/>
              </a:spcBef>
            </a:pPr>
            <a:r>
              <a:rPr lang="en-US" altLang="zh-CN" dirty="0"/>
              <a:t>It will take over 33 hours to compute a single UTC    for the specified transfer direction from m to n.</a:t>
            </a:r>
          </a:p>
          <a:p>
            <a:pPr marL="461963" indent="-461963">
              <a:spcBef>
                <a:spcPct val="0"/>
              </a:spcBef>
            </a:pPr>
            <a:r>
              <a:rPr lang="en-US" altLang="zh-CN" dirty="0"/>
              <a:t>Consequently, there is an acute need to develop fast tools that can provide satisfactory estimates</a:t>
            </a:r>
            <a:endParaRPr lang="zh-CN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3EE246-6F3F-5049-92B6-98B6604AAB6A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7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charset="-122"/>
              </a:rPr>
              <a:t>Sensitivity Problem Formulation </a:t>
            </a:r>
          </a:p>
        </p:txBody>
      </p:sp>
      <p:sp>
        <p:nvSpPr>
          <p:cNvPr id="1434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280161"/>
            <a:ext cx="8549640" cy="5999163"/>
          </a:xfrm>
        </p:spPr>
        <p:txBody>
          <a:bodyPr/>
          <a:lstStyle/>
          <a:p>
            <a:pPr marL="461963" indent="-461963">
              <a:lnSpc>
                <a:spcPct val="130000"/>
              </a:lnSpc>
            </a:pPr>
            <a:r>
              <a:rPr lang="en-US" altLang="zh-CN" dirty="0">
                <a:ea typeface="SimSun" charset="-122"/>
              </a:rPr>
              <a:t>Denote the system state by</a:t>
            </a:r>
          </a:p>
          <a:p>
            <a:pPr marL="461963" indent="-461963">
              <a:lnSpc>
                <a:spcPct val="130000"/>
              </a:lnSpc>
            </a:pPr>
            <a:endParaRPr lang="en-US" altLang="zh-CN" dirty="0">
              <a:ea typeface="SimSun" charset="-122"/>
            </a:endParaRPr>
          </a:p>
          <a:p>
            <a:pPr marL="461963" indent="-461963">
              <a:lnSpc>
                <a:spcPct val="130000"/>
              </a:lnSpc>
            </a:pPr>
            <a:endParaRPr lang="en-US" altLang="zh-CN" dirty="0">
              <a:ea typeface="SimSun" charset="-122"/>
            </a:endParaRPr>
          </a:p>
          <a:p>
            <a:pPr marL="461963" indent="-461963">
              <a:lnSpc>
                <a:spcPct val="130000"/>
              </a:lnSpc>
            </a:pPr>
            <a:r>
              <a:rPr lang="en-US" altLang="zh-CN" dirty="0">
                <a:ea typeface="SimSun" charset="-122"/>
              </a:rPr>
              <a:t>Denote the conditions corresponding to the existing commitment/dispatch  by </a:t>
            </a:r>
            <a:r>
              <a:rPr lang="en-US" altLang="zh-CN" b="1" dirty="0">
                <a:ea typeface="SimSun" charset="-122"/>
              </a:rPr>
              <a:t>s</a:t>
            </a:r>
            <a:r>
              <a:rPr lang="en-US" altLang="zh-CN" baseline="30000" dirty="0">
                <a:ea typeface="SimSun" charset="-122"/>
              </a:rPr>
              <a:t>(0)</a:t>
            </a:r>
            <a:r>
              <a:rPr lang="en-US" altLang="zh-CN" dirty="0">
                <a:ea typeface="SimSun" charset="-122"/>
              </a:rPr>
              <a:t>, </a:t>
            </a:r>
            <a:r>
              <a:rPr lang="en-US" altLang="zh-CN" b="1" dirty="0">
                <a:ea typeface="SimSun" charset="-122"/>
              </a:rPr>
              <a:t>p</a:t>
            </a:r>
            <a:r>
              <a:rPr lang="en-US" altLang="zh-CN" baseline="30000" dirty="0">
                <a:ea typeface="SimSun" charset="-122"/>
              </a:rPr>
              <a:t>(0)</a:t>
            </a:r>
            <a:r>
              <a:rPr lang="en-US" altLang="zh-CN" dirty="0">
                <a:ea typeface="SimSun" charset="-122"/>
              </a:rPr>
              <a:t> and </a:t>
            </a:r>
            <a:r>
              <a:rPr lang="en-US" altLang="zh-CN" b="1" dirty="0">
                <a:ea typeface="SimSun" charset="-122"/>
              </a:rPr>
              <a:t>f</a:t>
            </a:r>
            <a:r>
              <a:rPr lang="en-US" altLang="zh-CN" baseline="30000" dirty="0">
                <a:ea typeface="SimSun" charset="-122"/>
              </a:rPr>
              <a:t>(0) </a:t>
            </a:r>
            <a:r>
              <a:rPr lang="en-US" altLang="zh-CN" dirty="0">
                <a:ea typeface="SimSun" charset="-122"/>
              </a:rPr>
              <a:t>so that</a:t>
            </a:r>
          </a:p>
          <a:p>
            <a:pPr marL="461963" indent="-461963">
              <a:lnSpc>
                <a:spcPct val="130000"/>
              </a:lnSpc>
            </a:pPr>
            <a:endParaRPr lang="en-US" altLang="zh-CN" dirty="0">
              <a:ea typeface="SimSun" charset="-122"/>
            </a:endParaRPr>
          </a:p>
          <a:p>
            <a:pPr marL="461963" indent="-461963">
              <a:lnSpc>
                <a:spcPct val="130000"/>
              </a:lnSpc>
            </a:pPr>
            <a:endParaRPr lang="en-US" altLang="zh-CN" dirty="0">
              <a:ea typeface="SimSun" charset="-122"/>
            </a:endParaRPr>
          </a:p>
          <a:p>
            <a:pPr marL="461963" indent="-461963">
              <a:lnSpc>
                <a:spcPct val="130000"/>
              </a:lnSpc>
            </a:pPr>
            <a:r>
              <a:rPr lang="en-US" altLang="zh-CN" dirty="0">
                <a:ea typeface="SimSun" charset="-122"/>
              </a:rPr>
              <a:t>Define the angle difference as       </a:t>
            </a:r>
            <a:br>
              <a:rPr lang="en-US" altLang="zh-CN" dirty="0">
                <a:ea typeface="SimSun" charset="-122"/>
              </a:rPr>
            </a:br>
            <a:endParaRPr lang="en-US" altLang="zh-CN" dirty="0">
              <a:ea typeface="SimSun" charset="-122"/>
            </a:endParaRPr>
          </a:p>
          <a:p>
            <a:pPr marL="461963" indent="-461963">
              <a:lnSpc>
                <a:spcPct val="130000"/>
              </a:lnSpc>
            </a:pPr>
            <a:endParaRPr lang="en-US" altLang="zh-CN" dirty="0">
              <a:ea typeface="SimSun" charset="-122"/>
            </a:endParaRPr>
          </a:p>
          <a:p>
            <a:pPr marL="461963" indent="-461963">
              <a:lnSpc>
                <a:spcPct val="130000"/>
              </a:lnSpc>
              <a:buFont typeface="Wingdings" pitchFamily="2" charset="2"/>
              <a:buNone/>
            </a:pPr>
            <a:r>
              <a:rPr lang="en-US" altLang="zh-CN" dirty="0">
                <a:ea typeface="SimSun" charset="-122"/>
              </a:rPr>
              <a:t>	</a:t>
            </a: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02547"/>
              </p:ext>
            </p:extLst>
          </p:nvPr>
        </p:nvGraphicFramePr>
        <p:xfrm>
          <a:off x="1228119" y="2013246"/>
          <a:ext cx="1371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1104840" progId="Equation.DSMT4">
                  <p:embed/>
                </p:oleObj>
              </mc:Choice>
              <mc:Fallback>
                <p:oleObj name="Equation" r:id="rId2" imgW="1371600" imgH="1104840" progId="Equation.DSMT4">
                  <p:embed/>
                  <p:pic>
                    <p:nvPicPr>
                      <p:cNvPr id="143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119" y="2013246"/>
                        <a:ext cx="13716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41035"/>
              </p:ext>
            </p:extLst>
          </p:nvPr>
        </p:nvGraphicFramePr>
        <p:xfrm>
          <a:off x="3622069" y="2083096"/>
          <a:ext cx="3035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35160" imgH="482400" progId="Equation.DSMT4">
                  <p:embed/>
                </p:oleObj>
              </mc:Choice>
              <mc:Fallback>
                <p:oleObj name="Equation" r:id="rId4" imgW="3035160" imgH="482400" progId="Equation.DSMT4">
                  <p:embed/>
                  <p:pic>
                    <p:nvPicPr>
                      <p:cNvPr id="143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069" y="2083096"/>
                        <a:ext cx="3035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502590"/>
              </p:ext>
            </p:extLst>
          </p:nvPr>
        </p:nvGraphicFramePr>
        <p:xfrm>
          <a:off x="3669694" y="2768897"/>
          <a:ext cx="311785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62240" imgH="482400" progId="Equation.DSMT4">
                  <p:embed/>
                </p:oleObj>
              </mc:Choice>
              <mc:Fallback>
                <p:oleObj name="Equation" r:id="rId6" imgW="3162240" imgH="482400" progId="Equation.DSMT4">
                  <p:embed/>
                  <p:pic>
                    <p:nvPicPr>
                      <p:cNvPr id="1434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694" y="2768897"/>
                        <a:ext cx="311785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822179"/>
              </p:ext>
            </p:extLst>
          </p:nvPr>
        </p:nvGraphicFramePr>
        <p:xfrm>
          <a:off x="990600" y="4458917"/>
          <a:ext cx="2538412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77960" imgH="1180800" progId="Equation.DSMT4">
                  <p:embed/>
                </p:oleObj>
              </mc:Choice>
              <mc:Fallback>
                <p:oleObj name="Equation" r:id="rId8" imgW="2577960" imgH="1180800" progId="Equation.DSMT4">
                  <p:embed/>
                  <p:pic>
                    <p:nvPicPr>
                      <p:cNvPr id="1434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58917"/>
                        <a:ext cx="2538412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4232753" y="4428664"/>
            <a:ext cx="3821880" cy="523220"/>
          </a:xfrm>
          <a:prstGeom prst="rect">
            <a:avLst/>
          </a:prstGeom>
          <a:solidFill>
            <a:srgbClr val="FFE6E6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1E0000"/>
                </a:solidFill>
                <a:latin typeface="+mn-lt"/>
              </a:rPr>
              <a:t>the power flow equations</a:t>
            </a: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4232753" y="5125855"/>
            <a:ext cx="4070345" cy="523220"/>
          </a:xfrm>
          <a:prstGeom prst="rect">
            <a:avLst/>
          </a:prstGeom>
          <a:solidFill>
            <a:srgbClr val="FFE6E6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1E0000"/>
                </a:solidFill>
                <a:latin typeface="+mn-lt"/>
              </a:rPr>
              <a:t>line real power flow vector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127208" y="1881318"/>
            <a:ext cx="1992853" cy="1200329"/>
          </a:xfrm>
          <a:prstGeom prst="rect">
            <a:avLst/>
          </a:prstGeom>
          <a:solidFill>
            <a:srgbClr val="FFE6E6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1E0000"/>
                </a:solidFill>
                <a:latin typeface="+mn-lt"/>
              </a:rPr>
              <a:t>The </a:t>
            </a:r>
            <a:r>
              <a:rPr lang="en-US" altLang="zh-CN" sz="2400" b="1" dirty="0">
                <a:solidFill>
                  <a:srgbClr val="1E0000"/>
                </a:solidFill>
                <a:latin typeface="+mn-lt"/>
              </a:rPr>
              <a:t>V</a:t>
            </a:r>
            <a:r>
              <a:rPr lang="en-US" altLang="zh-CN" sz="2400" dirty="0">
                <a:solidFill>
                  <a:srgbClr val="1E0000"/>
                </a:solidFill>
                <a:latin typeface="+mn-lt"/>
              </a:rPr>
              <a:t> values</a:t>
            </a:r>
            <a:br>
              <a:rPr lang="en-US" altLang="zh-CN" sz="2400" dirty="0">
                <a:solidFill>
                  <a:srgbClr val="1E0000"/>
                </a:solidFill>
                <a:latin typeface="+mn-lt"/>
              </a:rPr>
            </a:br>
            <a:r>
              <a:rPr lang="en-US" altLang="zh-CN" sz="2400" dirty="0">
                <a:solidFill>
                  <a:srgbClr val="1E0000"/>
                </a:solidFill>
                <a:latin typeface="+mn-lt"/>
              </a:rPr>
              <a:t>are the voltage</a:t>
            </a:r>
            <a:br>
              <a:rPr lang="en-US" altLang="zh-CN" sz="2400" dirty="0">
                <a:solidFill>
                  <a:srgbClr val="1E0000"/>
                </a:solidFill>
                <a:latin typeface="+mn-lt"/>
              </a:rPr>
            </a:br>
            <a:r>
              <a:rPr lang="en-US" altLang="zh-CN" sz="2400" dirty="0">
                <a:solidFill>
                  <a:srgbClr val="1E0000"/>
                </a:solidFill>
                <a:latin typeface="+mn-lt"/>
              </a:rPr>
              <a:t>magnitudes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870699" y="5804728"/>
          <a:ext cx="1747315" cy="522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39880" imgH="520560" progId="Equation.DSMT4">
                  <p:embed/>
                </p:oleObj>
              </mc:Choice>
              <mc:Fallback>
                <p:oleObj name="Equation" r:id="rId10" imgW="1739880" imgH="5205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699" y="5804728"/>
                        <a:ext cx="1747315" cy="522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B0E5B00-C99C-8A90-8D45-10ACEAC6C362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6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charset="-122"/>
              </a:rPr>
              <a:t>Sensitivity Problem Formulation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894113"/>
              </p:ext>
            </p:extLst>
          </p:nvPr>
        </p:nvGraphicFramePr>
        <p:xfrm>
          <a:off x="1371600" y="2999583"/>
          <a:ext cx="622776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172200" imgH="774360" progId="Equation.DSMT4">
                  <p:embed/>
                </p:oleObj>
              </mc:Choice>
              <mc:Fallback>
                <p:oleObj name="Equation" r:id="rId2" imgW="6172200" imgH="774360" progId="Equation.DSMT4">
                  <p:embed/>
                  <p:pic>
                    <p:nvPicPr>
                      <p:cNvPr id="153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99583"/>
                        <a:ext cx="6227762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96418"/>
              </p:ext>
            </p:extLst>
          </p:nvPr>
        </p:nvGraphicFramePr>
        <p:xfrm>
          <a:off x="1371600" y="4976814"/>
          <a:ext cx="67548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78560" imgH="622080" progId="Equation.DSMT4">
                  <p:embed/>
                </p:oleObj>
              </mc:Choice>
              <mc:Fallback>
                <p:oleObj name="Equation" r:id="rId4" imgW="7378560" imgH="622080" progId="Equation.DSMT4">
                  <p:embed/>
                  <p:pic>
                    <p:nvPicPr>
                      <p:cNvPr id="1536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976814"/>
                        <a:ext cx="67548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019862"/>
              </p:ext>
            </p:extLst>
          </p:nvPr>
        </p:nvGraphicFramePr>
        <p:xfrm>
          <a:off x="1371600" y="1526382"/>
          <a:ext cx="2565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5360" imgH="927000" progId="Equation.DSMT4">
                  <p:embed/>
                </p:oleObj>
              </mc:Choice>
              <mc:Fallback>
                <p:oleObj name="Equation" r:id="rId6" imgW="2565360" imgH="927000" progId="Equation.DSMT4">
                  <p:embed/>
                  <p:pic>
                    <p:nvPicPr>
                      <p:cNvPr id="1536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6382"/>
                        <a:ext cx="25654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9172"/>
              </p:ext>
            </p:extLst>
          </p:nvPr>
        </p:nvGraphicFramePr>
        <p:xfrm>
          <a:off x="1371600" y="3837782"/>
          <a:ext cx="60975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19560" imgH="774360" progId="Equation.DSMT4">
                  <p:embed/>
                </p:oleObj>
              </mc:Choice>
              <mc:Fallback>
                <p:oleObj name="Equation" r:id="rId8" imgW="6019560" imgH="774360" progId="Equation.DSMT4">
                  <p:embed/>
                  <p:pic>
                    <p:nvPicPr>
                      <p:cNvPr id="1536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37782"/>
                        <a:ext cx="609758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267200" y="1563977"/>
            <a:ext cx="4633000" cy="954107"/>
          </a:xfrm>
          <a:prstGeom prst="rect">
            <a:avLst/>
          </a:prstGeom>
          <a:solidFill>
            <a:srgbClr val="FFE6E6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1E0000"/>
                </a:solidFill>
                <a:latin typeface="+mn-lt"/>
              </a:rPr>
              <a:t>g</a:t>
            </a:r>
            <a:r>
              <a:rPr lang="en-US" altLang="zh-CN" sz="2800" dirty="0">
                <a:solidFill>
                  <a:srgbClr val="1E0000"/>
                </a:solidFill>
                <a:latin typeface="+mn-lt"/>
              </a:rPr>
              <a:t> includes the real and reactive</a:t>
            </a:r>
            <a:br>
              <a:rPr lang="en-US" altLang="zh-CN" sz="2800" dirty="0">
                <a:solidFill>
                  <a:srgbClr val="1E0000"/>
                </a:solidFill>
                <a:latin typeface="+mn-lt"/>
              </a:rPr>
            </a:br>
            <a:r>
              <a:rPr lang="en-US" altLang="zh-CN" sz="2800" dirty="0">
                <a:solidFill>
                  <a:srgbClr val="1E0000"/>
                </a:solidFill>
                <a:latin typeface="+mn-lt"/>
              </a:rPr>
              <a:t>power balance equations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9D1FF5-20C2-BE74-9473-5D1A683DB096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charset="-122"/>
              </a:rPr>
              <a:t>Sensitivity Problem Formulation</a:t>
            </a:r>
          </a:p>
        </p:txBody>
      </p:sp>
      <p:sp>
        <p:nvSpPr>
          <p:cNvPr id="163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0820400" cy="527304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altLang="zh-CN" dirty="0">
                <a:ea typeface="SimSun" charset="-122"/>
              </a:rPr>
              <a:t>For a </a:t>
            </a:r>
            <a:r>
              <a:rPr lang="en-US" altLang="zh-CN" dirty="0">
                <a:latin typeface="Times New Roman" pitchFamily="18" charset="0"/>
                <a:ea typeface="SimSun" charset="-122"/>
              </a:rPr>
              <a:t>small</a:t>
            </a:r>
            <a:r>
              <a:rPr lang="en-US" altLang="zh-CN" dirty="0">
                <a:ea typeface="SimSun" charset="-122"/>
              </a:rPr>
              <a:t> change, </a:t>
            </a:r>
            <a:r>
              <a:rPr lang="en-US" altLang="zh-CN" dirty="0">
                <a:ea typeface="SimSun" charset="-122"/>
                <a:sym typeface="Symbol"/>
              </a:rPr>
              <a:t></a:t>
            </a:r>
            <a:r>
              <a:rPr lang="en-US" altLang="zh-CN" b="1" dirty="0">
                <a:ea typeface="SimSun" charset="-122"/>
              </a:rPr>
              <a:t>p</a:t>
            </a:r>
            <a:r>
              <a:rPr lang="en-US" altLang="zh-CN" dirty="0">
                <a:ea typeface="SimSun" charset="-122"/>
              </a:rPr>
              <a:t>, that moves the injection from </a:t>
            </a:r>
            <a:r>
              <a:rPr lang="en-US" altLang="zh-CN" b="1" dirty="0">
                <a:ea typeface="SimSun" charset="-122"/>
              </a:rPr>
              <a:t>p</a:t>
            </a:r>
            <a:r>
              <a:rPr lang="en-US" altLang="zh-CN" baseline="30000" dirty="0">
                <a:ea typeface="SimSun" charset="-122"/>
              </a:rPr>
              <a:t>(0)  </a:t>
            </a:r>
            <a:r>
              <a:rPr lang="en-US" altLang="zh-CN" dirty="0">
                <a:ea typeface="SimSun" charset="-122"/>
              </a:rPr>
              <a:t>to </a:t>
            </a:r>
            <a:r>
              <a:rPr lang="en-US" altLang="zh-CN" b="1" dirty="0">
                <a:ea typeface="SimSun" charset="-122"/>
              </a:rPr>
              <a:t>p</a:t>
            </a:r>
            <a:r>
              <a:rPr lang="en-US" altLang="zh-CN" baseline="30000" dirty="0">
                <a:ea typeface="SimSun" charset="-122"/>
              </a:rPr>
              <a:t>(0)</a:t>
            </a:r>
            <a:r>
              <a:rPr lang="en-US" altLang="zh-CN" dirty="0">
                <a:ea typeface="SimSun" charset="-122"/>
              </a:rPr>
              <a:t> +</a:t>
            </a:r>
            <a:r>
              <a:rPr lang="en-US" altLang="zh-CN" dirty="0">
                <a:ea typeface="SimSun" charset="-122"/>
                <a:sym typeface="Symbol"/>
              </a:rPr>
              <a:t> </a:t>
            </a:r>
            <a:r>
              <a:rPr lang="en-US" altLang="zh-CN" b="1" dirty="0">
                <a:ea typeface="SimSun" charset="-122"/>
              </a:rPr>
              <a:t>p</a:t>
            </a:r>
            <a:r>
              <a:rPr lang="en-US" altLang="zh-CN" dirty="0">
                <a:ea typeface="SimSun" charset="-122"/>
              </a:rPr>
              <a:t> , we have a  corresponding change in the state </a:t>
            </a:r>
            <a:r>
              <a:rPr lang="en-US" altLang="zh-CN" dirty="0">
                <a:ea typeface="SimSun" charset="-122"/>
                <a:sym typeface="Symbol"/>
              </a:rPr>
              <a:t></a:t>
            </a:r>
            <a:r>
              <a:rPr lang="en-US" altLang="zh-CN" b="1" dirty="0">
                <a:ea typeface="SimSun" charset="-122"/>
                <a:sym typeface="Symbol"/>
              </a:rPr>
              <a:t>x</a:t>
            </a:r>
            <a:r>
              <a:rPr lang="en-US" altLang="zh-CN" dirty="0">
                <a:ea typeface="SimSun" charset="-122"/>
              </a:rPr>
              <a:t> with</a:t>
            </a:r>
            <a:br>
              <a:rPr lang="en-US" altLang="zh-CN" dirty="0">
                <a:ea typeface="SimSun" charset="-122"/>
              </a:rPr>
            </a:br>
            <a:br>
              <a:rPr lang="en-US" altLang="zh-CN" dirty="0">
                <a:ea typeface="SimSun" charset="-122"/>
              </a:rPr>
            </a:br>
            <a:endParaRPr lang="en-US" altLang="zh-CN" dirty="0">
              <a:ea typeface="SimSun" charset="-122"/>
            </a:endParaRPr>
          </a:p>
          <a:p>
            <a:pPr marL="461963" indent="-461963">
              <a:spcBef>
                <a:spcPct val="0"/>
              </a:spcBef>
            </a:pPr>
            <a:r>
              <a:rPr lang="en-US" altLang="zh-CN" dirty="0">
                <a:ea typeface="SimSun" charset="-122"/>
              </a:rPr>
              <a:t>We then apply a first order Taylor’s series expansion </a:t>
            </a:r>
            <a:endParaRPr lang="zh-CN" altLang="en-US" dirty="0">
              <a:ea typeface="SimSun" charset="-122"/>
            </a:endParaRPr>
          </a:p>
        </p:txBody>
      </p:sp>
      <p:graphicFrame>
        <p:nvGraphicFramePr>
          <p:cNvPr id="1639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043235"/>
              </p:ext>
            </p:extLst>
          </p:nvPr>
        </p:nvGraphicFramePr>
        <p:xfrm>
          <a:off x="1219200" y="2286000"/>
          <a:ext cx="382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22480" imgH="469800" progId="Equation.DSMT4">
                  <p:embed/>
                </p:oleObj>
              </mc:Choice>
              <mc:Fallback>
                <p:oleObj name="Equation" r:id="rId2" imgW="3822480" imgH="469800" progId="Equation.DSMT4">
                  <p:embed/>
                  <p:pic>
                    <p:nvPicPr>
                      <p:cNvPr id="1639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86000"/>
                        <a:ext cx="382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350537"/>
              </p:ext>
            </p:extLst>
          </p:nvPr>
        </p:nvGraphicFramePr>
        <p:xfrm>
          <a:off x="1191491" y="3761740"/>
          <a:ext cx="7508875" cy="250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26200" imgH="2679480" progId="Equation.DSMT4">
                  <p:embed/>
                </p:oleObj>
              </mc:Choice>
              <mc:Fallback>
                <p:oleObj name="Equation" r:id="rId4" imgW="8026200" imgH="26794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491" y="3761740"/>
                        <a:ext cx="7508875" cy="250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8713BB1-40B8-34CE-DCC6-0522175B2D99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9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049000" cy="2301240"/>
          </a:xfrm>
        </p:spPr>
        <p:txBody>
          <a:bodyPr/>
          <a:lstStyle/>
          <a:p>
            <a:r>
              <a:rPr lang="en-US" dirty="0"/>
              <a:t>We consider this to be a “small signal” change, so we can neglect the higher order terms (h.o.t.) in the expansion</a:t>
            </a:r>
          </a:p>
          <a:p>
            <a:r>
              <a:rPr lang="en-US" dirty="0"/>
              <a:t>Hence we should still be satisfying the power balance equations with this perturbation; so 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085908"/>
              </p:ext>
            </p:extLst>
          </p:nvPr>
        </p:nvGraphicFramePr>
        <p:xfrm>
          <a:off x="914400" y="3415145"/>
          <a:ext cx="4729162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54400" imgH="1143000" progId="Equation.DSMT4">
                  <p:embed/>
                </p:oleObj>
              </mc:Choice>
              <mc:Fallback>
                <p:oleObj name="Equation" r:id="rId2" imgW="5054400" imgH="1143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15145"/>
                        <a:ext cx="4729162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26C3C2B-5162-E222-195B-A1333B6D54CE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2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charset="-122"/>
              </a:rPr>
              <a:t>Sensitivity Problem Formulation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001000" cy="692150"/>
          </a:xfrm>
        </p:spPr>
        <p:txBody>
          <a:bodyPr/>
          <a:lstStyle/>
          <a:p>
            <a:pPr marL="461963" indent="-461963"/>
            <a:r>
              <a:rPr lang="en-US" altLang="zh-CN" dirty="0">
                <a:ea typeface="SimSun" charset="-122"/>
              </a:rPr>
              <a:t>Also, from the power flow equations, we obtain</a:t>
            </a:r>
          </a:p>
          <a:p>
            <a:pPr marL="461963" indent="-461963">
              <a:buFont typeface="Wingdings" pitchFamily="2" charset="2"/>
              <a:buNone/>
            </a:pPr>
            <a:endParaRPr lang="en-US" altLang="zh-CN" dirty="0">
              <a:ea typeface="SimSun" charset="-122"/>
            </a:endParaRPr>
          </a:p>
          <a:p>
            <a:pPr marL="461963" indent="-461963">
              <a:buFont typeface="Wingdings" pitchFamily="2" charset="2"/>
              <a:buNone/>
            </a:pPr>
            <a:endParaRPr lang="en-US" altLang="zh-CN" dirty="0">
              <a:ea typeface="SimSun" charset="-122"/>
            </a:endParaRPr>
          </a:p>
          <a:p>
            <a:pPr marL="461963" indent="-461963">
              <a:buFont typeface="Wingdings" pitchFamily="2" charset="2"/>
              <a:buNone/>
            </a:pPr>
            <a:endParaRPr lang="en-US" altLang="zh-CN" sz="3600" dirty="0">
              <a:ea typeface="SimSun" charset="-122"/>
            </a:endParaRPr>
          </a:p>
        </p:txBody>
      </p:sp>
      <p:graphicFrame>
        <p:nvGraphicFramePr>
          <p:cNvPr id="1945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968667"/>
              </p:ext>
            </p:extLst>
          </p:nvPr>
        </p:nvGraphicFramePr>
        <p:xfrm>
          <a:off x="2438400" y="1838036"/>
          <a:ext cx="43307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30440" imgH="2057400" progId="Equation.DSMT4">
                  <p:embed/>
                </p:oleObj>
              </mc:Choice>
              <mc:Fallback>
                <p:oleObj name="Equation" r:id="rId2" imgW="4330440" imgH="2057400" progId="Equation.DSMT4">
                  <p:embed/>
                  <p:pic>
                    <p:nvPicPr>
                      <p:cNvPr id="1945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38036"/>
                        <a:ext cx="43307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Line 12"/>
          <p:cNvSpPr>
            <a:spLocks noChangeShapeType="1"/>
          </p:cNvSpPr>
          <p:nvPr/>
        </p:nvSpPr>
        <p:spPr bwMode="auto">
          <a:xfrm>
            <a:off x="3962400" y="2853459"/>
            <a:ext cx="99060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19463" name="Line 13"/>
          <p:cNvSpPr>
            <a:spLocks noChangeShapeType="1"/>
          </p:cNvSpPr>
          <p:nvPr/>
        </p:nvSpPr>
        <p:spPr bwMode="auto">
          <a:xfrm>
            <a:off x="5944880" y="2837764"/>
            <a:ext cx="771072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194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997583"/>
              </p:ext>
            </p:extLst>
          </p:nvPr>
        </p:nvGraphicFramePr>
        <p:xfrm>
          <a:off x="2154425" y="4618990"/>
          <a:ext cx="52959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95600" imgH="1917360" progId="Equation.DSMT4">
                  <p:embed/>
                </p:oleObj>
              </mc:Choice>
              <mc:Fallback>
                <p:oleObj name="Equation" r:id="rId4" imgW="5295600" imgH="1917360" progId="Equation.DSMT4">
                  <p:embed/>
                  <p:pic>
                    <p:nvPicPr>
                      <p:cNvPr id="19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425" y="4618990"/>
                        <a:ext cx="5295900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1005840" y="3886200"/>
            <a:ext cx="67056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and then just the power flow 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Jacobian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955199-930D-C0A0-56F9-595A0B5B1F16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16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3368040"/>
          </a:xfrm>
        </p:spPr>
        <p:txBody>
          <a:bodyPr/>
          <a:lstStyle/>
          <a:p>
            <a:r>
              <a:rPr lang="en-US" dirty="0"/>
              <a:t>With the standard assumption that the power flow </a:t>
            </a:r>
            <a:r>
              <a:rPr lang="en-US" dirty="0" err="1"/>
              <a:t>Jacobian</a:t>
            </a:r>
            <a:r>
              <a:rPr lang="en-US" dirty="0"/>
              <a:t> is nonsingular, then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We can then compute the change in the line real power flow vector 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96476"/>
              </p:ext>
            </p:extLst>
          </p:nvPr>
        </p:nvGraphicFramePr>
        <p:xfrm>
          <a:off x="1219200" y="2386445"/>
          <a:ext cx="4495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95680" imgH="1002960" progId="Equation.DSMT4">
                  <p:embed/>
                </p:oleObj>
              </mc:Choice>
              <mc:Fallback>
                <p:oleObj name="Equation" r:id="rId2" imgW="4495680" imgH="10029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386445"/>
                        <a:ext cx="4495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856612"/>
              </p:ext>
            </p:extLst>
          </p:nvPr>
        </p:nvGraphicFramePr>
        <p:xfrm>
          <a:off x="1191491" y="4236027"/>
          <a:ext cx="7480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80080" imgH="1041120" progId="Equation.DSMT4">
                  <p:embed/>
                </p:oleObj>
              </mc:Choice>
              <mc:Fallback>
                <p:oleObj name="Equation" r:id="rId4" imgW="7480080" imgH="10411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491" y="4236027"/>
                        <a:ext cx="74803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4B69685-497D-8865-024A-77B99CB9324C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4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582400" cy="3733800"/>
          </a:xfrm>
        </p:spPr>
        <p:txBody>
          <a:bodyPr/>
          <a:lstStyle/>
          <a:p>
            <a:r>
              <a:rPr lang="en-US" dirty="0"/>
              <a:t>Read Chapter 7 </a:t>
            </a:r>
          </a:p>
          <a:p>
            <a:r>
              <a:rPr lang="en-US" dirty="0"/>
              <a:t>Homework 4 should be done before the first exam, but need not be turned in</a:t>
            </a:r>
          </a:p>
          <a:p>
            <a:r>
              <a:rPr lang="en-US" dirty="0"/>
              <a:t>Exam 1 is during class on Oct 13</a:t>
            </a:r>
          </a:p>
          <a:p>
            <a:pPr lvl="1"/>
            <a:r>
              <a:rPr lang="en-US" dirty="0"/>
              <a:t>Closed book, notes.  One 8.5 by 11 inch </a:t>
            </a:r>
            <a:r>
              <a:rPr lang="en-US" dirty="0" err="1"/>
              <a:t>notesheet</a:t>
            </a:r>
            <a:r>
              <a:rPr lang="en-US" dirty="0"/>
              <a:t> and calculators allowed</a:t>
            </a:r>
          </a:p>
          <a:p>
            <a:pPr lvl="1"/>
            <a:r>
              <a:rPr lang="en-US" dirty="0"/>
              <a:t>Distance education students should make arrangements with Sanjana with </a:t>
            </a:r>
            <a:r>
              <a:rPr lang="en-US" dirty="0" err="1"/>
              <a:t>HonorLock</a:t>
            </a:r>
            <a:r>
              <a:rPr lang="en-US" dirty="0"/>
              <a:t> one approach</a:t>
            </a:r>
          </a:p>
          <a:p>
            <a:pPr lvl="1"/>
            <a:r>
              <a:rPr lang="en-US" dirty="0"/>
              <a:t>Exam 1 from 2020 is available in Canvas; solutions will be posted as we get closer in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3733800"/>
          </a:xfrm>
        </p:spPr>
        <p:txBody>
          <a:bodyPr/>
          <a:lstStyle/>
          <a:p>
            <a:r>
              <a:rPr lang="en-US" dirty="0"/>
              <a:t>Sensitivities can easily be calculated even for large systems</a:t>
            </a:r>
          </a:p>
          <a:p>
            <a:pPr lvl="1"/>
            <a:r>
              <a:rPr lang="en-US" dirty="0"/>
              <a:t>If </a:t>
            </a:r>
            <a:r>
              <a:rPr lang="en-US" dirty="0">
                <a:sym typeface="Symbol"/>
              </a:rPr>
              <a:t></a:t>
            </a:r>
            <a:r>
              <a:rPr lang="en-US" b="1" dirty="0">
                <a:sym typeface="Symbol"/>
              </a:rPr>
              <a:t>p </a:t>
            </a:r>
            <a:r>
              <a:rPr lang="en-US" dirty="0">
                <a:sym typeface="Symbol"/>
              </a:rPr>
              <a:t>is sparse (just a few injections) then we can use a fast forward; if sensitivities on a subset of lines </a:t>
            </a:r>
            <a:r>
              <a:rPr lang="en-US">
                <a:sym typeface="Symbol"/>
              </a:rPr>
              <a:t>are desired, </a:t>
            </a:r>
            <a:r>
              <a:rPr lang="en-US" dirty="0">
                <a:sym typeface="Symbol"/>
              </a:rPr>
              <a:t>we could also use a fast backward</a:t>
            </a:r>
          </a:p>
          <a:p>
            <a:r>
              <a:rPr lang="en-US" dirty="0">
                <a:sym typeface="Symbol"/>
              </a:rPr>
              <a:t>Sensitivities are dependent upon the operating point</a:t>
            </a:r>
          </a:p>
          <a:p>
            <a:pPr lvl="1"/>
            <a:r>
              <a:rPr lang="en-US" dirty="0">
                <a:sym typeface="Symbol"/>
              </a:rPr>
              <a:t>They also include the impact of marginal losses</a:t>
            </a:r>
          </a:p>
          <a:p>
            <a:r>
              <a:rPr lang="en-US" dirty="0">
                <a:sym typeface="Symbol"/>
              </a:rPr>
              <a:t>Sensitivities could easily be expanded to include additional variables in </a:t>
            </a:r>
            <a:r>
              <a:rPr lang="en-US" b="1" dirty="0">
                <a:sym typeface="Symbol"/>
              </a:rPr>
              <a:t>x</a:t>
            </a:r>
            <a:r>
              <a:rPr lang="en-US" dirty="0">
                <a:sym typeface="Symbol"/>
              </a:rPr>
              <a:t> (such as phase shifter angle), or additional equations, such as reactive power flow 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C804EBC-445E-4E5C-E200-E81EB450F2FF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96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Comments,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363200" cy="1310640"/>
          </a:xfrm>
        </p:spPr>
        <p:txBody>
          <a:bodyPr/>
          <a:lstStyle/>
          <a:p>
            <a:r>
              <a:rPr lang="en-US" dirty="0">
                <a:sym typeface="Symbol"/>
              </a:rPr>
              <a:t>Sensitivities are used in the optimal power flow; in that context a common application is to determine the sensitivities of an overloaded line to injections at all the buses</a:t>
            </a:r>
          </a:p>
          <a:p>
            <a:r>
              <a:rPr lang="en-US" dirty="0">
                <a:sym typeface="Symbol"/>
              </a:rPr>
              <a:t>In the below equation, how could we quickly get these values?</a:t>
            </a: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pPr lvl="1"/>
            <a:r>
              <a:rPr lang="en-US" dirty="0"/>
              <a:t>A useful reference is O. </a:t>
            </a:r>
            <a:r>
              <a:rPr lang="en-US" dirty="0" err="1"/>
              <a:t>Alsac</a:t>
            </a:r>
            <a:r>
              <a:rPr lang="en-US" dirty="0"/>
              <a:t>, J. Bright, M. </a:t>
            </a:r>
            <a:r>
              <a:rPr lang="en-US" dirty="0" err="1"/>
              <a:t>Prais</a:t>
            </a:r>
            <a:r>
              <a:rPr lang="en-US" dirty="0"/>
              <a:t>, B. Stott, “Further Developments in LP-Based Optimal Power Flow,” IEEE. Trans. on Power Systems, August 1990, pp. 697-711; especially see equation 3.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761072"/>
              </p:ext>
            </p:extLst>
          </p:nvPr>
        </p:nvGraphicFramePr>
        <p:xfrm>
          <a:off x="1219200" y="3124200"/>
          <a:ext cx="709295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518240" imgH="1041120" progId="Equation.DSMT4">
                  <p:embed/>
                </p:oleObj>
              </mc:Choice>
              <mc:Fallback>
                <p:oleObj name="Equation" r:id="rId2" imgW="7518240" imgH="10411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24200"/>
                        <a:ext cx="709295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409527B-FB3D-91F7-1BD8-DC402D9D2A9C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75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382000" cy="762000"/>
          </a:xfrm>
        </p:spPr>
        <p:txBody>
          <a:bodyPr/>
          <a:lstStyle/>
          <a:p>
            <a:r>
              <a:rPr lang="en-US" dirty="0"/>
              <a:t>Sensitivity Example in PowerWorld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15600" cy="1615440"/>
          </a:xfrm>
        </p:spPr>
        <p:txBody>
          <a:bodyPr/>
          <a:lstStyle/>
          <a:p>
            <a:r>
              <a:rPr lang="en-US" dirty="0"/>
              <a:t>Open case </a:t>
            </a:r>
            <a:r>
              <a:rPr lang="en-US" b="1" dirty="0"/>
              <a:t>B5_DistFact</a:t>
            </a:r>
            <a:r>
              <a:rPr lang="en-US" dirty="0"/>
              <a:t> and then Select </a:t>
            </a:r>
            <a:r>
              <a:rPr lang="en-US" b="1" dirty="0"/>
              <a:t>Tools, Sensitivities, Flow and Voltage Sensitivities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Single Meter, Multiple Transfers</a:t>
            </a:r>
            <a:r>
              <a:rPr lang="en-US" dirty="0"/>
              <a:t>, </a:t>
            </a:r>
            <a:r>
              <a:rPr lang="en-US" b="1" dirty="0"/>
              <a:t>Buses</a:t>
            </a:r>
            <a:r>
              <a:rPr lang="en-US" dirty="0"/>
              <a:t> page</a:t>
            </a:r>
          </a:p>
          <a:p>
            <a:pPr lvl="1"/>
            <a:r>
              <a:rPr lang="en-US" dirty="0"/>
              <a:t>Select the </a:t>
            </a:r>
            <a:r>
              <a:rPr lang="en-US" b="1" dirty="0"/>
              <a:t>Device Type (Line/XFMR)</a:t>
            </a:r>
            <a:r>
              <a:rPr lang="en-US" dirty="0"/>
              <a:t>, </a:t>
            </a:r>
            <a:r>
              <a:rPr lang="en-US" b="1" dirty="0"/>
              <a:t>Flow Type (MW)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then select the line (from Bus 2 to Bus 3)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Calculate Sensitivities</a:t>
            </a:r>
            <a:r>
              <a:rPr lang="en-US" dirty="0"/>
              <a:t>; this shows impact of a single injection going to the slack bus (Bus 1)</a:t>
            </a:r>
          </a:p>
          <a:p>
            <a:pPr lvl="1"/>
            <a:r>
              <a:rPr lang="en-US" dirty="0"/>
              <a:t>For our example of a transfer from 2 to 3 the value is the result we get for bus 2 (0.5440) minus the result for bus 3 </a:t>
            </a:r>
            <a:br>
              <a:rPr lang="en-US" dirty="0"/>
            </a:br>
            <a:r>
              <a:rPr lang="en-US" dirty="0"/>
              <a:t>(-0.1808) = 0.7248</a:t>
            </a:r>
          </a:p>
          <a:p>
            <a:pPr lvl="1"/>
            <a:r>
              <a:rPr lang="en-US" dirty="0"/>
              <a:t>With a flow of 118 MW, we would hit the 150 MW limit </a:t>
            </a:r>
            <a:br>
              <a:rPr lang="en-US" dirty="0"/>
            </a:br>
            <a:r>
              <a:rPr lang="en-US" dirty="0"/>
              <a:t>with (150-118)/0.7248 =44.1MW, close to the limit we </a:t>
            </a:r>
            <a:br>
              <a:rPr lang="en-US" dirty="0"/>
            </a:br>
            <a:r>
              <a:rPr lang="en-US" dirty="0"/>
              <a:t>found of 45MW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91156E9-E0A9-A75A-F6CC-98F541951109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54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610600" cy="762000"/>
          </a:xfrm>
        </p:spPr>
        <p:txBody>
          <a:bodyPr/>
          <a:lstStyle/>
          <a:p>
            <a:r>
              <a:rPr lang="en-US" dirty="0"/>
              <a:t>Sensitivity Example in PowerWorld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20400" cy="3733800"/>
          </a:xfrm>
        </p:spPr>
        <p:txBody>
          <a:bodyPr/>
          <a:lstStyle/>
          <a:p>
            <a:r>
              <a:rPr lang="en-US" dirty="0"/>
              <a:t>If we change the conditions to the anticipated maximum loading (changing the load at 2 from 118 to 118+44=162 MW) and we re-evaluate the sensitivity we note it has changed little </a:t>
            </a:r>
            <a:br>
              <a:rPr lang="en-US" dirty="0"/>
            </a:br>
            <a:r>
              <a:rPr lang="en-US" dirty="0"/>
              <a:t>(from -0.7248 to -0.7241)</a:t>
            </a:r>
          </a:p>
          <a:p>
            <a:pPr lvl="1"/>
            <a:r>
              <a:rPr lang="en-US" dirty="0"/>
              <a:t>Hence a linear approximation (at least for this scenario) could be justified</a:t>
            </a:r>
          </a:p>
          <a:p>
            <a:r>
              <a:rPr lang="en-US" dirty="0"/>
              <a:t>With what we know so far, to handle the contingency situation, we would have to simulate the contingency, and reevaluate the sensitivity values</a:t>
            </a:r>
          </a:p>
          <a:p>
            <a:pPr lvl="1"/>
            <a:r>
              <a:rPr lang="en-US" dirty="0"/>
              <a:t>We’ll be developing a quicker (but more approximate) approach next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1624BC4-1686-D099-C696-3AEDED464D55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52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Sensitivity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using the approximations from the fast decoupled power flow we can get sensitivity values that are independent of the current state.  That is, by using the </a:t>
            </a:r>
            <a:r>
              <a:rPr lang="en-US" b="1" dirty="0"/>
              <a:t>B</a:t>
            </a:r>
            <a:r>
              <a:rPr lang="en-US" dirty="0"/>
              <a:t>’ and </a:t>
            </a:r>
            <a:r>
              <a:rPr lang="en-US" b="1" dirty="0"/>
              <a:t>B</a:t>
            </a:r>
            <a:r>
              <a:rPr lang="en-US" dirty="0"/>
              <a:t>’’ matrices</a:t>
            </a:r>
          </a:p>
          <a:p>
            <a:r>
              <a:rPr lang="en-US" dirty="0"/>
              <a:t>For the real power line flow we can approximate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948357"/>
              </p:ext>
            </p:extLst>
          </p:nvPr>
        </p:nvGraphicFramePr>
        <p:xfrm>
          <a:off x="1219200" y="3547428"/>
          <a:ext cx="7414449" cy="203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78560" imgH="2019240" progId="Equation.DSMT4">
                  <p:embed/>
                </p:oleObj>
              </mc:Choice>
              <mc:Fallback>
                <p:oleObj name="Equation" r:id="rId2" imgW="7378560" imgH="2019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47428"/>
                        <a:ext cx="7414449" cy="203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05D9C73-6F05-9088-84D3-4342BFC65302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81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762000"/>
          </a:xfrm>
        </p:spPr>
        <p:txBody>
          <a:bodyPr/>
          <a:lstStyle/>
          <a:p>
            <a:r>
              <a:rPr lang="en-US" dirty="0"/>
              <a:t>Linearized Sensitivity Analysis</a:t>
            </a:r>
          </a:p>
        </p:txBody>
      </p:sp>
      <p:sp>
        <p:nvSpPr>
          <p:cNvPr id="245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80160"/>
            <a:ext cx="4552950" cy="2015490"/>
          </a:xfrm>
        </p:spPr>
        <p:txBody>
          <a:bodyPr/>
          <a:lstStyle/>
          <a:p>
            <a:pPr marL="461963" indent="-461963"/>
            <a:r>
              <a:rPr lang="en-US" altLang="zh-CN" dirty="0">
                <a:ea typeface="SimSun" charset="-122"/>
              </a:rPr>
              <a:t>Also, for each line </a:t>
            </a:r>
            <a:r>
              <a:rPr lang="en-US" altLang="zh-CN" dirty="0">
                <a:ea typeface="SimSun" charset="-122"/>
                <a:sym typeface="Euclid Extra"/>
              </a:rPr>
              <a:t></a:t>
            </a:r>
            <a:r>
              <a:rPr lang="en-US" altLang="zh-CN" dirty="0">
                <a:ea typeface="SimSun" charset="-122"/>
              </a:rPr>
              <a:t> </a:t>
            </a:r>
          </a:p>
          <a:p>
            <a:pPr marL="461963" indent="-461963"/>
            <a:endParaRPr lang="en-US" altLang="zh-CN" dirty="0">
              <a:ea typeface="SimSun" charset="-122"/>
            </a:endParaRPr>
          </a:p>
          <a:p>
            <a:pPr marL="461963" indent="-461963"/>
            <a:endParaRPr lang="en-US" altLang="zh-CN" dirty="0">
              <a:ea typeface="SimSun" charset="-122"/>
            </a:endParaRPr>
          </a:p>
          <a:p>
            <a:pPr marL="461963" indent="-461963">
              <a:buFont typeface="Wingdings" pitchFamily="2" charset="2"/>
              <a:buNone/>
            </a:pPr>
            <a:r>
              <a:rPr lang="en-US" altLang="zh-CN" dirty="0">
                <a:ea typeface="SimSun" charset="-122"/>
              </a:rPr>
              <a:t>	and so, </a:t>
            </a:r>
          </a:p>
        </p:txBody>
      </p:sp>
      <p:graphicFrame>
        <p:nvGraphicFramePr>
          <p:cNvPr id="24583" name="Object 1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61951859"/>
              </p:ext>
            </p:extLst>
          </p:nvPr>
        </p:nvGraphicFramePr>
        <p:xfrm>
          <a:off x="4229100" y="5274629"/>
          <a:ext cx="2286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317160" progId="Equation.DSMT4">
                  <p:embed/>
                </p:oleObj>
              </mc:Choice>
              <mc:Fallback>
                <p:oleObj name="Equation" r:id="rId2" imgW="203040" imgH="317160" progId="Equation.DSMT4">
                  <p:embed/>
                  <p:pic>
                    <p:nvPicPr>
                      <p:cNvPr id="2458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5274629"/>
                        <a:ext cx="2286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298033"/>
              </p:ext>
            </p:extLst>
          </p:nvPr>
        </p:nvGraphicFramePr>
        <p:xfrm>
          <a:off x="4762500" y="1858963"/>
          <a:ext cx="1333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888840" progId="Equation.DSMT4">
                  <p:embed/>
                </p:oleObj>
              </mc:Choice>
              <mc:Fallback>
                <p:oleObj name="Equation" r:id="rId4" imgW="1333440" imgH="888840" progId="Equation.DSMT4">
                  <p:embed/>
                  <p:pic>
                    <p:nvPicPr>
                      <p:cNvPr id="2457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1858963"/>
                        <a:ext cx="1333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459660"/>
              </p:ext>
            </p:extLst>
          </p:nvPr>
        </p:nvGraphicFramePr>
        <p:xfrm>
          <a:off x="1266825" y="1836738"/>
          <a:ext cx="2082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82600" imgH="888840" progId="Equation.DSMT4">
                  <p:embed/>
                </p:oleObj>
              </mc:Choice>
              <mc:Fallback>
                <p:oleObj name="Equation" r:id="rId6" imgW="2082600" imgH="888840" progId="Equation.DSMT4">
                  <p:embed/>
                  <p:pic>
                    <p:nvPicPr>
                      <p:cNvPr id="2457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1836738"/>
                        <a:ext cx="2082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16"/>
          <p:cNvSpPr txBox="1">
            <a:spLocks noChangeArrowheads="1"/>
          </p:cNvSpPr>
          <p:nvPr/>
        </p:nvSpPr>
        <p:spPr bwMode="auto">
          <a:xfrm>
            <a:off x="3811588" y="5746116"/>
            <a:ext cx="735013" cy="442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graphicFrame>
        <p:nvGraphicFramePr>
          <p:cNvPr id="2458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095298"/>
              </p:ext>
            </p:extLst>
          </p:nvPr>
        </p:nvGraphicFramePr>
        <p:xfrm>
          <a:off x="1193800" y="3558540"/>
          <a:ext cx="76327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32360" imgH="2019240" progId="Equation.DSMT4">
                  <p:embed/>
                </p:oleObj>
              </mc:Choice>
              <mc:Fallback>
                <p:oleObj name="Equation" r:id="rId8" imgW="7632360" imgH="2019240" progId="Equation.DSMT4">
                  <p:embed/>
                  <p:pic>
                    <p:nvPicPr>
                      <p:cNvPr id="2458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558540"/>
                        <a:ext cx="76327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8" name="Line 10"/>
          <p:cNvSpPr>
            <a:spLocks noChangeShapeType="1"/>
          </p:cNvSpPr>
          <p:nvPr/>
        </p:nvSpPr>
        <p:spPr bwMode="auto">
          <a:xfrm>
            <a:off x="2398694" y="5165090"/>
            <a:ext cx="76200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24589" name="Line 11"/>
          <p:cNvSpPr>
            <a:spLocks noChangeShapeType="1"/>
          </p:cNvSpPr>
          <p:nvPr/>
        </p:nvSpPr>
        <p:spPr bwMode="auto">
          <a:xfrm>
            <a:off x="3922658" y="5177790"/>
            <a:ext cx="3114675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24590" name="Line 12"/>
          <p:cNvSpPr>
            <a:spLocks noChangeShapeType="1"/>
          </p:cNvSpPr>
          <p:nvPr/>
        </p:nvSpPr>
        <p:spPr bwMode="auto">
          <a:xfrm>
            <a:off x="7709387" y="5190490"/>
            <a:ext cx="981075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24591" name="Line 22"/>
          <p:cNvSpPr>
            <a:spLocks noChangeShapeType="1"/>
          </p:cNvSpPr>
          <p:nvPr/>
        </p:nvSpPr>
        <p:spPr bwMode="auto">
          <a:xfrm>
            <a:off x="5010150" y="4719004"/>
            <a:ext cx="0" cy="858837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24592" name="Line 23"/>
          <p:cNvSpPr>
            <a:spLocks noChangeShapeType="1"/>
          </p:cNvSpPr>
          <p:nvPr/>
        </p:nvSpPr>
        <p:spPr bwMode="auto">
          <a:xfrm>
            <a:off x="5829226" y="4719004"/>
            <a:ext cx="0" cy="858837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43488781"/>
              </p:ext>
            </p:extLst>
          </p:nvPr>
        </p:nvGraphicFramePr>
        <p:xfrm>
          <a:off x="6265862" y="5245592"/>
          <a:ext cx="2286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040" imgH="317160" progId="Equation.DSMT4">
                  <p:embed/>
                </p:oleObj>
              </mc:Choice>
              <mc:Fallback>
                <p:oleObj name="Equation" r:id="rId10" imgW="203040" imgH="317160" progId="Equation.DSMT4">
                  <p:embed/>
                  <p:pic>
                    <p:nvPicPr>
                      <p:cNvPr id="5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62" y="5245592"/>
                        <a:ext cx="2286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10084E-0DC3-D629-E030-2F9003390629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72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Analysis: Recall the Matrix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9601200" cy="1082040"/>
          </a:xfrm>
        </p:spPr>
        <p:txBody>
          <a:bodyPr/>
          <a:lstStyle/>
          <a:p>
            <a:r>
              <a:rPr lang="en-US" altLang="zh-CN" dirty="0">
                <a:ea typeface="SimSun" charset="-122"/>
                <a:cs typeface="Times New Roman" pitchFamily="18" charset="0"/>
              </a:rPr>
              <a:t>The series admittance of line </a:t>
            </a:r>
            <a:r>
              <a:rPr lang="en-US" altLang="zh-CN" dirty="0">
                <a:ea typeface="SimSun" charset="-122"/>
                <a:cs typeface="Times New Roman" pitchFamily="18" charset="0"/>
                <a:sym typeface="Euclid Extra"/>
              </a:rPr>
              <a:t></a:t>
            </a:r>
            <a:r>
              <a:rPr lang="en-US" altLang="zh-CN" dirty="0">
                <a:ea typeface="SimSun" charset="-122"/>
                <a:cs typeface="Times New Roman" pitchFamily="18" charset="0"/>
              </a:rPr>
              <a:t> is g</a:t>
            </a:r>
            <a:r>
              <a:rPr lang="en-US" altLang="zh-CN" baseline="-25000" dirty="0">
                <a:ea typeface="SimSun" charset="-122"/>
                <a:cs typeface="Times New Roman" pitchFamily="18" charset="0"/>
                <a:sym typeface="Euclid Extra"/>
              </a:rPr>
              <a:t></a:t>
            </a:r>
            <a:r>
              <a:rPr lang="en-US" altLang="zh-CN" dirty="0">
                <a:ea typeface="SimSun" charset="-122"/>
                <a:cs typeface="Times New Roman" pitchFamily="18" charset="0"/>
                <a:sym typeface="Euclid Extra"/>
              </a:rPr>
              <a:t> </a:t>
            </a:r>
            <a:r>
              <a:rPr lang="en-US" altLang="zh-CN" dirty="0">
                <a:ea typeface="SimSun" charset="-122"/>
                <a:cs typeface="Times New Roman" pitchFamily="18" charset="0"/>
              </a:rPr>
              <a:t>+</a:t>
            </a:r>
            <a:r>
              <a:rPr lang="en-US" altLang="zh-CN" dirty="0" err="1">
                <a:ea typeface="SimSun" charset="-122"/>
                <a:cs typeface="Times New Roman" pitchFamily="18" charset="0"/>
              </a:rPr>
              <a:t>jb</a:t>
            </a:r>
            <a:r>
              <a:rPr lang="en-US" altLang="zh-CN" baseline="-25000" dirty="0">
                <a:ea typeface="SimSun" charset="-122"/>
                <a:cs typeface="Times New Roman" pitchFamily="18" charset="0"/>
                <a:sym typeface="Euclid Extra"/>
              </a:rPr>
              <a:t></a:t>
            </a:r>
            <a:r>
              <a:rPr lang="en-US" altLang="zh-CN" dirty="0">
                <a:ea typeface="SimSun" charset="-122"/>
                <a:cs typeface="Times New Roman" pitchFamily="18" charset="0"/>
              </a:rPr>
              <a:t>  and we define</a:t>
            </a:r>
          </a:p>
          <a:p>
            <a:pPr marL="0" indent="0">
              <a:buNone/>
            </a:pPr>
            <a:endParaRPr lang="en-US" dirty="0">
              <a:ea typeface="SimSun" charset="-122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ea typeface="SimSun" charset="-122"/>
              <a:cs typeface="Times New Roman" pitchFamily="18" charset="0"/>
            </a:endParaRPr>
          </a:p>
          <a:p>
            <a:r>
              <a:rPr lang="en-US" altLang="zh-CN" dirty="0">
                <a:ea typeface="SimSun" charset="-122"/>
                <a:cs typeface="Times New Roman" pitchFamily="18" charset="0"/>
              </a:rPr>
              <a:t>We define the L</a:t>
            </a:r>
            <a:r>
              <a:rPr lang="en-US" altLang="zh-CN" dirty="0">
                <a:ea typeface="SimSun" charset="-122"/>
                <a:cs typeface="Times New Roman" pitchFamily="18" charset="0"/>
                <a:sym typeface="Symbol"/>
              </a:rPr>
              <a:t>N incidence matrix</a:t>
            </a:r>
            <a:br>
              <a:rPr lang="en-US" altLang="zh-CN" dirty="0">
                <a:ea typeface="SimSun" charset="-122"/>
                <a:cs typeface="Times New Roman" pitchFamily="18" charset="0"/>
                <a:sym typeface="Symbol"/>
              </a:rPr>
            </a:b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177440"/>
              </p:ext>
            </p:extLst>
          </p:nvPr>
        </p:nvGraphicFramePr>
        <p:xfrm>
          <a:off x="1143000" y="1995632"/>
          <a:ext cx="3911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11400" imgH="596880" progId="Equation.DSMT4">
                  <p:embed/>
                </p:oleObj>
              </mc:Choice>
              <mc:Fallback>
                <p:oleObj name="Equation" r:id="rId2" imgW="3911400" imgH="5968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95632"/>
                        <a:ext cx="3911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539095"/>
              </p:ext>
            </p:extLst>
          </p:nvPr>
        </p:nvGraphicFramePr>
        <p:xfrm>
          <a:off x="1447800" y="3595255"/>
          <a:ext cx="1741488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800" imgH="2298600" progId="Equation.DSMT4">
                  <p:embed/>
                </p:oleObj>
              </mc:Choice>
              <mc:Fallback>
                <p:oleObj name="Equation" r:id="rId4" imgW="1612800" imgH="229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95255"/>
                        <a:ext cx="1741488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67200" y="3638848"/>
            <a:ext cx="5638800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  <a:latin typeface="+mn-lt"/>
              </a:rPr>
              <a:t>where the component j of </a:t>
            </a:r>
            <a:r>
              <a:rPr lang="en-US" sz="2400" b="1" dirty="0">
                <a:solidFill>
                  <a:srgbClr val="1E0000"/>
                </a:solidFill>
                <a:latin typeface="+mn-lt"/>
              </a:rPr>
              <a:t>a</a:t>
            </a:r>
            <a:r>
              <a:rPr lang="en-US" sz="2400" baseline="-25000" dirty="0">
                <a:solidFill>
                  <a:srgbClr val="1E0000"/>
                </a:solidFill>
                <a:latin typeface="+mn-lt"/>
              </a:rPr>
              <a:t>i</a:t>
            </a:r>
            <a:r>
              <a:rPr lang="en-US" sz="2400" dirty="0">
                <a:solidFill>
                  <a:srgbClr val="1E0000"/>
                </a:solidFill>
                <a:latin typeface="+mn-lt"/>
              </a:rPr>
              <a:t> is nonzero whenever line </a:t>
            </a:r>
            <a:r>
              <a:rPr lang="en-US" altLang="zh-CN" sz="2400" dirty="0">
                <a:solidFill>
                  <a:srgbClr val="1E0000"/>
                </a:solidFill>
                <a:latin typeface="+mn-lt"/>
                <a:ea typeface="SimSun" charset="-122"/>
                <a:cs typeface="Times New Roman" pitchFamily="18" charset="0"/>
                <a:sym typeface="Euclid Extra"/>
              </a:rPr>
              <a:t></a:t>
            </a:r>
            <a:r>
              <a:rPr lang="en-US" altLang="zh-CN" sz="2400" baseline="-25000" dirty="0">
                <a:solidFill>
                  <a:srgbClr val="1E0000"/>
                </a:solidFill>
                <a:latin typeface="+mn-lt"/>
                <a:ea typeface="SimSun" charset="-122"/>
                <a:cs typeface="Times New Roman" pitchFamily="18" charset="0"/>
                <a:sym typeface="Euclid Extra"/>
              </a:rPr>
              <a:t>i</a:t>
            </a:r>
            <a:r>
              <a:rPr lang="en-US" sz="2400" dirty="0">
                <a:solidFill>
                  <a:srgbClr val="1E0000"/>
                </a:solidFill>
                <a:latin typeface="+mn-lt"/>
              </a:rPr>
              <a:t> is coincident with node j. Hence </a:t>
            </a:r>
            <a:r>
              <a:rPr lang="en-US" sz="2400" b="1" dirty="0">
                <a:solidFill>
                  <a:srgbClr val="1E0000"/>
                </a:solidFill>
                <a:latin typeface="+mn-lt"/>
              </a:rPr>
              <a:t>A</a:t>
            </a:r>
            <a:r>
              <a:rPr lang="en-US" sz="2400" dirty="0">
                <a:solidFill>
                  <a:srgbClr val="1E0000"/>
                </a:solidFill>
                <a:latin typeface="+mn-lt"/>
              </a:rPr>
              <a:t> is quite sparse, with at most two </a:t>
            </a:r>
            <a:r>
              <a:rPr lang="en-US" sz="2400" dirty="0" err="1">
                <a:solidFill>
                  <a:srgbClr val="1E0000"/>
                </a:solidFill>
                <a:latin typeface="+mn-lt"/>
              </a:rPr>
              <a:t>nonzeros</a:t>
            </a:r>
            <a:r>
              <a:rPr lang="en-US" sz="2400" dirty="0">
                <a:solidFill>
                  <a:srgbClr val="1E0000"/>
                </a:solidFill>
                <a:latin typeface="+mn-lt"/>
              </a:rPr>
              <a:t> per row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4A47AEF-22B9-CA3B-2E68-D0E9C650E84F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41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305800" cy="762000"/>
          </a:xfrm>
        </p:spPr>
        <p:txBody>
          <a:bodyPr/>
          <a:lstStyle/>
          <a:p>
            <a:r>
              <a:rPr lang="en-US" dirty="0"/>
              <a:t>Linearized Active Power Flow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9906000" cy="1463040"/>
          </a:xfrm>
        </p:spPr>
        <p:txBody>
          <a:bodyPr/>
          <a:lstStyle/>
          <a:p>
            <a:r>
              <a:rPr lang="en-US" dirty="0"/>
              <a:t>Under these assumptions the change in the real power line flows are given as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The constant matrix  </a:t>
            </a:r>
            <a:br>
              <a:rPr lang="en-US" dirty="0"/>
            </a:br>
            <a:r>
              <a:rPr lang="en-US" dirty="0"/>
              <a:t>is called the injection shift factor matrix (ISF)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803657"/>
              </p:ext>
            </p:extLst>
          </p:nvPr>
        </p:nvGraphicFramePr>
        <p:xfrm>
          <a:off x="990600" y="2138219"/>
          <a:ext cx="8305800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05560" imgH="1371600" progId="Equation.DSMT4">
                  <p:embed/>
                </p:oleObj>
              </mc:Choice>
              <mc:Fallback>
                <p:oleObj name="Equation" r:id="rId2" imgW="8305560" imgH="1371600" progId="Equation.DSMT4">
                  <p:embed/>
                  <p:pic>
                    <p:nvPicPr>
                      <p:cNvPr id="5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8219"/>
                        <a:ext cx="8305800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267971"/>
              </p:ext>
            </p:extLst>
          </p:nvPr>
        </p:nvGraphicFramePr>
        <p:xfrm>
          <a:off x="4038600" y="4033836"/>
          <a:ext cx="33210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86200" imgH="799920" progId="Equation.DSMT4">
                  <p:embed/>
                </p:oleObj>
              </mc:Choice>
              <mc:Fallback>
                <p:oleObj name="Equation" r:id="rId4" imgW="3886200" imgH="7999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33836"/>
                        <a:ext cx="33210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38CC670-67CD-2374-6014-877A374B4CAD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00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Shift Factors (ISFs)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744200" cy="2072640"/>
          </a:xfrm>
        </p:spPr>
        <p:txBody>
          <a:bodyPr/>
          <a:lstStyle/>
          <a:p>
            <a:r>
              <a:rPr lang="en-US" altLang="zh-CN" dirty="0">
                <a:ea typeface="SimSun" charset="-122"/>
              </a:rPr>
              <a:t>The element       </a:t>
            </a:r>
            <a:r>
              <a:rPr lang="en-US" altLang="zh-CN" sz="1200" dirty="0">
                <a:ea typeface="SimSun" charset="-122"/>
              </a:rPr>
              <a:t>     </a:t>
            </a:r>
            <a:r>
              <a:rPr lang="en-US" altLang="zh-CN" dirty="0">
                <a:ea typeface="SimSun" charset="-122"/>
              </a:rPr>
              <a:t>in row </a:t>
            </a:r>
            <a:r>
              <a:rPr lang="en-US" altLang="zh-CN" dirty="0">
                <a:ea typeface="SimSun" charset="-122"/>
                <a:sym typeface="Euclid Extra"/>
              </a:rPr>
              <a:t></a:t>
            </a:r>
            <a:r>
              <a:rPr lang="en-US" altLang="zh-CN" dirty="0">
                <a:ea typeface="SimSun" charset="-122"/>
              </a:rPr>
              <a:t> and column </a:t>
            </a:r>
            <a:r>
              <a:rPr lang="en-US" altLang="zh-CN" dirty="0"/>
              <a:t>n</a:t>
            </a:r>
            <a:r>
              <a:rPr lang="en-US" altLang="zh-CN" dirty="0">
                <a:ea typeface="SimSun" charset="-122"/>
              </a:rPr>
              <a:t> of  </a:t>
            </a:r>
            <a:r>
              <a:rPr lang="en-US" altLang="zh-CN" b="1" dirty="0">
                <a:ea typeface="SimSun" charset="-122"/>
                <a:sym typeface="Euclid Symbol"/>
              </a:rPr>
              <a:t> </a:t>
            </a:r>
            <a:r>
              <a:rPr lang="en-US" altLang="zh-CN" dirty="0">
                <a:ea typeface="SimSun" charset="-122"/>
              </a:rPr>
              <a:t>is called the injection shift factor (</a:t>
            </a:r>
            <a:r>
              <a:rPr lang="en-US" altLang="zh-CN" i="1" dirty="0">
                <a:latin typeface="Times New Roman" pitchFamily="18" charset="0"/>
                <a:ea typeface="SimSun" charset="-122"/>
              </a:rPr>
              <a:t>ISF)</a:t>
            </a:r>
            <a:r>
              <a:rPr lang="en-US" altLang="zh-CN" dirty="0">
                <a:ea typeface="SimSun" charset="-122"/>
              </a:rPr>
              <a:t> of line </a:t>
            </a:r>
            <a:r>
              <a:rPr lang="en-US" altLang="zh-CN" dirty="0">
                <a:ea typeface="SimSun" charset="-122"/>
                <a:sym typeface="Euclid Extra"/>
              </a:rPr>
              <a:t></a:t>
            </a:r>
            <a:r>
              <a:rPr lang="en-US" altLang="zh-CN" dirty="0">
                <a:ea typeface="SimSun" charset="-122"/>
              </a:rPr>
              <a:t> with respect to the injection at node </a:t>
            </a:r>
            <a:r>
              <a:rPr lang="en-US" altLang="zh-CN" i="1" dirty="0">
                <a:latin typeface="Times New Roman" pitchFamily="18" charset="0"/>
                <a:ea typeface="SimSun" charset="-122"/>
              </a:rPr>
              <a:t>n</a:t>
            </a:r>
          </a:p>
          <a:p>
            <a:pPr lvl="1"/>
            <a:r>
              <a:rPr lang="en-US" altLang="zh-CN" dirty="0">
                <a:latin typeface="Times New Roman" pitchFamily="18" charset="0"/>
                <a:ea typeface="SimSun" charset="-122"/>
              </a:rPr>
              <a:t>Absorbed at the slack bus, so it is slack bus dependent</a:t>
            </a:r>
          </a:p>
          <a:p>
            <a:r>
              <a:rPr lang="en-US" altLang="zh-CN" dirty="0">
                <a:latin typeface="Times New Roman" pitchFamily="18" charset="0"/>
                <a:ea typeface="SimSun" charset="-122"/>
              </a:rPr>
              <a:t>Terms generation shift factor (GSF) and load shift factor (LSF) are also used (such as by NERC)</a:t>
            </a:r>
          </a:p>
          <a:p>
            <a:pPr lvl="1"/>
            <a:r>
              <a:rPr lang="en-US" altLang="zh-CN" dirty="0">
                <a:latin typeface="Times New Roman" pitchFamily="18" charset="0"/>
                <a:ea typeface="SimSun" charset="-122"/>
              </a:rPr>
              <a:t>Same concept, just a variation in the sign whether it is a generator or a load</a:t>
            </a:r>
          </a:p>
          <a:p>
            <a:pPr lvl="1"/>
            <a:r>
              <a:rPr lang="en-US" altLang="zh-CN" dirty="0">
                <a:latin typeface="Times New Roman" pitchFamily="18" charset="0"/>
                <a:ea typeface="SimSun" charset="-122"/>
              </a:rPr>
              <a:t>Sometimes the associated element is not a single line, but rather a combination of lines (an interface)</a:t>
            </a:r>
          </a:p>
          <a:p>
            <a:r>
              <a:rPr lang="en-US" altLang="zh-CN" dirty="0">
                <a:latin typeface="Times New Roman" pitchFamily="18" charset="0"/>
                <a:ea typeface="SimSun" charset="-122"/>
              </a:rPr>
              <a:t>Terms used in North America are defined in the NERC glossary </a:t>
            </a:r>
            <a:r>
              <a:rPr lang="en-US" altLang="zh-CN" sz="2400" dirty="0">
                <a:latin typeface="Times New Roman" pitchFamily="18" charset="0"/>
                <a:ea typeface="SimSun" charset="-122"/>
              </a:rPr>
              <a:t>(http://www.nerc.com/files/glossary_of_terms.pdf) </a:t>
            </a:r>
            <a:endParaRPr lang="en-US" altLang="zh-CN" sz="2400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358570"/>
              </p:ext>
            </p:extLst>
          </p:nvPr>
        </p:nvGraphicFramePr>
        <p:xfrm>
          <a:off x="2971800" y="1250142"/>
          <a:ext cx="48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391" imgH="482391" progId="Equation.DSMT4">
                  <p:embed/>
                </p:oleObj>
              </mc:Choice>
              <mc:Fallback>
                <p:oleObj name="Equation" r:id="rId2" imgW="482391" imgH="482391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250142"/>
                        <a:ext cx="48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7FCA16C-FD5F-BE7F-2B5F-69EA2988AF8C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35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Freeform 2"/>
          <p:cNvSpPr>
            <a:spLocks/>
          </p:cNvSpPr>
          <p:nvPr/>
        </p:nvSpPr>
        <p:spPr bwMode="auto">
          <a:xfrm flipV="1">
            <a:off x="1143000" y="1992415"/>
            <a:ext cx="5797550" cy="2513012"/>
          </a:xfrm>
          <a:custGeom>
            <a:avLst/>
            <a:gdLst>
              <a:gd name="T0" fmla="*/ 62339 w 2232"/>
              <a:gd name="T1" fmla="*/ 1450783 h 899"/>
              <a:gd name="T2" fmla="*/ 467544 w 2232"/>
              <a:gd name="T3" fmla="*/ 1719135 h 899"/>
              <a:gd name="T4" fmla="*/ 561053 w 2232"/>
              <a:gd name="T5" fmla="*/ 1786223 h 899"/>
              <a:gd name="T6" fmla="*/ 685732 w 2232"/>
              <a:gd name="T7" fmla="*/ 1987488 h 899"/>
              <a:gd name="T8" fmla="*/ 1527312 w 2232"/>
              <a:gd name="T9" fmla="*/ 2289385 h 899"/>
              <a:gd name="T10" fmla="*/ 2181873 w 2232"/>
              <a:gd name="T11" fmla="*/ 2356473 h 899"/>
              <a:gd name="T12" fmla="*/ 4176729 w 2232"/>
              <a:gd name="T13" fmla="*/ 2390017 h 899"/>
              <a:gd name="T14" fmla="*/ 4394916 w 2232"/>
              <a:gd name="T15" fmla="*/ 2322929 h 899"/>
              <a:gd name="T16" fmla="*/ 4488425 w 2232"/>
              <a:gd name="T17" fmla="*/ 2255841 h 899"/>
              <a:gd name="T18" fmla="*/ 4987139 w 2232"/>
              <a:gd name="T19" fmla="*/ 2088120 h 899"/>
              <a:gd name="T20" fmla="*/ 5423515 w 2232"/>
              <a:gd name="T21" fmla="*/ 1819767 h 899"/>
              <a:gd name="T22" fmla="*/ 5672872 w 2232"/>
              <a:gd name="T23" fmla="*/ 1484327 h 899"/>
              <a:gd name="T24" fmla="*/ 5797550 w 2232"/>
              <a:gd name="T25" fmla="*/ 545092 h 899"/>
              <a:gd name="T26" fmla="*/ 5142987 w 2232"/>
              <a:gd name="T27" fmla="*/ 276739 h 899"/>
              <a:gd name="T28" fmla="*/ 3896203 w 2232"/>
              <a:gd name="T29" fmla="*/ 310283 h 899"/>
              <a:gd name="T30" fmla="*/ 3678015 w 2232"/>
              <a:gd name="T31" fmla="*/ 209651 h 899"/>
              <a:gd name="T32" fmla="*/ 3428658 w 2232"/>
              <a:gd name="T33" fmla="*/ 142562 h 899"/>
              <a:gd name="T34" fmla="*/ 2929945 w 2232"/>
              <a:gd name="T35" fmla="*/ 109018 h 899"/>
              <a:gd name="T36" fmla="*/ 2680588 w 2232"/>
              <a:gd name="T37" fmla="*/ 176107 h 899"/>
              <a:gd name="T38" fmla="*/ 2026025 w 2232"/>
              <a:gd name="T39" fmla="*/ 276739 h 899"/>
              <a:gd name="T40" fmla="*/ 1589651 w 2232"/>
              <a:gd name="T41" fmla="*/ 478003 h 899"/>
              <a:gd name="T42" fmla="*/ 1028597 w 2232"/>
              <a:gd name="T43" fmla="*/ 712812 h 899"/>
              <a:gd name="T44" fmla="*/ 592223 w 2232"/>
              <a:gd name="T45" fmla="*/ 914077 h 899"/>
              <a:gd name="T46" fmla="*/ 124678 w 2232"/>
              <a:gd name="T47" fmla="*/ 1014709 h 899"/>
              <a:gd name="T48" fmla="*/ 0 w 2232"/>
              <a:gd name="T49" fmla="*/ 1215974 h 899"/>
              <a:gd name="T50" fmla="*/ 31170 w 2232"/>
              <a:gd name="T51" fmla="*/ 1383694 h 899"/>
              <a:gd name="T52" fmla="*/ 62339 w 2232"/>
              <a:gd name="T53" fmla="*/ 1450783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28686" name="Line 3"/>
          <p:cNvSpPr>
            <a:spLocks noChangeShapeType="1"/>
          </p:cNvSpPr>
          <p:nvPr/>
        </p:nvSpPr>
        <p:spPr bwMode="auto">
          <a:xfrm>
            <a:off x="2578101" y="2494065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780974"/>
              </p:ext>
            </p:extLst>
          </p:nvPr>
        </p:nvGraphicFramePr>
        <p:xfrm>
          <a:off x="3806825" y="3381477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93480" progId="Equation.DSMT4">
                  <p:embed/>
                </p:oleObj>
              </mc:Choice>
              <mc:Fallback>
                <p:oleObj name="Equation" r:id="rId2" imgW="850680" imgH="393480" progId="Equation.DSMT4">
                  <p:embed/>
                  <p:pic>
                    <p:nvPicPr>
                      <p:cNvPr id="286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3381477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Line 5"/>
          <p:cNvSpPr>
            <a:spLocks noChangeShapeType="1"/>
          </p:cNvSpPr>
          <p:nvPr/>
        </p:nvSpPr>
        <p:spPr bwMode="auto">
          <a:xfrm>
            <a:off x="3270250" y="3171927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28688" name="Line 6"/>
          <p:cNvSpPr>
            <a:spLocks noChangeShapeType="1"/>
          </p:cNvSpPr>
          <p:nvPr/>
        </p:nvSpPr>
        <p:spPr bwMode="auto">
          <a:xfrm flipH="1">
            <a:off x="2797175" y="1825727"/>
            <a:ext cx="12700" cy="6604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286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701990"/>
              </p:ext>
            </p:extLst>
          </p:nvPr>
        </p:nvGraphicFramePr>
        <p:xfrm>
          <a:off x="2327275" y="1368527"/>
          <a:ext cx="43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469800" progId="Equation.DSMT4">
                  <p:embed/>
                </p:oleObj>
              </mc:Choice>
              <mc:Fallback>
                <p:oleObj name="Equation" r:id="rId4" imgW="431640" imgH="469800" progId="Equation.DSMT4">
                  <p:embed/>
                  <p:pic>
                    <p:nvPicPr>
                      <p:cNvPr id="286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1368527"/>
                        <a:ext cx="43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728905"/>
              </p:ext>
            </p:extLst>
          </p:nvPr>
        </p:nvGraphicFramePr>
        <p:xfrm>
          <a:off x="2238375" y="2467077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41200" progId="Equation.DSMT4">
                  <p:embed/>
                </p:oleObj>
              </mc:Choice>
              <mc:Fallback>
                <p:oleObj name="Equation" r:id="rId6" imgW="228600" imgH="241200" progId="Equation.DSMT4">
                  <p:embed/>
                  <p:pic>
                    <p:nvPicPr>
                      <p:cNvPr id="286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2467077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58968"/>
              </p:ext>
            </p:extLst>
          </p:nvPr>
        </p:nvGraphicFramePr>
        <p:xfrm>
          <a:off x="3511550" y="2416277"/>
          <a:ext cx="133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482400" progId="Equation.DSMT4">
                  <p:embed/>
                </p:oleObj>
              </mc:Choice>
              <mc:Fallback>
                <p:oleObj name="Equation" r:id="rId8" imgW="1333440" imgH="482400" progId="Equation.DSMT4">
                  <p:embed/>
                  <p:pic>
                    <p:nvPicPr>
                      <p:cNvPr id="286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2416277"/>
                        <a:ext cx="1333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9" name="Line 10"/>
          <p:cNvSpPr>
            <a:spLocks noChangeShapeType="1"/>
          </p:cNvSpPr>
          <p:nvPr/>
        </p:nvSpPr>
        <p:spPr bwMode="auto">
          <a:xfrm>
            <a:off x="3927475" y="3019527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2867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588519"/>
              </p:ext>
            </p:extLst>
          </p:nvPr>
        </p:nvGraphicFramePr>
        <p:xfrm>
          <a:off x="2911475" y="3038577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317160" progId="Equation.DSMT4">
                  <p:embed/>
                </p:oleObj>
              </mc:Choice>
              <mc:Fallback>
                <p:oleObj name="Equation" r:id="rId10" imgW="152280" imgH="317160" progId="Equation.DSMT4">
                  <p:embed/>
                  <p:pic>
                    <p:nvPicPr>
                      <p:cNvPr id="2867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3038577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0" name="Line 12"/>
          <p:cNvSpPr>
            <a:spLocks noChangeShapeType="1"/>
          </p:cNvSpPr>
          <p:nvPr/>
        </p:nvSpPr>
        <p:spPr bwMode="auto">
          <a:xfrm flipH="1">
            <a:off x="3260726" y="2976665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28691" name="Line 13"/>
          <p:cNvSpPr>
            <a:spLocks noChangeShapeType="1"/>
          </p:cNvSpPr>
          <p:nvPr/>
        </p:nvSpPr>
        <p:spPr bwMode="auto">
          <a:xfrm flipH="1">
            <a:off x="5229226" y="2963965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2867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360313"/>
              </p:ext>
            </p:extLst>
          </p:nvPr>
        </p:nvGraphicFramePr>
        <p:xfrm>
          <a:off x="5394325" y="2975077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393480" progId="Equation.DSMT4">
                  <p:embed/>
                </p:oleObj>
              </mc:Choice>
              <mc:Fallback>
                <p:oleObj name="Equation" r:id="rId12" imgW="215640" imgH="393480" progId="Equation.DSMT4">
                  <p:embed/>
                  <p:pic>
                    <p:nvPicPr>
                      <p:cNvPr id="2867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2975077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Line 15"/>
          <p:cNvSpPr>
            <a:spLocks noChangeShapeType="1"/>
          </p:cNvSpPr>
          <p:nvPr/>
        </p:nvSpPr>
        <p:spPr bwMode="auto">
          <a:xfrm>
            <a:off x="6003926" y="3954565"/>
            <a:ext cx="352425" cy="0"/>
          </a:xfrm>
          <a:prstGeom prst="line">
            <a:avLst/>
          </a:prstGeom>
          <a:noFill/>
          <a:ln w="50800">
            <a:solidFill>
              <a:srgbClr val="6E2500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28693" name="Line 16"/>
          <p:cNvSpPr>
            <a:spLocks noChangeShapeType="1"/>
          </p:cNvSpPr>
          <p:nvPr/>
        </p:nvSpPr>
        <p:spPr bwMode="auto">
          <a:xfrm flipV="1">
            <a:off x="6191250" y="3940277"/>
            <a:ext cx="0" cy="749300"/>
          </a:xfrm>
          <a:prstGeom prst="line">
            <a:avLst/>
          </a:prstGeom>
          <a:noFill/>
          <a:ln w="34925">
            <a:solidFill>
              <a:srgbClr val="6E25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2868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008052"/>
              </p:ext>
            </p:extLst>
          </p:nvPr>
        </p:nvGraphicFramePr>
        <p:xfrm>
          <a:off x="5995988" y="4367315"/>
          <a:ext cx="1206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06360" imgH="469800" progId="Equation.DSMT4">
                  <p:embed/>
                </p:oleObj>
              </mc:Choice>
              <mc:Fallback>
                <p:oleObj name="Equation" r:id="rId14" imgW="1206360" imgH="469800" progId="Equation.DSMT4">
                  <p:embed/>
                  <p:pic>
                    <p:nvPicPr>
                      <p:cNvPr id="2868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988" y="4367315"/>
                        <a:ext cx="1206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4" name="AutoShape 20"/>
          <p:cNvSpPr>
            <a:spLocks noChangeArrowheads="1"/>
          </p:cNvSpPr>
          <p:nvPr/>
        </p:nvSpPr>
        <p:spPr bwMode="auto">
          <a:xfrm>
            <a:off x="6943725" y="1574902"/>
            <a:ext cx="1358900" cy="812800"/>
          </a:xfrm>
          <a:prstGeom prst="wedgeRoundRectCallout">
            <a:avLst>
              <a:gd name="adj1" fmla="val -104204"/>
              <a:gd name="adj2" fmla="val 241407"/>
              <a:gd name="adj3" fmla="val 16667"/>
            </a:avLst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sz="2800">
              <a:ea typeface="SimSun" charset="-122"/>
            </a:endParaRPr>
          </a:p>
        </p:txBody>
      </p:sp>
      <p:sp>
        <p:nvSpPr>
          <p:cNvPr id="28695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ISF Interpretation</a:t>
            </a:r>
          </a:p>
        </p:txBody>
      </p:sp>
      <p:sp>
        <p:nvSpPr>
          <p:cNvPr id="28696" name="Rectangle 24"/>
          <p:cNvSpPr>
            <a:spLocks noGrp="1" noChangeArrowheads="1"/>
          </p:cNvSpPr>
          <p:nvPr>
            <p:ph idx="1"/>
          </p:nvPr>
        </p:nvSpPr>
        <p:spPr>
          <a:xfrm>
            <a:off x="990600" y="5065587"/>
            <a:ext cx="8229600" cy="1219200"/>
          </a:xfrm>
          <a:noFill/>
        </p:spPr>
        <p:txBody>
          <a:bodyPr/>
          <a:lstStyle/>
          <a:p>
            <a:pPr marL="457200" indent="-457200" algn="just">
              <a:spcBef>
                <a:spcPct val="0"/>
              </a:spcBef>
              <a:buFont typeface="Wingdings" pitchFamily="2" charset="2"/>
              <a:buNone/>
            </a:pPr>
            <a:r>
              <a:rPr lang="zh-CN" altLang="en-US" dirty="0">
                <a:ea typeface="SimSun" charset="-122"/>
              </a:rPr>
              <a:t>	   </a:t>
            </a:r>
            <a:r>
              <a:rPr lang="en-US" altLang="zh-CN" dirty="0">
                <a:ea typeface="SimSun" charset="-122"/>
              </a:rPr>
              <a:t>is the fraction of the additional </a:t>
            </a:r>
            <a:r>
              <a:rPr lang="en-US" altLang="zh-CN" dirty="0">
                <a:latin typeface="Times New Roman" pitchFamily="18" charset="0"/>
                <a:ea typeface="SimSun" charset="-122"/>
              </a:rPr>
              <a:t>1</a:t>
            </a:r>
            <a:r>
              <a:rPr lang="en-US" altLang="zh-CN" dirty="0">
                <a:ea typeface="SimSun" charset="-122"/>
              </a:rPr>
              <a:t> </a:t>
            </a:r>
            <a:r>
              <a:rPr lang="en-US" altLang="zh-CN" i="1" dirty="0">
                <a:latin typeface="Times New Roman" pitchFamily="18" charset="0"/>
                <a:ea typeface="SimSun" charset="-122"/>
              </a:rPr>
              <a:t>MW</a:t>
            </a:r>
            <a:r>
              <a:rPr lang="en-US" altLang="zh-CN" dirty="0">
                <a:ea typeface="SimSun" charset="-122"/>
              </a:rPr>
              <a:t> injection at node </a:t>
            </a:r>
            <a:r>
              <a:rPr lang="en-US" altLang="zh-CN" i="1" dirty="0">
                <a:latin typeface="Times New Roman" pitchFamily="18" charset="0"/>
                <a:ea typeface="SimSun" charset="-122"/>
                <a:cs typeface="Times New Roman" pitchFamily="18" charset="0"/>
              </a:rPr>
              <a:t>n</a:t>
            </a:r>
            <a:r>
              <a:rPr lang="en-US" altLang="zh-CN" dirty="0">
                <a:ea typeface="SimSun" charset="-122"/>
              </a:rPr>
              <a:t> that goes though line </a:t>
            </a:r>
            <a:r>
              <a:rPr lang="en-US" altLang="zh-CN" dirty="0">
                <a:ea typeface="SimSun" charset="-122"/>
                <a:sym typeface="Euclid Extra"/>
              </a:rPr>
              <a:t></a:t>
            </a:r>
            <a:r>
              <a:rPr lang="en-US" altLang="zh-CN" dirty="0">
                <a:ea typeface="SimSun" charset="-122"/>
              </a:rPr>
              <a:t> </a:t>
            </a:r>
          </a:p>
        </p:txBody>
      </p:sp>
      <p:graphicFrame>
        <p:nvGraphicFramePr>
          <p:cNvPr id="30312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818010"/>
              </p:ext>
            </p:extLst>
          </p:nvPr>
        </p:nvGraphicFramePr>
        <p:xfrm>
          <a:off x="2746375" y="1419327"/>
          <a:ext cx="48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82400" imgH="393480" progId="Equation.DSMT4">
                  <p:embed/>
                </p:oleObj>
              </mc:Choice>
              <mc:Fallback>
                <p:oleObj name="Equation" r:id="rId16" imgW="482400" imgH="393480" progId="Equation.DSMT4">
                  <p:embed/>
                  <p:pic>
                    <p:nvPicPr>
                      <p:cNvPr id="30312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1419327"/>
                        <a:ext cx="482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448923"/>
              </p:ext>
            </p:extLst>
          </p:nvPr>
        </p:nvGraphicFramePr>
        <p:xfrm>
          <a:off x="1219200" y="5065587"/>
          <a:ext cx="48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82400" imgH="482400" progId="Equation.DSMT4">
                  <p:embed/>
                </p:oleObj>
              </mc:Choice>
              <mc:Fallback>
                <p:oleObj name="Equation" r:id="rId18" imgW="482400" imgH="482400" progId="Equation.DSMT4">
                  <p:embed/>
                  <p:pic>
                    <p:nvPicPr>
                      <p:cNvPr id="2868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065587"/>
                        <a:ext cx="48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7" name="Text Box 19"/>
          <p:cNvSpPr txBox="1">
            <a:spLocks noChangeArrowheads="1"/>
          </p:cNvSpPr>
          <p:nvPr/>
        </p:nvSpPr>
        <p:spPr bwMode="auto">
          <a:xfrm>
            <a:off x="7125805" y="1563790"/>
            <a:ext cx="1051890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i="1" dirty="0">
                <a:solidFill>
                  <a:srgbClr val="6E25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slack </a:t>
            </a:r>
          </a:p>
          <a:p>
            <a:pPr>
              <a:lnSpc>
                <a:spcPct val="90000"/>
              </a:lnSpc>
            </a:pPr>
            <a:r>
              <a:rPr lang="en-US" altLang="zh-CN" sz="2800" i="1" dirty="0">
                <a:solidFill>
                  <a:srgbClr val="6E25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node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513562"/>
              </p:ext>
            </p:extLst>
          </p:nvPr>
        </p:nvGraphicFramePr>
        <p:xfrm>
          <a:off x="6850118" y="4458463"/>
          <a:ext cx="533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33160" imgH="393480" progId="Equation.DSMT4">
                  <p:embed/>
                </p:oleObj>
              </mc:Choice>
              <mc:Fallback>
                <p:oleObj name="Equation" r:id="rId20" imgW="533160" imgH="3934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118" y="4458463"/>
                        <a:ext cx="533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5095234-7EE5-D3FC-D4AE-D7D0F6A5544D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Sensitivity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 of power flow sensitivity analysis is to get an estimate of how some set of values would change with respect to a change in a set of control values</a:t>
            </a:r>
          </a:p>
          <a:p>
            <a:pPr lvl="1"/>
            <a:r>
              <a:rPr lang="en-US" dirty="0"/>
              <a:t>Need to keep in mind which control responses are implicitly modeled, such as P and Q changes at the slack, Q at PV buses</a:t>
            </a:r>
          </a:p>
          <a:p>
            <a:r>
              <a:rPr lang="en-US" dirty="0"/>
              <a:t>The approach works by linearizing a system about an operating point; its usefulness depends on the validity of this approximation</a:t>
            </a:r>
          </a:p>
          <a:p>
            <a:r>
              <a:rPr lang="en-US" dirty="0"/>
              <a:t>Sensitivities are widely used in power system analysis, with some algorithms doing sequential </a:t>
            </a:r>
            <a:r>
              <a:rPr lang="en-US" dirty="0" err="1"/>
              <a:t>linearizations</a:t>
            </a:r>
            <a:endParaRPr lang="en-US" dirty="0"/>
          </a:p>
          <a:p>
            <a:pPr lvl="1"/>
            <a:r>
              <a:rPr lang="en-US" dirty="0"/>
              <a:t>They are most valid for real power, less useful for reactive power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E6BA4E5-84C4-47C4-0BFA-A1A8293B85AC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11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ISF Properties</a:t>
            </a:r>
          </a:p>
        </p:txBody>
      </p:sp>
      <p:sp>
        <p:nvSpPr>
          <p:cNvPr id="2970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9906000" cy="283464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altLang="zh-CN" dirty="0">
                <a:ea typeface="SimSun" charset="-122"/>
              </a:rPr>
              <a:t>By definition,       depends on the location of the slack bus</a:t>
            </a:r>
            <a:endParaRPr lang="en-US" altLang="zh-CN" i="1" dirty="0">
              <a:latin typeface="Times New Roman" pitchFamily="18" charset="0"/>
              <a:ea typeface="SimSun" charset="-122"/>
            </a:endParaRPr>
          </a:p>
          <a:p>
            <a:pPr marL="461963" indent="-461963">
              <a:spcBef>
                <a:spcPct val="0"/>
              </a:spcBef>
            </a:pPr>
            <a:r>
              <a:rPr lang="en-US" altLang="zh-CN" dirty="0">
                <a:ea typeface="SimSun" charset="-122"/>
              </a:rPr>
              <a:t>By definition,                      for             since </a:t>
            </a:r>
            <a:r>
              <a:rPr lang="en-US" altLang="zh-CN" dirty="0">
                <a:ea typeface="SimSun" charset="-122"/>
                <a:cs typeface="Times New Roman" pitchFamily="18" charset="0"/>
              </a:rPr>
              <a:t>the injection and  withdrawal buses are identical in this case and, consequently, no flow arises on any line </a:t>
            </a:r>
            <a:r>
              <a:rPr lang="en-US" altLang="zh-CN" dirty="0">
                <a:ea typeface="SimSun" charset="-122"/>
                <a:sym typeface="Euclid Extra"/>
              </a:rPr>
              <a:t></a:t>
            </a:r>
            <a:r>
              <a:rPr lang="en-US" altLang="zh-CN" dirty="0">
                <a:ea typeface="SimSun" charset="-122"/>
              </a:rPr>
              <a:t> </a:t>
            </a:r>
            <a:r>
              <a:rPr lang="en-US" altLang="zh-CN" dirty="0">
                <a:ea typeface="SimSun" charset="-122"/>
                <a:cs typeface="Times New Roman" pitchFamily="18" charset="0"/>
              </a:rPr>
              <a:t>     </a:t>
            </a:r>
          </a:p>
          <a:p>
            <a:pPr marL="461963" indent="-461963">
              <a:spcBef>
                <a:spcPct val="0"/>
              </a:spcBef>
            </a:pPr>
            <a:r>
              <a:rPr lang="en-US" altLang="zh-CN" dirty="0">
                <a:ea typeface="SimSun" charset="-122"/>
              </a:rPr>
              <a:t>The magnitude of       is at most </a:t>
            </a:r>
            <a:r>
              <a:rPr lang="en-US" altLang="zh-CN" dirty="0">
                <a:latin typeface="Times New Roman" pitchFamily="18" charset="0"/>
                <a:ea typeface="SimSun" charset="-122"/>
              </a:rPr>
              <a:t>1 </a:t>
            </a:r>
            <a:r>
              <a:rPr lang="en-US" altLang="zh-CN" dirty="0">
                <a:ea typeface="SimSun" charset="-122"/>
              </a:rPr>
              <a:t>since</a:t>
            </a:r>
          </a:p>
        </p:txBody>
      </p:sp>
      <p:graphicFrame>
        <p:nvGraphicFramePr>
          <p:cNvPr id="296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947550"/>
              </p:ext>
            </p:extLst>
          </p:nvPr>
        </p:nvGraphicFramePr>
        <p:xfrm>
          <a:off x="3048000" y="1280160"/>
          <a:ext cx="48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482400" progId="Equation.DSMT4">
                  <p:embed/>
                </p:oleObj>
              </mc:Choice>
              <mc:Fallback>
                <p:oleObj name="Equation" r:id="rId2" imgW="482400" imgH="482400" progId="Equation.DSMT4">
                  <p:embed/>
                  <p:pic>
                    <p:nvPicPr>
                      <p:cNvPr id="296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80160"/>
                        <a:ext cx="48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9274"/>
              </p:ext>
            </p:extLst>
          </p:nvPr>
        </p:nvGraphicFramePr>
        <p:xfrm>
          <a:off x="1860550" y="3720523"/>
          <a:ext cx="2374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560" imgH="482400" progId="Equation.DSMT4">
                  <p:embed/>
                </p:oleObj>
              </mc:Choice>
              <mc:Fallback>
                <p:oleObj name="Equation" r:id="rId4" imgW="2374560" imgH="482400" progId="Equation.DSMT4">
                  <p:embed/>
                  <p:pic>
                    <p:nvPicPr>
                      <p:cNvPr id="296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3720523"/>
                        <a:ext cx="2374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718643"/>
              </p:ext>
            </p:extLst>
          </p:nvPr>
        </p:nvGraphicFramePr>
        <p:xfrm>
          <a:off x="3048000" y="1737591"/>
          <a:ext cx="182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28800" imgH="482400" progId="Equation.DSMT4">
                  <p:embed/>
                </p:oleObj>
              </mc:Choice>
              <mc:Fallback>
                <p:oleObj name="Equation" r:id="rId6" imgW="1828800" imgH="482400" progId="Equation.DSMT4">
                  <p:embed/>
                  <p:pic>
                    <p:nvPicPr>
                      <p:cNvPr id="2970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737591"/>
                        <a:ext cx="1828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190029"/>
              </p:ext>
            </p:extLst>
          </p:nvPr>
        </p:nvGraphicFramePr>
        <p:xfrm>
          <a:off x="5410200" y="1784350"/>
          <a:ext cx="99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317160" progId="Equation.DSMT4">
                  <p:embed/>
                </p:oleObj>
              </mc:Choice>
              <mc:Fallback>
                <p:oleObj name="Equation" r:id="rId8" imgW="990360" imgH="317160" progId="Equation.DSMT4">
                  <p:embed/>
                  <p:pic>
                    <p:nvPicPr>
                      <p:cNvPr id="2970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84350"/>
                        <a:ext cx="990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729422"/>
              </p:ext>
            </p:extLst>
          </p:nvPr>
        </p:nvGraphicFramePr>
        <p:xfrm>
          <a:off x="3657600" y="3009900"/>
          <a:ext cx="48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400" imgH="482400" progId="Equation.DSMT4">
                  <p:embed/>
                </p:oleObj>
              </mc:Choice>
              <mc:Fallback>
                <p:oleObj name="Equation" r:id="rId10" imgW="482400" imgH="482400" progId="Equation.DSMT4">
                  <p:embed/>
                  <p:pic>
                    <p:nvPicPr>
                      <p:cNvPr id="2970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009900"/>
                        <a:ext cx="48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7308" y="4647307"/>
            <a:ext cx="9344892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Note, this is strictly true only for the linear (lossless) case. In the nonlinear case, it is possible that a transaction decreases losses.  Hence a 1 MW injection could change a line flow by more than 1 MW.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8769368-B5BA-8939-59AD-A619471E7C49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27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Bus Example Reference</a:t>
            </a:r>
          </a:p>
        </p:txBody>
      </p:sp>
      <p:pic>
        <p:nvPicPr>
          <p:cNvPr id="311362" name="Picture 6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r="19424"/>
          <a:stretch/>
        </p:blipFill>
        <p:spPr bwMode="auto">
          <a:xfrm>
            <a:off x="1371600" y="1280160"/>
            <a:ext cx="658368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22959E8-5B2B-31FD-EC19-3A9D613C810E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11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229600" cy="762000"/>
          </a:xfrm>
        </p:spPr>
        <p:txBody>
          <a:bodyPr/>
          <a:lstStyle/>
          <a:p>
            <a:r>
              <a:rPr lang="en-US" dirty="0"/>
              <a:t>Five Bus ISF, Line 4, Bus 2 (to Slack) </a:t>
            </a:r>
          </a:p>
        </p:txBody>
      </p:sp>
      <p:pic>
        <p:nvPicPr>
          <p:cNvPr id="4" name="Picture 14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r="19224"/>
          <a:stretch/>
        </p:blipFill>
        <p:spPr bwMode="auto">
          <a:xfrm>
            <a:off x="1371600" y="1280160"/>
            <a:ext cx="658368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95328"/>
              </p:ext>
            </p:extLst>
          </p:nvPr>
        </p:nvGraphicFramePr>
        <p:xfrm>
          <a:off x="6888480" y="4191000"/>
          <a:ext cx="2133600" cy="117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14600" imgH="1384200" progId="Equation.DSMT4">
                  <p:embed/>
                </p:oleObj>
              </mc:Choice>
              <mc:Fallback>
                <p:oleObj name="Equation" r:id="rId3" imgW="2514600" imgH="1384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480" y="4191000"/>
                        <a:ext cx="2133600" cy="117455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A4ECA94-4E31-4E23-991C-CD946585F18A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07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charset="-122"/>
              </a:rPr>
              <a:t>Five Bus Example</a:t>
            </a:r>
          </a:p>
        </p:txBody>
      </p:sp>
      <p:graphicFrame>
        <p:nvGraphicFramePr>
          <p:cNvPr id="3277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571001"/>
              </p:ext>
            </p:extLst>
          </p:nvPr>
        </p:nvGraphicFramePr>
        <p:xfrm>
          <a:off x="704850" y="2291773"/>
          <a:ext cx="48514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51360" imgH="4025880" progId="Equation.DSMT4">
                  <p:embed/>
                </p:oleObj>
              </mc:Choice>
              <mc:Fallback>
                <p:oleObj name="Equation" r:id="rId2" imgW="4851360" imgH="4025880" progId="Equation.DSMT4">
                  <p:embed/>
                  <p:pic>
                    <p:nvPicPr>
                      <p:cNvPr id="3277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2291773"/>
                        <a:ext cx="4851400" cy="402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75218" y="2133600"/>
            <a:ext cx="4914900" cy="378565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E0000"/>
                </a:solidFill>
              </a:rPr>
              <a:t>The row of </a:t>
            </a:r>
            <a:r>
              <a:rPr lang="en-US" sz="2400" b="1" dirty="0">
                <a:solidFill>
                  <a:srgbClr val="1E0000"/>
                </a:solidFill>
              </a:rPr>
              <a:t>A </a:t>
            </a:r>
            <a:r>
              <a:rPr lang="en-US" sz="2400" dirty="0">
                <a:solidFill>
                  <a:srgbClr val="1E0000"/>
                </a:solidFill>
              </a:rPr>
              <a:t>correspond to  the lines and transformers,  the columns correspond to the non-slack buses (buses 2 to 5); for each line there</a:t>
            </a:r>
            <a:endParaRPr lang="en-US" sz="1050" dirty="0">
              <a:solidFill>
                <a:srgbClr val="1E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E0000"/>
                </a:solidFill>
              </a:rPr>
              <a:t>is a 1 at one end, a -1 at the other end (hence an assumed sign convention!).   </a:t>
            </a:r>
            <a:endParaRPr lang="en-US" sz="1050" dirty="0">
              <a:solidFill>
                <a:srgbClr val="1E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E0000"/>
                </a:solidFill>
              </a:rPr>
              <a:t>Here we put a 1 for the lower numbered bus, so positive flow is assumed from the lower numbered bus to the higher number</a:t>
            </a:r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000880"/>
              </p:ext>
            </p:extLst>
          </p:nvPr>
        </p:nvGraphicFramePr>
        <p:xfrm>
          <a:off x="1066800" y="1529774"/>
          <a:ext cx="7080250" cy="479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505640" imgH="507960" progId="Equation.DSMT4">
                  <p:embed/>
                </p:oleObj>
              </mc:Choice>
              <mc:Fallback>
                <p:oleObj name="Equation" r:id="rId4" imgW="7505640" imgH="507960" progId="Equation.DSMT4">
                  <p:embed/>
                  <p:pic>
                    <p:nvPicPr>
                      <p:cNvPr id="327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9774"/>
                        <a:ext cx="7080250" cy="479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B05AC5F-D487-64B7-31D7-3A22B857D69F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68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charset="-122"/>
              </a:rPr>
              <a:t>Five Bus Example</a:t>
            </a:r>
          </a:p>
        </p:txBody>
      </p:sp>
      <p:graphicFrame>
        <p:nvGraphicFramePr>
          <p:cNvPr id="33794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186895"/>
              </p:ext>
            </p:extLst>
          </p:nvPr>
        </p:nvGraphicFramePr>
        <p:xfrm>
          <a:off x="1613336" y="1350457"/>
          <a:ext cx="6950075" cy="189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581600" imgH="2070000" progId="Equation.DSMT4">
                  <p:embed/>
                </p:oleObj>
              </mc:Choice>
              <mc:Fallback>
                <p:oleObj name="Equation" r:id="rId2" imgW="7581600" imgH="2070000" progId="Equation.DSMT4">
                  <p:embed/>
                  <p:pic>
                    <p:nvPicPr>
                      <p:cNvPr id="33794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336" y="1350457"/>
                        <a:ext cx="6950075" cy="1897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849040"/>
              </p:ext>
            </p:extLst>
          </p:nvPr>
        </p:nvGraphicFramePr>
        <p:xfrm>
          <a:off x="1752600" y="3495602"/>
          <a:ext cx="6913563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34160" imgH="3136680" progId="Equation.DSMT4">
                  <p:embed/>
                </p:oleObj>
              </mc:Choice>
              <mc:Fallback>
                <p:oleObj name="Equation" r:id="rId4" imgW="8534160" imgH="3136680" progId="Equation.DSMT4">
                  <p:embed/>
                  <p:pic>
                    <p:nvPicPr>
                      <p:cNvPr id="33795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95602"/>
                        <a:ext cx="6913563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Oval 1030"/>
          <p:cNvSpPr>
            <a:spLocks noChangeArrowheads="1"/>
          </p:cNvSpPr>
          <p:nvPr/>
        </p:nvSpPr>
        <p:spPr bwMode="auto">
          <a:xfrm>
            <a:off x="4572226" y="4724400"/>
            <a:ext cx="1295400" cy="546100"/>
          </a:xfrm>
          <a:prstGeom prst="ellipse">
            <a:avLst/>
          </a:prstGeom>
          <a:noFill/>
          <a:ln w="25400">
            <a:solidFill>
              <a:srgbClr val="D628B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676400" y="6066038"/>
            <a:ext cx="7228774" cy="461665"/>
          </a:xfrm>
          <a:prstGeom prst="rect">
            <a:avLst/>
          </a:prstGeom>
          <a:solidFill>
            <a:srgbClr val="FFE6E6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1E0000"/>
                </a:solidFill>
                <a:latin typeface="+mn-lt"/>
              </a:rPr>
              <a:t>With bus 1 as the slack, the buses (columns) go for 2 to 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D99BA0-31AE-B140-50D5-646121BFE465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62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Bus Example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96600" cy="3733800"/>
          </a:xfrm>
        </p:spPr>
        <p:txBody>
          <a:bodyPr/>
          <a:lstStyle/>
          <a:p>
            <a:r>
              <a:rPr lang="en-US" dirty="0"/>
              <a:t>At first glance the numerically determined value of (128-118)/20=0.5 does not match closely with the analytic value of 0.5455; however, in doing the subtraction we are losing numeric accuracy</a:t>
            </a:r>
          </a:p>
          <a:p>
            <a:pPr lvl="1"/>
            <a:r>
              <a:rPr lang="en-US" dirty="0"/>
              <a:t>Adding more digits helps (128.40 – 117.55)/20 = 0.5425</a:t>
            </a:r>
          </a:p>
          <a:p>
            <a:r>
              <a:rPr lang="en-US" dirty="0"/>
              <a:t>The previous matrix derivation isn’t intended for actual computation; </a:t>
            </a:r>
            <a:r>
              <a:rPr lang="en-US" altLang="zh-CN" b="1" dirty="0">
                <a:ea typeface="SimSun" charset="-122"/>
                <a:sym typeface="Euclid Symbol"/>
              </a:rPr>
              <a:t> </a:t>
            </a:r>
            <a:r>
              <a:rPr lang="en-US" altLang="zh-CN" dirty="0">
                <a:ea typeface="SimSun" charset="-122"/>
                <a:sym typeface="Euclid Symbol"/>
              </a:rPr>
              <a:t>is a full matrix so we would seldom compute all of its values</a:t>
            </a:r>
          </a:p>
          <a:p>
            <a:r>
              <a:rPr lang="en-US" dirty="0">
                <a:ea typeface="SimSun" charset="-122"/>
                <a:sym typeface="Euclid Symbol"/>
              </a:rPr>
              <a:t>Sparse vector methods can be used if we are only interested in the ISFs for certain lines and certain buses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CC767B8-6A49-A3B4-B91F-EF6CA93CB5B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84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charset="-122"/>
              </a:rPr>
              <a:t>Distribution Factors and Basic Transactions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0820400" cy="458724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altLang="zh-CN" dirty="0"/>
              <a:t>Various additional distribution factors may be defined </a:t>
            </a:r>
          </a:p>
          <a:p>
            <a:pPr marL="1025525" lvl="1" indent="-449263">
              <a:spcBef>
                <a:spcPct val="0"/>
              </a:spcBef>
            </a:pPr>
            <a:r>
              <a:rPr lang="en-US" altLang="zh-CN" dirty="0"/>
              <a:t>power transfer distribution factor (PTDF)</a:t>
            </a:r>
          </a:p>
          <a:p>
            <a:pPr marL="1025525" lvl="1" indent="-449263"/>
            <a:r>
              <a:rPr lang="en-US" altLang="zh-CN" dirty="0"/>
              <a:t>line outage distribution factor (LODF)</a:t>
            </a:r>
          </a:p>
          <a:p>
            <a:pPr marL="1025525" lvl="1" indent="-449263"/>
            <a:r>
              <a:rPr lang="en-US" altLang="zh-CN" dirty="0"/>
              <a:t>line addition distribution factor (LADF)</a:t>
            </a:r>
          </a:p>
          <a:p>
            <a:pPr marL="1025525" lvl="1" indent="-449263">
              <a:spcBef>
                <a:spcPct val="0"/>
              </a:spcBef>
            </a:pPr>
            <a:r>
              <a:rPr lang="en-US" altLang="zh-CN" dirty="0"/>
              <a:t>outage transfer distribution factor (OTDF)</a:t>
            </a:r>
          </a:p>
          <a:p>
            <a:pPr marL="461963" indent="-461963">
              <a:spcBef>
                <a:spcPct val="0"/>
              </a:spcBef>
            </a:pPr>
            <a:r>
              <a:rPr lang="en-US" altLang="zh-CN" dirty="0"/>
              <a:t>These factors may be derived from the ISFs making judicious use of the superposition principle </a:t>
            </a:r>
          </a:p>
          <a:p>
            <a:pPr marL="461963" indent="-461963">
              <a:spcBef>
                <a:spcPct val="0"/>
              </a:spcBef>
            </a:pPr>
            <a:r>
              <a:rPr lang="en-US" altLang="zh-CN" dirty="0"/>
              <a:t>A basic transaction involves the </a:t>
            </a:r>
            <a:br>
              <a:rPr lang="en-US" altLang="zh-CN" dirty="0"/>
            </a:br>
            <a:r>
              <a:rPr lang="en-US" altLang="zh-CN" dirty="0"/>
              <a:t>transfer of a specified amount of </a:t>
            </a:r>
            <a:br>
              <a:rPr lang="en-US" altLang="zh-CN" dirty="0"/>
            </a:br>
            <a:r>
              <a:rPr lang="en-US" altLang="zh-CN" dirty="0"/>
              <a:t>power t from an injection node m </a:t>
            </a:r>
            <a:br>
              <a:rPr lang="en-US" altLang="zh-CN" dirty="0"/>
            </a:br>
            <a:r>
              <a:rPr lang="en-US" altLang="zh-CN" dirty="0"/>
              <a:t>to a withdrawal node n</a:t>
            </a:r>
          </a:p>
          <a:p>
            <a:pPr marL="461963" indent="-461963">
              <a:spcBef>
                <a:spcPct val="0"/>
              </a:spcBef>
            </a:pPr>
            <a:r>
              <a:rPr lang="en-US" altLang="zh-CN" dirty="0"/>
              <a:t>A basic transaction: </a:t>
            </a:r>
            <a:r>
              <a:rPr lang="en-US" altLang="zh-CN" i="1" dirty="0"/>
              <a:t>w</a:t>
            </a:r>
            <a:r>
              <a:rPr lang="en-US" altLang="zh-CN" dirty="0"/>
              <a:t> = (</a:t>
            </a:r>
            <a:r>
              <a:rPr lang="en-US" altLang="zh-CN" dirty="0" err="1"/>
              <a:t>m,n,t</a:t>
            </a:r>
            <a:r>
              <a:rPr lang="en-US" altLang="zh-CN" dirty="0"/>
              <a:t>)</a:t>
            </a:r>
          </a:p>
          <a:p>
            <a:pPr marL="461963" indent="-461963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4C59DE-96B1-08B8-1655-22A5BACA4C18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35</a:t>
            </a:fld>
            <a:endParaRPr lang="en-US" sz="2000" dirty="0">
              <a:solidFill>
                <a:srgbClr val="1E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3EF252-BA43-B0EB-D2D8-53122EE7613A}"/>
              </a:ext>
            </a:extLst>
          </p:cNvPr>
          <p:cNvGrpSpPr/>
          <p:nvPr/>
        </p:nvGrpSpPr>
        <p:grpSpPr>
          <a:xfrm>
            <a:off x="6400800" y="4114800"/>
            <a:ext cx="4191000" cy="2286000"/>
            <a:chOff x="1379538" y="3584575"/>
            <a:chExt cx="6715125" cy="3073400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CDDFB89-62A6-28D7-0D3D-B49502402D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379538" y="4081463"/>
              <a:ext cx="6715125" cy="2576512"/>
            </a:xfrm>
            <a:custGeom>
              <a:avLst/>
              <a:gdLst>
                <a:gd name="T0" fmla="*/ 72206 w 2232"/>
                <a:gd name="T1" fmla="*/ 1487442 h 899"/>
                <a:gd name="T2" fmla="*/ 541542 w 2232"/>
                <a:gd name="T3" fmla="*/ 1762575 h 899"/>
                <a:gd name="T4" fmla="*/ 649851 w 2232"/>
                <a:gd name="T5" fmla="*/ 1831359 h 899"/>
                <a:gd name="T6" fmla="*/ 794262 w 2232"/>
                <a:gd name="T7" fmla="*/ 2037709 h 899"/>
                <a:gd name="T8" fmla="*/ 1769038 w 2232"/>
                <a:gd name="T9" fmla="*/ 2347234 h 899"/>
                <a:gd name="T10" fmla="*/ 2527197 w 2232"/>
                <a:gd name="T11" fmla="*/ 2416017 h 899"/>
                <a:gd name="T12" fmla="*/ 4837778 w 2232"/>
                <a:gd name="T13" fmla="*/ 2450409 h 899"/>
                <a:gd name="T14" fmla="*/ 5090497 w 2232"/>
                <a:gd name="T15" fmla="*/ 2381626 h 899"/>
                <a:gd name="T16" fmla="*/ 5198806 w 2232"/>
                <a:gd name="T17" fmla="*/ 2312842 h 899"/>
                <a:gd name="T18" fmla="*/ 5776451 w 2232"/>
                <a:gd name="T19" fmla="*/ 2140884 h 899"/>
                <a:gd name="T20" fmla="*/ 6281891 w 2232"/>
                <a:gd name="T21" fmla="*/ 1865750 h 899"/>
                <a:gd name="T22" fmla="*/ 6570714 w 2232"/>
                <a:gd name="T23" fmla="*/ 1521833 h 899"/>
                <a:gd name="T24" fmla="*/ 6715125 w 2232"/>
                <a:gd name="T25" fmla="*/ 558865 h 899"/>
                <a:gd name="T26" fmla="*/ 5956965 w 2232"/>
                <a:gd name="T27" fmla="*/ 283732 h 899"/>
                <a:gd name="T28" fmla="*/ 4512852 w 2232"/>
                <a:gd name="T29" fmla="*/ 318123 h 899"/>
                <a:gd name="T30" fmla="*/ 4260133 w 2232"/>
                <a:gd name="T31" fmla="*/ 214948 h 899"/>
                <a:gd name="T32" fmla="*/ 3971310 w 2232"/>
                <a:gd name="T33" fmla="*/ 146165 h 899"/>
                <a:gd name="T34" fmla="*/ 3393665 w 2232"/>
                <a:gd name="T35" fmla="*/ 111773 h 899"/>
                <a:gd name="T36" fmla="*/ 3104843 w 2232"/>
                <a:gd name="T37" fmla="*/ 180556 h 899"/>
                <a:gd name="T38" fmla="*/ 2346683 w 2232"/>
                <a:gd name="T39" fmla="*/ 283732 h 899"/>
                <a:gd name="T40" fmla="*/ 1841244 w 2232"/>
                <a:gd name="T41" fmla="*/ 490082 h 899"/>
                <a:gd name="T42" fmla="*/ 1191393 w 2232"/>
                <a:gd name="T43" fmla="*/ 730824 h 899"/>
                <a:gd name="T44" fmla="*/ 685954 w 2232"/>
                <a:gd name="T45" fmla="*/ 937174 h 899"/>
                <a:gd name="T46" fmla="*/ 144411 w 2232"/>
                <a:gd name="T47" fmla="*/ 1040349 h 899"/>
                <a:gd name="T48" fmla="*/ 0 w 2232"/>
                <a:gd name="T49" fmla="*/ 1246699 h 899"/>
                <a:gd name="T50" fmla="*/ 36103 w 2232"/>
                <a:gd name="T51" fmla="*/ 1418658 h 899"/>
                <a:gd name="T52" fmla="*/ 72206 w 2232"/>
                <a:gd name="T53" fmla="*/ 1487442 h 8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2"/>
                <a:gd name="T82" fmla="*/ 0 h 899"/>
                <a:gd name="T83" fmla="*/ 2232 w 2232"/>
                <a:gd name="T84" fmla="*/ 899 h 8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2" h="899">
                  <a:moveTo>
                    <a:pt x="24" y="519"/>
                  </a:moveTo>
                  <a:cubicBezTo>
                    <a:pt x="75" y="553"/>
                    <a:pt x="128" y="581"/>
                    <a:pt x="180" y="615"/>
                  </a:cubicBezTo>
                  <a:cubicBezTo>
                    <a:pt x="192" y="623"/>
                    <a:pt x="216" y="639"/>
                    <a:pt x="216" y="639"/>
                  </a:cubicBezTo>
                  <a:cubicBezTo>
                    <a:pt x="232" y="663"/>
                    <a:pt x="240" y="695"/>
                    <a:pt x="264" y="711"/>
                  </a:cubicBezTo>
                  <a:cubicBezTo>
                    <a:pt x="363" y="777"/>
                    <a:pt x="469" y="806"/>
                    <a:pt x="588" y="819"/>
                  </a:cubicBezTo>
                  <a:cubicBezTo>
                    <a:pt x="672" y="828"/>
                    <a:pt x="840" y="843"/>
                    <a:pt x="840" y="843"/>
                  </a:cubicBezTo>
                  <a:cubicBezTo>
                    <a:pt x="1065" y="899"/>
                    <a:pt x="1416" y="859"/>
                    <a:pt x="1608" y="855"/>
                  </a:cubicBezTo>
                  <a:cubicBezTo>
                    <a:pt x="1623" y="851"/>
                    <a:pt x="1675" y="840"/>
                    <a:pt x="1692" y="831"/>
                  </a:cubicBezTo>
                  <a:cubicBezTo>
                    <a:pt x="1705" y="825"/>
                    <a:pt x="1715" y="813"/>
                    <a:pt x="1728" y="807"/>
                  </a:cubicBezTo>
                  <a:cubicBezTo>
                    <a:pt x="1788" y="781"/>
                    <a:pt x="1857" y="763"/>
                    <a:pt x="1920" y="747"/>
                  </a:cubicBezTo>
                  <a:cubicBezTo>
                    <a:pt x="2002" y="726"/>
                    <a:pt x="2018" y="674"/>
                    <a:pt x="2088" y="651"/>
                  </a:cubicBezTo>
                  <a:cubicBezTo>
                    <a:pt x="2126" y="613"/>
                    <a:pt x="2152" y="574"/>
                    <a:pt x="2184" y="531"/>
                  </a:cubicBezTo>
                  <a:cubicBezTo>
                    <a:pt x="2220" y="423"/>
                    <a:pt x="2218" y="307"/>
                    <a:pt x="2232" y="195"/>
                  </a:cubicBezTo>
                  <a:cubicBezTo>
                    <a:pt x="2156" y="144"/>
                    <a:pt x="2069" y="121"/>
                    <a:pt x="1980" y="99"/>
                  </a:cubicBezTo>
                  <a:cubicBezTo>
                    <a:pt x="1765" y="111"/>
                    <a:pt x="1718" y="122"/>
                    <a:pt x="1500" y="111"/>
                  </a:cubicBezTo>
                  <a:cubicBezTo>
                    <a:pt x="1471" y="101"/>
                    <a:pt x="1445" y="85"/>
                    <a:pt x="1416" y="75"/>
                  </a:cubicBezTo>
                  <a:cubicBezTo>
                    <a:pt x="1385" y="65"/>
                    <a:pt x="1320" y="51"/>
                    <a:pt x="1320" y="51"/>
                  </a:cubicBezTo>
                  <a:cubicBezTo>
                    <a:pt x="1243" y="0"/>
                    <a:pt x="1288" y="19"/>
                    <a:pt x="1128" y="39"/>
                  </a:cubicBezTo>
                  <a:cubicBezTo>
                    <a:pt x="1095" y="43"/>
                    <a:pt x="1065" y="58"/>
                    <a:pt x="1032" y="63"/>
                  </a:cubicBezTo>
                  <a:cubicBezTo>
                    <a:pt x="948" y="77"/>
                    <a:pt x="865" y="90"/>
                    <a:pt x="780" y="99"/>
                  </a:cubicBezTo>
                  <a:cubicBezTo>
                    <a:pt x="720" y="119"/>
                    <a:pt x="674" y="155"/>
                    <a:pt x="612" y="171"/>
                  </a:cubicBezTo>
                  <a:cubicBezTo>
                    <a:pt x="544" y="216"/>
                    <a:pt x="453" y="217"/>
                    <a:pt x="396" y="255"/>
                  </a:cubicBezTo>
                  <a:cubicBezTo>
                    <a:pt x="347" y="288"/>
                    <a:pt x="286" y="316"/>
                    <a:pt x="228" y="327"/>
                  </a:cubicBezTo>
                  <a:cubicBezTo>
                    <a:pt x="166" y="338"/>
                    <a:pt x="108" y="343"/>
                    <a:pt x="48" y="363"/>
                  </a:cubicBezTo>
                  <a:cubicBezTo>
                    <a:pt x="26" y="385"/>
                    <a:pt x="0" y="400"/>
                    <a:pt x="0" y="435"/>
                  </a:cubicBezTo>
                  <a:cubicBezTo>
                    <a:pt x="0" y="455"/>
                    <a:pt x="7" y="475"/>
                    <a:pt x="12" y="495"/>
                  </a:cubicBezTo>
                  <a:cubicBezTo>
                    <a:pt x="25" y="548"/>
                    <a:pt x="24" y="539"/>
                    <a:pt x="24" y="519"/>
                  </a:cubicBez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A96EF60-0358-1A24-AEE2-019CDAD9A1D2}"/>
                </a:ext>
              </a:extLst>
            </p:cNvPr>
            <p:cNvGrpSpPr/>
            <p:nvPr/>
          </p:nvGrpSpPr>
          <p:grpSpPr>
            <a:xfrm>
              <a:off x="2190806" y="3584575"/>
              <a:ext cx="5492060" cy="1594860"/>
              <a:chOff x="2190806" y="3584575"/>
              <a:chExt cx="5492060" cy="1594860"/>
            </a:xfrm>
          </p:grpSpPr>
          <p:graphicFrame>
            <p:nvGraphicFramePr>
              <p:cNvPr id="7" name="Object 8">
                <a:extLst>
                  <a:ext uri="{FF2B5EF4-FFF2-40B4-BE49-F238E27FC236}">
                    <a16:creationId xmlns:a16="http://schemas.microsoft.com/office/drawing/2014/main" id="{55C45DFF-55DF-CF6A-7D7A-167CA5F6F8B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508241" y="3624263"/>
              <a:ext cx="174625" cy="385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64880" imgH="279360" progId="Equation.DSMT4">
                      <p:embed/>
                    </p:oleObj>
                  </mc:Choice>
                  <mc:Fallback>
                    <p:oleObj name="Equation" r:id="rId2" imgW="164880" imgH="279360" progId="Equation.DSMT4">
                      <p:embed/>
                      <p:pic>
                        <p:nvPicPr>
                          <p:cNvPr id="34818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08241" y="3624263"/>
                            <a:ext cx="174625" cy="3857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5A78BE2F-FE18-948F-A399-6B14FFC99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69113" y="5003800"/>
                <a:ext cx="711200" cy="1588"/>
              </a:xfrm>
              <a:prstGeom prst="line">
                <a:avLst/>
              </a:prstGeom>
              <a:noFill/>
              <a:ln w="508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" name="Line 7">
                <a:extLst>
                  <a:ext uri="{FF2B5EF4-FFF2-40B4-BE49-F238E27FC236}">
                    <a16:creationId xmlns:a16="http://schemas.microsoft.com/office/drawing/2014/main" id="{1D6DB044-CF69-1608-E41A-344B14C30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3600" y="3822700"/>
                <a:ext cx="12700" cy="1155700"/>
              </a:xfrm>
              <a:prstGeom prst="line">
                <a:avLst/>
              </a:prstGeom>
              <a:noFill/>
              <a:ln w="44450">
                <a:solidFill>
                  <a:srgbClr val="FF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/>
              </a:p>
            </p:txBody>
          </p:sp>
          <p:graphicFrame>
            <p:nvGraphicFramePr>
              <p:cNvPr id="10" name="Object 9">
                <a:extLst>
                  <a:ext uri="{FF2B5EF4-FFF2-40B4-BE49-F238E27FC236}">
                    <a16:creationId xmlns:a16="http://schemas.microsoft.com/office/drawing/2014/main" id="{FC5DF927-986D-F94E-6EC4-01A36FB582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9043616"/>
                  </p:ext>
                </p:extLst>
              </p:nvPr>
            </p:nvGraphicFramePr>
            <p:xfrm>
              <a:off x="6453226" y="4876222"/>
              <a:ext cx="349250" cy="303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228600" imgH="241200" progId="Equation.DSMT4">
                      <p:embed/>
                    </p:oleObj>
                  </mc:Choice>
                  <mc:Fallback>
                    <p:oleObj name="Equation" r:id="rId4" imgW="228600" imgH="241200" progId="Equation.DSMT4">
                      <p:embed/>
                      <p:pic>
                        <p:nvPicPr>
                          <p:cNvPr id="34819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53226" y="4876222"/>
                            <a:ext cx="349250" cy="3032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Line 10">
                <a:extLst>
                  <a:ext uri="{FF2B5EF4-FFF2-40B4-BE49-F238E27FC236}">
                    <a16:creationId xmlns:a16="http://schemas.microsoft.com/office/drawing/2014/main" id="{A853EFD8-90E9-249B-625F-A8BFA55E3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4150" y="4889500"/>
                <a:ext cx="709613" cy="1588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12" name="Line 11">
                <a:extLst>
                  <a:ext uri="{FF2B5EF4-FFF2-40B4-BE49-F238E27FC236}">
                    <a16:creationId xmlns:a16="http://schemas.microsoft.com/office/drawing/2014/main" id="{F7C245CC-47BA-DC40-8CC4-F21E12E12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0538" y="3689350"/>
                <a:ext cx="14287" cy="1179513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2800"/>
              </a:p>
            </p:txBody>
          </p:sp>
          <p:graphicFrame>
            <p:nvGraphicFramePr>
              <p:cNvPr id="13" name="Object 12">
                <a:extLst>
                  <a:ext uri="{FF2B5EF4-FFF2-40B4-BE49-F238E27FC236}">
                    <a16:creationId xmlns:a16="http://schemas.microsoft.com/office/drawing/2014/main" id="{A3B3874F-214C-78E3-8DFB-1A91932F72D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55366" y="3584575"/>
              <a:ext cx="161925" cy="358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64880" imgH="279360" progId="Equation.DSMT4">
                      <p:embed/>
                    </p:oleObj>
                  </mc:Choice>
                  <mc:Fallback>
                    <p:oleObj name="Equation" r:id="rId6" imgW="164880" imgH="279360" progId="Equation.DSMT4">
                      <p:embed/>
                      <p:pic>
                        <p:nvPicPr>
                          <p:cNvPr id="3482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5366" y="3584575"/>
                            <a:ext cx="161925" cy="3587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>
                <a:extLst>
                  <a:ext uri="{FF2B5EF4-FFF2-40B4-BE49-F238E27FC236}">
                    <a16:creationId xmlns:a16="http://schemas.microsoft.com/office/drawing/2014/main" id="{C6FCEEB2-C436-D86A-356E-CC010BF69E8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90806" y="4764685"/>
              <a:ext cx="350837" cy="271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330120" imgH="241200" progId="Equation.DSMT4">
                      <p:embed/>
                    </p:oleObj>
                  </mc:Choice>
                  <mc:Fallback>
                    <p:oleObj name="Equation" r:id="rId8" imgW="330120" imgH="241200" progId="Equation.DSMT4">
                      <p:embed/>
                      <p:pic>
                        <p:nvPicPr>
                          <p:cNvPr id="34821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0806" y="4764685"/>
                            <a:ext cx="350837" cy="2714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718238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PTDF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NERC defines a PTDF as </a:t>
            </a:r>
          </a:p>
          <a:p>
            <a:pPr lvl="1"/>
            <a:r>
              <a:rPr lang="en-US" dirty="0"/>
              <a:t>“In the pre-contingency configuration of a system under study, a measure of the responsiveness or change in electrical loadings on transmission system Facilities due to a change in electric power transfer from one area to another, expressed in percent (up to 100%) of the change in power transfer”</a:t>
            </a:r>
          </a:p>
          <a:p>
            <a:pPr lvl="1"/>
            <a:r>
              <a:rPr lang="en-US" dirty="0"/>
              <a:t>Transaction dependent</a:t>
            </a:r>
          </a:p>
          <a:p>
            <a:r>
              <a:rPr lang="en-US" dirty="0"/>
              <a:t>We’ll use the notation          to indicate the PTDF on line </a:t>
            </a:r>
            <a:r>
              <a:rPr lang="en-US" altLang="zh-CN" dirty="0">
                <a:ea typeface="SimSun" charset="-122"/>
                <a:sym typeface="Euclid Extra"/>
              </a:rPr>
              <a:t> </a:t>
            </a:r>
            <a:r>
              <a:rPr lang="en-US" dirty="0">
                <a:solidFill>
                  <a:srgbClr val="000000"/>
                </a:solidFill>
              </a:rPr>
              <a:t>with respect to basic transaction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w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lossless formulation presented here (and commonly used) it is slack bus independent</a:t>
            </a:r>
          </a:p>
          <a:p>
            <a:endParaRPr lang="en-US" dirty="0"/>
          </a:p>
          <a:p>
            <a:endParaRPr lang="en-US" sz="3200" i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19100"/>
              </p:ext>
            </p:extLst>
          </p:nvPr>
        </p:nvGraphicFramePr>
        <p:xfrm>
          <a:off x="4267200" y="3733800"/>
          <a:ext cx="635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725" imgH="533169" progId="Equation.DSMT4">
                  <p:embed/>
                </p:oleObj>
              </mc:Choice>
              <mc:Fallback>
                <p:oleObj name="Equation" r:id="rId2" imgW="634725" imgH="533169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733800"/>
                        <a:ext cx="635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185BDA1-FD74-0E14-C141-39FC91B49101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98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PTDFs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6D5F06-3D80-53E6-36CF-9E961F9713BD}"/>
              </a:ext>
            </a:extLst>
          </p:cNvPr>
          <p:cNvGrpSpPr/>
          <p:nvPr/>
        </p:nvGrpSpPr>
        <p:grpSpPr>
          <a:xfrm>
            <a:off x="1143000" y="1462199"/>
            <a:ext cx="6521450" cy="3263899"/>
            <a:chOff x="2682875" y="1482726"/>
            <a:chExt cx="6521450" cy="3263899"/>
          </a:xfrm>
        </p:grpSpPr>
        <p:sp>
          <p:nvSpPr>
            <p:cNvPr id="37903" name="Freeform 3"/>
            <p:cNvSpPr>
              <a:spLocks/>
            </p:cNvSpPr>
            <p:nvPr/>
          </p:nvSpPr>
          <p:spPr bwMode="auto">
            <a:xfrm flipV="1">
              <a:off x="2682875" y="2041525"/>
              <a:ext cx="6521450" cy="2705100"/>
            </a:xfrm>
            <a:custGeom>
              <a:avLst/>
              <a:gdLst>
                <a:gd name="T0" fmla="*/ 70123 w 2232"/>
                <a:gd name="T1" fmla="*/ 1561677 h 899"/>
                <a:gd name="T2" fmla="*/ 525923 w 2232"/>
                <a:gd name="T3" fmla="*/ 1850541 h 899"/>
                <a:gd name="T4" fmla="*/ 631108 w 2232"/>
                <a:gd name="T5" fmla="*/ 1922758 h 899"/>
                <a:gd name="T6" fmla="*/ 771354 w 2232"/>
                <a:gd name="T7" fmla="*/ 2139406 h 899"/>
                <a:gd name="T8" fmla="*/ 1718016 w 2232"/>
                <a:gd name="T9" fmla="*/ 2464379 h 899"/>
                <a:gd name="T10" fmla="*/ 2454309 w 2232"/>
                <a:gd name="T11" fmla="*/ 2536595 h 899"/>
                <a:gd name="T12" fmla="*/ 4698248 w 2232"/>
                <a:gd name="T13" fmla="*/ 2572704 h 899"/>
                <a:gd name="T14" fmla="*/ 4943679 w 2232"/>
                <a:gd name="T15" fmla="*/ 2500487 h 899"/>
                <a:gd name="T16" fmla="*/ 5048864 w 2232"/>
                <a:gd name="T17" fmla="*/ 2428271 h 899"/>
                <a:gd name="T18" fmla="*/ 5609848 w 2232"/>
                <a:gd name="T19" fmla="*/ 2247731 h 899"/>
                <a:gd name="T20" fmla="*/ 6100711 w 2232"/>
                <a:gd name="T21" fmla="*/ 1958866 h 899"/>
                <a:gd name="T22" fmla="*/ 6381204 w 2232"/>
                <a:gd name="T23" fmla="*/ 1597785 h 899"/>
                <a:gd name="T24" fmla="*/ 6521450 w 2232"/>
                <a:gd name="T25" fmla="*/ 586757 h 899"/>
                <a:gd name="T26" fmla="*/ 5785156 w 2232"/>
                <a:gd name="T27" fmla="*/ 297892 h 899"/>
                <a:gd name="T28" fmla="*/ 4382694 w 2232"/>
                <a:gd name="T29" fmla="*/ 334000 h 899"/>
                <a:gd name="T30" fmla="*/ 4137264 w 2232"/>
                <a:gd name="T31" fmla="*/ 225676 h 899"/>
                <a:gd name="T32" fmla="*/ 3856771 w 2232"/>
                <a:gd name="T33" fmla="*/ 153460 h 899"/>
                <a:gd name="T34" fmla="*/ 3295787 w 2232"/>
                <a:gd name="T35" fmla="*/ 117351 h 899"/>
                <a:gd name="T36" fmla="*/ 3015294 w 2232"/>
                <a:gd name="T37" fmla="*/ 189568 h 899"/>
                <a:gd name="T38" fmla="*/ 2279001 w 2232"/>
                <a:gd name="T39" fmla="*/ 297892 h 899"/>
                <a:gd name="T40" fmla="*/ 1788139 w 2232"/>
                <a:gd name="T41" fmla="*/ 514541 h 899"/>
                <a:gd name="T42" fmla="*/ 1157031 w 2232"/>
                <a:gd name="T43" fmla="*/ 767298 h 899"/>
                <a:gd name="T44" fmla="*/ 666170 w 2232"/>
                <a:gd name="T45" fmla="*/ 983946 h 899"/>
                <a:gd name="T46" fmla="*/ 140246 w 2232"/>
                <a:gd name="T47" fmla="*/ 1092271 h 899"/>
                <a:gd name="T48" fmla="*/ 0 w 2232"/>
                <a:gd name="T49" fmla="*/ 1308919 h 899"/>
                <a:gd name="T50" fmla="*/ 35062 w 2232"/>
                <a:gd name="T51" fmla="*/ 1489460 h 899"/>
                <a:gd name="T52" fmla="*/ 70123 w 2232"/>
                <a:gd name="T53" fmla="*/ 1561677 h 8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2"/>
                <a:gd name="T82" fmla="*/ 0 h 899"/>
                <a:gd name="T83" fmla="*/ 2232 w 2232"/>
                <a:gd name="T84" fmla="*/ 899 h 8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2" h="899">
                  <a:moveTo>
                    <a:pt x="24" y="519"/>
                  </a:moveTo>
                  <a:cubicBezTo>
                    <a:pt x="75" y="553"/>
                    <a:pt x="128" y="581"/>
                    <a:pt x="180" y="615"/>
                  </a:cubicBezTo>
                  <a:cubicBezTo>
                    <a:pt x="192" y="623"/>
                    <a:pt x="216" y="639"/>
                    <a:pt x="216" y="639"/>
                  </a:cubicBezTo>
                  <a:cubicBezTo>
                    <a:pt x="232" y="663"/>
                    <a:pt x="240" y="695"/>
                    <a:pt x="264" y="711"/>
                  </a:cubicBezTo>
                  <a:cubicBezTo>
                    <a:pt x="363" y="777"/>
                    <a:pt x="469" y="806"/>
                    <a:pt x="588" y="819"/>
                  </a:cubicBezTo>
                  <a:cubicBezTo>
                    <a:pt x="672" y="828"/>
                    <a:pt x="840" y="843"/>
                    <a:pt x="840" y="843"/>
                  </a:cubicBezTo>
                  <a:cubicBezTo>
                    <a:pt x="1065" y="899"/>
                    <a:pt x="1416" y="859"/>
                    <a:pt x="1608" y="855"/>
                  </a:cubicBezTo>
                  <a:cubicBezTo>
                    <a:pt x="1623" y="851"/>
                    <a:pt x="1675" y="840"/>
                    <a:pt x="1692" y="831"/>
                  </a:cubicBezTo>
                  <a:cubicBezTo>
                    <a:pt x="1705" y="825"/>
                    <a:pt x="1715" y="813"/>
                    <a:pt x="1728" y="807"/>
                  </a:cubicBezTo>
                  <a:cubicBezTo>
                    <a:pt x="1788" y="781"/>
                    <a:pt x="1857" y="763"/>
                    <a:pt x="1920" y="747"/>
                  </a:cubicBezTo>
                  <a:cubicBezTo>
                    <a:pt x="2002" y="726"/>
                    <a:pt x="2018" y="674"/>
                    <a:pt x="2088" y="651"/>
                  </a:cubicBezTo>
                  <a:cubicBezTo>
                    <a:pt x="2126" y="613"/>
                    <a:pt x="2152" y="574"/>
                    <a:pt x="2184" y="531"/>
                  </a:cubicBezTo>
                  <a:cubicBezTo>
                    <a:pt x="2220" y="423"/>
                    <a:pt x="2218" y="307"/>
                    <a:pt x="2232" y="195"/>
                  </a:cubicBezTo>
                  <a:cubicBezTo>
                    <a:pt x="2156" y="144"/>
                    <a:pt x="2069" y="121"/>
                    <a:pt x="1980" y="99"/>
                  </a:cubicBezTo>
                  <a:cubicBezTo>
                    <a:pt x="1765" y="111"/>
                    <a:pt x="1718" y="122"/>
                    <a:pt x="1500" y="111"/>
                  </a:cubicBezTo>
                  <a:cubicBezTo>
                    <a:pt x="1471" y="101"/>
                    <a:pt x="1445" y="85"/>
                    <a:pt x="1416" y="75"/>
                  </a:cubicBezTo>
                  <a:cubicBezTo>
                    <a:pt x="1385" y="65"/>
                    <a:pt x="1320" y="51"/>
                    <a:pt x="1320" y="51"/>
                  </a:cubicBezTo>
                  <a:cubicBezTo>
                    <a:pt x="1243" y="0"/>
                    <a:pt x="1288" y="19"/>
                    <a:pt x="1128" y="39"/>
                  </a:cubicBezTo>
                  <a:cubicBezTo>
                    <a:pt x="1095" y="43"/>
                    <a:pt x="1065" y="58"/>
                    <a:pt x="1032" y="63"/>
                  </a:cubicBezTo>
                  <a:cubicBezTo>
                    <a:pt x="948" y="77"/>
                    <a:pt x="865" y="90"/>
                    <a:pt x="780" y="99"/>
                  </a:cubicBezTo>
                  <a:cubicBezTo>
                    <a:pt x="720" y="119"/>
                    <a:pt x="674" y="155"/>
                    <a:pt x="612" y="171"/>
                  </a:cubicBezTo>
                  <a:cubicBezTo>
                    <a:pt x="544" y="216"/>
                    <a:pt x="453" y="217"/>
                    <a:pt x="396" y="255"/>
                  </a:cubicBezTo>
                  <a:cubicBezTo>
                    <a:pt x="347" y="288"/>
                    <a:pt x="286" y="316"/>
                    <a:pt x="228" y="327"/>
                  </a:cubicBezTo>
                  <a:cubicBezTo>
                    <a:pt x="166" y="338"/>
                    <a:pt x="108" y="343"/>
                    <a:pt x="48" y="363"/>
                  </a:cubicBezTo>
                  <a:cubicBezTo>
                    <a:pt x="26" y="385"/>
                    <a:pt x="0" y="400"/>
                    <a:pt x="0" y="435"/>
                  </a:cubicBezTo>
                  <a:cubicBezTo>
                    <a:pt x="0" y="455"/>
                    <a:pt x="7" y="475"/>
                    <a:pt x="12" y="495"/>
                  </a:cubicBezTo>
                  <a:cubicBezTo>
                    <a:pt x="25" y="548"/>
                    <a:pt x="24" y="539"/>
                    <a:pt x="24" y="519"/>
                  </a:cubicBezTo>
                  <a:close/>
                </a:path>
              </a:pathLst>
            </a:custGeom>
            <a:solidFill>
              <a:srgbClr val="FFFFFF"/>
            </a:solidFill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7904" name="Line 4"/>
            <p:cNvSpPr>
              <a:spLocks noChangeShapeType="1"/>
            </p:cNvSpPr>
            <p:nvPr/>
          </p:nvSpPr>
          <p:spPr bwMode="auto">
            <a:xfrm>
              <a:off x="7983538" y="2744788"/>
              <a:ext cx="481012" cy="0"/>
            </a:xfrm>
            <a:prstGeom prst="line">
              <a:avLst/>
            </a:prstGeom>
            <a:noFill/>
            <a:ln w="539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graphicFrame>
          <p:nvGraphicFramePr>
            <p:cNvPr id="3789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688008"/>
                </p:ext>
              </p:extLst>
            </p:nvPr>
          </p:nvGraphicFramePr>
          <p:xfrm>
            <a:off x="5437189" y="3632201"/>
            <a:ext cx="955675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50680" imgH="393480" progId="Equation.DSMT4">
                    <p:embed/>
                  </p:oleObj>
                </mc:Choice>
                <mc:Fallback>
                  <p:oleObj name="Equation" r:id="rId3" imgW="850680" imgH="393480" progId="Equation.DSMT4">
                    <p:embed/>
                    <p:pic>
                      <p:nvPicPr>
                        <p:cNvPr id="3789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7189" y="3632201"/>
                          <a:ext cx="955675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5" name="Line 6"/>
            <p:cNvSpPr>
              <a:spLocks noChangeShapeType="1"/>
            </p:cNvSpPr>
            <p:nvPr/>
          </p:nvSpPr>
          <p:spPr bwMode="auto">
            <a:xfrm>
              <a:off x="4832351" y="3406775"/>
              <a:ext cx="2214563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7906" name="Line 7"/>
            <p:cNvSpPr>
              <a:spLocks noChangeShapeType="1"/>
            </p:cNvSpPr>
            <p:nvPr/>
          </p:nvSpPr>
          <p:spPr bwMode="auto">
            <a:xfrm rot="10800000" flipH="1">
              <a:off x="8229600" y="2025650"/>
              <a:ext cx="0" cy="711200"/>
            </a:xfrm>
            <a:prstGeom prst="line">
              <a:avLst/>
            </a:prstGeom>
            <a:noFill/>
            <a:ln w="34925">
              <a:solidFill>
                <a:srgbClr val="FF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/>
            </a:p>
          </p:txBody>
        </p:sp>
        <p:graphicFrame>
          <p:nvGraphicFramePr>
            <p:cNvPr id="3789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0928040"/>
                </p:ext>
              </p:extLst>
            </p:nvPr>
          </p:nvGraphicFramePr>
          <p:xfrm>
            <a:off x="7600951" y="2625781"/>
            <a:ext cx="257175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28600" imgH="241200" progId="Equation.DSMT4">
                    <p:embed/>
                  </p:oleObj>
                </mc:Choice>
                <mc:Fallback>
                  <p:oleObj name="Equation" r:id="rId5" imgW="228600" imgH="241200" progId="Equation.DSMT4">
                    <p:embed/>
                    <p:pic>
                      <p:nvPicPr>
                        <p:cNvPr id="3789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0951" y="2625781"/>
                          <a:ext cx="257175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8497362"/>
                </p:ext>
              </p:extLst>
            </p:nvPr>
          </p:nvGraphicFramePr>
          <p:xfrm>
            <a:off x="5200651" y="2673350"/>
            <a:ext cx="385763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42720" imgH="431640" progId="Equation.DSMT4">
                    <p:embed/>
                  </p:oleObj>
                </mc:Choice>
                <mc:Fallback>
                  <p:oleObj name="Equation" r:id="rId7" imgW="342720" imgH="431640" progId="Equation.DSMT4">
                    <p:embed/>
                    <p:pic>
                      <p:nvPicPr>
                        <p:cNvPr id="3789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0651" y="2673350"/>
                          <a:ext cx="385763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7" name="Line 10"/>
            <p:cNvSpPr>
              <a:spLocks noChangeShapeType="1"/>
            </p:cNvSpPr>
            <p:nvPr/>
          </p:nvSpPr>
          <p:spPr bwMode="auto">
            <a:xfrm>
              <a:off x="5646738" y="3259138"/>
              <a:ext cx="50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/>
            </a:p>
          </p:txBody>
        </p:sp>
        <p:graphicFrame>
          <p:nvGraphicFramePr>
            <p:cNvPr id="3789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6406884"/>
                </p:ext>
              </p:extLst>
            </p:nvPr>
          </p:nvGraphicFramePr>
          <p:xfrm>
            <a:off x="4429125" y="3263901"/>
            <a:ext cx="17145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52280" imgH="317160" progId="Equation.DSMT4">
                    <p:embed/>
                  </p:oleObj>
                </mc:Choice>
                <mc:Fallback>
                  <p:oleObj name="Equation" r:id="rId9" imgW="152280" imgH="317160" progId="Equation.DSMT4">
                    <p:embed/>
                    <p:pic>
                      <p:nvPicPr>
                        <p:cNvPr id="3789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9125" y="3263901"/>
                          <a:ext cx="17145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8" name="Line 12"/>
            <p:cNvSpPr>
              <a:spLocks noChangeShapeType="1"/>
            </p:cNvSpPr>
            <p:nvPr/>
          </p:nvSpPr>
          <p:spPr bwMode="auto">
            <a:xfrm flipH="1">
              <a:off x="4822826" y="3197226"/>
              <a:ext cx="3175" cy="422275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7909" name="Line 13"/>
            <p:cNvSpPr>
              <a:spLocks noChangeShapeType="1"/>
            </p:cNvSpPr>
            <p:nvPr/>
          </p:nvSpPr>
          <p:spPr bwMode="auto">
            <a:xfrm flipH="1">
              <a:off x="7035801" y="3182938"/>
              <a:ext cx="4763" cy="423862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graphicFrame>
          <p:nvGraphicFramePr>
            <p:cNvPr id="3789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4308246"/>
                </p:ext>
              </p:extLst>
            </p:nvPr>
          </p:nvGraphicFramePr>
          <p:xfrm>
            <a:off x="7221539" y="3194051"/>
            <a:ext cx="242887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15640" imgH="393480" progId="Equation.DSMT4">
                    <p:embed/>
                  </p:oleObj>
                </mc:Choice>
                <mc:Fallback>
                  <p:oleObj name="Equation" r:id="rId11" imgW="215640" imgH="393480" progId="Equation.DSMT4">
                    <p:embed/>
                    <p:pic>
                      <p:nvPicPr>
                        <p:cNvPr id="37894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1539" y="3194051"/>
                          <a:ext cx="242887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10" name="Line 15"/>
            <p:cNvSpPr>
              <a:spLocks noChangeShapeType="1"/>
            </p:cNvSpPr>
            <p:nvPr/>
          </p:nvSpPr>
          <p:spPr bwMode="auto">
            <a:xfrm>
              <a:off x="4083050" y="2649538"/>
              <a:ext cx="482600" cy="0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7911" name="Line 16"/>
            <p:cNvSpPr>
              <a:spLocks noChangeShapeType="1"/>
            </p:cNvSpPr>
            <p:nvPr/>
          </p:nvSpPr>
          <p:spPr bwMode="auto">
            <a:xfrm>
              <a:off x="4329113" y="1944688"/>
              <a:ext cx="0" cy="696912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/>
            </a:p>
          </p:txBody>
        </p:sp>
        <p:graphicFrame>
          <p:nvGraphicFramePr>
            <p:cNvPr id="3789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8727565"/>
                </p:ext>
              </p:extLst>
            </p:nvPr>
          </p:nvGraphicFramePr>
          <p:xfrm>
            <a:off x="3951289" y="1541464"/>
            <a:ext cx="185737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64880" imgH="279360" progId="Equation.DSMT4">
                    <p:embed/>
                  </p:oleObj>
                </mc:Choice>
                <mc:Fallback>
                  <p:oleObj name="Equation" r:id="rId13" imgW="164880" imgH="279360" progId="Equation.DSMT4">
                    <p:embed/>
                    <p:pic>
                      <p:nvPicPr>
                        <p:cNvPr id="37895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1289" y="1541464"/>
                          <a:ext cx="185737" cy="30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8144766"/>
                </p:ext>
              </p:extLst>
            </p:nvPr>
          </p:nvGraphicFramePr>
          <p:xfrm>
            <a:off x="3643314" y="2520483"/>
            <a:ext cx="371475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30120" imgH="241200" progId="Equation.DSMT4">
                    <p:embed/>
                  </p:oleObj>
                </mc:Choice>
                <mc:Fallback>
                  <p:oleObj name="Equation" r:id="rId15" imgW="330120" imgH="241200" progId="Equation.DSMT4">
                    <p:embed/>
                    <p:pic>
                      <p:nvPicPr>
                        <p:cNvPr id="37896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3314" y="2520483"/>
                          <a:ext cx="371475" cy="258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0950874"/>
                </p:ext>
              </p:extLst>
            </p:nvPr>
          </p:nvGraphicFramePr>
          <p:xfrm>
            <a:off x="7821614" y="1704975"/>
            <a:ext cx="185737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64880" imgH="279360" progId="Equation.DSMT4">
                    <p:embed/>
                  </p:oleObj>
                </mc:Choice>
                <mc:Fallback>
                  <p:oleObj name="Equation" r:id="rId17" imgW="164880" imgH="279360" progId="Equation.DSMT4">
                    <p:embed/>
                    <p:pic>
                      <p:nvPicPr>
                        <p:cNvPr id="37897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1614" y="1704975"/>
                          <a:ext cx="185737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8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4160058"/>
                </p:ext>
              </p:extLst>
            </p:nvPr>
          </p:nvGraphicFramePr>
          <p:xfrm>
            <a:off x="5651501" y="2700339"/>
            <a:ext cx="1184275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054080" imgH="431640" progId="Equation.DSMT4">
                    <p:embed/>
                  </p:oleObj>
                </mc:Choice>
                <mc:Fallback>
                  <p:oleObj name="Equation" r:id="rId19" imgW="1054080" imgH="431640" progId="Equation.DSMT4">
                    <p:embed/>
                    <p:pic>
                      <p:nvPicPr>
                        <p:cNvPr id="37898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1501" y="2700339"/>
                          <a:ext cx="1184275" cy="465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9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1754780"/>
                </p:ext>
              </p:extLst>
            </p:nvPr>
          </p:nvGraphicFramePr>
          <p:xfrm>
            <a:off x="4151314" y="1482726"/>
            <a:ext cx="94297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838080" imgH="380880" progId="Equation.DSMT4">
                    <p:embed/>
                  </p:oleObj>
                </mc:Choice>
                <mc:Fallback>
                  <p:oleObj name="Equation" r:id="rId21" imgW="838080" imgH="380880" progId="Equation.DSMT4">
                    <p:embed/>
                    <p:pic>
                      <p:nvPicPr>
                        <p:cNvPr id="37899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1314" y="1482726"/>
                          <a:ext cx="942975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0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6572520"/>
                </p:ext>
              </p:extLst>
            </p:nvPr>
          </p:nvGraphicFramePr>
          <p:xfrm>
            <a:off x="8043864" y="1657351"/>
            <a:ext cx="94297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838080" imgH="380880" progId="Equation.DSMT4">
                    <p:embed/>
                  </p:oleObj>
                </mc:Choice>
                <mc:Fallback>
                  <p:oleObj name="Equation" r:id="rId23" imgW="838080" imgH="380880" progId="Equation.DSMT4">
                    <p:embed/>
                    <p:pic>
                      <p:nvPicPr>
                        <p:cNvPr id="3790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3864" y="1657351"/>
                          <a:ext cx="942975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790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641945"/>
              </p:ext>
            </p:extLst>
          </p:nvPr>
        </p:nvGraphicFramePr>
        <p:xfrm>
          <a:off x="2099469" y="4946761"/>
          <a:ext cx="238601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120760" imgH="927000" progId="Equation.DSMT4">
                  <p:embed/>
                </p:oleObj>
              </mc:Choice>
              <mc:Fallback>
                <p:oleObj name="Equation" r:id="rId25" imgW="2120760" imgH="927000" progId="Equation.DSMT4">
                  <p:embed/>
                  <p:pic>
                    <p:nvPicPr>
                      <p:cNvPr id="3790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469" y="4946761"/>
                        <a:ext cx="2386013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53000" y="5098727"/>
            <a:ext cx="6172200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Note, the PTDF is independent of the amount </a:t>
            </a:r>
            <a:r>
              <a:rPr lang="en-US" sz="2400" dirty="0">
                <a:solidFill>
                  <a:srgbClr val="1E0000"/>
                </a:solidFill>
                <a:latin typeface="Symbol" panose="05050102010706020507" pitchFamily="18" charset="2"/>
              </a:rPr>
              <a:t>D</a:t>
            </a:r>
            <a:r>
              <a:rPr lang="en-US" sz="2400" i="1" dirty="0">
                <a:solidFill>
                  <a:srgbClr val="1E0000"/>
                </a:solidFill>
              </a:rPr>
              <a:t>t</a:t>
            </a:r>
            <a:r>
              <a:rPr lang="en-US" sz="2400" dirty="0">
                <a:solidFill>
                  <a:srgbClr val="1E0000"/>
                </a:solidFill>
              </a:rPr>
              <a:t>; which is often expressed as a percent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8517574-1723-920A-4865-141E9CB3D7AD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32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8" name="Freeform 3"/>
          <p:cNvSpPr>
            <a:spLocks/>
          </p:cNvSpPr>
          <p:nvPr/>
        </p:nvSpPr>
        <p:spPr bwMode="auto">
          <a:xfrm flipV="1">
            <a:off x="3098800" y="2024063"/>
            <a:ext cx="5797550" cy="2513012"/>
          </a:xfrm>
          <a:custGeom>
            <a:avLst/>
            <a:gdLst>
              <a:gd name="T0" fmla="*/ 62339 w 2232"/>
              <a:gd name="T1" fmla="*/ 1450783 h 899"/>
              <a:gd name="T2" fmla="*/ 467544 w 2232"/>
              <a:gd name="T3" fmla="*/ 1719135 h 899"/>
              <a:gd name="T4" fmla="*/ 561053 w 2232"/>
              <a:gd name="T5" fmla="*/ 1786223 h 899"/>
              <a:gd name="T6" fmla="*/ 685732 w 2232"/>
              <a:gd name="T7" fmla="*/ 1987488 h 899"/>
              <a:gd name="T8" fmla="*/ 1527312 w 2232"/>
              <a:gd name="T9" fmla="*/ 2289385 h 899"/>
              <a:gd name="T10" fmla="*/ 2181873 w 2232"/>
              <a:gd name="T11" fmla="*/ 2356473 h 899"/>
              <a:gd name="T12" fmla="*/ 4176729 w 2232"/>
              <a:gd name="T13" fmla="*/ 2390017 h 899"/>
              <a:gd name="T14" fmla="*/ 4394916 w 2232"/>
              <a:gd name="T15" fmla="*/ 2322929 h 899"/>
              <a:gd name="T16" fmla="*/ 4488425 w 2232"/>
              <a:gd name="T17" fmla="*/ 2255841 h 899"/>
              <a:gd name="T18" fmla="*/ 4987139 w 2232"/>
              <a:gd name="T19" fmla="*/ 2088120 h 899"/>
              <a:gd name="T20" fmla="*/ 5423515 w 2232"/>
              <a:gd name="T21" fmla="*/ 1819767 h 899"/>
              <a:gd name="T22" fmla="*/ 5672872 w 2232"/>
              <a:gd name="T23" fmla="*/ 1484327 h 899"/>
              <a:gd name="T24" fmla="*/ 5797550 w 2232"/>
              <a:gd name="T25" fmla="*/ 545092 h 899"/>
              <a:gd name="T26" fmla="*/ 5142987 w 2232"/>
              <a:gd name="T27" fmla="*/ 276739 h 899"/>
              <a:gd name="T28" fmla="*/ 3896203 w 2232"/>
              <a:gd name="T29" fmla="*/ 310283 h 899"/>
              <a:gd name="T30" fmla="*/ 3678015 w 2232"/>
              <a:gd name="T31" fmla="*/ 209651 h 899"/>
              <a:gd name="T32" fmla="*/ 3428658 w 2232"/>
              <a:gd name="T33" fmla="*/ 142562 h 899"/>
              <a:gd name="T34" fmla="*/ 2929945 w 2232"/>
              <a:gd name="T35" fmla="*/ 109018 h 899"/>
              <a:gd name="T36" fmla="*/ 2680588 w 2232"/>
              <a:gd name="T37" fmla="*/ 176107 h 899"/>
              <a:gd name="T38" fmla="*/ 2026025 w 2232"/>
              <a:gd name="T39" fmla="*/ 276739 h 899"/>
              <a:gd name="T40" fmla="*/ 1589651 w 2232"/>
              <a:gd name="T41" fmla="*/ 478003 h 899"/>
              <a:gd name="T42" fmla="*/ 1028597 w 2232"/>
              <a:gd name="T43" fmla="*/ 712812 h 899"/>
              <a:gd name="T44" fmla="*/ 592223 w 2232"/>
              <a:gd name="T45" fmla="*/ 914077 h 899"/>
              <a:gd name="T46" fmla="*/ 124678 w 2232"/>
              <a:gd name="T47" fmla="*/ 1014709 h 899"/>
              <a:gd name="T48" fmla="*/ 0 w 2232"/>
              <a:gd name="T49" fmla="*/ 1215974 h 899"/>
              <a:gd name="T50" fmla="*/ 31170 w 2232"/>
              <a:gd name="T51" fmla="*/ 1383694 h 899"/>
              <a:gd name="T52" fmla="*/ 62339 w 2232"/>
              <a:gd name="T53" fmla="*/ 1450783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40979" name="Line 4"/>
          <p:cNvSpPr>
            <a:spLocks noChangeShapeType="1"/>
          </p:cNvSpPr>
          <p:nvPr/>
        </p:nvSpPr>
        <p:spPr bwMode="auto">
          <a:xfrm>
            <a:off x="7810501" y="2678113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5546725" y="35020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93480" progId="Equation.DSMT4">
                  <p:embed/>
                </p:oleObj>
              </mc:Choice>
              <mc:Fallback>
                <p:oleObj name="Equation" r:id="rId2" imgW="850680" imgH="393480" progId="Equation.DSMT4">
                  <p:embed/>
                  <p:pic>
                    <p:nvPicPr>
                      <p:cNvPr id="4096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35020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0" name="Line 6"/>
          <p:cNvSpPr>
            <a:spLocks noChangeShapeType="1"/>
          </p:cNvSpPr>
          <p:nvPr/>
        </p:nvSpPr>
        <p:spPr bwMode="auto">
          <a:xfrm>
            <a:off x="5010150" y="32924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40981" name="Line 7"/>
          <p:cNvSpPr>
            <a:spLocks noChangeShapeType="1"/>
          </p:cNvSpPr>
          <p:nvPr/>
        </p:nvSpPr>
        <p:spPr bwMode="auto">
          <a:xfrm rot="10800000" flipH="1">
            <a:off x="8029575" y="2009775"/>
            <a:ext cx="0" cy="6604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40963" name="Object 8"/>
          <p:cNvGraphicFramePr>
            <a:graphicFrameLocks noChangeAspect="1"/>
          </p:cNvGraphicFramePr>
          <p:nvPr/>
        </p:nvGraphicFramePr>
        <p:xfrm>
          <a:off x="7470775" y="2570741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241200" progId="Equation.DSMT4">
                  <p:embed/>
                </p:oleObj>
              </mc:Choice>
              <mc:Fallback>
                <p:oleObj name="Equation" r:id="rId4" imgW="228600" imgH="241200" progId="Equation.DSMT4">
                  <p:embed/>
                  <p:pic>
                    <p:nvPicPr>
                      <p:cNvPr id="4096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775" y="2570741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9"/>
          <p:cNvGraphicFramePr>
            <a:graphicFrameLocks noChangeAspect="1"/>
          </p:cNvGraphicFramePr>
          <p:nvPr/>
        </p:nvGraphicFramePr>
        <p:xfrm>
          <a:off x="5032375" y="2619375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20" imgH="431640" progId="Equation.DSMT4">
                  <p:embed/>
                </p:oleObj>
              </mc:Choice>
              <mc:Fallback>
                <p:oleObj name="Equation" r:id="rId6" imgW="342720" imgH="431640" progId="Equation.DSMT4">
                  <p:embed/>
                  <p:pic>
                    <p:nvPicPr>
                      <p:cNvPr id="4096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2619375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2" name="Line 10"/>
          <p:cNvSpPr>
            <a:spLocks noChangeShapeType="1"/>
          </p:cNvSpPr>
          <p:nvPr/>
        </p:nvSpPr>
        <p:spPr bwMode="auto">
          <a:xfrm>
            <a:off x="5772150" y="317817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40965" name="Object 11"/>
          <p:cNvGraphicFramePr>
            <a:graphicFrameLocks noChangeAspect="1"/>
          </p:cNvGraphicFramePr>
          <p:nvPr/>
        </p:nvGraphicFramePr>
        <p:xfrm>
          <a:off x="4651375" y="31591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317160" progId="Equation.DSMT4">
                  <p:embed/>
                </p:oleObj>
              </mc:Choice>
              <mc:Fallback>
                <p:oleObj name="Equation" r:id="rId8" imgW="152280" imgH="317160" progId="Equation.DSMT4">
                  <p:embed/>
                  <p:pic>
                    <p:nvPicPr>
                      <p:cNvPr id="4096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31591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3" name="Line 12"/>
          <p:cNvSpPr>
            <a:spLocks noChangeShapeType="1"/>
          </p:cNvSpPr>
          <p:nvPr/>
        </p:nvSpPr>
        <p:spPr bwMode="auto">
          <a:xfrm flipH="1">
            <a:off x="5000626" y="30972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40984" name="Line 13"/>
          <p:cNvSpPr>
            <a:spLocks noChangeShapeType="1"/>
          </p:cNvSpPr>
          <p:nvPr/>
        </p:nvSpPr>
        <p:spPr bwMode="auto">
          <a:xfrm flipH="1">
            <a:off x="6969126" y="30845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40966" name="Object 14"/>
          <p:cNvGraphicFramePr>
            <a:graphicFrameLocks noChangeAspect="1"/>
          </p:cNvGraphicFramePr>
          <p:nvPr/>
        </p:nvGraphicFramePr>
        <p:xfrm>
          <a:off x="7134225" y="30956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393480" progId="Equation.DSMT4">
                  <p:embed/>
                </p:oleObj>
              </mc:Choice>
              <mc:Fallback>
                <p:oleObj name="Equation" r:id="rId10" imgW="215640" imgH="393480" progId="Equation.DSMT4">
                  <p:embed/>
                  <p:pic>
                    <p:nvPicPr>
                      <p:cNvPr id="409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30956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5" name="Line 15"/>
          <p:cNvSpPr>
            <a:spLocks noChangeShapeType="1"/>
          </p:cNvSpPr>
          <p:nvPr/>
        </p:nvSpPr>
        <p:spPr bwMode="auto">
          <a:xfrm>
            <a:off x="4343401" y="2589213"/>
            <a:ext cx="428625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40986" name="Line 16"/>
          <p:cNvSpPr>
            <a:spLocks noChangeShapeType="1"/>
          </p:cNvSpPr>
          <p:nvPr/>
        </p:nvSpPr>
        <p:spPr bwMode="auto">
          <a:xfrm>
            <a:off x="4562475" y="1933575"/>
            <a:ext cx="0" cy="6477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40967" name="Object 17"/>
          <p:cNvGraphicFramePr>
            <a:graphicFrameLocks noChangeAspect="1"/>
          </p:cNvGraphicFramePr>
          <p:nvPr/>
        </p:nvGraphicFramePr>
        <p:xfrm>
          <a:off x="4225925" y="15113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79360" progId="Equation.DSMT4">
                  <p:embed/>
                </p:oleObj>
              </mc:Choice>
              <mc:Fallback>
                <p:oleObj name="Equation" r:id="rId12" imgW="164880" imgH="279360" progId="Equation.DSMT4">
                  <p:embed/>
                  <p:pic>
                    <p:nvPicPr>
                      <p:cNvPr id="4096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925" y="1511300"/>
                        <a:ext cx="16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18"/>
          <p:cNvGraphicFramePr>
            <a:graphicFrameLocks noChangeAspect="1"/>
          </p:cNvGraphicFramePr>
          <p:nvPr/>
        </p:nvGraphicFramePr>
        <p:xfrm>
          <a:off x="3952875" y="2471793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0120" imgH="241200" progId="Equation.DSMT4">
                  <p:embed/>
                </p:oleObj>
              </mc:Choice>
              <mc:Fallback>
                <p:oleObj name="Equation" r:id="rId14" imgW="330120" imgH="241200" progId="Equation.DSMT4">
                  <p:embed/>
                  <p:pic>
                    <p:nvPicPr>
                      <p:cNvPr id="4096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2471793"/>
                        <a:ext cx="330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19"/>
          <p:cNvGraphicFramePr>
            <a:graphicFrameLocks noChangeAspect="1"/>
          </p:cNvGraphicFramePr>
          <p:nvPr/>
        </p:nvGraphicFramePr>
        <p:xfrm>
          <a:off x="7686675" y="15875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79360" progId="Equation.DSMT4">
                  <p:embed/>
                </p:oleObj>
              </mc:Choice>
              <mc:Fallback>
                <p:oleObj name="Equation" r:id="rId16" imgW="164880" imgH="279360" progId="Equation.DSMT4">
                  <p:embed/>
                  <p:pic>
                    <p:nvPicPr>
                      <p:cNvPr id="4096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1587500"/>
                        <a:ext cx="16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7" name="Line 20"/>
          <p:cNvSpPr>
            <a:spLocks noChangeShapeType="1"/>
          </p:cNvSpPr>
          <p:nvPr/>
        </p:nvSpPr>
        <p:spPr bwMode="auto">
          <a:xfrm>
            <a:off x="7870826" y="3935413"/>
            <a:ext cx="403225" cy="0"/>
          </a:xfrm>
          <a:prstGeom prst="line">
            <a:avLst/>
          </a:prstGeom>
          <a:noFill/>
          <a:ln w="50800">
            <a:solidFill>
              <a:srgbClr val="6E2500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40970" name="Object 21"/>
          <p:cNvGraphicFramePr>
            <a:graphicFrameLocks noChangeAspect="1"/>
          </p:cNvGraphicFramePr>
          <p:nvPr/>
        </p:nvGraphicFramePr>
        <p:xfrm>
          <a:off x="7594600" y="3711575"/>
          <a:ext cx="215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5640" imgH="317160" progId="Equation.DSMT4">
                  <p:embed/>
                </p:oleObj>
              </mc:Choice>
              <mc:Fallback>
                <p:oleObj name="Equation" r:id="rId18" imgW="215640" imgH="317160" progId="Equation.DSMT4">
                  <p:embed/>
                  <p:pic>
                    <p:nvPicPr>
                      <p:cNvPr id="4097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711575"/>
                        <a:ext cx="215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PTDF Evaluation</a:t>
            </a:r>
          </a:p>
        </p:txBody>
      </p:sp>
      <p:graphicFrame>
        <p:nvGraphicFramePr>
          <p:cNvPr id="310299" name="Object 27"/>
          <p:cNvGraphicFramePr>
            <a:graphicFrameLocks noChangeAspect="1"/>
          </p:cNvGraphicFramePr>
          <p:nvPr/>
        </p:nvGraphicFramePr>
        <p:xfrm>
          <a:off x="4438650" y="1463675"/>
          <a:ext cx="48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82400" imgH="393480" progId="Equation.DSMT4">
                  <p:embed/>
                </p:oleObj>
              </mc:Choice>
              <mc:Fallback>
                <p:oleObj name="Equation" r:id="rId20" imgW="482400" imgH="393480" progId="Equation.DSMT4">
                  <p:embed/>
                  <p:pic>
                    <p:nvPicPr>
                      <p:cNvPr id="31029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1463675"/>
                        <a:ext cx="482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00" name="Object 28"/>
          <p:cNvGraphicFramePr>
            <a:graphicFrameLocks noChangeAspect="1"/>
          </p:cNvGraphicFramePr>
          <p:nvPr/>
        </p:nvGraphicFramePr>
        <p:xfrm>
          <a:off x="7921625" y="1552575"/>
          <a:ext cx="48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82400" imgH="393480" progId="Equation.DSMT4">
                  <p:embed/>
                </p:oleObj>
              </mc:Choice>
              <mc:Fallback>
                <p:oleObj name="Equation" r:id="rId22" imgW="482400" imgH="393480" progId="Equation.DSMT4">
                  <p:embed/>
                  <p:pic>
                    <p:nvPicPr>
                      <p:cNvPr id="31030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25" y="1552575"/>
                        <a:ext cx="482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01" name="Object 29"/>
          <p:cNvGraphicFramePr>
            <a:graphicFrameLocks noChangeAspect="1"/>
          </p:cNvGraphicFramePr>
          <p:nvPr/>
        </p:nvGraphicFramePr>
        <p:xfrm>
          <a:off x="5426075" y="2578100"/>
          <a:ext cx="90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01440" imgH="482400" progId="Equation.DSMT4">
                  <p:embed/>
                </p:oleObj>
              </mc:Choice>
              <mc:Fallback>
                <p:oleObj name="Equation" r:id="rId24" imgW="901440" imgH="482400" progId="Equation.DSMT4">
                  <p:embed/>
                  <p:pic>
                    <p:nvPicPr>
                      <p:cNvPr id="31030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2578100"/>
                        <a:ext cx="90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02" name="Object 30"/>
          <p:cNvGraphicFramePr>
            <a:graphicFrameLocks noChangeAspect="1"/>
          </p:cNvGraphicFramePr>
          <p:nvPr/>
        </p:nvGraphicFramePr>
        <p:xfrm>
          <a:off x="6283325" y="2587625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87320" imgH="482400" progId="Equation.DSMT4">
                  <p:embed/>
                </p:oleObj>
              </mc:Choice>
              <mc:Fallback>
                <p:oleObj name="Equation" r:id="rId26" imgW="787320" imgH="482400" progId="Equation.DSMT4">
                  <p:embed/>
                  <p:pic>
                    <p:nvPicPr>
                      <p:cNvPr id="31030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25" y="2587625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9" name="Line 32"/>
          <p:cNvSpPr>
            <a:spLocks noChangeShapeType="1"/>
          </p:cNvSpPr>
          <p:nvPr/>
        </p:nvSpPr>
        <p:spPr bwMode="auto">
          <a:xfrm rot="10800000" flipV="1">
            <a:off x="7956550" y="3933825"/>
            <a:ext cx="0" cy="7493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40975" name="Object 33"/>
          <p:cNvGraphicFramePr>
            <a:graphicFrameLocks noChangeAspect="1"/>
          </p:cNvGraphicFramePr>
          <p:nvPr/>
        </p:nvGraphicFramePr>
        <p:xfrm>
          <a:off x="7594600" y="4457700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77480" imgH="304560" progId="Equation.DSMT4">
                  <p:embed/>
                </p:oleObj>
              </mc:Choice>
              <mc:Fallback>
                <p:oleObj name="Equation" r:id="rId28" imgW="177480" imgH="304560" progId="Equation.DSMT4">
                  <p:embed/>
                  <p:pic>
                    <p:nvPicPr>
                      <p:cNvPr id="4097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4457700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0" name="Line 35"/>
          <p:cNvSpPr>
            <a:spLocks noChangeShapeType="1"/>
          </p:cNvSpPr>
          <p:nvPr/>
        </p:nvSpPr>
        <p:spPr bwMode="auto">
          <a:xfrm flipV="1">
            <a:off x="8147050" y="3933825"/>
            <a:ext cx="0" cy="7493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40976" name="Object 36"/>
          <p:cNvGraphicFramePr>
            <a:graphicFrameLocks noChangeAspect="1"/>
          </p:cNvGraphicFramePr>
          <p:nvPr/>
        </p:nvGraphicFramePr>
        <p:xfrm>
          <a:off x="8385175" y="4441825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77480" imgH="304560" progId="Equation.DSMT4">
                  <p:embed/>
                </p:oleObj>
              </mc:Choice>
              <mc:Fallback>
                <p:oleObj name="Equation" r:id="rId30" imgW="177480" imgH="304560" progId="Equation.DSMT4">
                  <p:embed/>
                  <p:pic>
                    <p:nvPicPr>
                      <p:cNvPr id="4097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175" y="4441825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7" name="Object 23"/>
          <p:cNvGraphicFramePr>
            <a:graphicFrameLocks noChangeAspect="1"/>
          </p:cNvGraphicFramePr>
          <p:nvPr/>
        </p:nvGraphicFramePr>
        <p:xfrm>
          <a:off x="4709424" y="5033932"/>
          <a:ext cx="255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552400" imgH="533160" progId="Equation.DSMT4">
                  <p:embed/>
                </p:oleObj>
              </mc:Choice>
              <mc:Fallback>
                <p:oleObj name="Equation" r:id="rId32" imgW="2552400" imgH="533160" progId="Equation.DSMT4">
                  <p:embed/>
                  <p:pic>
                    <p:nvPicPr>
                      <p:cNvPr id="4097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9424" y="5033932"/>
                        <a:ext cx="25527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1" name="Rectangle 37"/>
          <p:cNvSpPr>
            <a:spLocks noChangeArrowheads="1"/>
          </p:cNvSpPr>
          <p:nvPr/>
        </p:nvSpPr>
        <p:spPr bwMode="auto">
          <a:xfrm>
            <a:off x="4576074" y="4887882"/>
            <a:ext cx="2819400" cy="8255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4" name="TextBox 33"/>
          <p:cNvSpPr txBox="1"/>
          <p:nvPr/>
        </p:nvSpPr>
        <p:spPr>
          <a:xfrm>
            <a:off x="417412" y="2544713"/>
            <a:ext cx="2584362" cy="2308324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Defined in terms of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injection shift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factors (ISFs);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slack  bus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dependence in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each cancels out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47784" y="5012732"/>
            <a:ext cx="2380780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The PTDFs to the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slack bus are the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ISFs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E5C1FA-F904-138E-5C44-3C83091B61C4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9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Example: Available Transfer Capability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power system available transfer capability or ATC is defined as the maximum additional MW that can be transferred between two specific areas, while meeting all the specified pre- and post-contingency system conditions</a:t>
            </a:r>
          </a:p>
          <a:p>
            <a:r>
              <a:rPr lang="en-US" altLang="zh-CN" dirty="0"/>
              <a:t>ATC impacts measurably the market outcomes and system reliability and, therefore, the ATC values impact the system and market behavior</a:t>
            </a:r>
          </a:p>
          <a:p>
            <a:pPr marL="461963" indent="-461963" algn="just">
              <a:spcBef>
                <a:spcPct val="0"/>
              </a:spcBef>
            </a:pPr>
            <a:r>
              <a:rPr lang="en-US" altLang="zh-CN" dirty="0"/>
              <a:t>Total transfer capability (TTC ) </a:t>
            </a:r>
          </a:p>
          <a:p>
            <a:pPr marL="862013" lvl="1" indent="-461963" algn="just">
              <a:spcBef>
                <a:spcPct val="0"/>
              </a:spcBef>
            </a:pPr>
            <a:r>
              <a:rPr lang="en-US" altLang="zh-CN" dirty="0"/>
              <a:t>Amount of real power that can be transmitted across an interconnected transmission network in a reliable manner, including considering contingencies</a:t>
            </a:r>
          </a:p>
          <a:p>
            <a:r>
              <a:rPr lang="en-US" altLang="zh-CN" dirty="0"/>
              <a:t>ATC is the amount that is actually available; we’ll just look at TTC</a:t>
            </a:r>
          </a:p>
          <a:p>
            <a:pPr lvl="1"/>
            <a:r>
              <a:rPr lang="en-US" dirty="0"/>
              <a:t>A useful reference on ATC is </a:t>
            </a:r>
            <a:r>
              <a:rPr lang="en-US" i="1" dirty="0"/>
              <a:t>Available Transfer Capability Definitions and Determination </a:t>
            </a:r>
            <a:r>
              <a:rPr lang="en-US" dirty="0"/>
              <a:t>from NERC, June 1996 (available online)</a:t>
            </a:r>
          </a:p>
          <a:p>
            <a:endParaRPr lang="en-US" i="1" dirty="0"/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82DD28E-B4E8-B0C2-9610-7376F2323B54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06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PTDFs in PowerWorld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9916887" cy="1844040"/>
          </a:xfrm>
        </p:spPr>
        <p:txBody>
          <a:bodyPr/>
          <a:lstStyle/>
          <a:p>
            <a:r>
              <a:rPr lang="en-US" dirty="0"/>
              <a:t>PowerWorld provides a number of options for calculating and visualizing PTDFs</a:t>
            </a:r>
          </a:p>
          <a:p>
            <a:pPr lvl="1"/>
            <a:r>
              <a:rPr lang="en-US" dirty="0"/>
              <a:t>Select Tools, Sensitivities, Power Transfer Distribution Factors (PTDFs)</a:t>
            </a:r>
          </a:p>
          <a:p>
            <a:pPr lvl="1"/>
            <a:endParaRPr lang="en-US" dirty="0"/>
          </a:p>
        </p:txBody>
      </p:sp>
      <p:pic>
        <p:nvPicPr>
          <p:cNvPr id="3768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49680" y="2666940"/>
            <a:ext cx="5836920" cy="362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3269" y="3075649"/>
            <a:ext cx="3728573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Results are shown for the five bus case for the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Bus 2 to Bus 3 transaction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0136" y="4800601"/>
            <a:ext cx="2855974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There is a button to visualize the PTDFs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553200" y="469392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9042110" y="4495801"/>
            <a:ext cx="101890" cy="4895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9906000" y="152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cxnSpLocks/>
          </p:cNvCxnSpPr>
          <p:nvPr/>
        </p:nvCxnSpPr>
        <p:spPr bwMode="auto">
          <a:xfrm flipH="1">
            <a:off x="5226012" y="5012343"/>
            <a:ext cx="2241588" cy="0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8CE99C0-E8D9-8218-7A05-E9365AAA298D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9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Bus PTDF Visualization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r="19938"/>
          <a:stretch/>
        </p:blipFill>
        <p:spPr bwMode="auto">
          <a:xfrm>
            <a:off x="914400" y="1280160"/>
            <a:ext cx="649224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0" y="2057400"/>
            <a:ext cx="2956560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PowerWorld Case: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b="1" dirty="0">
                <a:solidFill>
                  <a:srgbClr val="1E0000"/>
                </a:solidFill>
              </a:rPr>
              <a:t>B5_DistFact_PTDF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5992076-877F-887A-4B44-8B9AD52C1757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06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Nine Bus PTDF Example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r="27353"/>
          <a:stretch/>
        </p:blipFill>
        <p:spPr bwMode="auto">
          <a:xfrm>
            <a:off x="914400" y="1280160"/>
            <a:ext cx="539496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34200" y="4016276"/>
            <a:ext cx="2666999" cy="830997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PowerWorld Case: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b="1" dirty="0">
                <a:solidFill>
                  <a:srgbClr val="1E0000"/>
                </a:solidFill>
              </a:rPr>
              <a:t>B9_PTDF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1425476"/>
            <a:ext cx="3404626" cy="2308324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Display shows the PTDFs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for a basic transaction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from Bus A to Bus I.  Note that 100% of the transaction leaves Bus A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and 100% arrives at Bus I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534DE1E-BAAB-8D8F-87C7-DF3295545532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93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Interconnect Example: Wisconsin Utility to TVA PTDFs</a:t>
            </a:r>
          </a:p>
        </p:txBody>
      </p:sp>
      <p:pic>
        <p:nvPicPr>
          <p:cNvPr id="4" name="Picture 3" descr="WETVAPTD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280160"/>
            <a:ext cx="7372227" cy="4968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18617" y="1313593"/>
            <a:ext cx="3045353" cy="1569660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In this example multiple generators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contribute for both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seller and the buyer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86516" y="3605415"/>
            <a:ext cx="2709557" cy="1938992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1E0000"/>
                </a:solidFill>
              </a:rPr>
              <a:t>Contours show lines that would carry at least 2% of a power transfer from Wisconsin to TVA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A33AF04-4683-3E78-3636-A081646DBC4A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1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charset="-122"/>
              </a:rPr>
              <a:t>Total Transfer Capability (TTC)  Evaluation</a:t>
            </a:r>
          </a:p>
        </p:txBody>
      </p:sp>
      <p:sp>
        <p:nvSpPr>
          <p:cNvPr id="376836" name="Freeform 4"/>
          <p:cNvSpPr>
            <a:spLocks/>
          </p:cNvSpPr>
          <p:nvPr/>
        </p:nvSpPr>
        <p:spPr bwMode="auto">
          <a:xfrm flipV="1">
            <a:off x="2797962" y="1590675"/>
            <a:ext cx="5797550" cy="1855788"/>
          </a:xfrm>
          <a:custGeom>
            <a:avLst/>
            <a:gdLst>
              <a:gd name="T0" fmla="*/ 62339 w 2232"/>
              <a:gd name="T1" fmla="*/ 1071362 h 899"/>
              <a:gd name="T2" fmla="*/ 467544 w 2232"/>
              <a:gd name="T3" fmla="*/ 1269533 h 899"/>
              <a:gd name="T4" fmla="*/ 561053 w 2232"/>
              <a:gd name="T5" fmla="*/ 1319075 h 899"/>
              <a:gd name="T6" fmla="*/ 685732 w 2232"/>
              <a:gd name="T7" fmla="*/ 1467703 h 899"/>
              <a:gd name="T8" fmla="*/ 1527312 w 2232"/>
              <a:gd name="T9" fmla="*/ 1690646 h 899"/>
              <a:gd name="T10" fmla="*/ 2181873 w 2232"/>
              <a:gd name="T11" fmla="*/ 1740188 h 899"/>
              <a:gd name="T12" fmla="*/ 4176729 w 2232"/>
              <a:gd name="T13" fmla="*/ 1764960 h 899"/>
              <a:gd name="T14" fmla="*/ 4394916 w 2232"/>
              <a:gd name="T15" fmla="*/ 1715417 h 899"/>
              <a:gd name="T16" fmla="*/ 4488425 w 2232"/>
              <a:gd name="T17" fmla="*/ 1665874 h 899"/>
              <a:gd name="T18" fmla="*/ 4987139 w 2232"/>
              <a:gd name="T19" fmla="*/ 1542017 h 899"/>
              <a:gd name="T20" fmla="*/ 5423515 w 2232"/>
              <a:gd name="T21" fmla="*/ 1343847 h 899"/>
              <a:gd name="T22" fmla="*/ 5672872 w 2232"/>
              <a:gd name="T23" fmla="*/ 1096133 h 899"/>
              <a:gd name="T24" fmla="*/ 5797550 w 2232"/>
              <a:gd name="T25" fmla="*/ 402535 h 899"/>
              <a:gd name="T26" fmla="*/ 5142987 w 2232"/>
              <a:gd name="T27" fmla="*/ 204364 h 899"/>
              <a:gd name="T28" fmla="*/ 3896203 w 2232"/>
              <a:gd name="T29" fmla="*/ 229135 h 899"/>
              <a:gd name="T30" fmla="*/ 3678015 w 2232"/>
              <a:gd name="T31" fmla="*/ 154821 h 899"/>
              <a:gd name="T32" fmla="*/ 3428658 w 2232"/>
              <a:gd name="T33" fmla="*/ 105278 h 899"/>
              <a:gd name="T34" fmla="*/ 2929945 w 2232"/>
              <a:gd name="T35" fmla="*/ 80507 h 899"/>
              <a:gd name="T36" fmla="*/ 2680588 w 2232"/>
              <a:gd name="T37" fmla="*/ 130050 h 899"/>
              <a:gd name="T38" fmla="*/ 2026025 w 2232"/>
              <a:gd name="T39" fmla="*/ 204364 h 899"/>
              <a:gd name="T40" fmla="*/ 1589651 w 2232"/>
              <a:gd name="T41" fmla="*/ 352992 h 899"/>
              <a:gd name="T42" fmla="*/ 1028597 w 2232"/>
              <a:gd name="T43" fmla="*/ 526391 h 899"/>
              <a:gd name="T44" fmla="*/ 592223 w 2232"/>
              <a:gd name="T45" fmla="*/ 675020 h 899"/>
              <a:gd name="T46" fmla="*/ 124678 w 2232"/>
              <a:gd name="T47" fmla="*/ 749334 h 899"/>
              <a:gd name="T48" fmla="*/ 0 w 2232"/>
              <a:gd name="T49" fmla="*/ 897962 h 899"/>
              <a:gd name="T50" fmla="*/ 31170 w 2232"/>
              <a:gd name="T51" fmla="*/ 1021819 h 899"/>
              <a:gd name="T52" fmla="*/ 62339 w 2232"/>
              <a:gd name="T53" fmla="*/ 1071362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endParaRPr lang="en-US" sz="2800"/>
          </a:p>
        </p:txBody>
      </p:sp>
      <p:sp>
        <p:nvSpPr>
          <p:cNvPr id="376837" name="Line 5"/>
          <p:cNvSpPr>
            <a:spLocks noChangeShapeType="1"/>
          </p:cNvSpPr>
          <p:nvPr/>
        </p:nvSpPr>
        <p:spPr bwMode="auto">
          <a:xfrm>
            <a:off x="7267316" y="2227263"/>
            <a:ext cx="5588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6906486" y="2120937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" imgH="241200" progId="Equation.DSMT4">
                  <p:embed/>
                </p:oleObj>
              </mc:Choice>
              <mc:Fallback>
                <p:oleObj name="Equation" r:id="rId2" imgW="228600" imgH="241200" progId="Equation.DSMT4">
                  <p:embed/>
                  <p:pic>
                    <p:nvPicPr>
                      <p:cNvPr id="3768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6486" y="2120937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9" name="Line 7"/>
          <p:cNvSpPr>
            <a:spLocks noChangeShapeType="1"/>
          </p:cNvSpPr>
          <p:nvPr/>
        </p:nvSpPr>
        <p:spPr bwMode="auto">
          <a:xfrm>
            <a:off x="4001288" y="2281238"/>
            <a:ext cx="600075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99738" y="1577976"/>
            <a:ext cx="3267075" cy="695325"/>
            <a:chOff x="1632" y="2482"/>
            <a:chExt cx="2058" cy="438"/>
          </a:xfrm>
        </p:grpSpPr>
        <p:sp>
          <p:nvSpPr>
            <p:cNvPr id="6167" name="Line 9"/>
            <p:cNvSpPr>
              <a:spLocks noChangeShapeType="1"/>
            </p:cNvSpPr>
            <p:nvPr/>
          </p:nvSpPr>
          <p:spPr bwMode="auto">
            <a:xfrm rot="10800000" flipH="1">
              <a:off x="3690" y="2482"/>
              <a:ext cx="0" cy="416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168" name="Line 10"/>
            <p:cNvSpPr>
              <a:spLocks noChangeShapeType="1"/>
            </p:cNvSpPr>
            <p:nvPr/>
          </p:nvSpPr>
          <p:spPr bwMode="auto">
            <a:xfrm>
              <a:off x="1632" y="2512"/>
              <a:ext cx="0" cy="40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800"/>
            </a:p>
          </p:txBody>
        </p:sp>
      </p:grpSp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3579609" y="2163818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41200" progId="Equation.DSMT4">
                  <p:embed/>
                </p:oleObj>
              </mc:Choice>
              <mc:Fallback>
                <p:oleObj name="Equation" r:id="rId4" imgW="330120" imgH="241200" progId="Equation.DSMT4">
                  <p:embed/>
                  <p:pic>
                    <p:nvPicPr>
                      <p:cNvPr id="3768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609" y="2163818"/>
                        <a:ext cx="330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302912" y="1219200"/>
            <a:ext cx="3759200" cy="476250"/>
            <a:chOff x="1672" y="2376"/>
            <a:chExt cx="2368" cy="300"/>
          </a:xfrm>
        </p:grpSpPr>
        <p:graphicFrame>
          <p:nvGraphicFramePr>
            <p:cNvPr id="6153" name="Object 13"/>
            <p:cNvGraphicFramePr>
              <a:graphicFrameLocks noChangeAspect="1"/>
            </p:cNvGraphicFramePr>
            <p:nvPr/>
          </p:nvGraphicFramePr>
          <p:xfrm>
            <a:off x="1672" y="2376"/>
            <a:ext cx="27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31640" imgH="380880" progId="Equation.DSMT4">
                    <p:embed/>
                  </p:oleObj>
                </mc:Choice>
                <mc:Fallback>
                  <p:oleObj name="Equation" r:id="rId6" imgW="431640" imgH="380880" progId="Equation.DSMT4">
                    <p:embed/>
                    <p:pic>
                      <p:nvPicPr>
                        <p:cNvPr id="6153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2" y="2376"/>
                          <a:ext cx="27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4" name="Object 14"/>
            <p:cNvGraphicFramePr>
              <a:graphicFrameLocks noChangeAspect="1"/>
            </p:cNvGraphicFramePr>
            <p:nvPr/>
          </p:nvGraphicFramePr>
          <p:xfrm>
            <a:off x="3768" y="2436"/>
            <a:ext cx="27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31640" imgH="380880" progId="Equation.DSMT4">
                    <p:embed/>
                  </p:oleObj>
                </mc:Choice>
                <mc:Fallback>
                  <p:oleObj name="Equation" r:id="rId8" imgW="431640" imgH="380880" progId="Equation.DSMT4">
                    <p:embed/>
                    <p:pic>
                      <p:nvPicPr>
                        <p:cNvPr id="6154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8" y="2436"/>
                          <a:ext cx="27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6848" name="Line 16"/>
          <p:cNvSpPr>
            <a:spLocks noChangeShapeType="1"/>
          </p:cNvSpPr>
          <p:nvPr/>
        </p:nvSpPr>
        <p:spPr bwMode="auto">
          <a:xfrm>
            <a:off x="5547513" y="2689225"/>
            <a:ext cx="4032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376850" name="Object 18"/>
          <p:cNvGraphicFramePr>
            <a:graphicFrameLocks noChangeAspect="1"/>
          </p:cNvGraphicFramePr>
          <p:nvPr/>
        </p:nvGraphicFramePr>
        <p:xfrm>
          <a:off x="5455437" y="2860675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760" imgH="533160" progId="Equation.DSMT4">
                  <p:embed/>
                </p:oleObj>
              </mc:Choice>
              <mc:Fallback>
                <p:oleObj name="Equation" r:id="rId10" imgW="761760" imgH="533160" progId="Equation.DSMT4">
                  <p:embed/>
                  <p:pic>
                    <p:nvPicPr>
                      <p:cNvPr id="37685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437" y="2860675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1" name="Line 19"/>
          <p:cNvSpPr>
            <a:spLocks noChangeShapeType="1"/>
          </p:cNvSpPr>
          <p:nvPr/>
        </p:nvSpPr>
        <p:spPr bwMode="auto">
          <a:xfrm>
            <a:off x="4804562" y="2819400"/>
            <a:ext cx="1968500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376852" name="Object 20"/>
          <p:cNvGraphicFramePr>
            <a:graphicFrameLocks noChangeAspect="1"/>
          </p:cNvGraphicFramePr>
          <p:nvPr/>
        </p:nvGraphicFramePr>
        <p:xfrm>
          <a:off x="4445787" y="269557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317160" progId="Equation.DSMT4">
                  <p:embed/>
                </p:oleObj>
              </mc:Choice>
              <mc:Fallback>
                <p:oleObj name="Equation" r:id="rId12" imgW="152280" imgH="317160" progId="Equation.DSMT4">
                  <p:embed/>
                  <p:pic>
                    <p:nvPicPr>
                      <p:cNvPr id="37685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787" y="269557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3" name="Line 21"/>
          <p:cNvSpPr>
            <a:spLocks noChangeShapeType="1"/>
          </p:cNvSpPr>
          <p:nvPr/>
        </p:nvSpPr>
        <p:spPr bwMode="auto">
          <a:xfrm flipH="1">
            <a:off x="4795038" y="2576513"/>
            <a:ext cx="3175" cy="493712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376854" name="Line 22"/>
          <p:cNvSpPr>
            <a:spLocks noChangeShapeType="1"/>
          </p:cNvSpPr>
          <p:nvPr/>
        </p:nvSpPr>
        <p:spPr bwMode="auto">
          <a:xfrm flipH="1">
            <a:off x="6763538" y="2573339"/>
            <a:ext cx="3175" cy="4841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graphicFrame>
        <p:nvGraphicFramePr>
          <p:cNvPr id="376855" name="Object 23"/>
          <p:cNvGraphicFramePr>
            <a:graphicFrameLocks noChangeAspect="1"/>
          </p:cNvGraphicFramePr>
          <p:nvPr/>
        </p:nvGraphicFramePr>
        <p:xfrm>
          <a:off x="6928637" y="263207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640" imgH="393480" progId="Equation.DSMT4">
                  <p:embed/>
                </p:oleObj>
              </mc:Choice>
              <mc:Fallback>
                <p:oleObj name="Equation" r:id="rId14" imgW="215640" imgH="393480" progId="Equation.DSMT4">
                  <p:embed/>
                  <p:pic>
                    <p:nvPicPr>
                      <p:cNvPr id="37685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8637" y="263207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7" name="Object 25"/>
          <p:cNvGraphicFramePr>
            <a:graphicFrameLocks noChangeAspect="1"/>
          </p:cNvGraphicFramePr>
          <p:nvPr/>
        </p:nvGraphicFramePr>
        <p:xfrm>
          <a:off x="3184525" y="3663950"/>
          <a:ext cx="49149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914720" imgH="1650960" progId="Equation.DSMT4">
                  <p:embed/>
                </p:oleObj>
              </mc:Choice>
              <mc:Fallback>
                <p:oleObj name="Equation" r:id="rId16" imgW="4914720" imgH="1650960" progId="Equation.DSMT4">
                  <p:embed/>
                  <p:pic>
                    <p:nvPicPr>
                      <p:cNvPr id="37685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3663950"/>
                        <a:ext cx="49149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9" name="Text Box 27"/>
          <p:cNvSpPr txBox="1">
            <a:spLocks noChangeArrowheads="1"/>
          </p:cNvSpPr>
          <p:nvPr/>
        </p:nvSpPr>
        <p:spPr bwMode="auto">
          <a:xfrm>
            <a:off x="2590800" y="5320877"/>
            <a:ext cx="7696200" cy="142808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5000"/>
              </a:lnSpc>
            </a:pPr>
            <a:r>
              <a:rPr lang="en-US" altLang="zh-CN" sz="2800" i="1" dirty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for the base case</a:t>
            </a:r>
            <a:r>
              <a:rPr lang="en-US" altLang="zh-CN" sz="2800" i="1" dirty="0"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j = 0 and each contingency case </a:t>
            </a:r>
          </a:p>
          <a:p>
            <a:pPr>
              <a:lnSpc>
                <a:spcPct val="155000"/>
              </a:lnSpc>
            </a:pPr>
            <a:r>
              <a:rPr lang="en-US" altLang="zh-CN" sz="2800" i="1" dirty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                                                   j =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1,2</a:t>
            </a:r>
            <a:r>
              <a:rPr lang="en-US" altLang="zh-CN" sz="2800" i="1" dirty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… , J</a:t>
            </a:r>
          </a:p>
        </p:txBody>
      </p:sp>
      <p:graphicFrame>
        <p:nvGraphicFramePr>
          <p:cNvPr id="376860" name="Object 28"/>
          <p:cNvGraphicFramePr>
            <a:graphicFrameLocks noChangeAspect="1"/>
          </p:cNvGraphicFramePr>
          <p:nvPr/>
        </p:nvGraphicFramePr>
        <p:xfrm>
          <a:off x="4944262" y="2120900"/>
          <a:ext cx="1638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38000" imgH="533160" progId="Equation.DSMT4">
                  <p:embed/>
                </p:oleObj>
              </mc:Choice>
              <mc:Fallback>
                <p:oleObj name="Equation" r:id="rId18" imgW="1638000" imgH="533160" progId="Equation.DSMT4">
                  <p:embed/>
                  <p:pic>
                    <p:nvPicPr>
                      <p:cNvPr id="37686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4262" y="2120900"/>
                        <a:ext cx="1638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8595513" y="1219200"/>
            <a:ext cx="1874231" cy="341632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Goal is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to load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lines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up to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their limits,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though only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when also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considering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contingencies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09EB1CD-92D7-7C52-348A-7E3659ED3C0F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3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6" grpId="0" animBg="1"/>
      <p:bldP spid="376837" grpId="0" animBg="1"/>
      <p:bldP spid="376839" grpId="0" animBg="1"/>
      <p:bldP spid="376848" grpId="0" animBg="1"/>
      <p:bldP spid="376851" grpId="0" animBg="1"/>
      <p:bldP spid="376853" grpId="0" animBg="1"/>
      <p:bldP spid="376854" grpId="0" animBg="1"/>
      <p:bldP spid="3768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Solution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439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Solve the initial power flow, corresponding to the initial system dispatch (i.e., existing commitments); set the change in transfer </a:t>
            </a:r>
            <a:r>
              <a:rPr lang="en-US" dirty="0">
                <a:sym typeface="Symbol"/>
              </a:rPr>
              <a:t>t</a:t>
            </a:r>
            <a:r>
              <a:rPr lang="en-US" baseline="30000" dirty="0">
                <a:sym typeface="Symbol"/>
              </a:rPr>
              <a:t>(0) </a:t>
            </a:r>
            <a:r>
              <a:rPr lang="en-US" dirty="0">
                <a:sym typeface="Symbol"/>
              </a:rPr>
              <a:t>= 0, k=0; set step size </a:t>
            </a:r>
            <a:r>
              <a:rPr lang="en-US" dirty="0">
                <a:latin typeface="Symbol" panose="05050102010706020507" pitchFamily="18" charset="2"/>
                <a:sym typeface="Symbol"/>
              </a:rPr>
              <a:t>d</a:t>
            </a:r>
            <a:r>
              <a:rPr lang="en-US" dirty="0">
                <a:latin typeface="+mj-lt"/>
                <a:sym typeface="Symbol"/>
              </a:rPr>
              <a:t>; </a:t>
            </a:r>
            <a:r>
              <a:rPr lang="en-US" dirty="0">
                <a:sym typeface="Symbol"/>
              </a:rPr>
              <a:t>j is used to indicate either the base case (j=0) or a contingency, j= 1,2,3</a:t>
            </a:r>
            <a:r>
              <a:rPr lang="en-US" dirty="0">
                <a:latin typeface="+mj-lt"/>
                <a:sym typeface="Symbol"/>
              </a:rPr>
              <a:t>…</a:t>
            </a:r>
            <a:r>
              <a:rPr lang="en-US" dirty="0">
                <a:sym typeface="Symbol"/>
              </a:rPr>
              <a:t>J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Symbol"/>
              </a:rPr>
              <a:t>Compute t</a:t>
            </a:r>
            <a:r>
              <a:rPr lang="en-US" baseline="30000" dirty="0">
                <a:sym typeface="Symbol"/>
              </a:rPr>
              <a:t>(k+1) </a:t>
            </a:r>
            <a:r>
              <a:rPr lang="en-US" dirty="0">
                <a:sym typeface="Symbol"/>
              </a:rPr>
              <a:t>= t</a:t>
            </a:r>
            <a:r>
              <a:rPr lang="en-US" baseline="30000" dirty="0">
                <a:sym typeface="Symbol"/>
              </a:rPr>
              <a:t>(k)</a:t>
            </a:r>
            <a:r>
              <a:rPr lang="en-US" dirty="0">
                <a:sym typeface="Symbol"/>
              </a:rPr>
              <a:t> + </a:t>
            </a:r>
            <a:r>
              <a:rPr lang="en-US" dirty="0">
                <a:latin typeface="Symbol" panose="05050102010706020507" pitchFamily="18" charset="2"/>
                <a:sym typeface="Symbol"/>
              </a:rPr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Symbol"/>
              </a:rPr>
              <a:t>Solve the power flow for the new t</a:t>
            </a:r>
            <a:r>
              <a:rPr lang="en-US" baseline="30000" dirty="0">
                <a:sym typeface="Symbol"/>
              </a:rPr>
              <a:t>(k+1)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Symbol"/>
              </a:rPr>
              <a:t>Check for limit violations: if violation is found </a:t>
            </a:r>
            <a:br>
              <a:rPr lang="en-US" dirty="0">
                <a:sym typeface="Symbol"/>
              </a:rPr>
            </a:br>
            <a:r>
              <a:rPr lang="en-US" dirty="0">
                <a:sym typeface="Symbol"/>
              </a:rPr>
              <a:t>set </a:t>
            </a:r>
            <a:r>
              <a:rPr lang="en-US" dirty="0" err="1">
                <a:sym typeface="Symbol"/>
              </a:rPr>
              <a:t>U</a:t>
            </a:r>
            <a:r>
              <a:rPr lang="en-US" baseline="30000" dirty="0" err="1">
                <a:sym typeface="Symbol"/>
              </a:rPr>
              <a:t>j</a:t>
            </a:r>
            <a:r>
              <a:rPr lang="en-US" baseline="-25000" dirty="0" err="1">
                <a:sym typeface="Symbol"/>
              </a:rPr>
              <a:t>m,n</a:t>
            </a:r>
            <a:r>
              <a:rPr lang="en-US" dirty="0">
                <a:sym typeface="Symbol"/>
              </a:rPr>
              <a:t> = t</a:t>
            </a:r>
            <a:r>
              <a:rPr lang="en-US" baseline="30000" dirty="0">
                <a:sym typeface="Symbol"/>
              </a:rPr>
              <a:t>(k)</a:t>
            </a:r>
            <a:r>
              <a:rPr lang="en-US" dirty="0">
                <a:sym typeface="Symbol"/>
              </a:rPr>
              <a:t>  and stop; else set k=k+1, and </a:t>
            </a:r>
            <a:r>
              <a:rPr lang="en-US" dirty="0" err="1">
                <a:sym typeface="Symbol"/>
              </a:rPr>
              <a:t>goto</a:t>
            </a:r>
            <a:r>
              <a:rPr lang="en-US" dirty="0">
                <a:sym typeface="Symbol"/>
              </a:rPr>
              <a:t> 2</a:t>
            </a: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A22316D-17BA-9F86-6C9F-41C4C876FF7F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4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3152"/>
            <a:ext cx="8382000" cy="1078992"/>
          </a:xfrm>
        </p:spPr>
        <p:txBody>
          <a:bodyPr/>
          <a:lstStyle/>
          <a:p>
            <a:r>
              <a:rPr lang="en-US" dirty="0"/>
              <a:t>Conceptual Solution Algorithm,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9601200" cy="1767840"/>
          </a:xfrm>
        </p:spPr>
        <p:txBody>
          <a:bodyPr/>
          <a:lstStyle/>
          <a:p>
            <a:r>
              <a:rPr lang="en-US" dirty="0"/>
              <a:t>This algorithm is applied for the base case (j=0) and each specified contingency case, j=1,2,..J</a:t>
            </a:r>
          </a:p>
          <a:p>
            <a:r>
              <a:rPr lang="en-US" dirty="0"/>
              <a:t>The final TTC, </a:t>
            </a:r>
            <a:r>
              <a:rPr lang="en-US" dirty="0" err="1"/>
              <a:t>U</a:t>
            </a:r>
            <a:r>
              <a:rPr lang="en-US" baseline="-25000" dirty="0" err="1"/>
              <a:t>m,n</a:t>
            </a:r>
            <a:r>
              <a:rPr lang="en-US" dirty="0"/>
              <a:t> is then determined by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This algorithm can be easily performed on parallel processors since each contingency evaluation is independent of the others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827733"/>
              </p:ext>
            </p:extLst>
          </p:nvPr>
        </p:nvGraphicFramePr>
        <p:xfrm>
          <a:off x="1524000" y="3036455"/>
          <a:ext cx="3289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88960" imgH="711000" progId="Equation.DSMT4">
                  <p:embed/>
                </p:oleObj>
              </mc:Choice>
              <mc:Fallback>
                <p:oleObj name="Equation" r:id="rId2" imgW="3288960" imgH="711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36455"/>
                        <a:ext cx="32893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84B81EF-1415-E8C0-258D-232CCCE9F21A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84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001000" cy="1069848"/>
          </a:xfrm>
        </p:spPr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Five Bus Example: Reference</a:t>
            </a:r>
          </a:p>
        </p:txBody>
      </p:sp>
      <p:pic>
        <p:nvPicPr>
          <p:cNvPr id="3665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0" r="19349"/>
          <a:stretch/>
        </p:blipFill>
        <p:spPr bwMode="auto">
          <a:xfrm>
            <a:off x="1371600" y="1280160"/>
            <a:ext cx="6858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5054620"/>
            <a:ext cx="4860754" cy="52322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PowerWorld Case: </a:t>
            </a:r>
            <a:r>
              <a:rPr lang="en-US" sz="2800" b="1" dirty="0">
                <a:solidFill>
                  <a:srgbClr val="1E0000"/>
                </a:solidFill>
              </a:rPr>
              <a:t>B5_DistFact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3A31C00-26A1-1287-9454-D535A3207149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6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81201" y="73151"/>
            <a:ext cx="9101137" cy="1069848"/>
          </a:xfrm>
        </p:spPr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Five Bus Example: Reference</a:t>
            </a:r>
            <a:endParaRPr lang="en-US" altLang="zh-CN" dirty="0">
              <a:solidFill>
                <a:srgbClr val="1E0000"/>
              </a:solidFill>
              <a:ea typeface="SimSun" charset="-122"/>
            </a:endParaRPr>
          </a:p>
        </p:txBody>
      </p:sp>
      <p:graphicFrame>
        <p:nvGraphicFramePr>
          <p:cNvPr id="10248" name="Object 74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9807879"/>
              </p:ext>
            </p:extLst>
          </p:nvPr>
        </p:nvGraphicFramePr>
        <p:xfrm>
          <a:off x="1533525" y="3765549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431640" progId="Equation.DSMT4">
                  <p:embed/>
                </p:oleObj>
              </mc:Choice>
              <mc:Fallback>
                <p:oleObj name="Equation" r:id="rId2" imgW="330120" imgH="431640" progId="Equation.DSMT4">
                  <p:embed/>
                  <p:pic>
                    <p:nvPicPr>
                      <p:cNvPr id="10248" name="Object 7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3765549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104" name="Group 7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960666"/>
              </p:ext>
            </p:extLst>
          </p:nvPr>
        </p:nvGraphicFramePr>
        <p:xfrm>
          <a:off x="1143000" y="1371600"/>
          <a:ext cx="8440738" cy="4987799"/>
        </p:xfrm>
        <a:graphic>
          <a:graphicData uri="http://schemas.openxmlformats.org/drawingml/2006/table">
            <a:tbl>
              <a:tblPr/>
              <a:tblGrid>
                <a:gridCol w="1130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3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1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           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 </a:t>
                      </a:r>
                      <a:r>
                        <a:rPr kumimoji="0" lang="en-US" altLang="zh-CN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MW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1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2</a:t>
                      </a:r>
                      <a:endParaRPr kumimoji="0" lang="zh-CN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6.25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150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1</a:t>
                      </a:r>
                      <a:endParaRPr kumimoji="0" lang="zh-CN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3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12.5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400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1</a:t>
                      </a:r>
                      <a:endParaRPr kumimoji="0" lang="zh-CN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4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12.5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150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2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3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12.5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150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3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4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12.5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150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3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4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5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charset="-12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10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1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,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charset="-122"/>
                        </a:rPr>
                        <a:t>000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242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787484"/>
              </p:ext>
            </p:extLst>
          </p:nvPr>
        </p:nvGraphicFramePr>
        <p:xfrm>
          <a:off x="1550987" y="1663698"/>
          <a:ext cx="19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304560" progId="Equation.DSMT4">
                  <p:embed/>
                </p:oleObj>
              </mc:Choice>
              <mc:Fallback>
                <p:oleObj name="Equation" r:id="rId4" imgW="190440" imgH="304560" progId="Equation.DSMT4">
                  <p:embed/>
                  <p:pic>
                    <p:nvPicPr>
                      <p:cNvPr id="10242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7" y="1663698"/>
                        <a:ext cx="190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55797"/>
              </p:ext>
            </p:extLst>
          </p:nvPr>
        </p:nvGraphicFramePr>
        <p:xfrm>
          <a:off x="2713037" y="1638298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317160" progId="Equation.DSMT4">
                  <p:embed/>
                </p:oleObj>
              </mc:Choice>
              <mc:Fallback>
                <p:oleObj name="Equation" r:id="rId6" imgW="152280" imgH="317160" progId="Equation.DSMT4">
                  <p:embed/>
                  <p:pic>
                    <p:nvPicPr>
                      <p:cNvPr id="10243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7" y="1638298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11975"/>
              </p:ext>
            </p:extLst>
          </p:nvPr>
        </p:nvGraphicFramePr>
        <p:xfrm>
          <a:off x="3779837" y="1606548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393480" progId="Equation.DSMT4">
                  <p:embed/>
                </p:oleObj>
              </mc:Choice>
              <mc:Fallback>
                <p:oleObj name="Equation" r:id="rId8" imgW="215640" imgH="393480" progId="Equation.DSMT4">
                  <p:embed/>
                  <p:pic>
                    <p:nvPicPr>
                      <p:cNvPr id="10244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7" y="1606548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882298"/>
              </p:ext>
            </p:extLst>
          </p:nvPr>
        </p:nvGraphicFramePr>
        <p:xfrm>
          <a:off x="4986337" y="1521346"/>
          <a:ext cx="368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" imgH="495000" progId="Equation.DSMT4">
                  <p:embed/>
                </p:oleObj>
              </mc:Choice>
              <mc:Fallback>
                <p:oleObj name="Equation" r:id="rId10" imgW="368280" imgH="495000" progId="Equation.DSMT4">
                  <p:embed/>
                  <p:pic>
                    <p:nvPicPr>
                      <p:cNvPr id="10245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7" y="1521346"/>
                        <a:ext cx="368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03429"/>
              </p:ext>
            </p:extLst>
          </p:nvPr>
        </p:nvGraphicFramePr>
        <p:xfrm>
          <a:off x="6542087" y="1585406"/>
          <a:ext cx="29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1960" imgH="431640" progId="Equation.DSMT4">
                  <p:embed/>
                </p:oleObj>
              </mc:Choice>
              <mc:Fallback>
                <p:oleObj name="Equation" r:id="rId12" imgW="291960" imgH="431640" progId="Equation.DSMT4">
                  <p:embed/>
                  <p:pic>
                    <p:nvPicPr>
                      <p:cNvPr id="10246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7" y="1585406"/>
                        <a:ext cx="292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077264"/>
              </p:ext>
            </p:extLst>
          </p:nvPr>
        </p:nvGraphicFramePr>
        <p:xfrm>
          <a:off x="7758112" y="1536698"/>
          <a:ext cx="698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98400" imgH="533160" progId="Equation.DSMT4">
                  <p:embed/>
                </p:oleObj>
              </mc:Choice>
              <mc:Fallback>
                <p:oleObj name="Equation" r:id="rId14" imgW="698400" imgH="533160" progId="Equation.DSMT4">
                  <p:embed/>
                  <p:pic>
                    <p:nvPicPr>
                      <p:cNvPr id="10247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8112" y="1536698"/>
                        <a:ext cx="698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7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2338"/>
              </p:ext>
            </p:extLst>
          </p:nvPr>
        </p:nvGraphicFramePr>
        <p:xfrm>
          <a:off x="1533525" y="2319336"/>
          <a:ext cx="3048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04560" imgH="431640" progId="Equation.DSMT4">
                  <p:embed/>
                </p:oleObj>
              </mc:Choice>
              <mc:Fallback>
                <p:oleObj name="Equation" r:id="rId16" imgW="304560" imgH="431640" progId="Equation.DSMT4">
                  <p:embed/>
                  <p:pic>
                    <p:nvPicPr>
                      <p:cNvPr id="10249" name="Object 7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2319336"/>
                        <a:ext cx="3048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7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083349"/>
              </p:ext>
            </p:extLst>
          </p:nvPr>
        </p:nvGraphicFramePr>
        <p:xfrm>
          <a:off x="1509712" y="2984499"/>
          <a:ext cx="3302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30120" imgH="431640" progId="Equation.DSMT4">
                  <p:embed/>
                </p:oleObj>
              </mc:Choice>
              <mc:Fallback>
                <p:oleObj name="Equation" r:id="rId18" imgW="330120" imgH="431640" progId="Equation.DSMT4">
                  <p:embed/>
                  <p:pic>
                    <p:nvPicPr>
                      <p:cNvPr id="10250" name="Object 7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2" y="2984499"/>
                        <a:ext cx="3302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7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669119"/>
              </p:ext>
            </p:extLst>
          </p:nvPr>
        </p:nvGraphicFramePr>
        <p:xfrm>
          <a:off x="1519237" y="4471986"/>
          <a:ext cx="3302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30120" imgH="431640" progId="Equation.DSMT4">
                  <p:embed/>
                </p:oleObj>
              </mc:Choice>
              <mc:Fallback>
                <p:oleObj name="Equation" r:id="rId20" imgW="330120" imgH="431640" progId="Equation.DSMT4">
                  <p:embed/>
                  <p:pic>
                    <p:nvPicPr>
                      <p:cNvPr id="10251" name="Object 7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7" y="4471986"/>
                        <a:ext cx="3302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7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52717"/>
              </p:ext>
            </p:extLst>
          </p:nvPr>
        </p:nvGraphicFramePr>
        <p:xfrm>
          <a:off x="1528762" y="5214936"/>
          <a:ext cx="3302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30120" imgH="431640" progId="Equation.DSMT4">
                  <p:embed/>
                </p:oleObj>
              </mc:Choice>
              <mc:Fallback>
                <p:oleObj name="Equation" r:id="rId22" imgW="330120" imgH="431640" progId="Equation.DSMT4">
                  <p:embed/>
                  <p:pic>
                    <p:nvPicPr>
                      <p:cNvPr id="10252" name="Object 7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2" y="5214936"/>
                        <a:ext cx="3302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7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179434"/>
              </p:ext>
            </p:extLst>
          </p:nvPr>
        </p:nvGraphicFramePr>
        <p:xfrm>
          <a:off x="1547812" y="5929311"/>
          <a:ext cx="3302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30120" imgH="431640" progId="Equation.DSMT4">
                  <p:embed/>
                </p:oleObj>
              </mc:Choice>
              <mc:Fallback>
                <p:oleObj name="Equation" r:id="rId24" imgW="330120" imgH="431640" progId="Equation.DSMT4">
                  <p:embed/>
                  <p:pic>
                    <p:nvPicPr>
                      <p:cNvPr id="10253" name="Object 7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2" y="5929311"/>
                        <a:ext cx="3302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7705F-801F-9DF1-9E57-5ACCFD1B5918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6693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6800</TotalTime>
  <Words>2523</Words>
  <Application>Microsoft Office PowerPoint</Application>
  <PresentationFormat>Widescreen</PresentationFormat>
  <Paragraphs>280</Paragraphs>
  <Slides>43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Helvetica</vt:lpstr>
      <vt:lpstr>Symbol</vt:lpstr>
      <vt:lpstr>Times New Roman</vt:lpstr>
      <vt:lpstr>Wingdings</vt:lpstr>
      <vt:lpstr>Capsules</vt:lpstr>
      <vt:lpstr>Capsules</vt:lpstr>
      <vt:lpstr>Equation</vt:lpstr>
      <vt:lpstr>ECEN 615 Methods of Electric Power  Systems Analysis</vt:lpstr>
      <vt:lpstr>Announcements</vt:lpstr>
      <vt:lpstr>Power Flow Sensitivity Analysis</vt:lpstr>
      <vt:lpstr>Analysis Example: Available Transfer Capability</vt:lpstr>
      <vt:lpstr>Total Transfer Capability (TTC)  Evaluation</vt:lpstr>
      <vt:lpstr>Conceptual Solution Algorithm</vt:lpstr>
      <vt:lpstr>Conceptual Solution Algorithm, cont.</vt:lpstr>
      <vt:lpstr>Five Bus Example: Reference</vt:lpstr>
      <vt:lpstr>Five Bus Example: Reference</vt:lpstr>
      <vt:lpstr>Five Bus Example </vt:lpstr>
      <vt:lpstr>Five Bus: Maximum Base Case Transfer</vt:lpstr>
      <vt:lpstr>Five Bus: Maximum Contingency Transfer</vt:lpstr>
      <vt:lpstr>Computational Considerations</vt:lpstr>
      <vt:lpstr>Sensitivity Problem Formulation </vt:lpstr>
      <vt:lpstr>Sensitivity Problem Formulation</vt:lpstr>
      <vt:lpstr>Sensitivity Problem Formulation</vt:lpstr>
      <vt:lpstr>Sensitivity Problem Formulation</vt:lpstr>
      <vt:lpstr>Sensitivity Problem Formulation</vt:lpstr>
      <vt:lpstr>Sensitivity Problem Formulation</vt:lpstr>
      <vt:lpstr>Sensitivity Comments</vt:lpstr>
      <vt:lpstr>Sensitivity Comments, cont.</vt:lpstr>
      <vt:lpstr>Sensitivity Example in PowerWorld</vt:lpstr>
      <vt:lpstr>Sensitivity Example in PowerWorld</vt:lpstr>
      <vt:lpstr>Linearized Sensitivity Analysis</vt:lpstr>
      <vt:lpstr>Linearized Sensitivity Analysis</vt:lpstr>
      <vt:lpstr>Sensitivity Analysis: Recall the Matrix Notation</vt:lpstr>
      <vt:lpstr>Linearized Active Power Flow Model</vt:lpstr>
      <vt:lpstr>Injection Shift Factors (ISFs)</vt:lpstr>
      <vt:lpstr>ISF Interpretation</vt:lpstr>
      <vt:lpstr>ISF Properties</vt:lpstr>
      <vt:lpstr>Five Bus Example Reference</vt:lpstr>
      <vt:lpstr>Five Bus ISF, Line 4, Bus 2 (to Slack) </vt:lpstr>
      <vt:lpstr>Five Bus Example</vt:lpstr>
      <vt:lpstr>Five Bus Example</vt:lpstr>
      <vt:lpstr>Five Bus Example Comments</vt:lpstr>
      <vt:lpstr>Distribution Factors and Basic Transactions</vt:lpstr>
      <vt:lpstr>Definition: PTDF</vt:lpstr>
      <vt:lpstr>PTDFs</vt:lpstr>
      <vt:lpstr>PTDF Evaluation</vt:lpstr>
      <vt:lpstr>Calculating PTDFs in PowerWorld</vt:lpstr>
      <vt:lpstr>Five Bus PTDF Visualization</vt:lpstr>
      <vt:lpstr>Nine Bus PTDF Example</vt:lpstr>
      <vt:lpstr>Eastern Interconnect Example: Wisconsin Utility to TVA PTDFs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Overbye, Thomas J</cp:lastModifiedBy>
  <cp:revision>516</cp:revision>
  <cp:lastPrinted>2020-08-20T12:26:33Z</cp:lastPrinted>
  <dcterms:created xsi:type="dcterms:W3CDTF">2000-05-11T14:27:08Z</dcterms:created>
  <dcterms:modified xsi:type="dcterms:W3CDTF">2022-10-14T17:09:43Z</dcterms:modified>
</cp:coreProperties>
</file>