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  <p:sldMasterId id="2147483742" r:id="rId2"/>
    <p:sldMasterId id="2147483743" r:id="rId3"/>
  </p:sldMasterIdLst>
  <p:notesMasterIdLst>
    <p:notesMasterId r:id="rId60"/>
  </p:notesMasterIdLst>
  <p:handoutMasterIdLst>
    <p:handoutMasterId r:id="rId61"/>
  </p:handoutMasterIdLst>
  <p:sldIdLst>
    <p:sldId id="258" r:id="rId4"/>
    <p:sldId id="259" r:id="rId5"/>
    <p:sldId id="888" r:id="rId6"/>
    <p:sldId id="889" r:id="rId7"/>
    <p:sldId id="890" r:id="rId8"/>
    <p:sldId id="891" r:id="rId9"/>
    <p:sldId id="892" r:id="rId10"/>
    <p:sldId id="893" r:id="rId11"/>
    <p:sldId id="894" r:id="rId12"/>
    <p:sldId id="895" r:id="rId13"/>
    <p:sldId id="896" r:id="rId14"/>
    <p:sldId id="897" r:id="rId15"/>
    <p:sldId id="898" r:id="rId16"/>
    <p:sldId id="899" r:id="rId17"/>
    <p:sldId id="900" r:id="rId18"/>
    <p:sldId id="901" r:id="rId19"/>
    <p:sldId id="902" r:id="rId20"/>
    <p:sldId id="903" r:id="rId21"/>
    <p:sldId id="904" r:id="rId22"/>
    <p:sldId id="905" r:id="rId23"/>
    <p:sldId id="907" r:id="rId24"/>
    <p:sldId id="908" r:id="rId25"/>
    <p:sldId id="909" r:id="rId26"/>
    <p:sldId id="910" r:id="rId27"/>
    <p:sldId id="911" r:id="rId28"/>
    <p:sldId id="912" r:id="rId29"/>
    <p:sldId id="913" r:id="rId30"/>
    <p:sldId id="914" r:id="rId31"/>
    <p:sldId id="915" r:id="rId32"/>
    <p:sldId id="916" r:id="rId33"/>
    <p:sldId id="917" r:id="rId34"/>
    <p:sldId id="918" r:id="rId35"/>
    <p:sldId id="919" r:id="rId36"/>
    <p:sldId id="920" r:id="rId37"/>
    <p:sldId id="921" r:id="rId38"/>
    <p:sldId id="922" r:id="rId39"/>
    <p:sldId id="923" r:id="rId40"/>
    <p:sldId id="926" r:id="rId41"/>
    <p:sldId id="927" r:id="rId42"/>
    <p:sldId id="928" r:id="rId43"/>
    <p:sldId id="929" r:id="rId44"/>
    <p:sldId id="930" r:id="rId45"/>
    <p:sldId id="931" r:id="rId46"/>
    <p:sldId id="932" r:id="rId47"/>
    <p:sldId id="933" r:id="rId48"/>
    <p:sldId id="934" r:id="rId49"/>
    <p:sldId id="935" r:id="rId50"/>
    <p:sldId id="936" r:id="rId51"/>
    <p:sldId id="937" r:id="rId52"/>
    <p:sldId id="938" r:id="rId53"/>
    <p:sldId id="939" r:id="rId54"/>
    <p:sldId id="940" r:id="rId55"/>
    <p:sldId id="941" r:id="rId56"/>
    <p:sldId id="942" r:id="rId57"/>
    <p:sldId id="943" r:id="rId58"/>
    <p:sldId id="944" r:id="rId59"/>
  </p:sldIdLst>
  <p:sldSz cx="12192000" cy="6858000"/>
  <p:notesSz cx="7077075" cy="93630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E6"/>
    <a:srgbClr val="1E0000"/>
    <a:srgbClr val="500000"/>
    <a:srgbClr val="0099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12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46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5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0.xml"/><Relationship Id="rId2" Type="http://schemas.openxmlformats.org/officeDocument/2006/relationships/slide" Target="slides/slide14.xml"/><Relationship Id="rId1" Type="http://schemas.openxmlformats.org/officeDocument/2006/relationships/slide" Target="slides/slide13.xml"/><Relationship Id="rId4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921" y="0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4446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921" y="8894446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339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10/14/2022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03263"/>
            <a:ext cx="6238875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7" tIns="46968" rIns="93937" bIns="4696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075" y="4447224"/>
            <a:ext cx="5662925" cy="4212908"/>
          </a:xfrm>
          <a:prstGeom prst="rect">
            <a:avLst/>
          </a:prstGeom>
        </p:spPr>
        <p:txBody>
          <a:bodyPr vert="horz" lIns="93937" tIns="46968" rIns="93937" bIns="4696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339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9100" y="703263"/>
            <a:ext cx="6238875" cy="35099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647" indent="-284864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457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5239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1022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805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2587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8370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4153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/>
              <a:pPr eaLnBrk="1" hangingPunct="1"/>
              <a:t>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70369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66730E4-F0D6-4A62-A232-32C1C0A2F4F2}" type="slidenum">
              <a:rPr lang="en-US" altLang="en-US" sz="1200"/>
              <a:pPr/>
              <a:t>49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01994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237BB22-3FF1-4E7F-B01F-35E29469E249}" type="slidenum">
              <a:rPr lang="en-US" altLang="en-US" sz="1200"/>
              <a:pPr/>
              <a:t>50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17703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CB07940-17DA-40D1-A2C6-A5C069F7DC1D}" type="slidenum">
              <a:rPr lang="en-US" altLang="en-US" sz="1200"/>
              <a:pPr/>
              <a:t>51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63357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3E1A9B6-A26F-4038-AE37-14174A41D985}" type="slidenum">
              <a:rPr lang="en-US" altLang="en-US" sz="1200"/>
              <a:pPr/>
              <a:t>52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28461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3A4FDDD-1D8F-4E75-8BB2-B8D023A5370C}" type="slidenum">
              <a:rPr lang="en-US" altLang="en-US" sz="1200"/>
              <a:pPr/>
              <a:t>54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0293468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3B1ED40-1794-4B99-A6E2-5D51AC5A10E2}" type="slidenum">
              <a:rPr lang="en-US" altLang="en-US" sz="1200"/>
              <a:pPr/>
              <a:t>55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17392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" y="703263"/>
            <a:ext cx="6238875" cy="3509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E9E464-B35D-43B2-BF7C-ADEA1F80F1E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502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0BC1BD5-6BFC-40B7-8505-6241DF41E9E3}" type="slidenum">
              <a:rPr lang="en-US" altLang="en-US" sz="1200"/>
              <a:pPr/>
              <a:t>37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136761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07F2C07-E7C8-493D-BA25-2B012EDA203E}" type="slidenum">
              <a:rPr lang="en-US" altLang="en-US" sz="1200"/>
              <a:pPr/>
              <a:t>41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46368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125999E-5E9E-4849-8DE7-624823A33A9F}" type="slidenum">
              <a:rPr lang="en-US" altLang="en-US" sz="1200"/>
              <a:pPr/>
              <a:t>42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81684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F8B475B-4E05-4FD7-9FB3-05110F32BA70}" type="slidenum">
              <a:rPr lang="en-US" altLang="en-US" sz="1200"/>
              <a:pPr/>
              <a:t>43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799772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885CC3F-A776-460B-A3F6-D56E73354AC1}" type="slidenum">
              <a:rPr lang="en-US" altLang="en-US" sz="1200"/>
              <a:pPr/>
              <a:t>45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93481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ECCDA4B-EDF7-4C15-809D-430703C8780E}" type="slidenum">
              <a:rPr lang="en-US" altLang="en-US" sz="1200"/>
              <a:pPr/>
              <a:t>47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270149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9BDCD01-CD04-40E6-9589-B0339A1EBCFF}" type="slidenum">
              <a:rPr lang="en-US" altLang="en-US" sz="1200"/>
              <a:pPr/>
              <a:t>48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004944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914400" y="990600"/>
            <a:ext cx="69088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 dirty="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1430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400" y="5791200"/>
            <a:ext cx="4267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92240"/>
            <a:ext cx="28448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92240"/>
            <a:ext cx="28448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914400" y="990600"/>
            <a:ext cx="69088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 dirty="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1430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6400" y="5791200"/>
            <a:ext cx="4267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1176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7680" y="1280160"/>
            <a:ext cx="11297920" cy="3733800"/>
          </a:xfrm>
        </p:spPr>
        <p:txBody>
          <a:bodyPr/>
          <a:lstStyle>
            <a:lvl1pPr marL="457200" indent="-457200">
              <a:buClr>
                <a:srgbClr val="1E0000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1E0000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4pPr>
            <a:lvl5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92240"/>
            <a:ext cx="28448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92240"/>
            <a:ext cx="28448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92240"/>
            <a:ext cx="28448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1176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297920" cy="3733800"/>
          </a:xfrm>
        </p:spPr>
        <p:txBody>
          <a:bodyPr/>
          <a:lstStyle>
            <a:lvl1pPr marL="457200" indent="-457200">
              <a:buClr>
                <a:srgbClr val="1E0000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1E0000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4pPr>
            <a:lvl5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68000" y="6324600"/>
            <a:ext cx="132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914400" y="990600"/>
            <a:ext cx="69088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 dirty="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1430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400" y="5791200"/>
            <a:ext cx="4267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1176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7680" y="1280160"/>
            <a:ext cx="11297920" cy="3733800"/>
          </a:xfrm>
        </p:spPr>
        <p:txBody>
          <a:bodyPr/>
          <a:lstStyle>
            <a:lvl1pPr marL="457200" indent="-457200">
              <a:buClr>
                <a:srgbClr val="1E0000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1E0000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4pPr>
            <a:lvl5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92240"/>
            <a:ext cx="28448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1176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297920" cy="3733800"/>
          </a:xfrm>
        </p:spPr>
        <p:txBody>
          <a:bodyPr/>
          <a:lstStyle>
            <a:lvl1pPr marL="457200" indent="-457200">
              <a:buClr>
                <a:srgbClr val="1E0000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1E0000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4pPr>
            <a:lvl5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92240"/>
            <a:ext cx="28448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1016000" y="1143000"/>
            <a:ext cx="68072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 dirty="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 dirty="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66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680" y="1280160"/>
            <a:ext cx="10668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241" y="838200"/>
            <a:ext cx="812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3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 baseline="0">
          <a:solidFill>
            <a:srgbClr val="28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aseline="0">
          <a:solidFill>
            <a:srgbClr val="280000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 baseline="0">
          <a:solidFill>
            <a:srgbClr val="28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 baseline="0">
          <a:solidFill>
            <a:srgbClr val="28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 baseline="0">
          <a:solidFill>
            <a:srgbClr val="28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1016000" y="1143000"/>
            <a:ext cx="68072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 dirty="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 dirty="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66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680" y="1280160"/>
            <a:ext cx="10668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241" y="838200"/>
            <a:ext cx="812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36" r:id="rId3"/>
    <p:sldLayoutId id="2147483737" r:id="rId4"/>
    <p:sldLayoutId id="2147483738" r:id="rId5"/>
    <p:sldLayoutId id="2147483739" r:id="rId6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3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 baseline="0">
          <a:solidFill>
            <a:srgbClr val="28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aseline="0">
          <a:solidFill>
            <a:srgbClr val="280000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 baseline="0">
          <a:solidFill>
            <a:srgbClr val="28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 baseline="0">
          <a:solidFill>
            <a:srgbClr val="28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 baseline="0">
          <a:solidFill>
            <a:srgbClr val="28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1016000" y="1143000"/>
            <a:ext cx="68072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 dirty="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 dirty="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66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680" y="1280160"/>
            <a:ext cx="10668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18241" y="838200"/>
            <a:ext cx="812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3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 baseline="0">
          <a:solidFill>
            <a:srgbClr val="28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aseline="0">
          <a:solidFill>
            <a:srgbClr val="280000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 baseline="0">
          <a:solidFill>
            <a:srgbClr val="28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 baseline="0">
          <a:solidFill>
            <a:srgbClr val="28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 baseline="0">
          <a:solidFill>
            <a:srgbClr val="28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verbye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wmf"/><Relationship Id="rId18" Type="http://schemas.openxmlformats.org/officeDocument/2006/relationships/oleObject" Target="../embeddings/oleObject39.bin"/><Relationship Id="rId26" Type="http://schemas.openxmlformats.org/officeDocument/2006/relationships/oleObject" Target="../embeddings/oleObject43.bin"/><Relationship Id="rId3" Type="http://schemas.openxmlformats.org/officeDocument/2006/relationships/image" Target="../media/image34.wmf"/><Relationship Id="rId21" Type="http://schemas.openxmlformats.org/officeDocument/2006/relationships/image" Target="../media/image43.wmf"/><Relationship Id="rId34" Type="http://schemas.openxmlformats.org/officeDocument/2006/relationships/oleObject" Target="../embeddings/oleObject47.bin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36.bin"/><Relationship Id="rId17" Type="http://schemas.openxmlformats.org/officeDocument/2006/relationships/image" Target="../media/image41.wmf"/><Relationship Id="rId25" Type="http://schemas.openxmlformats.org/officeDocument/2006/relationships/image" Target="../media/image45.wmf"/><Relationship Id="rId33" Type="http://schemas.openxmlformats.org/officeDocument/2006/relationships/image" Target="../media/image49.wmf"/><Relationship Id="rId2" Type="http://schemas.openxmlformats.org/officeDocument/2006/relationships/oleObject" Target="../embeddings/oleObject31.bin"/><Relationship Id="rId16" Type="http://schemas.openxmlformats.org/officeDocument/2006/relationships/oleObject" Target="../embeddings/oleObject38.bin"/><Relationship Id="rId20" Type="http://schemas.openxmlformats.org/officeDocument/2006/relationships/oleObject" Target="../embeddings/oleObject40.bin"/><Relationship Id="rId29" Type="http://schemas.openxmlformats.org/officeDocument/2006/relationships/image" Target="../media/image47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38.wmf"/><Relationship Id="rId24" Type="http://schemas.openxmlformats.org/officeDocument/2006/relationships/oleObject" Target="../embeddings/oleObject42.bin"/><Relationship Id="rId32" Type="http://schemas.openxmlformats.org/officeDocument/2006/relationships/oleObject" Target="../embeddings/oleObject46.bin"/><Relationship Id="rId5" Type="http://schemas.openxmlformats.org/officeDocument/2006/relationships/image" Target="../media/image35.wmf"/><Relationship Id="rId15" Type="http://schemas.openxmlformats.org/officeDocument/2006/relationships/image" Target="../media/image40.wmf"/><Relationship Id="rId23" Type="http://schemas.openxmlformats.org/officeDocument/2006/relationships/image" Target="../media/image44.wmf"/><Relationship Id="rId28" Type="http://schemas.openxmlformats.org/officeDocument/2006/relationships/oleObject" Target="../embeddings/oleObject44.bin"/><Relationship Id="rId10" Type="http://schemas.openxmlformats.org/officeDocument/2006/relationships/oleObject" Target="../embeddings/oleObject35.bin"/><Relationship Id="rId19" Type="http://schemas.openxmlformats.org/officeDocument/2006/relationships/image" Target="../media/image42.wmf"/><Relationship Id="rId31" Type="http://schemas.openxmlformats.org/officeDocument/2006/relationships/image" Target="../media/image48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37.bin"/><Relationship Id="rId22" Type="http://schemas.openxmlformats.org/officeDocument/2006/relationships/oleObject" Target="../embeddings/oleObject41.bin"/><Relationship Id="rId27" Type="http://schemas.openxmlformats.org/officeDocument/2006/relationships/image" Target="../media/image46.wmf"/><Relationship Id="rId30" Type="http://schemas.openxmlformats.org/officeDocument/2006/relationships/oleObject" Target="../embeddings/oleObject45.bin"/><Relationship Id="rId35" Type="http://schemas.openxmlformats.org/officeDocument/2006/relationships/image" Target="../media/image50.wmf"/><Relationship Id="rId8" Type="http://schemas.openxmlformats.org/officeDocument/2006/relationships/oleObject" Target="../embeddings/oleObject3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56.wmf"/><Relationship Id="rId18" Type="http://schemas.openxmlformats.org/officeDocument/2006/relationships/oleObject" Target="../embeddings/oleObject56.bin"/><Relationship Id="rId3" Type="http://schemas.openxmlformats.org/officeDocument/2006/relationships/image" Target="../media/image51.wmf"/><Relationship Id="rId21" Type="http://schemas.openxmlformats.org/officeDocument/2006/relationships/image" Target="../media/image60.wmf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53.bin"/><Relationship Id="rId17" Type="http://schemas.openxmlformats.org/officeDocument/2006/relationships/image" Target="../media/image58.wmf"/><Relationship Id="rId2" Type="http://schemas.openxmlformats.org/officeDocument/2006/relationships/oleObject" Target="../embeddings/oleObject48.bin"/><Relationship Id="rId16" Type="http://schemas.openxmlformats.org/officeDocument/2006/relationships/oleObject" Target="../embeddings/oleObject55.bin"/><Relationship Id="rId20" Type="http://schemas.openxmlformats.org/officeDocument/2006/relationships/oleObject" Target="../embeddings/oleObject5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5" Type="http://schemas.openxmlformats.org/officeDocument/2006/relationships/image" Target="../media/image57.wmf"/><Relationship Id="rId23" Type="http://schemas.openxmlformats.org/officeDocument/2006/relationships/image" Target="../media/image61.wmf"/><Relationship Id="rId10" Type="http://schemas.openxmlformats.org/officeDocument/2006/relationships/oleObject" Target="../embeddings/oleObject52.bin"/><Relationship Id="rId19" Type="http://schemas.openxmlformats.org/officeDocument/2006/relationships/image" Target="../media/image59.wmf"/><Relationship Id="rId4" Type="http://schemas.openxmlformats.org/officeDocument/2006/relationships/oleObject" Target="../embeddings/oleObject49.bin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54.bin"/><Relationship Id="rId22" Type="http://schemas.openxmlformats.org/officeDocument/2006/relationships/oleObject" Target="../embeddings/oleObject5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7" Type="http://schemas.openxmlformats.org/officeDocument/2006/relationships/image" Target="../media/image64.wmf"/><Relationship Id="rId2" Type="http://schemas.openxmlformats.org/officeDocument/2006/relationships/oleObject" Target="../embeddings/oleObject5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63.wmf"/><Relationship Id="rId4" Type="http://schemas.openxmlformats.org/officeDocument/2006/relationships/oleObject" Target="../embeddings/oleObject6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oleObject" Target="../embeddings/oleObject6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wmf"/><Relationship Id="rId4" Type="http://schemas.openxmlformats.org/officeDocument/2006/relationships/oleObject" Target="../embeddings/oleObject63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oleObject" Target="../embeddings/oleObject64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wmf"/><Relationship Id="rId4" Type="http://schemas.openxmlformats.org/officeDocument/2006/relationships/oleObject" Target="../embeddings/oleObject65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oleObject" Target="../embeddings/oleObject66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oleObject" Target="../embeddings/oleObject67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wmf"/><Relationship Id="rId4" Type="http://schemas.openxmlformats.org/officeDocument/2006/relationships/oleObject" Target="../embeddings/oleObject6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oleObject" Target="../embeddings/oleObject69.bin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oleObject" Target="../embeddings/oleObject70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wmf"/><Relationship Id="rId4" Type="http://schemas.openxmlformats.org/officeDocument/2006/relationships/oleObject" Target="../embeddings/oleObject7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8.wmf"/><Relationship Id="rId18" Type="http://schemas.openxmlformats.org/officeDocument/2006/relationships/oleObject" Target="../embeddings/oleObject80.bin"/><Relationship Id="rId26" Type="http://schemas.openxmlformats.org/officeDocument/2006/relationships/oleObject" Target="../embeddings/oleObject84.bin"/><Relationship Id="rId3" Type="http://schemas.openxmlformats.org/officeDocument/2006/relationships/image" Target="../media/image83.wmf"/><Relationship Id="rId21" Type="http://schemas.openxmlformats.org/officeDocument/2006/relationships/image" Target="../media/image92.wmf"/><Relationship Id="rId7" Type="http://schemas.openxmlformats.org/officeDocument/2006/relationships/image" Target="../media/image85.wmf"/><Relationship Id="rId12" Type="http://schemas.openxmlformats.org/officeDocument/2006/relationships/oleObject" Target="../embeddings/oleObject77.bin"/><Relationship Id="rId17" Type="http://schemas.openxmlformats.org/officeDocument/2006/relationships/image" Target="../media/image90.wmf"/><Relationship Id="rId25" Type="http://schemas.openxmlformats.org/officeDocument/2006/relationships/image" Target="../media/image94.wmf"/><Relationship Id="rId33" Type="http://schemas.openxmlformats.org/officeDocument/2006/relationships/image" Target="../media/image98.wmf"/><Relationship Id="rId2" Type="http://schemas.openxmlformats.org/officeDocument/2006/relationships/oleObject" Target="../embeddings/oleObject72.bin"/><Relationship Id="rId16" Type="http://schemas.openxmlformats.org/officeDocument/2006/relationships/oleObject" Target="../embeddings/oleObject79.bin"/><Relationship Id="rId20" Type="http://schemas.openxmlformats.org/officeDocument/2006/relationships/oleObject" Target="../embeddings/oleObject81.bin"/><Relationship Id="rId29" Type="http://schemas.openxmlformats.org/officeDocument/2006/relationships/image" Target="../media/image96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87.wmf"/><Relationship Id="rId24" Type="http://schemas.openxmlformats.org/officeDocument/2006/relationships/oleObject" Target="../embeddings/oleObject83.bin"/><Relationship Id="rId32" Type="http://schemas.openxmlformats.org/officeDocument/2006/relationships/oleObject" Target="../embeddings/oleObject87.bin"/><Relationship Id="rId5" Type="http://schemas.openxmlformats.org/officeDocument/2006/relationships/image" Target="../media/image84.wmf"/><Relationship Id="rId15" Type="http://schemas.openxmlformats.org/officeDocument/2006/relationships/image" Target="../media/image89.wmf"/><Relationship Id="rId23" Type="http://schemas.openxmlformats.org/officeDocument/2006/relationships/image" Target="../media/image93.wmf"/><Relationship Id="rId28" Type="http://schemas.openxmlformats.org/officeDocument/2006/relationships/oleObject" Target="../embeddings/oleObject85.bin"/><Relationship Id="rId10" Type="http://schemas.openxmlformats.org/officeDocument/2006/relationships/oleObject" Target="../embeddings/oleObject76.bin"/><Relationship Id="rId19" Type="http://schemas.openxmlformats.org/officeDocument/2006/relationships/image" Target="../media/image91.wmf"/><Relationship Id="rId31" Type="http://schemas.openxmlformats.org/officeDocument/2006/relationships/image" Target="../media/image97.wmf"/><Relationship Id="rId4" Type="http://schemas.openxmlformats.org/officeDocument/2006/relationships/oleObject" Target="../embeddings/oleObject73.bin"/><Relationship Id="rId9" Type="http://schemas.openxmlformats.org/officeDocument/2006/relationships/image" Target="../media/image86.wmf"/><Relationship Id="rId14" Type="http://schemas.openxmlformats.org/officeDocument/2006/relationships/oleObject" Target="../embeddings/oleObject78.bin"/><Relationship Id="rId22" Type="http://schemas.openxmlformats.org/officeDocument/2006/relationships/oleObject" Target="../embeddings/oleObject82.bin"/><Relationship Id="rId27" Type="http://schemas.openxmlformats.org/officeDocument/2006/relationships/image" Target="../media/image95.wmf"/><Relationship Id="rId30" Type="http://schemas.openxmlformats.org/officeDocument/2006/relationships/oleObject" Target="../embeddings/oleObject86.bin"/><Relationship Id="rId8" Type="http://schemas.openxmlformats.org/officeDocument/2006/relationships/oleObject" Target="../embeddings/oleObject75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13" Type="http://schemas.openxmlformats.org/officeDocument/2006/relationships/image" Target="../media/image104.wmf"/><Relationship Id="rId18" Type="http://schemas.openxmlformats.org/officeDocument/2006/relationships/oleObject" Target="../embeddings/oleObject96.bin"/><Relationship Id="rId3" Type="http://schemas.openxmlformats.org/officeDocument/2006/relationships/image" Target="../media/image99.wmf"/><Relationship Id="rId21" Type="http://schemas.openxmlformats.org/officeDocument/2006/relationships/image" Target="../media/image108.wmf"/><Relationship Id="rId7" Type="http://schemas.openxmlformats.org/officeDocument/2006/relationships/image" Target="../media/image101.wmf"/><Relationship Id="rId12" Type="http://schemas.openxmlformats.org/officeDocument/2006/relationships/oleObject" Target="../embeddings/oleObject93.bin"/><Relationship Id="rId17" Type="http://schemas.openxmlformats.org/officeDocument/2006/relationships/image" Target="../media/image106.wmf"/><Relationship Id="rId2" Type="http://schemas.openxmlformats.org/officeDocument/2006/relationships/oleObject" Target="../embeddings/oleObject88.bin"/><Relationship Id="rId16" Type="http://schemas.openxmlformats.org/officeDocument/2006/relationships/oleObject" Target="../embeddings/oleObject95.bin"/><Relationship Id="rId20" Type="http://schemas.openxmlformats.org/officeDocument/2006/relationships/oleObject" Target="../embeddings/oleObject9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90.bin"/><Relationship Id="rId11" Type="http://schemas.openxmlformats.org/officeDocument/2006/relationships/image" Target="../media/image103.wmf"/><Relationship Id="rId5" Type="http://schemas.openxmlformats.org/officeDocument/2006/relationships/image" Target="../media/image100.wmf"/><Relationship Id="rId15" Type="http://schemas.openxmlformats.org/officeDocument/2006/relationships/image" Target="../media/image105.wmf"/><Relationship Id="rId10" Type="http://schemas.openxmlformats.org/officeDocument/2006/relationships/oleObject" Target="../embeddings/oleObject92.bin"/><Relationship Id="rId19" Type="http://schemas.openxmlformats.org/officeDocument/2006/relationships/image" Target="../media/image107.wmf"/><Relationship Id="rId4" Type="http://schemas.openxmlformats.org/officeDocument/2006/relationships/oleObject" Target="../embeddings/oleObject89.bin"/><Relationship Id="rId9" Type="http://schemas.openxmlformats.org/officeDocument/2006/relationships/image" Target="../media/image102.wmf"/><Relationship Id="rId14" Type="http://schemas.openxmlformats.org/officeDocument/2006/relationships/oleObject" Target="../embeddings/oleObject9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7" Type="http://schemas.openxmlformats.org/officeDocument/2006/relationships/image" Target="../media/image111.wmf"/><Relationship Id="rId2" Type="http://schemas.openxmlformats.org/officeDocument/2006/relationships/oleObject" Target="../embeddings/oleObject9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00.bin"/><Relationship Id="rId5" Type="http://schemas.openxmlformats.org/officeDocument/2006/relationships/image" Target="../media/image110.wmf"/><Relationship Id="rId4" Type="http://schemas.openxmlformats.org/officeDocument/2006/relationships/oleObject" Target="../embeddings/oleObject9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oleObject" Target="../embeddings/oleObject101.bin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5.bin"/><Relationship Id="rId13" Type="http://schemas.openxmlformats.org/officeDocument/2006/relationships/image" Target="../media/image10.wmf"/><Relationship Id="rId18" Type="http://schemas.openxmlformats.org/officeDocument/2006/relationships/oleObject" Target="../embeddings/oleObject110.bin"/><Relationship Id="rId26" Type="http://schemas.openxmlformats.org/officeDocument/2006/relationships/oleObject" Target="../embeddings/oleObject114.bin"/><Relationship Id="rId3" Type="http://schemas.openxmlformats.org/officeDocument/2006/relationships/image" Target="../media/image113.wmf"/><Relationship Id="rId21" Type="http://schemas.openxmlformats.org/officeDocument/2006/relationships/image" Target="../media/image118.wmf"/><Relationship Id="rId7" Type="http://schemas.openxmlformats.org/officeDocument/2006/relationships/image" Target="../media/image114.wmf"/><Relationship Id="rId12" Type="http://schemas.openxmlformats.org/officeDocument/2006/relationships/oleObject" Target="../embeddings/oleObject107.bin"/><Relationship Id="rId17" Type="http://schemas.openxmlformats.org/officeDocument/2006/relationships/image" Target="../media/image12.wmf"/><Relationship Id="rId25" Type="http://schemas.openxmlformats.org/officeDocument/2006/relationships/image" Target="../media/image120.wmf"/><Relationship Id="rId2" Type="http://schemas.openxmlformats.org/officeDocument/2006/relationships/oleObject" Target="../embeddings/oleObject102.bin"/><Relationship Id="rId16" Type="http://schemas.openxmlformats.org/officeDocument/2006/relationships/oleObject" Target="../embeddings/oleObject109.bin"/><Relationship Id="rId20" Type="http://schemas.openxmlformats.org/officeDocument/2006/relationships/oleObject" Target="../embeddings/oleObject111.bin"/><Relationship Id="rId29" Type="http://schemas.openxmlformats.org/officeDocument/2006/relationships/image" Target="../media/image122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04.bin"/><Relationship Id="rId11" Type="http://schemas.openxmlformats.org/officeDocument/2006/relationships/image" Target="../media/image116.wmf"/><Relationship Id="rId24" Type="http://schemas.openxmlformats.org/officeDocument/2006/relationships/oleObject" Target="../embeddings/oleObject113.bin"/><Relationship Id="rId5" Type="http://schemas.openxmlformats.org/officeDocument/2006/relationships/image" Target="../media/image6.wmf"/><Relationship Id="rId15" Type="http://schemas.openxmlformats.org/officeDocument/2006/relationships/image" Target="../media/image11.wmf"/><Relationship Id="rId23" Type="http://schemas.openxmlformats.org/officeDocument/2006/relationships/image" Target="../media/image119.wmf"/><Relationship Id="rId28" Type="http://schemas.openxmlformats.org/officeDocument/2006/relationships/oleObject" Target="../embeddings/oleObject115.bin"/><Relationship Id="rId10" Type="http://schemas.openxmlformats.org/officeDocument/2006/relationships/oleObject" Target="../embeddings/oleObject106.bin"/><Relationship Id="rId19" Type="http://schemas.openxmlformats.org/officeDocument/2006/relationships/image" Target="../media/image117.wmf"/><Relationship Id="rId31" Type="http://schemas.openxmlformats.org/officeDocument/2006/relationships/image" Target="../media/image123.wmf"/><Relationship Id="rId4" Type="http://schemas.openxmlformats.org/officeDocument/2006/relationships/oleObject" Target="../embeddings/oleObject103.bin"/><Relationship Id="rId9" Type="http://schemas.openxmlformats.org/officeDocument/2006/relationships/image" Target="../media/image115.wmf"/><Relationship Id="rId14" Type="http://schemas.openxmlformats.org/officeDocument/2006/relationships/oleObject" Target="../embeddings/oleObject108.bin"/><Relationship Id="rId22" Type="http://schemas.openxmlformats.org/officeDocument/2006/relationships/oleObject" Target="../embeddings/oleObject112.bin"/><Relationship Id="rId27" Type="http://schemas.openxmlformats.org/officeDocument/2006/relationships/image" Target="../media/image121.wmf"/><Relationship Id="rId30" Type="http://schemas.openxmlformats.org/officeDocument/2006/relationships/oleObject" Target="../embeddings/oleObject116.bin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9.wmf"/><Relationship Id="rId18" Type="http://schemas.openxmlformats.org/officeDocument/2006/relationships/oleObject" Target="../embeddings/oleObject125.bin"/><Relationship Id="rId26" Type="http://schemas.openxmlformats.org/officeDocument/2006/relationships/oleObject" Target="../embeddings/oleObject129.bin"/><Relationship Id="rId39" Type="http://schemas.openxmlformats.org/officeDocument/2006/relationships/oleObject" Target="../embeddings/oleObject136.bin"/><Relationship Id="rId21" Type="http://schemas.openxmlformats.org/officeDocument/2006/relationships/image" Target="../media/image132.wmf"/><Relationship Id="rId34" Type="http://schemas.openxmlformats.org/officeDocument/2006/relationships/oleObject" Target="../embeddings/oleObject133.bin"/><Relationship Id="rId42" Type="http://schemas.openxmlformats.org/officeDocument/2006/relationships/image" Target="../media/image142.wmf"/><Relationship Id="rId47" Type="http://schemas.openxmlformats.org/officeDocument/2006/relationships/oleObject" Target="../embeddings/oleObject140.bin"/><Relationship Id="rId50" Type="http://schemas.openxmlformats.org/officeDocument/2006/relationships/oleObject" Target="../embeddings/oleObject142.bin"/><Relationship Id="rId7" Type="http://schemas.openxmlformats.org/officeDocument/2006/relationships/image" Target="../media/image126.wmf"/><Relationship Id="rId2" Type="http://schemas.openxmlformats.org/officeDocument/2006/relationships/oleObject" Target="../embeddings/oleObject117.bin"/><Relationship Id="rId16" Type="http://schemas.openxmlformats.org/officeDocument/2006/relationships/oleObject" Target="../embeddings/oleObject124.bin"/><Relationship Id="rId29" Type="http://schemas.openxmlformats.org/officeDocument/2006/relationships/image" Target="../media/image136.wmf"/><Relationship Id="rId11" Type="http://schemas.openxmlformats.org/officeDocument/2006/relationships/image" Target="../media/image128.wmf"/><Relationship Id="rId24" Type="http://schemas.openxmlformats.org/officeDocument/2006/relationships/oleObject" Target="../embeddings/oleObject128.bin"/><Relationship Id="rId32" Type="http://schemas.openxmlformats.org/officeDocument/2006/relationships/oleObject" Target="../embeddings/oleObject132.bin"/><Relationship Id="rId37" Type="http://schemas.openxmlformats.org/officeDocument/2006/relationships/oleObject" Target="../embeddings/oleObject135.bin"/><Relationship Id="rId40" Type="http://schemas.openxmlformats.org/officeDocument/2006/relationships/image" Target="../media/image141.wmf"/><Relationship Id="rId45" Type="http://schemas.openxmlformats.org/officeDocument/2006/relationships/oleObject" Target="../embeddings/oleObject139.bin"/><Relationship Id="rId5" Type="http://schemas.openxmlformats.org/officeDocument/2006/relationships/image" Target="../media/image125.wmf"/><Relationship Id="rId15" Type="http://schemas.openxmlformats.org/officeDocument/2006/relationships/image" Target="../media/image6.wmf"/><Relationship Id="rId23" Type="http://schemas.openxmlformats.org/officeDocument/2006/relationships/image" Target="../media/image133.wmf"/><Relationship Id="rId28" Type="http://schemas.openxmlformats.org/officeDocument/2006/relationships/oleObject" Target="../embeddings/oleObject130.bin"/><Relationship Id="rId36" Type="http://schemas.openxmlformats.org/officeDocument/2006/relationships/image" Target="../media/image139.wmf"/><Relationship Id="rId49" Type="http://schemas.openxmlformats.org/officeDocument/2006/relationships/oleObject" Target="../embeddings/oleObject141.bin"/><Relationship Id="rId10" Type="http://schemas.openxmlformats.org/officeDocument/2006/relationships/oleObject" Target="../embeddings/oleObject121.bin"/><Relationship Id="rId19" Type="http://schemas.openxmlformats.org/officeDocument/2006/relationships/image" Target="../media/image131.wmf"/><Relationship Id="rId31" Type="http://schemas.openxmlformats.org/officeDocument/2006/relationships/image" Target="../media/image137.wmf"/><Relationship Id="rId44" Type="http://schemas.openxmlformats.org/officeDocument/2006/relationships/image" Target="../media/image143.wmf"/><Relationship Id="rId4" Type="http://schemas.openxmlformats.org/officeDocument/2006/relationships/oleObject" Target="../embeddings/oleObject118.bin"/><Relationship Id="rId9" Type="http://schemas.openxmlformats.org/officeDocument/2006/relationships/image" Target="../media/image127.wmf"/><Relationship Id="rId14" Type="http://schemas.openxmlformats.org/officeDocument/2006/relationships/oleObject" Target="../embeddings/oleObject123.bin"/><Relationship Id="rId22" Type="http://schemas.openxmlformats.org/officeDocument/2006/relationships/oleObject" Target="../embeddings/oleObject127.bin"/><Relationship Id="rId27" Type="http://schemas.openxmlformats.org/officeDocument/2006/relationships/image" Target="../media/image135.wmf"/><Relationship Id="rId30" Type="http://schemas.openxmlformats.org/officeDocument/2006/relationships/oleObject" Target="../embeddings/oleObject131.bin"/><Relationship Id="rId35" Type="http://schemas.openxmlformats.org/officeDocument/2006/relationships/oleObject" Target="../embeddings/oleObject134.bin"/><Relationship Id="rId43" Type="http://schemas.openxmlformats.org/officeDocument/2006/relationships/oleObject" Target="../embeddings/oleObject138.bin"/><Relationship Id="rId48" Type="http://schemas.openxmlformats.org/officeDocument/2006/relationships/image" Target="../media/image145.wmf"/><Relationship Id="rId8" Type="http://schemas.openxmlformats.org/officeDocument/2006/relationships/oleObject" Target="../embeddings/oleObject120.bin"/><Relationship Id="rId51" Type="http://schemas.openxmlformats.org/officeDocument/2006/relationships/image" Target="../media/image146.wmf"/><Relationship Id="rId3" Type="http://schemas.openxmlformats.org/officeDocument/2006/relationships/image" Target="../media/image124.wmf"/><Relationship Id="rId12" Type="http://schemas.openxmlformats.org/officeDocument/2006/relationships/oleObject" Target="../embeddings/oleObject122.bin"/><Relationship Id="rId17" Type="http://schemas.openxmlformats.org/officeDocument/2006/relationships/image" Target="../media/image130.wmf"/><Relationship Id="rId25" Type="http://schemas.openxmlformats.org/officeDocument/2006/relationships/image" Target="../media/image134.wmf"/><Relationship Id="rId33" Type="http://schemas.openxmlformats.org/officeDocument/2006/relationships/image" Target="../media/image138.wmf"/><Relationship Id="rId38" Type="http://schemas.openxmlformats.org/officeDocument/2006/relationships/image" Target="../media/image140.wmf"/><Relationship Id="rId46" Type="http://schemas.openxmlformats.org/officeDocument/2006/relationships/image" Target="../media/image144.wmf"/><Relationship Id="rId20" Type="http://schemas.openxmlformats.org/officeDocument/2006/relationships/oleObject" Target="../embeddings/oleObject126.bin"/><Relationship Id="rId41" Type="http://schemas.openxmlformats.org/officeDocument/2006/relationships/oleObject" Target="../embeddings/oleObject13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19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6.bin"/><Relationship Id="rId3" Type="http://schemas.openxmlformats.org/officeDocument/2006/relationships/image" Target="../media/image147.wmf"/><Relationship Id="rId7" Type="http://schemas.openxmlformats.org/officeDocument/2006/relationships/image" Target="../media/image149.wmf"/><Relationship Id="rId2" Type="http://schemas.openxmlformats.org/officeDocument/2006/relationships/oleObject" Target="../embeddings/oleObject14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45.bin"/><Relationship Id="rId11" Type="http://schemas.openxmlformats.org/officeDocument/2006/relationships/image" Target="../media/image151.wmf"/><Relationship Id="rId5" Type="http://schemas.openxmlformats.org/officeDocument/2006/relationships/image" Target="../media/image148.wmf"/><Relationship Id="rId10" Type="http://schemas.openxmlformats.org/officeDocument/2006/relationships/oleObject" Target="../embeddings/oleObject147.bin"/><Relationship Id="rId4" Type="http://schemas.openxmlformats.org/officeDocument/2006/relationships/oleObject" Target="../embeddings/oleObject144.bin"/><Relationship Id="rId9" Type="http://schemas.openxmlformats.org/officeDocument/2006/relationships/image" Target="../media/image150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wmf"/><Relationship Id="rId2" Type="http://schemas.openxmlformats.org/officeDocument/2006/relationships/oleObject" Target="../embeddings/oleObject148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5.wmf"/><Relationship Id="rId4" Type="http://schemas.openxmlformats.org/officeDocument/2006/relationships/oleObject" Target="../embeddings/oleObject149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8.png"/><Relationship Id="rId4" Type="http://schemas.openxmlformats.org/officeDocument/2006/relationships/image" Target="../media/image157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2.wmf"/><Relationship Id="rId26" Type="http://schemas.openxmlformats.org/officeDocument/2006/relationships/image" Target="../media/image16.wmf"/><Relationship Id="rId3" Type="http://schemas.openxmlformats.org/officeDocument/2006/relationships/oleObject" Target="../embeddings/oleObject2.bin"/><Relationship Id="rId21" Type="http://schemas.openxmlformats.org/officeDocument/2006/relationships/oleObject" Target="../embeddings/oleObject11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9.bin"/><Relationship Id="rId25" Type="http://schemas.openxmlformats.org/officeDocument/2006/relationships/oleObject" Target="../embeddings/oleObject13.bin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wmf"/><Relationship Id="rId20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15.wmf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2.bin"/><Relationship Id="rId10" Type="http://schemas.openxmlformats.org/officeDocument/2006/relationships/image" Target="../media/image8.w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5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0.wmf"/><Relationship Id="rId22" Type="http://schemas.openxmlformats.org/officeDocument/2006/relationships/image" Target="../media/image14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emf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wmf"/><Relationship Id="rId18" Type="http://schemas.openxmlformats.org/officeDocument/2006/relationships/oleObject" Target="../embeddings/oleObject22.bin"/><Relationship Id="rId26" Type="http://schemas.openxmlformats.org/officeDocument/2006/relationships/oleObject" Target="../embeddings/oleObject26.bin"/><Relationship Id="rId3" Type="http://schemas.openxmlformats.org/officeDocument/2006/relationships/image" Target="../media/image17.wmf"/><Relationship Id="rId21" Type="http://schemas.openxmlformats.org/officeDocument/2006/relationships/image" Target="../media/image22.wmf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12.wmf"/><Relationship Id="rId25" Type="http://schemas.openxmlformats.org/officeDocument/2006/relationships/image" Target="../media/image24.wmf"/><Relationship Id="rId33" Type="http://schemas.openxmlformats.org/officeDocument/2006/relationships/image" Target="../media/image28.wmf"/><Relationship Id="rId2" Type="http://schemas.openxmlformats.org/officeDocument/2006/relationships/oleObject" Target="../embeddings/oleObject14.bin"/><Relationship Id="rId16" Type="http://schemas.openxmlformats.org/officeDocument/2006/relationships/oleObject" Target="../embeddings/oleObject21.bin"/><Relationship Id="rId20" Type="http://schemas.openxmlformats.org/officeDocument/2006/relationships/oleObject" Target="../embeddings/oleObject23.bin"/><Relationship Id="rId29" Type="http://schemas.openxmlformats.org/officeDocument/2006/relationships/image" Target="../media/image26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0.wmf"/><Relationship Id="rId24" Type="http://schemas.openxmlformats.org/officeDocument/2006/relationships/oleObject" Target="../embeddings/oleObject25.bin"/><Relationship Id="rId32" Type="http://schemas.openxmlformats.org/officeDocument/2006/relationships/oleObject" Target="../embeddings/oleObject29.bin"/><Relationship Id="rId5" Type="http://schemas.openxmlformats.org/officeDocument/2006/relationships/image" Target="../media/image6.wmf"/><Relationship Id="rId15" Type="http://schemas.openxmlformats.org/officeDocument/2006/relationships/image" Target="../media/image11.wmf"/><Relationship Id="rId23" Type="http://schemas.openxmlformats.org/officeDocument/2006/relationships/image" Target="../media/image23.wmf"/><Relationship Id="rId28" Type="http://schemas.openxmlformats.org/officeDocument/2006/relationships/oleObject" Target="../embeddings/oleObject27.bin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21.wmf"/><Relationship Id="rId31" Type="http://schemas.openxmlformats.org/officeDocument/2006/relationships/image" Target="../media/image27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20.bin"/><Relationship Id="rId22" Type="http://schemas.openxmlformats.org/officeDocument/2006/relationships/oleObject" Target="../embeddings/oleObject24.bin"/><Relationship Id="rId27" Type="http://schemas.openxmlformats.org/officeDocument/2006/relationships/image" Target="../media/image25.wmf"/><Relationship Id="rId30" Type="http://schemas.openxmlformats.org/officeDocument/2006/relationships/oleObject" Target="../embeddings/oleObject28.bin"/><Relationship Id="rId8" Type="http://schemas.openxmlformats.org/officeDocument/2006/relationships/oleObject" Target="../embeddings/oleObject17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2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524000" y="76201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ECEN 615</a:t>
            </a:r>
            <a:br>
              <a:rPr lang="en-US" altLang="en-US" dirty="0"/>
            </a:br>
            <a:r>
              <a:rPr lang="en-US" altLang="en-US" dirty="0"/>
              <a:t>Methods of Electric Power </a:t>
            </a:r>
            <a:br>
              <a:rPr lang="en-US" altLang="en-US" dirty="0"/>
            </a:br>
            <a:r>
              <a:rPr lang="en-US" altLang="en-US" dirty="0"/>
              <a:t>Systems Analysis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0" y="1752601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Lecture 14: Power Flow Sensitivities, August 14, 2003 Blackout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1752600" y="3251817"/>
            <a:ext cx="8534400" cy="1752600"/>
          </a:xfrm>
        </p:spPr>
        <p:txBody>
          <a:bodyPr/>
          <a:lstStyle/>
          <a:p>
            <a:r>
              <a:rPr lang="en-US" dirty="0"/>
              <a:t>Prof. Tom Overbye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overbye@tamu.edu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Outage Distribution Factors (LODFs)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896600" cy="3733800"/>
          </a:xfrm>
        </p:spPr>
        <p:txBody>
          <a:bodyPr/>
          <a:lstStyle/>
          <a:p>
            <a:r>
              <a:rPr lang="en-US" dirty="0"/>
              <a:t>Power system operation is practically always limited by contingencies, with line outages comprising a large number of the contingencies</a:t>
            </a:r>
          </a:p>
          <a:p>
            <a:r>
              <a:rPr lang="en-US" dirty="0"/>
              <a:t>Desire is to determine the impact of a line outage (either a transmission line or a transformer) on other system real power flows without having to explicitly solve the power flow for the contingency</a:t>
            </a:r>
          </a:p>
          <a:p>
            <a:r>
              <a:rPr lang="en-US" dirty="0"/>
              <a:t>These values are provided by the LODFs</a:t>
            </a:r>
          </a:p>
          <a:p>
            <a:r>
              <a:rPr lang="en-US" altLang="zh-CN" dirty="0">
                <a:ea typeface="SimSun" charset="-122"/>
              </a:rPr>
              <a:t>The LODF        is the percentage of the pre-outage real power line flow on line </a:t>
            </a:r>
            <a:r>
              <a:rPr lang="en-US" altLang="zh-CN" dirty="0">
                <a:ea typeface="SimSun" charset="-122"/>
                <a:sym typeface="Euclid Extra"/>
              </a:rPr>
              <a:t>k that is redistributed to line  as a result of the outage of line k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769395"/>
              </p:ext>
            </p:extLst>
          </p:nvPr>
        </p:nvGraphicFramePr>
        <p:xfrm>
          <a:off x="2667000" y="4114800"/>
          <a:ext cx="533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3160" imgH="482400" progId="Equation.DSMT4">
                  <p:embed/>
                </p:oleObj>
              </mc:Choice>
              <mc:Fallback>
                <p:oleObj name="Equation" r:id="rId2" imgW="533160" imgH="4824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114800"/>
                        <a:ext cx="533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91618F88-BA54-DBF6-B8A9-9812176959B7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9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24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52" name="Freeform 36"/>
          <p:cNvSpPr>
            <a:spLocks/>
          </p:cNvSpPr>
          <p:nvPr/>
        </p:nvSpPr>
        <p:spPr bwMode="auto">
          <a:xfrm flipV="1">
            <a:off x="6426200" y="1477963"/>
            <a:ext cx="3930650" cy="2944812"/>
          </a:xfrm>
          <a:custGeom>
            <a:avLst/>
            <a:gdLst>
              <a:gd name="T0" fmla="*/ 42265 w 2232"/>
              <a:gd name="T1" fmla="*/ 1700064 h 899"/>
              <a:gd name="T2" fmla="*/ 316988 w 2232"/>
              <a:gd name="T3" fmla="*/ 2014527 h 899"/>
              <a:gd name="T4" fmla="*/ 380385 w 2232"/>
              <a:gd name="T5" fmla="*/ 2093142 h 899"/>
              <a:gd name="T6" fmla="*/ 464916 w 2232"/>
              <a:gd name="T7" fmla="*/ 2328989 h 899"/>
              <a:gd name="T8" fmla="*/ 1035494 w 2232"/>
              <a:gd name="T9" fmla="*/ 2682760 h 899"/>
              <a:gd name="T10" fmla="*/ 1479277 w 2232"/>
              <a:gd name="T11" fmla="*/ 2761375 h 899"/>
              <a:gd name="T12" fmla="*/ 2831758 w 2232"/>
              <a:gd name="T13" fmla="*/ 2800683 h 899"/>
              <a:gd name="T14" fmla="*/ 2979686 w 2232"/>
              <a:gd name="T15" fmla="*/ 2722068 h 899"/>
              <a:gd name="T16" fmla="*/ 3043083 w 2232"/>
              <a:gd name="T17" fmla="*/ 2643452 h 899"/>
              <a:gd name="T18" fmla="*/ 3381204 w 2232"/>
              <a:gd name="T19" fmla="*/ 2446913 h 899"/>
              <a:gd name="T20" fmla="*/ 3677060 w 2232"/>
              <a:gd name="T21" fmla="*/ 2132450 h 899"/>
              <a:gd name="T22" fmla="*/ 3846120 w 2232"/>
              <a:gd name="T23" fmla="*/ 1739372 h 899"/>
              <a:gd name="T24" fmla="*/ 3930650 w 2232"/>
              <a:gd name="T25" fmla="*/ 638752 h 899"/>
              <a:gd name="T26" fmla="*/ 3486866 w 2232"/>
              <a:gd name="T27" fmla="*/ 324290 h 899"/>
              <a:gd name="T28" fmla="*/ 2641566 w 2232"/>
              <a:gd name="T29" fmla="*/ 363597 h 899"/>
              <a:gd name="T30" fmla="*/ 2493638 w 2232"/>
              <a:gd name="T31" fmla="*/ 245674 h 899"/>
              <a:gd name="T32" fmla="*/ 2324578 w 2232"/>
              <a:gd name="T33" fmla="*/ 167058 h 899"/>
              <a:gd name="T34" fmla="*/ 1986458 w 2232"/>
              <a:gd name="T35" fmla="*/ 127750 h 899"/>
              <a:gd name="T36" fmla="*/ 1817397 w 2232"/>
              <a:gd name="T37" fmla="*/ 206366 h 899"/>
              <a:gd name="T38" fmla="*/ 1373614 w 2232"/>
              <a:gd name="T39" fmla="*/ 324290 h 899"/>
              <a:gd name="T40" fmla="*/ 1077759 w 2232"/>
              <a:gd name="T41" fmla="*/ 560137 h 899"/>
              <a:gd name="T42" fmla="*/ 697373 w 2232"/>
              <a:gd name="T43" fmla="*/ 835291 h 899"/>
              <a:gd name="T44" fmla="*/ 401518 w 2232"/>
              <a:gd name="T45" fmla="*/ 1071139 h 899"/>
              <a:gd name="T46" fmla="*/ 84530 w 2232"/>
              <a:gd name="T47" fmla="*/ 1189062 h 899"/>
              <a:gd name="T48" fmla="*/ 0 w 2232"/>
              <a:gd name="T49" fmla="*/ 1424909 h 899"/>
              <a:gd name="T50" fmla="*/ 21133 w 2232"/>
              <a:gd name="T51" fmla="*/ 1621448 h 899"/>
              <a:gd name="T52" fmla="*/ 42265 w 2232"/>
              <a:gd name="T53" fmla="*/ 1700064 h 89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232"/>
              <a:gd name="T82" fmla="*/ 0 h 899"/>
              <a:gd name="T83" fmla="*/ 2232 w 2232"/>
              <a:gd name="T84" fmla="*/ 899 h 89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232" h="899">
                <a:moveTo>
                  <a:pt x="24" y="519"/>
                </a:moveTo>
                <a:cubicBezTo>
                  <a:pt x="75" y="553"/>
                  <a:pt x="128" y="581"/>
                  <a:pt x="180" y="615"/>
                </a:cubicBezTo>
                <a:cubicBezTo>
                  <a:pt x="192" y="623"/>
                  <a:pt x="216" y="639"/>
                  <a:pt x="216" y="639"/>
                </a:cubicBezTo>
                <a:cubicBezTo>
                  <a:pt x="232" y="663"/>
                  <a:pt x="240" y="695"/>
                  <a:pt x="264" y="711"/>
                </a:cubicBezTo>
                <a:cubicBezTo>
                  <a:pt x="363" y="777"/>
                  <a:pt x="469" y="806"/>
                  <a:pt x="588" y="819"/>
                </a:cubicBezTo>
                <a:cubicBezTo>
                  <a:pt x="672" y="828"/>
                  <a:pt x="840" y="843"/>
                  <a:pt x="840" y="843"/>
                </a:cubicBezTo>
                <a:cubicBezTo>
                  <a:pt x="1065" y="899"/>
                  <a:pt x="1416" y="859"/>
                  <a:pt x="1608" y="855"/>
                </a:cubicBezTo>
                <a:cubicBezTo>
                  <a:pt x="1623" y="851"/>
                  <a:pt x="1675" y="840"/>
                  <a:pt x="1692" y="831"/>
                </a:cubicBezTo>
                <a:cubicBezTo>
                  <a:pt x="1705" y="825"/>
                  <a:pt x="1715" y="813"/>
                  <a:pt x="1728" y="807"/>
                </a:cubicBezTo>
                <a:cubicBezTo>
                  <a:pt x="1788" y="781"/>
                  <a:pt x="1857" y="763"/>
                  <a:pt x="1920" y="747"/>
                </a:cubicBezTo>
                <a:cubicBezTo>
                  <a:pt x="2002" y="726"/>
                  <a:pt x="2018" y="674"/>
                  <a:pt x="2088" y="651"/>
                </a:cubicBezTo>
                <a:cubicBezTo>
                  <a:pt x="2126" y="613"/>
                  <a:pt x="2152" y="574"/>
                  <a:pt x="2184" y="531"/>
                </a:cubicBezTo>
                <a:cubicBezTo>
                  <a:pt x="2220" y="423"/>
                  <a:pt x="2218" y="307"/>
                  <a:pt x="2232" y="195"/>
                </a:cubicBezTo>
                <a:cubicBezTo>
                  <a:pt x="2156" y="144"/>
                  <a:pt x="2069" y="121"/>
                  <a:pt x="1980" y="99"/>
                </a:cubicBezTo>
                <a:cubicBezTo>
                  <a:pt x="1765" y="111"/>
                  <a:pt x="1718" y="122"/>
                  <a:pt x="1500" y="111"/>
                </a:cubicBezTo>
                <a:cubicBezTo>
                  <a:pt x="1471" y="101"/>
                  <a:pt x="1445" y="85"/>
                  <a:pt x="1416" y="75"/>
                </a:cubicBezTo>
                <a:cubicBezTo>
                  <a:pt x="1385" y="65"/>
                  <a:pt x="1320" y="51"/>
                  <a:pt x="1320" y="51"/>
                </a:cubicBezTo>
                <a:cubicBezTo>
                  <a:pt x="1243" y="0"/>
                  <a:pt x="1288" y="19"/>
                  <a:pt x="1128" y="39"/>
                </a:cubicBezTo>
                <a:cubicBezTo>
                  <a:pt x="1095" y="43"/>
                  <a:pt x="1065" y="58"/>
                  <a:pt x="1032" y="63"/>
                </a:cubicBezTo>
                <a:cubicBezTo>
                  <a:pt x="948" y="77"/>
                  <a:pt x="865" y="90"/>
                  <a:pt x="780" y="99"/>
                </a:cubicBezTo>
                <a:cubicBezTo>
                  <a:pt x="720" y="119"/>
                  <a:pt x="674" y="155"/>
                  <a:pt x="612" y="171"/>
                </a:cubicBezTo>
                <a:cubicBezTo>
                  <a:pt x="544" y="216"/>
                  <a:pt x="453" y="217"/>
                  <a:pt x="396" y="255"/>
                </a:cubicBezTo>
                <a:cubicBezTo>
                  <a:pt x="347" y="288"/>
                  <a:pt x="286" y="316"/>
                  <a:pt x="228" y="327"/>
                </a:cubicBezTo>
                <a:cubicBezTo>
                  <a:pt x="166" y="338"/>
                  <a:pt x="108" y="343"/>
                  <a:pt x="48" y="363"/>
                </a:cubicBezTo>
                <a:cubicBezTo>
                  <a:pt x="26" y="385"/>
                  <a:pt x="0" y="400"/>
                  <a:pt x="0" y="435"/>
                </a:cubicBezTo>
                <a:cubicBezTo>
                  <a:pt x="0" y="455"/>
                  <a:pt x="7" y="475"/>
                  <a:pt x="12" y="495"/>
                </a:cubicBezTo>
                <a:cubicBezTo>
                  <a:pt x="25" y="548"/>
                  <a:pt x="24" y="539"/>
                  <a:pt x="24" y="519"/>
                </a:cubicBezTo>
                <a:close/>
              </a:path>
            </a:pathLst>
          </a:custGeom>
          <a:solidFill>
            <a:srgbClr val="FFFFFF"/>
          </a:solidFill>
          <a:ln w="349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44053" name="Freeform 3"/>
          <p:cNvSpPr>
            <a:spLocks/>
          </p:cNvSpPr>
          <p:nvPr/>
        </p:nvSpPr>
        <p:spPr bwMode="auto">
          <a:xfrm flipV="1">
            <a:off x="1638300" y="1500188"/>
            <a:ext cx="4032250" cy="2944812"/>
          </a:xfrm>
          <a:custGeom>
            <a:avLst/>
            <a:gdLst>
              <a:gd name="T0" fmla="*/ 43358 w 2232"/>
              <a:gd name="T1" fmla="*/ 1700064 h 899"/>
              <a:gd name="T2" fmla="*/ 325181 w 2232"/>
              <a:gd name="T3" fmla="*/ 2014527 h 899"/>
              <a:gd name="T4" fmla="*/ 390218 w 2232"/>
              <a:gd name="T5" fmla="*/ 2093142 h 899"/>
              <a:gd name="T6" fmla="*/ 476933 w 2232"/>
              <a:gd name="T7" fmla="*/ 2328989 h 899"/>
              <a:gd name="T8" fmla="*/ 1062259 w 2232"/>
              <a:gd name="T9" fmla="*/ 2682760 h 899"/>
              <a:gd name="T10" fmla="*/ 1517513 w 2232"/>
              <a:gd name="T11" fmla="*/ 2761375 h 899"/>
              <a:gd name="T12" fmla="*/ 2904954 w 2232"/>
              <a:gd name="T13" fmla="*/ 2800683 h 899"/>
              <a:gd name="T14" fmla="*/ 3056705 w 2232"/>
              <a:gd name="T15" fmla="*/ 2722068 h 899"/>
              <a:gd name="T16" fmla="*/ 3121741 w 2232"/>
              <a:gd name="T17" fmla="*/ 2643452 h 899"/>
              <a:gd name="T18" fmla="*/ 3468602 w 2232"/>
              <a:gd name="T19" fmla="*/ 2446913 h 899"/>
              <a:gd name="T20" fmla="*/ 3772105 w 2232"/>
              <a:gd name="T21" fmla="*/ 2132450 h 899"/>
              <a:gd name="T22" fmla="*/ 3945535 w 2232"/>
              <a:gd name="T23" fmla="*/ 1739372 h 899"/>
              <a:gd name="T24" fmla="*/ 4032250 w 2232"/>
              <a:gd name="T25" fmla="*/ 638752 h 899"/>
              <a:gd name="T26" fmla="*/ 3576995 w 2232"/>
              <a:gd name="T27" fmla="*/ 324290 h 899"/>
              <a:gd name="T28" fmla="*/ 2709845 w 2232"/>
              <a:gd name="T29" fmla="*/ 363597 h 899"/>
              <a:gd name="T30" fmla="*/ 2558094 w 2232"/>
              <a:gd name="T31" fmla="*/ 245674 h 899"/>
              <a:gd name="T32" fmla="*/ 2384664 w 2232"/>
              <a:gd name="T33" fmla="*/ 167058 h 899"/>
              <a:gd name="T34" fmla="*/ 2037804 w 2232"/>
              <a:gd name="T35" fmla="*/ 127750 h 899"/>
              <a:gd name="T36" fmla="*/ 1864374 w 2232"/>
              <a:gd name="T37" fmla="*/ 206366 h 899"/>
              <a:gd name="T38" fmla="*/ 1409119 w 2232"/>
              <a:gd name="T39" fmla="*/ 324290 h 899"/>
              <a:gd name="T40" fmla="*/ 1105617 w 2232"/>
              <a:gd name="T41" fmla="*/ 560137 h 899"/>
              <a:gd name="T42" fmla="*/ 715399 w 2232"/>
              <a:gd name="T43" fmla="*/ 835291 h 899"/>
              <a:gd name="T44" fmla="*/ 411896 w 2232"/>
              <a:gd name="T45" fmla="*/ 1071139 h 899"/>
              <a:gd name="T46" fmla="*/ 86715 w 2232"/>
              <a:gd name="T47" fmla="*/ 1189062 h 899"/>
              <a:gd name="T48" fmla="*/ 0 w 2232"/>
              <a:gd name="T49" fmla="*/ 1424909 h 899"/>
              <a:gd name="T50" fmla="*/ 21679 w 2232"/>
              <a:gd name="T51" fmla="*/ 1621448 h 899"/>
              <a:gd name="T52" fmla="*/ 43358 w 2232"/>
              <a:gd name="T53" fmla="*/ 1700064 h 89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232"/>
              <a:gd name="T82" fmla="*/ 0 h 899"/>
              <a:gd name="T83" fmla="*/ 2232 w 2232"/>
              <a:gd name="T84" fmla="*/ 899 h 89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232" h="899">
                <a:moveTo>
                  <a:pt x="24" y="519"/>
                </a:moveTo>
                <a:cubicBezTo>
                  <a:pt x="75" y="553"/>
                  <a:pt x="128" y="581"/>
                  <a:pt x="180" y="615"/>
                </a:cubicBezTo>
                <a:cubicBezTo>
                  <a:pt x="192" y="623"/>
                  <a:pt x="216" y="639"/>
                  <a:pt x="216" y="639"/>
                </a:cubicBezTo>
                <a:cubicBezTo>
                  <a:pt x="232" y="663"/>
                  <a:pt x="240" y="695"/>
                  <a:pt x="264" y="711"/>
                </a:cubicBezTo>
                <a:cubicBezTo>
                  <a:pt x="363" y="777"/>
                  <a:pt x="469" y="806"/>
                  <a:pt x="588" y="819"/>
                </a:cubicBezTo>
                <a:cubicBezTo>
                  <a:pt x="672" y="828"/>
                  <a:pt x="840" y="843"/>
                  <a:pt x="840" y="843"/>
                </a:cubicBezTo>
                <a:cubicBezTo>
                  <a:pt x="1065" y="899"/>
                  <a:pt x="1416" y="859"/>
                  <a:pt x="1608" y="855"/>
                </a:cubicBezTo>
                <a:cubicBezTo>
                  <a:pt x="1623" y="851"/>
                  <a:pt x="1675" y="840"/>
                  <a:pt x="1692" y="831"/>
                </a:cubicBezTo>
                <a:cubicBezTo>
                  <a:pt x="1705" y="825"/>
                  <a:pt x="1715" y="813"/>
                  <a:pt x="1728" y="807"/>
                </a:cubicBezTo>
                <a:cubicBezTo>
                  <a:pt x="1788" y="781"/>
                  <a:pt x="1857" y="763"/>
                  <a:pt x="1920" y="747"/>
                </a:cubicBezTo>
                <a:cubicBezTo>
                  <a:pt x="2002" y="726"/>
                  <a:pt x="2018" y="674"/>
                  <a:pt x="2088" y="651"/>
                </a:cubicBezTo>
                <a:cubicBezTo>
                  <a:pt x="2126" y="613"/>
                  <a:pt x="2152" y="574"/>
                  <a:pt x="2184" y="531"/>
                </a:cubicBezTo>
                <a:cubicBezTo>
                  <a:pt x="2220" y="423"/>
                  <a:pt x="2218" y="307"/>
                  <a:pt x="2232" y="195"/>
                </a:cubicBezTo>
                <a:cubicBezTo>
                  <a:pt x="2156" y="144"/>
                  <a:pt x="2069" y="121"/>
                  <a:pt x="1980" y="99"/>
                </a:cubicBezTo>
                <a:cubicBezTo>
                  <a:pt x="1765" y="111"/>
                  <a:pt x="1718" y="122"/>
                  <a:pt x="1500" y="111"/>
                </a:cubicBezTo>
                <a:cubicBezTo>
                  <a:pt x="1471" y="101"/>
                  <a:pt x="1445" y="85"/>
                  <a:pt x="1416" y="75"/>
                </a:cubicBezTo>
                <a:cubicBezTo>
                  <a:pt x="1385" y="65"/>
                  <a:pt x="1320" y="51"/>
                  <a:pt x="1320" y="51"/>
                </a:cubicBezTo>
                <a:cubicBezTo>
                  <a:pt x="1243" y="0"/>
                  <a:pt x="1288" y="19"/>
                  <a:pt x="1128" y="39"/>
                </a:cubicBezTo>
                <a:cubicBezTo>
                  <a:pt x="1095" y="43"/>
                  <a:pt x="1065" y="58"/>
                  <a:pt x="1032" y="63"/>
                </a:cubicBezTo>
                <a:cubicBezTo>
                  <a:pt x="948" y="77"/>
                  <a:pt x="865" y="90"/>
                  <a:pt x="780" y="99"/>
                </a:cubicBezTo>
                <a:cubicBezTo>
                  <a:pt x="720" y="119"/>
                  <a:pt x="674" y="155"/>
                  <a:pt x="612" y="171"/>
                </a:cubicBezTo>
                <a:cubicBezTo>
                  <a:pt x="544" y="216"/>
                  <a:pt x="453" y="217"/>
                  <a:pt x="396" y="255"/>
                </a:cubicBezTo>
                <a:cubicBezTo>
                  <a:pt x="347" y="288"/>
                  <a:pt x="286" y="316"/>
                  <a:pt x="228" y="327"/>
                </a:cubicBezTo>
                <a:cubicBezTo>
                  <a:pt x="166" y="338"/>
                  <a:pt x="108" y="343"/>
                  <a:pt x="48" y="363"/>
                </a:cubicBezTo>
                <a:cubicBezTo>
                  <a:pt x="26" y="385"/>
                  <a:pt x="0" y="400"/>
                  <a:pt x="0" y="435"/>
                </a:cubicBezTo>
                <a:cubicBezTo>
                  <a:pt x="0" y="455"/>
                  <a:pt x="7" y="475"/>
                  <a:pt x="12" y="495"/>
                </a:cubicBezTo>
                <a:cubicBezTo>
                  <a:pt x="25" y="548"/>
                  <a:pt x="24" y="539"/>
                  <a:pt x="24" y="519"/>
                </a:cubicBezTo>
                <a:close/>
              </a:path>
            </a:pathLst>
          </a:custGeom>
          <a:solidFill>
            <a:srgbClr val="FFFFFF"/>
          </a:solidFill>
          <a:ln w="349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graphicFrame>
        <p:nvGraphicFramePr>
          <p:cNvPr id="44034" name="Object 5"/>
          <p:cNvGraphicFramePr>
            <a:graphicFrameLocks noChangeAspect="1"/>
          </p:cNvGraphicFramePr>
          <p:nvPr/>
        </p:nvGraphicFramePr>
        <p:xfrm>
          <a:off x="3311525" y="2524125"/>
          <a:ext cx="850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50680" imgH="393480" progId="Equation.DSMT4">
                  <p:embed/>
                </p:oleObj>
              </mc:Choice>
              <mc:Fallback>
                <p:oleObj name="Equation" r:id="rId2" imgW="850680" imgH="393480" progId="Equation.DSMT4">
                  <p:embed/>
                  <p:pic>
                    <p:nvPicPr>
                      <p:cNvPr id="4403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525" y="2524125"/>
                        <a:ext cx="850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54" name="Line 6"/>
          <p:cNvSpPr>
            <a:spLocks noChangeShapeType="1"/>
          </p:cNvSpPr>
          <p:nvPr/>
        </p:nvSpPr>
        <p:spPr bwMode="auto">
          <a:xfrm>
            <a:off x="2774950" y="2314575"/>
            <a:ext cx="1968500" cy="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graphicFrame>
        <p:nvGraphicFramePr>
          <p:cNvPr id="44035" name="Object 9"/>
          <p:cNvGraphicFramePr>
            <a:graphicFrameLocks noChangeAspect="1"/>
          </p:cNvGraphicFramePr>
          <p:nvPr/>
        </p:nvGraphicFramePr>
        <p:xfrm>
          <a:off x="3502025" y="1666875"/>
          <a:ext cx="342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2720" imgH="431640" progId="Equation.DSMT4">
                  <p:embed/>
                </p:oleObj>
              </mc:Choice>
              <mc:Fallback>
                <p:oleObj name="Equation" r:id="rId4" imgW="342720" imgH="431640" progId="Equation.DSMT4">
                  <p:embed/>
                  <p:pic>
                    <p:nvPicPr>
                      <p:cNvPr id="4403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2025" y="1666875"/>
                        <a:ext cx="342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55" name="Line 10"/>
          <p:cNvSpPr>
            <a:spLocks noChangeShapeType="1"/>
          </p:cNvSpPr>
          <p:nvPr/>
        </p:nvSpPr>
        <p:spPr bwMode="auto">
          <a:xfrm>
            <a:off x="3451226" y="2187575"/>
            <a:ext cx="4032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sz="2800" dirty="0"/>
          </a:p>
        </p:txBody>
      </p:sp>
      <p:graphicFrame>
        <p:nvGraphicFramePr>
          <p:cNvPr id="44036" name="Object 11"/>
          <p:cNvGraphicFramePr>
            <a:graphicFrameLocks noChangeAspect="1"/>
          </p:cNvGraphicFramePr>
          <p:nvPr/>
        </p:nvGraphicFramePr>
        <p:xfrm>
          <a:off x="2416175" y="2181225"/>
          <a:ext cx="152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280" imgH="317160" progId="Equation.DSMT4">
                  <p:embed/>
                </p:oleObj>
              </mc:Choice>
              <mc:Fallback>
                <p:oleObj name="Equation" r:id="rId6" imgW="152280" imgH="317160" progId="Equation.DSMT4">
                  <p:embed/>
                  <p:pic>
                    <p:nvPicPr>
                      <p:cNvPr id="4403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175" y="2181225"/>
                        <a:ext cx="152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56" name="Line 12"/>
          <p:cNvSpPr>
            <a:spLocks noChangeShapeType="1"/>
          </p:cNvSpPr>
          <p:nvPr/>
        </p:nvSpPr>
        <p:spPr bwMode="auto">
          <a:xfrm flipH="1">
            <a:off x="2765426" y="2119313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44057" name="Line 13"/>
          <p:cNvSpPr>
            <a:spLocks noChangeShapeType="1"/>
          </p:cNvSpPr>
          <p:nvPr/>
        </p:nvSpPr>
        <p:spPr bwMode="auto">
          <a:xfrm flipH="1">
            <a:off x="4733926" y="2106613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graphicFrame>
        <p:nvGraphicFramePr>
          <p:cNvPr id="44037" name="Object 14"/>
          <p:cNvGraphicFramePr>
            <a:graphicFrameLocks noChangeAspect="1"/>
          </p:cNvGraphicFramePr>
          <p:nvPr/>
        </p:nvGraphicFramePr>
        <p:xfrm>
          <a:off x="4899025" y="2117725"/>
          <a:ext cx="215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5640" imgH="393480" progId="Equation.DSMT4">
                  <p:embed/>
                </p:oleObj>
              </mc:Choice>
              <mc:Fallback>
                <p:oleObj name="Equation" r:id="rId8" imgW="215640" imgH="393480" progId="Equation.DSMT4">
                  <p:embed/>
                  <p:pic>
                    <p:nvPicPr>
                      <p:cNvPr id="44037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9025" y="2117725"/>
                        <a:ext cx="215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58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SimSun" charset="-122"/>
              </a:rPr>
              <a:t>LODFs</a:t>
            </a:r>
          </a:p>
        </p:txBody>
      </p:sp>
      <p:graphicFrame>
        <p:nvGraphicFramePr>
          <p:cNvPr id="44038" name="Object 21"/>
          <p:cNvGraphicFramePr>
            <a:graphicFrameLocks noChangeAspect="1"/>
          </p:cNvGraphicFramePr>
          <p:nvPr/>
        </p:nvGraphicFramePr>
        <p:xfrm>
          <a:off x="8337550" y="1749425"/>
          <a:ext cx="876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76240" imgH="431640" progId="Equation.DSMT4">
                  <p:embed/>
                </p:oleObj>
              </mc:Choice>
              <mc:Fallback>
                <p:oleObj name="Equation" r:id="rId10" imgW="876240" imgH="431640" progId="Equation.DSMT4">
                  <p:embed/>
                  <p:pic>
                    <p:nvPicPr>
                      <p:cNvPr id="44038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7550" y="1749425"/>
                        <a:ext cx="8763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9" name="Object 27"/>
          <p:cNvGraphicFramePr>
            <a:graphicFrameLocks noChangeAspect="1"/>
          </p:cNvGraphicFramePr>
          <p:nvPr/>
        </p:nvGraphicFramePr>
        <p:xfrm>
          <a:off x="3400425" y="3679825"/>
          <a:ext cx="876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76240" imgH="393480" progId="Equation.DSMT4">
                  <p:embed/>
                </p:oleObj>
              </mc:Choice>
              <mc:Fallback>
                <p:oleObj name="Equation" r:id="rId12" imgW="876240" imgH="393480" progId="Equation.DSMT4">
                  <p:embed/>
                  <p:pic>
                    <p:nvPicPr>
                      <p:cNvPr id="44039" name="Object 27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0425" y="3679825"/>
                        <a:ext cx="8763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59" name="Line 28"/>
          <p:cNvSpPr>
            <a:spLocks noChangeShapeType="1"/>
          </p:cNvSpPr>
          <p:nvPr/>
        </p:nvSpPr>
        <p:spPr bwMode="auto">
          <a:xfrm>
            <a:off x="2851150" y="3533775"/>
            <a:ext cx="1968500" cy="0"/>
          </a:xfrm>
          <a:prstGeom prst="line">
            <a:avLst/>
          </a:prstGeom>
          <a:noFill/>
          <a:ln w="349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graphicFrame>
        <p:nvGraphicFramePr>
          <p:cNvPr id="44040" name="Object 29"/>
          <p:cNvGraphicFramePr>
            <a:graphicFrameLocks noChangeAspect="1"/>
          </p:cNvGraphicFramePr>
          <p:nvPr/>
        </p:nvGraphicFramePr>
        <p:xfrm>
          <a:off x="3552825" y="2860675"/>
          <a:ext cx="368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68280" imgH="431640" progId="Equation.DSMT4">
                  <p:embed/>
                </p:oleObj>
              </mc:Choice>
              <mc:Fallback>
                <p:oleObj name="Equation" r:id="rId14" imgW="368280" imgH="431640" progId="Equation.DSMT4">
                  <p:embed/>
                  <p:pic>
                    <p:nvPicPr>
                      <p:cNvPr id="44040" name="Object 29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2825" y="2860675"/>
                        <a:ext cx="3683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0" name="Line 30"/>
          <p:cNvSpPr>
            <a:spLocks noChangeShapeType="1"/>
          </p:cNvSpPr>
          <p:nvPr/>
        </p:nvSpPr>
        <p:spPr bwMode="auto">
          <a:xfrm>
            <a:off x="3527426" y="3406775"/>
            <a:ext cx="4032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sz="2800" dirty="0"/>
          </a:p>
        </p:txBody>
      </p:sp>
      <p:graphicFrame>
        <p:nvGraphicFramePr>
          <p:cNvPr id="44041" name="Object 31"/>
          <p:cNvGraphicFramePr>
            <a:graphicFrameLocks noChangeAspect="1"/>
          </p:cNvGraphicFramePr>
          <p:nvPr/>
        </p:nvGraphicFramePr>
        <p:xfrm>
          <a:off x="2505075" y="3330575"/>
          <a:ext cx="228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28600" imgH="330120" progId="Equation.DSMT4">
                  <p:embed/>
                </p:oleObj>
              </mc:Choice>
              <mc:Fallback>
                <p:oleObj name="Equation" r:id="rId16" imgW="228600" imgH="330120" progId="Equation.DSMT4">
                  <p:embed/>
                  <p:pic>
                    <p:nvPicPr>
                      <p:cNvPr id="44041" name="Object 31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5075" y="3330575"/>
                        <a:ext cx="2286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1" name="Line 32"/>
          <p:cNvSpPr>
            <a:spLocks noChangeShapeType="1"/>
          </p:cNvSpPr>
          <p:nvPr/>
        </p:nvSpPr>
        <p:spPr bwMode="auto">
          <a:xfrm flipH="1">
            <a:off x="2841626" y="3338513"/>
            <a:ext cx="3175" cy="393700"/>
          </a:xfrm>
          <a:prstGeom prst="line">
            <a:avLst/>
          </a:prstGeom>
          <a:noFill/>
          <a:ln w="539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44062" name="Line 33"/>
          <p:cNvSpPr>
            <a:spLocks noChangeShapeType="1"/>
          </p:cNvSpPr>
          <p:nvPr/>
        </p:nvSpPr>
        <p:spPr bwMode="auto">
          <a:xfrm flipH="1">
            <a:off x="4810126" y="3325813"/>
            <a:ext cx="3175" cy="393700"/>
          </a:xfrm>
          <a:prstGeom prst="line">
            <a:avLst/>
          </a:prstGeom>
          <a:noFill/>
          <a:ln w="539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graphicFrame>
        <p:nvGraphicFramePr>
          <p:cNvPr id="44042" name="Object 34"/>
          <p:cNvGraphicFramePr>
            <a:graphicFrameLocks noChangeAspect="1"/>
          </p:cNvGraphicFramePr>
          <p:nvPr/>
        </p:nvGraphicFramePr>
        <p:xfrm>
          <a:off x="4943475" y="3305175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79360" imgH="406080" progId="Equation.DSMT4">
                  <p:embed/>
                </p:oleObj>
              </mc:Choice>
              <mc:Fallback>
                <p:oleObj name="Equation" r:id="rId18" imgW="279360" imgH="406080" progId="Equation.DSMT4">
                  <p:embed/>
                  <p:pic>
                    <p:nvPicPr>
                      <p:cNvPr id="44042" name="Object 34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475" y="3305175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3" name="Object 37"/>
          <p:cNvGraphicFramePr>
            <a:graphicFrameLocks noChangeAspect="1"/>
          </p:cNvGraphicFramePr>
          <p:nvPr/>
        </p:nvGraphicFramePr>
        <p:xfrm>
          <a:off x="8023225" y="2524125"/>
          <a:ext cx="850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50680" imgH="393480" progId="Equation.DSMT4">
                  <p:embed/>
                </p:oleObj>
              </mc:Choice>
              <mc:Fallback>
                <p:oleObj name="Equation" r:id="rId20" imgW="850680" imgH="393480" progId="Equation.DSMT4">
                  <p:embed/>
                  <p:pic>
                    <p:nvPicPr>
                      <p:cNvPr id="44043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3225" y="2524125"/>
                        <a:ext cx="850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3" name="Line 38"/>
          <p:cNvSpPr>
            <a:spLocks noChangeShapeType="1"/>
          </p:cNvSpPr>
          <p:nvPr/>
        </p:nvSpPr>
        <p:spPr bwMode="auto">
          <a:xfrm>
            <a:off x="7486650" y="2314575"/>
            <a:ext cx="1968500" cy="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graphicFrame>
        <p:nvGraphicFramePr>
          <p:cNvPr id="44044" name="Object 39"/>
          <p:cNvGraphicFramePr>
            <a:graphicFrameLocks noChangeAspect="1"/>
          </p:cNvGraphicFramePr>
          <p:nvPr/>
        </p:nvGraphicFramePr>
        <p:xfrm>
          <a:off x="7870825" y="1724025"/>
          <a:ext cx="342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42720" imgH="431640" progId="Equation.DSMT4">
                  <p:embed/>
                </p:oleObj>
              </mc:Choice>
              <mc:Fallback>
                <p:oleObj name="Equation" r:id="rId22" imgW="342720" imgH="431640" progId="Equation.DSMT4">
                  <p:embed/>
                  <p:pic>
                    <p:nvPicPr>
                      <p:cNvPr id="44044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0825" y="1724025"/>
                        <a:ext cx="342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4" name="Line 40"/>
          <p:cNvSpPr>
            <a:spLocks noChangeShapeType="1"/>
          </p:cNvSpPr>
          <p:nvPr/>
        </p:nvSpPr>
        <p:spPr bwMode="auto">
          <a:xfrm>
            <a:off x="8181975" y="2190750"/>
            <a:ext cx="4127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sz="2800" dirty="0"/>
          </a:p>
        </p:txBody>
      </p:sp>
      <p:graphicFrame>
        <p:nvGraphicFramePr>
          <p:cNvPr id="44045" name="Object 41"/>
          <p:cNvGraphicFramePr>
            <a:graphicFrameLocks noChangeAspect="1"/>
          </p:cNvGraphicFramePr>
          <p:nvPr/>
        </p:nvGraphicFramePr>
        <p:xfrm>
          <a:off x="7127875" y="2181225"/>
          <a:ext cx="152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52280" imgH="317160" progId="Equation.DSMT4">
                  <p:embed/>
                </p:oleObj>
              </mc:Choice>
              <mc:Fallback>
                <p:oleObj name="Equation" r:id="rId24" imgW="152280" imgH="317160" progId="Equation.DSMT4">
                  <p:embed/>
                  <p:pic>
                    <p:nvPicPr>
                      <p:cNvPr id="44045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75" y="2181225"/>
                        <a:ext cx="152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5" name="Line 42"/>
          <p:cNvSpPr>
            <a:spLocks noChangeShapeType="1"/>
          </p:cNvSpPr>
          <p:nvPr/>
        </p:nvSpPr>
        <p:spPr bwMode="auto">
          <a:xfrm flipH="1">
            <a:off x="7477126" y="2119313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44066" name="Line 43"/>
          <p:cNvSpPr>
            <a:spLocks noChangeShapeType="1"/>
          </p:cNvSpPr>
          <p:nvPr/>
        </p:nvSpPr>
        <p:spPr bwMode="auto">
          <a:xfrm flipH="1">
            <a:off x="9445626" y="2106613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graphicFrame>
        <p:nvGraphicFramePr>
          <p:cNvPr id="44046" name="Object 44"/>
          <p:cNvGraphicFramePr>
            <a:graphicFrameLocks noChangeAspect="1"/>
          </p:cNvGraphicFramePr>
          <p:nvPr/>
        </p:nvGraphicFramePr>
        <p:xfrm>
          <a:off x="9610725" y="2117725"/>
          <a:ext cx="215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15640" imgH="393480" progId="Equation.DSMT4">
                  <p:embed/>
                </p:oleObj>
              </mc:Choice>
              <mc:Fallback>
                <p:oleObj name="Equation" r:id="rId26" imgW="215640" imgH="393480" progId="Equation.DSMT4">
                  <p:embed/>
                  <p:pic>
                    <p:nvPicPr>
                      <p:cNvPr id="44046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10725" y="2117725"/>
                        <a:ext cx="215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7" name="AutoShape 54"/>
          <p:cNvSpPr>
            <a:spLocks noChangeArrowheads="1"/>
          </p:cNvSpPr>
          <p:nvPr/>
        </p:nvSpPr>
        <p:spPr bwMode="auto">
          <a:xfrm>
            <a:off x="6122725" y="4152900"/>
            <a:ext cx="1828800" cy="584200"/>
          </a:xfrm>
          <a:prstGeom prst="wedgeRoundRectCallout">
            <a:avLst>
              <a:gd name="adj1" fmla="val 48859"/>
              <a:gd name="adj2" fmla="val -156878"/>
              <a:gd name="adj3" fmla="val 16667"/>
            </a:avLst>
          </a:prstGeom>
          <a:solidFill>
            <a:srgbClr val="FFFFFF"/>
          </a:solidFill>
          <a:ln w="222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2800" i="1" dirty="0">
                <a:solidFill>
                  <a:schemeClr val="hlink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outaged</a:t>
            </a:r>
          </a:p>
        </p:txBody>
      </p:sp>
      <p:graphicFrame>
        <p:nvGraphicFramePr>
          <p:cNvPr id="44048" name="Object 57"/>
          <p:cNvGraphicFramePr>
            <a:graphicFrameLocks noChangeAspect="1"/>
          </p:cNvGraphicFramePr>
          <p:nvPr/>
        </p:nvGraphicFramePr>
        <p:xfrm>
          <a:off x="8124825" y="3565525"/>
          <a:ext cx="876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876240" imgH="393480" progId="Equation.DSMT4">
                  <p:embed/>
                </p:oleObj>
              </mc:Choice>
              <mc:Fallback>
                <p:oleObj name="Equation" r:id="rId28" imgW="876240" imgH="393480" progId="Equation.DSMT4">
                  <p:embed/>
                  <p:pic>
                    <p:nvPicPr>
                      <p:cNvPr id="44048" name="Object 57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4825" y="3565525"/>
                        <a:ext cx="8763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8" name="Line 58"/>
          <p:cNvSpPr>
            <a:spLocks noChangeShapeType="1"/>
          </p:cNvSpPr>
          <p:nvPr/>
        </p:nvSpPr>
        <p:spPr bwMode="auto">
          <a:xfrm>
            <a:off x="7575550" y="3419475"/>
            <a:ext cx="1968500" cy="0"/>
          </a:xfrm>
          <a:prstGeom prst="line">
            <a:avLst/>
          </a:prstGeom>
          <a:noFill/>
          <a:ln w="34925" cap="rnd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graphicFrame>
        <p:nvGraphicFramePr>
          <p:cNvPr id="44049" name="Object 61"/>
          <p:cNvGraphicFramePr>
            <a:graphicFrameLocks noChangeAspect="1"/>
          </p:cNvGraphicFramePr>
          <p:nvPr/>
        </p:nvGraphicFramePr>
        <p:xfrm>
          <a:off x="7229475" y="3216275"/>
          <a:ext cx="228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228600" imgH="330120" progId="Equation.DSMT4">
                  <p:embed/>
                </p:oleObj>
              </mc:Choice>
              <mc:Fallback>
                <p:oleObj name="Equation" r:id="rId30" imgW="228600" imgH="330120" progId="Equation.DSMT4">
                  <p:embed/>
                  <p:pic>
                    <p:nvPicPr>
                      <p:cNvPr id="44049" name="Object 61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9475" y="3216275"/>
                        <a:ext cx="2286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9" name="Line 62"/>
          <p:cNvSpPr>
            <a:spLocks noChangeShapeType="1"/>
          </p:cNvSpPr>
          <p:nvPr/>
        </p:nvSpPr>
        <p:spPr bwMode="auto">
          <a:xfrm flipH="1">
            <a:off x="7566026" y="3224213"/>
            <a:ext cx="3175" cy="393700"/>
          </a:xfrm>
          <a:prstGeom prst="line">
            <a:avLst/>
          </a:prstGeom>
          <a:noFill/>
          <a:ln w="539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44070" name="Line 63"/>
          <p:cNvSpPr>
            <a:spLocks noChangeShapeType="1"/>
          </p:cNvSpPr>
          <p:nvPr/>
        </p:nvSpPr>
        <p:spPr bwMode="auto">
          <a:xfrm flipH="1">
            <a:off x="9534526" y="3211513"/>
            <a:ext cx="3175" cy="393700"/>
          </a:xfrm>
          <a:prstGeom prst="line">
            <a:avLst/>
          </a:prstGeom>
          <a:noFill/>
          <a:ln w="539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graphicFrame>
        <p:nvGraphicFramePr>
          <p:cNvPr id="44050" name="Object 64"/>
          <p:cNvGraphicFramePr>
            <a:graphicFrameLocks noChangeAspect="1"/>
          </p:cNvGraphicFramePr>
          <p:nvPr/>
        </p:nvGraphicFramePr>
        <p:xfrm>
          <a:off x="9667875" y="3190875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279360" imgH="406080" progId="Equation.DSMT4">
                  <p:embed/>
                </p:oleObj>
              </mc:Choice>
              <mc:Fallback>
                <p:oleObj name="Equation" r:id="rId32" imgW="279360" imgH="406080" progId="Equation.DSMT4">
                  <p:embed/>
                  <p:pic>
                    <p:nvPicPr>
                      <p:cNvPr id="44050" name="Object 64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75" y="3190875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1" name="Object 66"/>
          <p:cNvGraphicFramePr>
            <a:graphicFrameLocks noChangeAspect="1"/>
          </p:cNvGraphicFramePr>
          <p:nvPr/>
        </p:nvGraphicFramePr>
        <p:xfrm>
          <a:off x="4586288" y="4902200"/>
          <a:ext cx="30734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3073320" imgH="1028520" progId="Equation.DSMT4">
                  <p:embed/>
                </p:oleObj>
              </mc:Choice>
              <mc:Fallback>
                <p:oleObj name="Equation" r:id="rId34" imgW="3073320" imgH="1028520" progId="Equation.DSMT4">
                  <p:embed/>
                  <p:pic>
                    <p:nvPicPr>
                      <p:cNvPr id="44051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6288" y="4902200"/>
                        <a:ext cx="30734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71" name="Text Box 67"/>
          <p:cNvSpPr txBox="1">
            <a:spLocks noChangeArrowheads="1"/>
          </p:cNvSpPr>
          <p:nvPr/>
        </p:nvSpPr>
        <p:spPr bwMode="auto">
          <a:xfrm>
            <a:off x="2765426" y="4456263"/>
            <a:ext cx="1965325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altLang="zh-CN" sz="2800" i="1" dirty="0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base case</a:t>
            </a:r>
          </a:p>
        </p:txBody>
      </p:sp>
      <p:sp>
        <p:nvSpPr>
          <p:cNvPr id="44072" name="Text Box 68"/>
          <p:cNvSpPr txBox="1">
            <a:spLocks noChangeArrowheads="1"/>
          </p:cNvSpPr>
          <p:nvPr/>
        </p:nvSpPr>
        <p:spPr bwMode="auto">
          <a:xfrm>
            <a:off x="7880350" y="4622800"/>
            <a:ext cx="230505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altLang="zh-CN" sz="2800" i="1" dirty="0">
                <a:solidFill>
                  <a:schemeClr val="hlink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outage case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14321" y="6005566"/>
            <a:ext cx="5974713" cy="461665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Best reference is Chapter 7 of the course book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B99ECDA2-A280-B92C-9892-1A3BE3B63E33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10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507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73152"/>
            <a:ext cx="8001000" cy="1066800"/>
          </a:xfrm>
        </p:spPr>
        <p:txBody>
          <a:bodyPr/>
          <a:lstStyle/>
          <a:p>
            <a:r>
              <a:rPr lang="en-US" altLang="zh-CN" dirty="0">
                <a:latin typeface="Times New Roman" pitchFamily="18" charset="0"/>
                <a:ea typeface="SimSun" charset="-122"/>
              </a:rPr>
              <a:t>LODF</a:t>
            </a:r>
            <a:r>
              <a:rPr lang="en-US" altLang="zh-CN" dirty="0">
                <a:ea typeface="SimSun" charset="-122"/>
              </a:rPr>
              <a:t> Evaluation</a:t>
            </a:r>
            <a:endParaRPr lang="zh-CN" altLang="en-US" dirty="0">
              <a:ea typeface="SimSun" charset="-122"/>
            </a:endParaRPr>
          </a:p>
        </p:txBody>
      </p:sp>
      <p:sp>
        <p:nvSpPr>
          <p:cNvPr id="4712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10668000" cy="201295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zh-CN" dirty="0">
                <a:ea typeface="SimSun" charset="-122"/>
              </a:rPr>
              <a:t>We simulate the impact of the outage of line k by adding the basic transaction</a:t>
            </a:r>
          </a:p>
        </p:txBody>
      </p:sp>
      <p:graphicFrame>
        <p:nvGraphicFramePr>
          <p:cNvPr id="47117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184136"/>
              </p:ext>
            </p:extLst>
          </p:nvPr>
        </p:nvGraphicFramePr>
        <p:xfrm>
          <a:off x="2569895" y="1846335"/>
          <a:ext cx="24003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00120" imgH="507960" progId="Equation.DSMT4">
                  <p:embed/>
                </p:oleObj>
              </mc:Choice>
              <mc:Fallback>
                <p:oleObj name="Equation" r:id="rId2" imgW="2400120" imgH="507960" progId="Equation.DSMT4">
                  <p:embed/>
                  <p:pic>
                    <p:nvPicPr>
                      <p:cNvPr id="47117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9895" y="1846335"/>
                        <a:ext cx="24003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44" name="Text Box 39"/>
          <p:cNvSpPr txBox="1">
            <a:spLocks noChangeArrowheads="1"/>
          </p:cNvSpPr>
          <p:nvPr/>
        </p:nvSpPr>
        <p:spPr bwMode="auto">
          <a:xfrm>
            <a:off x="5378451" y="2496407"/>
            <a:ext cx="4738686" cy="138499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800" dirty="0">
                <a:solidFill>
                  <a:srgbClr val="000000"/>
                </a:solidFill>
                <a:latin typeface="+mn-lt"/>
                <a:ea typeface="SimSun" charset="-122"/>
              </a:rPr>
              <a:t>and selecting </a:t>
            </a:r>
            <a:r>
              <a:rPr lang="en-US" altLang="zh-CN" sz="2800" dirty="0">
                <a:solidFill>
                  <a:srgbClr val="000000"/>
                </a:solidFill>
                <a:latin typeface="+mn-lt"/>
                <a:ea typeface="SimSun" charset="-122"/>
                <a:sym typeface="Symbol"/>
              </a:rPr>
              <a:t>t</a:t>
            </a:r>
            <a:r>
              <a:rPr lang="en-US" altLang="zh-CN" sz="2800" baseline="-25000" dirty="0">
                <a:solidFill>
                  <a:srgbClr val="000000"/>
                </a:solidFill>
                <a:latin typeface="+mn-lt"/>
                <a:ea typeface="SimSun" charset="-122"/>
                <a:sym typeface="Symbol"/>
              </a:rPr>
              <a:t>k</a:t>
            </a:r>
            <a:r>
              <a:rPr lang="en-US" altLang="zh-CN" sz="2800" dirty="0">
                <a:solidFill>
                  <a:srgbClr val="000000"/>
                </a:solidFill>
                <a:latin typeface="+mn-lt"/>
                <a:ea typeface="SimSun" charset="-122"/>
                <a:sym typeface="Symbo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+mn-lt"/>
                <a:ea typeface="SimSun" charset="-122"/>
              </a:rPr>
              <a:t>in such a way that the flows on the dashed lines become exactly </a:t>
            </a:r>
            <a:r>
              <a:rPr lang="en-US" altLang="zh-CN" sz="2800" dirty="0">
                <a:solidFill>
                  <a:srgbClr val="000000"/>
                </a:solidFill>
                <a:latin typeface="+mn-lt"/>
                <a:ea typeface="SimSun" charset="-122"/>
                <a:cs typeface="Arial" panose="020B0604020202020204" pitchFamily="34" charset="0"/>
              </a:rPr>
              <a:t>zero</a:t>
            </a:r>
            <a:endParaRPr lang="en-US" altLang="zh-CN" sz="2800" i="1" dirty="0">
              <a:solidFill>
                <a:srgbClr val="000000"/>
              </a:solidFill>
              <a:latin typeface="+mn-lt"/>
              <a:ea typeface="SimSun" charset="-122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71600" y="2614541"/>
            <a:ext cx="3738563" cy="3778250"/>
            <a:chOff x="1165225" y="2624138"/>
            <a:chExt cx="3738563" cy="3778250"/>
          </a:xfrm>
        </p:grpSpPr>
        <p:sp>
          <p:nvSpPr>
            <p:cNvPr id="47121" name="Text Box 4"/>
            <p:cNvSpPr txBox="1">
              <a:spLocks noChangeArrowheads="1"/>
            </p:cNvSpPr>
            <p:nvPr/>
          </p:nvSpPr>
          <p:spPr bwMode="auto">
            <a:xfrm>
              <a:off x="3590925" y="5749925"/>
              <a:ext cx="1312863" cy="65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 sz="1200" b="0">
                <a:solidFill>
                  <a:schemeClr val="tx1"/>
                </a:solidFill>
                <a:latin typeface="Times New Roman" pitchFamily="18" charset="0"/>
                <a:ea typeface="SimSun" charset="-122"/>
              </a:endParaRPr>
            </a:p>
          </p:txBody>
        </p:sp>
        <p:sp>
          <p:nvSpPr>
            <p:cNvPr id="47122" name="Line 5"/>
            <p:cNvSpPr>
              <a:spLocks noChangeShapeType="1"/>
            </p:cNvSpPr>
            <p:nvPr/>
          </p:nvSpPr>
          <p:spPr bwMode="auto">
            <a:xfrm flipV="1">
              <a:off x="1938338" y="5308600"/>
              <a:ext cx="0" cy="506413"/>
            </a:xfrm>
            <a:prstGeom prst="line">
              <a:avLst/>
            </a:prstGeom>
            <a:noFill/>
            <a:ln w="34925">
              <a:solidFill>
                <a:srgbClr val="FF00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47123" name="Line 6"/>
            <p:cNvSpPr>
              <a:spLocks noChangeShapeType="1"/>
            </p:cNvSpPr>
            <p:nvPr/>
          </p:nvSpPr>
          <p:spPr bwMode="auto">
            <a:xfrm rot="10800000" flipV="1">
              <a:off x="4135705" y="5265738"/>
              <a:ext cx="0" cy="506412"/>
            </a:xfrm>
            <a:prstGeom prst="line">
              <a:avLst/>
            </a:prstGeom>
            <a:noFill/>
            <a:ln w="34925">
              <a:solidFill>
                <a:srgbClr val="FF00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47124" name="Text Box 7"/>
            <p:cNvSpPr txBox="1">
              <a:spLocks noChangeArrowheads="1"/>
            </p:cNvSpPr>
            <p:nvPr/>
          </p:nvSpPr>
          <p:spPr bwMode="auto">
            <a:xfrm>
              <a:off x="1976438" y="3325813"/>
              <a:ext cx="211455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 sz="1200" b="0">
                <a:solidFill>
                  <a:schemeClr val="tx1"/>
                </a:solidFill>
                <a:latin typeface="Times New Roman" pitchFamily="18" charset="0"/>
                <a:ea typeface="SimSun" charset="-122"/>
              </a:endParaRPr>
            </a:p>
          </p:txBody>
        </p:sp>
        <p:sp>
          <p:nvSpPr>
            <p:cNvPr id="47125" name="Freeform 8"/>
            <p:cNvSpPr>
              <a:spLocks/>
            </p:cNvSpPr>
            <p:nvPr/>
          </p:nvSpPr>
          <p:spPr bwMode="auto">
            <a:xfrm>
              <a:off x="1165225" y="2624138"/>
              <a:ext cx="3636963" cy="1525587"/>
            </a:xfrm>
            <a:custGeom>
              <a:avLst/>
              <a:gdLst>
                <a:gd name="T0" fmla="*/ 39107 w 2232"/>
                <a:gd name="T1" fmla="*/ 880734 h 899"/>
                <a:gd name="T2" fmla="*/ 293303 w 2232"/>
                <a:gd name="T3" fmla="*/ 1043644 h 899"/>
                <a:gd name="T4" fmla="*/ 351964 w 2232"/>
                <a:gd name="T5" fmla="*/ 1084372 h 899"/>
                <a:gd name="T6" fmla="*/ 430178 w 2232"/>
                <a:gd name="T7" fmla="*/ 1206554 h 899"/>
                <a:gd name="T8" fmla="*/ 958125 w 2232"/>
                <a:gd name="T9" fmla="*/ 1389828 h 899"/>
                <a:gd name="T10" fmla="*/ 1368749 w 2232"/>
                <a:gd name="T11" fmla="*/ 1430556 h 899"/>
                <a:gd name="T12" fmla="*/ 2620177 w 2232"/>
                <a:gd name="T13" fmla="*/ 1450920 h 899"/>
                <a:gd name="T14" fmla="*/ 2757052 w 2232"/>
                <a:gd name="T15" fmla="*/ 1410192 h 899"/>
                <a:gd name="T16" fmla="*/ 2815713 w 2232"/>
                <a:gd name="T17" fmla="*/ 1369465 h 899"/>
                <a:gd name="T18" fmla="*/ 3128570 w 2232"/>
                <a:gd name="T19" fmla="*/ 1267646 h 899"/>
                <a:gd name="T20" fmla="*/ 3402320 w 2232"/>
                <a:gd name="T21" fmla="*/ 1104736 h 899"/>
                <a:gd name="T22" fmla="*/ 3558749 w 2232"/>
                <a:gd name="T23" fmla="*/ 901098 h 899"/>
                <a:gd name="T24" fmla="*/ 3636963 w 2232"/>
                <a:gd name="T25" fmla="*/ 330912 h 899"/>
                <a:gd name="T26" fmla="*/ 3226338 w 2232"/>
                <a:gd name="T27" fmla="*/ 168001 h 899"/>
                <a:gd name="T28" fmla="*/ 2444195 w 2232"/>
                <a:gd name="T29" fmla="*/ 188365 h 899"/>
                <a:gd name="T30" fmla="*/ 2307320 w 2232"/>
                <a:gd name="T31" fmla="*/ 127274 h 899"/>
                <a:gd name="T32" fmla="*/ 2150892 w 2232"/>
                <a:gd name="T33" fmla="*/ 86546 h 899"/>
                <a:gd name="T34" fmla="*/ 1838035 w 2232"/>
                <a:gd name="T35" fmla="*/ 66182 h 899"/>
                <a:gd name="T36" fmla="*/ 1681607 w 2232"/>
                <a:gd name="T37" fmla="*/ 106910 h 899"/>
                <a:gd name="T38" fmla="*/ 1270982 w 2232"/>
                <a:gd name="T39" fmla="*/ 168001 h 899"/>
                <a:gd name="T40" fmla="*/ 997232 w 2232"/>
                <a:gd name="T41" fmla="*/ 290184 h 899"/>
                <a:gd name="T42" fmla="*/ 645268 w 2232"/>
                <a:gd name="T43" fmla="*/ 432730 h 899"/>
                <a:gd name="T44" fmla="*/ 371518 w 2232"/>
                <a:gd name="T45" fmla="*/ 554913 h 899"/>
                <a:gd name="T46" fmla="*/ 78214 w 2232"/>
                <a:gd name="T47" fmla="*/ 616005 h 899"/>
                <a:gd name="T48" fmla="*/ 0 w 2232"/>
                <a:gd name="T49" fmla="*/ 738187 h 899"/>
                <a:gd name="T50" fmla="*/ 19554 w 2232"/>
                <a:gd name="T51" fmla="*/ 840006 h 899"/>
                <a:gd name="T52" fmla="*/ 39107 w 2232"/>
                <a:gd name="T53" fmla="*/ 880734 h 89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32"/>
                <a:gd name="T82" fmla="*/ 0 h 899"/>
                <a:gd name="T83" fmla="*/ 2232 w 2232"/>
                <a:gd name="T84" fmla="*/ 899 h 89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32" h="899">
                  <a:moveTo>
                    <a:pt x="24" y="519"/>
                  </a:moveTo>
                  <a:cubicBezTo>
                    <a:pt x="75" y="553"/>
                    <a:pt x="128" y="581"/>
                    <a:pt x="180" y="615"/>
                  </a:cubicBezTo>
                  <a:cubicBezTo>
                    <a:pt x="192" y="623"/>
                    <a:pt x="216" y="639"/>
                    <a:pt x="216" y="639"/>
                  </a:cubicBezTo>
                  <a:cubicBezTo>
                    <a:pt x="232" y="663"/>
                    <a:pt x="240" y="695"/>
                    <a:pt x="264" y="711"/>
                  </a:cubicBezTo>
                  <a:cubicBezTo>
                    <a:pt x="363" y="777"/>
                    <a:pt x="469" y="806"/>
                    <a:pt x="588" y="819"/>
                  </a:cubicBezTo>
                  <a:cubicBezTo>
                    <a:pt x="672" y="828"/>
                    <a:pt x="840" y="843"/>
                    <a:pt x="840" y="843"/>
                  </a:cubicBezTo>
                  <a:cubicBezTo>
                    <a:pt x="1065" y="899"/>
                    <a:pt x="1416" y="859"/>
                    <a:pt x="1608" y="855"/>
                  </a:cubicBezTo>
                  <a:cubicBezTo>
                    <a:pt x="1623" y="851"/>
                    <a:pt x="1675" y="840"/>
                    <a:pt x="1692" y="831"/>
                  </a:cubicBezTo>
                  <a:cubicBezTo>
                    <a:pt x="1705" y="825"/>
                    <a:pt x="1715" y="813"/>
                    <a:pt x="1728" y="807"/>
                  </a:cubicBezTo>
                  <a:cubicBezTo>
                    <a:pt x="1788" y="781"/>
                    <a:pt x="1857" y="763"/>
                    <a:pt x="1920" y="747"/>
                  </a:cubicBezTo>
                  <a:cubicBezTo>
                    <a:pt x="2002" y="726"/>
                    <a:pt x="2018" y="674"/>
                    <a:pt x="2088" y="651"/>
                  </a:cubicBezTo>
                  <a:cubicBezTo>
                    <a:pt x="2126" y="613"/>
                    <a:pt x="2152" y="574"/>
                    <a:pt x="2184" y="531"/>
                  </a:cubicBezTo>
                  <a:cubicBezTo>
                    <a:pt x="2220" y="423"/>
                    <a:pt x="2218" y="307"/>
                    <a:pt x="2232" y="195"/>
                  </a:cubicBezTo>
                  <a:cubicBezTo>
                    <a:pt x="2156" y="144"/>
                    <a:pt x="2069" y="121"/>
                    <a:pt x="1980" y="99"/>
                  </a:cubicBezTo>
                  <a:cubicBezTo>
                    <a:pt x="1765" y="111"/>
                    <a:pt x="1718" y="122"/>
                    <a:pt x="1500" y="111"/>
                  </a:cubicBezTo>
                  <a:cubicBezTo>
                    <a:pt x="1471" y="101"/>
                    <a:pt x="1445" y="85"/>
                    <a:pt x="1416" y="75"/>
                  </a:cubicBezTo>
                  <a:cubicBezTo>
                    <a:pt x="1385" y="65"/>
                    <a:pt x="1320" y="51"/>
                    <a:pt x="1320" y="51"/>
                  </a:cubicBezTo>
                  <a:cubicBezTo>
                    <a:pt x="1243" y="0"/>
                    <a:pt x="1288" y="19"/>
                    <a:pt x="1128" y="39"/>
                  </a:cubicBezTo>
                  <a:cubicBezTo>
                    <a:pt x="1095" y="43"/>
                    <a:pt x="1065" y="58"/>
                    <a:pt x="1032" y="63"/>
                  </a:cubicBezTo>
                  <a:cubicBezTo>
                    <a:pt x="948" y="77"/>
                    <a:pt x="865" y="90"/>
                    <a:pt x="780" y="99"/>
                  </a:cubicBezTo>
                  <a:cubicBezTo>
                    <a:pt x="720" y="119"/>
                    <a:pt x="674" y="155"/>
                    <a:pt x="612" y="171"/>
                  </a:cubicBezTo>
                  <a:cubicBezTo>
                    <a:pt x="544" y="216"/>
                    <a:pt x="453" y="217"/>
                    <a:pt x="396" y="255"/>
                  </a:cubicBezTo>
                  <a:cubicBezTo>
                    <a:pt x="347" y="288"/>
                    <a:pt x="286" y="316"/>
                    <a:pt x="228" y="327"/>
                  </a:cubicBezTo>
                  <a:cubicBezTo>
                    <a:pt x="166" y="338"/>
                    <a:pt x="108" y="343"/>
                    <a:pt x="48" y="363"/>
                  </a:cubicBezTo>
                  <a:cubicBezTo>
                    <a:pt x="26" y="385"/>
                    <a:pt x="0" y="400"/>
                    <a:pt x="0" y="435"/>
                  </a:cubicBezTo>
                  <a:cubicBezTo>
                    <a:pt x="0" y="455"/>
                    <a:pt x="7" y="475"/>
                    <a:pt x="12" y="495"/>
                  </a:cubicBezTo>
                  <a:cubicBezTo>
                    <a:pt x="25" y="548"/>
                    <a:pt x="24" y="539"/>
                    <a:pt x="24" y="519"/>
                  </a:cubicBezTo>
                  <a:close/>
                </a:path>
              </a:pathLst>
            </a:custGeom>
            <a:solidFill>
              <a:srgbClr val="FFFFFF"/>
            </a:solidFill>
            <a:ln w="349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47126" name="Line 9"/>
            <p:cNvSpPr>
              <a:spLocks noChangeShapeType="1"/>
            </p:cNvSpPr>
            <p:nvPr/>
          </p:nvSpPr>
          <p:spPr bwMode="auto">
            <a:xfrm>
              <a:off x="2037815" y="3903663"/>
              <a:ext cx="96838" cy="346075"/>
            </a:xfrm>
            <a:prstGeom prst="line">
              <a:avLst/>
            </a:prstGeom>
            <a:noFill/>
            <a:ln w="349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47127" name="Line 10"/>
            <p:cNvSpPr>
              <a:spLocks noChangeShapeType="1"/>
            </p:cNvSpPr>
            <p:nvPr/>
          </p:nvSpPr>
          <p:spPr bwMode="auto">
            <a:xfrm flipH="1">
              <a:off x="2134652" y="3906838"/>
              <a:ext cx="222785" cy="342900"/>
            </a:xfrm>
            <a:prstGeom prst="line">
              <a:avLst/>
            </a:prstGeom>
            <a:noFill/>
            <a:ln w="349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47128" name="Line 11"/>
            <p:cNvSpPr>
              <a:spLocks noChangeShapeType="1"/>
            </p:cNvSpPr>
            <p:nvPr/>
          </p:nvSpPr>
          <p:spPr bwMode="auto">
            <a:xfrm>
              <a:off x="1868488" y="4267200"/>
              <a:ext cx="488950" cy="0"/>
            </a:xfrm>
            <a:prstGeom prst="line">
              <a:avLst/>
            </a:prstGeom>
            <a:noFill/>
            <a:ln w="349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47129" name="Line 12"/>
            <p:cNvSpPr>
              <a:spLocks noChangeShapeType="1"/>
            </p:cNvSpPr>
            <p:nvPr/>
          </p:nvSpPr>
          <p:spPr bwMode="auto">
            <a:xfrm>
              <a:off x="3786188" y="3906838"/>
              <a:ext cx="210773" cy="323850"/>
            </a:xfrm>
            <a:prstGeom prst="line">
              <a:avLst/>
            </a:prstGeom>
            <a:noFill/>
            <a:ln w="349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47130" name="Line 13"/>
            <p:cNvSpPr>
              <a:spLocks noChangeShapeType="1"/>
            </p:cNvSpPr>
            <p:nvPr/>
          </p:nvSpPr>
          <p:spPr bwMode="auto">
            <a:xfrm flipH="1">
              <a:off x="4008972" y="3830129"/>
              <a:ext cx="117475" cy="400560"/>
            </a:xfrm>
            <a:prstGeom prst="line">
              <a:avLst/>
            </a:prstGeom>
            <a:noFill/>
            <a:ln w="349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47131" name="Line 14"/>
            <p:cNvSpPr>
              <a:spLocks noChangeShapeType="1"/>
            </p:cNvSpPr>
            <p:nvPr/>
          </p:nvSpPr>
          <p:spPr bwMode="auto">
            <a:xfrm flipV="1">
              <a:off x="3786188" y="4230688"/>
              <a:ext cx="469900" cy="0"/>
            </a:xfrm>
            <a:prstGeom prst="line">
              <a:avLst/>
            </a:prstGeom>
            <a:noFill/>
            <a:ln w="349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47132" name="Line 15"/>
            <p:cNvSpPr>
              <a:spLocks noChangeShapeType="1"/>
            </p:cNvSpPr>
            <p:nvPr/>
          </p:nvSpPr>
          <p:spPr bwMode="auto">
            <a:xfrm>
              <a:off x="2146300" y="5776913"/>
              <a:ext cx="615950" cy="0"/>
            </a:xfrm>
            <a:prstGeom prst="line">
              <a:avLst/>
            </a:prstGeom>
            <a:noFill/>
            <a:ln w="34925">
              <a:solidFill>
                <a:schemeClr val="hlink"/>
              </a:solidFill>
              <a:round/>
              <a:headEnd/>
              <a:tailEnd type="none" w="sm" len="lg"/>
            </a:ln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47133" name="Line 16"/>
            <p:cNvSpPr>
              <a:spLocks noChangeShapeType="1"/>
            </p:cNvSpPr>
            <p:nvPr/>
          </p:nvSpPr>
          <p:spPr bwMode="auto">
            <a:xfrm>
              <a:off x="2662238" y="5776913"/>
              <a:ext cx="1346734" cy="0"/>
            </a:xfrm>
            <a:prstGeom prst="line">
              <a:avLst/>
            </a:prstGeom>
            <a:noFill/>
            <a:ln w="349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47134" name="Line 17"/>
            <p:cNvSpPr>
              <a:spLocks noChangeShapeType="1"/>
            </p:cNvSpPr>
            <p:nvPr/>
          </p:nvSpPr>
          <p:spPr bwMode="auto">
            <a:xfrm flipH="1">
              <a:off x="2133122" y="5305425"/>
              <a:ext cx="0" cy="484188"/>
            </a:xfrm>
            <a:prstGeom prst="line">
              <a:avLst/>
            </a:prstGeom>
            <a:noFill/>
            <a:ln w="349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47135" name="Line 18"/>
            <p:cNvSpPr>
              <a:spLocks noChangeShapeType="1"/>
            </p:cNvSpPr>
            <p:nvPr/>
          </p:nvSpPr>
          <p:spPr bwMode="auto">
            <a:xfrm>
              <a:off x="4004267" y="5264150"/>
              <a:ext cx="0" cy="525463"/>
            </a:xfrm>
            <a:prstGeom prst="line">
              <a:avLst/>
            </a:prstGeom>
            <a:noFill/>
            <a:ln w="349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 dirty="0"/>
            </a:p>
          </p:txBody>
        </p:sp>
        <p:graphicFrame>
          <p:nvGraphicFramePr>
            <p:cNvPr id="47106" name="Object 19"/>
            <p:cNvGraphicFramePr>
              <a:graphicFrameLocks noChangeAspect="1"/>
            </p:cNvGraphicFramePr>
            <p:nvPr/>
          </p:nvGraphicFramePr>
          <p:xfrm>
            <a:off x="2727325" y="3565525"/>
            <a:ext cx="8509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850680" imgH="393480" progId="Equation.DSMT4">
                    <p:embed/>
                  </p:oleObj>
                </mc:Choice>
                <mc:Fallback>
                  <p:oleObj name="Equation" r:id="rId4" imgW="850680" imgH="393480" progId="Equation.DSMT4">
                    <p:embed/>
                    <p:pic>
                      <p:nvPicPr>
                        <p:cNvPr id="47106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7325" y="3565525"/>
                          <a:ext cx="850900" cy="393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136" name="Line 20"/>
            <p:cNvSpPr>
              <a:spLocks noChangeShapeType="1"/>
            </p:cNvSpPr>
            <p:nvPr/>
          </p:nvSpPr>
          <p:spPr bwMode="auto">
            <a:xfrm>
              <a:off x="2152650" y="3470275"/>
              <a:ext cx="1968500" cy="0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 dirty="0"/>
            </a:p>
          </p:txBody>
        </p:sp>
        <p:graphicFrame>
          <p:nvGraphicFramePr>
            <p:cNvPr id="47107" name="Object 21"/>
            <p:cNvGraphicFramePr>
              <a:graphicFrameLocks noChangeAspect="1"/>
            </p:cNvGraphicFramePr>
            <p:nvPr/>
          </p:nvGraphicFramePr>
          <p:xfrm>
            <a:off x="2301875" y="2828925"/>
            <a:ext cx="14478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447560" imgH="482400" progId="Equation.DSMT4">
                    <p:embed/>
                  </p:oleObj>
                </mc:Choice>
                <mc:Fallback>
                  <p:oleObj name="Equation" r:id="rId6" imgW="1447560" imgH="482400" progId="Equation.DSMT4">
                    <p:embed/>
                    <p:pic>
                      <p:nvPicPr>
                        <p:cNvPr id="47107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1875" y="2828925"/>
                          <a:ext cx="1447800" cy="482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137" name="Line 22"/>
            <p:cNvSpPr>
              <a:spLocks noChangeShapeType="1"/>
            </p:cNvSpPr>
            <p:nvPr/>
          </p:nvSpPr>
          <p:spPr bwMode="auto">
            <a:xfrm>
              <a:off x="2790825" y="3346450"/>
              <a:ext cx="3175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800" dirty="0"/>
            </a:p>
          </p:txBody>
        </p:sp>
        <p:graphicFrame>
          <p:nvGraphicFramePr>
            <p:cNvPr id="47108" name="Object 23"/>
            <p:cNvGraphicFramePr>
              <a:graphicFrameLocks noChangeAspect="1"/>
            </p:cNvGraphicFramePr>
            <p:nvPr/>
          </p:nvGraphicFramePr>
          <p:xfrm>
            <a:off x="1793875" y="3336925"/>
            <a:ext cx="1524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52280" imgH="317160" progId="Equation.DSMT4">
                    <p:embed/>
                  </p:oleObj>
                </mc:Choice>
                <mc:Fallback>
                  <p:oleObj name="Equation" r:id="rId8" imgW="152280" imgH="317160" progId="Equation.DSMT4">
                    <p:embed/>
                    <p:pic>
                      <p:nvPicPr>
                        <p:cNvPr id="47108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3875" y="3336925"/>
                          <a:ext cx="152400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138" name="Line 24"/>
            <p:cNvSpPr>
              <a:spLocks noChangeShapeType="1"/>
            </p:cNvSpPr>
            <p:nvPr/>
          </p:nvSpPr>
          <p:spPr bwMode="auto">
            <a:xfrm flipH="1">
              <a:off x="2143125" y="3275013"/>
              <a:ext cx="3175" cy="393700"/>
            </a:xfrm>
            <a:prstGeom prst="line">
              <a:avLst/>
            </a:prstGeom>
            <a:noFill/>
            <a:ln w="539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47139" name="Line 25"/>
            <p:cNvSpPr>
              <a:spLocks noChangeShapeType="1"/>
            </p:cNvSpPr>
            <p:nvPr/>
          </p:nvSpPr>
          <p:spPr bwMode="auto">
            <a:xfrm flipH="1">
              <a:off x="4111625" y="3262313"/>
              <a:ext cx="3175" cy="393700"/>
            </a:xfrm>
            <a:prstGeom prst="line">
              <a:avLst/>
            </a:prstGeom>
            <a:noFill/>
            <a:ln w="539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 dirty="0"/>
            </a:p>
          </p:txBody>
        </p:sp>
        <p:graphicFrame>
          <p:nvGraphicFramePr>
            <p:cNvPr id="47109" name="Object 26"/>
            <p:cNvGraphicFramePr>
              <a:graphicFrameLocks noChangeAspect="1"/>
            </p:cNvGraphicFramePr>
            <p:nvPr/>
          </p:nvGraphicFramePr>
          <p:xfrm>
            <a:off x="4276725" y="3273425"/>
            <a:ext cx="2159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215640" imgH="393480" progId="Equation.DSMT4">
                    <p:embed/>
                  </p:oleObj>
                </mc:Choice>
                <mc:Fallback>
                  <p:oleObj name="Equation" r:id="rId10" imgW="215640" imgH="393480" progId="Equation.DSMT4">
                    <p:embed/>
                    <p:pic>
                      <p:nvPicPr>
                        <p:cNvPr id="47109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6725" y="3273425"/>
                          <a:ext cx="215900" cy="393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10" name="Object 27"/>
            <p:cNvGraphicFramePr>
              <a:graphicFrameLocks noChangeAspect="1"/>
            </p:cNvGraphicFramePr>
            <p:nvPr/>
          </p:nvGraphicFramePr>
          <p:xfrm>
            <a:off x="2651125" y="5876925"/>
            <a:ext cx="8763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876240" imgH="393480" progId="Equation.DSMT4">
                    <p:embed/>
                  </p:oleObj>
                </mc:Choice>
                <mc:Fallback>
                  <p:oleObj name="Equation" r:id="rId12" imgW="876240" imgH="393480" progId="Equation.DSMT4">
                    <p:embed/>
                    <p:pic>
                      <p:nvPicPr>
                        <p:cNvPr id="47110" name="Object 27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1125" y="5876925"/>
                          <a:ext cx="876300" cy="393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11" name="Object 28"/>
            <p:cNvGraphicFramePr>
              <a:graphicFrameLocks noChangeAspect="1"/>
            </p:cNvGraphicFramePr>
            <p:nvPr/>
          </p:nvGraphicFramePr>
          <p:xfrm>
            <a:off x="1577975" y="4105275"/>
            <a:ext cx="2286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228600" imgH="330120" progId="Equation.DSMT4">
                    <p:embed/>
                  </p:oleObj>
                </mc:Choice>
                <mc:Fallback>
                  <p:oleObj name="Equation" r:id="rId14" imgW="228600" imgH="330120" progId="Equation.DSMT4">
                    <p:embed/>
                    <p:pic>
                      <p:nvPicPr>
                        <p:cNvPr id="47111" name="Object 28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7975" y="4105275"/>
                          <a:ext cx="228600" cy="330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12" name="Object 29"/>
            <p:cNvGraphicFramePr>
              <a:graphicFrameLocks noChangeAspect="1"/>
            </p:cNvGraphicFramePr>
            <p:nvPr/>
          </p:nvGraphicFramePr>
          <p:xfrm>
            <a:off x="4308475" y="3990975"/>
            <a:ext cx="279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279360" imgH="406080" progId="Equation.DSMT4">
                    <p:embed/>
                  </p:oleObj>
                </mc:Choice>
                <mc:Fallback>
                  <p:oleObj name="Equation" r:id="rId16" imgW="279360" imgH="406080" progId="Equation.DSMT4">
                    <p:embed/>
                    <p:pic>
                      <p:nvPicPr>
                        <p:cNvPr id="47112" name="Object 29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8475" y="3990975"/>
                          <a:ext cx="279400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13" name="Object 30"/>
            <p:cNvGraphicFramePr>
              <a:graphicFrameLocks noChangeAspect="1"/>
            </p:cNvGraphicFramePr>
            <p:nvPr/>
          </p:nvGraphicFramePr>
          <p:xfrm>
            <a:off x="1196975" y="5730875"/>
            <a:ext cx="6096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609480" imgH="431640" progId="Equation.DSMT4">
                    <p:embed/>
                  </p:oleObj>
                </mc:Choice>
                <mc:Fallback>
                  <p:oleObj name="Equation" r:id="rId18" imgW="609480" imgH="431640" progId="Equation.DSMT4">
                    <p:embed/>
                    <p:pic>
                      <p:nvPicPr>
                        <p:cNvPr id="47113" name="Object 30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6975" y="5730875"/>
                          <a:ext cx="609600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14" name="Object 31"/>
            <p:cNvGraphicFramePr>
              <a:graphicFrameLocks noChangeAspect="1"/>
            </p:cNvGraphicFramePr>
            <p:nvPr/>
          </p:nvGraphicFramePr>
          <p:xfrm>
            <a:off x="4168775" y="5692775"/>
            <a:ext cx="6096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609480" imgH="431640" progId="Equation.DSMT4">
                    <p:embed/>
                  </p:oleObj>
                </mc:Choice>
                <mc:Fallback>
                  <p:oleObj name="Equation" r:id="rId20" imgW="609480" imgH="431640" progId="Equation.DSMT4">
                    <p:embed/>
                    <p:pic>
                      <p:nvPicPr>
                        <p:cNvPr id="47114" name="Object 31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8775" y="5692775"/>
                          <a:ext cx="609600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15" name="Object 32"/>
            <p:cNvGraphicFramePr>
              <a:graphicFrameLocks noChangeAspect="1"/>
            </p:cNvGraphicFramePr>
            <p:nvPr/>
          </p:nvGraphicFramePr>
          <p:xfrm>
            <a:off x="2355850" y="5184775"/>
            <a:ext cx="13589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1358640" imgH="431640" progId="Equation.DSMT4">
                    <p:embed/>
                  </p:oleObj>
                </mc:Choice>
                <mc:Fallback>
                  <p:oleObj name="Equation" r:id="rId22" imgW="1358640" imgH="431640" progId="Equation.DSMT4">
                    <p:embed/>
                    <p:pic>
                      <p:nvPicPr>
                        <p:cNvPr id="47115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5850" y="5184775"/>
                          <a:ext cx="1358900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140" name="Line 35"/>
            <p:cNvSpPr>
              <a:spLocks noChangeShapeType="1"/>
            </p:cNvSpPr>
            <p:nvPr/>
          </p:nvSpPr>
          <p:spPr bwMode="auto">
            <a:xfrm>
              <a:off x="1817688" y="5299974"/>
              <a:ext cx="488950" cy="0"/>
            </a:xfrm>
            <a:prstGeom prst="line">
              <a:avLst/>
            </a:prstGeom>
            <a:noFill/>
            <a:ln w="349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47141" name="Line 36"/>
            <p:cNvSpPr>
              <a:spLocks noChangeShapeType="1"/>
            </p:cNvSpPr>
            <p:nvPr/>
          </p:nvSpPr>
          <p:spPr bwMode="auto">
            <a:xfrm flipV="1">
              <a:off x="3735388" y="5267536"/>
              <a:ext cx="469900" cy="0"/>
            </a:xfrm>
            <a:prstGeom prst="line">
              <a:avLst/>
            </a:prstGeom>
            <a:noFill/>
            <a:ln w="349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47142" name="Line 37"/>
            <p:cNvSpPr>
              <a:spLocks noChangeShapeType="1"/>
            </p:cNvSpPr>
            <p:nvPr/>
          </p:nvSpPr>
          <p:spPr bwMode="auto">
            <a:xfrm rot="5400000">
              <a:off x="1633538" y="4781550"/>
              <a:ext cx="1009650" cy="0"/>
            </a:xfrm>
            <a:prstGeom prst="line">
              <a:avLst/>
            </a:prstGeom>
            <a:noFill/>
            <a:ln w="34925">
              <a:solidFill>
                <a:schemeClr val="accent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47143" name="Line 38"/>
            <p:cNvSpPr>
              <a:spLocks noChangeShapeType="1"/>
            </p:cNvSpPr>
            <p:nvPr/>
          </p:nvSpPr>
          <p:spPr bwMode="auto">
            <a:xfrm rot="16200000" flipH="1">
              <a:off x="3487738" y="4781550"/>
              <a:ext cx="1035050" cy="0"/>
            </a:xfrm>
            <a:prstGeom prst="line">
              <a:avLst/>
            </a:prstGeom>
            <a:noFill/>
            <a:ln w="34925">
              <a:solidFill>
                <a:schemeClr val="accent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47145" name="Line 43"/>
            <p:cNvSpPr>
              <a:spLocks noChangeShapeType="1"/>
            </p:cNvSpPr>
            <p:nvPr/>
          </p:nvSpPr>
          <p:spPr bwMode="auto">
            <a:xfrm>
              <a:off x="2790825" y="5641975"/>
              <a:ext cx="31750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800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5603586" y="4316955"/>
            <a:ext cx="4804064" cy="954107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E0000"/>
                </a:solidFill>
              </a:rPr>
              <a:t>In general this </a:t>
            </a:r>
            <a:r>
              <a:rPr lang="en-US" altLang="zh-CN" dirty="0">
                <a:solidFill>
                  <a:srgbClr val="000000"/>
                </a:solidFill>
                <a:ea typeface="SimSun" charset="-122"/>
                <a:sym typeface="Symbol"/>
              </a:rPr>
              <a:t>t</a:t>
            </a:r>
            <a:r>
              <a:rPr lang="en-US" altLang="zh-CN" baseline="-25000" dirty="0">
                <a:solidFill>
                  <a:srgbClr val="000000"/>
                </a:solidFill>
                <a:ea typeface="SimSun" charset="-122"/>
                <a:sym typeface="Symbol"/>
              </a:rPr>
              <a:t>k</a:t>
            </a:r>
            <a:r>
              <a:rPr lang="en-US" altLang="zh-CN" dirty="0">
                <a:solidFill>
                  <a:srgbClr val="000000"/>
                </a:solidFill>
                <a:ea typeface="SimSun" charset="-122"/>
                <a:sym typeface="Symbol"/>
              </a:rPr>
              <a:t> is not equal to the original line flow</a:t>
            </a:r>
            <a:endParaRPr lang="en-US" dirty="0">
              <a:solidFill>
                <a:srgbClr val="1E0000"/>
              </a:solidFill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5FA4D72E-A878-293A-0ADD-0FC45A9FCD02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11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193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5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itchFamily="18" charset="0"/>
                <a:ea typeface="SimSun" charset="-122"/>
              </a:rPr>
              <a:t>LODF</a:t>
            </a:r>
            <a:r>
              <a:rPr lang="en-US" altLang="zh-CN" dirty="0">
                <a:ea typeface="SimSun" charset="-122"/>
              </a:rPr>
              <a:t> Evaluation</a:t>
            </a:r>
          </a:p>
        </p:txBody>
      </p:sp>
      <p:sp>
        <p:nvSpPr>
          <p:cNvPr id="48136" name="Rectangle 37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10515600" cy="5044440"/>
          </a:xfrm>
          <a:noFill/>
        </p:spPr>
        <p:txBody>
          <a:bodyPr/>
          <a:lstStyle/>
          <a:p>
            <a:pPr marL="461963" indent="-461963"/>
            <a:r>
              <a:rPr lang="en-US" altLang="zh-CN" dirty="0">
                <a:ea typeface="SimSun" charset="-122"/>
              </a:rPr>
              <a:t>We select </a:t>
            </a:r>
            <a:r>
              <a:rPr lang="en-US" altLang="zh-CN" dirty="0">
                <a:solidFill>
                  <a:srgbClr val="000000"/>
                </a:solidFill>
                <a:ea typeface="SimSun" charset="-122"/>
                <a:sym typeface="Symbol"/>
              </a:rPr>
              <a:t>t</a:t>
            </a:r>
            <a:r>
              <a:rPr lang="en-US" altLang="zh-CN" baseline="-25000" dirty="0">
                <a:solidFill>
                  <a:srgbClr val="000000"/>
                </a:solidFill>
                <a:ea typeface="SimSun" charset="-122"/>
                <a:sym typeface="Symbol"/>
              </a:rPr>
              <a:t>k</a:t>
            </a:r>
            <a:r>
              <a:rPr lang="en-US" altLang="zh-CN" dirty="0">
                <a:ea typeface="SimSun" charset="-122"/>
              </a:rPr>
              <a:t> to be such that </a:t>
            </a:r>
            <a:br>
              <a:rPr lang="en-US" altLang="zh-CN" dirty="0">
                <a:ea typeface="SimSun" charset="-122"/>
              </a:rPr>
            </a:br>
            <a:br>
              <a:rPr lang="en-US" altLang="zh-CN" dirty="0">
                <a:ea typeface="SimSun" charset="-122"/>
              </a:rPr>
            </a:br>
            <a:endParaRPr lang="en-US" altLang="zh-CN" dirty="0">
              <a:ea typeface="SimSun" charset="-122"/>
              <a:cs typeface="Times New Roman" pitchFamily="18" charset="0"/>
            </a:endParaRPr>
          </a:p>
          <a:p>
            <a:pPr marL="461963" indent="-461963">
              <a:buFont typeface="Wingdings" pitchFamily="2" charset="2"/>
              <a:buNone/>
            </a:pPr>
            <a:r>
              <a:rPr lang="en-US" altLang="zh-CN" dirty="0">
                <a:ea typeface="SimSun" charset="-122"/>
              </a:rPr>
              <a:t>	where </a:t>
            </a:r>
            <a:r>
              <a:rPr lang="en-US" altLang="zh-CN" dirty="0">
                <a:ea typeface="SimSun" charset="-122"/>
                <a:sym typeface="Symbol"/>
              </a:rPr>
              <a:t></a:t>
            </a:r>
            <a:r>
              <a:rPr lang="en-US" altLang="zh-CN" dirty="0">
                <a:latin typeface="Euclid"/>
                <a:ea typeface="SimSun" charset="-122"/>
              </a:rPr>
              <a:t>ƒ</a:t>
            </a:r>
            <a:r>
              <a:rPr lang="en-US" altLang="zh-CN" dirty="0">
                <a:ea typeface="SimSun" charset="-122"/>
              </a:rPr>
              <a:t> </a:t>
            </a:r>
            <a:r>
              <a:rPr lang="en-US" altLang="zh-CN" baseline="-25000" dirty="0">
                <a:ea typeface="SimSun" charset="-122"/>
              </a:rPr>
              <a:t>k</a:t>
            </a:r>
            <a:r>
              <a:rPr lang="en-US" altLang="zh-CN" dirty="0">
                <a:ea typeface="SimSun" charset="-122"/>
              </a:rPr>
              <a:t>  is the active power flow change on the line k due to the transaction </a:t>
            </a:r>
            <a:r>
              <a:rPr lang="en-US" altLang="zh-CN" i="1" dirty="0">
                <a:ea typeface="SimSun" charset="-122"/>
              </a:rPr>
              <a:t>w</a:t>
            </a:r>
            <a:r>
              <a:rPr lang="en-US" altLang="zh-CN" baseline="-25000" dirty="0">
                <a:ea typeface="SimSun" charset="-122"/>
              </a:rPr>
              <a:t>k</a:t>
            </a:r>
            <a:r>
              <a:rPr lang="en-US" altLang="zh-CN" dirty="0">
                <a:ea typeface="SimSun" charset="-122"/>
              </a:rPr>
              <a:t>  </a:t>
            </a:r>
          </a:p>
          <a:p>
            <a:r>
              <a:rPr lang="en-US" altLang="zh-CN" dirty="0">
                <a:ea typeface="SimSun" charset="-122"/>
              </a:rPr>
              <a:t>The line k flow from basic transaction </a:t>
            </a:r>
            <a:r>
              <a:rPr lang="en-US" altLang="zh-CN" i="1" dirty="0">
                <a:ea typeface="SimSun" charset="-122"/>
              </a:rPr>
              <a:t>w</a:t>
            </a:r>
            <a:r>
              <a:rPr lang="en-US" altLang="zh-CN" baseline="-25000" dirty="0">
                <a:ea typeface="SimSun" charset="-122"/>
              </a:rPr>
              <a:t>k</a:t>
            </a:r>
            <a:r>
              <a:rPr lang="en-US" altLang="zh-CN" dirty="0">
                <a:ea typeface="SimSun" charset="-122"/>
              </a:rPr>
              <a:t> depends on its PTDF</a:t>
            </a:r>
          </a:p>
          <a:p>
            <a:pPr marL="461963" indent="-461963">
              <a:buFont typeface="Wingdings" pitchFamily="2" charset="2"/>
              <a:buNone/>
            </a:pPr>
            <a:endParaRPr lang="en-US" altLang="zh-CN" sz="500" dirty="0">
              <a:ea typeface="SimSun" charset="-122"/>
            </a:endParaRPr>
          </a:p>
          <a:p>
            <a:pPr marL="461963" indent="-461963">
              <a:buFont typeface="Wingdings" pitchFamily="2" charset="2"/>
              <a:buNone/>
            </a:pPr>
            <a:r>
              <a:rPr lang="en-US" altLang="zh-CN" dirty="0">
                <a:ea typeface="SimSun" charset="-122"/>
              </a:rPr>
              <a:t>	</a:t>
            </a:r>
            <a:br>
              <a:rPr lang="en-US" altLang="zh-CN" dirty="0">
                <a:ea typeface="SimSun" charset="-122"/>
              </a:rPr>
            </a:br>
            <a:r>
              <a:rPr lang="en-US" altLang="zh-CN" dirty="0">
                <a:ea typeface="SimSun" charset="-122"/>
              </a:rPr>
              <a:t>it follows that </a:t>
            </a:r>
          </a:p>
        </p:txBody>
      </p:sp>
      <p:graphicFrame>
        <p:nvGraphicFramePr>
          <p:cNvPr id="48130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377987"/>
              </p:ext>
            </p:extLst>
          </p:nvPr>
        </p:nvGraphicFramePr>
        <p:xfrm>
          <a:off x="1066800" y="1948873"/>
          <a:ext cx="3111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11480" imgH="457200" progId="Equation.DSMT4">
                  <p:embed/>
                </p:oleObj>
              </mc:Choice>
              <mc:Fallback>
                <p:oleObj name="Equation" r:id="rId2" imgW="3111480" imgH="457200" progId="Equation.DSMT4">
                  <p:embed/>
                  <p:pic>
                    <p:nvPicPr>
                      <p:cNvPr id="4813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948873"/>
                        <a:ext cx="3111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2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905007"/>
              </p:ext>
            </p:extLst>
          </p:nvPr>
        </p:nvGraphicFramePr>
        <p:xfrm>
          <a:off x="3581400" y="4295370"/>
          <a:ext cx="2438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38280" imgH="533160" progId="Equation.DSMT4">
                  <p:embed/>
                </p:oleObj>
              </mc:Choice>
              <mc:Fallback>
                <p:oleObj name="Equation" r:id="rId4" imgW="2438280" imgH="533160" progId="Equation.DSMT4">
                  <p:embed/>
                  <p:pic>
                    <p:nvPicPr>
                      <p:cNvPr id="48132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295370"/>
                        <a:ext cx="2438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544126271"/>
              </p:ext>
            </p:extLst>
          </p:nvPr>
        </p:nvGraphicFramePr>
        <p:xfrm>
          <a:off x="2895600" y="5052377"/>
          <a:ext cx="47244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079960" imgH="1130040" progId="Equation.DSMT4">
                  <p:embed/>
                </p:oleObj>
              </mc:Choice>
              <mc:Fallback>
                <p:oleObj name="Equation" r:id="rId6" imgW="5079960" imgH="1130040" progId="Equation.DSMT4">
                  <p:embed/>
                  <p:pic>
                    <p:nvPicPr>
                      <p:cNvPr id="4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052377"/>
                        <a:ext cx="4724400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2F6C44-B76E-7276-2687-37354E2BE440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12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869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itchFamily="18" charset="0"/>
                <a:ea typeface="SimSun" charset="-122"/>
              </a:rPr>
              <a:t>LODF</a:t>
            </a:r>
            <a:r>
              <a:rPr lang="en-US" altLang="zh-CN" dirty="0">
                <a:ea typeface="SimSun" charset="-122"/>
              </a:rPr>
              <a:t> Evaluation</a:t>
            </a:r>
          </a:p>
        </p:txBody>
      </p:sp>
      <p:sp>
        <p:nvSpPr>
          <p:cNvPr id="50183" name="Rectangle 1029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10972800" cy="5454650"/>
          </a:xfrm>
        </p:spPr>
        <p:txBody>
          <a:bodyPr/>
          <a:lstStyle/>
          <a:p>
            <a:pPr marL="461963" indent="-461963"/>
            <a:r>
              <a:rPr lang="en-US" altLang="zh-CN" dirty="0">
                <a:ea typeface="SimSun" charset="-122"/>
              </a:rPr>
              <a:t>For the rest of the network the impacts of the outage of line k are the same as the impacts of the additional basic transaction </a:t>
            </a:r>
            <a:r>
              <a:rPr lang="en-US" altLang="zh-CN" i="1" dirty="0">
                <a:ea typeface="SimSun" charset="-122"/>
              </a:rPr>
              <a:t>w</a:t>
            </a:r>
            <a:r>
              <a:rPr lang="en-US" altLang="zh-CN" baseline="-25000" dirty="0">
                <a:ea typeface="SimSun" charset="-122"/>
              </a:rPr>
              <a:t>k</a:t>
            </a:r>
            <a:r>
              <a:rPr lang="en-US" altLang="zh-CN" dirty="0">
                <a:ea typeface="SimSun" charset="-122"/>
              </a:rPr>
              <a:t> </a:t>
            </a:r>
          </a:p>
          <a:p>
            <a:pPr marL="461963" indent="-461963"/>
            <a:endParaRPr lang="en-US" altLang="zh-CN" dirty="0">
              <a:ea typeface="SimSun" charset="-122"/>
            </a:endParaRPr>
          </a:p>
          <a:p>
            <a:pPr marL="0" indent="0">
              <a:buNone/>
            </a:pPr>
            <a:br>
              <a:rPr lang="en-US" altLang="zh-CN" dirty="0">
                <a:ea typeface="SimSun" charset="-122"/>
              </a:rPr>
            </a:br>
            <a:endParaRPr lang="en-US" altLang="zh-CN" dirty="0">
              <a:ea typeface="SimSun" charset="-122"/>
            </a:endParaRPr>
          </a:p>
          <a:p>
            <a:pPr marL="461963" indent="-461963"/>
            <a:r>
              <a:rPr lang="en-US" altLang="zh-CN" dirty="0">
                <a:ea typeface="SimSun" charset="-122"/>
              </a:rPr>
              <a:t>Therefore, by definition the LODF is</a:t>
            </a:r>
          </a:p>
          <a:p>
            <a:pPr marL="461963" indent="-461963">
              <a:buFont typeface="Wingdings" pitchFamily="2" charset="2"/>
              <a:buNone/>
            </a:pPr>
            <a:r>
              <a:rPr lang="en-US" altLang="zh-CN" dirty="0">
                <a:ea typeface="SimSun" charset="-122"/>
              </a:rPr>
              <a:t>	</a:t>
            </a:r>
          </a:p>
        </p:txBody>
      </p:sp>
      <p:graphicFrame>
        <p:nvGraphicFramePr>
          <p:cNvPr id="50178" name="Object 10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25945"/>
              </p:ext>
            </p:extLst>
          </p:nvPr>
        </p:nvGraphicFramePr>
        <p:xfrm>
          <a:off x="1066800" y="2209800"/>
          <a:ext cx="54737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473440" imgH="1143000" progId="Equation.DSMT4">
                  <p:embed/>
                </p:oleObj>
              </mc:Choice>
              <mc:Fallback>
                <p:oleObj name="Equation" r:id="rId2" imgW="5473440" imgH="1143000" progId="Equation.DSMT4">
                  <p:embed/>
                  <p:pic>
                    <p:nvPicPr>
                      <p:cNvPr id="50178" name="Object 10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09800"/>
                        <a:ext cx="54737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10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913703"/>
              </p:ext>
            </p:extLst>
          </p:nvPr>
        </p:nvGraphicFramePr>
        <p:xfrm>
          <a:off x="1069109" y="4453190"/>
          <a:ext cx="35052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04960" imgH="1079280" progId="Equation.DSMT4">
                  <p:embed/>
                </p:oleObj>
              </mc:Choice>
              <mc:Fallback>
                <p:oleObj name="Equation" r:id="rId4" imgW="3504960" imgH="1079280" progId="Equation.DSMT4">
                  <p:embed/>
                  <p:pic>
                    <p:nvPicPr>
                      <p:cNvPr id="50179" name="Object 10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109" y="4453190"/>
                        <a:ext cx="35052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53000" y="4550587"/>
            <a:ext cx="3581138" cy="954107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E0000"/>
                </a:solidFill>
              </a:rPr>
              <a:t>Recall that </a:t>
            </a:r>
            <a:r>
              <a:rPr lang="en-US" i="1" dirty="0">
                <a:solidFill>
                  <a:srgbClr val="1E0000"/>
                </a:solidFill>
              </a:rPr>
              <a:t>k</a:t>
            </a:r>
            <a:r>
              <a:rPr lang="en-US" dirty="0">
                <a:solidFill>
                  <a:srgbClr val="1E0000"/>
                </a:solidFill>
              </a:rPr>
              <a:t> is the line </a:t>
            </a:r>
            <a:br>
              <a:rPr lang="en-US" dirty="0">
                <a:solidFill>
                  <a:srgbClr val="1E0000"/>
                </a:solidFill>
              </a:rPr>
            </a:br>
            <a:r>
              <a:rPr lang="en-US" dirty="0">
                <a:solidFill>
                  <a:srgbClr val="1E0000"/>
                </a:solidFill>
              </a:rPr>
              <a:t>being outaged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619804-AC0B-4818-4D5A-8A71DB42EADE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13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67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Bus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896600" cy="777240"/>
          </a:xfrm>
        </p:spPr>
        <p:txBody>
          <a:bodyPr/>
          <a:lstStyle/>
          <a:p>
            <a:r>
              <a:rPr lang="en-US" dirty="0"/>
              <a:t>Assume we wish to calculate the values for the outage of line 4 (between buses 2 and 3); this is line </a:t>
            </a:r>
            <a:r>
              <a:rPr lang="en-US" i="1" dirty="0"/>
              <a:t>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80020" y="2373506"/>
            <a:ext cx="3802380" cy="2308324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Say we wish to know the change in flow on the line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3  (Buses 3 to 4). PTDFs for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a transaction from 2 to 3 are 0.7273 on line 4 and 0.0909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on line 3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831F1FB3-C6D5-6589-A812-506E0807B395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14</a:t>
            </a:fld>
            <a:endParaRPr lang="en-US" sz="2000" dirty="0">
              <a:solidFill>
                <a:srgbClr val="1E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B360DF-0847-7494-9E17-10BE3D30F324}"/>
              </a:ext>
            </a:extLst>
          </p:cNvPr>
          <p:cNvSpPr txBox="1"/>
          <p:nvPr/>
        </p:nvSpPr>
        <p:spPr>
          <a:xfrm>
            <a:off x="7780020" y="4997936"/>
            <a:ext cx="2956560" cy="830997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PowerWorld Case: 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b="1" dirty="0">
                <a:solidFill>
                  <a:srgbClr val="1E0000"/>
                </a:solidFill>
              </a:rPr>
              <a:t>B5_DistFact_LODF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7FB853-DD0E-96B5-8D06-A7BCF9F8A9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40078" b="5999"/>
          <a:stretch/>
        </p:blipFill>
        <p:spPr>
          <a:xfrm>
            <a:off x="685800" y="2194560"/>
            <a:ext cx="6035040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36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Bus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535987" cy="777240"/>
          </a:xfrm>
        </p:spPr>
        <p:txBody>
          <a:bodyPr/>
          <a:lstStyle/>
          <a:p>
            <a:r>
              <a:rPr lang="en-US" dirty="0"/>
              <a:t>Hence we get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593881"/>
              </p:ext>
            </p:extLst>
          </p:nvPr>
        </p:nvGraphicFramePr>
        <p:xfrm>
          <a:off x="957263" y="3023119"/>
          <a:ext cx="641350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413400" imgH="1701720" progId="Equation.DSMT4">
                  <p:embed/>
                </p:oleObj>
              </mc:Choice>
              <mc:Fallback>
                <p:oleObj name="Equation" r:id="rId2" imgW="6413400" imgH="170172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263" y="3023119"/>
                        <a:ext cx="6413500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821593281"/>
              </p:ext>
            </p:extLst>
          </p:nvPr>
        </p:nvGraphicFramePr>
        <p:xfrm>
          <a:off x="957263" y="1981200"/>
          <a:ext cx="5138737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524200" imgH="1104840" progId="Equation.DSMT4">
                  <p:embed/>
                </p:oleObj>
              </mc:Choice>
              <mc:Fallback>
                <p:oleObj name="Equation" r:id="rId4" imgW="5524200" imgH="1104840" progId="Equation.DSMT4">
                  <p:embed/>
                  <p:pic>
                    <p:nvPicPr>
                      <p:cNvPr id="6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263" y="1981200"/>
                        <a:ext cx="5138737" cy="102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BA9165C1-5D1D-E089-651D-E77AB50BE77C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15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283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069848"/>
          </a:xfrm>
        </p:spPr>
        <p:txBody>
          <a:bodyPr/>
          <a:lstStyle/>
          <a:p>
            <a:r>
              <a:rPr lang="en-US" dirty="0"/>
              <a:t>Five Bus Example Compensated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05800" y="1351508"/>
            <a:ext cx="3352800" cy="2677656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Here is the system with the compensation added to Bus 2 and removed at Bus 3; we are canceling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the impact of the Line 4 flow for the reset of the network.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392D9BBE-B007-26DD-DD37-28C825A8BA7F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16</a:t>
            </a:fld>
            <a:endParaRPr lang="en-US" sz="2000" dirty="0">
              <a:solidFill>
                <a:srgbClr val="1E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C7C4EA-E8EC-211C-1B8E-0EE85BE74F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1" r="39129" b="9128"/>
          <a:stretch/>
        </p:blipFill>
        <p:spPr>
          <a:xfrm>
            <a:off x="914400" y="1280160"/>
            <a:ext cx="722376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47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Bus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535987" cy="991985"/>
          </a:xfrm>
        </p:spPr>
        <p:txBody>
          <a:bodyPr/>
          <a:lstStyle/>
          <a:p>
            <a:r>
              <a:rPr lang="en-US" dirty="0"/>
              <a:t>Below is the network with the line actually outaged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3326" y="2112750"/>
            <a:ext cx="3710147" cy="1569660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The Line 3 flow changed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from 63 MW to 106 MW,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an increase of 43 MW,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matching the LODF value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4AC588C6-CE5B-DDF6-3C37-955A46816E6F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17</a:t>
            </a:fld>
            <a:endParaRPr lang="en-US" sz="2000" dirty="0">
              <a:solidFill>
                <a:srgbClr val="1E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F36B71-7449-77AF-F462-BC4B4638EF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" t="1" r="40752" b="7475"/>
          <a:stretch/>
        </p:blipFill>
        <p:spPr>
          <a:xfrm>
            <a:off x="785652" y="1844039"/>
            <a:ext cx="6758147" cy="479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45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a Critical Eye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210800" cy="1005840"/>
          </a:xfrm>
        </p:spPr>
        <p:txBody>
          <a:bodyPr/>
          <a:lstStyle/>
          <a:p>
            <a:r>
              <a:rPr lang="en-US" dirty="0"/>
              <a:t>In looking at the below formula you need to be thinking about what conditions will cause the formula to fail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Here the obvious situation is when the denominator is zero</a:t>
            </a:r>
          </a:p>
          <a:p>
            <a:r>
              <a:rPr lang="en-US" dirty="0"/>
              <a:t>That corresponds to a situation in which the contingency causes system islanding</a:t>
            </a:r>
          </a:p>
          <a:p>
            <a:pPr lvl="1"/>
            <a:r>
              <a:rPr lang="en-US" dirty="0"/>
              <a:t>An example is line 6 (between buses 4 and 5)</a:t>
            </a:r>
          </a:p>
          <a:p>
            <a:pPr lvl="1"/>
            <a:r>
              <a:rPr lang="en-US" dirty="0"/>
              <a:t>Impact modeled by injections at the buses within each viable island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618912"/>
              </p:ext>
            </p:extLst>
          </p:nvPr>
        </p:nvGraphicFramePr>
        <p:xfrm>
          <a:off x="990600" y="2253673"/>
          <a:ext cx="54737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473440" imgH="1143000" progId="Equation.DSMT4">
                  <p:embed/>
                </p:oleObj>
              </mc:Choice>
              <mc:Fallback>
                <p:oleObj name="Equation" r:id="rId2" imgW="5473440" imgH="11430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253673"/>
                        <a:ext cx="54737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41F67214-C0E5-F564-8993-E6FCB98EE967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18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840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582400" cy="3733800"/>
          </a:xfrm>
        </p:spPr>
        <p:txBody>
          <a:bodyPr/>
          <a:lstStyle/>
          <a:p>
            <a:r>
              <a:rPr lang="en-US" dirty="0"/>
              <a:t>Read Chapter 7 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pPr marL="457200" lvl="1" indent="0" eaLnBrk="1" hangingPunct="1">
              <a:buNone/>
            </a:pPr>
            <a:endParaRPr lang="en-US" altLang="en-US" dirty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638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LODFs in PowerWorld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439400" cy="1844040"/>
          </a:xfrm>
        </p:spPr>
        <p:txBody>
          <a:bodyPr/>
          <a:lstStyle/>
          <a:p>
            <a:r>
              <a:rPr lang="en-US" dirty="0"/>
              <a:t>Select </a:t>
            </a:r>
            <a:r>
              <a:rPr lang="en-US" b="1" dirty="0"/>
              <a:t>Tools, Sensitivities, Line Outage Distribution Factors</a:t>
            </a:r>
          </a:p>
          <a:p>
            <a:pPr lvl="1"/>
            <a:r>
              <a:rPr lang="en-US" dirty="0"/>
              <a:t>Select the Line </a:t>
            </a:r>
            <a:br>
              <a:rPr lang="en-US" dirty="0"/>
            </a:br>
            <a:r>
              <a:rPr lang="en-US" dirty="0"/>
              <a:t>using the dialogs </a:t>
            </a:r>
            <a:br>
              <a:rPr lang="en-US" dirty="0"/>
            </a:br>
            <a:r>
              <a:rPr lang="en-US" dirty="0"/>
              <a:t>on the right, and </a:t>
            </a:r>
            <a:br>
              <a:rPr lang="en-US" dirty="0"/>
            </a:br>
            <a:r>
              <a:rPr lang="en-US" dirty="0"/>
              <a:t>click </a:t>
            </a:r>
            <a:br>
              <a:rPr lang="en-US" dirty="0"/>
            </a:br>
            <a:r>
              <a:rPr lang="en-US" b="1" dirty="0"/>
              <a:t>Calculate LODFs</a:t>
            </a:r>
            <a:r>
              <a:rPr lang="en-US" dirty="0"/>
              <a:t>; </a:t>
            </a:r>
            <a:br>
              <a:rPr lang="en-US" dirty="0"/>
            </a:br>
            <a:r>
              <a:rPr lang="en-US" dirty="0"/>
              <a:t>the image shows </a:t>
            </a:r>
            <a:br>
              <a:rPr lang="en-US" dirty="0"/>
            </a:br>
            <a:r>
              <a:rPr lang="en-US" dirty="0"/>
              <a:t>values for Line 4 </a:t>
            </a:r>
            <a:br>
              <a:rPr lang="en-US" dirty="0"/>
            </a:br>
            <a:r>
              <a:rPr lang="en-US" dirty="0"/>
              <a:t>for the </a:t>
            </a:r>
            <a:br>
              <a:rPr lang="en-US" dirty="0"/>
            </a:br>
            <a:r>
              <a:rPr lang="en-US" sz="2400" b="1" dirty="0">
                <a:solidFill>
                  <a:srgbClr val="1E0000"/>
                </a:solidFill>
              </a:rPr>
              <a:t>B5_DistFact_LODF</a:t>
            </a:r>
            <a:br>
              <a:rPr lang="en-US" sz="2400" b="1" dirty="0">
                <a:solidFill>
                  <a:srgbClr val="1E0000"/>
                </a:solidFill>
              </a:rPr>
            </a:br>
            <a:r>
              <a:rPr lang="en-US" dirty="0"/>
              <a:t>case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24807E2F-806B-79CE-CF11-C496D4458641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19</a:t>
            </a:fld>
            <a:endParaRPr lang="en-US" sz="2000" dirty="0">
              <a:solidFill>
                <a:srgbClr val="1E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CEC683-E5DB-FF0D-2932-7E02336BB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" r="38502" b="37910"/>
          <a:stretch/>
        </p:blipFill>
        <p:spPr>
          <a:xfrm>
            <a:off x="4114799" y="1905000"/>
            <a:ext cx="7775787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96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2000 Bus LODF Example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A3E8F9C3-F82C-7AD9-785B-F3FCAF54669B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20</a:t>
            </a:fld>
            <a:endParaRPr lang="en-US" sz="2000" dirty="0">
              <a:solidFill>
                <a:srgbClr val="1E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D7F3AA-2C02-A1AF-CD66-B3D17048D8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752" b="26870"/>
          <a:stretch/>
        </p:blipFill>
        <p:spPr>
          <a:xfrm>
            <a:off x="457200" y="1280160"/>
            <a:ext cx="9418320" cy="4846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76521" y="3200400"/>
            <a:ext cx="3016006" cy="2308324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LODF is for line between 3048 and 5120; values will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be proportional to the PTDF values; case is </a:t>
            </a:r>
            <a:r>
              <a:rPr lang="en-US" sz="2400" b="1" dirty="0">
                <a:solidFill>
                  <a:srgbClr val="1E0000"/>
                </a:solidFill>
              </a:rPr>
              <a:t>ECEN615_2K_HW2</a:t>
            </a:r>
          </a:p>
        </p:txBody>
      </p:sp>
    </p:spTree>
    <p:extLst>
      <p:ext uri="{BB962C8B-B14F-4D97-AF65-F5344CB8AC3E}">
        <p14:creationId xmlns:p14="http://schemas.microsoft.com/office/powerpoint/2010/main" val="1602771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2000 Bus LODF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80160"/>
            <a:ext cx="8763000" cy="41935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5640916"/>
            <a:ext cx="7412607" cy="461665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Image visualizes the PTDFs between buses 3048 and 5120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E11CD575-F679-88F6-2413-53A2E88B3AC4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21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645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Line LODFs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176000" cy="1824990"/>
          </a:xfrm>
        </p:spPr>
        <p:txBody>
          <a:bodyPr/>
          <a:lstStyle/>
          <a:p>
            <a:r>
              <a:rPr lang="en-US" sz="2600" dirty="0"/>
              <a:t>LODFs can also be used to represent multiple device contingencies, but it is usually more involved than just adding the effects of the single device LODFs</a:t>
            </a:r>
          </a:p>
          <a:p>
            <a:r>
              <a:rPr lang="en-US" sz="2600" dirty="0"/>
              <a:t>Assume a simultaneous outage of lines k</a:t>
            </a:r>
            <a:r>
              <a:rPr lang="en-US" sz="2600" baseline="-25000" dirty="0"/>
              <a:t>1</a:t>
            </a:r>
            <a:r>
              <a:rPr lang="en-US" sz="2600" dirty="0"/>
              <a:t> and k</a:t>
            </a:r>
            <a:r>
              <a:rPr lang="en-US" sz="2600" baseline="-25000" dirty="0"/>
              <a:t>2</a:t>
            </a:r>
            <a:endParaRPr lang="en-US" sz="2600" dirty="0"/>
          </a:p>
          <a:p>
            <a:r>
              <a:rPr lang="en-US" sz="2600" dirty="0"/>
              <a:t>Now setup two transactions, </a:t>
            </a:r>
            <a:r>
              <a:rPr lang="en-US" altLang="zh-CN" sz="2600" dirty="0">
                <a:ea typeface="SimSun" charset="-122"/>
              </a:rPr>
              <a:t>w</a:t>
            </a:r>
            <a:r>
              <a:rPr lang="en-US" altLang="zh-CN" sz="2600" baseline="-25000" dirty="0">
                <a:ea typeface="SimSun" charset="-122"/>
              </a:rPr>
              <a:t>k1 </a:t>
            </a:r>
            <a:r>
              <a:rPr lang="en-US" altLang="zh-CN" sz="2600" dirty="0">
                <a:ea typeface="SimSun" charset="-122"/>
              </a:rPr>
              <a:t>(with value </a:t>
            </a:r>
            <a:r>
              <a:rPr lang="en-US" altLang="zh-CN" sz="2600" dirty="0">
                <a:solidFill>
                  <a:srgbClr val="000000"/>
                </a:solidFill>
                <a:ea typeface="SimSun" charset="-122"/>
                <a:sym typeface="Symbol"/>
              </a:rPr>
              <a:t>t</a:t>
            </a:r>
            <a:r>
              <a:rPr lang="en-US" altLang="zh-CN" sz="2600" baseline="-25000" dirty="0">
                <a:solidFill>
                  <a:srgbClr val="000000"/>
                </a:solidFill>
                <a:ea typeface="SimSun" charset="-122"/>
                <a:sym typeface="Symbol"/>
              </a:rPr>
              <a:t>k1</a:t>
            </a:r>
            <a:r>
              <a:rPr lang="en-US" altLang="zh-CN" sz="2600" dirty="0">
                <a:ea typeface="SimSun" charset="-122"/>
              </a:rPr>
              <a:t>)</a:t>
            </a:r>
            <a:r>
              <a:rPr lang="en-US" altLang="zh-CN" sz="2600" dirty="0"/>
              <a:t>and </a:t>
            </a:r>
            <a:r>
              <a:rPr lang="en-US" altLang="zh-CN" sz="2600" dirty="0">
                <a:ea typeface="SimSun" charset="-122"/>
              </a:rPr>
              <a:t>w</a:t>
            </a:r>
            <a:r>
              <a:rPr lang="en-US" altLang="zh-CN" sz="2600" baseline="-25000" dirty="0">
                <a:ea typeface="SimSun" charset="-122"/>
              </a:rPr>
              <a:t>k2</a:t>
            </a:r>
            <a:r>
              <a:rPr lang="en-US" altLang="zh-CN" sz="2600" dirty="0">
                <a:ea typeface="SimSun" charset="-122"/>
              </a:rPr>
              <a:t> (with value </a:t>
            </a:r>
            <a:r>
              <a:rPr lang="en-US" altLang="zh-CN" sz="2600" dirty="0">
                <a:solidFill>
                  <a:srgbClr val="000000"/>
                </a:solidFill>
                <a:ea typeface="SimSun" charset="-122"/>
                <a:sym typeface="Symbol"/>
              </a:rPr>
              <a:t>t</a:t>
            </a:r>
            <a:r>
              <a:rPr lang="en-US" altLang="zh-CN" sz="2600" baseline="-25000" dirty="0">
                <a:solidFill>
                  <a:srgbClr val="000000"/>
                </a:solidFill>
                <a:ea typeface="SimSun" charset="-122"/>
                <a:sym typeface="Symbol"/>
              </a:rPr>
              <a:t>k2</a:t>
            </a:r>
            <a:r>
              <a:rPr lang="en-US" altLang="zh-CN" sz="2600" dirty="0">
                <a:ea typeface="SimSun" charset="-122"/>
                <a:sym typeface="Symbol"/>
              </a:rPr>
              <a:t>)</a:t>
            </a:r>
            <a:r>
              <a:rPr lang="en-US" sz="2600" dirty="0"/>
              <a:t> so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341127"/>
              </p:ext>
            </p:extLst>
          </p:nvPr>
        </p:nvGraphicFramePr>
        <p:xfrm>
          <a:off x="990600" y="3600796"/>
          <a:ext cx="44450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44920" imgH="1028520" progId="Equation.DSMT4">
                  <p:embed/>
                </p:oleObj>
              </mc:Choice>
              <mc:Fallback>
                <p:oleObj name="Equation" r:id="rId2" imgW="4444920" imgH="102852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600796"/>
                        <a:ext cx="44450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91326"/>
              </p:ext>
            </p:extLst>
          </p:nvPr>
        </p:nvGraphicFramePr>
        <p:xfrm>
          <a:off x="914400" y="4667596"/>
          <a:ext cx="60325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032160" imgH="1180800" progId="Equation.DSMT4">
                  <p:embed/>
                </p:oleObj>
              </mc:Choice>
              <mc:Fallback>
                <p:oleObj name="Equation" r:id="rId4" imgW="6032160" imgH="1180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667596"/>
                        <a:ext cx="6032500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4BD822BD-4EF1-4D52-0281-02339CEF56C0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22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600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Line LODFs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058400" cy="853440"/>
          </a:xfrm>
        </p:spPr>
        <p:txBody>
          <a:bodyPr/>
          <a:lstStyle/>
          <a:p>
            <a:r>
              <a:rPr lang="en-US" dirty="0"/>
              <a:t>Hence we can calculate the simultaneous impact of multiple outages; details for the derivation are given in</a:t>
            </a:r>
            <a:br>
              <a:rPr lang="en-US" dirty="0"/>
            </a:br>
            <a:r>
              <a:rPr lang="en-US" dirty="0"/>
              <a:t>C. Davis, T.J. Overbye, "Linear Analysis of Multiple Outage Interaction," </a:t>
            </a:r>
            <a:r>
              <a:rPr lang="en-US" i="1" dirty="0"/>
              <a:t>Proc. 42</a:t>
            </a:r>
            <a:r>
              <a:rPr lang="en-US" i="1" baseline="30000" dirty="0"/>
              <a:t>nd</a:t>
            </a:r>
            <a:r>
              <a:rPr lang="en-US" i="1" dirty="0"/>
              <a:t> HICSS</a:t>
            </a:r>
            <a:r>
              <a:rPr lang="en-US" dirty="0"/>
              <a:t>, 2009</a:t>
            </a:r>
          </a:p>
          <a:p>
            <a:r>
              <a:rPr lang="en-US" dirty="0"/>
              <a:t> Equation for the change in flow on line </a:t>
            </a:r>
            <a:r>
              <a:rPr lang="en-US" dirty="0">
                <a:sym typeface="Euclid Extra"/>
              </a:rPr>
              <a:t> for the outage of lines k</a:t>
            </a:r>
            <a:r>
              <a:rPr lang="en-US" baseline="-25000" dirty="0">
                <a:sym typeface="Euclid Extra"/>
              </a:rPr>
              <a:t>1</a:t>
            </a:r>
            <a:r>
              <a:rPr lang="en-US" dirty="0">
                <a:sym typeface="Euclid Extra"/>
              </a:rPr>
              <a:t> and k</a:t>
            </a:r>
            <a:r>
              <a:rPr lang="en-US" baseline="-25000" dirty="0">
                <a:sym typeface="Euclid Extra"/>
              </a:rPr>
              <a:t>2</a:t>
            </a:r>
            <a:r>
              <a:rPr lang="en-US" dirty="0">
                <a:sym typeface="Euclid Extra"/>
              </a:rPr>
              <a:t> is</a:t>
            </a:r>
          </a:p>
          <a:p>
            <a:pPr marL="0" indent="0">
              <a:buNone/>
            </a:pPr>
            <a:r>
              <a:rPr lang="en-US" dirty="0">
                <a:sym typeface="Euclid Extra"/>
              </a:rPr>
              <a:t> </a:t>
            </a:r>
            <a:r>
              <a:rPr lang="en-US" dirty="0"/>
              <a:t>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802082"/>
              </p:ext>
            </p:extLst>
          </p:nvPr>
        </p:nvGraphicFramePr>
        <p:xfrm>
          <a:off x="1219200" y="4267200"/>
          <a:ext cx="59436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943600" imgH="1143000" progId="Equation.DSMT4">
                  <p:embed/>
                </p:oleObj>
              </mc:Choice>
              <mc:Fallback>
                <p:oleObj name="Equation" r:id="rId2" imgW="5943600" imgH="11430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267200"/>
                        <a:ext cx="59436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2D6F544-01F6-C919-7D54-DA97D34802FE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23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16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Line LODFs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297920" cy="3733800"/>
          </a:xfrm>
        </p:spPr>
        <p:txBody>
          <a:bodyPr/>
          <a:lstStyle/>
          <a:p>
            <a:r>
              <a:rPr lang="en-US" dirty="0"/>
              <a:t>Example: Earlier five bus case, outage of Lines 2 and 5 to flow on Line 4.  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999350"/>
              </p:ext>
            </p:extLst>
          </p:nvPr>
        </p:nvGraphicFramePr>
        <p:xfrm>
          <a:off x="1524000" y="2133600"/>
          <a:ext cx="60452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045120" imgH="1143000" progId="Equation.DSMT4">
                  <p:embed/>
                </p:oleObj>
              </mc:Choice>
              <mc:Fallback>
                <p:oleObj name="Equation" r:id="rId2" imgW="6045120" imgH="11430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133600"/>
                        <a:ext cx="60452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240803"/>
              </p:ext>
            </p:extLst>
          </p:nvPr>
        </p:nvGraphicFramePr>
        <p:xfrm>
          <a:off x="990600" y="3657600"/>
          <a:ext cx="76835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83480" imgH="1079280" progId="Equation.DSMT4">
                  <p:embed/>
                </p:oleObj>
              </mc:Choice>
              <mc:Fallback>
                <p:oleObj name="Equation" r:id="rId4" imgW="7683480" imgH="10792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657600"/>
                        <a:ext cx="76835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5F621B1F-B93F-7F73-261D-EF8FD8866B41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24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042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Line LODFs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00" y="5657671"/>
            <a:ext cx="6172200" cy="461665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Line 4 flow goes from 117.5 MW to 118.0 MW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366DA4BB-C561-0CE8-9F43-F5A2E1B01B25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25</a:t>
            </a:fld>
            <a:endParaRPr lang="en-US" sz="2000" dirty="0">
              <a:solidFill>
                <a:srgbClr val="1E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79F8C8-B372-27EF-6053-AF6CCB9891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1" r="23499"/>
          <a:stretch/>
        </p:blipFill>
        <p:spPr>
          <a:xfrm>
            <a:off x="457200" y="1280160"/>
            <a:ext cx="5058678" cy="3733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924512-9301-A4D2-CF20-D40790047C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52" r="22752"/>
          <a:stretch/>
        </p:blipFill>
        <p:spPr>
          <a:xfrm>
            <a:off x="6197599" y="1280160"/>
            <a:ext cx="5626237" cy="405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33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44" name="Freeform 3"/>
          <p:cNvSpPr>
            <a:spLocks/>
          </p:cNvSpPr>
          <p:nvPr/>
        </p:nvSpPr>
        <p:spPr bwMode="auto">
          <a:xfrm flipV="1">
            <a:off x="6413500" y="1541463"/>
            <a:ext cx="4032250" cy="2944812"/>
          </a:xfrm>
          <a:custGeom>
            <a:avLst/>
            <a:gdLst>
              <a:gd name="T0" fmla="*/ 43358 w 2232"/>
              <a:gd name="T1" fmla="*/ 1700064 h 899"/>
              <a:gd name="T2" fmla="*/ 325181 w 2232"/>
              <a:gd name="T3" fmla="*/ 2014527 h 899"/>
              <a:gd name="T4" fmla="*/ 390218 w 2232"/>
              <a:gd name="T5" fmla="*/ 2093142 h 899"/>
              <a:gd name="T6" fmla="*/ 476933 w 2232"/>
              <a:gd name="T7" fmla="*/ 2328989 h 899"/>
              <a:gd name="T8" fmla="*/ 1062259 w 2232"/>
              <a:gd name="T9" fmla="*/ 2682760 h 899"/>
              <a:gd name="T10" fmla="*/ 1517513 w 2232"/>
              <a:gd name="T11" fmla="*/ 2761375 h 899"/>
              <a:gd name="T12" fmla="*/ 2904954 w 2232"/>
              <a:gd name="T13" fmla="*/ 2800683 h 899"/>
              <a:gd name="T14" fmla="*/ 3056705 w 2232"/>
              <a:gd name="T15" fmla="*/ 2722068 h 899"/>
              <a:gd name="T16" fmla="*/ 3121741 w 2232"/>
              <a:gd name="T17" fmla="*/ 2643452 h 899"/>
              <a:gd name="T18" fmla="*/ 3468602 w 2232"/>
              <a:gd name="T19" fmla="*/ 2446913 h 899"/>
              <a:gd name="T20" fmla="*/ 3772105 w 2232"/>
              <a:gd name="T21" fmla="*/ 2132450 h 899"/>
              <a:gd name="T22" fmla="*/ 3945535 w 2232"/>
              <a:gd name="T23" fmla="*/ 1739372 h 899"/>
              <a:gd name="T24" fmla="*/ 4032250 w 2232"/>
              <a:gd name="T25" fmla="*/ 638752 h 899"/>
              <a:gd name="T26" fmla="*/ 3576995 w 2232"/>
              <a:gd name="T27" fmla="*/ 324290 h 899"/>
              <a:gd name="T28" fmla="*/ 2709845 w 2232"/>
              <a:gd name="T29" fmla="*/ 363597 h 899"/>
              <a:gd name="T30" fmla="*/ 2558094 w 2232"/>
              <a:gd name="T31" fmla="*/ 245674 h 899"/>
              <a:gd name="T32" fmla="*/ 2384664 w 2232"/>
              <a:gd name="T33" fmla="*/ 167058 h 899"/>
              <a:gd name="T34" fmla="*/ 2037804 w 2232"/>
              <a:gd name="T35" fmla="*/ 127750 h 899"/>
              <a:gd name="T36" fmla="*/ 1864374 w 2232"/>
              <a:gd name="T37" fmla="*/ 206366 h 899"/>
              <a:gd name="T38" fmla="*/ 1409119 w 2232"/>
              <a:gd name="T39" fmla="*/ 324290 h 899"/>
              <a:gd name="T40" fmla="*/ 1105617 w 2232"/>
              <a:gd name="T41" fmla="*/ 560137 h 899"/>
              <a:gd name="T42" fmla="*/ 715399 w 2232"/>
              <a:gd name="T43" fmla="*/ 835291 h 899"/>
              <a:gd name="T44" fmla="*/ 411896 w 2232"/>
              <a:gd name="T45" fmla="*/ 1071139 h 899"/>
              <a:gd name="T46" fmla="*/ 86715 w 2232"/>
              <a:gd name="T47" fmla="*/ 1189062 h 899"/>
              <a:gd name="T48" fmla="*/ 0 w 2232"/>
              <a:gd name="T49" fmla="*/ 1424909 h 899"/>
              <a:gd name="T50" fmla="*/ 21679 w 2232"/>
              <a:gd name="T51" fmla="*/ 1621448 h 899"/>
              <a:gd name="T52" fmla="*/ 43358 w 2232"/>
              <a:gd name="T53" fmla="*/ 1700064 h 89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232"/>
              <a:gd name="T82" fmla="*/ 0 h 899"/>
              <a:gd name="T83" fmla="*/ 2232 w 2232"/>
              <a:gd name="T84" fmla="*/ 899 h 89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232" h="899">
                <a:moveTo>
                  <a:pt x="24" y="519"/>
                </a:moveTo>
                <a:cubicBezTo>
                  <a:pt x="75" y="553"/>
                  <a:pt x="128" y="581"/>
                  <a:pt x="180" y="615"/>
                </a:cubicBezTo>
                <a:cubicBezTo>
                  <a:pt x="192" y="623"/>
                  <a:pt x="216" y="639"/>
                  <a:pt x="216" y="639"/>
                </a:cubicBezTo>
                <a:cubicBezTo>
                  <a:pt x="232" y="663"/>
                  <a:pt x="240" y="695"/>
                  <a:pt x="264" y="711"/>
                </a:cubicBezTo>
                <a:cubicBezTo>
                  <a:pt x="363" y="777"/>
                  <a:pt x="469" y="806"/>
                  <a:pt x="588" y="819"/>
                </a:cubicBezTo>
                <a:cubicBezTo>
                  <a:pt x="672" y="828"/>
                  <a:pt x="840" y="843"/>
                  <a:pt x="840" y="843"/>
                </a:cubicBezTo>
                <a:cubicBezTo>
                  <a:pt x="1065" y="899"/>
                  <a:pt x="1416" y="859"/>
                  <a:pt x="1608" y="855"/>
                </a:cubicBezTo>
                <a:cubicBezTo>
                  <a:pt x="1623" y="851"/>
                  <a:pt x="1675" y="840"/>
                  <a:pt x="1692" y="831"/>
                </a:cubicBezTo>
                <a:cubicBezTo>
                  <a:pt x="1705" y="825"/>
                  <a:pt x="1715" y="813"/>
                  <a:pt x="1728" y="807"/>
                </a:cubicBezTo>
                <a:cubicBezTo>
                  <a:pt x="1788" y="781"/>
                  <a:pt x="1857" y="763"/>
                  <a:pt x="1920" y="747"/>
                </a:cubicBezTo>
                <a:cubicBezTo>
                  <a:pt x="2002" y="726"/>
                  <a:pt x="2018" y="674"/>
                  <a:pt x="2088" y="651"/>
                </a:cubicBezTo>
                <a:cubicBezTo>
                  <a:pt x="2126" y="613"/>
                  <a:pt x="2152" y="574"/>
                  <a:pt x="2184" y="531"/>
                </a:cubicBezTo>
                <a:cubicBezTo>
                  <a:pt x="2220" y="423"/>
                  <a:pt x="2218" y="307"/>
                  <a:pt x="2232" y="195"/>
                </a:cubicBezTo>
                <a:cubicBezTo>
                  <a:pt x="2156" y="144"/>
                  <a:pt x="2069" y="121"/>
                  <a:pt x="1980" y="99"/>
                </a:cubicBezTo>
                <a:cubicBezTo>
                  <a:pt x="1765" y="111"/>
                  <a:pt x="1718" y="122"/>
                  <a:pt x="1500" y="111"/>
                </a:cubicBezTo>
                <a:cubicBezTo>
                  <a:pt x="1471" y="101"/>
                  <a:pt x="1445" y="85"/>
                  <a:pt x="1416" y="75"/>
                </a:cubicBezTo>
                <a:cubicBezTo>
                  <a:pt x="1385" y="65"/>
                  <a:pt x="1320" y="51"/>
                  <a:pt x="1320" y="51"/>
                </a:cubicBezTo>
                <a:cubicBezTo>
                  <a:pt x="1243" y="0"/>
                  <a:pt x="1288" y="19"/>
                  <a:pt x="1128" y="39"/>
                </a:cubicBezTo>
                <a:cubicBezTo>
                  <a:pt x="1095" y="43"/>
                  <a:pt x="1065" y="58"/>
                  <a:pt x="1032" y="63"/>
                </a:cubicBezTo>
                <a:cubicBezTo>
                  <a:pt x="948" y="77"/>
                  <a:pt x="865" y="90"/>
                  <a:pt x="780" y="99"/>
                </a:cubicBezTo>
                <a:cubicBezTo>
                  <a:pt x="720" y="119"/>
                  <a:pt x="674" y="155"/>
                  <a:pt x="612" y="171"/>
                </a:cubicBezTo>
                <a:cubicBezTo>
                  <a:pt x="544" y="216"/>
                  <a:pt x="453" y="217"/>
                  <a:pt x="396" y="255"/>
                </a:cubicBezTo>
                <a:cubicBezTo>
                  <a:pt x="347" y="288"/>
                  <a:pt x="286" y="316"/>
                  <a:pt x="228" y="327"/>
                </a:cubicBezTo>
                <a:cubicBezTo>
                  <a:pt x="166" y="338"/>
                  <a:pt x="108" y="343"/>
                  <a:pt x="48" y="363"/>
                </a:cubicBezTo>
                <a:cubicBezTo>
                  <a:pt x="26" y="385"/>
                  <a:pt x="0" y="400"/>
                  <a:pt x="0" y="435"/>
                </a:cubicBezTo>
                <a:cubicBezTo>
                  <a:pt x="0" y="455"/>
                  <a:pt x="7" y="475"/>
                  <a:pt x="12" y="495"/>
                </a:cubicBezTo>
                <a:cubicBezTo>
                  <a:pt x="25" y="548"/>
                  <a:pt x="24" y="539"/>
                  <a:pt x="24" y="519"/>
                </a:cubicBezTo>
                <a:close/>
              </a:path>
            </a:pathLst>
          </a:custGeom>
          <a:solidFill>
            <a:srgbClr val="FFFFFF"/>
          </a:solidFill>
          <a:ln w="349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graphicFrame>
        <p:nvGraphicFramePr>
          <p:cNvPr id="52226" name="Object 4"/>
          <p:cNvGraphicFramePr>
            <a:graphicFrameLocks noChangeAspect="1"/>
          </p:cNvGraphicFramePr>
          <p:nvPr/>
        </p:nvGraphicFramePr>
        <p:xfrm>
          <a:off x="8086725" y="2574925"/>
          <a:ext cx="850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50680" imgH="393480" progId="Equation.DSMT4">
                  <p:embed/>
                </p:oleObj>
              </mc:Choice>
              <mc:Fallback>
                <p:oleObj name="Equation" r:id="rId2" imgW="850680" imgH="393480" progId="Equation.DSMT4">
                  <p:embed/>
                  <p:pic>
                    <p:nvPicPr>
                      <p:cNvPr id="522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6725" y="2574925"/>
                        <a:ext cx="850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45" name="Line 5"/>
          <p:cNvSpPr>
            <a:spLocks noChangeShapeType="1"/>
          </p:cNvSpPr>
          <p:nvPr/>
        </p:nvSpPr>
        <p:spPr bwMode="auto">
          <a:xfrm>
            <a:off x="7550150" y="2365375"/>
            <a:ext cx="1968500" cy="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graphicFrame>
        <p:nvGraphicFramePr>
          <p:cNvPr id="52227" name="Object 6"/>
          <p:cNvGraphicFramePr>
            <a:graphicFrameLocks noChangeAspect="1"/>
          </p:cNvGraphicFramePr>
          <p:nvPr/>
        </p:nvGraphicFramePr>
        <p:xfrm>
          <a:off x="7800975" y="1708150"/>
          <a:ext cx="342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2720" imgH="431640" progId="Equation.DSMT4">
                  <p:embed/>
                </p:oleObj>
              </mc:Choice>
              <mc:Fallback>
                <p:oleObj name="Equation" r:id="rId4" imgW="342720" imgH="431640" progId="Equation.DSMT4">
                  <p:embed/>
                  <p:pic>
                    <p:nvPicPr>
                      <p:cNvPr id="5222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0975" y="1708150"/>
                        <a:ext cx="342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46" name="Line 7"/>
          <p:cNvSpPr>
            <a:spLocks noChangeShapeType="1"/>
          </p:cNvSpPr>
          <p:nvPr/>
        </p:nvSpPr>
        <p:spPr bwMode="auto">
          <a:xfrm>
            <a:off x="8197851" y="2231502"/>
            <a:ext cx="4222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sz="2800" dirty="0"/>
          </a:p>
        </p:txBody>
      </p:sp>
      <p:graphicFrame>
        <p:nvGraphicFramePr>
          <p:cNvPr id="52228" name="Object 8"/>
          <p:cNvGraphicFramePr>
            <a:graphicFrameLocks noChangeAspect="1"/>
          </p:cNvGraphicFramePr>
          <p:nvPr/>
        </p:nvGraphicFramePr>
        <p:xfrm>
          <a:off x="7191375" y="2232025"/>
          <a:ext cx="152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280" imgH="317160" progId="Equation.DSMT4">
                  <p:embed/>
                </p:oleObj>
              </mc:Choice>
              <mc:Fallback>
                <p:oleObj name="Equation" r:id="rId6" imgW="152280" imgH="317160" progId="Equation.DSMT4">
                  <p:embed/>
                  <p:pic>
                    <p:nvPicPr>
                      <p:cNvPr id="522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75" y="2232025"/>
                        <a:ext cx="152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47" name="Line 9"/>
          <p:cNvSpPr>
            <a:spLocks noChangeShapeType="1"/>
          </p:cNvSpPr>
          <p:nvPr/>
        </p:nvSpPr>
        <p:spPr bwMode="auto">
          <a:xfrm flipH="1">
            <a:off x="7540626" y="2170113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52248" name="Line 10"/>
          <p:cNvSpPr>
            <a:spLocks noChangeShapeType="1"/>
          </p:cNvSpPr>
          <p:nvPr/>
        </p:nvSpPr>
        <p:spPr bwMode="auto">
          <a:xfrm flipH="1">
            <a:off x="9509126" y="2157413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graphicFrame>
        <p:nvGraphicFramePr>
          <p:cNvPr id="52229" name="Object 11"/>
          <p:cNvGraphicFramePr>
            <a:graphicFrameLocks noChangeAspect="1"/>
          </p:cNvGraphicFramePr>
          <p:nvPr/>
        </p:nvGraphicFramePr>
        <p:xfrm>
          <a:off x="9674225" y="2168525"/>
          <a:ext cx="215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5640" imgH="393480" progId="Equation.DSMT4">
                  <p:embed/>
                </p:oleObj>
              </mc:Choice>
              <mc:Fallback>
                <p:oleObj name="Equation" r:id="rId8" imgW="215640" imgH="393480" progId="Equation.DSMT4">
                  <p:embed/>
                  <p:pic>
                    <p:nvPicPr>
                      <p:cNvPr id="5222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74225" y="2168525"/>
                        <a:ext cx="215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49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SimSun" charset="-122"/>
              </a:rPr>
              <a:t>Line Closure Distribution Factors (LCDFs)</a:t>
            </a:r>
          </a:p>
        </p:txBody>
      </p:sp>
      <p:graphicFrame>
        <p:nvGraphicFramePr>
          <p:cNvPr id="52230" name="Object 16"/>
          <p:cNvGraphicFramePr>
            <a:graphicFrameLocks noChangeAspect="1"/>
          </p:cNvGraphicFramePr>
          <p:nvPr/>
        </p:nvGraphicFramePr>
        <p:xfrm>
          <a:off x="8175625" y="3730625"/>
          <a:ext cx="876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76240" imgH="393480" progId="Equation.DSMT4">
                  <p:embed/>
                </p:oleObj>
              </mc:Choice>
              <mc:Fallback>
                <p:oleObj name="Equation" r:id="rId10" imgW="876240" imgH="393480" progId="Equation.DSMT4">
                  <p:embed/>
                  <p:pic>
                    <p:nvPicPr>
                      <p:cNvPr id="52230" name="Object 16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625" y="3730625"/>
                        <a:ext cx="8763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50" name="Line 17"/>
          <p:cNvSpPr>
            <a:spLocks noChangeShapeType="1"/>
          </p:cNvSpPr>
          <p:nvPr/>
        </p:nvSpPr>
        <p:spPr bwMode="auto">
          <a:xfrm>
            <a:off x="7626350" y="3584575"/>
            <a:ext cx="1968500" cy="0"/>
          </a:xfrm>
          <a:prstGeom prst="line">
            <a:avLst/>
          </a:prstGeom>
          <a:noFill/>
          <a:ln w="349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graphicFrame>
        <p:nvGraphicFramePr>
          <p:cNvPr id="52231" name="Object 18"/>
          <p:cNvGraphicFramePr>
            <a:graphicFrameLocks noChangeAspect="1"/>
          </p:cNvGraphicFramePr>
          <p:nvPr/>
        </p:nvGraphicFramePr>
        <p:xfrm>
          <a:off x="8328025" y="2901950"/>
          <a:ext cx="368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68280" imgH="431640" progId="Equation.DSMT4">
                  <p:embed/>
                </p:oleObj>
              </mc:Choice>
              <mc:Fallback>
                <p:oleObj name="Equation" r:id="rId12" imgW="368280" imgH="431640" progId="Equation.DSMT4">
                  <p:embed/>
                  <p:pic>
                    <p:nvPicPr>
                      <p:cNvPr id="52231" name="Object 18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8025" y="2901950"/>
                        <a:ext cx="3683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51" name="Line 19"/>
          <p:cNvSpPr>
            <a:spLocks noChangeShapeType="1"/>
          </p:cNvSpPr>
          <p:nvPr/>
        </p:nvSpPr>
        <p:spPr bwMode="auto">
          <a:xfrm>
            <a:off x="8216901" y="3459704"/>
            <a:ext cx="4794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sz="2800" dirty="0"/>
          </a:p>
        </p:txBody>
      </p:sp>
      <p:graphicFrame>
        <p:nvGraphicFramePr>
          <p:cNvPr id="52232" name="Object 20"/>
          <p:cNvGraphicFramePr>
            <a:graphicFrameLocks noChangeAspect="1"/>
          </p:cNvGraphicFramePr>
          <p:nvPr/>
        </p:nvGraphicFramePr>
        <p:xfrm>
          <a:off x="7280275" y="3381375"/>
          <a:ext cx="228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28600" imgH="330120" progId="Equation.DSMT4">
                  <p:embed/>
                </p:oleObj>
              </mc:Choice>
              <mc:Fallback>
                <p:oleObj name="Equation" r:id="rId14" imgW="228600" imgH="330120" progId="Equation.DSMT4">
                  <p:embed/>
                  <p:pic>
                    <p:nvPicPr>
                      <p:cNvPr id="52232" name="Object 20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3381375"/>
                        <a:ext cx="2286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52" name="Line 21"/>
          <p:cNvSpPr>
            <a:spLocks noChangeShapeType="1"/>
          </p:cNvSpPr>
          <p:nvPr/>
        </p:nvSpPr>
        <p:spPr bwMode="auto">
          <a:xfrm flipH="1">
            <a:off x="7616826" y="3389313"/>
            <a:ext cx="3175" cy="393700"/>
          </a:xfrm>
          <a:prstGeom prst="line">
            <a:avLst/>
          </a:prstGeom>
          <a:noFill/>
          <a:ln w="539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52253" name="Line 22"/>
          <p:cNvSpPr>
            <a:spLocks noChangeShapeType="1"/>
          </p:cNvSpPr>
          <p:nvPr/>
        </p:nvSpPr>
        <p:spPr bwMode="auto">
          <a:xfrm flipH="1">
            <a:off x="9585326" y="3376613"/>
            <a:ext cx="3175" cy="393700"/>
          </a:xfrm>
          <a:prstGeom prst="line">
            <a:avLst/>
          </a:prstGeom>
          <a:noFill/>
          <a:ln w="539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graphicFrame>
        <p:nvGraphicFramePr>
          <p:cNvPr id="52233" name="Object 23"/>
          <p:cNvGraphicFramePr>
            <a:graphicFrameLocks noChangeAspect="1"/>
          </p:cNvGraphicFramePr>
          <p:nvPr/>
        </p:nvGraphicFramePr>
        <p:xfrm>
          <a:off x="9718675" y="3355975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79360" imgH="406080" progId="Equation.DSMT4">
                  <p:embed/>
                </p:oleObj>
              </mc:Choice>
              <mc:Fallback>
                <p:oleObj name="Equation" r:id="rId16" imgW="279360" imgH="406080" progId="Equation.DSMT4">
                  <p:embed/>
                  <p:pic>
                    <p:nvPicPr>
                      <p:cNvPr id="52233" name="Object 23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8675" y="3355975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54" name="AutoShape 33"/>
          <p:cNvSpPr>
            <a:spLocks noChangeArrowheads="1"/>
          </p:cNvSpPr>
          <p:nvPr/>
        </p:nvSpPr>
        <p:spPr bwMode="auto">
          <a:xfrm>
            <a:off x="5499100" y="3987800"/>
            <a:ext cx="2197100" cy="596900"/>
          </a:xfrm>
          <a:prstGeom prst="wedgeRoundRectCallout">
            <a:avLst>
              <a:gd name="adj1" fmla="val 86278"/>
              <a:gd name="adj2" fmla="val -89630"/>
              <a:gd name="adj3" fmla="val 16667"/>
            </a:avLst>
          </a:prstGeom>
          <a:solidFill>
            <a:srgbClr val="FFFFFF"/>
          </a:solidFill>
          <a:ln w="222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2800" i="1" dirty="0">
                <a:solidFill>
                  <a:schemeClr val="hlink"/>
                </a:solidFill>
                <a:latin typeface="Times New Roman" pitchFamily="18" charset="0"/>
                <a:ea typeface="SimSun" charset="-122"/>
              </a:rPr>
              <a:t>Closed line</a:t>
            </a:r>
          </a:p>
        </p:txBody>
      </p:sp>
      <p:sp>
        <p:nvSpPr>
          <p:cNvPr id="52255" name="Freeform 41"/>
          <p:cNvSpPr>
            <a:spLocks/>
          </p:cNvSpPr>
          <p:nvPr/>
        </p:nvSpPr>
        <p:spPr bwMode="auto">
          <a:xfrm flipV="1">
            <a:off x="1727200" y="1363663"/>
            <a:ext cx="3930650" cy="2944812"/>
          </a:xfrm>
          <a:custGeom>
            <a:avLst/>
            <a:gdLst>
              <a:gd name="T0" fmla="*/ 42265 w 2232"/>
              <a:gd name="T1" fmla="*/ 1700064 h 899"/>
              <a:gd name="T2" fmla="*/ 316988 w 2232"/>
              <a:gd name="T3" fmla="*/ 2014527 h 899"/>
              <a:gd name="T4" fmla="*/ 380385 w 2232"/>
              <a:gd name="T5" fmla="*/ 2093142 h 899"/>
              <a:gd name="T6" fmla="*/ 464916 w 2232"/>
              <a:gd name="T7" fmla="*/ 2328989 h 899"/>
              <a:gd name="T8" fmla="*/ 1035494 w 2232"/>
              <a:gd name="T9" fmla="*/ 2682760 h 899"/>
              <a:gd name="T10" fmla="*/ 1479277 w 2232"/>
              <a:gd name="T11" fmla="*/ 2761375 h 899"/>
              <a:gd name="T12" fmla="*/ 2831758 w 2232"/>
              <a:gd name="T13" fmla="*/ 2800683 h 899"/>
              <a:gd name="T14" fmla="*/ 2979686 w 2232"/>
              <a:gd name="T15" fmla="*/ 2722068 h 899"/>
              <a:gd name="T16" fmla="*/ 3043083 w 2232"/>
              <a:gd name="T17" fmla="*/ 2643452 h 899"/>
              <a:gd name="T18" fmla="*/ 3381204 w 2232"/>
              <a:gd name="T19" fmla="*/ 2446913 h 899"/>
              <a:gd name="T20" fmla="*/ 3677060 w 2232"/>
              <a:gd name="T21" fmla="*/ 2132450 h 899"/>
              <a:gd name="T22" fmla="*/ 3846120 w 2232"/>
              <a:gd name="T23" fmla="*/ 1739372 h 899"/>
              <a:gd name="T24" fmla="*/ 3930650 w 2232"/>
              <a:gd name="T25" fmla="*/ 638752 h 899"/>
              <a:gd name="T26" fmla="*/ 3486866 w 2232"/>
              <a:gd name="T27" fmla="*/ 324290 h 899"/>
              <a:gd name="T28" fmla="*/ 2641566 w 2232"/>
              <a:gd name="T29" fmla="*/ 363597 h 899"/>
              <a:gd name="T30" fmla="*/ 2493638 w 2232"/>
              <a:gd name="T31" fmla="*/ 245674 h 899"/>
              <a:gd name="T32" fmla="*/ 2324578 w 2232"/>
              <a:gd name="T33" fmla="*/ 167058 h 899"/>
              <a:gd name="T34" fmla="*/ 1986458 w 2232"/>
              <a:gd name="T35" fmla="*/ 127750 h 899"/>
              <a:gd name="T36" fmla="*/ 1817397 w 2232"/>
              <a:gd name="T37" fmla="*/ 206366 h 899"/>
              <a:gd name="T38" fmla="*/ 1373614 w 2232"/>
              <a:gd name="T39" fmla="*/ 324290 h 899"/>
              <a:gd name="T40" fmla="*/ 1077759 w 2232"/>
              <a:gd name="T41" fmla="*/ 560137 h 899"/>
              <a:gd name="T42" fmla="*/ 697373 w 2232"/>
              <a:gd name="T43" fmla="*/ 835291 h 899"/>
              <a:gd name="T44" fmla="*/ 401518 w 2232"/>
              <a:gd name="T45" fmla="*/ 1071139 h 899"/>
              <a:gd name="T46" fmla="*/ 84530 w 2232"/>
              <a:gd name="T47" fmla="*/ 1189062 h 899"/>
              <a:gd name="T48" fmla="*/ 0 w 2232"/>
              <a:gd name="T49" fmla="*/ 1424909 h 899"/>
              <a:gd name="T50" fmla="*/ 21133 w 2232"/>
              <a:gd name="T51" fmla="*/ 1621448 h 899"/>
              <a:gd name="T52" fmla="*/ 42265 w 2232"/>
              <a:gd name="T53" fmla="*/ 1700064 h 89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232"/>
              <a:gd name="T82" fmla="*/ 0 h 899"/>
              <a:gd name="T83" fmla="*/ 2232 w 2232"/>
              <a:gd name="T84" fmla="*/ 899 h 89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232" h="899">
                <a:moveTo>
                  <a:pt x="24" y="519"/>
                </a:moveTo>
                <a:cubicBezTo>
                  <a:pt x="75" y="553"/>
                  <a:pt x="128" y="581"/>
                  <a:pt x="180" y="615"/>
                </a:cubicBezTo>
                <a:cubicBezTo>
                  <a:pt x="192" y="623"/>
                  <a:pt x="216" y="639"/>
                  <a:pt x="216" y="639"/>
                </a:cubicBezTo>
                <a:cubicBezTo>
                  <a:pt x="232" y="663"/>
                  <a:pt x="240" y="695"/>
                  <a:pt x="264" y="711"/>
                </a:cubicBezTo>
                <a:cubicBezTo>
                  <a:pt x="363" y="777"/>
                  <a:pt x="469" y="806"/>
                  <a:pt x="588" y="819"/>
                </a:cubicBezTo>
                <a:cubicBezTo>
                  <a:pt x="672" y="828"/>
                  <a:pt x="840" y="843"/>
                  <a:pt x="840" y="843"/>
                </a:cubicBezTo>
                <a:cubicBezTo>
                  <a:pt x="1065" y="899"/>
                  <a:pt x="1416" y="859"/>
                  <a:pt x="1608" y="855"/>
                </a:cubicBezTo>
                <a:cubicBezTo>
                  <a:pt x="1623" y="851"/>
                  <a:pt x="1675" y="840"/>
                  <a:pt x="1692" y="831"/>
                </a:cubicBezTo>
                <a:cubicBezTo>
                  <a:pt x="1705" y="825"/>
                  <a:pt x="1715" y="813"/>
                  <a:pt x="1728" y="807"/>
                </a:cubicBezTo>
                <a:cubicBezTo>
                  <a:pt x="1788" y="781"/>
                  <a:pt x="1857" y="763"/>
                  <a:pt x="1920" y="747"/>
                </a:cubicBezTo>
                <a:cubicBezTo>
                  <a:pt x="2002" y="726"/>
                  <a:pt x="2018" y="674"/>
                  <a:pt x="2088" y="651"/>
                </a:cubicBezTo>
                <a:cubicBezTo>
                  <a:pt x="2126" y="613"/>
                  <a:pt x="2152" y="574"/>
                  <a:pt x="2184" y="531"/>
                </a:cubicBezTo>
                <a:cubicBezTo>
                  <a:pt x="2220" y="423"/>
                  <a:pt x="2218" y="307"/>
                  <a:pt x="2232" y="195"/>
                </a:cubicBezTo>
                <a:cubicBezTo>
                  <a:pt x="2156" y="144"/>
                  <a:pt x="2069" y="121"/>
                  <a:pt x="1980" y="99"/>
                </a:cubicBezTo>
                <a:cubicBezTo>
                  <a:pt x="1765" y="111"/>
                  <a:pt x="1718" y="122"/>
                  <a:pt x="1500" y="111"/>
                </a:cubicBezTo>
                <a:cubicBezTo>
                  <a:pt x="1471" y="101"/>
                  <a:pt x="1445" y="85"/>
                  <a:pt x="1416" y="75"/>
                </a:cubicBezTo>
                <a:cubicBezTo>
                  <a:pt x="1385" y="65"/>
                  <a:pt x="1320" y="51"/>
                  <a:pt x="1320" y="51"/>
                </a:cubicBezTo>
                <a:cubicBezTo>
                  <a:pt x="1243" y="0"/>
                  <a:pt x="1288" y="19"/>
                  <a:pt x="1128" y="39"/>
                </a:cubicBezTo>
                <a:cubicBezTo>
                  <a:pt x="1095" y="43"/>
                  <a:pt x="1065" y="58"/>
                  <a:pt x="1032" y="63"/>
                </a:cubicBezTo>
                <a:cubicBezTo>
                  <a:pt x="948" y="77"/>
                  <a:pt x="865" y="90"/>
                  <a:pt x="780" y="99"/>
                </a:cubicBezTo>
                <a:cubicBezTo>
                  <a:pt x="720" y="119"/>
                  <a:pt x="674" y="155"/>
                  <a:pt x="612" y="171"/>
                </a:cubicBezTo>
                <a:cubicBezTo>
                  <a:pt x="544" y="216"/>
                  <a:pt x="453" y="217"/>
                  <a:pt x="396" y="255"/>
                </a:cubicBezTo>
                <a:cubicBezTo>
                  <a:pt x="347" y="288"/>
                  <a:pt x="286" y="316"/>
                  <a:pt x="228" y="327"/>
                </a:cubicBezTo>
                <a:cubicBezTo>
                  <a:pt x="166" y="338"/>
                  <a:pt x="108" y="343"/>
                  <a:pt x="48" y="363"/>
                </a:cubicBezTo>
                <a:cubicBezTo>
                  <a:pt x="26" y="385"/>
                  <a:pt x="0" y="400"/>
                  <a:pt x="0" y="435"/>
                </a:cubicBezTo>
                <a:cubicBezTo>
                  <a:pt x="0" y="455"/>
                  <a:pt x="7" y="475"/>
                  <a:pt x="12" y="495"/>
                </a:cubicBezTo>
                <a:cubicBezTo>
                  <a:pt x="25" y="548"/>
                  <a:pt x="24" y="539"/>
                  <a:pt x="24" y="519"/>
                </a:cubicBezTo>
                <a:close/>
              </a:path>
            </a:pathLst>
          </a:custGeom>
          <a:solidFill>
            <a:srgbClr val="FFFFFF"/>
          </a:solidFill>
          <a:ln w="349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graphicFrame>
        <p:nvGraphicFramePr>
          <p:cNvPr id="52235" name="Object 42"/>
          <p:cNvGraphicFramePr>
            <a:graphicFrameLocks noChangeAspect="1"/>
          </p:cNvGraphicFramePr>
          <p:nvPr/>
        </p:nvGraphicFramePr>
        <p:xfrm>
          <a:off x="8296275" y="1720850"/>
          <a:ext cx="825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25480" imgH="431640" progId="Equation.DSMT4">
                  <p:embed/>
                </p:oleObj>
              </mc:Choice>
              <mc:Fallback>
                <p:oleObj name="Equation" r:id="rId18" imgW="825480" imgH="431640" progId="Equation.DSMT4">
                  <p:embed/>
                  <p:pic>
                    <p:nvPicPr>
                      <p:cNvPr id="52235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6275" y="1720850"/>
                        <a:ext cx="8255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6" name="Object 43"/>
          <p:cNvGraphicFramePr>
            <a:graphicFrameLocks noChangeAspect="1"/>
          </p:cNvGraphicFramePr>
          <p:nvPr/>
        </p:nvGraphicFramePr>
        <p:xfrm>
          <a:off x="3324225" y="2409825"/>
          <a:ext cx="850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50680" imgH="393480" progId="Equation.DSMT4">
                  <p:embed/>
                </p:oleObj>
              </mc:Choice>
              <mc:Fallback>
                <p:oleObj name="Equation" r:id="rId20" imgW="850680" imgH="393480" progId="Equation.DSMT4">
                  <p:embed/>
                  <p:pic>
                    <p:nvPicPr>
                      <p:cNvPr id="52236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4225" y="2409825"/>
                        <a:ext cx="850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56" name="Line 44"/>
          <p:cNvSpPr>
            <a:spLocks noChangeShapeType="1"/>
          </p:cNvSpPr>
          <p:nvPr/>
        </p:nvSpPr>
        <p:spPr bwMode="auto">
          <a:xfrm>
            <a:off x="2787650" y="2200275"/>
            <a:ext cx="1968500" cy="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graphicFrame>
        <p:nvGraphicFramePr>
          <p:cNvPr id="52237" name="Object 45"/>
          <p:cNvGraphicFramePr>
            <a:graphicFrameLocks noChangeAspect="1"/>
          </p:cNvGraphicFramePr>
          <p:nvPr/>
        </p:nvGraphicFramePr>
        <p:xfrm>
          <a:off x="3171825" y="1533525"/>
          <a:ext cx="342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42720" imgH="431640" progId="Equation.DSMT4">
                  <p:embed/>
                </p:oleObj>
              </mc:Choice>
              <mc:Fallback>
                <p:oleObj name="Equation" r:id="rId22" imgW="342720" imgH="431640" progId="Equation.DSMT4">
                  <p:embed/>
                  <p:pic>
                    <p:nvPicPr>
                      <p:cNvPr id="52237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1825" y="1533525"/>
                        <a:ext cx="342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8" name="Object 47"/>
          <p:cNvGraphicFramePr>
            <a:graphicFrameLocks noChangeAspect="1"/>
          </p:cNvGraphicFramePr>
          <p:nvPr/>
        </p:nvGraphicFramePr>
        <p:xfrm>
          <a:off x="2428875" y="2066925"/>
          <a:ext cx="152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52280" imgH="317160" progId="Equation.DSMT4">
                  <p:embed/>
                </p:oleObj>
              </mc:Choice>
              <mc:Fallback>
                <p:oleObj name="Equation" r:id="rId24" imgW="152280" imgH="317160" progId="Equation.DSMT4">
                  <p:embed/>
                  <p:pic>
                    <p:nvPicPr>
                      <p:cNvPr id="52238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75" y="2066925"/>
                        <a:ext cx="152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58" name="Line 48"/>
          <p:cNvSpPr>
            <a:spLocks noChangeShapeType="1"/>
          </p:cNvSpPr>
          <p:nvPr/>
        </p:nvSpPr>
        <p:spPr bwMode="auto">
          <a:xfrm flipH="1">
            <a:off x="2778126" y="2005013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52259" name="Line 49"/>
          <p:cNvSpPr>
            <a:spLocks noChangeShapeType="1"/>
          </p:cNvSpPr>
          <p:nvPr/>
        </p:nvSpPr>
        <p:spPr bwMode="auto">
          <a:xfrm flipH="1">
            <a:off x="4746626" y="1992313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graphicFrame>
        <p:nvGraphicFramePr>
          <p:cNvPr id="52239" name="Object 50"/>
          <p:cNvGraphicFramePr>
            <a:graphicFrameLocks noChangeAspect="1"/>
          </p:cNvGraphicFramePr>
          <p:nvPr/>
        </p:nvGraphicFramePr>
        <p:xfrm>
          <a:off x="4911725" y="2003425"/>
          <a:ext cx="215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15640" imgH="393480" progId="Equation.DSMT4">
                  <p:embed/>
                </p:oleObj>
              </mc:Choice>
              <mc:Fallback>
                <p:oleObj name="Equation" r:id="rId26" imgW="215640" imgH="393480" progId="Equation.DSMT4">
                  <p:embed/>
                  <p:pic>
                    <p:nvPicPr>
                      <p:cNvPr id="52239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1725" y="2003425"/>
                        <a:ext cx="215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40" name="Object 53"/>
          <p:cNvGraphicFramePr>
            <a:graphicFrameLocks noChangeAspect="1"/>
          </p:cNvGraphicFramePr>
          <p:nvPr/>
        </p:nvGraphicFramePr>
        <p:xfrm>
          <a:off x="2530475" y="3101975"/>
          <a:ext cx="228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28600" imgH="330120" progId="Equation.DSMT4">
                  <p:embed/>
                </p:oleObj>
              </mc:Choice>
              <mc:Fallback>
                <p:oleObj name="Equation" r:id="rId28" imgW="228600" imgH="330120" progId="Equation.DSMT4">
                  <p:embed/>
                  <p:pic>
                    <p:nvPicPr>
                      <p:cNvPr id="52240" name="Object 53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0475" y="3101975"/>
                        <a:ext cx="2286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60" name="Line 54"/>
          <p:cNvSpPr>
            <a:spLocks noChangeShapeType="1"/>
          </p:cNvSpPr>
          <p:nvPr/>
        </p:nvSpPr>
        <p:spPr bwMode="auto">
          <a:xfrm flipH="1">
            <a:off x="2867026" y="3109913"/>
            <a:ext cx="3175" cy="393700"/>
          </a:xfrm>
          <a:prstGeom prst="line">
            <a:avLst/>
          </a:prstGeom>
          <a:noFill/>
          <a:ln w="539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52261" name="Line 55"/>
          <p:cNvSpPr>
            <a:spLocks noChangeShapeType="1"/>
          </p:cNvSpPr>
          <p:nvPr/>
        </p:nvSpPr>
        <p:spPr bwMode="auto">
          <a:xfrm flipH="1">
            <a:off x="4835526" y="3097213"/>
            <a:ext cx="3175" cy="393700"/>
          </a:xfrm>
          <a:prstGeom prst="line">
            <a:avLst/>
          </a:prstGeom>
          <a:noFill/>
          <a:ln w="539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graphicFrame>
        <p:nvGraphicFramePr>
          <p:cNvPr id="52241" name="Object 56"/>
          <p:cNvGraphicFramePr>
            <a:graphicFrameLocks noChangeAspect="1"/>
          </p:cNvGraphicFramePr>
          <p:nvPr/>
        </p:nvGraphicFramePr>
        <p:xfrm>
          <a:off x="4968875" y="3076575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279360" imgH="406080" progId="Equation.DSMT4">
                  <p:embed/>
                </p:oleObj>
              </mc:Choice>
              <mc:Fallback>
                <p:oleObj name="Equation" r:id="rId30" imgW="279360" imgH="406080" progId="Equation.DSMT4">
                  <p:embed/>
                  <p:pic>
                    <p:nvPicPr>
                      <p:cNvPr id="52241" name="Object 56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75" y="3076575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42" name="Object 58"/>
          <p:cNvGraphicFramePr>
            <a:graphicFrameLocks noChangeAspect="1"/>
          </p:cNvGraphicFramePr>
          <p:nvPr/>
        </p:nvGraphicFramePr>
        <p:xfrm>
          <a:off x="3992563" y="5494338"/>
          <a:ext cx="39751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3974760" imgH="1028520" progId="Equation.DSMT4">
                  <p:embed/>
                </p:oleObj>
              </mc:Choice>
              <mc:Fallback>
                <p:oleObj name="Equation" r:id="rId32" imgW="3974760" imgH="1028520" progId="Equation.DSMT4">
                  <p:embed/>
                  <p:pic>
                    <p:nvPicPr>
                      <p:cNvPr id="52242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2563" y="5494338"/>
                        <a:ext cx="39751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62" name="Text Box 59"/>
          <p:cNvSpPr txBox="1">
            <a:spLocks noChangeArrowheads="1"/>
          </p:cNvSpPr>
          <p:nvPr/>
        </p:nvSpPr>
        <p:spPr bwMode="auto">
          <a:xfrm>
            <a:off x="2625726" y="4699001"/>
            <a:ext cx="1965325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altLang="zh-CN" sz="2800" i="1" dirty="0">
                <a:solidFill>
                  <a:srgbClr val="0000FF"/>
                </a:solidFill>
                <a:latin typeface="Times New Roman" pitchFamily="18" charset="0"/>
                <a:ea typeface="SimSun" charset="-122"/>
              </a:rPr>
              <a:t>base case</a:t>
            </a:r>
          </a:p>
        </p:txBody>
      </p:sp>
      <p:sp>
        <p:nvSpPr>
          <p:cNvPr id="52263" name="Text Box 60"/>
          <p:cNvSpPr txBox="1">
            <a:spLocks noChangeArrowheads="1"/>
          </p:cNvSpPr>
          <p:nvPr/>
        </p:nvSpPr>
        <p:spPr bwMode="auto">
          <a:xfrm>
            <a:off x="5257801" y="4724400"/>
            <a:ext cx="485775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altLang="zh-CN" sz="2800" i="1" dirty="0">
                <a:solidFill>
                  <a:schemeClr val="hlink"/>
                </a:solidFill>
                <a:latin typeface="Times New Roman" pitchFamily="18" charset="0"/>
                <a:ea typeface="SimSun" charset="-122"/>
              </a:rPr>
              <a:t> line k addition case</a:t>
            </a:r>
          </a:p>
        </p:txBody>
      </p: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3225591" y="2062354"/>
            <a:ext cx="4222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8AF173-2101-ED58-AD39-07F5A4C58785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26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693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Text Box 11"/>
          <p:cNvSpPr txBox="1">
            <a:spLocks noChangeArrowheads="1"/>
          </p:cNvSpPr>
          <p:nvPr/>
        </p:nvSpPr>
        <p:spPr bwMode="auto">
          <a:xfrm>
            <a:off x="457200" y="1280161"/>
            <a:ext cx="10287000" cy="397031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The line closure distribution factor (LCDF), LCDF</a:t>
            </a:r>
            <a:r>
              <a:rPr lang="en-US" sz="2800" baseline="-25000" dirty="0">
                <a:solidFill>
                  <a:srgbClr val="000000"/>
                </a:solidFill>
                <a:sym typeface="Euclid Extra"/>
              </a:rPr>
              <a:t>,k</a:t>
            </a:r>
            <a:r>
              <a:rPr lang="en-US" sz="2800" dirty="0">
                <a:solidFill>
                  <a:srgbClr val="000000"/>
                </a:solidFill>
              </a:rPr>
              <a:t>, for the closure of line k (or its addition if it does not already exist) is the portion of the line active power flow on line k that is distributed to line </a:t>
            </a:r>
            <a:r>
              <a:rPr lang="en-US" sz="2800" dirty="0">
                <a:solidFill>
                  <a:srgbClr val="000000"/>
                </a:solidFill>
                <a:sym typeface="Euclid Extra"/>
              </a:rPr>
              <a:t>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0000"/>
                </a:solidFill>
              </a:rPr>
              <a:t>due to the closure of line k</a:t>
            </a:r>
          </a:p>
          <a:p>
            <a:pPr marL="457200" indent="-457200" algn="l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Since line k is currently open, the obvious question is, "what flow on line k?"</a:t>
            </a:r>
          </a:p>
          <a:p>
            <a:pPr marL="457200" indent="-457200" algn="l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Answer (in a dc power flow sense) is the flow that will occur when the line is closed (which we do not know)</a:t>
            </a:r>
          </a:p>
        </p:txBody>
      </p:sp>
      <p:sp>
        <p:nvSpPr>
          <p:cNvPr id="532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LCDF Definition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E81EEA-4B6B-9EB7-0436-61E6D014E514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27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874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LCDF Evaluation</a:t>
            </a:r>
            <a:endParaRPr lang="zh-CN" altLang="en-US" dirty="0"/>
          </a:p>
        </p:txBody>
      </p:sp>
      <p:sp>
        <p:nvSpPr>
          <p:cNvPr id="55311" name="Rectangle 26"/>
          <p:cNvSpPr>
            <a:spLocks noChangeArrowheads="1"/>
          </p:cNvSpPr>
          <p:nvPr/>
        </p:nvSpPr>
        <p:spPr bwMode="auto">
          <a:xfrm>
            <a:off x="457200" y="1280160"/>
            <a:ext cx="9906000" cy="1800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457200" indent="-457200" algn="l">
              <a:spcBef>
                <a:spcPct val="3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000000"/>
                </a:solidFill>
                <a:ea typeface="SimSun" charset="-122"/>
              </a:rPr>
              <a:t>We simulate the impact of the closure of line k by imposing the additional basic transaction </a:t>
            </a:r>
          </a:p>
        </p:txBody>
      </p:sp>
      <p:sp>
        <p:nvSpPr>
          <p:cNvPr id="55312" name="Line 4"/>
          <p:cNvSpPr>
            <a:spLocks noChangeShapeType="1"/>
          </p:cNvSpPr>
          <p:nvPr/>
        </p:nvSpPr>
        <p:spPr bwMode="auto">
          <a:xfrm flipV="1">
            <a:off x="2235009" y="4871867"/>
            <a:ext cx="0" cy="506413"/>
          </a:xfrm>
          <a:prstGeom prst="line">
            <a:avLst/>
          </a:prstGeom>
          <a:noFill/>
          <a:ln w="34925">
            <a:solidFill>
              <a:srgbClr val="FF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55313" name="Line 5"/>
          <p:cNvSpPr>
            <a:spLocks noChangeShapeType="1"/>
          </p:cNvSpPr>
          <p:nvPr/>
        </p:nvSpPr>
        <p:spPr bwMode="auto">
          <a:xfrm rot="10800000" flipV="1">
            <a:off x="4255760" y="4833046"/>
            <a:ext cx="0" cy="567009"/>
          </a:xfrm>
          <a:prstGeom prst="line">
            <a:avLst/>
          </a:prstGeom>
          <a:noFill/>
          <a:ln w="34925">
            <a:solidFill>
              <a:srgbClr val="FF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55314" name="Text Box 6"/>
          <p:cNvSpPr txBox="1">
            <a:spLocks noChangeArrowheads="1"/>
          </p:cNvSpPr>
          <p:nvPr/>
        </p:nvSpPr>
        <p:spPr bwMode="auto">
          <a:xfrm>
            <a:off x="2136277" y="3925896"/>
            <a:ext cx="21145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zh-CN" altLang="en-US" sz="1200" b="0">
              <a:solidFill>
                <a:schemeClr val="tx1"/>
              </a:solidFill>
              <a:latin typeface="Times New Roman" pitchFamily="18" charset="0"/>
              <a:ea typeface="SimSun" charset="-122"/>
            </a:endParaRPr>
          </a:p>
        </p:txBody>
      </p:sp>
      <p:sp>
        <p:nvSpPr>
          <p:cNvPr id="55315" name="Freeform 7"/>
          <p:cNvSpPr>
            <a:spLocks/>
          </p:cNvSpPr>
          <p:nvPr/>
        </p:nvSpPr>
        <p:spPr bwMode="auto">
          <a:xfrm>
            <a:off x="1325065" y="3262321"/>
            <a:ext cx="3636963" cy="1525587"/>
          </a:xfrm>
          <a:custGeom>
            <a:avLst/>
            <a:gdLst>
              <a:gd name="T0" fmla="*/ 39107 w 2232"/>
              <a:gd name="T1" fmla="*/ 880734 h 899"/>
              <a:gd name="T2" fmla="*/ 293303 w 2232"/>
              <a:gd name="T3" fmla="*/ 1043644 h 899"/>
              <a:gd name="T4" fmla="*/ 351964 w 2232"/>
              <a:gd name="T5" fmla="*/ 1084372 h 899"/>
              <a:gd name="T6" fmla="*/ 430178 w 2232"/>
              <a:gd name="T7" fmla="*/ 1206554 h 899"/>
              <a:gd name="T8" fmla="*/ 958125 w 2232"/>
              <a:gd name="T9" fmla="*/ 1389828 h 899"/>
              <a:gd name="T10" fmla="*/ 1368749 w 2232"/>
              <a:gd name="T11" fmla="*/ 1430556 h 899"/>
              <a:gd name="T12" fmla="*/ 2620177 w 2232"/>
              <a:gd name="T13" fmla="*/ 1450920 h 899"/>
              <a:gd name="T14" fmla="*/ 2757052 w 2232"/>
              <a:gd name="T15" fmla="*/ 1410192 h 899"/>
              <a:gd name="T16" fmla="*/ 2815713 w 2232"/>
              <a:gd name="T17" fmla="*/ 1369465 h 899"/>
              <a:gd name="T18" fmla="*/ 3128570 w 2232"/>
              <a:gd name="T19" fmla="*/ 1267646 h 899"/>
              <a:gd name="T20" fmla="*/ 3402320 w 2232"/>
              <a:gd name="T21" fmla="*/ 1104736 h 899"/>
              <a:gd name="T22" fmla="*/ 3558749 w 2232"/>
              <a:gd name="T23" fmla="*/ 901098 h 899"/>
              <a:gd name="T24" fmla="*/ 3636963 w 2232"/>
              <a:gd name="T25" fmla="*/ 330912 h 899"/>
              <a:gd name="T26" fmla="*/ 3226338 w 2232"/>
              <a:gd name="T27" fmla="*/ 168001 h 899"/>
              <a:gd name="T28" fmla="*/ 2444195 w 2232"/>
              <a:gd name="T29" fmla="*/ 188365 h 899"/>
              <a:gd name="T30" fmla="*/ 2307320 w 2232"/>
              <a:gd name="T31" fmla="*/ 127274 h 899"/>
              <a:gd name="T32" fmla="*/ 2150892 w 2232"/>
              <a:gd name="T33" fmla="*/ 86546 h 899"/>
              <a:gd name="T34" fmla="*/ 1838035 w 2232"/>
              <a:gd name="T35" fmla="*/ 66182 h 899"/>
              <a:gd name="T36" fmla="*/ 1681607 w 2232"/>
              <a:gd name="T37" fmla="*/ 106910 h 899"/>
              <a:gd name="T38" fmla="*/ 1270982 w 2232"/>
              <a:gd name="T39" fmla="*/ 168001 h 899"/>
              <a:gd name="T40" fmla="*/ 997232 w 2232"/>
              <a:gd name="T41" fmla="*/ 290184 h 899"/>
              <a:gd name="T42" fmla="*/ 645268 w 2232"/>
              <a:gd name="T43" fmla="*/ 432730 h 899"/>
              <a:gd name="T44" fmla="*/ 371518 w 2232"/>
              <a:gd name="T45" fmla="*/ 554913 h 899"/>
              <a:gd name="T46" fmla="*/ 78214 w 2232"/>
              <a:gd name="T47" fmla="*/ 616005 h 899"/>
              <a:gd name="T48" fmla="*/ 0 w 2232"/>
              <a:gd name="T49" fmla="*/ 738187 h 899"/>
              <a:gd name="T50" fmla="*/ 19554 w 2232"/>
              <a:gd name="T51" fmla="*/ 840006 h 899"/>
              <a:gd name="T52" fmla="*/ 39107 w 2232"/>
              <a:gd name="T53" fmla="*/ 880734 h 89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232"/>
              <a:gd name="T82" fmla="*/ 0 h 899"/>
              <a:gd name="T83" fmla="*/ 2232 w 2232"/>
              <a:gd name="T84" fmla="*/ 899 h 89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232" h="899">
                <a:moveTo>
                  <a:pt x="24" y="519"/>
                </a:moveTo>
                <a:cubicBezTo>
                  <a:pt x="75" y="553"/>
                  <a:pt x="128" y="581"/>
                  <a:pt x="180" y="615"/>
                </a:cubicBezTo>
                <a:cubicBezTo>
                  <a:pt x="192" y="623"/>
                  <a:pt x="216" y="639"/>
                  <a:pt x="216" y="639"/>
                </a:cubicBezTo>
                <a:cubicBezTo>
                  <a:pt x="232" y="663"/>
                  <a:pt x="240" y="695"/>
                  <a:pt x="264" y="711"/>
                </a:cubicBezTo>
                <a:cubicBezTo>
                  <a:pt x="363" y="777"/>
                  <a:pt x="469" y="806"/>
                  <a:pt x="588" y="819"/>
                </a:cubicBezTo>
                <a:cubicBezTo>
                  <a:pt x="672" y="828"/>
                  <a:pt x="840" y="843"/>
                  <a:pt x="840" y="843"/>
                </a:cubicBezTo>
                <a:cubicBezTo>
                  <a:pt x="1065" y="899"/>
                  <a:pt x="1416" y="859"/>
                  <a:pt x="1608" y="855"/>
                </a:cubicBezTo>
                <a:cubicBezTo>
                  <a:pt x="1623" y="851"/>
                  <a:pt x="1675" y="840"/>
                  <a:pt x="1692" y="831"/>
                </a:cubicBezTo>
                <a:cubicBezTo>
                  <a:pt x="1705" y="825"/>
                  <a:pt x="1715" y="813"/>
                  <a:pt x="1728" y="807"/>
                </a:cubicBezTo>
                <a:cubicBezTo>
                  <a:pt x="1788" y="781"/>
                  <a:pt x="1857" y="763"/>
                  <a:pt x="1920" y="747"/>
                </a:cubicBezTo>
                <a:cubicBezTo>
                  <a:pt x="2002" y="726"/>
                  <a:pt x="2018" y="674"/>
                  <a:pt x="2088" y="651"/>
                </a:cubicBezTo>
                <a:cubicBezTo>
                  <a:pt x="2126" y="613"/>
                  <a:pt x="2152" y="574"/>
                  <a:pt x="2184" y="531"/>
                </a:cubicBezTo>
                <a:cubicBezTo>
                  <a:pt x="2220" y="423"/>
                  <a:pt x="2218" y="307"/>
                  <a:pt x="2232" y="195"/>
                </a:cubicBezTo>
                <a:cubicBezTo>
                  <a:pt x="2156" y="144"/>
                  <a:pt x="2069" y="121"/>
                  <a:pt x="1980" y="99"/>
                </a:cubicBezTo>
                <a:cubicBezTo>
                  <a:pt x="1765" y="111"/>
                  <a:pt x="1718" y="122"/>
                  <a:pt x="1500" y="111"/>
                </a:cubicBezTo>
                <a:cubicBezTo>
                  <a:pt x="1471" y="101"/>
                  <a:pt x="1445" y="85"/>
                  <a:pt x="1416" y="75"/>
                </a:cubicBezTo>
                <a:cubicBezTo>
                  <a:pt x="1385" y="65"/>
                  <a:pt x="1320" y="51"/>
                  <a:pt x="1320" y="51"/>
                </a:cubicBezTo>
                <a:cubicBezTo>
                  <a:pt x="1243" y="0"/>
                  <a:pt x="1288" y="19"/>
                  <a:pt x="1128" y="39"/>
                </a:cubicBezTo>
                <a:cubicBezTo>
                  <a:pt x="1095" y="43"/>
                  <a:pt x="1065" y="58"/>
                  <a:pt x="1032" y="63"/>
                </a:cubicBezTo>
                <a:cubicBezTo>
                  <a:pt x="948" y="77"/>
                  <a:pt x="865" y="90"/>
                  <a:pt x="780" y="99"/>
                </a:cubicBezTo>
                <a:cubicBezTo>
                  <a:pt x="720" y="119"/>
                  <a:pt x="674" y="155"/>
                  <a:pt x="612" y="171"/>
                </a:cubicBezTo>
                <a:cubicBezTo>
                  <a:pt x="544" y="216"/>
                  <a:pt x="453" y="217"/>
                  <a:pt x="396" y="255"/>
                </a:cubicBezTo>
                <a:cubicBezTo>
                  <a:pt x="347" y="288"/>
                  <a:pt x="286" y="316"/>
                  <a:pt x="228" y="327"/>
                </a:cubicBezTo>
                <a:cubicBezTo>
                  <a:pt x="166" y="338"/>
                  <a:pt x="108" y="343"/>
                  <a:pt x="48" y="363"/>
                </a:cubicBezTo>
                <a:cubicBezTo>
                  <a:pt x="26" y="385"/>
                  <a:pt x="0" y="400"/>
                  <a:pt x="0" y="435"/>
                </a:cubicBezTo>
                <a:cubicBezTo>
                  <a:pt x="0" y="455"/>
                  <a:pt x="7" y="475"/>
                  <a:pt x="12" y="495"/>
                </a:cubicBezTo>
                <a:cubicBezTo>
                  <a:pt x="25" y="548"/>
                  <a:pt x="24" y="539"/>
                  <a:pt x="24" y="519"/>
                </a:cubicBezTo>
                <a:close/>
              </a:path>
            </a:pathLst>
          </a:custGeom>
          <a:solidFill>
            <a:srgbClr val="FFFFFF"/>
          </a:solidFill>
          <a:ln w="349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55316" name="Line 8"/>
          <p:cNvSpPr>
            <a:spLocks noChangeShapeType="1"/>
          </p:cNvSpPr>
          <p:nvPr/>
        </p:nvSpPr>
        <p:spPr bwMode="auto">
          <a:xfrm>
            <a:off x="2283914" y="4576770"/>
            <a:ext cx="96838" cy="273050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55317" name="Line 9"/>
          <p:cNvSpPr>
            <a:spLocks noChangeShapeType="1"/>
          </p:cNvSpPr>
          <p:nvPr/>
        </p:nvSpPr>
        <p:spPr bwMode="auto">
          <a:xfrm flipH="1">
            <a:off x="2380752" y="4613282"/>
            <a:ext cx="176212" cy="254000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55318" name="Line 10"/>
          <p:cNvSpPr>
            <a:spLocks noChangeShapeType="1"/>
          </p:cNvSpPr>
          <p:nvPr/>
        </p:nvSpPr>
        <p:spPr bwMode="auto">
          <a:xfrm>
            <a:off x="2142627" y="4867282"/>
            <a:ext cx="488950" cy="0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55319" name="Line 11"/>
          <p:cNvSpPr>
            <a:spLocks noChangeShapeType="1"/>
          </p:cNvSpPr>
          <p:nvPr/>
        </p:nvSpPr>
        <p:spPr bwMode="auto">
          <a:xfrm>
            <a:off x="3914966" y="4594232"/>
            <a:ext cx="155575" cy="236538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55320" name="Line 12"/>
          <p:cNvSpPr>
            <a:spLocks noChangeShapeType="1"/>
          </p:cNvSpPr>
          <p:nvPr/>
        </p:nvSpPr>
        <p:spPr bwMode="auto">
          <a:xfrm flipH="1">
            <a:off x="4082553" y="4503746"/>
            <a:ext cx="117475" cy="327025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55321" name="Line 13"/>
          <p:cNvSpPr>
            <a:spLocks noChangeShapeType="1"/>
          </p:cNvSpPr>
          <p:nvPr/>
        </p:nvSpPr>
        <p:spPr bwMode="auto">
          <a:xfrm flipV="1">
            <a:off x="3831727" y="4843470"/>
            <a:ext cx="469900" cy="0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graphicFrame>
        <p:nvGraphicFramePr>
          <p:cNvPr id="5529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551509"/>
              </p:ext>
            </p:extLst>
          </p:nvPr>
        </p:nvGraphicFramePr>
        <p:xfrm>
          <a:off x="2887164" y="4165607"/>
          <a:ext cx="850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50680" imgH="393480" progId="Equation.DSMT4">
                  <p:embed/>
                </p:oleObj>
              </mc:Choice>
              <mc:Fallback>
                <p:oleObj name="Equation" r:id="rId2" imgW="850680" imgH="393480" progId="Equation.DSMT4">
                  <p:embed/>
                  <p:pic>
                    <p:nvPicPr>
                      <p:cNvPr id="5529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7164" y="4165607"/>
                        <a:ext cx="850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22" name="Line 15"/>
          <p:cNvSpPr>
            <a:spLocks noChangeShapeType="1"/>
          </p:cNvSpPr>
          <p:nvPr/>
        </p:nvSpPr>
        <p:spPr bwMode="auto">
          <a:xfrm>
            <a:off x="2312489" y="4070357"/>
            <a:ext cx="1968500" cy="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graphicFrame>
        <p:nvGraphicFramePr>
          <p:cNvPr id="5529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745204"/>
              </p:ext>
            </p:extLst>
          </p:nvPr>
        </p:nvGraphicFramePr>
        <p:xfrm>
          <a:off x="2728414" y="3463932"/>
          <a:ext cx="1219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18960" imgH="431640" progId="Equation.DSMT4">
                  <p:embed/>
                </p:oleObj>
              </mc:Choice>
              <mc:Fallback>
                <p:oleObj name="Equation" r:id="rId4" imgW="1218960" imgH="431640" progId="Equation.DSMT4">
                  <p:embed/>
                  <p:pic>
                    <p:nvPicPr>
                      <p:cNvPr id="55299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8414" y="3463932"/>
                        <a:ext cx="12192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23" name="Line 17"/>
          <p:cNvSpPr>
            <a:spLocks noChangeShapeType="1"/>
          </p:cNvSpPr>
          <p:nvPr/>
        </p:nvSpPr>
        <p:spPr bwMode="auto">
          <a:xfrm>
            <a:off x="3026865" y="3943357"/>
            <a:ext cx="4222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sz="2800" dirty="0"/>
          </a:p>
        </p:txBody>
      </p:sp>
      <p:graphicFrame>
        <p:nvGraphicFramePr>
          <p:cNvPr id="5530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921296"/>
              </p:ext>
            </p:extLst>
          </p:nvPr>
        </p:nvGraphicFramePr>
        <p:xfrm>
          <a:off x="1953714" y="3937007"/>
          <a:ext cx="152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280" imgH="317160" progId="Equation.DSMT4">
                  <p:embed/>
                </p:oleObj>
              </mc:Choice>
              <mc:Fallback>
                <p:oleObj name="Equation" r:id="rId6" imgW="152280" imgH="317160" progId="Equation.DSMT4">
                  <p:embed/>
                  <p:pic>
                    <p:nvPicPr>
                      <p:cNvPr id="5530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3714" y="3937007"/>
                        <a:ext cx="152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24" name="Line 19"/>
          <p:cNvSpPr>
            <a:spLocks noChangeShapeType="1"/>
          </p:cNvSpPr>
          <p:nvPr/>
        </p:nvSpPr>
        <p:spPr bwMode="auto">
          <a:xfrm flipH="1">
            <a:off x="2302965" y="3875095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55325" name="Line 20"/>
          <p:cNvSpPr>
            <a:spLocks noChangeShapeType="1"/>
          </p:cNvSpPr>
          <p:nvPr/>
        </p:nvSpPr>
        <p:spPr bwMode="auto">
          <a:xfrm flipH="1">
            <a:off x="4271465" y="3862395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graphicFrame>
        <p:nvGraphicFramePr>
          <p:cNvPr id="5530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580068"/>
              </p:ext>
            </p:extLst>
          </p:nvPr>
        </p:nvGraphicFramePr>
        <p:xfrm>
          <a:off x="4436564" y="3873507"/>
          <a:ext cx="215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5640" imgH="393480" progId="Equation.DSMT4">
                  <p:embed/>
                </p:oleObj>
              </mc:Choice>
              <mc:Fallback>
                <p:oleObj name="Equation" r:id="rId8" imgW="215640" imgH="393480" progId="Equation.DSMT4">
                  <p:embed/>
                  <p:pic>
                    <p:nvPicPr>
                      <p:cNvPr id="5530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6564" y="3873507"/>
                        <a:ext cx="215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610837"/>
              </p:ext>
            </p:extLst>
          </p:nvPr>
        </p:nvGraphicFramePr>
        <p:xfrm>
          <a:off x="1737814" y="4739861"/>
          <a:ext cx="228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8600" imgH="330120" progId="Equation.DSMT4">
                  <p:embed/>
                </p:oleObj>
              </mc:Choice>
              <mc:Fallback>
                <p:oleObj name="Equation" r:id="rId10" imgW="228600" imgH="330120" progId="Equation.DSMT4">
                  <p:embed/>
                  <p:pic>
                    <p:nvPicPr>
                      <p:cNvPr id="55302" name="Object 22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7814" y="4739861"/>
                        <a:ext cx="2286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908148"/>
              </p:ext>
            </p:extLst>
          </p:nvPr>
        </p:nvGraphicFramePr>
        <p:xfrm>
          <a:off x="4468314" y="4634187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79360" imgH="406080" progId="Equation.DSMT4">
                  <p:embed/>
                </p:oleObj>
              </mc:Choice>
              <mc:Fallback>
                <p:oleObj name="Equation" r:id="rId12" imgW="279360" imgH="406080" progId="Equation.DSMT4">
                  <p:embed/>
                  <p:pic>
                    <p:nvPicPr>
                      <p:cNvPr id="55303" name="Object 23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8314" y="4634187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044300"/>
              </p:ext>
            </p:extLst>
          </p:nvPr>
        </p:nvGraphicFramePr>
        <p:xfrm>
          <a:off x="1621927" y="5302257"/>
          <a:ext cx="520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20560" imgH="406080" progId="Equation.DSMT4">
                  <p:embed/>
                </p:oleObj>
              </mc:Choice>
              <mc:Fallback>
                <p:oleObj name="Equation" r:id="rId14" imgW="520560" imgH="406080" progId="Equation.DSMT4">
                  <p:embed/>
                  <p:pic>
                    <p:nvPicPr>
                      <p:cNvPr id="55304" name="Object 24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1927" y="5302257"/>
                        <a:ext cx="5207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5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233557"/>
              </p:ext>
            </p:extLst>
          </p:nvPr>
        </p:nvGraphicFramePr>
        <p:xfrm>
          <a:off x="4311476" y="5315435"/>
          <a:ext cx="520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20560" imgH="406080" progId="Equation.DSMT4">
                  <p:embed/>
                </p:oleObj>
              </mc:Choice>
              <mc:Fallback>
                <p:oleObj name="Equation" r:id="rId16" imgW="520560" imgH="406080" progId="Equation.DSMT4">
                  <p:embed/>
                  <p:pic>
                    <p:nvPicPr>
                      <p:cNvPr id="55305" name="Object 25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1476" y="5315435"/>
                        <a:ext cx="5207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7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495136"/>
              </p:ext>
            </p:extLst>
          </p:nvPr>
        </p:nvGraphicFramePr>
        <p:xfrm>
          <a:off x="1224756" y="2388395"/>
          <a:ext cx="24003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400120" imgH="507960" progId="Equation.DSMT4">
                  <p:embed/>
                </p:oleObj>
              </mc:Choice>
              <mc:Fallback>
                <p:oleObj name="Equation" r:id="rId18" imgW="2400120" imgH="507960" progId="Equation.DSMT4">
                  <p:embed/>
                  <p:pic>
                    <p:nvPicPr>
                      <p:cNvPr id="55307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4756" y="2388395"/>
                        <a:ext cx="24003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26" name="Text Box 36"/>
          <p:cNvSpPr txBox="1">
            <a:spLocks noChangeArrowheads="1"/>
          </p:cNvSpPr>
          <p:nvPr/>
        </p:nvSpPr>
        <p:spPr bwMode="auto">
          <a:xfrm>
            <a:off x="5181600" y="3300668"/>
            <a:ext cx="3959522" cy="95410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800" dirty="0">
                <a:solidFill>
                  <a:srgbClr val="000000"/>
                </a:solidFill>
                <a:ea typeface="SimSun" charset="-122"/>
              </a:rPr>
              <a:t>on the base case network and we select </a:t>
            </a:r>
            <a:r>
              <a:rPr lang="en-US" altLang="zh-CN" sz="2800" dirty="0">
                <a:solidFill>
                  <a:srgbClr val="000000"/>
                </a:solidFill>
                <a:ea typeface="SimSun" charset="-122"/>
                <a:sym typeface="Symbol"/>
              </a:rPr>
              <a:t>t</a:t>
            </a:r>
            <a:r>
              <a:rPr lang="en-US" altLang="zh-CN" sz="2800" baseline="-25000" dirty="0">
                <a:solidFill>
                  <a:srgbClr val="000000"/>
                </a:solidFill>
                <a:ea typeface="SimSun" charset="-122"/>
                <a:sym typeface="Symbol"/>
              </a:rPr>
              <a:t>k</a:t>
            </a:r>
            <a:r>
              <a:rPr lang="en-US" altLang="zh-CN" sz="2800" dirty="0">
                <a:solidFill>
                  <a:srgbClr val="000000"/>
                </a:solidFill>
                <a:ea typeface="SimSun" charset="-122"/>
                <a:sym typeface="Symbo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ea typeface="SimSun" charset="-122"/>
              </a:rPr>
              <a:t>so that </a:t>
            </a:r>
            <a:endParaRPr lang="en-US" altLang="zh-CN" sz="2800" i="1" dirty="0">
              <a:solidFill>
                <a:srgbClr val="000000"/>
              </a:solidFill>
              <a:ea typeface="SimSun" charset="-122"/>
            </a:endParaRPr>
          </a:p>
        </p:txBody>
      </p:sp>
      <p:graphicFrame>
        <p:nvGraphicFramePr>
          <p:cNvPr id="5530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239082"/>
              </p:ext>
            </p:extLst>
          </p:nvPr>
        </p:nvGraphicFramePr>
        <p:xfrm>
          <a:off x="6080421" y="4822038"/>
          <a:ext cx="1625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625400" imgH="431640" progId="Equation.DSMT4">
                  <p:embed/>
                </p:oleObj>
              </mc:Choice>
              <mc:Fallback>
                <p:oleObj name="Equation" r:id="rId20" imgW="1625400" imgH="431640" progId="Equation.DSMT4">
                  <p:embed/>
                  <p:pic>
                    <p:nvPicPr>
                      <p:cNvPr id="55309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421" y="4822038"/>
                        <a:ext cx="1625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69D75B-CA5D-758F-5A01-015C42E43589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28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10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PTDF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NERC defines a PTDF as </a:t>
            </a:r>
          </a:p>
          <a:p>
            <a:pPr lvl="1"/>
            <a:r>
              <a:rPr lang="en-US" dirty="0"/>
              <a:t>“In the pre-contingency configuration of a system under study, a measure of the responsiveness or change in electrical loadings on transmission system Facilities due to a change in electric power transfer from one area to another, expressed in percent (up to 100%) of the change in power transfer”</a:t>
            </a:r>
          </a:p>
          <a:p>
            <a:pPr lvl="1"/>
            <a:r>
              <a:rPr lang="en-US" dirty="0"/>
              <a:t>Transaction dependent</a:t>
            </a:r>
          </a:p>
          <a:p>
            <a:r>
              <a:rPr lang="en-US" dirty="0"/>
              <a:t>We’ll use the notation          to indicate the PTDF on line </a:t>
            </a:r>
            <a:r>
              <a:rPr lang="en-US" altLang="zh-CN" dirty="0">
                <a:ea typeface="SimSun" charset="-122"/>
                <a:sym typeface="Euclid Extra"/>
              </a:rPr>
              <a:t> </a:t>
            </a:r>
            <a:r>
              <a:rPr lang="en-US" dirty="0">
                <a:solidFill>
                  <a:srgbClr val="000000"/>
                </a:solidFill>
              </a:rPr>
              <a:t>with respect to basic transaction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</a:rPr>
              <a:t>w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lossless formulation presented here (and commonly used) it is slack bus independent</a:t>
            </a:r>
          </a:p>
          <a:p>
            <a:endParaRPr lang="en-US" dirty="0"/>
          </a:p>
          <a:p>
            <a:endParaRPr lang="en-US" sz="3200" i="1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619100"/>
              </p:ext>
            </p:extLst>
          </p:nvPr>
        </p:nvGraphicFramePr>
        <p:xfrm>
          <a:off x="4267200" y="3733800"/>
          <a:ext cx="635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34725" imgH="533169" progId="Equation.DSMT4">
                  <p:embed/>
                </p:oleObj>
              </mc:Choice>
              <mc:Fallback>
                <p:oleObj name="Equation" r:id="rId2" imgW="634725" imgH="533169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733800"/>
                        <a:ext cx="635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6185BDA1-FD74-0E14-C141-39FC91B49101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4989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LCDF Evaluation</a:t>
            </a:r>
          </a:p>
        </p:txBody>
      </p:sp>
      <p:sp>
        <p:nvSpPr>
          <p:cNvPr id="563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10363200" cy="5646420"/>
          </a:xfrm>
          <a:noFill/>
        </p:spPr>
        <p:txBody>
          <a:bodyPr/>
          <a:lstStyle/>
          <a:p>
            <a:pPr marL="461963" indent="-461963"/>
            <a:r>
              <a:rPr lang="en-US" altLang="zh-CN" dirty="0">
                <a:ea typeface="SimSun" charset="-122"/>
              </a:rPr>
              <a:t>For the other parts of the network, the impacts of the addition of line k are the same as the impacts of adding the basic transaction w</a:t>
            </a:r>
            <a:r>
              <a:rPr lang="en-US" altLang="zh-CN" baseline="-25000" dirty="0">
                <a:ea typeface="SimSun" charset="-122"/>
              </a:rPr>
              <a:t>k</a:t>
            </a:r>
          </a:p>
          <a:p>
            <a:pPr marL="461963" indent="-461963">
              <a:lnSpc>
                <a:spcPct val="180000"/>
              </a:lnSpc>
              <a:buNone/>
            </a:pPr>
            <a:endParaRPr lang="en-US" altLang="zh-CN" dirty="0">
              <a:ea typeface="SimSun" charset="-122"/>
            </a:endParaRPr>
          </a:p>
          <a:p>
            <a:pPr marL="461963" indent="-461963"/>
            <a:r>
              <a:rPr lang="en-US" altLang="zh-CN" dirty="0">
                <a:ea typeface="SimSun" charset="-122"/>
              </a:rPr>
              <a:t>Therefore, the definition is</a:t>
            </a:r>
            <a:br>
              <a:rPr lang="en-US" altLang="zh-CN" dirty="0">
                <a:ea typeface="SimSun" charset="-122"/>
              </a:rPr>
            </a:br>
            <a:br>
              <a:rPr lang="en-US" altLang="zh-CN" dirty="0">
                <a:ea typeface="SimSun" charset="-122"/>
              </a:rPr>
            </a:br>
            <a:br>
              <a:rPr lang="en-US" altLang="zh-CN" dirty="0">
                <a:ea typeface="SimSun" charset="-122"/>
              </a:rPr>
            </a:br>
            <a:endParaRPr lang="en-US" altLang="zh-CN" dirty="0">
              <a:latin typeface="+mj-lt"/>
              <a:ea typeface="SimSun" charset="-122"/>
            </a:endParaRPr>
          </a:p>
          <a:p>
            <a:pPr marL="461963" indent="-461963"/>
            <a:r>
              <a:rPr lang="en-US" altLang="zh-CN" dirty="0">
                <a:ea typeface="SimSun" charset="-122"/>
              </a:rPr>
              <a:t>The post-closure flow ƒ</a:t>
            </a:r>
            <a:r>
              <a:rPr lang="en-US" altLang="zh-CN" baseline="-25000" dirty="0">
                <a:ea typeface="SimSun" charset="-122"/>
              </a:rPr>
              <a:t>k</a:t>
            </a:r>
            <a:r>
              <a:rPr lang="en-US" altLang="zh-CN" dirty="0">
                <a:ea typeface="SimSun" charset="-122"/>
              </a:rPr>
              <a:t> is determined (in a dc power flow sense) as the flow that would occur from the angle difference divided by </a:t>
            </a:r>
            <a:br>
              <a:rPr lang="en-US" altLang="zh-CN" dirty="0">
                <a:ea typeface="SimSun" charset="-122"/>
              </a:rPr>
            </a:br>
            <a:r>
              <a:rPr lang="en-US" altLang="zh-CN" dirty="0">
                <a:ea typeface="SimSun" charset="-122"/>
              </a:rPr>
              <a:t>(1 + 	  )</a:t>
            </a:r>
          </a:p>
        </p:txBody>
      </p:sp>
      <p:graphicFrame>
        <p:nvGraphicFramePr>
          <p:cNvPr id="5632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019888"/>
              </p:ext>
            </p:extLst>
          </p:nvPr>
        </p:nvGraphicFramePr>
        <p:xfrm>
          <a:off x="685800" y="2343727"/>
          <a:ext cx="4597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97200" imgH="533160" progId="Equation.DSMT4">
                  <p:embed/>
                </p:oleObj>
              </mc:Choice>
              <mc:Fallback>
                <p:oleObj name="Equation" r:id="rId2" imgW="4597200" imgH="533160" progId="Equation.DSMT4">
                  <p:embed/>
                  <p:pic>
                    <p:nvPicPr>
                      <p:cNvPr id="5632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343727"/>
                        <a:ext cx="4597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884481"/>
              </p:ext>
            </p:extLst>
          </p:nvPr>
        </p:nvGraphicFramePr>
        <p:xfrm>
          <a:off x="914400" y="3733800"/>
          <a:ext cx="3810000" cy="976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012920" imgH="1028520" progId="Equation.DSMT4">
                  <p:embed/>
                </p:oleObj>
              </mc:Choice>
              <mc:Fallback>
                <p:oleObj name="Equation" r:id="rId4" imgW="4012920" imgH="1028520" progId="Equation.DSMT4">
                  <p:embed/>
                  <p:pic>
                    <p:nvPicPr>
                      <p:cNvPr id="5632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733800"/>
                        <a:ext cx="3810000" cy="9766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824368"/>
              </p:ext>
            </p:extLst>
          </p:nvPr>
        </p:nvGraphicFramePr>
        <p:xfrm>
          <a:off x="1752600" y="5715000"/>
          <a:ext cx="749298" cy="533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49160" imgH="533160" progId="Equation.DSMT4">
                  <p:embed/>
                </p:oleObj>
              </mc:Choice>
              <mc:Fallback>
                <p:oleObj name="Equation" r:id="rId6" imgW="749160" imgH="53316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715000"/>
                        <a:ext cx="749298" cy="5333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37DB2064-79B8-09D5-21A8-33619D6B7C89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29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0812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73152"/>
            <a:ext cx="8534400" cy="1069848"/>
          </a:xfrm>
        </p:spPr>
        <p:txBody>
          <a:bodyPr/>
          <a:lstStyle/>
          <a:p>
            <a:r>
              <a:rPr lang="en-US" altLang="zh-CN" dirty="0">
                <a:ea typeface="SimSun" charset="-122"/>
              </a:rPr>
              <a:t>Outage Transfer Distribution Factor</a:t>
            </a:r>
          </a:p>
        </p:txBody>
      </p:sp>
      <p:sp>
        <p:nvSpPr>
          <p:cNvPr id="583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80161"/>
            <a:ext cx="10515600" cy="4053840"/>
          </a:xfrm>
        </p:spPr>
        <p:txBody>
          <a:bodyPr/>
          <a:lstStyle/>
          <a:p>
            <a:pPr marL="461963" indent="-461963">
              <a:spcBef>
                <a:spcPct val="0"/>
              </a:spcBef>
            </a:pPr>
            <a:r>
              <a:rPr lang="en-US" altLang="zh-CN" dirty="0"/>
              <a:t>The outage transfer distribution factor (OTDF) is defined as the PTDF with the line k outaged</a:t>
            </a:r>
          </a:p>
          <a:p>
            <a:pPr marL="461963" indent="-461963">
              <a:spcBef>
                <a:spcPct val="0"/>
              </a:spcBef>
            </a:pPr>
            <a:r>
              <a:rPr lang="en-US" altLang="zh-CN" dirty="0"/>
              <a:t>The OTDF applies only to the post-contingency configuration of the system since its evaluation explicitly considers the line k outage</a:t>
            </a:r>
          </a:p>
          <a:p>
            <a:pPr marL="0" indent="0">
              <a:spcBef>
                <a:spcPct val="0"/>
              </a:spcBef>
              <a:buNone/>
            </a:pPr>
            <a:br>
              <a:rPr lang="en-US" altLang="zh-CN" dirty="0"/>
            </a:br>
            <a:endParaRPr lang="en-US" altLang="zh-CN" dirty="0"/>
          </a:p>
          <a:p>
            <a:pPr marL="461963" indent="-461963">
              <a:spcBef>
                <a:spcPct val="0"/>
              </a:spcBef>
            </a:pPr>
            <a:endParaRPr lang="en-US" altLang="zh-CN" dirty="0"/>
          </a:p>
          <a:p>
            <a:pPr marL="461963" indent="-461963">
              <a:spcBef>
                <a:spcPct val="0"/>
              </a:spcBef>
            </a:pPr>
            <a:endParaRPr lang="en-US" altLang="zh-CN" dirty="0"/>
          </a:p>
          <a:p>
            <a:pPr marL="461963" indent="-461963">
              <a:spcBef>
                <a:spcPct val="0"/>
              </a:spcBef>
            </a:pPr>
            <a:r>
              <a:rPr lang="en-US" altLang="zh-CN" dirty="0"/>
              <a:t>This is a quite important value since power system operation is usually contingency constrained</a:t>
            </a:r>
          </a:p>
        </p:txBody>
      </p:sp>
      <p:graphicFrame>
        <p:nvGraphicFramePr>
          <p:cNvPr id="5837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479234"/>
              </p:ext>
            </p:extLst>
          </p:nvPr>
        </p:nvGraphicFramePr>
        <p:xfrm>
          <a:off x="1066800" y="3429463"/>
          <a:ext cx="1447800" cy="875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91880" imgH="660240" progId="Equation.DSMT4">
                  <p:embed/>
                </p:oleObj>
              </mc:Choice>
              <mc:Fallback>
                <p:oleObj name="Equation" r:id="rId2" imgW="1091880" imgH="660240" progId="Equation.DSMT4">
                  <p:embed/>
                  <p:pic>
                    <p:nvPicPr>
                      <p:cNvPr id="5837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429463"/>
                        <a:ext cx="1447800" cy="8754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CD3AAA-4DAA-6457-EE7A-4F83C40F7156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30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2972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61" name="Freeform 3"/>
          <p:cNvSpPr>
            <a:spLocks/>
          </p:cNvSpPr>
          <p:nvPr/>
        </p:nvSpPr>
        <p:spPr bwMode="auto">
          <a:xfrm flipV="1">
            <a:off x="2209800" y="1752600"/>
            <a:ext cx="5797550" cy="2703512"/>
          </a:xfrm>
          <a:custGeom>
            <a:avLst/>
            <a:gdLst>
              <a:gd name="T0" fmla="*/ 62339 w 2232"/>
              <a:gd name="T1" fmla="*/ 1560760 h 899"/>
              <a:gd name="T2" fmla="*/ 467544 w 2232"/>
              <a:gd name="T3" fmla="*/ 1849455 h 899"/>
              <a:gd name="T4" fmla="*/ 561053 w 2232"/>
              <a:gd name="T5" fmla="*/ 1921629 h 899"/>
              <a:gd name="T6" fmla="*/ 685732 w 2232"/>
              <a:gd name="T7" fmla="*/ 2138150 h 899"/>
              <a:gd name="T8" fmla="*/ 1527312 w 2232"/>
              <a:gd name="T9" fmla="*/ 2462933 h 899"/>
              <a:gd name="T10" fmla="*/ 2181873 w 2232"/>
              <a:gd name="T11" fmla="*/ 2535106 h 899"/>
              <a:gd name="T12" fmla="*/ 4176729 w 2232"/>
              <a:gd name="T13" fmla="*/ 2571193 h 899"/>
              <a:gd name="T14" fmla="*/ 4394916 w 2232"/>
              <a:gd name="T15" fmla="*/ 2499019 h 899"/>
              <a:gd name="T16" fmla="*/ 4488425 w 2232"/>
              <a:gd name="T17" fmla="*/ 2426846 h 899"/>
              <a:gd name="T18" fmla="*/ 4987139 w 2232"/>
              <a:gd name="T19" fmla="*/ 2246411 h 899"/>
              <a:gd name="T20" fmla="*/ 5423515 w 2232"/>
              <a:gd name="T21" fmla="*/ 1957716 h 899"/>
              <a:gd name="T22" fmla="*/ 5672872 w 2232"/>
              <a:gd name="T23" fmla="*/ 1596847 h 899"/>
              <a:gd name="T24" fmla="*/ 5797550 w 2232"/>
              <a:gd name="T25" fmla="*/ 586413 h 899"/>
              <a:gd name="T26" fmla="*/ 5142987 w 2232"/>
              <a:gd name="T27" fmla="*/ 297717 h 899"/>
              <a:gd name="T28" fmla="*/ 3896203 w 2232"/>
              <a:gd name="T29" fmla="*/ 333804 h 899"/>
              <a:gd name="T30" fmla="*/ 3678015 w 2232"/>
              <a:gd name="T31" fmla="*/ 225543 h 899"/>
              <a:gd name="T32" fmla="*/ 3428658 w 2232"/>
              <a:gd name="T33" fmla="*/ 153369 h 899"/>
              <a:gd name="T34" fmla="*/ 2929945 w 2232"/>
              <a:gd name="T35" fmla="*/ 117283 h 899"/>
              <a:gd name="T36" fmla="*/ 2680588 w 2232"/>
              <a:gd name="T37" fmla="*/ 189456 h 899"/>
              <a:gd name="T38" fmla="*/ 2026025 w 2232"/>
              <a:gd name="T39" fmla="*/ 297717 h 899"/>
              <a:gd name="T40" fmla="*/ 1589651 w 2232"/>
              <a:gd name="T41" fmla="*/ 514239 h 899"/>
              <a:gd name="T42" fmla="*/ 1028597 w 2232"/>
              <a:gd name="T43" fmla="*/ 766847 h 899"/>
              <a:gd name="T44" fmla="*/ 592223 w 2232"/>
              <a:gd name="T45" fmla="*/ 983369 h 899"/>
              <a:gd name="T46" fmla="*/ 124678 w 2232"/>
              <a:gd name="T47" fmla="*/ 1091629 h 899"/>
              <a:gd name="T48" fmla="*/ 0 w 2232"/>
              <a:gd name="T49" fmla="*/ 1308151 h 899"/>
              <a:gd name="T50" fmla="*/ 31170 w 2232"/>
              <a:gd name="T51" fmla="*/ 1488586 h 899"/>
              <a:gd name="T52" fmla="*/ 62339 w 2232"/>
              <a:gd name="T53" fmla="*/ 1560760 h 89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232"/>
              <a:gd name="T82" fmla="*/ 0 h 899"/>
              <a:gd name="T83" fmla="*/ 2232 w 2232"/>
              <a:gd name="T84" fmla="*/ 899 h 89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232" h="899">
                <a:moveTo>
                  <a:pt x="24" y="519"/>
                </a:moveTo>
                <a:cubicBezTo>
                  <a:pt x="75" y="553"/>
                  <a:pt x="128" y="581"/>
                  <a:pt x="180" y="615"/>
                </a:cubicBezTo>
                <a:cubicBezTo>
                  <a:pt x="192" y="623"/>
                  <a:pt x="216" y="639"/>
                  <a:pt x="216" y="639"/>
                </a:cubicBezTo>
                <a:cubicBezTo>
                  <a:pt x="232" y="663"/>
                  <a:pt x="240" y="695"/>
                  <a:pt x="264" y="711"/>
                </a:cubicBezTo>
                <a:cubicBezTo>
                  <a:pt x="363" y="777"/>
                  <a:pt x="469" y="806"/>
                  <a:pt x="588" y="819"/>
                </a:cubicBezTo>
                <a:cubicBezTo>
                  <a:pt x="672" y="828"/>
                  <a:pt x="840" y="843"/>
                  <a:pt x="840" y="843"/>
                </a:cubicBezTo>
                <a:cubicBezTo>
                  <a:pt x="1065" y="899"/>
                  <a:pt x="1416" y="859"/>
                  <a:pt x="1608" y="855"/>
                </a:cubicBezTo>
                <a:cubicBezTo>
                  <a:pt x="1623" y="851"/>
                  <a:pt x="1675" y="840"/>
                  <a:pt x="1692" y="831"/>
                </a:cubicBezTo>
                <a:cubicBezTo>
                  <a:pt x="1705" y="825"/>
                  <a:pt x="1715" y="813"/>
                  <a:pt x="1728" y="807"/>
                </a:cubicBezTo>
                <a:cubicBezTo>
                  <a:pt x="1788" y="781"/>
                  <a:pt x="1857" y="763"/>
                  <a:pt x="1920" y="747"/>
                </a:cubicBezTo>
                <a:cubicBezTo>
                  <a:pt x="2002" y="726"/>
                  <a:pt x="2018" y="674"/>
                  <a:pt x="2088" y="651"/>
                </a:cubicBezTo>
                <a:cubicBezTo>
                  <a:pt x="2126" y="613"/>
                  <a:pt x="2152" y="574"/>
                  <a:pt x="2184" y="531"/>
                </a:cubicBezTo>
                <a:cubicBezTo>
                  <a:pt x="2220" y="423"/>
                  <a:pt x="2218" y="307"/>
                  <a:pt x="2232" y="195"/>
                </a:cubicBezTo>
                <a:cubicBezTo>
                  <a:pt x="2156" y="144"/>
                  <a:pt x="2069" y="121"/>
                  <a:pt x="1980" y="99"/>
                </a:cubicBezTo>
                <a:cubicBezTo>
                  <a:pt x="1765" y="111"/>
                  <a:pt x="1718" y="122"/>
                  <a:pt x="1500" y="111"/>
                </a:cubicBezTo>
                <a:cubicBezTo>
                  <a:pt x="1471" y="101"/>
                  <a:pt x="1445" y="85"/>
                  <a:pt x="1416" y="75"/>
                </a:cubicBezTo>
                <a:cubicBezTo>
                  <a:pt x="1385" y="65"/>
                  <a:pt x="1320" y="51"/>
                  <a:pt x="1320" y="51"/>
                </a:cubicBezTo>
                <a:cubicBezTo>
                  <a:pt x="1243" y="0"/>
                  <a:pt x="1288" y="19"/>
                  <a:pt x="1128" y="39"/>
                </a:cubicBezTo>
                <a:cubicBezTo>
                  <a:pt x="1095" y="43"/>
                  <a:pt x="1065" y="58"/>
                  <a:pt x="1032" y="63"/>
                </a:cubicBezTo>
                <a:cubicBezTo>
                  <a:pt x="948" y="77"/>
                  <a:pt x="865" y="90"/>
                  <a:pt x="780" y="99"/>
                </a:cubicBezTo>
                <a:cubicBezTo>
                  <a:pt x="720" y="119"/>
                  <a:pt x="674" y="155"/>
                  <a:pt x="612" y="171"/>
                </a:cubicBezTo>
                <a:cubicBezTo>
                  <a:pt x="544" y="216"/>
                  <a:pt x="453" y="217"/>
                  <a:pt x="396" y="255"/>
                </a:cubicBezTo>
                <a:cubicBezTo>
                  <a:pt x="347" y="288"/>
                  <a:pt x="286" y="316"/>
                  <a:pt x="228" y="327"/>
                </a:cubicBezTo>
                <a:cubicBezTo>
                  <a:pt x="166" y="338"/>
                  <a:pt x="108" y="343"/>
                  <a:pt x="48" y="363"/>
                </a:cubicBezTo>
                <a:cubicBezTo>
                  <a:pt x="26" y="385"/>
                  <a:pt x="0" y="400"/>
                  <a:pt x="0" y="435"/>
                </a:cubicBezTo>
                <a:cubicBezTo>
                  <a:pt x="0" y="455"/>
                  <a:pt x="7" y="475"/>
                  <a:pt x="12" y="495"/>
                </a:cubicBezTo>
                <a:cubicBezTo>
                  <a:pt x="25" y="548"/>
                  <a:pt x="24" y="539"/>
                  <a:pt x="24" y="519"/>
                </a:cubicBezTo>
                <a:close/>
              </a:path>
            </a:pathLst>
          </a:custGeom>
          <a:solidFill>
            <a:srgbClr val="FFFFFF"/>
          </a:solidFill>
          <a:ln w="349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57362" name="Line 4"/>
          <p:cNvSpPr>
            <a:spLocks noChangeShapeType="1"/>
          </p:cNvSpPr>
          <p:nvPr/>
        </p:nvSpPr>
        <p:spPr bwMode="auto">
          <a:xfrm>
            <a:off x="6912875" y="2379338"/>
            <a:ext cx="428625" cy="0"/>
          </a:xfrm>
          <a:prstGeom prst="line">
            <a:avLst/>
          </a:prstGeom>
          <a:noFill/>
          <a:ln w="539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graphicFrame>
        <p:nvGraphicFramePr>
          <p:cNvPr id="5734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289602"/>
              </p:ext>
            </p:extLst>
          </p:nvPr>
        </p:nvGraphicFramePr>
        <p:xfrm>
          <a:off x="4657725" y="2976562"/>
          <a:ext cx="850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50680" imgH="393480" progId="Equation.DSMT4">
                  <p:embed/>
                </p:oleObj>
              </mc:Choice>
              <mc:Fallback>
                <p:oleObj name="Equation" r:id="rId2" imgW="850680" imgH="393480" progId="Equation.DSMT4">
                  <p:embed/>
                  <p:pic>
                    <p:nvPicPr>
                      <p:cNvPr id="5734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7725" y="2976562"/>
                        <a:ext cx="850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3" name="Line 6"/>
          <p:cNvSpPr>
            <a:spLocks noChangeShapeType="1"/>
          </p:cNvSpPr>
          <p:nvPr/>
        </p:nvSpPr>
        <p:spPr bwMode="auto">
          <a:xfrm>
            <a:off x="4121150" y="2767012"/>
            <a:ext cx="1968500" cy="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57364" name="Line 7"/>
          <p:cNvSpPr>
            <a:spLocks noChangeShapeType="1"/>
          </p:cNvSpPr>
          <p:nvPr/>
        </p:nvSpPr>
        <p:spPr bwMode="auto">
          <a:xfrm rot="10800000" flipH="1">
            <a:off x="7131949" y="1711000"/>
            <a:ext cx="0" cy="660400"/>
          </a:xfrm>
          <a:prstGeom prst="line">
            <a:avLst/>
          </a:prstGeom>
          <a:noFill/>
          <a:ln w="34925">
            <a:solidFill>
              <a:srgbClr val="FF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sz="2800" dirty="0"/>
          </a:p>
        </p:txBody>
      </p:sp>
      <p:graphicFrame>
        <p:nvGraphicFramePr>
          <p:cNvPr id="5734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298155"/>
              </p:ext>
            </p:extLst>
          </p:nvPr>
        </p:nvGraphicFramePr>
        <p:xfrm>
          <a:off x="7145008" y="2504716"/>
          <a:ext cx="228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8600" imgH="241200" progId="Equation.DSMT4">
                  <p:embed/>
                </p:oleObj>
              </mc:Choice>
              <mc:Fallback>
                <p:oleObj name="Equation" r:id="rId4" imgW="228600" imgH="241200" progId="Equation.DSMT4">
                  <p:embed/>
                  <p:pic>
                    <p:nvPicPr>
                      <p:cNvPr id="5734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5008" y="2504716"/>
                        <a:ext cx="2286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262494"/>
              </p:ext>
            </p:extLst>
          </p:nvPr>
        </p:nvGraphicFramePr>
        <p:xfrm>
          <a:off x="4419600" y="2055812"/>
          <a:ext cx="342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2720" imgH="431640" progId="Equation.DSMT4">
                  <p:embed/>
                </p:oleObj>
              </mc:Choice>
              <mc:Fallback>
                <p:oleObj name="Equation" r:id="rId6" imgW="342720" imgH="431640" progId="Equation.DSMT4">
                  <p:embed/>
                  <p:pic>
                    <p:nvPicPr>
                      <p:cNvPr id="5734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055812"/>
                        <a:ext cx="342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5" name="Line 10"/>
          <p:cNvSpPr>
            <a:spLocks noChangeShapeType="1"/>
          </p:cNvSpPr>
          <p:nvPr/>
        </p:nvSpPr>
        <p:spPr bwMode="auto">
          <a:xfrm>
            <a:off x="4768850" y="2633662"/>
            <a:ext cx="431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sz="2800" dirty="0"/>
          </a:p>
        </p:txBody>
      </p:sp>
      <p:graphicFrame>
        <p:nvGraphicFramePr>
          <p:cNvPr id="5734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86267"/>
              </p:ext>
            </p:extLst>
          </p:nvPr>
        </p:nvGraphicFramePr>
        <p:xfrm>
          <a:off x="3762375" y="2633662"/>
          <a:ext cx="152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280" imgH="317160" progId="Equation.DSMT4">
                  <p:embed/>
                </p:oleObj>
              </mc:Choice>
              <mc:Fallback>
                <p:oleObj name="Equation" r:id="rId8" imgW="152280" imgH="317160" progId="Equation.DSMT4">
                  <p:embed/>
                  <p:pic>
                    <p:nvPicPr>
                      <p:cNvPr id="5734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75" y="2633662"/>
                        <a:ext cx="152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6" name="Line 12"/>
          <p:cNvSpPr>
            <a:spLocks noChangeShapeType="1"/>
          </p:cNvSpPr>
          <p:nvPr/>
        </p:nvSpPr>
        <p:spPr bwMode="auto">
          <a:xfrm flipH="1">
            <a:off x="4111626" y="2571750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57367" name="Line 13"/>
          <p:cNvSpPr>
            <a:spLocks noChangeShapeType="1"/>
          </p:cNvSpPr>
          <p:nvPr/>
        </p:nvSpPr>
        <p:spPr bwMode="auto">
          <a:xfrm flipH="1">
            <a:off x="6080126" y="2559050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graphicFrame>
        <p:nvGraphicFramePr>
          <p:cNvPr id="5735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1383391"/>
              </p:ext>
            </p:extLst>
          </p:nvPr>
        </p:nvGraphicFramePr>
        <p:xfrm>
          <a:off x="6245225" y="2570162"/>
          <a:ext cx="215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5640" imgH="393480" progId="Equation.DSMT4">
                  <p:embed/>
                </p:oleObj>
              </mc:Choice>
              <mc:Fallback>
                <p:oleObj name="Equation" r:id="rId10" imgW="215640" imgH="393480" progId="Equation.DSMT4">
                  <p:embed/>
                  <p:pic>
                    <p:nvPicPr>
                      <p:cNvPr id="5735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5225" y="2570162"/>
                        <a:ext cx="215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8" name="Line 15"/>
          <p:cNvSpPr>
            <a:spLocks noChangeShapeType="1"/>
          </p:cNvSpPr>
          <p:nvPr/>
        </p:nvSpPr>
        <p:spPr bwMode="auto">
          <a:xfrm>
            <a:off x="3454401" y="2393950"/>
            <a:ext cx="428625" cy="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57369" name="Line 16"/>
          <p:cNvSpPr>
            <a:spLocks noChangeShapeType="1"/>
          </p:cNvSpPr>
          <p:nvPr/>
        </p:nvSpPr>
        <p:spPr bwMode="auto">
          <a:xfrm>
            <a:off x="3673475" y="1738312"/>
            <a:ext cx="0" cy="6477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sz="2800" dirty="0"/>
          </a:p>
        </p:txBody>
      </p:sp>
      <p:graphicFrame>
        <p:nvGraphicFramePr>
          <p:cNvPr id="5735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346998"/>
              </p:ext>
            </p:extLst>
          </p:nvPr>
        </p:nvGraphicFramePr>
        <p:xfrm>
          <a:off x="3336925" y="1363662"/>
          <a:ext cx="165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4880" imgH="279360" progId="Equation.DSMT4">
                  <p:embed/>
                </p:oleObj>
              </mc:Choice>
              <mc:Fallback>
                <p:oleObj name="Equation" r:id="rId12" imgW="164880" imgH="279360" progId="Equation.DSMT4">
                  <p:embed/>
                  <p:pic>
                    <p:nvPicPr>
                      <p:cNvPr id="5735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925" y="1363662"/>
                        <a:ext cx="165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713644"/>
              </p:ext>
            </p:extLst>
          </p:nvPr>
        </p:nvGraphicFramePr>
        <p:xfrm>
          <a:off x="3289300" y="2485936"/>
          <a:ext cx="330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30120" imgH="241200" progId="Equation.DSMT4">
                  <p:embed/>
                </p:oleObj>
              </mc:Choice>
              <mc:Fallback>
                <p:oleObj name="Equation" r:id="rId14" imgW="330120" imgH="241200" progId="Equation.DSMT4">
                  <p:embed/>
                  <p:pic>
                    <p:nvPicPr>
                      <p:cNvPr id="5735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9300" y="2485936"/>
                        <a:ext cx="330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203651"/>
              </p:ext>
            </p:extLst>
          </p:nvPr>
        </p:nvGraphicFramePr>
        <p:xfrm>
          <a:off x="6769999" y="1412550"/>
          <a:ext cx="165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4880" imgH="279360" progId="Equation.DSMT4">
                  <p:embed/>
                </p:oleObj>
              </mc:Choice>
              <mc:Fallback>
                <p:oleObj name="Equation" r:id="rId16" imgW="164880" imgH="279360" progId="Equation.DSMT4">
                  <p:embed/>
                  <p:pic>
                    <p:nvPicPr>
                      <p:cNvPr id="5735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9999" y="1412550"/>
                        <a:ext cx="165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70" name="Rectangle 20"/>
          <p:cNvSpPr>
            <a:spLocks noGrp="1" noChangeArrowheads="1"/>
          </p:cNvSpPr>
          <p:nvPr>
            <p:ph type="title"/>
          </p:nvPr>
        </p:nvSpPr>
        <p:spPr>
          <a:xfrm>
            <a:off x="612648" y="73152"/>
            <a:ext cx="9750552" cy="1069848"/>
          </a:xfrm>
        </p:spPr>
        <p:txBody>
          <a:bodyPr/>
          <a:lstStyle/>
          <a:p>
            <a:r>
              <a:rPr lang="en-US" altLang="zh-CN" dirty="0">
                <a:ea typeface="SimSun" charset="-122"/>
              </a:rPr>
              <a:t>Outage Transfer Distribution Factor (OTDF)</a:t>
            </a:r>
          </a:p>
        </p:txBody>
      </p:sp>
      <p:graphicFrame>
        <p:nvGraphicFramePr>
          <p:cNvPr id="57354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821328"/>
              </p:ext>
            </p:extLst>
          </p:nvPr>
        </p:nvGraphicFramePr>
        <p:xfrm>
          <a:off x="4860925" y="2081212"/>
          <a:ext cx="876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76240" imgH="431640" progId="Equation.DSMT4">
                  <p:embed/>
                </p:oleObj>
              </mc:Choice>
              <mc:Fallback>
                <p:oleObj name="Equation" r:id="rId18" imgW="876240" imgH="431640" progId="Equation.DSMT4">
                  <p:embed/>
                  <p:pic>
                    <p:nvPicPr>
                      <p:cNvPr id="57354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925" y="2081212"/>
                        <a:ext cx="8763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5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774617"/>
              </p:ext>
            </p:extLst>
          </p:nvPr>
        </p:nvGraphicFramePr>
        <p:xfrm>
          <a:off x="3489325" y="1316037"/>
          <a:ext cx="736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36560" imgH="368280" progId="Equation.DSMT4">
                  <p:embed/>
                </p:oleObj>
              </mc:Choice>
              <mc:Fallback>
                <p:oleObj name="Equation" r:id="rId20" imgW="736560" imgH="368280" progId="Equation.DSMT4">
                  <p:embed/>
                  <p:pic>
                    <p:nvPicPr>
                      <p:cNvPr id="57355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9325" y="1316037"/>
                        <a:ext cx="7366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6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128111"/>
              </p:ext>
            </p:extLst>
          </p:nvPr>
        </p:nvGraphicFramePr>
        <p:xfrm>
          <a:off x="6922399" y="1374450"/>
          <a:ext cx="736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736560" imgH="368280" progId="Equation.DSMT4">
                  <p:embed/>
                </p:oleObj>
              </mc:Choice>
              <mc:Fallback>
                <p:oleObj name="Equation" r:id="rId22" imgW="736560" imgH="368280" progId="Equation.DSMT4">
                  <p:embed/>
                  <p:pic>
                    <p:nvPicPr>
                      <p:cNvPr id="57356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2399" y="1374450"/>
                        <a:ext cx="7366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71" name="AutoShape 34"/>
          <p:cNvSpPr>
            <a:spLocks noChangeArrowheads="1"/>
          </p:cNvSpPr>
          <p:nvPr/>
        </p:nvSpPr>
        <p:spPr bwMode="auto">
          <a:xfrm>
            <a:off x="2654300" y="4313237"/>
            <a:ext cx="1587500" cy="711200"/>
          </a:xfrm>
          <a:prstGeom prst="wedgeRoundRectCallout">
            <a:avLst>
              <a:gd name="adj1" fmla="val 83500"/>
              <a:gd name="adj2" fmla="val -127903"/>
              <a:gd name="adj3" fmla="val 16667"/>
            </a:avLst>
          </a:prstGeom>
          <a:solidFill>
            <a:srgbClr val="FFFFFF"/>
          </a:solidFill>
          <a:ln w="222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altLang="zh-CN" sz="2400" i="1" dirty="0">
                <a:solidFill>
                  <a:schemeClr val="hlink"/>
                </a:solidFill>
                <a:latin typeface="Times New Roman" pitchFamily="18" charset="0"/>
                <a:ea typeface="SimSun" charset="-122"/>
              </a:rPr>
              <a:t>outaged</a:t>
            </a:r>
          </a:p>
          <a:p>
            <a:pPr eaLnBrk="1" hangingPunct="1">
              <a:lnSpc>
                <a:spcPct val="75000"/>
              </a:lnSpc>
            </a:pPr>
            <a:r>
              <a:rPr lang="en-US" altLang="zh-CN" sz="2400" i="1" dirty="0">
                <a:solidFill>
                  <a:schemeClr val="hlink"/>
                </a:solidFill>
                <a:latin typeface="Times New Roman" pitchFamily="18" charset="0"/>
                <a:ea typeface="SimSun" charset="-122"/>
              </a:rPr>
              <a:t>line</a:t>
            </a:r>
          </a:p>
        </p:txBody>
      </p:sp>
      <p:graphicFrame>
        <p:nvGraphicFramePr>
          <p:cNvPr id="57357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094098"/>
              </p:ext>
            </p:extLst>
          </p:nvPr>
        </p:nvGraphicFramePr>
        <p:xfrm>
          <a:off x="4937125" y="3789362"/>
          <a:ext cx="876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76240" imgH="393480" progId="Equation.DSMT4">
                  <p:embed/>
                </p:oleObj>
              </mc:Choice>
              <mc:Fallback>
                <p:oleObj name="Equation" r:id="rId24" imgW="876240" imgH="393480" progId="Equation.DSMT4">
                  <p:embed/>
                  <p:pic>
                    <p:nvPicPr>
                      <p:cNvPr id="57357" name="Object 35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25" y="3789362"/>
                        <a:ext cx="8763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72" name="Line 36"/>
          <p:cNvSpPr>
            <a:spLocks noChangeShapeType="1"/>
          </p:cNvSpPr>
          <p:nvPr/>
        </p:nvSpPr>
        <p:spPr bwMode="auto">
          <a:xfrm>
            <a:off x="4387850" y="3643312"/>
            <a:ext cx="1968500" cy="0"/>
          </a:xfrm>
          <a:prstGeom prst="line">
            <a:avLst/>
          </a:prstGeom>
          <a:noFill/>
          <a:ln w="34925" cap="rnd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graphicFrame>
        <p:nvGraphicFramePr>
          <p:cNvPr id="5735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238861"/>
              </p:ext>
            </p:extLst>
          </p:nvPr>
        </p:nvGraphicFramePr>
        <p:xfrm>
          <a:off x="4041775" y="3440112"/>
          <a:ext cx="228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28600" imgH="330120" progId="Equation.DSMT4">
                  <p:embed/>
                </p:oleObj>
              </mc:Choice>
              <mc:Fallback>
                <p:oleObj name="Equation" r:id="rId26" imgW="228600" imgH="330120" progId="Equation.DSMT4">
                  <p:embed/>
                  <p:pic>
                    <p:nvPicPr>
                      <p:cNvPr id="57358" name="Object 37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1775" y="3440112"/>
                        <a:ext cx="2286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73" name="Line 38"/>
          <p:cNvSpPr>
            <a:spLocks noChangeShapeType="1"/>
          </p:cNvSpPr>
          <p:nvPr/>
        </p:nvSpPr>
        <p:spPr bwMode="auto">
          <a:xfrm flipH="1">
            <a:off x="4378326" y="3448050"/>
            <a:ext cx="3175" cy="393700"/>
          </a:xfrm>
          <a:prstGeom prst="line">
            <a:avLst/>
          </a:prstGeom>
          <a:noFill/>
          <a:ln w="539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57374" name="Line 39"/>
          <p:cNvSpPr>
            <a:spLocks noChangeShapeType="1"/>
          </p:cNvSpPr>
          <p:nvPr/>
        </p:nvSpPr>
        <p:spPr bwMode="auto">
          <a:xfrm flipH="1">
            <a:off x="6346826" y="3435350"/>
            <a:ext cx="3175" cy="393700"/>
          </a:xfrm>
          <a:prstGeom prst="line">
            <a:avLst/>
          </a:prstGeom>
          <a:noFill/>
          <a:ln w="539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graphicFrame>
        <p:nvGraphicFramePr>
          <p:cNvPr id="57359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906138"/>
              </p:ext>
            </p:extLst>
          </p:nvPr>
        </p:nvGraphicFramePr>
        <p:xfrm>
          <a:off x="6480175" y="3414712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79360" imgH="406080" progId="Equation.DSMT4">
                  <p:embed/>
                </p:oleObj>
              </mc:Choice>
              <mc:Fallback>
                <p:oleObj name="Equation" r:id="rId28" imgW="279360" imgH="406080" progId="Equation.DSMT4">
                  <p:embed/>
                  <p:pic>
                    <p:nvPicPr>
                      <p:cNvPr id="57359" name="Object 40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0175" y="3414712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60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07912"/>
              </p:ext>
            </p:extLst>
          </p:nvPr>
        </p:nvGraphicFramePr>
        <p:xfrm>
          <a:off x="3394075" y="5424487"/>
          <a:ext cx="34036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3403440" imgH="1091880" progId="Equation.DSMT4">
                  <p:embed/>
                </p:oleObj>
              </mc:Choice>
              <mc:Fallback>
                <p:oleObj name="Equation" r:id="rId30" imgW="3403440" imgH="1091880" progId="Equation.DSMT4">
                  <p:embed/>
                  <p:pic>
                    <p:nvPicPr>
                      <p:cNvPr id="5736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4075" y="5424487"/>
                        <a:ext cx="34036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A26D7B-CA69-45A4-C9D7-023BAA5A210E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31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6590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OTDF Evaluation</a:t>
            </a:r>
          </a:p>
        </p:txBody>
      </p:sp>
      <p:sp>
        <p:nvSpPr>
          <p:cNvPr id="59422" name="Freeform 11"/>
          <p:cNvSpPr>
            <a:spLocks/>
          </p:cNvSpPr>
          <p:nvPr/>
        </p:nvSpPr>
        <p:spPr bwMode="auto">
          <a:xfrm>
            <a:off x="3675062" y="1374775"/>
            <a:ext cx="3636963" cy="2408237"/>
          </a:xfrm>
          <a:custGeom>
            <a:avLst/>
            <a:gdLst>
              <a:gd name="T0" fmla="*/ 39107 w 2232"/>
              <a:gd name="T1" fmla="*/ 1390295 h 899"/>
              <a:gd name="T2" fmla="*/ 293303 w 2232"/>
              <a:gd name="T3" fmla="*/ 1647459 h 899"/>
              <a:gd name="T4" fmla="*/ 351964 w 2232"/>
              <a:gd name="T5" fmla="*/ 1711750 h 899"/>
              <a:gd name="T6" fmla="*/ 430178 w 2232"/>
              <a:gd name="T7" fmla="*/ 1904624 h 899"/>
              <a:gd name="T8" fmla="*/ 958125 w 2232"/>
              <a:gd name="T9" fmla="*/ 2193933 h 899"/>
              <a:gd name="T10" fmla="*/ 1368749 w 2232"/>
              <a:gd name="T11" fmla="*/ 2258225 h 899"/>
              <a:gd name="T12" fmla="*/ 2620177 w 2232"/>
              <a:gd name="T13" fmla="*/ 2290370 h 899"/>
              <a:gd name="T14" fmla="*/ 2757052 w 2232"/>
              <a:gd name="T15" fmla="*/ 2226079 h 899"/>
              <a:gd name="T16" fmla="*/ 2815713 w 2232"/>
              <a:gd name="T17" fmla="*/ 2161788 h 899"/>
              <a:gd name="T18" fmla="*/ 3128570 w 2232"/>
              <a:gd name="T19" fmla="*/ 2001060 h 899"/>
              <a:gd name="T20" fmla="*/ 3402320 w 2232"/>
              <a:gd name="T21" fmla="*/ 1743896 h 899"/>
              <a:gd name="T22" fmla="*/ 3558749 w 2232"/>
              <a:gd name="T23" fmla="*/ 1422441 h 899"/>
              <a:gd name="T24" fmla="*/ 3636963 w 2232"/>
              <a:gd name="T25" fmla="*/ 522365 h 899"/>
              <a:gd name="T26" fmla="*/ 3226338 w 2232"/>
              <a:gd name="T27" fmla="*/ 265201 h 899"/>
              <a:gd name="T28" fmla="*/ 2444195 w 2232"/>
              <a:gd name="T29" fmla="*/ 297346 h 899"/>
              <a:gd name="T30" fmla="*/ 2307320 w 2232"/>
              <a:gd name="T31" fmla="*/ 200910 h 899"/>
              <a:gd name="T32" fmla="*/ 2150892 w 2232"/>
              <a:gd name="T33" fmla="*/ 136619 h 899"/>
              <a:gd name="T34" fmla="*/ 1838035 w 2232"/>
              <a:gd name="T35" fmla="*/ 104473 h 899"/>
              <a:gd name="T36" fmla="*/ 1681607 w 2232"/>
              <a:gd name="T37" fmla="*/ 168764 h 899"/>
              <a:gd name="T38" fmla="*/ 1270982 w 2232"/>
              <a:gd name="T39" fmla="*/ 265201 h 899"/>
              <a:gd name="T40" fmla="*/ 997232 w 2232"/>
              <a:gd name="T41" fmla="*/ 458074 h 899"/>
              <a:gd name="T42" fmla="*/ 645268 w 2232"/>
              <a:gd name="T43" fmla="*/ 683093 h 899"/>
              <a:gd name="T44" fmla="*/ 371518 w 2232"/>
              <a:gd name="T45" fmla="*/ 875966 h 899"/>
              <a:gd name="T46" fmla="*/ 78214 w 2232"/>
              <a:gd name="T47" fmla="*/ 972403 h 899"/>
              <a:gd name="T48" fmla="*/ 0 w 2232"/>
              <a:gd name="T49" fmla="*/ 1165276 h 899"/>
              <a:gd name="T50" fmla="*/ 19554 w 2232"/>
              <a:gd name="T51" fmla="*/ 1326004 h 899"/>
              <a:gd name="T52" fmla="*/ 39107 w 2232"/>
              <a:gd name="T53" fmla="*/ 1390295 h 89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232"/>
              <a:gd name="T82" fmla="*/ 0 h 899"/>
              <a:gd name="T83" fmla="*/ 2232 w 2232"/>
              <a:gd name="T84" fmla="*/ 899 h 89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232" h="899">
                <a:moveTo>
                  <a:pt x="24" y="519"/>
                </a:moveTo>
                <a:cubicBezTo>
                  <a:pt x="75" y="553"/>
                  <a:pt x="128" y="581"/>
                  <a:pt x="180" y="615"/>
                </a:cubicBezTo>
                <a:cubicBezTo>
                  <a:pt x="192" y="623"/>
                  <a:pt x="216" y="639"/>
                  <a:pt x="216" y="639"/>
                </a:cubicBezTo>
                <a:cubicBezTo>
                  <a:pt x="232" y="663"/>
                  <a:pt x="240" y="695"/>
                  <a:pt x="264" y="711"/>
                </a:cubicBezTo>
                <a:cubicBezTo>
                  <a:pt x="363" y="777"/>
                  <a:pt x="469" y="806"/>
                  <a:pt x="588" y="819"/>
                </a:cubicBezTo>
                <a:cubicBezTo>
                  <a:pt x="672" y="828"/>
                  <a:pt x="840" y="843"/>
                  <a:pt x="840" y="843"/>
                </a:cubicBezTo>
                <a:cubicBezTo>
                  <a:pt x="1065" y="899"/>
                  <a:pt x="1416" y="859"/>
                  <a:pt x="1608" y="855"/>
                </a:cubicBezTo>
                <a:cubicBezTo>
                  <a:pt x="1623" y="851"/>
                  <a:pt x="1675" y="840"/>
                  <a:pt x="1692" y="831"/>
                </a:cubicBezTo>
                <a:cubicBezTo>
                  <a:pt x="1705" y="825"/>
                  <a:pt x="1715" y="813"/>
                  <a:pt x="1728" y="807"/>
                </a:cubicBezTo>
                <a:cubicBezTo>
                  <a:pt x="1788" y="781"/>
                  <a:pt x="1857" y="763"/>
                  <a:pt x="1920" y="747"/>
                </a:cubicBezTo>
                <a:cubicBezTo>
                  <a:pt x="2002" y="726"/>
                  <a:pt x="2018" y="674"/>
                  <a:pt x="2088" y="651"/>
                </a:cubicBezTo>
                <a:cubicBezTo>
                  <a:pt x="2126" y="613"/>
                  <a:pt x="2152" y="574"/>
                  <a:pt x="2184" y="531"/>
                </a:cubicBezTo>
                <a:cubicBezTo>
                  <a:pt x="2220" y="423"/>
                  <a:pt x="2218" y="307"/>
                  <a:pt x="2232" y="195"/>
                </a:cubicBezTo>
                <a:cubicBezTo>
                  <a:pt x="2156" y="144"/>
                  <a:pt x="2069" y="121"/>
                  <a:pt x="1980" y="99"/>
                </a:cubicBezTo>
                <a:cubicBezTo>
                  <a:pt x="1765" y="111"/>
                  <a:pt x="1718" y="122"/>
                  <a:pt x="1500" y="111"/>
                </a:cubicBezTo>
                <a:cubicBezTo>
                  <a:pt x="1471" y="101"/>
                  <a:pt x="1445" y="85"/>
                  <a:pt x="1416" y="75"/>
                </a:cubicBezTo>
                <a:cubicBezTo>
                  <a:pt x="1385" y="65"/>
                  <a:pt x="1320" y="51"/>
                  <a:pt x="1320" y="51"/>
                </a:cubicBezTo>
                <a:cubicBezTo>
                  <a:pt x="1243" y="0"/>
                  <a:pt x="1288" y="19"/>
                  <a:pt x="1128" y="39"/>
                </a:cubicBezTo>
                <a:cubicBezTo>
                  <a:pt x="1095" y="43"/>
                  <a:pt x="1065" y="58"/>
                  <a:pt x="1032" y="63"/>
                </a:cubicBezTo>
                <a:cubicBezTo>
                  <a:pt x="948" y="77"/>
                  <a:pt x="865" y="90"/>
                  <a:pt x="780" y="99"/>
                </a:cubicBezTo>
                <a:cubicBezTo>
                  <a:pt x="720" y="119"/>
                  <a:pt x="674" y="155"/>
                  <a:pt x="612" y="171"/>
                </a:cubicBezTo>
                <a:cubicBezTo>
                  <a:pt x="544" y="216"/>
                  <a:pt x="453" y="217"/>
                  <a:pt x="396" y="255"/>
                </a:cubicBezTo>
                <a:cubicBezTo>
                  <a:pt x="347" y="288"/>
                  <a:pt x="286" y="316"/>
                  <a:pt x="228" y="327"/>
                </a:cubicBezTo>
                <a:cubicBezTo>
                  <a:pt x="166" y="338"/>
                  <a:pt x="108" y="343"/>
                  <a:pt x="48" y="363"/>
                </a:cubicBezTo>
                <a:cubicBezTo>
                  <a:pt x="26" y="385"/>
                  <a:pt x="0" y="400"/>
                  <a:pt x="0" y="435"/>
                </a:cubicBezTo>
                <a:cubicBezTo>
                  <a:pt x="0" y="455"/>
                  <a:pt x="7" y="475"/>
                  <a:pt x="12" y="495"/>
                </a:cubicBezTo>
                <a:cubicBezTo>
                  <a:pt x="25" y="548"/>
                  <a:pt x="24" y="539"/>
                  <a:pt x="24" y="519"/>
                </a:cubicBezTo>
                <a:close/>
              </a:path>
            </a:pathLst>
          </a:custGeom>
          <a:solidFill>
            <a:srgbClr val="FFFFFF"/>
          </a:solidFill>
          <a:ln w="349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graphicFrame>
        <p:nvGraphicFramePr>
          <p:cNvPr id="5939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900930"/>
              </p:ext>
            </p:extLst>
          </p:nvPr>
        </p:nvGraphicFramePr>
        <p:xfrm>
          <a:off x="5237161" y="2595561"/>
          <a:ext cx="850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50680" imgH="393480" progId="Equation.DSMT4">
                  <p:embed/>
                </p:oleObj>
              </mc:Choice>
              <mc:Fallback>
                <p:oleObj name="Equation" r:id="rId2" imgW="850680" imgH="393480" progId="Equation.DSMT4">
                  <p:embed/>
                  <p:pic>
                    <p:nvPicPr>
                      <p:cNvPr id="5939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7161" y="2595561"/>
                        <a:ext cx="850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23" name="Line 19"/>
          <p:cNvSpPr>
            <a:spLocks noChangeShapeType="1"/>
          </p:cNvSpPr>
          <p:nvPr/>
        </p:nvSpPr>
        <p:spPr bwMode="auto">
          <a:xfrm>
            <a:off x="4662486" y="2500311"/>
            <a:ext cx="1968500" cy="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graphicFrame>
        <p:nvGraphicFramePr>
          <p:cNvPr id="59395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734437"/>
              </p:ext>
            </p:extLst>
          </p:nvPr>
        </p:nvGraphicFramePr>
        <p:xfrm>
          <a:off x="5405436" y="1857392"/>
          <a:ext cx="571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71320" imgH="431640" progId="Equation.DSMT4">
                  <p:embed/>
                </p:oleObj>
              </mc:Choice>
              <mc:Fallback>
                <p:oleObj name="Equation" r:id="rId4" imgW="571320" imgH="431640" progId="Equation.DSMT4">
                  <p:embed/>
                  <p:pic>
                    <p:nvPicPr>
                      <p:cNvPr id="5939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5436" y="1857392"/>
                        <a:ext cx="5715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24" name="Line 21"/>
          <p:cNvSpPr>
            <a:spLocks noChangeShapeType="1"/>
          </p:cNvSpPr>
          <p:nvPr/>
        </p:nvSpPr>
        <p:spPr bwMode="auto">
          <a:xfrm>
            <a:off x="5414961" y="2365392"/>
            <a:ext cx="4127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sz="2800" dirty="0"/>
          </a:p>
        </p:txBody>
      </p:sp>
      <p:graphicFrame>
        <p:nvGraphicFramePr>
          <p:cNvPr id="5939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842681"/>
              </p:ext>
            </p:extLst>
          </p:nvPr>
        </p:nvGraphicFramePr>
        <p:xfrm>
          <a:off x="4303711" y="2366961"/>
          <a:ext cx="152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280" imgH="317160" progId="Equation.DSMT4">
                  <p:embed/>
                </p:oleObj>
              </mc:Choice>
              <mc:Fallback>
                <p:oleObj name="Equation" r:id="rId6" imgW="152280" imgH="317160" progId="Equation.DSMT4">
                  <p:embed/>
                  <p:pic>
                    <p:nvPicPr>
                      <p:cNvPr id="59396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3711" y="2366961"/>
                        <a:ext cx="152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25" name="Line 23"/>
          <p:cNvSpPr>
            <a:spLocks noChangeShapeType="1"/>
          </p:cNvSpPr>
          <p:nvPr/>
        </p:nvSpPr>
        <p:spPr bwMode="auto">
          <a:xfrm flipH="1">
            <a:off x="4652962" y="2305049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59426" name="Line 24"/>
          <p:cNvSpPr>
            <a:spLocks noChangeShapeType="1"/>
          </p:cNvSpPr>
          <p:nvPr/>
        </p:nvSpPr>
        <p:spPr bwMode="auto">
          <a:xfrm flipH="1">
            <a:off x="6621462" y="2292349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graphicFrame>
        <p:nvGraphicFramePr>
          <p:cNvPr id="59397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648904"/>
              </p:ext>
            </p:extLst>
          </p:nvPr>
        </p:nvGraphicFramePr>
        <p:xfrm>
          <a:off x="6786561" y="2303461"/>
          <a:ext cx="215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5640" imgH="393480" progId="Equation.DSMT4">
                  <p:embed/>
                </p:oleObj>
              </mc:Choice>
              <mc:Fallback>
                <p:oleObj name="Equation" r:id="rId8" imgW="215640" imgH="393480" progId="Equation.DSMT4">
                  <p:embed/>
                  <p:pic>
                    <p:nvPicPr>
                      <p:cNvPr id="59397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61" y="2303461"/>
                        <a:ext cx="215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035945"/>
              </p:ext>
            </p:extLst>
          </p:nvPr>
        </p:nvGraphicFramePr>
        <p:xfrm>
          <a:off x="4354511" y="2957511"/>
          <a:ext cx="228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8600" imgH="330120" progId="Equation.DSMT4">
                  <p:embed/>
                </p:oleObj>
              </mc:Choice>
              <mc:Fallback>
                <p:oleObj name="Equation" r:id="rId10" imgW="228600" imgH="330120" progId="Equation.DSMT4">
                  <p:embed/>
                  <p:pic>
                    <p:nvPicPr>
                      <p:cNvPr id="59398" name="Object 26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4511" y="2957511"/>
                        <a:ext cx="2286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9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010496"/>
              </p:ext>
            </p:extLst>
          </p:nvPr>
        </p:nvGraphicFramePr>
        <p:xfrm>
          <a:off x="6716711" y="2868611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79360" imgH="406080" progId="Equation.DSMT4">
                  <p:embed/>
                </p:oleObj>
              </mc:Choice>
              <mc:Fallback>
                <p:oleObj name="Equation" r:id="rId12" imgW="279360" imgH="406080" progId="Equation.DSMT4">
                  <p:embed/>
                  <p:pic>
                    <p:nvPicPr>
                      <p:cNvPr id="59399" name="Object 27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6711" y="2868611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27" name="Line 72"/>
          <p:cNvSpPr>
            <a:spLocks noChangeShapeType="1"/>
          </p:cNvSpPr>
          <p:nvPr/>
        </p:nvSpPr>
        <p:spPr bwMode="auto">
          <a:xfrm>
            <a:off x="6192837" y="1911349"/>
            <a:ext cx="428625" cy="0"/>
          </a:xfrm>
          <a:prstGeom prst="line">
            <a:avLst/>
          </a:prstGeom>
          <a:noFill/>
          <a:ln w="539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59428" name="Line 73"/>
          <p:cNvSpPr>
            <a:spLocks noChangeShapeType="1"/>
          </p:cNvSpPr>
          <p:nvPr/>
        </p:nvSpPr>
        <p:spPr bwMode="auto">
          <a:xfrm rot="10800000" flipH="1">
            <a:off x="6424611" y="1235075"/>
            <a:ext cx="0" cy="660400"/>
          </a:xfrm>
          <a:prstGeom prst="line">
            <a:avLst/>
          </a:prstGeom>
          <a:noFill/>
          <a:ln w="34925">
            <a:solidFill>
              <a:srgbClr val="FF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sz="2800" dirty="0"/>
          </a:p>
        </p:txBody>
      </p:sp>
      <p:graphicFrame>
        <p:nvGraphicFramePr>
          <p:cNvPr id="59400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976608"/>
              </p:ext>
            </p:extLst>
          </p:nvPr>
        </p:nvGraphicFramePr>
        <p:xfrm>
          <a:off x="6716711" y="1757361"/>
          <a:ext cx="228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28600" imgH="241200" progId="Equation.DSMT4">
                  <p:embed/>
                </p:oleObj>
              </mc:Choice>
              <mc:Fallback>
                <p:oleObj name="Equation" r:id="rId14" imgW="228600" imgH="241200" progId="Equation.DSMT4">
                  <p:embed/>
                  <p:pic>
                    <p:nvPicPr>
                      <p:cNvPr id="5940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6711" y="1757361"/>
                        <a:ext cx="2286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29" name="Line 75"/>
          <p:cNvSpPr>
            <a:spLocks noChangeShapeType="1"/>
          </p:cNvSpPr>
          <p:nvPr/>
        </p:nvSpPr>
        <p:spPr bwMode="auto">
          <a:xfrm>
            <a:off x="4706937" y="1974849"/>
            <a:ext cx="428625" cy="0"/>
          </a:xfrm>
          <a:prstGeom prst="line">
            <a:avLst/>
          </a:prstGeom>
          <a:noFill/>
          <a:ln w="539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59430" name="Line 76"/>
          <p:cNvSpPr>
            <a:spLocks noChangeShapeType="1"/>
          </p:cNvSpPr>
          <p:nvPr/>
        </p:nvSpPr>
        <p:spPr bwMode="auto">
          <a:xfrm>
            <a:off x="4926011" y="1319211"/>
            <a:ext cx="0" cy="647700"/>
          </a:xfrm>
          <a:prstGeom prst="line">
            <a:avLst/>
          </a:prstGeom>
          <a:noFill/>
          <a:ln w="34925">
            <a:solidFill>
              <a:srgbClr val="FF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sz="2800" dirty="0"/>
          </a:p>
        </p:txBody>
      </p:sp>
      <p:graphicFrame>
        <p:nvGraphicFramePr>
          <p:cNvPr id="59401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940270"/>
              </p:ext>
            </p:extLst>
          </p:nvPr>
        </p:nvGraphicFramePr>
        <p:xfrm>
          <a:off x="5180011" y="1706561"/>
          <a:ext cx="330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30120" imgH="241200" progId="Equation.DSMT4">
                  <p:embed/>
                </p:oleObj>
              </mc:Choice>
              <mc:Fallback>
                <p:oleObj name="Equation" r:id="rId16" imgW="330120" imgH="241200" progId="Equation.DSMT4">
                  <p:embed/>
                  <p:pic>
                    <p:nvPicPr>
                      <p:cNvPr id="59401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0011" y="1706561"/>
                        <a:ext cx="330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2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654067"/>
              </p:ext>
            </p:extLst>
          </p:nvPr>
        </p:nvGraphicFramePr>
        <p:xfrm>
          <a:off x="4157661" y="1258886"/>
          <a:ext cx="431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31640" imgH="380880" progId="Equation.DSMT4">
                  <p:embed/>
                </p:oleObj>
              </mc:Choice>
              <mc:Fallback>
                <p:oleObj name="Equation" r:id="rId18" imgW="431640" imgH="380880" progId="Equation.DSMT4">
                  <p:embed/>
                  <p:pic>
                    <p:nvPicPr>
                      <p:cNvPr id="59402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7661" y="1258886"/>
                        <a:ext cx="431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3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452098"/>
              </p:ext>
            </p:extLst>
          </p:nvPr>
        </p:nvGraphicFramePr>
        <p:xfrm>
          <a:off x="6678611" y="1258093"/>
          <a:ext cx="431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31640" imgH="380880" progId="Equation.DSMT4">
                  <p:embed/>
                </p:oleObj>
              </mc:Choice>
              <mc:Fallback>
                <p:oleObj name="Equation" r:id="rId20" imgW="431640" imgH="380880" progId="Equation.DSMT4">
                  <p:embed/>
                  <p:pic>
                    <p:nvPicPr>
                      <p:cNvPr id="59403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8611" y="1258093"/>
                        <a:ext cx="431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4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807566"/>
              </p:ext>
            </p:extLst>
          </p:nvPr>
        </p:nvGraphicFramePr>
        <p:xfrm>
          <a:off x="5192711" y="3186111"/>
          <a:ext cx="914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914400" imgH="406080" progId="Equation.DSMT4">
                  <p:embed/>
                </p:oleObj>
              </mc:Choice>
              <mc:Fallback>
                <p:oleObj name="Equation" r:id="rId22" imgW="914400" imgH="406080" progId="Equation.DSMT4">
                  <p:embed/>
                  <p:pic>
                    <p:nvPicPr>
                      <p:cNvPr id="59404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2711" y="3186111"/>
                        <a:ext cx="914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31" name="Line 87"/>
          <p:cNvSpPr>
            <a:spLocks noChangeShapeType="1"/>
          </p:cNvSpPr>
          <p:nvPr/>
        </p:nvSpPr>
        <p:spPr bwMode="auto">
          <a:xfrm flipH="1">
            <a:off x="4640262" y="2901949"/>
            <a:ext cx="3175" cy="393700"/>
          </a:xfrm>
          <a:prstGeom prst="line">
            <a:avLst/>
          </a:prstGeom>
          <a:noFill/>
          <a:ln w="539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59432" name="Line 88"/>
          <p:cNvSpPr>
            <a:spLocks noChangeShapeType="1"/>
          </p:cNvSpPr>
          <p:nvPr/>
        </p:nvSpPr>
        <p:spPr bwMode="auto">
          <a:xfrm flipH="1">
            <a:off x="6608762" y="2889249"/>
            <a:ext cx="3175" cy="393700"/>
          </a:xfrm>
          <a:prstGeom prst="line">
            <a:avLst/>
          </a:prstGeom>
          <a:noFill/>
          <a:ln w="539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59433" name="Line 90"/>
          <p:cNvSpPr>
            <a:spLocks noChangeShapeType="1"/>
          </p:cNvSpPr>
          <p:nvPr/>
        </p:nvSpPr>
        <p:spPr bwMode="auto">
          <a:xfrm>
            <a:off x="4649786" y="3084511"/>
            <a:ext cx="1968500" cy="0"/>
          </a:xfrm>
          <a:prstGeom prst="line">
            <a:avLst/>
          </a:prstGeom>
          <a:noFill/>
          <a:ln w="34925" cap="rnd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59434" name="Text Box 92"/>
          <p:cNvSpPr txBox="1">
            <a:spLocks noChangeArrowheads="1"/>
          </p:cNvSpPr>
          <p:nvPr/>
        </p:nvSpPr>
        <p:spPr bwMode="auto">
          <a:xfrm>
            <a:off x="7616824" y="2224087"/>
            <a:ext cx="925512" cy="8239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4800">
                <a:solidFill>
                  <a:schemeClr val="tx1"/>
                </a:solidFill>
                <a:latin typeface="Times New Roman" pitchFamily="18" charset="0"/>
                <a:ea typeface="SimSun" charset="-122"/>
              </a:rPr>
              <a:t>=</a:t>
            </a:r>
          </a:p>
        </p:txBody>
      </p:sp>
      <p:sp>
        <p:nvSpPr>
          <p:cNvPr id="59435" name="Freeform 93"/>
          <p:cNvSpPr>
            <a:spLocks/>
          </p:cNvSpPr>
          <p:nvPr/>
        </p:nvSpPr>
        <p:spPr bwMode="auto">
          <a:xfrm>
            <a:off x="1135062" y="4216400"/>
            <a:ext cx="3636963" cy="2408237"/>
          </a:xfrm>
          <a:custGeom>
            <a:avLst/>
            <a:gdLst>
              <a:gd name="T0" fmla="*/ 39107 w 2232"/>
              <a:gd name="T1" fmla="*/ 1390295 h 899"/>
              <a:gd name="T2" fmla="*/ 293303 w 2232"/>
              <a:gd name="T3" fmla="*/ 1647459 h 899"/>
              <a:gd name="T4" fmla="*/ 351964 w 2232"/>
              <a:gd name="T5" fmla="*/ 1711750 h 899"/>
              <a:gd name="T6" fmla="*/ 430178 w 2232"/>
              <a:gd name="T7" fmla="*/ 1904624 h 899"/>
              <a:gd name="T8" fmla="*/ 958125 w 2232"/>
              <a:gd name="T9" fmla="*/ 2193933 h 899"/>
              <a:gd name="T10" fmla="*/ 1368749 w 2232"/>
              <a:gd name="T11" fmla="*/ 2258225 h 899"/>
              <a:gd name="T12" fmla="*/ 2620177 w 2232"/>
              <a:gd name="T13" fmla="*/ 2290370 h 899"/>
              <a:gd name="T14" fmla="*/ 2757052 w 2232"/>
              <a:gd name="T15" fmla="*/ 2226079 h 899"/>
              <a:gd name="T16" fmla="*/ 2815713 w 2232"/>
              <a:gd name="T17" fmla="*/ 2161788 h 899"/>
              <a:gd name="T18" fmla="*/ 3128570 w 2232"/>
              <a:gd name="T19" fmla="*/ 2001060 h 899"/>
              <a:gd name="T20" fmla="*/ 3402320 w 2232"/>
              <a:gd name="T21" fmla="*/ 1743896 h 899"/>
              <a:gd name="T22" fmla="*/ 3558749 w 2232"/>
              <a:gd name="T23" fmla="*/ 1422441 h 899"/>
              <a:gd name="T24" fmla="*/ 3636963 w 2232"/>
              <a:gd name="T25" fmla="*/ 522365 h 899"/>
              <a:gd name="T26" fmla="*/ 3226338 w 2232"/>
              <a:gd name="T27" fmla="*/ 265201 h 899"/>
              <a:gd name="T28" fmla="*/ 2444195 w 2232"/>
              <a:gd name="T29" fmla="*/ 297346 h 899"/>
              <a:gd name="T30" fmla="*/ 2307320 w 2232"/>
              <a:gd name="T31" fmla="*/ 200910 h 899"/>
              <a:gd name="T32" fmla="*/ 2150892 w 2232"/>
              <a:gd name="T33" fmla="*/ 136619 h 899"/>
              <a:gd name="T34" fmla="*/ 1838035 w 2232"/>
              <a:gd name="T35" fmla="*/ 104473 h 899"/>
              <a:gd name="T36" fmla="*/ 1681607 w 2232"/>
              <a:gd name="T37" fmla="*/ 168764 h 899"/>
              <a:gd name="T38" fmla="*/ 1270982 w 2232"/>
              <a:gd name="T39" fmla="*/ 265201 h 899"/>
              <a:gd name="T40" fmla="*/ 997232 w 2232"/>
              <a:gd name="T41" fmla="*/ 458074 h 899"/>
              <a:gd name="T42" fmla="*/ 645268 w 2232"/>
              <a:gd name="T43" fmla="*/ 683093 h 899"/>
              <a:gd name="T44" fmla="*/ 371518 w 2232"/>
              <a:gd name="T45" fmla="*/ 875966 h 899"/>
              <a:gd name="T46" fmla="*/ 78214 w 2232"/>
              <a:gd name="T47" fmla="*/ 972403 h 899"/>
              <a:gd name="T48" fmla="*/ 0 w 2232"/>
              <a:gd name="T49" fmla="*/ 1165276 h 899"/>
              <a:gd name="T50" fmla="*/ 19554 w 2232"/>
              <a:gd name="T51" fmla="*/ 1326004 h 899"/>
              <a:gd name="T52" fmla="*/ 39107 w 2232"/>
              <a:gd name="T53" fmla="*/ 1390295 h 89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232"/>
              <a:gd name="T82" fmla="*/ 0 h 899"/>
              <a:gd name="T83" fmla="*/ 2232 w 2232"/>
              <a:gd name="T84" fmla="*/ 899 h 89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232" h="899">
                <a:moveTo>
                  <a:pt x="24" y="519"/>
                </a:moveTo>
                <a:cubicBezTo>
                  <a:pt x="75" y="553"/>
                  <a:pt x="128" y="581"/>
                  <a:pt x="180" y="615"/>
                </a:cubicBezTo>
                <a:cubicBezTo>
                  <a:pt x="192" y="623"/>
                  <a:pt x="216" y="639"/>
                  <a:pt x="216" y="639"/>
                </a:cubicBezTo>
                <a:cubicBezTo>
                  <a:pt x="232" y="663"/>
                  <a:pt x="240" y="695"/>
                  <a:pt x="264" y="711"/>
                </a:cubicBezTo>
                <a:cubicBezTo>
                  <a:pt x="363" y="777"/>
                  <a:pt x="469" y="806"/>
                  <a:pt x="588" y="819"/>
                </a:cubicBezTo>
                <a:cubicBezTo>
                  <a:pt x="672" y="828"/>
                  <a:pt x="840" y="843"/>
                  <a:pt x="840" y="843"/>
                </a:cubicBezTo>
                <a:cubicBezTo>
                  <a:pt x="1065" y="899"/>
                  <a:pt x="1416" y="859"/>
                  <a:pt x="1608" y="855"/>
                </a:cubicBezTo>
                <a:cubicBezTo>
                  <a:pt x="1623" y="851"/>
                  <a:pt x="1675" y="840"/>
                  <a:pt x="1692" y="831"/>
                </a:cubicBezTo>
                <a:cubicBezTo>
                  <a:pt x="1705" y="825"/>
                  <a:pt x="1715" y="813"/>
                  <a:pt x="1728" y="807"/>
                </a:cubicBezTo>
                <a:cubicBezTo>
                  <a:pt x="1788" y="781"/>
                  <a:pt x="1857" y="763"/>
                  <a:pt x="1920" y="747"/>
                </a:cubicBezTo>
                <a:cubicBezTo>
                  <a:pt x="2002" y="726"/>
                  <a:pt x="2018" y="674"/>
                  <a:pt x="2088" y="651"/>
                </a:cubicBezTo>
                <a:cubicBezTo>
                  <a:pt x="2126" y="613"/>
                  <a:pt x="2152" y="574"/>
                  <a:pt x="2184" y="531"/>
                </a:cubicBezTo>
                <a:cubicBezTo>
                  <a:pt x="2220" y="423"/>
                  <a:pt x="2218" y="307"/>
                  <a:pt x="2232" y="195"/>
                </a:cubicBezTo>
                <a:cubicBezTo>
                  <a:pt x="2156" y="144"/>
                  <a:pt x="2069" y="121"/>
                  <a:pt x="1980" y="99"/>
                </a:cubicBezTo>
                <a:cubicBezTo>
                  <a:pt x="1765" y="111"/>
                  <a:pt x="1718" y="122"/>
                  <a:pt x="1500" y="111"/>
                </a:cubicBezTo>
                <a:cubicBezTo>
                  <a:pt x="1471" y="101"/>
                  <a:pt x="1445" y="85"/>
                  <a:pt x="1416" y="75"/>
                </a:cubicBezTo>
                <a:cubicBezTo>
                  <a:pt x="1385" y="65"/>
                  <a:pt x="1320" y="51"/>
                  <a:pt x="1320" y="51"/>
                </a:cubicBezTo>
                <a:cubicBezTo>
                  <a:pt x="1243" y="0"/>
                  <a:pt x="1288" y="19"/>
                  <a:pt x="1128" y="39"/>
                </a:cubicBezTo>
                <a:cubicBezTo>
                  <a:pt x="1095" y="43"/>
                  <a:pt x="1065" y="58"/>
                  <a:pt x="1032" y="63"/>
                </a:cubicBezTo>
                <a:cubicBezTo>
                  <a:pt x="948" y="77"/>
                  <a:pt x="865" y="90"/>
                  <a:pt x="780" y="99"/>
                </a:cubicBezTo>
                <a:cubicBezTo>
                  <a:pt x="720" y="119"/>
                  <a:pt x="674" y="155"/>
                  <a:pt x="612" y="171"/>
                </a:cubicBezTo>
                <a:cubicBezTo>
                  <a:pt x="544" y="216"/>
                  <a:pt x="453" y="217"/>
                  <a:pt x="396" y="255"/>
                </a:cubicBezTo>
                <a:cubicBezTo>
                  <a:pt x="347" y="288"/>
                  <a:pt x="286" y="316"/>
                  <a:pt x="228" y="327"/>
                </a:cubicBezTo>
                <a:cubicBezTo>
                  <a:pt x="166" y="338"/>
                  <a:pt x="108" y="343"/>
                  <a:pt x="48" y="363"/>
                </a:cubicBezTo>
                <a:cubicBezTo>
                  <a:pt x="26" y="385"/>
                  <a:pt x="0" y="400"/>
                  <a:pt x="0" y="435"/>
                </a:cubicBezTo>
                <a:cubicBezTo>
                  <a:pt x="0" y="455"/>
                  <a:pt x="7" y="475"/>
                  <a:pt x="12" y="495"/>
                </a:cubicBezTo>
                <a:cubicBezTo>
                  <a:pt x="25" y="548"/>
                  <a:pt x="24" y="539"/>
                  <a:pt x="24" y="519"/>
                </a:cubicBezTo>
                <a:close/>
              </a:path>
            </a:pathLst>
          </a:custGeom>
          <a:solidFill>
            <a:srgbClr val="FFFFFF"/>
          </a:solidFill>
          <a:ln w="349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59436" name="Line 95"/>
          <p:cNvSpPr>
            <a:spLocks noChangeShapeType="1"/>
          </p:cNvSpPr>
          <p:nvPr/>
        </p:nvSpPr>
        <p:spPr bwMode="auto">
          <a:xfrm>
            <a:off x="2122486" y="5341936"/>
            <a:ext cx="1968500" cy="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graphicFrame>
        <p:nvGraphicFramePr>
          <p:cNvPr id="59405" name="Object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741959"/>
              </p:ext>
            </p:extLst>
          </p:nvPr>
        </p:nvGraphicFramePr>
        <p:xfrm>
          <a:off x="2728911" y="4657742"/>
          <a:ext cx="863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63280" imgH="533160" progId="Equation.DSMT4">
                  <p:embed/>
                </p:oleObj>
              </mc:Choice>
              <mc:Fallback>
                <p:oleObj name="Equation" r:id="rId24" imgW="863280" imgH="533160" progId="Equation.DSMT4">
                  <p:embed/>
                  <p:pic>
                    <p:nvPicPr>
                      <p:cNvPr id="59405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8911" y="4657742"/>
                        <a:ext cx="8636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37" name="Line 97"/>
          <p:cNvSpPr>
            <a:spLocks noChangeShapeType="1"/>
          </p:cNvSpPr>
          <p:nvPr/>
        </p:nvSpPr>
        <p:spPr bwMode="auto">
          <a:xfrm>
            <a:off x="2722562" y="5197492"/>
            <a:ext cx="4032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sz="2800" dirty="0"/>
          </a:p>
        </p:txBody>
      </p:sp>
      <p:graphicFrame>
        <p:nvGraphicFramePr>
          <p:cNvPr id="59406" name="Object 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439060"/>
              </p:ext>
            </p:extLst>
          </p:nvPr>
        </p:nvGraphicFramePr>
        <p:xfrm>
          <a:off x="1763711" y="5208586"/>
          <a:ext cx="152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52280" imgH="317160" progId="Equation.DSMT4">
                  <p:embed/>
                </p:oleObj>
              </mc:Choice>
              <mc:Fallback>
                <p:oleObj name="Equation" r:id="rId26" imgW="152280" imgH="317160" progId="Equation.DSMT4">
                  <p:embed/>
                  <p:pic>
                    <p:nvPicPr>
                      <p:cNvPr id="59406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1" y="5208586"/>
                        <a:ext cx="152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38" name="Line 99"/>
          <p:cNvSpPr>
            <a:spLocks noChangeShapeType="1"/>
          </p:cNvSpPr>
          <p:nvPr/>
        </p:nvSpPr>
        <p:spPr bwMode="auto">
          <a:xfrm flipH="1">
            <a:off x="2112962" y="5146674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59439" name="Line 100"/>
          <p:cNvSpPr>
            <a:spLocks noChangeShapeType="1"/>
          </p:cNvSpPr>
          <p:nvPr/>
        </p:nvSpPr>
        <p:spPr bwMode="auto">
          <a:xfrm flipH="1">
            <a:off x="4081462" y="5133974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graphicFrame>
        <p:nvGraphicFramePr>
          <p:cNvPr id="59407" name="Object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184293"/>
              </p:ext>
            </p:extLst>
          </p:nvPr>
        </p:nvGraphicFramePr>
        <p:xfrm>
          <a:off x="4246561" y="5145086"/>
          <a:ext cx="215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15640" imgH="393480" progId="Equation.DSMT4">
                  <p:embed/>
                </p:oleObj>
              </mc:Choice>
              <mc:Fallback>
                <p:oleObj name="Equation" r:id="rId28" imgW="215640" imgH="393480" progId="Equation.DSMT4">
                  <p:embed/>
                  <p:pic>
                    <p:nvPicPr>
                      <p:cNvPr id="59407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6561" y="5145086"/>
                        <a:ext cx="215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8" name="Object 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323165"/>
              </p:ext>
            </p:extLst>
          </p:nvPr>
        </p:nvGraphicFramePr>
        <p:xfrm>
          <a:off x="1814511" y="5900736"/>
          <a:ext cx="228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228600" imgH="330120" progId="Equation.DSMT4">
                  <p:embed/>
                </p:oleObj>
              </mc:Choice>
              <mc:Fallback>
                <p:oleObj name="Equation" r:id="rId30" imgW="228600" imgH="330120" progId="Equation.DSMT4">
                  <p:embed/>
                  <p:pic>
                    <p:nvPicPr>
                      <p:cNvPr id="59408" name="Object 102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4511" y="5900736"/>
                        <a:ext cx="2286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9" name="Object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577245"/>
              </p:ext>
            </p:extLst>
          </p:nvPr>
        </p:nvGraphicFramePr>
        <p:xfrm>
          <a:off x="4176711" y="5811836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279360" imgH="406080" progId="Equation.DSMT4">
                  <p:embed/>
                </p:oleObj>
              </mc:Choice>
              <mc:Fallback>
                <p:oleObj name="Equation" r:id="rId32" imgW="279360" imgH="406080" progId="Equation.DSMT4">
                  <p:embed/>
                  <p:pic>
                    <p:nvPicPr>
                      <p:cNvPr id="59409" name="Object 103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6711" y="5811836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40" name="Line 104"/>
          <p:cNvSpPr>
            <a:spLocks noChangeShapeType="1"/>
          </p:cNvSpPr>
          <p:nvPr/>
        </p:nvSpPr>
        <p:spPr bwMode="auto">
          <a:xfrm>
            <a:off x="3652837" y="4752974"/>
            <a:ext cx="428625" cy="0"/>
          </a:xfrm>
          <a:prstGeom prst="line">
            <a:avLst/>
          </a:prstGeom>
          <a:noFill/>
          <a:ln w="539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59441" name="Line 105"/>
          <p:cNvSpPr>
            <a:spLocks noChangeShapeType="1"/>
          </p:cNvSpPr>
          <p:nvPr/>
        </p:nvSpPr>
        <p:spPr bwMode="auto">
          <a:xfrm rot="10800000" flipH="1">
            <a:off x="3871911" y="4084636"/>
            <a:ext cx="0" cy="660400"/>
          </a:xfrm>
          <a:prstGeom prst="line">
            <a:avLst/>
          </a:prstGeom>
          <a:noFill/>
          <a:ln w="34925">
            <a:solidFill>
              <a:srgbClr val="FF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sz="2800" dirty="0"/>
          </a:p>
        </p:txBody>
      </p:sp>
      <p:graphicFrame>
        <p:nvGraphicFramePr>
          <p:cNvPr id="59410" name="Object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51253"/>
              </p:ext>
            </p:extLst>
          </p:nvPr>
        </p:nvGraphicFramePr>
        <p:xfrm>
          <a:off x="4176711" y="4598986"/>
          <a:ext cx="228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228600" imgH="241200" progId="Equation.DSMT4">
                  <p:embed/>
                </p:oleObj>
              </mc:Choice>
              <mc:Fallback>
                <p:oleObj name="Equation" r:id="rId34" imgW="228600" imgH="241200" progId="Equation.DSMT4">
                  <p:embed/>
                  <p:pic>
                    <p:nvPicPr>
                      <p:cNvPr id="59410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6711" y="4598986"/>
                        <a:ext cx="2286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11" name="Object 1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486900"/>
              </p:ext>
            </p:extLst>
          </p:nvPr>
        </p:nvGraphicFramePr>
        <p:xfrm>
          <a:off x="4135436" y="3944936"/>
          <a:ext cx="431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431640" imgH="380880" progId="Equation.DSMT4">
                  <p:embed/>
                </p:oleObj>
              </mc:Choice>
              <mc:Fallback>
                <p:oleObj name="Equation" r:id="rId35" imgW="431640" imgH="380880" progId="Equation.DSMT4">
                  <p:embed/>
                  <p:pic>
                    <p:nvPicPr>
                      <p:cNvPr id="59411" name="Object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5436" y="3944936"/>
                        <a:ext cx="431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42" name="Line 115"/>
          <p:cNvSpPr>
            <a:spLocks noChangeShapeType="1"/>
          </p:cNvSpPr>
          <p:nvPr/>
        </p:nvSpPr>
        <p:spPr bwMode="auto">
          <a:xfrm flipH="1">
            <a:off x="2100262" y="5845174"/>
            <a:ext cx="3175" cy="393700"/>
          </a:xfrm>
          <a:prstGeom prst="line">
            <a:avLst/>
          </a:prstGeom>
          <a:noFill/>
          <a:ln w="539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59443" name="Line 116"/>
          <p:cNvSpPr>
            <a:spLocks noChangeShapeType="1"/>
          </p:cNvSpPr>
          <p:nvPr/>
        </p:nvSpPr>
        <p:spPr bwMode="auto">
          <a:xfrm flipH="1">
            <a:off x="4068762" y="5832474"/>
            <a:ext cx="3175" cy="393700"/>
          </a:xfrm>
          <a:prstGeom prst="line">
            <a:avLst/>
          </a:prstGeom>
          <a:noFill/>
          <a:ln w="539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59444" name="Line 117"/>
          <p:cNvSpPr>
            <a:spLocks noChangeShapeType="1"/>
          </p:cNvSpPr>
          <p:nvPr/>
        </p:nvSpPr>
        <p:spPr bwMode="auto">
          <a:xfrm>
            <a:off x="2109786" y="6027736"/>
            <a:ext cx="1968500" cy="0"/>
          </a:xfrm>
          <a:prstGeom prst="line">
            <a:avLst/>
          </a:prstGeom>
          <a:noFill/>
          <a:ln w="349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59445" name="Freeform 118"/>
          <p:cNvSpPr>
            <a:spLocks/>
          </p:cNvSpPr>
          <p:nvPr/>
        </p:nvSpPr>
        <p:spPr bwMode="auto">
          <a:xfrm>
            <a:off x="5643562" y="4216400"/>
            <a:ext cx="3636963" cy="2408237"/>
          </a:xfrm>
          <a:custGeom>
            <a:avLst/>
            <a:gdLst>
              <a:gd name="T0" fmla="*/ 39107 w 2232"/>
              <a:gd name="T1" fmla="*/ 1390295 h 899"/>
              <a:gd name="T2" fmla="*/ 293303 w 2232"/>
              <a:gd name="T3" fmla="*/ 1647459 h 899"/>
              <a:gd name="T4" fmla="*/ 351964 w 2232"/>
              <a:gd name="T5" fmla="*/ 1711750 h 899"/>
              <a:gd name="T6" fmla="*/ 430178 w 2232"/>
              <a:gd name="T7" fmla="*/ 1904624 h 899"/>
              <a:gd name="T8" fmla="*/ 958125 w 2232"/>
              <a:gd name="T9" fmla="*/ 2193933 h 899"/>
              <a:gd name="T10" fmla="*/ 1368749 w 2232"/>
              <a:gd name="T11" fmla="*/ 2258225 h 899"/>
              <a:gd name="T12" fmla="*/ 2620177 w 2232"/>
              <a:gd name="T13" fmla="*/ 2290370 h 899"/>
              <a:gd name="T14" fmla="*/ 2757052 w 2232"/>
              <a:gd name="T15" fmla="*/ 2226079 h 899"/>
              <a:gd name="T16" fmla="*/ 2815713 w 2232"/>
              <a:gd name="T17" fmla="*/ 2161788 h 899"/>
              <a:gd name="T18" fmla="*/ 3128570 w 2232"/>
              <a:gd name="T19" fmla="*/ 2001060 h 899"/>
              <a:gd name="T20" fmla="*/ 3402320 w 2232"/>
              <a:gd name="T21" fmla="*/ 1743896 h 899"/>
              <a:gd name="T22" fmla="*/ 3558749 w 2232"/>
              <a:gd name="T23" fmla="*/ 1422441 h 899"/>
              <a:gd name="T24" fmla="*/ 3636963 w 2232"/>
              <a:gd name="T25" fmla="*/ 522365 h 899"/>
              <a:gd name="T26" fmla="*/ 3226338 w 2232"/>
              <a:gd name="T27" fmla="*/ 265201 h 899"/>
              <a:gd name="T28" fmla="*/ 2444195 w 2232"/>
              <a:gd name="T29" fmla="*/ 297346 h 899"/>
              <a:gd name="T30" fmla="*/ 2307320 w 2232"/>
              <a:gd name="T31" fmla="*/ 200910 h 899"/>
              <a:gd name="T32" fmla="*/ 2150892 w 2232"/>
              <a:gd name="T33" fmla="*/ 136619 h 899"/>
              <a:gd name="T34" fmla="*/ 1838035 w 2232"/>
              <a:gd name="T35" fmla="*/ 104473 h 899"/>
              <a:gd name="T36" fmla="*/ 1681607 w 2232"/>
              <a:gd name="T37" fmla="*/ 168764 h 899"/>
              <a:gd name="T38" fmla="*/ 1270982 w 2232"/>
              <a:gd name="T39" fmla="*/ 265201 h 899"/>
              <a:gd name="T40" fmla="*/ 997232 w 2232"/>
              <a:gd name="T41" fmla="*/ 458074 h 899"/>
              <a:gd name="T42" fmla="*/ 645268 w 2232"/>
              <a:gd name="T43" fmla="*/ 683093 h 899"/>
              <a:gd name="T44" fmla="*/ 371518 w 2232"/>
              <a:gd name="T45" fmla="*/ 875966 h 899"/>
              <a:gd name="T46" fmla="*/ 78214 w 2232"/>
              <a:gd name="T47" fmla="*/ 972403 h 899"/>
              <a:gd name="T48" fmla="*/ 0 w 2232"/>
              <a:gd name="T49" fmla="*/ 1165276 h 899"/>
              <a:gd name="T50" fmla="*/ 19554 w 2232"/>
              <a:gd name="T51" fmla="*/ 1326004 h 899"/>
              <a:gd name="T52" fmla="*/ 39107 w 2232"/>
              <a:gd name="T53" fmla="*/ 1390295 h 89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232"/>
              <a:gd name="T82" fmla="*/ 0 h 899"/>
              <a:gd name="T83" fmla="*/ 2232 w 2232"/>
              <a:gd name="T84" fmla="*/ 899 h 89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232" h="899">
                <a:moveTo>
                  <a:pt x="24" y="519"/>
                </a:moveTo>
                <a:cubicBezTo>
                  <a:pt x="75" y="553"/>
                  <a:pt x="128" y="581"/>
                  <a:pt x="180" y="615"/>
                </a:cubicBezTo>
                <a:cubicBezTo>
                  <a:pt x="192" y="623"/>
                  <a:pt x="216" y="639"/>
                  <a:pt x="216" y="639"/>
                </a:cubicBezTo>
                <a:cubicBezTo>
                  <a:pt x="232" y="663"/>
                  <a:pt x="240" y="695"/>
                  <a:pt x="264" y="711"/>
                </a:cubicBezTo>
                <a:cubicBezTo>
                  <a:pt x="363" y="777"/>
                  <a:pt x="469" y="806"/>
                  <a:pt x="588" y="819"/>
                </a:cubicBezTo>
                <a:cubicBezTo>
                  <a:pt x="672" y="828"/>
                  <a:pt x="840" y="843"/>
                  <a:pt x="840" y="843"/>
                </a:cubicBezTo>
                <a:cubicBezTo>
                  <a:pt x="1065" y="899"/>
                  <a:pt x="1416" y="859"/>
                  <a:pt x="1608" y="855"/>
                </a:cubicBezTo>
                <a:cubicBezTo>
                  <a:pt x="1623" y="851"/>
                  <a:pt x="1675" y="840"/>
                  <a:pt x="1692" y="831"/>
                </a:cubicBezTo>
                <a:cubicBezTo>
                  <a:pt x="1705" y="825"/>
                  <a:pt x="1715" y="813"/>
                  <a:pt x="1728" y="807"/>
                </a:cubicBezTo>
                <a:cubicBezTo>
                  <a:pt x="1788" y="781"/>
                  <a:pt x="1857" y="763"/>
                  <a:pt x="1920" y="747"/>
                </a:cubicBezTo>
                <a:cubicBezTo>
                  <a:pt x="2002" y="726"/>
                  <a:pt x="2018" y="674"/>
                  <a:pt x="2088" y="651"/>
                </a:cubicBezTo>
                <a:cubicBezTo>
                  <a:pt x="2126" y="613"/>
                  <a:pt x="2152" y="574"/>
                  <a:pt x="2184" y="531"/>
                </a:cubicBezTo>
                <a:cubicBezTo>
                  <a:pt x="2220" y="423"/>
                  <a:pt x="2218" y="307"/>
                  <a:pt x="2232" y="195"/>
                </a:cubicBezTo>
                <a:cubicBezTo>
                  <a:pt x="2156" y="144"/>
                  <a:pt x="2069" y="121"/>
                  <a:pt x="1980" y="99"/>
                </a:cubicBezTo>
                <a:cubicBezTo>
                  <a:pt x="1765" y="111"/>
                  <a:pt x="1718" y="122"/>
                  <a:pt x="1500" y="111"/>
                </a:cubicBezTo>
                <a:cubicBezTo>
                  <a:pt x="1471" y="101"/>
                  <a:pt x="1445" y="85"/>
                  <a:pt x="1416" y="75"/>
                </a:cubicBezTo>
                <a:cubicBezTo>
                  <a:pt x="1385" y="65"/>
                  <a:pt x="1320" y="51"/>
                  <a:pt x="1320" y="51"/>
                </a:cubicBezTo>
                <a:cubicBezTo>
                  <a:pt x="1243" y="0"/>
                  <a:pt x="1288" y="19"/>
                  <a:pt x="1128" y="39"/>
                </a:cubicBezTo>
                <a:cubicBezTo>
                  <a:pt x="1095" y="43"/>
                  <a:pt x="1065" y="58"/>
                  <a:pt x="1032" y="63"/>
                </a:cubicBezTo>
                <a:cubicBezTo>
                  <a:pt x="948" y="77"/>
                  <a:pt x="865" y="90"/>
                  <a:pt x="780" y="99"/>
                </a:cubicBezTo>
                <a:cubicBezTo>
                  <a:pt x="720" y="119"/>
                  <a:pt x="674" y="155"/>
                  <a:pt x="612" y="171"/>
                </a:cubicBezTo>
                <a:cubicBezTo>
                  <a:pt x="544" y="216"/>
                  <a:pt x="453" y="217"/>
                  <a:pt x="396" y="255"/>
                </a:cubicBezTo>
                <a:cubicBezTo>
                  <a:pt x="347" y="288"/>
                  <a:pt x="286" y="316"/>
                  <a:pt x="228" y="327"/>
                </a:cubicBezTo>
                <a:cubicBezTo>
                  <a:pt x="166" y="338"/>
                  <a:pt x="108" y="343"/>
                  <a:pt x="48" y="363"/>
                </a:cubicBezTo>
                <a:cubicBezTo>
                  <a:pt x="26" y="385"/>
                  <a:pt x="0" y="400"/>
                  <a:pt x="0" y="435"/>
                </a:cubicBezTo>
                <a:cubicBezTo>
                  <a:pt x="0" y="455"/>
                  <a:pt x="7" y="475"/>
                  <a:pt x="12" y="495"/>
                </a:cubicBezTo>
                <a:cubicBezTo>
                  <a:pt x="25" y="548"/>
                  <a:pt x="24" y="539"/>
                  <a:pt x="24" y="519"/>
                </a:cubicBezTo>
                <a:close/>
              </a:path>
            </a:pathLst>
          </a:custGeom>
          <a:solidFill>
            <a:srgbClr val="FFFFFF"/>
          </a:solidFill>
          <a:ln w="349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59446" name="Line 120"/>
          <p:cNvSpPr>
            <a:spLocks noChangeShapeType="1"/>
          </p:cNvSpPr>
          <p:nvPr/>
        </p:nvSpPr>
        <p:spPr bwMode="auto">
          <a:xfrm>
            <a:off x="6630986" y="5341936"/>
            <a:ext cx="1968500" cy="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graphicFrame>
        <p:nvGraphicFramePr>
          <p:cNvPr id="59412" name="Object 1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129386"/>
              </p:ext>
            </p:extLst>
          </p:nvPr>
        </p:nvGraphicFramePr>
        <p:xfrm>
          <a:off x="7145336" y="4583111"/>
          <a:ext cx="876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876240" imgH="533160" progId="Equation.DSMT4">
                  <p:embed/>
                </p:oleObj>
              </mc:Choice>
              <mc:Fallback>
                <p:oleObj name="Equation" r:id="rId37" imgW="876240" imgH="533160" progId="Equation.DSMT4">
                  <p:embed/>
                  <p:pic>
                    <p:nvPicPr>
                      <p:cNvPr id="59412" name="Object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5336" y="4583111"/>
                        <a:ext cx="8763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47" name="Line 122"/>
          <p:cNvSpPr>
            <a:spLocks noChangeShapeType="1"/>
          </p:cNvSpPr>
          <p:nvPr/>
        </p:nvSpPr>
        <p:spPr bwMode="auto">
          <a:xfrm>
            <a:off x="7192962" y="5188490"/>
            <a:ext cx="441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sz="2800" dirty="0"/>
          </a:p>
        </p:txBody>
      </p:sp>
      <p:graphicFrame>
        <p:nvGraphicFramePr>
          <p:cNvPr id="59413" name="Object 1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194121"/>
              </p:ext>
            </p:extLst>
          </p:nvPr>
        </p:nvGraphicFramePr>
        <p:xfrm>
          <a:off x="6272211" y="5208586"/>
          <a:ext cx="152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152280" imgH="317160" progId="Equation.DSMT4">
                  <p:embed/>
                </p:oleObj>
              </mc:Choice>
              <mc:Fallback>
                <p:oleObj name="Equation" r:id="rId39" imgW="152280" imgH="317160" progId="Equation.DSMT4">
                  <p:embed/>
                  <p:pic>
                    <p:nvPicPr>
                      <p:cNvPr id="59413" name="Object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2211" y="5208586"/>
                        <a:ext cx="152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48" name="Line 124"/>
          <p:cNvSpPr>
            <a:spLocks noChangeShapeType="1"/>
          </p:cNvSpPr>
          <p:nvPr/>
        </p:nvSpPr>
        <p:spPr bwMode="auto">
          <a:xfrm flipH="1">
            <a:off x="6621462" y="5146674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59449" name="Line 125"/>
          <p:cNvSpPr>
            <a:spLocks noChangeShapeType="1"/>
          </p:cNvSpPr>
          <p:nvPr/>
        </p:nvSpPr>
        <p:spPr bwMode="auto">
          <a:xfrm flipH="1">
            <a:off x="8589962" y="5133974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graphicFrame>
        <p:nvGraphicFramePr>
          <p:cNvPr id="59414" name="Object 1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127699"/>
              </p:ext>
            </p:extLst>
          </p:nvPr>
        </p:nvGraphicFramePr>
        <p:xfrm>
          <a:off x="8755061" y="5145086"/>
          <a:ext cx="215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215640" imgH="393480" progId="Equation.DSMT4">
                  <p:embed/>
                </p:oleObj>
              </mc:Choice>
              <mc:Fallback>
                <p:oleObj name="Equation" r:id="rId41" imgW="215640" imgH="393480" progId="Equation.DSMT4">
                  <p:embed/>
                  <p:pic>
                    <p:nvPicPr>
                      <p:cNvPr id="59414" name="Object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5061" y="5145086"/>
                        <a:ext cx="215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15" name="Object 1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119417"/>
              </p:ext>
            </p:extLst>
          </p:nvPr>
        </p:nvGraphicFramePr>
        <p:xfrm>
          <a:off x="6323011" y="5799136"/>
          <a:ext cx="228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228600" imgH="330120" progId="Equation.DSMT4">
                  <p:embed/>
                </p:oleObj>
              </mc:Choice>
              <mc:Fallback>
                <p:oleObj name="Equation" r:id="rId43" imgW="228600" imgH="330120" progId="Equation.DSMT4">
                  <p:embed/>
                  <p:pic>
                    <p:nvPicPr>
                      <p:cNvPr id="59415" name="Object 127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3011" y="5799136"/>
                        <a:ext cx="2286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16" name="Object 1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624525"/>
              </p:ext>
            </p:extLst>
          </p:nvPr>
        </p:nvGraphicFramePr>
        <p:xfrm>
          <a:off x="8685211" y="5710236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279360" imgH="406080" progId="Equation.DSMT4">
                  <p:embed/>
                </p:oleObj>
              </mc:Choice>
              <mc:Fallback>
                <p:oleObj name="Equation" r:id="rId45" imgW="279360" imgH="406080" progId="Equation.DSMT4">
                  <p:embed/>
                  <p:pic>
                    <p:nvPicPr>
                      <p:cNvPr id="59416" name="Object 128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5211" y="5710236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50" name="Line 140"/>
          <p:cNvSpPr>
            <a:spLocks noChangeShapeType="1"/>
          </p:cNvSpPr>
          <p:nvPr/>
        </p:nvSpPr>
        <p:spPr bwMode="auto">
          <a:xfrm flipH="1">
            <a:off x="6608762" y="5743574"/>
            <a:ext cx="3175" cy="393700"/>
          </a:xfrm>
          <a:prstGeom prst="line">
            <a:avLst/>
          </a:prstGeom>
          <a:noFill/>
          <a:ln w="539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59451" name="Line 141"/>
          <p:cNvSpPr>
            <a:spLocks noChangeShapeType="1"/>
          </p:cNvSpPr>
          <p:nvPr/>
        </p:nvSpPr>
        <p:spPr bwMode="auto">
          <a:xfrm flipH="1">
            <a:off x="8577262" y="5730874"/>
            <a:ext cx="3175" cy="393700"/>
          </a:xfrm>
          <a:prstGeom prst="line">
            <a:avLst/>
          </a:prstGeom>
          <a:noFill/>
          <a:ln w="539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59452" name="Line 142"/>
          <p:cNvSpPr>
            <a:spLocks noChangeShapeType="1"/>
          </p:cNvSpPr>
          <p:nvPr/>
        </p:nvSpPr>
        <p:spPr bwMode="auto">
          <a:xfrm>
            <a:off x="6618286" y="5926136"/>
            <a:ext cx="1968500" cy="0"/>
          </a:xfrm>
          <a:prstGeom prst="line">
            <a:avLst/>
          </a:prstGeom>
          <a:noFill/>
          <a:ln w="34925" cap="rnd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graphicFrame>
        <p:nvGraphicFramePr>
          <p:cNvPr id="59417" name="Object 1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473090"/>
              </p:ext>
            </p:extLst>
          </p:nvPr>
        </p:nvGraphicFramePr>
        <p:xfrm>
          <a:off x="2760661" y="5602286"/>
          <a:ext cx="596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596880" imgH="431640" progId="Equation.DSMT4">
                  <p:embed/>
                </p:oleObj>
              </mc:Choice>
              <mc:Fallback>
                <p:oleObj name="Equation" r:id="rId47" imgW="596880" imgH="431640" progId="Equation.DSMT4">
                  <p:embed/>
                  <p:pic>
                    <p:nvPicPr>
                      <p:cNvPr id="59417" name="Object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0661" y="5602286"/>
                        <a:ext cx="596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53" name="Text Box 144"/>
          <p:cNvSpPr txBox="1">
            <a:spLocks noChangeArrowheads="1"/>
          </p:cNvSpPr>
          <p:nvPr/>
        </p:nvSpPr>
        <p:spPr bwMode="auto">
          <a:xfrm>
            <a:off x="4733924" y="5056187"/>
            <a:ext cx="925512" cy="8239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4800" dirty="0">
                <a:solidFill>
                  <a:schemeClr val="tx1"/>
                </a:solidFill>
                <a:latin typeface="Times New Roman" pitchFamily="18" charset="0"/>
                <a:ea typeface="SimSun" charset="-122"/>
              </a:rPr>
              <a:t>+</a:t>
            </a:r>
          </a:p>
        </p:txBody>
      </p:sp>
      <p:sp>
        <p:nvSpPr>
          <p:cNvPr id="59454" name="Line 145"/>
          <p:cNvSpPr>
            <a:spLocks noChangeShapeType="1"/>
          </p:cNvSpPr>
          <p:nvPr/>
        </p:nvSpPr>
        <p:spPr bwMode="auto">
          <a:xfrm>
            <a:off x="2192337" y="4756149"/>
            <a:ext cx="428625" cy="0"/>
          </a:xfrm>
          <a:prstGeom prst="line">
            <a:avLst/>
          </a:prstGeom>
          <a:noFill/>
          <a:ln w="539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59455" name="Line 146"/>
          <p:cNvSpPr>
            <a:spLocks noChangeShapeType="1"/>
          </p:cNvSpPr>
          <p:nvPr/>
        </p:nvSpPr>
        <p:spPr bwMode="auto">
          <a:xfrm>
            <a:off x="2411411" y="4100511"/>
            <a:ext cx="0" cy="647700"/>
          </a:xfrm>
          <a:prstGeom prst="line">
            <a:avLst/>
          </a:prstGeom>
          <a:noFill/>
          <a:ln w="34925">
            <a:solidFill>
              <a:srgbClr val="FF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sz="2800" dirty="0"/>
          </a:p>
        </p:txBody>
      </p:sp>
      <p:graphicFrame>
        <p:nvGraphicFramePr>
          <p:cNvPr id="59418" name="Object 1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864745"/>
              </p:ext>
            </p:extLst>
          </p:nvPr>
        </p:nvGraphicFramePr>
        <p:xfrm>
          <a:off x="2665411" y="4487861"/>
          <a:ext cx="330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330120" imgH="241200" progId="Equation.DSMT4">
                  <p:embed/>
                </p:oleObj>
              </mc:Choice>
              <mc:Fallback>
                <p:oleObj name="Equation" r:id="rId49" imgW="330120" imgH="241200" progId="Equation.DSMT4">
                  <p:embed/>
                  <p:pic>
                    <p:nvPicPr>
                      <p:cNvPr id="59418" name="Object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5411" y="4487861"/>
                        <a:ext cx="330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19" name="Object 1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168939"/>
              </p:ext>
            </p:extLst>
          </p:nvPr>
        </p:nvGraphicFramePr>
        <p:xfrm>
          <a:off x="1643061" y="4040186"/>
          <a:ext cx="431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431640" imgH="380880" progId="Equation.DSMT4">
                  <p:embed/>
                </p:oleObj>
              </mc:Choice>
              <mc:Fallback>
                <p:oleObj name="Equation" r:id="rId50" imgW="431640" imgH="380880" progId="Equation.DSMT4">
                  <p:embed/>
                  <p:pic>
                    <p:nvPicPr>
                      <p:cNvPr id="59419" name="Object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1" y="4040186"/>
                        <a:ext cx="431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0A89AB-8D6B-C73C-6D9A-2F53F63B92CD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32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9105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OTDF  Evaluation</a:t>
            </a:r>
          </a:p>
        </p:txBody>
      </p:sp>
      <p:sp>
        <p:nvSpPr>
          <p:cNvPr id="6042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9067800" cy="6127750"/>
          </a:xfrm>
          <a:noFill/>
        </p:spPr>
        <p:txBody>
          <a:bodyPr/>
          <a:lstStyle/>
          <a:p>
            <a:pPr marL="461963" indent="-461963">
              <a:spcBef>
                <a:spcPct val="0"/>
              </a:spcBef>
            </a:pPr>
            <a:r>
              <a:rPr lang="en-US" altLang="zh-CN" dirty="0">
                <a:ea typeface="SimSun" charset="-122"/>
              </a:rPr>
              <a:t>Since</a:t>
            </a:r>
          </a:p>
          <a:p>
            <a:pPr marL="461963" indent="-461963">
              <a:spcBef>
                <a:spcPct val="0"/>
              </a:spcBef>
              <a:buFont typeface="Wingdings" pitchFamily="2" charset="2"/>
              <a:buNone/>
            </a:pPr>
            <a:r>
              <a:rPr lang="en-US" altLang="zh-CN" dirty="0">
                <a:ea typeface="SimSun" charset="-122"/>
                <a:cs typeface="Times New Roman" pitchFamily="18" charset="0"/>
              </a:rPr>
              <a:t>                                         </a:t>
            </a:r>
          </a:p>
          <a:p>
            <a:pPr marL="461963" indent="-461963">
              <a:spcBef>
                <a:spcPct val="0"/>
              </a:spcBef>
              <a:buFont typeface="Wingdings" pitchFamily="2" charset="2"/>
              <a:buNone/>
            </a:pPr>
            <a:r>
              <a:rPr lang="en-US" altLang="zh-CN" dirty="0">
                <a:ea typeface="SimSun" charset="-122"/>
                <a:cs typeface="Times New Roman" pitchFamily="18" charset="0"/>
              </a:rPr>
              <a:t>	and</a:t>
            </a:r>
          </a:p>
          <a:p>
            <a:pPr marL="461963" indent="-461963">
              <a:spcBef>
                <a:spcPct val="60000"/>
              </a:spcBef>
              <a:buFont typeface="Wingdings" pitchFamily="2" charset="2"/>
              <a:buNone/>
            </a:pPr>
            <a:r>
              <a:rPr lang="en-US" altLang="zh-CN" dirty="0">
                <a:ea typeface="SimSun" charset="-122"/>
                <a:cs typeface="Times New Roman" pitchFamily="18" charset="0"/>
              </a:rPr>
              <a:t>	then</a:t>
            </a:r>
            <a:br>
              <a:rPr lang="en-US" altLang="zh-CN" dirty="0">
                <a:ea typeface="SimSun" charset="-122"/>
                <a:cs typeface="Times New Roman" pitchFamily="18" charset="0"/>
              </a:rPr>
            </a:br>
            <a:br>
              <a:rPr lang="en-US" altLang="zh-CN" dirty="0">
                <a:ea typeface="SimSun" charset="-122"/>
                <a:cs typeface="Times New Roman" pitchFamily="18" charset="0"/>
              </a:rPr>
            </a:br>
            <a:r>
              <a:rPr lang="en-US" altLang="zh-CN" dirty="0">
                <a:ea typeface="SimSun" charset="-122"/>
                <a:cs typeface="Times New Roman" pitchFamily="18" charset="0"/>
              </a:rPr>
              <a:t>so that</a:t>
            </a:r>
            <a:endParaRPr lang="en-US" altLang="zh-CN" dirty="0">
              <a:ea typeface="SimSun" charset="-122"/>
            </a:endParaRPr>
          </a:p>
          <a:p>
            <a:pPr marL="461963" indent="-461963">
              <a:spcBef>
                <a:spcPct val="60000"/>
              </a:spcBef>
              <a:buFont typeface="Wingdings" pitchFamily="2" charset="2"/>
              <a:buNone/>
            </a:pPr>
            <a:endParaRPr lang="en-US" altLang="zh-CN" dirty="0">
              <a:ea typeface="SimSun" charset="-122"/>
              <a:cs typeface="Times New Roman" pitchFamily="18" charset="0"/>
            </a:endParaRPr>
          </a:p>
        </p:txBody>
      </p:sp>
      <p:graphicFrame>
        <p:nvGraphicFramePr>
          <p:cNvPr id="604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124833"/>
              </p:ext>
            </p:extLst>
          </p:nvPr>
        </p:nvGraphicFramePr>
        <p:xfrm>
          <a:off x="1892300" y="1282469"/>
          <a:ext cx="2476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76440" imgH="533160" progId="Equation.DSMT4">
                  <p:embed/>
                </p:oleObj>
              </mc:Choice>
              <mc:Fallback>
                <p:oleObj name="Equation" r:id="rId2" imgW="2476440" imgH="533160" progId="Equation.DSMT4">
                  <p:embed/>
                  <p:pic>
                    <p:nvPicPr>
                      <p:cNvPr id="6041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2300" y="1282469"/>
                        <a:ext cx="24765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838859"/>
              </p:ext>
            </p:extLst>
          </p:nvPr>
        </p:nvGraphicFramePr>
        <p:xfrm>
          <a:off x="1828800" y="2120669"/>
          <a:ext cx="2222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22280" imgH="533160" progId="Equation.DSMT4">
                  <p:embed/>
                </p:oleObj>
              </mc:Choice>
              <mc:Fallback>
                <p:oleObj name="Equation" r:id="rId4" imgW="2222280" imgH="533160" progId="Equation.DSMT4">
                  <p:embed/>
                  <p:pic>
                    <p:nvPicPr>
                      <p:cNvPr id="6041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120669"/>
                        <a:ext cx="22225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606860"/>
              </p:ext>
            </p:extLst>
          </p:nvPr>
        </p:nvGraphicFramePr>
        <p:xfrm>
          <a:off x="1790700" y="2806469"/>
          <a:ext cx="4648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647960" imgH="533160" progId="Equation.DSMT4">
                  <p:embed/>
                </p:oleObj>
              </mc:Choice>
              <mc:Fallback>
                <p:oleObj name="Equation" r:id="rId6" imgW="4647960" imgH="533160" progId="Equation.DSMT4">
                  <p:embed/>
                  <p:pic>
                    <p:nvPicPr>
                      <p:cNvPr id="6042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2806469"/>
                        <a:ext cx="46482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645568"/>
              </p:ext>
            </p:extLst>
          </p:nvPr>
        </p:nvGraphicFramePr>
        <p:xfrm>
          <a:off x="1060450" y="4330469"/>
          <a:ext cx="65405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540480" imgH="596880" progId="Equation.DSMT4">
                  <p:embed/>
                </p:oleObj>
              </mc:Choice>
              <mc:Fallback>
                <p:oleObj name="Equation" r:id="rId8" imgW="6540480" imgH="59688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4330469"/>
                        <a:ext cx="65405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043121"/>
              </p:ext>
            </p:extLst>
          </p:nvPr>
        </p:nvGraphicFramePr>
        <p:xfrm>
          <a:off x="1566864" y="5321069"/>
          <a:ext cx="418147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581280" imgH="723600" progId="Equation.DSMT4">
                  <p:embed/>
                </p:oleObj>
              </mc:Choice>
              <mc:Fallback>
                <p:oleObj name="Equation" r:id="rId10" imgW="3581280" imgH="7236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6864" y="5321069"/>
                        <a:ext cx="4181475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B7033C7A-25BD-C8DE-8F14-629D276EF553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33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3866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Bus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972800" cy="1005840"/>
          </a:xfrm>
        </p:spPr>
        <p:txBody>
          <a:bodyPr/>
          <a:lstStyle/>
          <a:p>
            <a:r>
              <a:rPr lang="en-US" dirty="0"/>
              <a:t>Say we would like to know the PTDF on line 1 for a transaction between buses 2 and 3 with line 2 out  </a:t>
            </a:r>
          </a:p>
        </p:txBody>
      </p:sp>
      <p:pic>
        <p:nvPicPr>
          <p:cNvPr id="4229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1" r="20786"/>
          <a:stretch/>
        </p:blipFill>
        <p:spPr bwMode="auto">
          <a:xfrm>
            <a:off x="2103120" y="2286000"/>
            <a:ext cx="5568567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269E0EB0-7010-BFBB-28E1-6DE7DAB6E47D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34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33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Bus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176000" cy="1082040"/>
          </a:xfrm>
        </p:spPr>
        <p:txBody>
          <a:bodyPr/>
          <a:lstStyle/>
          <a:p>
            <a:r>
              <a:rPr lang="en-US" dirty="0"/>
              <a:t>Hence we want to calculate these values without having to explicitly outage line 2</a:t>
            </a:r>
          </a:p>
        </p:txBody>
      </p:sp>
      <p:pic>
        <p:nvPicPr>
          <p:cNvPr id="4239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1" r="19991"/>
          <a:stretch/>
        </p:blipFill>
        <p:spPr bwMode="auto">
          <a:xfrm>
            <a:off x="2103120" y="2285999"/>
            <a:ext cx="5715000" cy="4329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89364" y="2499360"/>
            <a:ext cx="1576072" cy="1938992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Hence the 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value we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are looking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for is 0.2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(20%) 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C99C71B5-5E0F-762B-2856-355393B0B953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35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6045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Bus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515600" cy="929640"/>
          </a:xfrm>
        </p:spPr>
        <p:txBody>
          <a:bodyPr/>
          <a:lstStyle/>
          <a:p>
            <a:r>
              <a:rPr lang="en-US" dirty="0"/>
              <a:t>Evaluating: the PTDF for the bus 2 to 3 transaction on line 1 is 0.2727; it is 0.1818 on line 2 (from buses 1 to 3); the LODF is on line 1 for the outage of line 2 is -0.4</a:t>
            </a:r>
          </a:p>
          <a:p>
            <a:r>
              <a:rPr lang="en-US" dirty="0"/>
              <a:t>Hence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For line 4 (buses 2 to 3) the value is 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930632"/>
              </p:ext>
            </p:extLst>
          </p:nvPr>
        </p:nvGraphicFramePr>
        <p:xfrm>
          <a:off x="2286000" y="3150682"/>
          <a:ext cx="5722938" cy="140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02120" imgH="1257120" progId="Equation.DSMT4">
                  <p:embed/>
                </p:oleObj>
              </mc:Choice>
              <mc:Fallback>
                <p:oleObj name="Equation" r:id="rId2" imgW="4902120" imgH="125712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150682"/>
                        <a:ext cx="5722938" cy="1401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408732"/>
              </p:ext>
            </p:extLst>
          </p:nvPr>
        </p:nvGraphicFramePr>
        <p:xfrm>
          <a:off x="2251364" y="5577840"/>
          <a:ext cx="54864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698720" imgH="393480" progId="Equation.DSMT4">
                  <p:embed/>
                </p:oleObj>
              </mc:Choice>
              <mc:Fallback>
                <p:oleObj name="Equation" r:id="rId4" imgW="469872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1364" y="5577840"/>
                        <a:ext cx="5486400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D488EB38-C526-0E52-FA6E-FC99BED02BE8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36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4309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Blackouts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176000" cy="4114800"/>
          </a:xfrm>
        </p:spPr>
        <p:txBody>
          <a:bodyPr/>
          <a:lstStyle/>
          <a:p>
            <a:r>
              <a:rPr lang="en-US" altLang="en-US" dirty="0"/>
              <a:t>Blackouts are costly, with some estimates of costs above $100 billion per year.</a:t>
            </a:r>
          </a:p>
          <a:p>
            <a:r>
              <a:rPr lang="en-US" altLang="en-US" dirty="0"/>
              <a:t>But blackouts are not created equal.  Some are unavoidable due to large scale system damage (hurricanes, tornados and ice storms).  Most are local, distribution issues.   </a:t>
            </a:r>
          </a:p>
          <a:p>
            <a:endParaRPr lang="en-US" altLang="en-US" dirty="0"/>
          </a:p>
        </p:txBody>
      </p:sp>
      <p:pic>
        <p:nvPicPr>
          <p:cNvPr id="6149" name="Picture 6" descr="http://www.mgx.com/blogs/wp-content/uploads/2008/03/icestorm23g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4029076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9156" y="3330401"/>
            <a:ext cx="2864644" cy="319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7B2011-E9A3-2228-DE0C-855C644924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000" t="35470" r="27999" b="11912"/>
          <a:stretch/>
        </p:blipFill>
        <p:spPr>
          <a:xfrm>
            <a:off x="7620000" y="3330401"/>
            <a:ext cx="4312118" cy="2560320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25A65292-9180-A480-367B-1324D4A93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3572" y="5841163"/>
            <a:ext cx="43121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14000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14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14000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14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tx1">
                    <a:lumMod val="50000"/>
                  </a:schemeClr>
                </a:solidFill>
              </a:rPr>
              <a:t>Right image source: entergynewsroom.com (Hurricane Laura damage)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AE013C1-7A3A-E166-354B-F429258C27DF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37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3726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Electric Grid Risks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4400" y="1295400"/>
            <a:ext cx="8382000" cy="47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43000" y="6324600"/>
            <a:ext cx="71627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1E0000"/>
                </a:solidFill>
              </a:rPr>
              <a:t>Image Source:  Enhancing the Resilience of the Nation’s Electricity System, US National Academies Press, 2017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F1F6496E-87BD-64DC-1CA9-B2D6A3B481C6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38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410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2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PTDFs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96D5F06-3D80-53E6-36CF-9E961F9713BD}"/>
              </a:ext>
            </a:extLst>
          </p:cNvPr>
          <p:cNvGrpSpPr/>
          <p:nvPr/>
        </p:nvGrpSpPr>
        <p:grpSpPr>
          <a:xfrm>
            <a:off x="1143000" y="1462199"/>
            <a:ext cx="6521450" cy="3263899"/>
            <a:chOff x="2682875" y="1482726"/>
            <a:chExt cx="6521450" cy="3263899"/>
          </a:xfrm>
        </p:grpSpPr>
        <p:sp>
          <p:nvSpPr>
            <p:cNvPr id="37903" name="Freeform 3"/>
            <p:cNvSpPr>
              <a:spLocks/>
            </p:cNvSpPr>
            <p:nvPr/>
          </p:nvSpPr>
          <p:spPr bwMode="auto">
            <a:xfrm flipV="1">
              <a:off x="2682875" y="2041525"/>
              <a:ext cx="6521450" cy="2705100"/>
            </a:xfrm>
            <a:custGeom>
              <a:avLst/>
              <a:gdLst>
                <a:gd name="T0" fmla="*/ 70123 w 2232"/>
                <a:gd name="T1" fmla="*/ 1561677 h 899"/>
                <a:gd name="T2" fmla="*/ 525923 w 2232"/>
                <a:gd name="T3" fmla="*/ 1850541 h 899"/>
                <a:gd name="T4" fmla="*/ 631108 w 2232"/>
                <a:gd name="T5" fmla="*/ 1922758 h 899"/>
                <a:gd name="T6" fmla="*/ 771354 w 2232"/>
                <a:gd name="T7" fmla="*/ 2139406 h 899"/>
                <a:gd name="T8" fmla="*/ 1718016 w 2232"/>
                <a:gd name="T9" fmla="*/ 2464379 h 899"/>
                <a:gd name="T10" fmla="*/ 2454309 w 2232"/>
                <a:gd name="T11" fmla="*/ 2536595 h 899"/>
                <a:gd name="T12" fmla="*/ 4698248 w 2232"/>
                <a:gd name="T13" fmla="*/ 2572704 h 899"/>
                <a:gd name="T14" fmla="*/ 4943679 w 2232"/>
                <a:gd name="T15" fmla="*/ 2500487 h 899"/>
                <a:gd name="T16" fmla="*/ 5048864 w 2232"/>
                <a:gd name="T17" fmla="*/ 2428271 h 899"/>
                <a:gd name="T18" fmla="*/ 5609848 w 2232"/>
                <a:gd name="T19" fmla="*/ 2247731 h 899"/>
                <a:gd name="T20" fmla="*/ 6100711 w 2232"/>
                <a:gd name="T21" fmla="*/ 1958866 h 899"/>
                <a:gd name="T22" fmla="*/ 6381204 w 2232"/>
                <a:gd name="T23" fmla="*/ 1597785 h 899"/>
                <a:gd name="T24" fmla="*/ 6521450 w 2232"/>
                <a:gd name="T25" fmla="*/ 586757 h 899"/>
                <a:gd name="T26" fmla="*/ 5785156 w 2232"/>
                <a:gd name="T27" fmla="*/ 297892 h 899"/>
                <a:gd name="T28" fmla="*/ 4382694 w 2232"/>
                <a:gd name="T29" fmla="*/ 334000 h 899"/>
                <a:gd name="T30" fmla="*/ 4137264 w 2232"/>
                <a:gd name="T31" fmla="*/ 225676 h 899"/>
                <a:gd name="T32" fmla="*/ 3856771 w 2232"/>
                <a:gd name="T33" fmla="*/ 153460 h 899"/>
                <a:gd name="T34" fmla="*/ 3295787 w 2232"/>
                <a:gd name="T35" fmla="*/ 117351 h 899"/>
                <a:gd name="T36" fmla="*/ 3015294 w 2232"/>
                <a:gd name="T37" fmla="*/ 189568 h 899"/>
                <a:gd name="T38" fmla="*/ 2279001 w 2232"/>
                <a:gd name="T39" fmla="*/ 297892 h 899"/>
                <a:gd name="T40" fmla="*/ 1788139 w 2232"/>
                <a:gd name="T41" fmla="*/ 514541 h 899"/>
                <a:gd name="T42" fmla="*/ 1157031 w 2232"/>
                <a:gd name="T43" fmla="*/ 767298 h 899"/>
                <a:gd name="T44" fmla="*/ 666170 w 2232"/>
                <a:gd name="T45" fmla="*/ 983946 h 899"/>
                <a:gd name="T46" fmla="*/ 140246 w 2232"/>
                <a:gd name="T47" fmla="*/ 1092271 h 899"/>
                <a:gd name="T48" fmla="*/ 0 w 2232"/>
                <a:gd name="T49" fmla="*/ 1308919 h 899"/>
                <a:gd name="T50" fmla="*/ 35062 w 2232"/>
                <a:gd name="T51" fmla="*/ 1489460 h 899"/>
                <a:gd name="T52" fmla="*/ 70123 w 2232"/>
                <a:gd name="T53" fmla="*/ 1561677 h 89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32"/>
                <a:gd name="T82" fmla="*/ 0 h 899"/>
                <a:gd name="T83" fmla="*/ 2232 w 2232"/>
                <a:gd name="T84" fmla="*/ 899 h 89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32" h="899">
                  <a:moveTo>
                    <a:pt x="24" y="519"/>
                  </a:moveTo>
                  <a:cubicBezTo>
                    <a:pt x="75" y="553"/>
                    <a:pt x="128" y="581"/>
                    <a:pt x="180" y="615"/>
                  </a:cubicBezTo>
                  <a:cubicBezTo>
                    <a:pt x="192" y="623"/>
                    <a:pt x="216" y="639"/>
                    <a:pt x="216" y="639"/>
                  </a:cubicBezTo>
                  <a:cubicBezTo>
                    <a:pt x="232" y="663"/>
                    <a:pt x="240" y="695"/>
                    <a:pt x="264" y="711"/>
                  </a:cubicBezTo>
                  <a:cubicBezTo>
                    <a:pt x="363" y="777"/>
                    <a:pt x="469" y="806"/>
                    <a:pt x="588" y="819"/>
                  </a:cubicBezTo>
                  <a:cubicBezTo>
                    <a:pt x="672" y="828"/>
                    <a:pt x="840" y="843"/>
                    <a:pt x="840" y="843"/>
                  </a:cubicBezTo>
                  <a:cubicBezTo>
                    <a:pt x="1065" y="899"/>
                    <a:pt x="1416" y="859"/>
                    <a:pt x="1608" y="855"/>
                  </a:cubicBezTo>
                  <a:cubicBezTo>
                    <a:pt x="1623" y="851"/>
                    <a:pt x="1675" y="840"/>
                    <a:pt x="1692" y="831"/>
                  </a:cubicBezTo>
                  <a:cubicBezTo>
                    <a:pt x="1705" y="825"/>
                    <a:pt x="1715" y="813"/>
                    <a:pt x="1728" y="807"/>
                  </a:cubicBezTo>
                  <a:cubicBezTo>
                    <a:pt x="1788" y="781"/>
                    <a:pt x="1857" y="763"/>
                    <a:pt x="1920" y="747"/>
                  </a:cubicBezTo>
                  <a:cubicBezTo>
                    <a:pt x="2002" y="726"/>
                    <a:pt x="2018" y="674"/>
                    <a:pt x="2088" y="651"/>
                  </a:cubicBezTo>
                  <a:cubicBezTo>
                    <a:pt x="2126" y="613"/>
                    <a:pt x="2152" y="574"/>
                    <a:pt x="2184" y="531"/>
                  </a:cubicBezTo>
                  <a:cubicBezTo>
                    <a:pt x="2220" y="423"/>
                    <a:pt x="2218" y="307"/>
                    <a:pt x="2232" y="195"/>
                  </a:cubicBezTo>
                  <a:cubicBezTo>
                    <a:pt x="2156" y="144"/>
                    <a:pt x="2069" y="121"/>
                    <a:pt x="1980" y="99"/>
                  </a:cubicBezTo>
                  <a:cubicBezTo>
                    <a:pt x="1765" y="111"/>
                    <a:pt x="1718" y="122"/>
                    <a:pt x="1500" y="111"/>
                  </a:cubicBezTo>
                  <a:cubicBezTo>
                    <a:pt x="1471" y="101"/>
                    <a:pt x="1445" y="85"/>
                    <a:pt x="1416" y="75"/>
                  </a:cubicBezTo>
                  <a:cubicBezTo>
                    <a:pt x="1385" y="65"/>
                    <a:pt x="1320" y="51"/>
                    <a:pt x="1320" y="51"/>
                  </a:cubicBezTo>
                  <a:cubicBezTo>
                    <a:pt x="1243" y="0"/>
                    <a:pt x="1288" y="19"/>
                    <a:pt x="1128" y="39"/>
                  </a:cubicBezTo>
                  <a:cubicBezTo>
                    <a:pt x="1095" y="43"/>
                    <a:pt x="1065" y="58"/>
                    <a:pt x="1032" y="63"/>
                  </a:cubicBezTo>
                  <a:cubicBezTo>
                    <a:pt x="948" y="77"/>
                    <a:pt x="865" y="90"/>
                    <a:pt x="780" y="99"/>
                  </a:cubicBezTo>
                  <a:cubicBezTo>
                    <a:pt x="720" y="119"/>
                    <a:pt x="674" y="155"/>
                    <a:pt x="612" y="171"/>
                  </a:cubicBezTo>
                  <a:cubicBezTo>
                    <a:pt x="544" y="216"/>
                    <a:pt x="453" y="217"/>
                    <a:pt x="396" y="255"/>
                  </a:cubicBezTo>
                  <a:cubicBezTo>
                    <a:pt x="347" y="288"/>
                    <a:pt x="286" y="316"/>
                    <a:pt x="228" y="327"/>
                  </a:cubicBezTo>
                  <a:cubicBezTo>
                    <a:pt x="166" y="338"/>
                    <a:pt x="108" y="343"/>
                    <a:pt x="48" y="363"/>
                  </a:cubicBezTo>
                  <a:cubicBezTo>
                    <a:pt x="26" y="385"/>
                    <a:pt x="0" y="400"/>
                    <a:pt x="0" y="435"/>
                  </a:cubicBezTo>
                  <a:cubicBezTo>
                    <a:pt x="0" y="455"/>
                    <a:pt x="7" y="475"/>
                    <a:pt x="12" y="495"/>
                  </a:cubicBezTo>
                  <a:cubicBezTo>
                    <a:pt x="25" y="548"/>
                    <a:pt x="24" y="539"/>
                    <a:pt x="24" y="519"/>
                  </a:cubicBezTo>
                  <a:close/>
                </a:path>
              </a:pathLst>
            </a:custGeom>
            <a:solidFill>
              <a:srgbClr val="FFFFFF"/>
            </a:solidFill>
            <a:ln w="349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37904" name="Line 4"/>
            <p:cNvSpPr>
              <a:spLocks noChangeShapeType="1"/>
            </p:cNvSpPr>
            <p:nvPr/>
          </p:nvSpPr>
          <p:spPr bwMode="auto">
            <a:xfrm>
              <a:off x="7983538" y="2744788"/>
              <a:ext cx="481012" cy="0"/>
            </a:xfrm>
            <a:prstGeom prst="line">
              <a:avLst/>
            </a:prstGeom>
            <a:noFill/>
            <a:ln w="539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 dirty="0"/>
            </a:p>
          </p:txBody>
        </p:sp>
        <p:graphicFrame>
          <p:nvGraphicFramePr>
            <p:cNvPr id="37890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0688008"/>
                </p:ext>
              </p:extLst>
            </p:nvPr>
          </p:nvGraphicFramePr>
          <p:xfrm>
            <a:off x="5437189" y="3632201"/>
            <a:ext cx="955675" cy="423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850680" imgH="393480" progId="Equation.DSMT4">
                    <p:embed/>
                  </p:oleObj>
                </mc:Choice>
                <mc:Fallback>
                  <p:oleObj name="Equation" r:id="rId3" imgW="850680" imgH="393480" progId="Equation.DSMT4">
                    <p:embed/>
                    <p:pic>
                      <p:nvPicPr>
                        <p:cNvPr id="3789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37189" y="3632201"/>
                          <a:ext cx="955675" cy="423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905" name="Line 6"/>
            <p:cNvSpPr>
              <a:spLocks noChangeShapeType="1"/>
            </p:cNvSpPr>
            <p:nvPr/>
          </p:nvSpPr>
          <p:spPr bwMode="auto">
            <a:xfrm>
              <a:off x="4832351" y="3406775"/>
              <a:ext cx="2214563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37906" name="Line 7"/>
            <p:cNvSpPr>
              <a:spLocks noChangeShapeType="1"/>
            </p:cNvSpPr>
            <p:nvPr/>
          </p:nvSpPr>
          <p:spPr bwMode="auto">
            <a:xfrm rot="10800000" flipH="1">
              <a:off x="8229600" y="2025650"/>
              <a:ext cx="0" cy="711200"/>
            </a:xfrm>
            <a:prstGeom prst="line">
              <a:avLst/>
            </a:prstGeom>
            <a:noFill/>
            <a:ln w="34925">
              <a:solidFill>
                <a:srgbClr val="FF00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 sz="2800" dirty="0"/>
            </a:p>
          </p:txBody>
        </p:sp>
        <p:graphicFrame>
          <p:nvGraphicFramePr>
            <p:cNvPr id="37891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0928040"/>
                </p:ext>
              </p:extLst>
            </p:nvPr>
          </p:nvGraphicFramePr>
          <p:xfrm>
            <a:off x="7600951" y="2625781"/>
            <a:ext cx="257175" cy="260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28600" imgH="241200" progId="Equation.DSMT4">
                    <p:embed/>
                  </p:oleObj>
                </mc:Choice>
                <mc:Fallback>
                  <p:oleObj name="Equation" r:id="rId5" imgW="228600" imgH="241200" progId="Equation.DSMT4">
                    <p:embed/>
                    <p:pic>
                      <p:nvPicPr>
                        <p:cNvPr id="37891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00951" y="2625781"/>
                          <a:ext cx="257175" cy="260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892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48497362"/>
                </p:ext>
              </p:extLst>
            </p:nvPr>
          </p:nvGraphicFramePr>
          <p:xfrm>
            <a:off x="5200651" y="2673350"/>
            <a:ext cx="385763" cy="465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342720" imgH="431640" progId="Equation.DSMT4">
                    <p:embed/>
                  </p:oleObj>
                </mc:Choice>
                <mc:Fallback>
                  <p:oleObj name="Equation" r:id="rId7" imgW="342720" imgH="431640" progId="Equation.DSMT4">
                    <p:embed/>
                    <p:pic>
                      <p:nvPicPr>
                        <p:cNvPr id="37892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00651" y="2673350"/>
                          <a:ext cx="385763" cy="465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907" name="Line 10"/>
            <p:cNvSpPr>
              <a:spLocks noChangeShapeType="1"/>
            </p:cNvSpPr>
            <p:nvPr/>
          </p:nvSpPr>
          <p:spPr bwMode="auto">
            <a:xfrm>
              <a:off x="5646738" y="3259138"/>
              <a:ext cx="5080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 sz="2800" dirty="0"/>
            </a:p>
          </p:txBody>
        </p:sp>
        <p:graphicFrame>
          <p:nvGraphicFramePr>
            <p:cNvPr id="37893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86406884"/>
                </p:ext>
              </p:extLst>
            </p:nvPr>
          </p:nvGraphicFramePr>
          <p:xfrm>
            <a:off x="4429125" y="3263901"/>
            <a:ext cx="171450" cy="341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52280" imgH="317160" progId="Equation.DSMT4">
                    <p:embed/>
                  </p:oleObj>
                </mc:Choice>
                <mc:Fallback>
                  <p:oleObj name="Equation" r:id="rId9" imgW="152280" imgH="317160" progId="Equation.DSMT4">
                    <p:embed/>
                    <p:pic>
                      <p:nvPicPr>
                        <p:cNvPr id="37893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9125" y="3263901"/>
                          <a:ext cx="171450" cy="341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908" name="Line 12"/>
            <p:cNvSpPr>
              <a:spLocks noChangeShapeType="1"/>
            </p:cNvSpPr>
            <p:nvPr/>
          </p:nvSpPr>
          <p:spPr bwMode="auto">
            <a:xfrm flipH="1">
              <a:off x="4822826" y="3197226"/>
              <a:ext cx="3175" cy="422275"/>
            </a:xfrm>
            <a:prstGeom prst="line">
              <a:avLst/>
            </a:prstGeom>
            <a:noFill/>
            <a:ln w="539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37909" name="Line 13"/>
            <p:cNvSpPr>
              <a:spLocks noChangeShapeType="1"/>
            </p:cNvSpPr>
            <p:nvPr/>
          </p:nvSpPr>
          <p:spPr bwMode="auto">
            <a:xfrm flipH="1">
              <a:off x="7035801" y="3182938"/>
              <a:ext cx="4763" cy="423862"/>
            </a:xfrm>
            <a:prstGeom prst="line">
              <a:avLst/>
            </a:prstGeom>
            <a:noFill/>
            <a:ln w="539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 dirty="0"/>
            </a:p>
          </p:txBody>
        </p:sp>
        <p:graphicFrame>
          <p:nvGraphicFramePr>
            <p:cNvPr id="37894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4308246"/>
                </p:ext>
              </p:extLst>
            </p:nvPr>
          </p:nvGraphicFramePr>
          <p:xfrm>
            <a:off x="7221539" y="3194051"/>
            <a:ext cx="242887" cy="423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215640" imgH="393480" progId="Equation.DSMT4">
                    <p:embed/>
                  </p:oleObj>
                </mc:Choice>
                <mc:Fallback>
                  <p:oleObj name="Equation" r:id="rId11" imgW="215640" imgH="393480" progId="Equation.DSMT4">
                    <p:embed/>
                    <p:pic>
                      <p:nvPicPr>
                        <p:cNvPr id="37894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21539" y="3194051"/>
                          <a:ext cx="242887" cy="423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910" name="Line 15"/>
            <p:cNvSpPr>
              <a:spLocks noChangeShapeType="1"/>
            </p:cNvSpPr>
            <p:nvPr/>
          </p:nvSpPr>
          <p:spPr bwMode="auto">
            <a:xfrm>
              <a:off x="4083050" y="2649538"/>
              <a:ext cx="482600" cy="0"/>
            </a:xfrm>
            <a:prstGeom prst="line">
              <a:avLst/>
            </a:prstGeom>
            <a:noFill/>
            <a:ln w="539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37911" name="Line 16"/>
            <p:cNvSpPr>
              <a:spLocks noChangeShapeType="1"/>
            </p:cNvSpPr>
            <p:nvPr/>
          </p:nvSpPr>
          <p:spPr bwMode="auto">
            <a:xfrm>
              <a:off x="4329113" y="1944688"/>
              <a:ext cx="0" cy="696912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 sz="2800" dirty="0"/>
            </a:p>
          </p:txBody>
        </p:sp>
        <p:graphicFrame>
          <p:nvGraphicFramePr>
            <p:cNvPr id="3789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68727565"/>
                </p:ext>
              </p:extLst>
            </p:nvPr>
          </p:nvGraphicFramePr>
          <p:xfrm>
            <a:off x="3951289" y="1541464"/>
            <a:ext cx="185737" cy="300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64880" imgH="279360" progId="Equation.DSMT4">
                    <p:embed/>
                  </p:oleObj>
                </mc:Choice>
                <mc:Fallback>
                  <p:oleObj name="Equation" r:id="rId13" imgW="164880" imgH="279360" progId="Equation.DSMT4">
                    <p:embed/>
                    <p:pic>
                      <p:nvPicPr>
                        <p:cNvPr id="37895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1289" y="1541464"/>
                          <a:ext cx="185737" cy="3000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896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8144766"/>
                </p:ext>
              </p:extLst>
            </p:nvPr>
          </p:nvGraphicFramePr>
          <p:xfrm>
            <a:off x="3643314" y="2520483"/>
            <a:ext cx="371475" cy="258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330120" imgH="241200" progId="Equation.DSMT4">
                    <p:embed/>
                  </p:oleObj>
                </mc:Choice>
                <mc:Fallback>
                  <p:oleObj name="Equation" r:id="rId15" imgW="330120" imgH="241200" progId="Equation.DSMT4">
                    <p:embed/>
                    <p:pic>
                      <p:nvPicPr>
                        <p:cNvPr id="37896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3314" y="2520483"/>
                          <a:ext cx="371475" cy="258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897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0950874"/>
                </p:ext>
              </p:extLst>
            </p:nvPr>
          </p:nvGraphicFramePr>
          <p:xfrm>
            <a:off x="7821614" y="1704975"/>
            <a:ext cx="185737" cy="300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64880" imgH="279360" progId="Equation.DSMT4">
                    <p:embed/>
                  </p:oleObj>
                </mc:Choice>
                <mc:Fallback>
                  <p:oleObj name="Equation" r:id="rId17" imgW="164880" imgH="279360" progId="Equation.DSMT4">
                    <p:embed/>
                    <p:pic>
                      <p:nvPicPr>
                        <p:cNvPr id="37897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21614" y="1704975"/>
                          <a:ext cx="185737" cy="3000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898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14160058"/>
                </p:ext>
              </p:extLst>
            </p:nvPr>
          </p:nvGraphicFramePr>
          <p:xfrm>
            <a:off x="5651501" y="2700339"/>
            <a:ext cx="1184275" cy="465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054080" imgH="431640" progId="Equation.DSMT4">
                    <p:embed/>
                  </p:oleObj>
                </mc:Choice>
                <mc:Fallback>
                  <p:oleObj name="Equation" r:id="rId19" imgW="1054080" imgH="431640" progId="Equation.DSMT4">
                    <p:embed/>
                    <p:pic>
                      <p:nvPicPr>
                        <p:cNvPr id="37898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1501" y="2700339"/>
                          <a:ext cx="1184275" cy="4651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899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1754780"/>
                </p:ext>
              </p:extLst>
            </p:nvPr>
          </p:nvGraphicFramePr>
          <p:xfrm>
            <a:off x="4151314" y="1482726"/>
            <a:ext cx="942975" cy="409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838080" imgH="380880" progId="Equation.DSMT4">
                    <p:embed/>
                  </p:oleObj>
                </mc:Choice>
                <mc:Fallback>
                  <p:oleObj name="Equation" r:id="rId21" imgW="838080" imgH="380880" progId="Equation.DSMT4">
                    <p:embed/>
                    <p:pic>
                      <p:nvPicPr>
                        <p:cNvPr id="37899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1314" y="1482726"/>
                          <a:ext cx="942975" cy="409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900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56572520"/>
                </p:ext>
              </p:extLst>
            </p:nvPr>
          </p:nvGraphicFramePr>
          <p:xfrm>
            <a:off x="8043864" y="1657351"/>
            <a:ext cx="942975" cy="409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838080" imgH="380880" progId="Equation.DSMT4">
                    <p:embed/>
                  </p:oleObj>
                </mc:Choice>
                <mc:Fallback>
                  <p:oleObj name="Equation" r:id="rId23" imgW="838080" imgH="380880" progId="Equation.DSMT4">
                    <p:embed/>
                    <p:pic>
                      <p:nvPicPr>
                        <p:cNvPr id="3790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43864" y="1657351"/>
                          <a:ext cx="942975" cy="409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7901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641945"/>
              </p:ext>
            </p:extLst>
          </p:nvPr>
        </p:nvGraphicFramePr>
        <p:xfrm>
          <a:off x="2099469" y="4946761"/>
          <a:ext cx="2386013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120760" imgH="927000" progId="Equation.DSMT4">
                  <p:embed/>
                </p:oleObj>
              </mc:Choice>
              <mc:Fallback>
                <p:oleObj name="Equation" r:id="rId25" imgW="2120760" imgH="927000" progId="Equation.DSMT4">
                  <p:embed/>
                  <p:pic>
                    <p:nvPicPr>
                      <p:cNvPr id="37901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9469" y="4946761"/>
                        <a:ext cx="2386013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953000" y="5098727"/>
            <a:ext cx="6172200" cy="830997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1E0000"/>
                </a:solidFill>
              </a:rPr>
              <a:t>Note, the PTDF is independent of the amount </a:t>
            </a:r>
            <a:r>
              <a:rPr lang="en-US" sz="2400" dirty="0">
                <a:solidFill>
                  <a:srgbClr val="1E0000"/>
                </a:solidFill>
                <a:latin typeface="Symbol" panose="05050102010706020507" pitchFamily="18" charset="2"/>
              </a:rPr>
              <a:t>D</a:t>
            </a:r>
            <a:r>
              <a:rPr lang="en-US" sz="2400" i="1" dirty="0">
                <a:solidFill>
                  <a:srgbClr val="1E0000"/>
                </a:solidFill>
              </a:rPr>
              <a:t>t</a:t>
            </a:r>
            <a:r>
              <a:rPr lang="en-US" sz="2400" dirty="0">
                <a:solidFill>
                  <a:srgbClr val="1E0000"/>
                </a:solidFill>
              </a:rPr>
              <a:t>; which is often expressed as a percent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88517574-1723-920A-4865-141E9CB3D7AD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4328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Real Cause of Most Blackouts!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643" y="1257589"/>
            <a:ext cx="5254576" cy="534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447800" y="6543098"/>
            <a:ext cx="3595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14000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14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14000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14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Photo source: http://save-the-squirrels.com</a:t>
            </a:r>
            <a:endParaRPr lang="en-US" altLang="en-US" sz="24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1255280"/>
            <a:ext cx="5562600" cy="830997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But mostly only the small ones in the distribution system 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5900674F-5918-91E2-B7C9-88FC6BD260F5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39</a:t>
            </a:fld>
            <a:endParaRPr lang="en-US" sz="2000" dirty="0">
              <a:solidFill>
                <a:srgbClr val="1E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747B7A-CE1B-1216-8D2C-20FC328B4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436" y="2542309"/>
            <a:ext cx="6493163" cy="3035413"/>
          </a:xfrm>
          <a:prstGeom prst="rect">
            <a:avLst/>
          </a:prstGeom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68A38BB1-651D-2B62-A7FB-00DC7BB94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8456" y="5577722"/>
            <a:ext cx="29027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14000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14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14000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14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Image source: publicpower.org</a:t>
            </a:r>
            <a:endParaRPr lang="en-US" altLang="en-US" sz="24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8573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610600" cy="1066800"/>
          </a:xfrm>
        </p:spPr>
        <p:txBody>
          <a:bodyPr/>
          <a:lstStyle/>
          <a:p>
            <a:r>
              <a:rPr lang="en-US" dirty="0"/>
              <a:t>High-Impact, Low-Frequency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to enhance electric grid resiliency, we need to consider the almost unthinkable events</a:t>
            </a:r>
          </a:p>
          <a:p>
            <a:r>
              <a:rPr lang="en-US" dirty="0"/>
              <a:t>These include what the </a:t>
            </a:r>
            <a:br>
              <a:rPr lang="en-US" dirty="0"/>
            </a:br>
            <a:r>
              <a:rPr lang="en-US" dirty="0"/>
              <a:t>North American Electric </a:t>
            </a:r>
            <a:br>
              <a:rPr lang="en-US" dirty="0"/>
            </a:br>
            <a:r>
              <a:rPr lang="en-US" dirty="0"/>
              <a:t>Reliability Corporation </a:t>
            </a:r>
            <a:br>
              <a:rPr lang="en-US" dirty="0"/>
            </a:br>
            <a:r>
              <a:rPr lang="en-US" dirty="0"/>
              <a:t>(NERC) calls High-Impact, </a:t>
            </a:r>
            <a:br>
              <a:rPr lang="en-US" dirty="0"/>
            </a:br>
            <a:r>
              <a:rPr lang="en-US" dirty="0"/>
              <a:t>Low-Frequency Events</a:t>
            </a:r>
            <a:br>
              <a:rPr lang="en-US" dirty="0"/>
            </a:br>
            <a:r>
              <a:rPr lang="en-US" dirty="0"/>
              <a:t>(HILFs); others call them </a:t>
            </a:r>
            <a:br>
              <a:rPr lang="en-US" dirty="0"/>
            </a:br>
            <a:r>
              <a:rPr lang="en-US" dirty="0"/>
              <a:t>black sky days</a:t>
            </a:r>
          </a:p>
          <a:p>
            <a:pPr lvl="1"/>
            <a:r>
              <a:rPr lang="en-US" dirty="0"/>
              <a:t>Large-scale, potentially long duration blackouts</a:t>
            </a:r>
          </a:p>
          <a:p>
            <a:pPr lvl="1"/>
            <a:r>
              <a:rPr lang="en-US" dirty="0"/>
              <a:t>HILFs identified by NERC were 1) a coordinated cyber, physical or blended attacks, 2) pandemics, 3) geomagnetic disturbances (GMDs), and 4) HEMPs 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34" t="10046" r="2622" b="9432"/>
          <a:stretch/>
        </p:blipFill>
        <p:spPr bwMode="auto">
          <a:xfrm>
            <a:off x="5310022" y="1791338"/>
            <a:ext cx="5205577" cy="30854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24600" y="4881418"/>
            <a:ext cx="3635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Image Source: NERC, 2012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32C25CB9-EA95-0C08-EAEE-27F07DB96DD3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40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0856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Avoidable Transmission Level Blackouts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328400" cy="4114800"/>
          </a:xfrm>
        </p:spPr>
        <p:txBody>
          <a:bodyPr/>
          <a:lstStyle/>
          <a:p>
            <a:r>
              <a:rPr lang="en-US" altLang="en-US" dirty="0"/>
              <a:t>Many major blackouts can be prevented.</a:t>
            </a:r>
          </a:p>
          <a:p>
            <a:r>
              <a:rPr lang="en-US" altLang="en-US" dirty="0"/>
              <a:t>Time frames of the blackouts, minutes to hours, allow for human intervention</a:t>
            </a:r>
          </a:p>
          <a:p>
            <a:pPr lvl="1"/>
            <a:r>
              <a:rPr lang="en-US" altLang="en-US" dirty="0"/>
              <a:t>Tokyo 1987 (20 minutes), WECC 1996 (six minutes), Eastern Interconnect 2003 (about an hour), Italy 2003 (25 minutes), India 2012 (affecting 600 million people), South America (2019)</a:t>
            </a:r>
          </a:p>
          <a:p>
            <a:r>
              <a:rPr lang="en-US" altLang="en-US" dirty="0"/>
              <a:t>And of course many are prevented, and hence do not make the news.  For example, near voltage collapse in Delmarva Peninsula, 1999.</a:t>
            </a:r>
          </a:p>
          <a:p>
            <a:r>
              <a:rPr lang="en-US" altLang="en-US" dirty="0"/>
              <a:t>The 2021 Texas event, which we’ll cover later, was caused by a generator capacity shortage not the transmission system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E7F279-392F-96E0-8D04-8A5039D96044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41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5100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Going Back in Time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176000" cy="4114800"/>
          </a:xfrm>
        </p:spPr>
        <p:txBody>
          <a:bodyPr/>
          <a:lstStyle/>
          <a:p>
            <a:r>
              <a:rPr lang="en-US" altLang="en-US" dirty="0"/>
              <a:t>The August 14</a:t>
            </a:r>
            <a:r>
              <a:rPr lang="en-US" altLang="en-US" baseline="30000" dirty="0"/>
              <a:t>th</a:t>
            </a:r>
            <a:r>
              <a:rPr lang="en-US" altLang="en-US" dirty="0"/>
              <a:t> 2003 blackout is rapidly moving from being a “recent event” into history; yet it still has much to teach us</a:t>
            </a:r>
          </a:p>
          <a:p>
            <a:pPr lvl="1"/>
            <a:r>
              <a:rPr lang="en-US" altLang="en-US" dirty="0"/>
              <a:t>IEEE Power and Energy Magazine will have a special edition on blackouts in 2023 for the 20</a:t>
            </a:r>
            <a:r>
              <a:rPr lang="en-US" altLang="en-US" baseline="30000" dirty="0"/>
              <a:t>th</a:t>
            </a:r>
            <a:r>
              <a:rPr lang="en-US" altLang="en-US" dirty="0"/>
              <a:t> year anniversary</a:t>
            </a:r>
          </a:p>
          <a:p>
            <a:r>
              <a:rPr lang="en-US" altLang="en-US" dirty="0"/>
              <a:t>This talk is about the past and the future: what can we learn from the past to help us prepare for the future</a:t>
            </a:r>
          </a:p>
          <a:p>
            <a:pPr lvl="1"/>
            <a:r>
              <a:rPr lang="en-US" altLang="en-US" dirty="0"/>
              <a:t>But not so much about what are the immediate lessons from the Blackout since many recommendations have already been put into practice.  </a:t>
            </a:r>
          </a:p>
          <a:p>
            <a:r>
              <a:rPr lang="en-US" altLang="en-US" dirty="0"/>
              <a:t>The blackout final report is very readable and available by googling “August 14 2003 Blackout Report”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7C74C3-3351-CB81-F570-DE2C87B37A09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42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5746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 descr="Imag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228600"/>
            <a:ext cx="5275263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7086600" y="1524000"/>
            <a:ext cx="4013516" cy="4524315"/>
          </a:xfrm>
          <a:prstGeom prst="rect">
            <a:avLst/>
          </a:prstGeom>
          <a:solidFill>
            <a:srgbClr val="FFE6E6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In contrasting numbers, the </a:t>
            </a:r>
            <a:br>
              <a:rPr lang="en-US" altLang="en-US" sz="2400" dirty="0">
                <a:solidFill>
                  <a:srgbClr val="000000"/>
                </a:solidFill>
                <a:latin typeface="+mn-lt"/>
              </a:rPr>
            </a:b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August 14</a:t>
            </a:r>
            <a:r>
              <a:rPr lang="en-US" altLang="en-US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2003  Blackout hit about 50 million people,</a:t>
            </a:r>
            <a:br>
              <a:rPr lang="en-US" altLang="en-US" sz="2400" dirty="0">
                <a:solidFill>
                  <a:srgbClr val="000000"/>
                </a:solidFill>
                <a:latin typeface="+mn-lt"/>
              </a:rPr>
            </a:b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while Hurricane Ian (2022) caused power outages affecting perhaps 2.7 million.  The 2021 Texas blackout affected more than 10 million people with at least some outages at a time when temperatures were quite low.  </a:t>
            </a:r>
            <a:br>
              <a:rPr lang="en-US" altLang="en-US" sz="2400" dirty="0">
                <a:solidFill>
                  <a:srgbClr val="000000"/>
                </a:solidFill>
                <a:latin typeface="+mn-lt"/>
              </a:rPr>
            </a:br>
            <a:endParaRPr lang="en-US" alt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A5DED0-5F06-3A16-7254-90D4A78F7942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43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7306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August 14, 2003 Hoax Image</a:t>
            </a:r>
          </a:p>
        </p:txBody>
      </p:sp>
      <p:pic>
        <p:nvPicPr>
          <p:cNvPr id="391170" name="Picture 2" descr="http://0.tqn.com/d/urbanlegends/1/0/F/2/us_overfl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285055"/>
            <a:ext cx="5638800" cy="496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16812" y="1267783"/>
            <a:ext cx="5446588" cy="2308324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This image was widely circulated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immediately after the blackout, even appearing for a time on a DOE website.  It was quickly shown to be a hoax.</a:t>
            </a:r>
            <a:br>
              <a:rPr lang="en-US" sz="2400" dirty="0">
                <a:solidFill>
                  <a:srgbClr val="1E0000"/>
                </a:solidFill>
              </a:rPr>
            </a:b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What might immediately give it away?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D23777CA-304F-4265-30E2-8550D1482A3C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44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7537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Before and After Images</a:t>
            </a:r>
          </a:p>
        </p:txBody>
      </p:sp>
      <p:pic>
        <p:nvPicPr>
          <p:cNvPr id="10243" name="Picture 2" descr="Image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1263789"/>
            <a:ext cx="623220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579402-B1C2-A306-BD2F-67E0834042B1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45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535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Favorite August 14, 2003 Cartoon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280160"/>
            <a:ext cx="7010400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6A524E21-CC9B-D227-241F-CDDFF1409F93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46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9710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Causes of the Blackout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763000" cy="4114800"/>
          </a:xfrm>
        </p:spPr>
        <p:txBody>
          <a:bodyPr/>
          <a:lstStyle/>
          <a:p>
            <a:r>
              <a:rPr lang="en-US" altLang="en-US" dirty="0"/>
              <a:t>Blackout Final Report listed four causes</a:t>
            </a:r>
          </a:p>
          <a:p>
            <a:pPr lvl="1"/>
            <a:r>
              <a:rPr lang="en-US" altLang="en-US" dirty="0"/>
              <a:t>FirstEnergy (FE) did not understand inadequacies of their system, particularly with respect to voltage instability.</a:t>
            </a:r>
          </a:p>
          <a:p>
            <a:pPr lvl="1"/>
            <a:r>
              <a:rPr lang="en-US" altLang="en-US" dirty="0"/>
              <a:t>Inadequate situational awareness by FE</a:t>
            </a:r>
          </a:p>
          <a:p>
            <a:pPr lvl="1"/>
            <a:r>
              <a:rPr lang="en-US" altLang="en-US" dirty="0"/>
              <a:t>FE failed to adequately manage their tree growth</a:t>
            </a:r>
          </a:p>
          <a:p>
            <a:pPr lvl="1"/>
            <a:r>
              <a:rPr lang="en-US" altLang="en-US" dirty="0"/>
              <a:t>Failure of the grid reliability organizations (primarily </a:t>
            </a:r>
            <a:br>
              <a:rPr lang="en-US" altLang="en-US" dirty="0"/>
            </a:br>
            <a:r>
              <a:rPr lang="en-US" altLang="en-US" dirty="0"/>
              <a:t>MISO) to provide effective diagnostic support</a:t>
            </a:r>
          </a:p>
          <a:p>
            <a:r>
              <a:rPr lang="en-US" altLang="en-US" dirty="0"/>
              <a:t>Human/cyber interactions played a key role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FD85FB-5069-58D5-CC02-9AB0783FDCF5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47</a:t>
            </a:fld>
            <a:endParaRPr lang="en-US" sz="2000" dirty="0">
              <a:solidFill>
                <a:srgbClr val="1E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6561A4-C480-BC30-206C-7DC73625A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400" y="1407622"/>
            <a:ext cx="2887861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888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73152"/>
            <a:ext cx="8686800" cy="1069848"/>
          </a:xfrm>
        </p:spPr>
        <p:txBody>
          <a:bodyPr/>
          <a:lstStyle/>
          <a:p>
            <a:r>
              <a:rPr lang="en-US" altLang="en-US" dirty="0"/>
              <a:t>We’ve Come Quite a Ways Since 2003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972800" cy="4114800"/>
          </a:xfrm>
        </p:spPr>
        <p:txBody>
          <a:bodyPr/>
          <a:lstStyle/>
          <a:p>
            <a:r>
              <a:rPr lang="en-US" altLang="en-US" dirty="0"/>
              <a:t>Report included 46 recommendations, many of which have dramatically changed the operation of the interconnected power grid</a:t>
            </a:r>
          </a:p>
          <a:p>
            <a:pPr lvl="1"/>
            <a:r>
              <a:rPr lang="en-US" altLang="en-US" dirty="0"/>
              <a:t>Thirteen were focused on physical and cyber security</a:t>
            </a:r>
          </a:p>
          <a:p>
            <a:r>
              <a:rPr lang="en-US" altLang="en-US" dirty="0"/>
              <a:t>Focus here is what can 8/14/03 teach us to help with the grid in 2022 (and beyond)</a:t>
            </a:r>
          </a:p>
          <a:p>
            <a:r>
              <a:rPr lang="en-US" altLang="en-US" dirty="0"/>
              <a:t>Need to keep in mind economic impact of 8/14/03 was above $5 billion; yearly impact of blackouts could be above $100 billion</a:t>
            </a:r>
          </a:p>
          <a:p>
            <a:endParaRPr lang="en-US" altLang="en-US" dirty="0"/>
          </a:p>
          <a:p>
            <a:pPr lvl="1">
              <a:buFontTx/>
              <a:buNone/>
            </a:pPr>
            <a:r>
              <a:rPr lang="en-US" altLang="en-US" dirty="0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10432E-A4AA-0ACF-BFA3-7E7195492EEE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48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738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8" name="Freeform 3"/>
          <p:cNvSpPr>
            <a:spLocks/>
          </p:cNvSpPr>
          <p:nvPr/>
        </p:nvSpPr>
        <p:spPr bwMode="auto">
          <a:xfrm flipV="1">
            <a:off x="3098800" y="2024063"/>
            <a:ext cx="5797550" cy="2513012"/>
          </a:xfrm>
          <a:custGeom>
            <a:avLst/>
            <a:gdLst>
              <a:gd name="T0" fmla="*/ 62339 w 2232"/>
              <a:gd name="T1" fmla="*/ 1450783 h 899"/>
              <a:gd name="T2" fmla="*/ 467544 w 2232"/>
              <a:gd name="T3" fmla="*/ 1719135 h 899"/>
              <a:gd name="T4" fmla="*/ 561053 w 2232"/>
              <a:gd name="T5" fmla="*/ 1786223 h 899"/>
              <a:gd name="T6" fmla="*/ 685732 w 2232"/>
              <a:gd name="T7" fmla="*/ 1987488 h 899"/>
              <a:gd name="T8" fmla="*/ 1527312 w 2232"/>
              <a:gd name="T9" fmla="*/ 2289385 h 899"/>
              <a:gd name="T10" fmla="*/ 2181873 w 2232"/>
              <a:gd name="T11" fmla="*/ 2356473 h 899"/>
              <a:gd name="T12" fmla="*/ 4176729 w 2232"/>
              <a:gd name="T13" fmla="*/ 2390017 h 899"/>
              <a:gd name="T14" fmla="*/ 4394916 w 2232"/>
              <a:gd name="T15" fmla="*/ 2322929 h 899"/>
              <a:gd name="T16" fmla="*/ 4488425 w 2232"/>
              <a:gd name="T17" fmla="*/ 2255841 h 899"/>
              <a:gd name="T18" fmla="*/ 4987139 w 2232"/>
              <a:gd name="T19" fmla="*/ 2088120 h 899"/>
              <a:gd name="T20" fmla="*/ 5423515 w 2232"/>
              <a:gd name="T21" fmla="*/ 1819767 h 899"/>
              <a:gd name="T22" fmla="*/ 5672872 w 2232"/>
              <a:gd name="T23" fmla="*/ 1484327 h 899"/>
              <a:gd name="T24" fmla="*/ 5797550 w 2232"/>
              <a:gd name="T25" fmla="*/ 545092 h 899"/>
              <a:gd name="T26" fmla="*/ 5142987 w 2232"/>
              <a:gd name="T27" fmla="*/ 276739 h 899"/>
              <a:gd name="T28" fmla="*/ 3896203 w 2232"/>
              <a:gd name="T29" fmla="*/ 310283 h 899"/>
              <a:gd name="T30" fmla="*/ 3678015 w 2232"/>
              <a:gd name="T31" fmla="*/ 209651 h 899"/>
              <a:gd name="T32" fmla="*/ 3428658 w 2232"/>
              <a:gd name="T33" fmla="*/ 142562 h 899"/>
              <a:gd name="T34" fmla="*/ 2929945 w 2232"/>
              <a:gd name="T35" fmla="*/ 109018 h 899"/>
              <a:gd name="T36" fmla="*/ 2680588 w 2232"/>
              <a:gd name="T37" fmla="*/ 176107 h 899"/>
              <a:gd name="T38" fmla="*/ 2026025 w 2232"/>
              <a:gd name="T39" fmla="*/ 276739 h 899"/>
              <a:gd name="T40" fmla="*/ 1589651 w 2232"/>
              <a:gd name="T41" fmla="*/ 478003 h 899"/>
              <a:gd name="T42" fmla="*/ 1028597 w 2232"/>
              <a:gd name="T43" fmla="*/ 712812 h 899"/>
              <a:gd name="T44" fmla="*/ 592223 w 2232"/>
              <a:gd name="T45" fmla="*/ 914077 h 899"/>
              <a:gd name="T46" fmla="*/ 124678 w 2232"/>
              <a:gd name="T47" fmla="*/ 1014709 h 899"/>
              <a:gd name="T48" fmla="*/ 0 w 2232"/>
              <a:gd name="T49" fmla="*/ 1215974 h 899"/>
              <a:gd name="T50" fmla="*/ 31170 w 2232"/>
              <a:gd name="T51" fmla="*/ 1383694 h 899"/>
              <a:gd name="T52" fmla="*/ 62339 w 2232"/>
              <a:gd name="T53" fmla="*/ 1450783 h 89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232"/>
              <a:gd name="T82" fmla="*/ 0 h 899"/>
              <a:gd name="T83" fmla="*/ 2232 w 2232"/>
              <a:gd name="T84" fmla="*/ 899 h 89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232" h="899">
                <a:moveTo>
                  <a:pt x="24" y="519"/>
                </a:moveTo>
                <a:cubicBezTo>
                  <a:pt x="75" y="553"/>
                  <a:pt x="128" y="581"/>
                  <a:pt x="180" y="615"/>
                </a:cubicBezTo>
                <a:cubicBezTo>
                  <a:pt x="192" y="623"/>
                  <a:pt x="216" y="639"/>
                  <a:pt x="216" y="639"/>
                </a:cubicBezTo>
                <a:cubicBezTo>
                  <a:pt x="232" y="663"/>
                  <a:pt x="240" y="695"/>
                  <a:pt x="264" y="711"/>
                </a:cubicBezTo>
                <a:cubicBezTo>
                  <a:pt x="363" y="777"/>
                  <a:pt x="469" y="806"/>
                  <a:pt x="588" y="819"/>
                </a:cubicBezTo>
                <a:cubicBezTo>
                  <a:pt x="672" y="828"/>
                  <a:pt x="840" y="843"/>
                  <a:pt x="840" y="843"/>
                </a:cubicBezTo>
                <a:cubicBezTo>
                  <a:pt x="1065" y="899"/>
                  <a:pt x="1416" y="859"/>
                  <a:pt x="1608" y="855"/>
                </a:cubicBezTo>
                <a:cubicBezTo>
                  <a:pt x="1623" y="851"/>
                  <a:pt x="1675" y="840"/>
                  <a:pt x="1692" y="831"/>
                </a:cubicBezTo>
                <a:cubicBezTo>
                  <a:pt x="1705" y="825"/>
                  <a:pt x="1715" y="813"/>
                  <a:pt x="1728" y="807"/>
                </a:cubicBezTo>
                <a:cubicBezTo>
                  <a:pt x="1788" y="781"/>
                  <a:pt x="1857" y="763"/>
                  <a:pt x="1920" y="747"/>
                </a:cubicBezTo>
                <a:cubicBezTo>
                  <a:pt x="2002" y="726"/>
                  <a:pt x="2018" y="674"/>
                  <a:pt x="2088" y="651"/>
                </a:cubicBezTo>
                <a:cubicBezTo>
                  <a:pt x="2126" y="613"/>
                  <a:pt x="2152" y="574"/>
                  <a:pt x="2184" y="531"/>
                </a:cubicBezTo>
                <a:cubicBezTo>
                  <a:pt x="2220" y="423"/>
                  <a:pt x="2218" y="307"/>
                  <a:pt x="2232" y="195"/>
                </a:cubicBezTo>
                <a:cubicBezTo>
                  <a:pt x="2156" y="144"/>
                  <a:pt x="2069" y="121"/>
                  <a:pt x="1980" y="99"/>
                </a:cubicBezTo>
                <a:cubicBezTo>
                  <a:pt x="1765" y="111"/>
                  <a:pt x="1718" y="122"/>
                  <a:pt x="1500" y="111"/>
                </a:cubicBezTo>
                <a:cubicBezTo>
                  <a:pt x="1471" y="101"/>
                  <a:pt x="1445" y="85"/>
                  <a:pt x="1416" y="75"/>
                </a:cubicBezTo>
                <a:cubicBezTo>
                  <a:pt x="1385" y="65"/>
                  <a:pt x="1320" y="51"/>
                  <a:pt x="1320" y="51"/>
                </a:cubicBezTo>
                <a:cubicBezTo>
                  <a:pt x="1243" y="0"/>
                  <a:pt x="1288" y="19"/>
                  <a:pt x="1128" y="39"/>
                </a:cubicBezTo>
                <a:cubicBezTo>
                  <a:pt x="1095" y="43"/>
                  <a:pt x="1065" y="58"/>
                  <a:pt x="1032" y="63"/>
                </a:cubicBezTo>
                <a:cubicBezTo>
                  <a:pt x="948" y="77"/>
                  <a:pt x="865" y="90"/>
                  <a:pt x="780" y="99"/>
                </a:cubicBezTo>
                <a:cubicBezTo>
                  <a:pt x="720" y="119"/>
                  <a:pt x="674" y="155"/>
                  <a:pt x="612" y="171"/>
                </a:cubicBezTo>
                <a:cubicBezTo>
                  <a:pt x="544" y="216"/>
                  <a:pt x="453" y="217"/>
                  <a:pt x="396" y="255"/>
                </a:cubicBezTo>
                <a:cubicBezTo>
                  <a:pt x="347" y="288"/>
                  <a:pt x="286" y="316"/>
                  <a:pt x="228" y="327"/>
                </a:cubicBezTo>
                <a:cubicBezTo>
                  <a:pt x="166" y="338"/>
                  <a:pt x="108" y="343"/>
                  <a:pt x="48" y="363"/>
                </a:cubicBezTo>
                <a:cubicBezTo>
                  <a:pt x="26" y="385"/>
                  <a:pt x="0" y="400"/>
                  <a:pt x="0" y="435"/>
                </a:cubicBezTo>
                <a:cubicBezTo>
                  <a:pt x="0" y="455"/>
                  <a:pt x="7" y="475"/>
                  <a:pt x="12" y="495"/>
                </a:cubicBezTo>
                <a:cubicBezTo>
                  <a:pt x="25" y="548"/>
                  <a:pt x="24" y="539"/>
                  <a:pt x="24" y="519"/>
                </a:cubicBezTo>
                <a:close/>
              </a:path>
            </a:pathLst>
          </a:custGeom>
          <a:solidFill>
            <a:srgbClr val="FFFFFF"/>
          </a:solidFill>
          <a:ln w="349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40979" name="Line 4"/>
          <p:cNvSpPr>
            <a:spLocks noChangeShapeType="1"/>
          </p:cNvSpPr>
          <p:nvPr/>
        </p:nvSpPr>
        <p:spPr bwMode="auto">
          <a:xfrm>
            <a:off x="7810501" y="2678113"/>
            <a:ext cx="428625" cy="0"/>
          </a:xfrm>
          <a:prstGeom prst="line">
            <a:avLst/>
          </a:prstGeom>
          <a:noFill/>
          <a:ln w="539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graphicFrame>
        <p:nvGraphicFramePr>
          <p:cNvPr id="40962" name="Object 5"/>
          <p:cNvGraphicFramePr>
            <a:graphicFrameLocks noChangeAspect="1"/>
          </p:cNvGraphicFramePr>
          <p:nvPr/>
        </p:nvGraphicFramePr>
        <p:xfrm>
          <a:off x="5546725" y="3502025"/>
          <a:ext cx="850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50680" imgH="393480" progId="Equation.DSMT4">
                  <p:embed/>
                </p:oleObj>
              </mc:Choice>
              <mc:Fallback>
                <p:oleObj name="Equation" r:id="rId2" imgW="850680" imgH="393480" progId="Equation.DSMT4">
                  <p:embed/>
                  <p:pic>
                    <p:nvPicPr>
                      <p:cNvPr id="4096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6725" y="3502025"/>
                        <a:ext cx="850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0" name="Line 6"/>
          <p:cNvSpPr>
            <a:spLocks noChangeShapeType="1"/>
          </p:cNvSpPr>
          <p:nvPr/>
        </p:nvSpPr>
        <p:spPr bwMode="auto">
          <a:xfrm>
            <a:off x="5010150" y="3292475"/>
            <a:ext cx="1968500" cy="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40981" name="Line 7"/>
          <p:cNvSpPr>
            <a:spLocks noChangeShapeType="1"/>
          </p:cNvSpPr>
          <p:nvPr/>
        </p:nvSpPr>
        <p:spPr bwMode="auto">
          <a:xfrm rot="10800000" flipH="1">
            <a:off x="8029575" y="2009775"/>
            <a:ext cx="0" cy="660400"/>
          </a:xfrm>
          <a:prstGeom prst="line">
            <a:avLst/>
          </a:prstGeom>
          <a:noFill/>
          <a:ln w="34925">
            <a:solidFill>
              <a:srgbClr val="FF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sz="2800" dirty="0"/>
          </a:p>
        </p:txBody>
      </p:sp>
      <p:graphicFrame>
        <p:nvGraphicFramePr>
          <p:cNvPr id="40963" name="Object 8"/>
          <p:cNvGraphicFramePr>
            <a:graphicFrameLocks noChangeAspect="1"/>
          </p:cNvGraphicFramePr>
          <p:nvPr/>
        </p:nvGraphicFramePr>
        <p:xfrm>
          <a:off x="7470775" y="2570741"/>
          <a:ext cx="228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8600" imgH="241200" progId="Equation.DSMT4">
                  <p:embed/>
                </p:oleObj>
              </mc:Choice>
              <mc:Fallback>
                <p:oleObj name="Equation" r:id="rId4" imgW="228600" imgH="241200" progId="Equation.DSMT4">
                  <p:embed/>
                  <p:pic>
                    <p:nvPicPr>
                      <p:cNvPr id="4096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0775" y="2570741"/>
                        <a:ext cx="2286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4" name="Object 9"/>
          <p:cNvGraphicFramePr>
            <a:graphicFrameLocks noChangeAspect="1"/>
          </p:cNvGraphicFramePr>
          <p:nvPr/>
        </p:nvGraphicFramePr>
        <p:xfrm>
          <a:off x="5032375" y="2619375"/>
          <a:ext cx="342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2720" imgH="431640" progId="Equation.DSMT4">
                  <p:embed/>
                </p:oleObj>
              </mc:Choice>
              <mc:Fallback>
                <p:oleObj name="Equation" r:id="rId6" imgW="342720" imgH="431640" progId="Equation.DSMT4">
                  <p:embed/>
                  <p:pic>
                    <p:nvPicPr>
                      <p:cNvPr id="4096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75" y="2619375"/>
                        <a:ext cx="342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2" name="Line 10"/>
          <p:cNvSpPr>
            <a:spLocks noChangeShapeType="1"/>
          </p:cNvSpPr>
          <p:nvPr/>
        </p:nvSpPr>
        <p:spPr bwMode="auto">
          <a:xfrm>
            <a:off x="5772150" y="3178175"/>
            <a:ext cx="431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sz="2800" dirty="0"/>
          </a:p>
        </p:txBody>
      </p:sp>
      <p:graphicFrame>
        <p:nvGraphicFramePr>
          <p:cNvPr id="40965" name="Object 11"/>
          <p:cNvGraphicFramePr>
            <a:graphicFrameLocks noChangeAspect="1"/>
          </p:cNvGraphicFramePr>
          <p:nvPr/>
        </p:nvGraphicFramePr>
        <p:xfrm>
          <a:off x="4651375" y="3159125"/>
          <a:ext cx="152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280" imgH="317160" progId="Equation.DSMT4">
                  <p:embed/>
                </p:oleObj>
              </mc:Choice>
              <mc:Fallback>
                <p:oleObj name="Equation" r:id="rId8" imgW="152280" imgH="317160" progId="Equation.DSMT4">
                  <p:embed/>
                  <p:pic>
                    <p:nvPicPr>
                      <p:cNvPr id="4096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75" y="3159125"/>
                        <a:ext cx="152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3" name="Line 12"/>
          <p:cNvSpPr>
            <a:spLocks noChangeShapeType="1"/>
          </p:cNvSpPr>
          <p:nvPr/>
        </p:nvSpPr>
        <p:spPr bwMode="auto">
          <a:xfrm flipH="1">
            <a:off x="5000626" y="3097213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40984" name="Line 13"/>
          <p:cNvSpPr>
            <a:spLocks noChangeShapeType="1"/>
          </p:cNvSpPr>
          <p:nvPr/>
        </p:nvSpPr>
        <p:spPr bwMode="auto">
          <a:xfrm flipH="1">
            <a:off x="6969126" y="3084513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graphicFrame>
        <p:nvGraphicFramePr>
          <p:cNvPr id="40966" name="Object 14"/>
          <p:cNvGraphicFramePr>
            <a:graphicFrameLocks noChangeAspect="1"/>
          </p:cNvGraphicFramePr>
          <p:nvPr/>
        </p:nvGraphicFramePr>
        <p:xfrm>
          <a:off x="7134225" y="3095625"/>
          <a:ext cx="215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5640" imgH="393480" progId="Equation.DSMT4">
                  <p:embed/>
                </p:oleObj>
              </mc:Choice>
              <mc:Fallback>
                <p:oleObj name="Equation" r:id="rId10" imgW="215640" imgH="393480" progId="Equation.DSMT4">
                  <p:embed/>
                  <p:pic>
                    <p:nvPicPr>
                      <p:cNvPr id="4096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4225" y="3095625"/>
                        <a:ext cx="215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5" name="Line 15"/>
          <p:cNvSpPr>
            <a:spLocks noChangeShapeType="1"/>
          </p:cNvSpPr>
          <p:nvPr/>
        </p:nvSpPr>
        <p:spPr bwMode="auto">
          <a:xfrm>
            <a:off x="4343401" y="2589213"/>
            <a:ext cx="428625" cy="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40986" name="Line 16"/>
          <p:cNvSpPr>
            <a:spLocks noChangeShapeType="1"/>
          </p:cNvSpPr>
          <p:nvPr/>
        </p:nvSpPr>
        <p:spPr bwMode="auto">
          <a:xfrm>
            <a:off x="4562475" y="1933575"/>
            <a:ext cx="0" cy="6477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sz="2800" dirty="0"/>
          </a:p>
        </p:txBody>
      </p:sp>
      <p:graphicFrame>
        <p:nvGraphicFramePr>
          <p:cNvPr id="40967" name="Object 17"/>
          <p:cNvGraphicFramePr>
            <a:graphicFrameLocks noChangeAspect="1"/>
          </p:cNvGraphicFramePr>
          <p:nvPr/>
        </p:nvGraphicFramePr>
        <p:xfrm>
          <a:off x="4225925" y="1511300"/>
          <a:ext cx="165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4880" imgH="279360" progId="Equation.DSMT4">
                  <p:embed/>
                </p:oleObj>
              </mc:Choice>
              <mc:Fallback>
                <p:oleObj name="Equation" r:id="rId12" imgW="164880" imgH="279360" progId="Equation.DSMT4">
                  <p:embed/>
                  <p:pic>
                    <p:nvPicPr>
                      <p:cNvPr id="4096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5925" y="1511300"/>
                        <a:ext cx="165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8" name="Object 18"/>
          <p:cNvGraphicFramePr>
            <a:graphicFrameLocks noChangeAspect="1"/>
          </p:cNvGraphicFramePr>
          <p:nvPr/>
        </p:nvGraphicFramePr>
        <p:xfrm>
          <a:off x="3952875" y="2471793"/>
          <a:ext cx="330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30120" imgH="241200" progId="Equation.DSMT4">
                  <p:embed/>
                </p:oleObj>
              </mc:Choice>
              <mc:Fallback>
                <p:oleObj name="Equation" r:id="rId14" imgW="330120" imgH="241200" progId="Equation.DSMT4">
                  <p:embed/>
                  <p:pic>
                    <p:nvPicPr>
                      <p:cNvPr id="4096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75" y="2471793"/>
                        <a:ext cx="330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9" name="Object 19"/>
          <p:cNvGraphicFramePr>
            <a:graphicFrameLocks noChangeAspect="1"/>
          </p:cNvGraphicFramePr>
          <p:nvPr/>
        </p:nvGraphicFramePr>
        <p:xfrm>
          <a:off x="7686675" y="1587500"/>
          <a:ext cx="165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4880" imgH="279360" progId="Equation.DSMT4">
                  <p:embed/>
                </p:oleObj>
              </mc:Choice>
              <mc:Fallback>
                <p:oleObj name="Equation" r:id="rId16" imgW="164880" imgH="279360" progId="Equation.DSMT4">
                  <p:embed/>
                  <p:pic>
                    <p:nvPicPr>
                      <p:cNvPr id="4096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6675" y="1587500"/>
                        <a:ext cx="165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7" name="Line 20"/>
          <p:cNvSpPr>
            <a:spLocks noChangeShapeType="1"/>
          </p:cNvSpPr>
          <p:nvPr/>
        </p:nvSpPr>
        <p:spPr bwMode="auto">
          <a:xfrm>
            <a:off x="7870826" y="3935413"/>
            <a:ext cx="403225" cy="0"/>
          </a:xfrm>
          <a:prstGeom prst="line">
            <a:avLst/>
          </a:prstGeom>
          <a:noFill/>
          <a:ln w="50800">
            <a:solidFill>
              <a:srgbClr val="6E2500"/>
            </a:solidFill>
            <a:round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  <p:graphicFrame>
        <p:nvGraphicFramePr>
          <p:cNvPr id="40970" name="Object 21"/>
          <p:cNvGraphicFramePr>
            <a:graphicFrameLocks noChangeAspect="1"/>
          </p:cNvGraphicFramePr>
          <p:nvPr/>
        </p:nvGraphicFramePr>
        <p:xfrm>
          <a:off x="7594600" y="3711575"/>
          <a:ext cx="215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15640" imgH="317160" progId="Equation.DSMT4">
                  <p:embed/>
                </p:oleObj>
              </mc:Choice>
              <mc:Fallback>
                <p:oleObj name="Equation" r:id="rId18" imgW="215640" imgH="317160" progId="Equation.DSMT4">
                  <p:embed/>
                  <p:pic>
                    <p:nvPicPr>
                      <p:cNvPr id="4097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600" y="3711575"/>
                        <a:ext cx="2159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8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PTDF Evaluation</a:t>
            </a:r>
          </a:p>
        </p:txBody>
      </p:sp>
      <p:graphicFrame>
        <p:nvGraphicFramePr>
          <p:cNvPr id="310299" name="Object 27"/>
          <p:cNvGraphicFramePr>
            <a:graphicFrameLocks noChangeAspect="1"/>
          </p:cNvGraphicFramePr>
          <p:nvPr/>
        </p:nvGraphicFramePr>
        <p:xfrm>
          <a:off x="4438650" y="1463675"/>
          <a:ext cx="482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82400" imgH="393480" progId="Equation.DSMT4">
                  <p:embed/>
                </p:oleObj>
              </mc:Choice>
              <mc:Fallback>
                <p:oleObj name="Equation" r:id="rId20" imgW="482400" imgH="393480" progId="Equation.DSMT4">
                  <p:embed/>
                  <p:pic>
                    <p:nvPicPr>
                      <p:cNvPr id="310299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8650" y="1463675"/>
                        <a:ext cx="4826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300" name="Object 28"/>
          <p:cNvGraphicFramePr>
            <a:graphicFrameLocks noChangeAspect="1"/>
          </p:cNvGraphicFramePr>
          <p:nvPr/>
        </p:nvGraphicFramePr>
        <p:xfrm>
          <a:off x="7921625" y="1552575"/>
          <a:ext cx="482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82400" imgH="393480" progId="Equation.DSMT4">
                  <p:embed/>
                </p:oleObj>
              </mc:Choice>
              <mc:Fallback>
                <p:oleObj name="Equation" r:id="rId22" imgW="482400" imgH="393480" progId="Equation.DSMT4">
                  <p:embed/>
                  <p:pic>
                    <p:nvPicPr>
                      <p:cNvPr id="31030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25" y="1552575"/>
                        <a:ext cx="4826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301" name="Object 29"/>
          <p:cNvGraphicFramePr>
            <a:graphicFrameLocks noChangeAspect="1"/>
          </p:cNvGraphicFramePr>
          <p:nvPr/>
        </p:nvGraphicFramePr>
        <p:xfrm>
          <a:off x="5426075" y="2578100"/>
          <a:ext cx="901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901440" imgH="482400" progId="Equation.DSMT4">
                  <p:embed/>
                </p:oleObj>
              </mc:Choice>
              <mc:Fallback>
                <p:oleObj name="Equation" r:id="rId24" imgW="901440" imgH="482400" progId="Equation.DSMT4">
                  <p:embed/>
                  <p:pic>
                    <p:nvPicPr>
                      <p:cNvPr id="310301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6075" y="2578100"/>
                        <a:ext cx="9017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302" name="Object 30"/>
          <p:cNvGraphicFramePr>
            <a:graphicFrameLocks noChangeAspect="1"/>
          </p:cNvGraphicFramePr>
          <p:nvPr/>
        </p:nvGraphicFramePr>
        <p:xfrm>
          <a:off x="6283325" y="2587625"/>
          <a:ext cx="787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787320" imgH="482400" progId="Equation.DSMT4">
                  <p:embed/>
                </p:oleObj>
              </mc:Choice>
              <mc:Fallback>
                <p:oleObj name="Equation" r:id="rId26" imgW="787320" imgH="482400" progId="Equation.DSMT4">
                  <p:embed/>
                  <p:pic>
                    <p:nvPicPr>
                      <p:cNvPr id="310302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3325" y="2587625"/>
                        <a:ext cx="787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9" name="Line 32"/>
          <p:cNvSpPr>
            <a:spLocks noChangeShapeType="1"/>
          </p:cNvSpPr>
          <p:nvPr/>
        </p:nvSpPr>
        <p:spPr bwMode="auto">
          <a:xfrm rot="10800000" flipV="1">
            <a:off x="7956550" y="3933825"/>
            <a:ext cx="0" cy="7493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sz="2800" dirty="0"/>
          </a:p>
        </p:txBody>
      </p:sp>
      <p:graphicFrame>
        <p:nvGraphicFramePr>
          <p:cNvPr id="40975" name="Object 33"/>
          <p:cNvGraphicFramePr>
            <a:graphicFrameLocks noChangeAspect="1"/>
          </p:cNvGraphicFramePr>
          <p:nvPr/>
        </p:nvGraphicFramePr>
        <p:xfrm>
          <a:off x="7594600" y="4457700"/>
          <a:ext cx="177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77480" imgH="304560" progId="Equation.DSMT4">
                  <p:embed/>
                </p:oleObj>
              </mc:Choice>
              <mc:Fallback>
                <p:oleObj name="Equation" r:id="rId28" imgW="177480" imgH="304560" progId="Equation.DSMT4">
                  <p:embed/>
                  <p:pic>
                    <p:nvPicPr>
                      <p:cNvPr id="40975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600" y="4457700"/>
                        <a:ext cx="177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0" name="Line 35"/>
          <p:cNvSpPr>
            <a:spLocks noChangeShapeType="1"/>
          </p:cNvSpPr>
          <p:nvPr/>
        </p:nvSpPr>
        <p:spPr bwMode="auto">
          <a:xfrm flipV="1">
            <a:off x="8147050" y="3933825"/>
            <a:ext cx="0" cy="749300"/>
          </a:xfrm>
          <a:prstGeom prst="line">
            <a:avLst/>
          </a:prstGeom>
          <a:noFill/>
          <a:ln w="34925">
            <a:solidFill>
              <a:srgbClr val="FF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sz="2800" dirty="0"/>
          </a:p>
        </p:txBody>
      </p:sp>
      <p:graphicFrame>
        <p:nvGraphicFramePr>
          <p:cNvPr id="40976" name="Object 36"/>
          <p:cNvGraphicFramePr>
            <a:graphicFrameLocks noChangeAspect="1"/>
          </p:cNvGraphicFramePr>
          <p:nvPr/>
        </p:nvGraphicFramePr>
        <p:xfrm>
          <a:off x="8385175" y="4441825"/>
          <a:ext cx="177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77480" imgH="304560" progId="Equation.DSMT4">
                  <p:embed/>
                </p:oleObj>
              </mc:Choice>
              <mc:Fallback>
                <p:oleObj name="Equation" r:id="rId30" imgW="177480" imgH="304560" progId="Equation.DSMT4">
                  <p:embed/>
                  <p:pic>
                    <p:nvPicPr>
                      <p:cNvPr id="40976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5175" y="4441825"/>
                        <a:ext cx="177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7" name="Object 23"/>
          <p:cNvGraphicFramePr>
            <a:graphicFrameLocks noChangeAspect="1"/>
          </p:cNvGraphicFramePr>
          <p:nvPr/>
        </p:nvGraphicFramePr>
        <p:xfrm>
          <a:off x="4709424" y="5033932"/>
          <a:ext cx="25527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2552400" imgH="533160" progId="Equation.DSMT4">
                  <p:embed/>
                </p:oleObj>
              </mc:Choice>
              <mc:Fallback>
                <p:oleObj name="Equation" r:id="rId32" imgW="2552400" imgH="533160" progId="Equation.DSMT4">
                  <p:embed/>
                  <p:pic>
                    <p:nvPicPr>
                      <p:cNvPr id="4097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9424" y="5033932"/>
                        <a:ext cx="25527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1" name="Rectangle 37"/>
          <p:cNvSpPr>
            <a:spLocks noChangeArrowheads="1"/>
          </p:cNvSpPr>
          <p:nvPr/>
        </p:nvSpPr>
        <p:spPr bwMode="auto">
          <a:xfrm>
            <a:off x="4576074" y="4887882"/>
            <a:ext cx="2819400" cy="8255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417412" y="2544713"/>
            <a:ext cx="2584362" cy="2308324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1E0000"/>
                </a:solidFill>
              </a:rPr>
              <a:t>Defined in terms of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the injection shift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factors (ISFs); 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the slack  bus 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dependence in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each cancels out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847784" y="5012732"/>
            <a:ext cx="2380780" cy="1200329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1E0000"/>
                </a:solidFill>
              </a:rPr>
              <a:t>The PTDFs to the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slack bus are the 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ISFs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E5C1FA-F904-138E-5C44-3C83091B61C4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5962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First Energy Control Center, Recent (2013)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53" b="-178"/>
          <a:stretch/>
        </p:blipFill>
        <p:spPr>
          <a:xfrm>
            <a:off x="591126" y="1280159"/>
            <a:ext cx="8552873" cy="49730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38400" y="6343225"/>
            <a:ext cx="457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1E0000"/>
                </a:solidFill>
              </a:rPr>
              <a:t>Image Source: www.wksu.org/news/story/365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A2E7F5B0-F076-9313-7708-AA6BB7EACD56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49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4008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My Involvement in Blackout Investigation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972800" cy="4114800"/>
          </a:xfrm>
        </p:spPr>
        <p:txBody>
          <a:bodyPr/>
          <a:lstStyle/>
          <a:p>
            <a:r>
              <a:rPr lang="en-US" altLang="en-US" dirty="0"/>
              <a:t>I spend a lot of time talking to reporters on 8/14 to 8/16, before I knew what happened</a:t>
            </a:r>
          </a:p>
          <a:p>
            <a:r>
              <a:rPr lang="en-US" altLang="en-US" dirty="0"/>
              <a:t>Tasked by DOE to do onsite visit to FE on 8/19 to 8/21 with Doug Wiegmann; did a similar visit to MISO the next week (right as classes were starting for us at UIUC)</a:t>
            </a:r>
          </a:p>
          <a:p>
            <a:r>
              <a:rPr lang="en-US" altLang="en-US" dirty="0"/>
              <a:t>Did return visit in Oct with many </a:t>
            </a:r>
            <a:br>
              <a:rPr lang="en-US" altLang="en-US" dirty="0"/>
            </a:br>
            <a:r>
              <a:rPr lang="en-US" altLang="en-US" dirty="0"/>
              <a:t>others involved in the investigation;</a:t>
            </a:r>
            <a:br>
              <a:rPr lang="en-US" altLang="en-US" dirty="0"/>
            </a:br>
            <a:r>
              <a:rPr lang="en-US" altLang="en-US" dirty="0"/>
              <a:t>we also then talked with Cinergy</a:t>
            </a:r>
          </a:p>
          <a:p>
            <a:r>
              <a:rPr lang="en-US" altLang="en-US" dirty="0"/>
              <a:t>Many folks played far larger roles; </a:t>
            </a:r>
            <a:br>
              <a:rPr lang="en-US" altLang="en-US" dirty="0"/>
            </a:br>
            <a:r>
              <a:rPr lang="en-US" altLang="en-US" dirty="0"/>
              <a:t>I was only involved extensively </a:t>
            </a:r>
            <a:br>
              <a:rPr lang="en-US" altLang="en-US" dirty="0"/>
            </a:br>
            <a:r>
              <a:rPr lang="en-US" altLang="en-US" dirty="0"/>
              <a:t>early on</a:t>
            </a:r>
          </a:p>
        </p:txBody>
      </p: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3200400"/>
            <a:ext cx="5029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5608F5-E1A3-12AE-D1C2-88FB84552E70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50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6044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Footprints of Reliability Coordinators in Midwest</a:t>
            </a:r>
          </a:p>
        </p:txBody>
      </p:sp>
      <p:pic>
        <p:nvPicPr>
          <p:cNvPr id="15364" name="Picture 3" descr="Imag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760" y="1280160"/>
            <a:ext cx="7315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DCD003-7CAA-C083-48EF-F5E4CEEEAD06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51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1890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August 13, 2003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744200" cy="2057400"/>
          </a:xfrm>
        </p:spPr>
        <p:txBody>
          <a:bodyPr/>
          <a:lstStyle/>
          <a:p>
            <a:r>
              <a:rPr lang="en-US" altLang="en-US" dirty="0"/>
              <a:t>It is important to realize that immediately before the blackout few people thought the system was on the verge of a catastrophe.</a:t>
            </a:r>
          </a:p>
          <a:p>
            <a:r>
              <a:rPr lang="en-US" altLang="en-US" dirty="0"/>
              <a:t>NERC 2003 Summer </a:t>
            </a:r>
            <a:br>
              <a:rPr lang="en-US" altLang="en-US" dirty="0"/>
            </a:br>
            <a:r>
              <a:rPr lang="en-US" altLang="en-US" dirty="0"/>
              <a:t>Assessment did not </a:t>
            </a:r>
            <a:br>
              <a:rPr lang="en-US" altLang="en-US" dirty="0"/>
            </a:br>
            <a:r>
              <a:rPr lang="en-US" altLang="en-US" dirty="0"/>
              <a:t>list Ohio as an area</a:t>
            </a:r>
            <a:br>
              <a:rPr lang="en-US" altLang="en-US" dirty="0"/>
            </a:br>
            <a:r>
              <a:rPr lang="en-US" altLang="en-US" dirty="0"/>
              <a:t>of particular concern   </a:t>
            </a:r>
          </a:p>
        </p:txBody>
      </p:sp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454953"/>
            <a:ext cx="5715000" cy="366664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9400" y="2430134"/>
            <a:ext cx="8556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62200" y="6172201"/>
            <a:ext cx="7620000" cy="307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kern="0" dirty="0">
                <a:solidFill>
                  <a:srgbClr val="000000"/>
                </a:solidFill>
                <a:latin typeface="Times New Roman"/>
              </a:rPr>
              <a:t>NERC 2003 Summer Assessment is available at http://www.nerc.com/files/summer2003.pdf </a:t>
            </a:r>
            <a:endParaRPr lang="en-US" sz="1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F66DCD-F3CC-A592-9A06-9AC26B266E3F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52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1435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August 14, 2003: Pre-blackout (before 14:30 EDT)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972800" cy="3733800"/>
          </a:xfrm>
        </p:spPr>
        <p:txBody>
          <a:bodyPr/>
          <a:lstStyle/>
          <a:p>
            <a:r>
              <a:rPr lang="en-US" dirty="0"/>
              <a:t>It had mostly been a normal summer day at First Energy</a:t>
            </a:r>
          </a:p>
          <a:p>
            <a:pPr lvl="1"/>
            <a:r>
              <a:rPr lang="en-US" dirty="0"/>
              <a:t>Most generation was available though the 883 MW Davis-Besse Nuclear unit was on a long-term outage</a:t>
            </a:r>
          </a:p>
          <a:p>
            <a:pPr lvl="1"/>
            <a:r>
              <a:rPr lang="en-US" dirty="0"/>
              <a:t>At 13:31 EDT the Eastlake 5 unit (a 597 MW plant on Lake Erie) tripped when the operator tried to up is reactive output, but this was not seen as a severe event</a:t>
            </a:r>
          </a:p>
          <a:p>
            <a:r>
              <a:rPr lang="en-US" dirty="0"/>
              <a:t>It had been a busy day at </a:t>
            </a:r>
            <a:br>
              <a:rPr lang="en-US" dirty="0"/>
            </a:br>
            <a:r>
              <a:rPr lang="en-US" dirty="0"/>
              <a:t>MISO, with their reliability </a:t>
            </a:r>
            <a:br>
              <a:rPr lang="en-US" dirty="0"/>
            </a:br>
            <a:r>
              <a:rPr lang="en-US" dirty="0"/>
              <a:t>coordinators dealing with a </a:t>
            </a:r>
            <a:br>
              <a:rPr lang="en-US" dirty="0"/>
            </a:br>
            <a:r>
              <a:rPr lang="en-US" dirty="0"/>
              <a:t>small outage in Indiana </a:t>
            </a:r>
            <a:br>
              <a:rPr lang="en-US" dirty="0"/>
            </a:br>
            <a:r>
              <a:rPr lang="en-US" dirty="0"/>
              <a:t>around noon</a:t>
            </a:r>
          </a:p>
          <a:p>
            <a:pPr lvl="1"/>
            <a:r>
              <a:rPr lang="en-US" dirty="0"/>
              <a:t>Their state estimator  failed at </a:t>
            </a:r>
            <a:br>
              <a:rPr lang="en-US" dirty="0"/>
            </a:br>
            <a:r>
              <a:rPr lang="en-US" dirty="0"/>
              <a:t>1215 EDT but no one knew 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0517EDF0-A66A-0926-A510-B8AEFF252A12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53</a:t>
            </a:fld>
            <a:endParaRPr lang="en-US" sz="2000" dirty="0">
              <a:solidFill>
                <a:srgbClr val="1E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507D15-BAB4-694A-FBD9-56A3DFC769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53" t="42398" r="19002" b="2220"/>
          <a:stretch/>
        </p:blipFill>
        <p:spPr>
          <a:xfrm>
            <a:off x="5189451" y="3460865"/>
            <a:ext cx="6545349" cy="308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797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8382000" cy="758952"/>
          </a:xfrm>
        </p:spPr>
        <p:txBody>
          <a:bodyPr/>
          <a:lstStyle/>
          <a:p>
            <a:r>
              <a:rPr lang="en-US" altLang="en-US" dirty="0"/>
              <a:t>Cinergy Bedford-Columbus 345 kV Line Tree Contact at 12:08 EDT</a:t>
            </a:r>
          </a:p>
        </p:txBody>
      </p:sp>
      <p:pic>
        <p:nvPicPr>
          <p:cNvPr id="19460" name="Picture 4" descr="2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759" y="1280160"/>
            <a:ext cx="7835610" cy="521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B085EF-3B1D-8130-D609-291145BBA424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54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7177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Trees were Finally “Trimmed” Two Months Later</a:t>
            </a:r>
          </a:p>
        </p:txBody>
      </p:sp>
      <p:pic>
        <p:nvPicPr>
          <p:cNvPr id="20484" name="Picture 4" descr="MVC-294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761" y="1280160"/>
            <a:ext cx="7388223" cy="521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42AE32-F98A-09C2-A6C4-D680D34664AF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55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PTDFs in PowerWorld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9916887" cy="1844040"/>
          </a:xfrm>
        </p:spPr>
        <p:txBody>
          <a:bodyPr/>
          <a:lstStyle/>
          <a:p>
            <a:r>
              <a:rPr lang="en-US" dirty="0"/>
              <a:t>PowerWorld provides a number of options for calculating and visualizing PTDFs</a:t>
            </a:r>
          </a:p>
          <a:p>
            <a:pPr lvl="1"/>
            <a:r>
              <a:rPr lang="en-US" dirty="0"/>
              <a:t>Select Tools, Sensitivities, Power Transfer Distribution Factors (PTDFs)</a:t>
            </a:r>
          </a:p>
          <a:p>
            <a:pPr lvl="1"/>
            <a:endParaRPr lang="en-US" dirty="0"/>
          </a:p>
        </p:txBody>
      </p:sp>
      <p:pic>
        <p:nvPicPr>
          <p:cNvPr id="3768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" r="57629" b="53250"/>
          <a:stretch/>
        </p:blipFill>
        <p:spPr bwMode="auto">
          <a:xfrm>
            <a:off x="1249680" y="2666940"/>
            <a:ext cx="5836920" cy="362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3269" y="3075649"/>
            <a:ext cx="3728573" cy="1200329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1E0000"/>
                </a:solidFill>
              </a:rPr>
              <a:t>Results are shown for the five bus case for the 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Bus 2 to Bus 3 transaction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10136" y="4800601"/>
            <a:ext cx="2855974" cy="830997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1E0000"/>
                </a:solidFill>
              </a:rPr>
              <a:t>There is a button to visualize the PTDFs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6553200" y="469392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9042110" y="4495801"/>
            <a:ext cx="101890" cy="48954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9906000" y="15240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>
            <a:cxnSpLocks/>
          </p:cNvCxnSpPr>
          <p:nvPr/>
        </p:nvCxnSpPr>
        <p:spPr bwMode="auto">
          <a:xfrm flipH="1">
            <a:off x="5226012" y="5012343"/>
            <a:ext cx="2241588" cy="0"/>
          </a:xfrm>
          <a:prstGeom prst="straightConnector1">
            <a:avLst/>
          </a:prstGeom>
          <a:noFill/>
          <a:ln w="44450" cap="flat" cmpd="sng" algn="ctr">
            <a:solidFill>
              <a:srgbClr val="1E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78CE99C0-E8D9-8218-7A05-E9365AAA298D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5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9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Bus PTDF Visualization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6" r="19938"/>
          <a:stretch/>
        </p:blipFill>
        <p:spPr bwMode="auto">
          <a:xfrm>
            <a:off x="914400" y="1280160"/>
            <a:ext cx="649224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0" y="2057400"/>
            <a:ext cx="2956560" cy="830997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PowerWorld Case: 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b="1" dirty="0">
                <a:solidFill>
                  <a:srgbClr val="1E0000"/>
                </a:solidFill>
              </a:rPr>
              <a:t>B5_DistFact_PTDF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65992076-877F-887A-4B44-8B9AD52C1757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6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106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Nine Bus PTDF Example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1" r="27353"/>
          <a:stretch/>
        </p:blipFill>
        <p:spPr bwMode="auto">
          <a:xfrm>
            <a:off x="914400" y="1280160"/>
            <a:ext cx="539496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934200" y="4016276"/>
            <a:ext cx="2666999" cy="830997"/>
          </a:xfrm>
          <a:prstGeom prst="rect">
            <a:avLst/>
          </a:prstGeom>
          <a:solidFill>
            <a:srgbClr val="FFE6E6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PowerWorld Case: 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b="1" dirty="0">
                <a:solidFill>
                  <a:srgbClr val="1E0000"/>
                </a:solidFill>
              </a:rPr>
              <a:t>B9_PTDF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86600" y="1425476"/>
            <a:ext cx="3404626" cy="2308324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Display shows the PTDFs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for a basic transaction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from Bus A to Bus I.  Note that 100% of the transaction leaves Bus A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and 100% arrives at Bus I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C534DE1E-BAAB-8D8F-87C7-DF3295545532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7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693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Eastern Interconnect Example: Wisconsin Utility to TVA PTDFs</a:t>
            </a:r>
          </a:p>
        </p:txBody>
      </p:sp>
      <p:pic>
        <p:nvPicPr>
          <p:cNvPr id="4" name="Picture 3" descr="WETVAPTDF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280160"/>
            <a:ext cx="7372227" cy="49682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418617" y="1313593"/>
            <a:ext cx="3045353" cy="1569660"/>
          </a:xfrm>
          <a:prstGeom prst="rect">
            <a:avLst/>
          </a:prstGeom>
          <a:solidFill>
            <a:srgbClr val="FFE6E6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In this example multiple generators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contribute for both 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the seller and the buyer </a:t>
            </a:r>
          </a:p>
        </p:txBody>
      </p:sp>
      <p:sp>
        <p:nvSpPr>
          <p:cNvPr id="6" name="Rectangle 5"/>
          <p:cNvSpPr/>
          <p:nvPr/>
        </p:nvSpPr>
        <p:spPr>
          <a:xfrm>
            <a:off x="8586516" y="3605415"/>
            <a:ext cx="2709557" cy="1938992"/>
          </a:xfrm>
          <a:prstGeom prst="rect">
            <a:avLst/>
          </a:prstGeom>
          <a:solidFill>
            <a:srgbClr val="FFE6E6"/>
          </a:solidFill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1E0000"/>
                </a:solidFill>
              </a:rPr>
              <a:t>Contours show lines that would carry at least 2% of a power transfer from Wisconsin to TVA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EA33AF04-4683-3E78-3636-A081646DBC4A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8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716560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8010</TotalTime>
  <Words>2608</Words>
  <Application>Microsoft Office PowerPoint</Application>
  <PresentationFormat>Widescreen</PresentationFormat>
  <Paragraphs>286</Paragraphs>
  <Slides>56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7" baseType="lpstr">
      <vt:lpstr>Arial</vt:lpstr>
      <vt:lpstr>Calibri</vt:lpstr>
      <vt:lpstr>Euclid</vt:lpstr>
      <vt:lpstr>Helvetica</vt:lpstr>
      <vt:lpstr>Symbol</vt:lpstr>
      <vt:lpstr>Times New Roman</vt:lpstr>
      <vt:lpstr>Wingdings</vt:lpstr>
      <vt:lpstr>Capsules</vt:lpstr>
      <vt:lpstr>Capsules</vt:lpstr>
      <vt:lpstr>Capsules</vt:lpstr>
      <vt:lpstr>Equation</vt:lpstr>
      <vt:lpstr>ECEN 615 Methods of Electric Power  Systems Analysis</vt:lpstr>
      <vt:lpstr>Announcements</vt:lpstr>
      <vt:lpstr>Definition: PTDF</vt:lpstr>
      <vt:lpstr>PTDFs</vt:lpstr>
      <vt:lpstr>PTDF Evaluation</vt:lpstr>
      <vt:lpstr>Calculating PTDFs in PowerWorld</vt:lpstr>
      <vt:lpstr>Five Bus PTDF Visualization</vt:lpstr>
      <vt:lpstr>Nine Bus PTDF Example</vt:lpstr>
      <vt:lpstr>Eastern Interconnect Example: Wisconsin Utility to TVA PTDFs</vt:lpstr>
      <vt:lpstr>Line Outage Distribution Factors (LODFs)</vt:lpstr>
      <vt:lpstr>LODFs</vt:lpstr>
      <vt:lpstr>LODF Evaluation</vt:lpstr>
      <vt:lpstr>LODF Evaluation</vt:lpstr>
      <vt:lpstr>LODF Evaluation</vt:lpstr>
      <vt:lpstr>Five Bus Example</vt:lpstr>
      <vt:lpstr>Five Bus Example</vt:lpstr>
      <vt:lpstr>Five Bus Example Compensated</vt:lpstr>
      <vt:lpstr>Five Bus Example</vt:lpstr>
      <vt:lpstr>Developing a Critical Eye</vt:lpstr>
      <vt:lpstr>Calculating LODFs in PowerWorld</vt:lpstr>
      <vt:lpstr>2000 Bus LODF Example</vt:lpstr>
      <vt:lpstr>2000 Bus LODF Example</vt:lpstr>
      <vt:lpstr>Multiple Line LODFs</vt:lpstr>
      <vt:lpstr>Multiple Line LODFs</vt:lpstr>
      <vt:lpstr>Multiple Line LODFs</vt:lpstr>
      <vt:lpstr>Multiple Line LODFs</vt:lpstr>
      <vt:lpstr>Line Closure Distribution Factors (LCDFs)</vt:lpstr>
      <vt:lpstr>LCDF Definition</vt:lpstr>
      <vt:lpstr>LCDF Evaluation</vt:lpstr>
      <vt:lpstr>LCDF Evaluation</vt:lpstr>
      <vt:lpstr>Outage Transfer Distribution Factor</vt:lpstr>
      <vt:lpstr>Outage Transfer Distribution Factor (OTDF)</vt:lpstr>
      <vt:lpstr>OTDF Evaluation</vt:lpstr>
      <vt:lpstr>OTDF  Evaluation</vt:lpstr>
      <vt:lpstr>Five Bus Example</vt:lpstr>
      <vt:lpstr>Five Bus Example</vt:lpstr>
      <vt:lpstr>Five Bus Example</vt:lpstr>
      <vt:lpstr>Blackouts</vt:lpstr>
      <vt:lpstr>Some Electric Grid Risks</vt:lpstr>
      <vt:lpstr>The Real Cause of Most Blackouts!</vt:lpstr>
      <vt:lpstr>High-Impact, Low-Frequency Events</vt:lpstr>
      <vt:lpstr>Avoidable Transmission Level Blackouts </vt:lpstr>
      <vt:lpstr>Going Back in Time</vt:lpstr>
      <vt:lpstr>PowerPoint Presentation</vt:lpstr>
      <vt:lpstr>August 14, 2003 Hoax Image</vt:lpstr>
      <vt:lpstr>Actual Before and After Images</vt:lpstr>
      <vt:lpstr>My Favorite August 14, 2003 Cartoon</vt:lpstr>
      <vt:lpstr>Causes of the Blackout</vt:lpstr>
      <vt:lpstr>We’ve Come Quite a Ways Since 2003</vt:lpstr>
      <vt:lpstr>First Energy Control Center, Recent (2013)</vt:lpstr>
      <vt:lpstr>My Involvement in Blackout Investigation</vt:lpstr>
      <vt:lpstr>Footprints of Reliability Coordinators in Midwest</vt:lpstr>
      <vt:lpstr>August 13, 2003</vt:lpstr>
      <vt:lpstr>August 14, 2003: Pre-blackout (before 14:30 EDT)</vt:lpstr>
      <vt:lpstr>Cinergy Bedford-Columbus 345 kV Line Tree Contact at 12:08 EDT</vt:lpstr>
      <vt:lpstr>Trees were Finally “Trimmed” Two Months Later</vt:lpstr>
    </vt:vector>
  </TitlesOfParts>
  <Company>ECE - 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615_Lect1</dc:title>
  <dc:creator>ECE Publications</dc:creator>
  <cp:lastModifiedBy>Overbye, Thomas J</cp:lastModifiedBy>
  <cp:revision>529</cp:revision>
  <cp:lastPrinted>2020-08-20T12:26:33Z</cp:lastPrinted>
  <dcterms:created xsi:type="dcterms:W3CDTF">2000-05-11T14:27:08Z</dcterms:created>
  <dcterms:modified xsi:type="dcterms:W3CDTF">2022-10-15T13:22:00Z</dcterms:modified>
</cp:coreProperties>
</file>