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 id="2147483749" r:id="rId2"/>
  </p:sldMasterIdLst>
  <p:notesMasterIdLst>
    <p:notesMasterId r:id="rId50"/>
  </p:notesMasterIdLst>
  <p:handoutMasterIdLst>
    <p:handoutMasterId r:id="rId51"/>
  </p:handoutMasterIdLst>
  <p:sldIdLst>
    <p:sldId id="258" r:id="rId3"/>
    <p:sldId id="259" r:id="rId4"/>
    <p:sldId id="994" r:id="rId5"/>
    <p:sldId id="978" r:id="rId6"/>
    <p:sldId id="979" r:id="rId7"/>
    <p:sldId id="980" r:id="rId8"/>
    <p:sldId id="995" r:id="rId9"/>
    <p:sldId id="981" r:id="rId10"/>
    <p:sldId id="982" r:id="rId11"/>
    <p:sldId id="983" r:id="rId12"/>
    <p:sldId id="984" r:id="rId13"/>
    <p:sldId id="985" r:id="rId14"/>
    <p:sldId id="986" r:id="rId15"/>
    <p:sldId id="987" r:id="rId16"/>
    <p:sldId id="526" r:id="rId17"/>
    <p:sldId id="527" r:id="rId18"/>
    <p:sldId id="528" r:id="rId19"/>
    <p:sldId id="529" r:id="rId20"/>
    <p:sldId id="530" r:id="rId21"/>
    <p:sldId id="531" r:id="rId22"/>
    <p:sldId id="532" r:id="rId23"/>
    <p:sldId id="533" r:id="rId24"/>
    <p:sldId id="534" r:id="rId25"/>
    <p:sldId id="535" r:id="rId26"/>
    <p:sldId id="667" r:id="rId27"/>
    <p:sldId id="660" r:id="rId28"/>
    <p:sldId id="661" r:id="rId29"/>
    <p:sldId id="663" r:id="rId30"/>
    <p:sldId id="664" r:id="rId31"/>
    <p:sldId id="665" r:id="rId32"/>
    <p:sldId id="666" r:id="rId33"/>
    <p:sldId id="662" r:id="rId34"/>
    <p:sldId id="536" r:id="rId35"/>
    <p:sldId id="537" r:id="rId36"/>
    <p:sldId id="538" r:id="rId37"/>
    <p:sldId id="539" r:id="rId38"/>
    <p:sldId id="540" r:id="rId39"/>
    <p:sldId id="541" r:id="rId40"/>
    <p:sldId id="542" r:id="rId41"/>
    <p:sldId id="543" r:id="rId42"/>
    <p:sldId id="544" r:id="rId43"/>
    <p:sldId id="545" r:id="rId44"/>
    <p:sldId id="546" r:id="rId45"/>
    <p:sldId id="551" r:id="rId46"/>
    <p:sldId id="552" r:id="rId47"/>
    <p:sldId id="553" r:id="rId48"/>
    <p:sldId id="554" r:id="rId49"/>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24" d="100"/>
          <a:sy n="124" d="100"/>
        </p:scale>
        <p:origin x="54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1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8.wmf"/><Relationship Id="rId1" Type="http://schemas.openxmlformats.org/officeDocument/2006/relationships/image" Target="../media/image39.wmf"/><Relationship Id="rId5" Type="http://schemas.openxmlformats.org/officeDocument/2006/relationships/image" Target="../media/image42.wmf"/><Relationship Id="rId4" Type="http://schemas.openxmlformats.org/officeDocument/2006/relationships/image" Target="../media/image4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10/31/2022</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9181FC-D85A-4591-8BD1-5E6A6B17461A}" type="slidenum">
              <a:rPr lang="en-US" smtClean="0"/>
              <a:pPr>
                <a:defRPr/>
              </a:pPr>
              <a:t>34</a:t>
            </a:fld>
            <a:endParaRPr lang="en-US"/>
          </a:p>
        </p:txBody>
      </p:sp>
    </p:spTree>
    <p:extLst>
      <p:ext uri="{BB962C8B-B14F-4D97-AF65-F5344CB8AC3E}">
        <p14:creationId xmlns:p14="http://schemas.microsoft.com/office/powerpoint/2010/main" val="4018216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4"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2" y="76201"/>
            <a:ext cx="12134849" cy="957263"/>
          </a:xfrm>
        </p:spPr>
        <p:txBody>
          <a:bodyPr/>
          <a:lstStyle/>
          <a:p>
            <a:r>
              <a:rPr lang="en-US"/>
              <a:t>Click to edit Master title style</a:t>
            </a:r>
          </a:p>
        </p:txBody>
      </p:sp>
      <p:sp>
        <p:nvSpPr>
          <p:cNvPr id="3" name="Text Placeholder 2"/>
          <p:cNvSpPr>
            <a:spLocks noGrp="1"/>
          </p:cNvSpPr>
          <p:nvPr>
            <p:ph type="body" sz="half" idx="1"/>
          </p:nvPr>
        </p:nvSpPr>
        <p:spPr>
          <a:xfrm>
            <a:off x="40218" y="1111250"/>
            <a:ext cx="5922433" cy="574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851" y="1111250"/>
            <a:ext cx="5924549" cy="5746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31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10668000" y="6324600"/>
            <a:ext cx="132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668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06400" y="5791200"/>
            <a:ext cx="4267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8768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10668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9144000" y="6492240"/>
            <a:ext cx="28448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223174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6096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48768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hf hdr="0" ftr="0" dt="0"/>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9.wmf"/><Relationship Id="rId5" Type="http://schemas.openxmlformats.org/officeDocument/2006/relationships/oleObject" Target="../embeddings/oleObject16.bin"/><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oleObject" Target="../embeddings/oleObject18.bin"/><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5.wmf"/><Relationship Id="rId5" Type="http://schemas.openxmlformats.org/officeDocument/2006/relationships/oleObject" Target="../embeddings/oleObject22.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math.utah.edu/~goller/F15_M2270/BradyMathews_SVDImage.pdf"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5.wmf"/><Relationship Id="rId5" Type="http://schemas.openxmlformats.org/officeDocument/2006/relationships/oleObject" Target="../embeddings/oleObject31.bin"/><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38.wmf"/><Relationship Id="rId5" Type="http://schemas.openxmlformats.org/officeDocument/2006/relationships/oleObject" Target="../embeddings/oleObject34.bin"/><Relationship Id="rId4" Type="http://schemas.openxmlformats.org/officeDocument/2006/relationships/image" Target="../media/image37.wmf"/></Relationships>
</file>

<file path=ppt/slides/_rels/slide3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38.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41.wmf"/><Relationship Id="rId4" Type="http://schemas.openxmlformats.org/officeDocument/2006/relationships/image" Target="../media/image39.wmf"/><Relationship Id="rId9" Type="http://schemas.openxmlformats.org/officeDocument/2006/relationships/oleObject" Target="../embeddings/oleObject3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image" Target="../media/image43.wmf"/><Relationship Id="rId4" Type="http://schemas.openxmlformats.org/officeDocument/2006/relationships/oleObject" Target="../embeddings/oleObject40.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46.wmf"/><Relationship Id="rId5" Type="http://schemas.openxmlformats.org/officeDocument/2006/relationships/oleObject" Target="../embeddings/oleObject43.bin"/><Relationship Id="rId4" Type="http://schemas.openxmlformats.org/officeDocument/2006/relationships/image" Target="../media/image4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4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4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0.wmf"/><Relationship Id="rId5" Type="http://schemas.openxmlformats.org/officeDocument/2006/relationships/oleObject" Target="../embeddings/oleObject48.bin"/><Relationship Id="rId4" Type="http://schemas.openxmlformats.org/officeDocument/2006/relationships/image" Target="../media/image4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5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5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53.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54.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image" Target="../media/image55.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56.wmf"/></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altLang="en-US" dirty="0"/>
              <a:t>ECEN 615</a:t>
            </a:r>
            <a:br>
              <a:rPr lang="en-US" altLang="en-US" dirty="0"/>
            </a:br>
            <a:r>
              <a:rPr lang="en-US" altLang="en-US" dirty="0"/>
              <a:t>Methods of Electric Power </a:t>
            </a:r>
            <a:br>
              <a:rPr lang="en-US" altLang="en-US" dirty="0"/>
            </a:br>
            <a:r>
              <a:rPr lang="en-US" altLang="en-US" dirty="0"/>
              <a:t>Systems Analysis</a:t>
            </a:r>
          </a:p>
        </p:txBody>
      </p:sp>
      <p:sp>
        <p:nvSpPr>
          <p:cNvPr id="6" name="Rectangle 5"/>
          <p:cNvSpPr/>
          <p:nvPr/>
        </p:nvSpPr>
        <p:spPr>
          <a:xfrm>
            <a:off x="1828800" y="1752601"/>
            <a:ext cx="86868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16:  Least Squares, Singular Value Decomposition (SVD), and State Estimation</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2"/>
          <p:cNvSpPr>
            <a:spLocks noGrp="1" noChangeArrowheads="1"/>
          </p:cNvSpPr>
          <p:nvPr>
            <p:ph type="title"/>
          </p:nvPr>
        </p:nvSpPr>
        <p:spPr/>
        <p:txBody>
          <a:bodyPr/>
          <a:lstStyle/>
          <a:p>
            <a:pPr eaLnBrk="1" hangingPunct="1"/>
            <a:r>
              <a:rPr lang="en-US" dirty="0"/>
              <a:t>Least Squares Solution</a:t>
            </a:r>
          </a:p>
        </p:txBody>
      </p:sp>
      <p:sp>
        <p:nvSpPr>
          <p:cNvPr id="2061" name="Rectangle 3"/>
          <p:cNvSpPr>
            <a:spLocks noGrp="1" noChangeArrowheads="1"/>
          </p:cNvSpPr>
          <p:nvPr>
            <p:ph idx="1"/>
          </p:nvPr>
        </p:nvSpPr>
        <p:spPr>
          <a:xfrm>
            <a:off x="457200" y="1280160"/>
            <a:ext cx="10744200" cy="4815840"/>
          </a:xfrm>
        </p:spPr>
        <p:txBody>
          <a:bodyPr/>
          <a:lstStyle/>
          <a:p>
            <a:pPr eaLnBrk="1" hangingPunct="1"/>
            <a:r>
              <a:rPr lang="en-US" dirty="0"/>
              <a:t>We write (</a:t>
            </a:r>
            <a:r>
              <a:rPr lang="en-US" b="1" dirty="0" err="1"/>
              <a:t>a</a:t>
            </a:r>
            <a:r>
              <a:rPr lang="en-US" baseline="30000" dirty="0" err="1"/>
              <a:t>i</a:t>
            </a:r>
            <a:r>
              <a:rPr lang="en-US" dirty="0"/>
              <a:t>)</a:t>
            </a:r>
            <a:r>
              <a:rPr lang="en-US" baseline="30000" dirty="0"/>
              <a:t>T</a:t>
            </a:r>
            <a:r>
              <a:rPr lang="en-US" dirty="0"/>
              <a:t> for the row i of </a:t>
            </a:r>
            <a:r>
              <a:rPr lang="en-US" b="1" dirty="0"/>
              <a:t>A</a:t>
            </a:r>
            <a:r>
              <a:rPr lang="en-US" dirty="0"/>
              <a:t> and </a:t>
            </a:r>
            <a:r>
              <a:rPr lang="en-US" b="1" dirty="0" err="1"/>
              <a:t>a</a:t>
            </a:r>
            <a:r>
              <a:rPr lang="en-US" baseline="30000" dirty="0" err="1"/>
              <a:t>i</a:t>
            </a:r>
            <a:r>
              <a:rPr lang="en-US" dirty="0"/>
              <a:t> is a column vector </a:t>
            </a:r>
          </a:p>
          <a:p>
            <a:pPr eaLnBrk="1" hangingPunct="1"/>
            <a:r>
              <a:rPr lang="en-US" dirty="0"/>
              <a:t>Here, </a:t>
            </a:r>
            <a:r>
              <a:rPr lang="en-US" i="1" dirty="0">
                <a:latin typeface="Times" pitchFamily="18" charset="0"/>
              </a:rPr>
              <a:t>m </a:t>
            </a:r>
            <a:r>
              <a:rPr lang="en-US" dirty="0">
                <a:latin typeface="Times" pitchFamily="18" charset="0"/>
              </a:rPr>
              <a:t>≥ </a:t>
            </a:r>
            <a:r>
              <a:rPr lang="en-US" i="1" dirty="0">
                <a:latin typeface="Times" pitchFamily="18" charset="0"/>
              </a:rPr>
              <a:t>n</a:t>
            </a:r>
            <a:r>
              <a:rPr lang="en-US" dirty="0"/>
              <a:t> and the solution we are seeking is that which minimizes </a:t>
            </a:r>
            <a:r>
              <a:rPr lang="en-US" dirty="0">
                <a:sym typeface="Euclid Extra"/>
              </a:rPr>
              <a:t></a:t>
            </a:r>
            <a:r>
              <a:rPr lang="en-US" b="1" dirty="0"/>
              <a:t>Ax </a:t>
            </a:r>
            <a:r>
              <a:rPr lang="en-US" dirty="0"/>
              <a:t>- </a:t>
            </a:r>
            <a:r>
              <a:rPr lang="en-US" b="1" dirty="0" err="1"/>
              <a:t>b</a:t>
            </a:r>
            <a:r>
              <a:rPr lang="en-US" dirty="0" err="1">
                <a:sym typeface="Euclid Extra"/>
              </a:rPr>
              <a:t></a:t>
            </a:r>
            <a:r>
              <a:rPr lang="en-US" baseline="-25000" dirty="0" err="1">
                <a:sym typeface="Euclid Extra"/>
              </a:rPr>
              <a:t>p</a:t>
            </a:r>
            <a:r>
              <a:rPr lang="en-US" dirty="0"/>
              <a:t>, where  </a:t>
            </a:r>
            <a:r>
              <a:rPr lang="en-US" i="1" dirty="0"/>
              <a:t>p</a:t>
            </a:r>
            <a:r>
              <a:rPr lang="en-US" dirty="0"/>
              <a:t> denotes some norm </a:t>
            </a:r>
          </a:p>
          <a:p>
            <a:pPr eaLnBrk="1" hangingPunct="1"/>
            <a:r>
              <a:rPr lang="en-US" dirty="0"/>
              <a:t>Since usually an overdetermined system has no exact solution, the best we can do is determine an </a:t>
            </a:r>
            <a:r>
              <a:rPr lang="en-US" b="1" dirty="0"/>
              <a:t>x</a:t>
            </a:r>
            <a:r>
              <a:rPr lang="en-US" dirty="0"/>
              <a:t> that minimizes the desired norm.</a:t>
            </a:r>
          </a:p>
        </p:txBody>
      </p:sp>
      <p:sp>
        <p:nvSpPr>
          <p:cNvPr id="2062" name="Rectangle 5"/>
          <p:cNvSpPr>
            <a:spLocks noChangeArrowheads="1"/>
          </p:cNvSpPr>
          <p:nvPr/>
        </p:nvSpPr>
        <p:spPr bwMode="auto">
          <a:xfrm>
            <a:off x="1524000" y="3290888"/>
            <a:ext cx="9144000" cy="0"/>
          </a:xfrm>
          <a:prstGeom prst="rect">
            <a:avLst/>
          </a:prstGeom>
          <a:noFill/>
          <a:ln w="9525">
            <a:noFill/>
            <a:miter lim="800000"/>
            <a:headEnd/>
            <a:tailEnd/>
          </a:ln>
        </p:spPr>
        <p:txBody>
          <a:bodyPr wrap="square" anchor="ctr">
            <a:spAutoFit/>
          </a:bodyPr>
          <a:lstStyle/>
          <a:p>
            <a:endParaRPr lang="en-US" sz="2800"/>
          </a:p>
        </p:txBody>
      </p:sp>
      <p:sp>
        <p:nvSpPr>
          <p:cNvPr id="2063" name="Rectangle 7"/>
          <p:cNvSpPr>
            <a:spLocks noChangeArrowheads="1"/>
          </p:cNvSpPr>
          <p:nvPr/>
        </p:nvSpPr>
        <p:spPr bwMode="auto">
          <a:xfrm>
            <a:off x="1524000" y="3309938"/>
            <a:ext cx="9144000" cy="0"/>
          </a:xfrm>
          <a:prstGeom prst="rect">
            <a:avLst/>
          </a:prstGeom>
          <a:noFill/>
          <a:ln w="9525">
            <a:noFill/>
            <a:miter lim="800000"/>
            <a:headEnd/>
            <a:tailEnd/>
          </a:ln>
        </p:spPr>
        <p:txBody>
          <a:bodyPr wrap="square" anchor="ctr">
            <a:spAutoFit/>
          </a:bodyPr>
          <a:lstStyle/>
          <a:p>
            <a:endParaRPr lang="en-US" sz="2800"/>
          </a:p>
        </p:txBody>
      </p:sp>
      <p:sp>
        <p:nvSpPr>
          <p:cNvPr id="2064" name="Rectangle 9"/>
          <p:cNvSpPr>
            <a:spLocks noChangeArrowheads="1"/>
          </p:cNvSpPr>
          <p:nvPr/>
        </p:nvSpPr>
        <p:spPr bwMode="auto">
          <a:xfrm>
            <a:off x="1524000" y="0"/>
            <a:ext cx="9144000" cy="0"/>
          </a:xfrm>
          <a:prstGeom prst="rect">
            <a:avLst/>
          </a:prstGeom>
          <a:noFill/>
          <a:ln w="9525">
            <a:noFill/>
            <a:miter lim="800000"/>
            <a:headEnd/>
            <a:tailEnd/>
          </a:ln>
        </p:spPr>
        <p:txBody>
          <a:bodyPr wrap="square" anchor="ctr">
            <a:spAutoFit/>
          </a:bodyPr>
          <a:lstStyle/>
          <a:p>
            <a:endParaRPr lang="en-US" sz="2800"/>
          </a:p>
        </p:txBody>
      </p:sp>
      <p:sp>
        <p:nvSpPr>
          <p:cNvPr id="2065" name="Rectangle 11"/>
          <p:cNvSpPr>
            <a:spLocks noChangeArrowheads="1"/>
          </p:cNvSpPr>
          <p:nvPr/>
        </p:nvSpPr>
        <p:spPr bwMode="auto">
          <a:xfrm>
            <a:off x="1524000" y="0"/>
            <a:ext cx="9144000" cy="0"/>
          </a:xfrm>
          <a:prstGeom prst="rect">
            <a:avLst/>
          </a:prstGeom>
          <a:noFill/>
          <a:ln w="9525">
            <a:noFill/>
            <a:miter lim="800000"/>
            <a:headEnd/>
            <a:tailEnd/>
          </a:ln>
        </p:spPr>
        <p:txBody>
          <a:bodyPr wrap="square" anchor="ctr">
            <a:spAutoFit/>
          </a:bodyPr>
          <a:lstStyle/>
          <a:p>
            <a:endParaRPr lang="en-US" sz="2800"/>
          </a:p>
        </p:txBody>
      </p:sp>
      <p:sp>
        <p:nvSpPr>
          <p:cNvPr id="2066" name="Rectangle 13"/>
          <p:cNvSpPr>
            <a:spLocks noChangeArrowheads="1"/>
          </p:cNvSpPr>
          <p:nvPr/>
        </p:nvSpPr>
        <p:spPr bwMode="auto">
          <a:xfrm>
            <a:off x="1524000" y="3338513"/>
            <a:ext cx="9144000" cy="0"/>
          </a:xfrm>
          <a:prstGeom prst="rect">
            <a:avLst/>
          </a:prstGeom>
          <a:noFill/>
          <a:ln w="9525">
            <a:noFill/>
            <a:miter lim="800000"/>
            <a:headEnd/>
            <a:tailEnd/>
          </a:ln>
        </p:spPr>
        <p:txBody>
          <a:bodyPr wrap="square" anchor="ctr">
            <a:spAutoFit/>
          </a:bodyPr>
          <a:lstStyle/>
          <a:p>
            <a:endParaRPr lang="en-US" sz="2800"/>
          </a:p>
        </p:txBody>
      </p:sp>
      <p:sp>
        <p:nvSpPr>
          <p:cNvPr id="2" name="Slide Number Placeholder 1">
            <a:extLst>
              <a:ext uri="{FF2B5EF4-FFF2-40B4-BE49-F238E27FC236}">
                <a16:creationId xmlns:a16="http://schemas.microsoft.com/office/drawing/2014/main" id="{2FB68F27-4F2C-2E3D-511E-1FDB03AECAC8}"/>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9</a:t>
            </a:fld>
            <a:endParaRPr lang="en-US" sz="2000" dirty="0">
              <a:solidFill>
                <a:srgbClr val="1E0000"/>
              </a:solidFill>
            </a:endParaRPr>
          </a:p>
        </p:txBody>
      </p:sp>
    </p:spTree>
    <p:extLst>
      <p:ext uri="{BB962C8B-B14F-4D97-AF65-F5344CB8AC3E}">
        <p14:creationId xmlns:p14="http://schemas.microsoft.com/office/powerpoint/2010/main" val="295687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eaLnBrk="1" hangingPunct="1"/>
            <a:r>
              <a:rPr lang="en-US" dirty="0"/>
              <a:t>Choice of </a:t>
            </a:r>
            <a:r>
              <a:rPr lang="en-US" i="1" dirty="0"/>
              <a:t>p</a:t>
            </a:r>
          </a:p>
        </p:txBody>
      </p:sp>
      <p:sp>
        <p:nvSpPr>
          <p:cNvPr id="3077" name="Rectangle 3"/>
          <p:cNvSpPr>
            <a:spLocks noGrp="1" noChangeArrowheads="1"/>
          </p:cNvSpPr>
          <p:nvPr>
            <p:ph idx="1"/>
          </p:nvPr>
        </p:nvSpPr>
        <p:spPr>
          <a:xfrm>
            <a:off x="457200" y="1280160"/>
            <a:ext cx="9982200" cy="4511040"/>
          </a:xfrm>
        </p:spPr>
        <p:txBody>
          <a:bodyPr/>
          <a:lstStyle/>
          <a:p>
            <a:pPr eaLnBrk="1" hangingPunct="1"/>
            <a:r>
              <a:rPr lang="en-US" dirty="0"/>
              <a:t>We discuss the choice of </a:t>
            </a:r>
            <a:r>
              <a:rPr lang="en-US" i="1" dirty="0"/>
              <a:t>p</a:t>
            </a:r>
            <a:r>
              <a:rPr lang="en-US" dirty="0"/>
              <a:t> in terms of a specific example </a:t>
            </a:r>
          </a:p>
          <a:p>
            <a:pPr eaLnBrk="1" hangingPunct="1"/>
            <a:r>
              <a:rPr lang="en-US" dirty="0"/>
              <a:t>Consider the equation </a:t>
            </a:r>
            <a:r>
              <a:rPr lang="en-US" b="1" dirty="0"/>
              <a:t>Ax</a:t>
            </a:r>
            <a:r>
              <a:rPr lang="en-US" dirty="0"/>
              <a:t> = </a:t>
            </a:r>
            <a:r>
              <a:rPr lang="en-US" b="1" dirty="0"/>
              <a:t>b</a:t>
            </a:r>
            <a:r>
              <a:rPr lang="en-US" dirty="0"/>
              <a:t> with</a:t>
            </a:r>
          </a:p>
          <a:p>
            <a:pPr eaLnBrk="1" hangingPunct="1"/>
            <a:endParaRPr lang="en-US" dirty="0"/>
          </a:p>
          <a:p>
            <a:pPr eaLnBrk="1" hangingPunct="1"/>
            <a:endParaRPr lang="en-US" dirty="0"/>
          </a:p>
          <a:p>
            <a:pPr eaLnBrk="1" hangingPunct="1"/>
            <a:endParaRPr lang="en-US" dirty="0"/>
          </a:p>
          <a:p>
            <a:pPr eaLnBrk="1" hangingPunct="1"/>
            <a:endParaRPr lang="en-US" dirty="0"/>
          </a:p>
          <a:p>
            <a:pPr marL="0" indent="0" eaLnBrk="1" hangingPunct="1">
              <a:buNone/>
            </a:pPr>
            <a:r>
              <a:rPr lang="en-US" dirty="0"/>
              <a:t>	</a:t>
            </a:r>
            <a:br>
              <a:rPr lang="en-US" dirty="0"/>
            </a:br>
            <a:r>
              <a:rPr lang="en-US" dirty="0"/>
              <a:t>	(hence three equations and one unknown)</a:t>
            </a:r>
          </a:p>
          <a:p>
            <a:pPr eaLnBrk="1" hangingPunct="1"/>
            <a:r>
              <a:rPr lang="en-US" dirty="0"/>
              <a:t>We consider three possible choices for </a:t>
            </a:r>
            <a:r>
              <a:rPr lang="en-US" i="1" dirty="0">
                <a:latin typeface="Times New Roman" pitchFamily="18" charset="0"/>
                <a:cs typeface="Times New Roman" pitchFamily="18" charset="0"/>
              </a:rPr>
              <a:t>p</a:t>
            </a:r>
            <a:r>
              <a:rPr lang="en-US" dirty="0"/>
              <a:t>:</a:t>
            </a:r>
          </a:p>
        </p:txBody>
      </p:sp>
      <p:sp>
        <p:nvSpPr>
          <p:cNvPr id="3078" name="Rectangle 5"/>
          <p:cNvSpPr>
            <a:spLocks noChangeArrowheads="1"/>
          </p:cNvSpPr>
          <p:nvPr/>
        </p:nvSpPr>
        <p:spPr bwMode="auto">
          <a:xfrm>
            <a:off x="1524000" y="0"/>
            <a:ext cx="9144000" cy="0"/>
          </a:xfrm>
          <a:prstGeom prst="rect">
            <a:avLst/>
          </a:prstGeom>
          <a:noFill/>
          <a:ln w="9525">
            <a:noFill/>
            <a:miter lim="800000"/>
            <a:headEnd/>
            <a:tailEnd/>
          </a:ln>
        </p:spPr>
        <p:txBody>
          <a:bodyPr wrap="square" anchor="ctr">
            <a:spAutoFit/>
          </a:bodyPr>
          <a:lstStyle/>
          <a:p>
            <a:endParaRPr lang="en-US" sz="2800"/>
          </a:p>
        </p:txBody>
      </p:sp>
      <p:graphicFrame>
        <p:nvGraphicFramePr>
          <p:cNvPr id="3075" name="Object 9"/>
          <p:cNvGraphicFramePr>
            <a:graphicFrameLocks noChangeAspect="1"/>
          </p:cNvGraphicFramePr>
          <p:nvPr>
            <p:extLst>
              <p:ext uri="{D42A27DB-BD31-4B8C-83A1-F6EECF244321}">
                <p14:modId xmlns:p14="http://schemas.microsoft.com/office/powerpoint/2010/main" val="4101874538"/>
              </p:ext>
            </p:extLst>
          </p:nvPr>
        </p:nvGraphicFramePr>
        <p:xfrm>
          <a:off x="838200" y="2399105"/>
          <a:ext cx="6781799" cy="2059790"/>
        </p:xfrm>
        <a:graphic>
          <a:graphicData uri="http://schemas.openxmlformats.org/presentationml/2006/ole">
            <mc:AlternateContent xmlns:mc="http://schemas.openxmlformats.org/markup-compatibility/2006">
              <mc:Choice xmlns:v="urn:schemas-microsoft-com:vml" Requires="v">
                <p:oleObj spid="_x0000_s2057" name="Equation" r:id="rId3" imgW="3124080" imgH="965160" progId="Equation.DSMT4">
                  <p:embed/>
                </p:oleObj>
              </mc:Choice>
              <mc:Fallback>
                <p:oleObj name="Equation" r:id="rId3" imgW="3124080" imgH="965160" progId="Equation.DSMT4">
                  <p:embed/>
                  <p:pic>
                    <p:nvPicPr>
                      <p:cNvPr id="3075" name="Object 9"/>
                      <p:cNvPicPr>
                        <a:picLocks noChangeAspect="1" noChangeArrowheads="1"/>
                      </p:cNvPicPr>
                      <p:nvPr/>
                    </p:nvPicPr>
                    <p:blipFill>
                      <a:blip r:embed="rId4"/>
                      <a:srcRect/>
                      <a:stretch>
                        <a:fillRect/>
                      </a:stretch>
                    </p:blipFill>
                    <p:spPr bwMode="auto">
                      <a:xfrm>
                        <a:off x="838200" y="2399105"/>
                        <a:ext cx="6781799" cy="2059790"/>
                      </a:xfrm>
                      <a:prstGeom prst="rect">
                        <a:avLst/>
                      </a:prstGeom>
                      <a:noFill/>
                    </p:spPr>
                  </p:pic>
                </p:oleObj>
              </mc:Fallback>
            </mc:AlternateContent>
          </a:graphicData>
        </a:graphic>
      </p:graphicFrame>
      <p:sp>
        <p:nvSpPr>
          <p:cNvPr id="2" name="Slide Number Placeholder 1">
            <a:extLst>
              <a:ext uri="{FF2B5EF4-FFF2-40B4-BE49-F238E27FC236}">
                <a16:creationId xmlns:a16="http://schemas.microsoft.com/office/drawing/2014/main" id="{F9351BCF-FB71-32BE-C803-4D8648FF06B6}"/>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10</a:t>
            </a:fld>
            <a:endParaRPr lang="en-US" sz="2000" dirty="0">
              <a:solidFill>
                <a:srgbClr val="1E0000"/>
              </a:solidFill>
            </a:endParaRPr>
          </a:p>
        </p:txBody>
      </p:sp>
    </p:spTree>
    <p:extLst>
      <p:ext uri="{BB962C8B-B14F-4D97-AF65-F5344CB8AC3E}">
        <p14:creationId xmlns:p14="http://schemas.microsoft.com/office/powerpoint/2010/main" val="227955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a:t>Choice of </a:t>
            </a:r>
            <a:r>
              <a:rPr lang="en-US" i="1" dirty="0"/>
              <a:t>p</a:t>
            </a:r>
            <a:endParaRPr lang="en-US" i="1" dirty="0">
              <a:latin typeface="Times" pitchFamily="18" charset="0"/>
            </a:endParaRPr>
          </a:p>
        </p:txBody>
      </p:sp>
      <p:sp>
        <p:nvSpPr>
          <p:cNvPr id="4100" name="Rectangle 5"/>
          <p:cNvSpPr>
            <a:spLocks noChangeArrowheads="1"/>
          </p:cNvSpPr>
          <p:nvPr/>
        </p:nvSpPr>
        <p:spPr bwMode="auto">
          <a:xfrm>
            <a:off x="1524000" y="2776538"/>
            <a:ext cx="9144000" cy="0"/>
          </a:xfrm>
          <a:prstGeom prst="rect">
            <a:avLst/>
          </a:prstGeom>
          <a:noFill/>
          <a:ln w="9525">
            <a:noFill/>
            <a:miter lim="800000"/>
            <a:headEnd/>
            <a:tailEnd/>
          </a:ln>
        </p:spPr>
        <p:txBody>
          <a:bodyPr wrap="square" anchor="ctr">
            <a:spAutoFit/>
          </a:bodyPr>
          <a:lstStyle/>
          <a:p>
            <a:endParaRPr lang="en-US" sz="2800"/>
          </a:p>
        </p:txBody>
      </p:sp>
      <p:graphicFrame>
        <p:nvGraphicFramePr>
          <p:cNvPr id="4098" name="Object 4"/>
          <p:cNvGraphicFramePr>
            <a:graphicFrameLocks noChangeAspect="1"/>
          </p:cNvGraphicFramePr>
          <p:nvPr>
            <p:extLst>
              <p:ext uri="{D42A27DB-BD31-4B8C-83A1-F6EECF244321}">
                <p14:modId xmlns:p14="http://schemas.microsoft.com/office/powerpoint/2010/main" val="1461468425"/>
              </p:ext>
            </p:extLst>
          </p:nvPr>
        </p:nvGraphicFramePr>
        <p:xfrm>
          <a:off x="1447800" y="1815928"/>
          <a:ext cx="7654925" cy="4913312"/>
        </p:xfrm>
        <a:graphic>
          <a:graphicData uri="http://schemas.openxmlformats.org/presentationml/2006/ole">
            <mc:AlternateContent xmlns:mc="http://schemas.openxmlformats.org/markup-compatibility/2006">
              <mc:Choice xmlns:v="urn:schemas-microsoft-com:vml" Requires="v">
                <p:oleObj spid="_x0000_s3081" name="Equation" r:id="rId3" imgW="3517560" imgH="2260440" progId="Equation.DSMT4">
                  <p:embed/>
                </p:oleObj>
              </mc:Choice>
              <mc:Fallback>
                <p:oleObj name="Equation" r:id="rId3" imgW="3517560" imgH="2260440" progId="Equation.DSMT4">
                  <p:embed/>
                  <p:pic>
                    <p:nvPicPr>
                      <p:cNvPr id="4098" name="Object 4"/>
                      <p:cNvPicPr>
                        <a:picLocks noChangeAspect="1" noChangeArrowheads="1"/>
                      </p:cNvPicPr>
                      <p:nvPr/>
                    </p:nvPicPr>
                    <p:blipFill>
                      <a:blip r:embed="rId4"/>
                      <a:srcRect/>
                      <a:stretch>
                        <a:fillRect/>
                      </a:stretch>
                    </p:blipFill>
                    <p:spPr bwMode="auto">
                      <a:xfrm>
                        <a:off x="1447800" y="1815928"/>
                        <a:ext cx="7654925" cy="491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7"/>
          <p:cNvSpPr txBox="1">
            <a:spLocks noChangeArrowheads="1"/>
          </p:cNvSpPr>
          <p:nvPr/>
        </p:nvSpPr>
        <p:spPr bwMode="auto">
          <a:xfrm>
            <a:off x="1981200" y="5257801"/>
            <a:ext cx="4648200" cy="366713"/>
          </a:xfrm>
          <a:prstGeom prst="rect">
            <a:avLst/>
          </a:prstGeom>
          <a:noFill/>
          <a:ln w="9525">
            <a:noFill/>
            <a:miter lim="800000"/>
            <a:headEnd/>
            <a:tailEnd/>
          </a:ln>
        </p:spPr>
        <p:txBody>
          <a:bodyPr wrap="square">
            <a:spAutoFit/>
          </a:bodyPr>
          <a:lstStyle/>
          <a:p>
            <a:pPr>
              <a:spcBef>
                <a:spcPct val="50000"/>
              </a:spcBef>
            </a:pPr>
            <a:endParaRPr lang="en-US" sz="2800"/>
          </a:p>
        </p:txBody>
      </p:sp>
      <p:sp>
        <p:nvSpPr>
          <p:cNvPr id="4102" name="Text Box 14"/>
          <p:cNvSpPr txBox="1">
            <a:spLocks noChangeArrowheads="1"/>
          </p:cNvSpPr>
          <p:nvPr/>
        </p:nvSpPr>
        <p:spPr bwMode="auto">
          <a:xfrm>
            <a:off x="457200" y="1280160"/>
            <a:ext cx="2409825" cy="519113"/>
          </a:xfrm>
          <a:prstGeom prst="rect">
            <a:avLst/>
          </a:prstGeom>
          <a:noFill/>
          <a:ln w="9525">
            <a:noFill/>
            <a:miter lim="800000"/>
            <a:headEnd/>
            <a:tailEnd/>
          </a:ln>
        </p:spPr>
        <p:txBody>
          <a:bodyPr wrap="square">
            <a:spAutoFit/>
          </a:bodyPr>
          <a:lstStyle/>
          <a:p>
            <a:pPr marL="400050" indent="-400050">
              <a:spcBef>
                <a:spcPct val="50000"/>
              </a:spcBef>
              <a:buFont typeface="Times New Roman" pitchFamily="18" charset="0"/>
              <a:buNone/>
            </a:pPr>
            <a:r>
              <a:rPr lang="en-US" sz="2800" b="1" dirty="0">
                <a:solidFill>
                  <a:srgbClr val="1E0000"/>
                </a:solidFill>
                <a:latin typeface="Times New Roman" pitchFamily="18" charset="0"/>
              </a:rPr>
              <a:t>(</a:t>
            </a:r>
            <a:r>
              <a:rPr lang="en-US" sz="2800" b="1" i="1" dirty="0">
                <a:solidFill>
                  <a:srgbClr val="1E0000"/>
                </a:solidFill>
                <a:latin typeface="Times New Roman" pitchFamily="18" charset="0"/>
              </a:rPr>
              <a:t>i</a:t>
            </a:r>
            <a:r>
              <a:rPr lang="en-US" sz="2800" b="1" dirty="0">
                <a:solidFill>
                  <a:srgbClr val="1E0000"/>
                </a:solidFill>
                <a:latin typeface="Times New Roman" pitchFamily="18" charset="0"/>
              </a:rPr>
              <a:t>)</a:t>
            </a:r>
            <a:r>
              <a:rPr lang="en-US" sz="2800" b="1" i="1" dirty="0">
                <a:solidFill>
                  <a:srgbClr val="1E0000"/>
                </a:solidFill>
                <a:latin typeface="Times New Roman" pitchFamily="18" charset="0"/>
              </a:rPr>
              <a:t>	   p</a:t>
            </a:r>
            <a:r>
              <a:rPr lang="en-US" sz="2800" b="1" dirty="0">
                <a:solidFill>
                  <a:srgbClr val="1E0000"/>
                </a:solidFill>
                <a:latin typeface="Times New Roman" pitchFamily="18" charset="0"/>
              </a:rPr>
              <a:t> = 1</a:t>
            </a:r>
          </a:p>
        </p:txBody>
      </p:sp>
      <p:sp>
        <p:nvSpPr>
          <p:cNvPr id="4103" name="Text Box 18"/>
          <p:cNvSpPr txBox="1">
            <a:spLocks noChangeArrowheads="1"/>
          </p:cNvSpPr>
          <p:nvPr/>
        </p:nvSpPr>
        <p:spPr bwMode="auto">
          <a:xfrm>
            <a:off x="457200" y="3105151"/>
            <a:ext cx="2409825" cy="519113"/>
          </a:xfrm>
          <a:prstGeom prst="rect">
            <a:avLst/>
          </a:prstGeom>
          <a:noFill/>
          <a:ln w="9525">
            <a:noFill/>
            <a:miter lim="800000"/>
            <a:headEnd/>
            <a:tailEnd/>
          </a:ln>
        </p:spPr>
        <p:txBody>
          <a:bodyPr wrap="square">
            <a:spAutoFit/>
          </a:bodyPr>
          <a:lstStyle/>
          <a:p>
            <a:pPr marL="400050" indent="-400050">
              <a:spcBef>
                <a:spcPct val="50000"/>
              </a:spcBef>
              <a:buFont typeface="Times New Roman" pitchFamily="18" charset="0"/>
              <a:buNone/>
            </a:pPr>
            <a:r>
              <a:rPr lang="en-US" sz="2800" b="1" dirty="0">
                <a:solidFill>
                  <a:srgbClr val="1E0000"/>
                </a:solidFill>
                <a:latin typeface="Times New Roman" pitchFamily="18" charset="0"/>
              </a:rPr>
              <a:t>(</a:t>
            </a:r>
            <a:r>
              <a:rPr lang="en-US" sz="2800" b="1" i="1" dirty="0">
                <a:solidFill>
                  <a:srgbClr val="1E0000"/>
                </a:solidFill>
                <a:latin typeface="Times New Roman" pitchFamily="18" charset="0"/>
              </a:rPr>
              <a:t>ii</a:t>
            </a:r>
            <a:r>
              <a:rPr lang="en-US" sz="2800" b="1" dirty="0">
                <a:solidFill>
                  <a:srgbClr val="1E0000"/>
                </a:solidFill>
                <a:latin typeface="Times New Roman" pitchFamily="18" charset="0"/>
              </a:rPr>
              <a:t>)   </a:t>
            </a:r>
            <a:r>
              <a:rPr lang="en-US" sz="2800" b="1" i="1" dirty="0">
                <a:solidFill>
                  <a:srgbClr val="1E0000"/>
                </a:solidFill>
                <a:latin typeface="Times New Roman" pitchFamily="18" charset="0"/>
              </a:rPr>
              <a:t>p</a:t>
            </a:r>
            <a:r>
              <a:rPr lang="en-US" sz="2800" b="1" dirty="0">
                <a:solidFill>
                  <a:srgbClr val="1E0000"/>
                </a:solidFill>
                <a:latin typeface="Times New Roman" pitchFamily="18" charset="0"/>
              </a:rPr>
              <a:t> = 2</a:t>
            </a:r>
          </a:p>
        </p:txBody>
      </p:sp>
      <p:sp>
        <p:nvSpPr>
          <p:cNvPr id="4104" name="Text Box 19"/>
          <p:cNvSpPr txBox="1">
            <a:spLocks noChangeArrowheads="1"/>
          </p:cNvSpPr>
          <p:nvPr/>
        </p:nvSpPr>
        <p:spPr bwMode="auto">
          <a:xfrm>
            <a:off x="457200" y="4867276"/>
            <a:ext cx="2409825" cy="519113"/>
          </a:xfrm>
          <a:prstGeom prst="rect">
            <a:avLst/>
          </a:prstGeom>
          <a:noFill/>
          <a:ln w="9525">
            <a:noFill/>
            <a:miter lim="800000"/>
            <a:headEnd/>
            <a:tailEnd/>
          </a:ln>
        </p:spPr>
        <p:txBody>
          <a:bodyPr wrap="square">
            <a:spAutoFit/>
          </a:bodyPr>
          <a:lstStyle/>
          <a:p>
            <a:pPr marL="400050" indent="-400050">
              <a:spcBef>
                <a:spcPct val="50000"/>
              </a:spcBef>
              <a:buFont typeface="Times New Roman" pitchFamily="18" charset="0"/>
              <a:buNone/>
            </a:pPr>
            <a:r>
              <a:rPr lang="en-US" sz="2800" b="1" dirty="0">
                <a:solidFill>
                  <a:srgbClr val="1E0000"/>
                </a:solidFill>
              </a:rPr>
              <a:t>(</a:t>
            </a:r>
            <a:r>
              <a:rPr lang="en-US" sz="2800" b="1" i="1" dirty="0">
                <a:solidFill>
                  <a:srgbClr val="1E0000"/>
                </a:solidFill>
              </a:rPr>
              <a:t>iii</a:t>
            </a:r>
            <a:r>
              <a:rPr lang="en-US" sz="2800" b="1" dirty="0">
                <a:solidFill>
                  <a:srgbClr val="1E0000"/>
                </a:solidFill>
              </a:rPr>
              <a:t>)  </a:t>
            </a:r>
            <a:r>
              <a:rPr lang="en-US" sz="2800" b="1" i="1" dirty="0">
                <a:solidFill>
                  <a:srgbClr val="1E0000"/>
                </a:solidFill>
              </a:rPr>
              <a:t>p</a:t>
            </a:r>
            <a:r>
              <a:rPr lang="en-US" sz="2800" b="1" dirty="0">
                <a:solidFill>
                  <a:srgbClr val="1E0000"/>
                </a:solidFill>
              </a:rPr>
              <a:t> = </a:t>
            </a:r>
            <a:r>
              <a:rPr lang="en-US" sz="2800" b="1" dirty="0">
                <a:solidFill>
                  <a:srgbClr val="1E0000"/>
                </a:solidFill>
                <a:sym typeface="Symbol" pitchFamily="18" charset="2"/>
              </a:rPr>
              <a:t></a:t>
            </a:r>
          </a:p>
        </p:txBody>
      </p:sp>
      <p:sp>
        <p:nvSpPr>
          <p:cNvPr id="2" name="Slide Number Placeholder 1">
            <a:extLst>
              <a:ext uri="{FF2B5EF4-FFF2-40B4-BE49-F238E27FC236}">
                <a16:creationId xmlns:a16="http://schemas.microsoft.com/office/drawing/2014/main" id="{2DA1B606-362E-6FFB-41EC-40B9358EAA9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11</a:t>
            </a:fld>
            <a:endParaRPr lang="en-US" sz="2000" dirty="0">
              <a:solidFill>
                <a:srgbClr val="1E0000"/>
              </a:solidFill>
            </a:endParaRPr>
          </a:p>
        </p:txBody>
      </p:sp>
    </p:spTree>
    <p:extLst>
      <p:ext uri="{BB962C8B-B14F-4D97-AF65-F5344CB8AC3E}">
        <p14:creationId xmlns:p14="http://schemas.microsoft.com/office/powerpoint/2010/main" val="190937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dirty="0"/>
              <a:t>The Least Squares Problem</a:t>
            </a:r>
          </a:p>
        </p:txBody>
      </p:sp>
      <p:sp>
        <p:nvSpPr>
          <p:cNvPr id="5126" name="Rectangle 3"/>
          <p:cNvSpPr>
            <a:spLocks noGrp="1" noChangeArrowheads="1"/>
          </p:cNvSpPr>
          <p:nvPr>
            <p:ph idx="1"/>
          </p:nvPr>
        </p:nvSpPr>
        <p:spPr>
          <a:xfrm>
            <a:off x="457200" y="1280161"/>
            <a:ext cx="8702040" cy="3825240"/>
          </a:xfrm>
        </p:spPr>
        <p:txBody>
          <a:bodyPr/>
          <a:lstStyle/>
          <a:p>
            <a:pPr eaLnBrk="1" hangingPunct="1"/>
            <a:r>
              <a:rPr lang="en-US" dirty="0"/>
              <a:t>In general,                    is not differentiable for </a:t>
            </a:r>
            <a:r>
              <a:rPr lang="en-US" i="1" dirty="0"/>
              <a:t>p </a:t>
            </a:r>
            <a:r>
              <a:rPr lang="en-US" dirty="0"/>
              <a:t>= 1 </a:t>
            </a:r>
            <a:br>
              <a:rPr lang="en-US" dirty="0"/>
            </a:br>
            <a:r>
              <a:rPr lang="en-US" dirty="0"/>
              <a:t>or </a:t>
            </a:r>
            <a:r>
              <a:rPr lang="en-US" i="1" dirty="0"/>
              <a:t>p </a:t>
            </a:r>
            <a:r>
              <a:rPr lang="en-US" dirty="0"/>
              <a:t>= ∞</a:t>
            </a:r>
          </a:p>
          <a:p>
            <a:pPr eaLnBrk="1" hangingPunct="1"/>
            <a:r>
              <a:rPr lang="en-US" dirty="0"/>
              <a:t>The choice of </a:t>
            </a:r>
            <a:r>
              <a:rPr lang="en-US" i="1" dirty="0"/>
              <a:t>p </a:t>
            </a:r>
            <a:r>
              <a:rPr lang="en-US" dirty="0"/>
              <a:t>= 2 (Euclidean norm) has become well established given its least-squares fit interpretation</a:t>
            </a:r>
          </a:p>
          <a:p>
            <a:pPr eaLnBrk="1" hangingPunct="1"/>
            <a:r>
              <a:rPr lang="en-US" dirty="0"/>
              <a:t>The problem			is tractable for </a:t>
            </a:r>
            <a:r>
              <a:rPr lang="en-US" dirty="0">
                <a:latin typeface="Times New Roman" pitchFamily="18" charset="0"/>
              </a:rPr>
              <a:t>two</a:t>
            </a:r>
            <a:r>
              <a:rPr lang="en-US" dirty="0"/>
              <a:t> major reasons</a:t>
            </a:r>
          </a:p>
          <a:p>
            <a:pPr lvl="1" eaLnBrk="1" hangingPunct="1"/>
            <a:r>
              <a:rPr lang="en-US" dirty="0"/>
              <a:t>First, the function is differentiable </a:t>
            </a:r>
          </a:p>
          <a:p>
            <a:pPr eaLnBrk="1" hangingPunct="1"/>
            <a:endParaRPr lang="en-US" dirty="0"/>
          </a:p>
        </p:txBody>
      </p:sp>
      <p:sp>
        <p:nvSpPr>
          <p:cNvPr id="5127" name="Rectangle 5"/>
          <p:cNvSpPr>
            <a:spLocks noChangeArrowheads="1"/>
          </p:cNvSpPr>
          <p:nvPr/>
        </p:nvSpPr>
        <p:spPr bwMode="auto">
          <a:xfrm>
            <a:off x="1524000" y="0"/>
            <a:ext cx="9144000" cy="0"/>
          </a:xfrm>
          <a:prstGeom prst="rect">
            <a:avLst/>
          </a:prstGeom>
          <a:noFill/>
          <a:ln w="9525">
            <a:noFill/>
            <a:miter lim="800000"/>
            <a:headEnd/>
            <a:tailEnd/>
          </a:ln>
        </p:spPr>
        <p:txBody>
          <a:bodyPr wrap="square" anchor="ctr">
            <a:spAutoFit/>
          </a:bodyPr>
          <a:lstStyle/>
          <a:p>
            <a:endParaRPr lang="en-US" sz="2800"/>
          </a:p>
        </p:txBody>
      </p:sp>
      <p:graphicFrame>
        <p:nvGraphicFramePr>
          <p:cNvPr id="5122" name="Object 4"/>
          <p:cNvGraphicFramePr>
            <a:graphicFrameLocks noChangeAspect="1"/>
          </p:cNvGraphicFramePr>
          <p:nvPr>
            <p:extLst>
              <p:ext uri="{D42A27DB-BD31-4B8C-83A1-F6EECF244321}">
                <p14:modId xmlns:p14="http://schemas.microsoft.com/office/powerpoint/2010/main" val="2508338294"/>
              </p:ext>
            </p:extLst>
          </p:nvPr>
        </p:nvGraphicFramePr>
        <p:xfrm>
          <a:off x="2616201" y="1297912"/>
          <a:ext cx="1885950" cy="592138"/>
        </p:xfrm>
        <a:graphic>
          <a:graphicData uri="http://schemas.openxmlformats.org/presentationml/2006/ole">
            <mc:AlternateContent xmlns:mc="http://schemas.openxmlformats.org/markup-compatibility/2006">
              <mc:Choice xmlns:v="urn:schemas-microsoft-com:vml" Requires="v">
                <p:oleObj spid="_x0000_s4122" name="Equation" r:id="rId3" imgW="774360" imgH="279360" progId="Equation.DSMT4">
                  <p:embed/>
                </p:oleObj>
              </mc:Choice>
              <mc:Fallback>
                <p:oleObj name="Equation" r:id="rId3" imgW="774360" imgH="279360" progId="Equation.DSMT4">
                  <p:embed/>
                  <p:pic>
                    <p:nvPicPr>
                      <p:cNvPr id="5122" name="Object 4"/>
                      <p:cNvPicPr>
                        <a:picLocks noChangeAspect="1" noChangeArrowheads="1"/>
                      </p:cNvPicPr>
                      <p:nvPr/>
                    </p:nvPicPr>
                    <p:blipFill>
                      <a:blip r:embed="rId4"/>
                      <a:srcRect/>
                      <a:stretch>
                        <a:fillRect/>
                      </a:stretch>
                    </p:blipFill>
                    <p:spPr bwMode="auto">
                      <a:xfrm>
                        <a:off x="2616201" y="1297912"/>
                        <a:ext cx="1885950" cy="592138"/>
                      </a:xfrm>
                      <a:prstGeom prst="rect">
                        <a:avLst/>
                      </a:prstGeom>
                      <a:noFill/>
                    </p:spPr>
                  </p:pic>
                </p:oleObj>
              </mc:Fallback>
            </mc:AlternateContent>
          </a:graphicData>
        </a:graphic>
      </p:graphicFrame>
      <p:sp>
        <p:nvSpPr>
          <p:cNvPr id="5128" name="Rectangle 7"/>
          <p:cNvSpPr>
            <a:spLocks noChangeArrowheads="1"/>
          </p:cNvSpPr>
          <p:nvPr/>
        </p:nvSpPr>
        <p:spPr bwMode="auto">
          <a:xfrm>
            <a:off x="1524000" y="3328988"/>
            <a:ext cx="9144000" cy="0"/>
          </a:xfrm>
          <a:prstGeom prst="rect">
            <a:avLst/>
          </a:prstGeom>
          <a:noFill/>
          <a:ln w="9525">
            <a:noFill/>
            <a:miter lim="800000"/>
            <a:headEnd/>
            <a:tailEnd/>
          </a:ln>
        </p:spPr>
        <p:txBody>
          <a:bodyPr wrap="square" anchor="ctr">
            <a:spAutoFit/>
          </a:bodyPr>
          <a:lstStyle/>
          <a:p>
            <a:endParaRPr lang="en-US" sz="2800"/>
          </a:p>
        </p:txBody>
      </p:sp>
      <p:graphicFrame>
        <p:nvGraphicFramePr>
          <p:cNvPr id="2" name="Object 1"/>
          <p:cNvGraphicFramePr>
            <a:graphicFrameLocks noChangeAspect="1"/>
          </p:cNvGraphicFramePr>
          <p:nvPr>
            <p:extLst>
              <p:ext uri="{D42A27DB-BD31-4B8C-83A1-F6EECF244321}">
                <p14:modId xmlns:p14="http://schemas.microsoft.com/office/powerpoint/2010/main" val="1481159"/>
              </p:ext>
            </p:extLst>
          </p:nvPr>
        </p:nvGraphicFramePr>
        <p:xfrm>
          <a:off x="2743201" y="3192781"/>
          <a:ext cx="2209800" cy="747645"/>
        </p:xfrm>
        <a:graphic>
          <a:graphicData uri="http://schemas.openxmlformats.org/presentationml/2006/ole">
            <mc:AlternateContent xmlns:mc="http://schemas.openxmlformats.org/markup-compatibility/2006">
              <mc:Choice xmlns:v="urn:schemas-microsoft-com:vml" Requires="v">
                <p:oleObj spid="_x0000_s4123" name="Equation" r:id="rId5" imgW="1206360" imgH="406080" progId="Equation.DSMT4">
                  <p:embed/>
                </p:oleObj>
              </mc:Choice>
              <mc:Fallback>
                <p:oleObj name="Equation" r:id="rId5" imgW="1206360" imgH="406080" progId="Equation.DSMT4">
                  <p:embed/>
                  <p:pic>
                    <p:nvPicPr>
                      <p:cNvPr id="2" name="Object 1"/>
                      <p:cNvPicPr>
                        <a:picLocks noChangeAspect="1" noChangeArrowheads="1"/>
                      </p:cNvPicPr>
                      <p:nvPr/>
                    </p:nvPicPr>
                    <p:blipFill>
                      <a:blip r:embed="rId6"/>
                      <a:srcRect/>
                      <a:stretch>
                        <a:fillRect/>
                      </a:stretch>
                    </p:blipFill>
                    <p:spPr bwMode="auto">
                      <a:xfrm>
                        <a:off x="2743201" y="3192781"/>
                        <a:ext cx="2209800" cy="747645"/>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08225226"/>
              </p:ext>
            </p:extLst>
          </p:nvPr>
        </p:nvGraphicFramePr>
        <p:xfrm>
          <a:off x="1371600" y="4600558"/>
          <a:ext cx="6328569" cy="1045188"/>
        </p:xfrm>
        <a:graphic>
          <a:graphicData uri="http://schemas.openxmlformats.org/presentationml/2006/ole">
            <mc:AlternateContent xmlns:mc="http://schemas.openxmlformats.org/markup-compatibility/2006">
              <mc:Choice xmlns:v="urn:schemas-microsoft-com:vml" Requires="v">
                <p:oleObj spid="_x0000_s4124" name="Equation" r:id="rId7" imgW="2857320" imgH="469800" progId="Equation.DSMT4">
                  <p:embed/>
                </p:oleObj>
              </mc:Choice>
              <mc:Fallback>
                <p:oleObj name="Equation" r:id="rId7" imgW="2857320" imgH="469800" progId="Equation.DSMT4">
                  <p:embed/>
                  <p:pic>
                    <p:nvPicPr>
                      <p:cNvPr id="3"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600558"/>
                        <a:ext cx="6328569" cy="1045188"/>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D7405C62-9192-F79C-7836-F7F885F22963}"/>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12</a:t>
            </a:fld>
            <a:endParaRPr lang="en-US" sz="2000" dirty="0">
              <a:solidFill>
                <a:srgbClr val="1E0000"/>
              </a:solidFill>
            </a:endParaRPr>
          </a:p>
        </p:txBody>
      </p:sp>
    </p:spTree>
    <p:extLst>
      <p:ext uri="{BB962C8B-B14F-4D97-AF65-F5344CB8AC3E}">
        <p14:creationId xmlns:p14="http://schemas.microsoft.com/office/powerpoint/2010/main" val="244725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Least Squares Problem, cont.</a:t>
            </a:r>
          </a:p>
        </p:txBody>
      </p:sp>
      <p:sp>
        <p:nvSpPr>
          <p:cNvPr id="3" name="Content Placeholder 2"/>
          <p:cNvSpPr>
            <a:spLocks noGrp="1"/>
          </p:cNvSpPr>
          <p:nvPr>
            <p:ph idx="1"/>
          </p:nvPr>
        </p:nvSpPr>
        <p:spPr/>
        <p:txBody>
          <a:bodyPr/>
          <a:lstStyle/>
          <a:p>
            <a:pPr lvl="1"/>
            <a:r>
              <a:rPr lang="en-US" dirty="0"/>
              <a:t>Second, the Euclidean norm is preserved under orthogonal transformations:</a:t>
            </a:r>
            <a:br>
              <a:rPr lang="en-US" dirty="0"/>
            </a:br>
            <a:r>
              <a:rPr lang="en-US" dirty="0"/>
              <a:t/>
            </a:r>
            <a:br>
              <a:rPr lang="en-US" dirty="0"/>
            </a:br>
            <a:r>
              <a:rPr lang="en-US" dirty="0"/>
              <a:t/>
            </a:r>
            <a:br>
              <a:rPr lang="en-US" dirty="0"/>
            </a:br>
            <a:r>
              <a:rPr lang="en-US" dirty="0"/>
              <a:t/>
            </a:r>
            <a:br>
              <a:rPr lang="en-US" dirty="0"/>
            </a:br>
            <a:r>
              <a:rPr lang="en-US" dirty="0"/>
              <a:t>with </a:t>
            </a:r>
            <a:r>
              <a:rPr lang="en-US" b="1" dirty="0"/>
              <a:t>Q</a:t>
            </a:r>
            <a:r>
              <a:rPr lang="en-US" dirty="0"/>
              <a:t> an arbitrary orthogonal matrix; that is, </a:t>
            </a:r>
            <a:r>
              <a:rPr lang="en-US" b="1" dirty="0"/>
              <a:t>Q </a:t>
            </a:r>
            <a:r>
              <a:rPr lang="en-US" dirty="0"/>
              <a:t>satisfies</a:t>
            </a:r>
          </a:p>
          <a:p>
            <a:pPr marL="457200" lvl="1" indent="0">
              <a:buNone/>
            </a:pPr>
            <a:r>
              <a:rPr lang="en-US" dirty="0"/>
              <a:t/>
            </a:r>
            <a:br>
              <a:rPr lang="en-US" dirty="0"/>
            </a:br>
            <a:r>
              <a:rPr lang="en-US" dirty="0"/>
              <a:t>  </a:t>
            </a:r>
          </a:p>
        </p:txBody>
      </p:sp>
      <p:graphicFrame>
        <p:nvGraphicFramePr>
          <p:cNvPr id="6" name="Object 5"/>
          <p:cNvGraphicFramePr>
            <a:graphicFrameLocks noChangeAspect="1"/>
          </p:cNvGraphicFramePr>
          <p:nvPr>
            <p:extLst>
              <p:ext uri="{D42A27DB-BD31-4B8C-83A1-F6EECF244321}">
                <p14:modId xmlns:p14="http://schemas.microsoft.com/office/powerpoint/2010/main" val="140223676"/>
              </p:ext>
            </p:extLst>
          </p:nvPr>
        </p:nvGraphicFramePr>
        <p:xfrm>
          <a:off x="1371600" y="1905000"/>
          <a:ext cx="4572000" cy="652108"/>
        </p:xfrm>
        <a:graphic>
          <a:graphicData uri="http://schemas.openxmlformats.org/presentationml/2006/ole">
            <mc:AlternateContent xmlns:mc="http://schemas.openxmlformats.org/markup-compatibility/2006">
              <mc:Choice xmlns:v="urn:schemas-microsoft-com:vml" Requires="v">
                <p:oleObj spid="_x0000_s5136" name="Equation" r:id="rId3" imgW="2222280" imgH="317160" progId="Equation.DSMT4">
                  <p:embed/>
                </p:oleObj>
              </mc:Choice>
              <mc:Fallback>
                <p:oleObj name="Equation" r:id="rId3" imgW="2222280" imgH="317160" progId="Equation.DSMT4">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05000"/>
                        <a:ext cx="4572000" cy="65210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07185867"/>
              </p:ext>
            </p:extLst>
          </p:nvPr>
        </p:nvGraphicFramePr>
        <p:xfrm>
          <a:off x="1371600" y="3398982"/>
          <a:ext cx="5334000" cy="507716"/>
        </p:xfrm>
        <a:graphic>
          <a:graphicData uri="http://schemas.openxmlformats.org/presentationml/2006/ole">
            <mc:AlternateContent xmlns:mc="http://schemas.openxmlformats.org/markup-compatibility/2006">
              <mc:Choice xmlns:v="urn:schemas-microsoft-com:vml" Requires="v">
                <p:oleObj spid="_x0000_s5137" name="Equation" r:id="rId5" imgW="2400120" imgH="228600" progId="Equation.DSMT4">
                  <p:embed/>
                </p:oleObj>
              </mc:Choice>
              <mc:Fallback>
                <p:oleObj name="Equation" r:id="rId5" imgW="2400120" imgH="228600"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398982"/>
                        <a:ext cx="5334000" cy="507716"/>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E36E15C7-FC52-87A4-D809-08A9CF46D2A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13</a:t>
            </a:fld>
            <a:endParaRPr lang="en-US" sz="2000" dirty="0">
              <a:solidFill>
                <a:srgbClr val="1E0000"/>
              </a:solidFill>
            </a:endParaRPr>
          </a:p>
        </p:txBody>
      </p:sp>
    </p:spTree>
    <p:extLst>
      <p:ext uri="{BB962C8B-B14F-4D97-AF65-F5344CB8AC3E}">
        <p14:creationId xmlns:p14="http://schemas.microsoft.com/office/powerpoint/2010/main" val="97738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pPr eaLnBrk="1" hangingPunct="1"/>
            <a:r>
              <a:rPr lang="en-US" dirty="0"/>
              <a:t>The Least Squares Problem, cont.</a:t>
            </a:r>
          </a:p>
        </p:txBody>
      </p:sp>
      <p:sp>
        <p:nvSpPr>
          <p:cNvPr id="8198" name="Rectangle 3"/>
          <p:cNvSpPr>
            <a:spLocks noGrp="1" noChangeArrowheads="1"/>
          </p:cNvSpPr>
          <p:nvPr>
            <p:ph idx="1"/>
          </p:nvPr>
        </p:nvSpPr>
        <p:spPr>
          <a:xfrm>
            <a:off x="457200" y="1280160"/>
            <a:ext cx="11582400" cy="4587240"/>
          </a:xfrm>
        </p:spPr>
        <p:txBody>
          <a:bodyPr/>
          <a:lstStyle/>
          <a:p>
            <a:pPr eaLnBrk="1" hangingPunct="1"/>
            <a:r>
              <a:rPr lang="en-US" dirty="0"/>
              <a:t>We introduce next the basic underlying assumption: </a:t>
            </a:r>
            <a:r>
              <a:rPr lang="en-US" b="1" dirty="0"/>
              <a:t>A</a:t>
            </a:r>
            <a:r>
              <a:rPr lang="en-US" dirty="0"/>
              <a:t> is full rank</a:t>
            </a:r>
            <a:r>
              <a:rPr lang="en-US" i="1" dirty="0">
                <a:latin typeface="Times New Roman" pitchFamily="18" charset="0"/>
              </a:rPr>
              <a:t>, </a:t>
            </a:r>
            <a:r>
              <a:rPr lang="en-US" dirty="0"/>
              <a:t>i.e., the columns of </a:t>
            </a:r>
            <a:r>
              <a:rPr lang="en-US" b="1" dirty="0"/>
              <a:t>A</a:t>
            </a:r>
            <a:r>
              <a:rPr lang="en-US" dirty="0"/>
              <a:t> constitute a set of linearly independent vectors</a:t>
            </a:r>
            <a:endParaRPr lang="en-US" i="1" dirty="0">
              <a:latin typeface="Times New Roman" pitchFamily="18" charset="0"/>
            </a:endParaRPr>
          </a:p>
          <a:p>
            <a:pPr eaLnBrk="1" hangingPunct="1"/>
            <a:r>
              <a:rPr lang="en-US" dirty="0"/>
              <a:t>This assumption implies that the rank of </a:t>
            </a:r>
            <a:r>
              <a:rPr lang="en-US" b="1" dirty="0"/>
              <a:t>A</a:t>
            </a:r>
            <a:r>
              <a:rPr lang="en-US" dirty="0"/>
              <a:t> is n</a:t>
            </a:r>
            <a:br>
              <a:rPr lang="en-US" dirty="0"/>
            </a:br>
            <a:r>
              <a:rPr lang="en-US" dirty="0"/>
              <a:t>because n ≤ m since we are dealing with an </a:t>
            </a:r>
            <a:r>
              <a:rPr lang="en-US" dirty="0" err="1"/>
              <a:t>overdetermined</a:t>
            </a:r>
            <a:r>
              <a:rPr lang="en-US" dirty="0"/>
              <a:t> system</a:t>
            </a:r>
          </a:p>
          <a:p>
            <a:pPr eaLnBrk="1" hangingPunct="1"/>
            <a:r>
              <a:rPr lang="en-US" dirty="0"/>
              <a:t>Fact: The least squares solution </a:t>
            </a:r>
            <a:r>
              <a:rPr lang="en-US" b="1" dirty="0"/>
              <a:t>x</a:t>
            </a:r>
            <a:r>
              <a:rPr lang="en-US" b="1" baseline="30000" dirty="0"/>
              <a:t>*</a:t>
            </a:r>
            <a:r>
              <a:rPr lang="en-US" dirty="0"/>
              <a:t> satisfies </a:t>
            </a:r>
          </a:p>
          <a:p>
            <a:pPr eaLnBrk="1" hangingPunct="1"/>
            <a:endParaRPr lang="en-US" dirty="0"/>
          </a:p>
        </p:txBody>
      </p:sp>
      <p:sp>
        <p:nvSpPr>
          <p:cNvPr id="8199" name="Rectangle 4"/>
          <p:cNvSpPr>
            <a:spLocks noChangeArrowheads="1"/>
          </p:cNvSpPr>
          <p:nvPr/>
        </p:nvSpPr>
        <p:spPr bwMode="auto">
          <a:xfrm>
            <a:off x="1524001" y="-261610"/>
            <a:ext cx="184731" cy="523220"/>
          </a:xfrm>
          <a:prstGeom prst="rect">
            <a:avLst/>
          </a:prstGeom>
          <a:noFill/>
          <a:ln w="9525">
            <a:noFill/>
            <a:miter lim="800000"/>
            <a:headEnd/>
            <a:tailEnd/>
          </a:ln>
        </p:spPr>
        <p:txBody>
          <a:bodyPr wrap="none" anchor="ctr">
            <a:spAutoFit/>
          </a:bodyPr>
          <a:lstStyle/>
          <a:p>
            <a:endParaRPr lang="en-US"/>
          </a:p>
        </p:txBody>
      </p:sp>
      <p:sp>
        <p:nvSpPr>
          <p:cNvPr id="8200" name="Rectangle 7"/>
          <p:cNvSpPr>
            <a:spLocks noChangeArrowheads="1"/>
          </p:cNvSpPr>
          <p:nvPr/>
        </p:nvSpPr>
        <p:spPr bwMode="auto">
          <a:xfrm>
            <a:off x="1524001" y="3038803"/>
            <a:ext cx="184731" cy="523220"/>
          </a:xfrm>
          <a:prstGeom prst="rect">
            <a:avLst/>
          </a:prstGeom>
          <a:noFill/>
          <a:ln w="9525">
            <a:noFill/>
            <a:miter lim="800000"/>
            <a:headEnd/>
            <a:tailEnd/>
          </a:ln>
        </p:spPr>
        <p:txBody>
          <a:bodyPr wrap="none" anchor="ctr">
            <a:spAutoFit/>
          </a:bodyPr>
          <a:lstStyle/>
          <a:p>
            <a:endParaRPr lang="en-US"/>
          </a:p>
        </p:txBody>
      </p:sp>
      <p:sp>
        <p:nvSpPr>
          <p:cNvPr id="8201" name="Rectangle 9"/>
          <p:cNvSpPr>
            <a:spLocks noChangeArrowheads="1"/>
          </p:cNvSpPr>
          <p:nvPr/>
        </p:nvSpPr>
        <p:spPr bwMode="auto">
          <a:xfrm>
            <a:off x="1524001" y="3048328"/>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8196" name="Object 10"/>
          <p:cNvGraphicFramePr>
            <a:graphicFrameLocks noChangeAspect="1"/>
          </p:cNvGraphicFramePr>
          <p:nvPr>
            <p:extLst>
              <p:ext uri="{D42A27DB-BD31-4B8C-83A1-F6EECF244321}">
                <p14:modId xmlns:p14="http://schemas.microsoft.com/office/powerpoint/2010/main" val="3998220661"/>
              </p:ext>
            </p:extLst>
          </p:nvPr>
        </p:nvGraphicFramePr>
        <p:xfrm>
          <a:off x="1066800" y="4038600"/>
          <a:ext cx="2781300" cy="573087"/>
        </p:xfrm>
        <a:graphic>
          <a:graphicData uri="http://schemas.openxmlformats.org/presentationml/2006/ole">
            <mc:AlternateContent xmlns:mc="http://schemas.openxmlformats.org/markup-compatibility/2006">
              <mc:Choice xmlns:v="urn:schemas-microsoft-com:vml" Requires="v">
                <p:oleObj spid="_x0000_s6154" name="Equation" r:id="rId3" imgW="1155600" imgH="241200" progId="Equation.DSMT4">
                  <p:embed/>
                </p:oleObj>
              </mc:Choice>
              <mc:Fallback>
                <p:oleObj name="Equation" r:id="rId3" imgW="1155600" imgH="241200" progId="Equation.DSMT4">
                  <p:embed/>
                  <p:pic>
                    <p:nvPicPr>
                      <p:cNvPr id="8196" name="Object 10"/>
                      <p:cNvPicPr>
                        <a:picLocks noChangeAspect="1" noChangeArrowheads="1"/>
                      </p:cNvPicPr>
                      <p:nvPr/>
                    </p:nvPicPr>
                    <p:blipFill>
                      <a:blip r:embed="rId4"/>
                      <a:srcRect/>
                      <a:stretch>
                        <a:fillRect/>
                      </a:stretch>
                    </p:blipFill>
                    <p:spPr bwMode="auto">
                      <a:xfrm>
                        <a:off x="1066800" y="4038600"/>
                        <a:ext cx="2781300"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2" name="Rectangle 11"/>
          <p:cNvSpPr>
            <a:spLocks noChangeArrowheads="1"/>
          </p:cNvSpPr>
          <p:nvPr/>
        </p:nvSpPr>
        <p:spPr bwMode="auto">
          <a:xfrm>
            <a:off x="1524001" y="3067378"/>
            <a:ext cx="184731" cy="523220"/>
          </a:xfrm>
          <a:prstGeom prst="rect">
            <a:avLst/>
          </a:prstGeom>
          <a:noFill/>
          <a:ln w="9525">
            <a:noFill/>
            <a:miter lim="800000"/>
            <a:headEnd/>
            <a:tailEnd/>
          </a:ln>
        </p:spPr>
        <p:txBody>
          <a:bodyPr wrap="none" anchor="ctr">
            <a:spAutoFit/>
          </a:bodyPr>
          <a:lstStyle/>
          <a:p>
            <a:endParaRPr lang="en-US"/>
          </a:p>
        </p:txBody>
      </p:sp>
      <p:sp>
        <p:nvSpPr>
          <p:cNvPr id="2" name="Slide Number Placeholder 1">
            <a:extLst>
              <a:ext uri="{FF2B5EF4-FFF2-40B4-BE49-F238E27FC236}">
                <a16:creationId xmlns:a16="http://schemas.microsoft.com/office/drawing/2014/main" id="{8E003EF3-7E31-6767-481D-2B53EF567DF2}"/>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14</a:t>
            </a:fld>
            <a:endParaRPr lang="en-US" sz="2000" dirty="0">
              <a:solidFill>
                <a:srgbClr val="1E0000"/>
              </a:solidFill>
            </a:endParaRPr>
          </a:p>
        </p:txBody>
      </p:sp>
    </p:spTree>
    <p:extLst>
      <p:ext uri="{BB962C8B-B14F-4D97-AF65-F5344CB8AC3E}">
        <p14:creationId xmlns:p14="http://schemas.microsoft.com/office/powerpoint/2010/main" val="64040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4"/>
          <p:cNvGraphicFramePr>
            <a:graphicFrameLocks noChangeAspect="1"/>
          </p:cNvGraphicFramePr>
          <p:nvPr>
            <p:extLst>
              <p:ext uri="{D42A27DB-BD31-4B8C-83A1-F6EECF244321}">
                <p14:modId xmlns:p14="http://schemas.microsoft.com/office/powerpoint/2010/main" val="3571998419"/>
              </p:ext>
            </p:extLst>
          </p:nvPr>
        </p:nvGraphicFramePr>
        <p:xfrm>
          <a:off x="1143000" y="2667002"/>
          <a:ext cx="8107362" cy="3502025"/>
        </p:xfrm>
        <a:graphic>
          <a:graphicData uri="http://schemas.openxmlformats.org/presentationml/2006/ole">
            <mc:AlternateContent xmlns:mc="http://schemas.openxmlformats.org/markup-compatibility/2006">
              <mc:Choice xmlns:v="urn:schemas-microsoft-com:vml" Requires="v">
                <p:oleObj spid="_x0000_s7184" name="Equation" r:id="rId3" imgW="4317840" imgH="1854000" progId="Equation.DSMT4">
                  <p:embed/>
                </p:oleObj>
              </mc:Choice>
              <mc:Fallback>
                <p:oleObj name="Equation" r:id="rId3" imgW="4317840" imgH="1854000" progId="Equation.DSMT4">
                  <p:embed/>
                  <p:pic>
                    <p:nvPicPr>
                      <p:cNvPr id="9218" name="Object 4"/>
                      <p:cNvPicPr>
                        <a:picLocks noChangeAspect="1" noChangeArrowheads="1"/>
                      </p:cNvPicPr>
                      <p:nvPr/>
                    </p:nvPicPr>
                    <p:blipFill>
                      <a:blip r:embed="rId4"/>
                      <a:srcRect/>
                      <a:stretch>
                        <a:fillRect/>
                      </a:stretch>
                    </p:blipFill>
                    <p:spPr bwMode="auto">
                      <a:xfrm>
                        <a:off x="1143000" y="2667002"/>
                        <a:ext cx="8107362" cy="3502025"/>
                      </a:xfrm>
                      <a:prstGeom prst="rect">
                        <a:avLst/>
                      </a:prstGeom>
                      <a:noFill/>
                    </p:spPr>
                  </p:pic>
                </p:oleObj>
              </mc:Fallback>
            </mc:AlternateContent>
          </a:graphicData>
        </a:graphic>
      </p:graphicFrame>
      <p:sp>
        <p:nvSpPr>
          <p:cNvPr id="9221" name="Rectangle 2"/>
          <p:cNvSpPr>
            <a:spLocks noGrp="1" noChangeArrowheads="1"/>
          </p:cNvSpPr>
          <p:nvPr>
            <p:ph type="title"/>
          </p:nvPr>
        </p:nvSpPr>
        <p:spPr/>
        <p:txBody>
          <a:bodyPr/>
          <a:lstStyle/>
          <a:p>
            <a:pPr eaLnBrk="1" hangingPunct="1"/>
            <a:r>
              <a:rPr lang="en-US" dirty="0"/>
              <a:t>Proof</a:t>
            </a:r>
          </a:p>
        </p:txBody>
      </p:sp>
      <p:sp>
        <p:nvSpPr>
          <p:cNvPr id="9220" name="Rectangle 3"/>
          <p:cNvSpPr>
            <a:spLocks noGrp="1" noChangeArrowheads="1"/>
          </p:cNvSpPr>
          <p:nvPr>
            <p:ph idx="1"/>
          </p:nvPr>
        </p:nvSpPr>
        <p:spPr>
          <a:xfrm>
            <a:off x="457200" y="1280161"/>
            <a:ext cx="10439400" cy="3046413"/>
          </a:xfrm>
        </p:spPr>
        <p:txBody>
          <a:bodyPr/>
          <a:lstStyle/>
          <a:p>
            <a:pPr eaLnBrk="1" hangingPunct="1"/>
            <a:r>
              <a:rPr lang="en-US" dirty="0"/>
              <a:t>Since by definition the least</a:t>
            </a:r>
            <a:r>
              <a:rPr lang="en-US" dirty="0">
                <a:sym typeface="Symbol" pitchFamily="18" charset="2"/>
              </a:rPr>
              <a:t> </a:t>
            </a:r>
            <a:r>
              <a:rPr lang="en-US" dirty="0"/>
              <a:t>squares solution </a:t>
            </a:r>
            <a:r>
              <a:rPr lang="en-US" b="1" dirty="0"/>
              <a:t>x</a:t>
            </a:r>
            <a:r>
              <a:rPr lang="en-US" b="1" baseline="30000" dirty="0"/>
              <a:t>* </a:t>
            </a:r>
            <a:r>
              <a:rPr lang="en-US" dirty="0"/>
              <a:t>  minimizes            at the optimum, the derivative of this function zero:</a:t>
            </a:r>
          </a:p>
        </p:txBody>
      </p:sp>
      <p:sp>
        <p:nvSpPr>
          <p:cNvPr id="9222" name="Rectangle 5"/>
          <p:cNvSpPr>
            <a:spLocks noChangeArrowheads="1"/>
          </p:cNvSpPr>
          <p:nvPr/>
        </p:nvSpPr>
        <p:spPr bwMode="auto">
          <a:xfrm>
            <a:off x="1524001" y="-261610"/>
            <a:ext cx="184731" cy="523220"/>
          </a:xfrm>
          <a:prstGeom prst="rect">
            <a:avLst/>
          </a:prstGeom>
          <a:noFill/>
          <a:ln w="9525">
            <a:noFill/>
            <a:miter lim="800000"/>
            <a:headEnd/>
            <a:tailEnd/>
          </a:ln>
        </p:spPr>
        <p:txBody>
          <a:bodyPr wrap="none" anchor="ctr">
            <a:spAutoFit/>
          </a:bodyPr>
          <a:lstStyle/>
          <a:p>
            <a:endParaRPr lang="en-US"/>
          </a:p>
        </p:txBody>
      </p:sp>
      <p:sp>
        <p:nvSpPr>
          <p:cNvPr id="9224" name="Rectangle 10"/>
          <p:cNvSpPr>
            <a:spLocks noChangeArrowheads="1"/>
          </p:cNvSpPr>
          <p:nvPr/>
        </p:nvSpPr>
        <p:spPr bwMode="auto">
          <a:xfrm>
            <a:off x="1524001" y="3048328"/>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11" name="Object 11"/>
          <p:cNvGraphicFramePr>
            <a:graphicFrameLocks noChangeAspect="1"/>
          </p:cNvGraphicFramePr>
          <p:nvPr>
            <p:extLst>
              <p:ext uri="{D42A27DB-BD31-4B8C-83A1-F6EECF244321}">
                <p14:modId xmlns:p14="http://schemas.microsoft.com/office/powerpoint/2010/main" val="540886059"/>
              </p:ext>
            </p:extLst>
          </p:nvPr>
        </p:nvGraphicFramePr>
        <p:xfrm>
          <a:off x="9601200" y="1280161"/>
          <a:ext cx="768992" cy="581463"/>
        </p:xfrm>
        <a:graphic>
          <a:graphicData uri="http://schemas.openxmlformats.org/presentationml/2006/ole">
            <mc:AlternateContent xmlns:mc="http://schemas.openxmlformats.org/markup-compatibility/2006">
              <mc:Choice xmlns:v="urn:schemas-microsoft-com:vml" Requires="v">
                <p:oleObj spid="_x0000_s7185" name="Equation" r:id="rId5" imgW="330120" imgH="253800" progId="Equation.DSMT4">
                  <p:embed/>
                </p:oleObj>
              </mc:Choice>
              <mc:Fallback>
                <p:oleObj name="Equation" r:id="rId5" imgW="330120" imgH="253800" progId="Equation.DSMT4">
                  <p:embed/>
                  <p:pic>
                    <p:nvPicPr>
                      <p:cNvPr id="11" name="Object 11"/>
                      <p:cNvPicPr>
                        <a:picLocks noChangeAspect="1" noChangeArrowheads="1"/>
                      </p:cNvPicPr>
                      <p:nvPr/>
                    </p:nvPicPr>
                    <p:blipFill>
                      <a:blip r:embed="rId6"/>
                      <a:srcRect/>
                      <a:stretch>
                        <a:fillRect/>
                      </a:stretch>
                    </p:blipFill>
                    <p:spPr bwMode="auto">
                      <a:xfrm>
                        <a:off x="9601200" y="1280161"/>
                        <a:ext cx="768992" cy="581463"/>
                      </a:xfrm>
                      <a:prstGeom prst="rect">
                        <a:avLst/>
                      </a:prstGeom>
                      <a:noFill/>
                    </p:spPr>
                  </p:pic>
                </p:oleObj>
              </mc:Fallback>
            </mc:AlternateContent>
          </a:graphicData>
        </a:graphic>
      </p:graphicFrame>
      <p:sp>
        <p:nvSpPr>
          <p:cNvPr id="2" name="Slide Number Placeholder 1">
            <a:extLst>
              <a:ext uri="{FF2B5EF4-FFF2-40B4-BE49-F238E27FC236}">
                <a16:creationId xmlns:a16="http://schemas.microsoft.com/office/drawing/2014/main" id="{30430A9F-6E22-87E7-C562-CDF6C1A9D28A}"/>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15</a:t>
            </a:fld>
            <a:endParaRPr lang="en-US" sz="2000" dirty="0">
              <a:solidFill>
                <a:srgbClr val="1E0000"/>
              </a:solidFill>
            </a:endParaRPr>
          </a:p>
        </p:txBody>
      </p:sp>
    </p:spTree>
    <p:extLst>
      <p:ext uri="{BB962C8B-B14F-4D97-AF65-F5344CB8AC3E}">
        <p14:creationId xmlns:p14="http://schemas.microsoft.com/office/powerpoint/2010/main" val="19234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p:txBody>
          <a:bodyPr/>
          <a:lstStyle/>
          <a:p>
            <a:pPr eaLnBrk="1" hangingPunct="1"/>
            <a:r>
              <a:rPr lang="en-US" dirty="0"/>
              <a:t>Implications</a:t>
            </a:r>
          </a:p>
        </p:txBody>
      </p:sp>
      <p:sp>
        <p:nvSpPr>
          <p:cNvPr id="10247" name="Rectangle 3"/>
          <p:cNvSpPr>
            <a:spLocks noGrp="1" noChangeArrowheads="1"/>
          </p:cNvSpPr>
          <p:nvPr>
            <p:ph idx="1"/>
          </p:nvPr>
        </p:nvSpPr>
        <p:spPr>
          <a:xfrm>
            <a:off x="457200" y="1280160"/>
            <a:ext cx="11176000" cy="4968240"/>
          </a:xfrm>
        </p:spPr>
        <p:txBody>
          <a:bodyPr/>
          <a:lstStyle/>
          <a:p>
            <a:pPr eaLnBrk="1" hangingPunct="1"/>
            <a:r>
              <a:rPr lang="en-US" dirty="0"/>
              <a:t>This underlying assumption implies that </a:t>
            </a:r>
          </a:p>
          <a:p>
            <a:pPr eaLnBrk="1" hangingPunct="1">
              <a:buFont typeface="Wingdings" pitchFamily="2" charset="2"/>
              <a:buNone/>
            </a:pPr>
            <a:r>
              <a:rPr lang="en-US" dirty="0">
                <a:latin typeface="Times" pitchFamily="18" charset="0"/>
              </a:rPr>
              <a:t>	    </a:t>
            </a:r>
            <a:r>
              <a:rPr lang="en-US" dirty="0"/>
              <a:t>  	</a:t>
            </a:r>
          </a:p>
          <a:p>
            <a:pPr eaLnBrk="1" hangingPunct="1"/>
            <a:r>
              <a:rPr lang="en-US" dirty="0"/>
              <a:t>Therefore, the fact that </a:t>
            </a:r>
            <a:r>
              <a:rPr lang="en-US" b="1" dirty="0"/>
              <a:t>A</a:t>
            </a:r>
            <a:r>
              <a:rPr lang="en-US" baseline="30000" dirty="0"/>
              <a:t>T</a:t>
            </a:r>
            <a:r>
              <a:rPr lang="en-US" b="1" dirty="0"/>
              <a:t>A</a:t>
            </a:r>
            <a:r>
              <a:rPr lang="en-US" dirty="0"/>
              <a:t> is positive definite (</a:t>
            </a:r>
            <a:r>
              <a:rPr lang="en-US" i="1" dirty="0" err="1"/>
              <a:t>p.d</a:t>
            </a:r>
            <a:r>
              <a:rPr lang="en-US" i="1" dirty="0"/>
              <a:t>.</a:t>
            </a:r>
            <a:r>
              <a:rPr lang="en-US" dirty="0"/>
              <a:t>)  follows from </a:t>
            </a:r>
            <a:r>
              <a:rPr lang="en-US" dirty="0">
                <a:cs typeface="Times New Roman" pitchFamily="18" charset="0"/>
              </a:rPr>
              <a:t>considering any </a:t>
            </a:r>
            <a:r>
              <a:rPr lang="en-US" b="1" dirty="0">
                <a:cs typeface="Times New Roman" pitchFamily="18" charset="0"/>
              </a:rPr>
              <a:t>x</a:t>
            </a:r>
            <a:r>
              <a:rPr lang="en-US" dirty="0">
                <a:cs typeface="Times New Roman" pitchFamily="18" charset="0"/>
              </a:rPr>
              <a:t> ≠ </a:t>
            </a:r>
            <a:r>
              <a:rPr lang="en-US" b="1" dirty="0">
                <a:cs typeface="Times New Roman" pitchFamily="18" charset="0"/>
              </a:rPr>
              <a:t>0</a:t>
            </a:r>
            <a:r>
              <a:rPr lang="en-US" dirty="0">
                <a:cs typeface="Times New Roman" pitchFamily="18" charset="0"/>
              </a:rPr>
              <a:t> and evaluating</a:t>
            </a:r>
          </a:p>
          <a:p>
            <a:pPr eaLnBrk="1" hangingPunct="1">
              <a:buNone/>
            </a:pPr>
            <a:endParaRPr lang="en-US" dirty="0">
              <a:cs typeface="Times New Roman" pitchFamily="18" charset="0"/>
            </a:endParaRPr>
          </a:p>
          <a:p>
            <a:pPr eaLnBrk="1" hangingPunct="1">
              <a:buNone/>
            </a:pPr>
            <a:r>
              <a:rPr lang="en-US" dirty="0">
                <a:cs typeface="Times New Roman" pitchFamily="18" charset="0"/>
              </a:rPr>
              <a:t>	</a:t>
            </a:r>
            <a:br>
              <a:rPr lang="en-US" dirty="0">
                <a:cs typeface="Times New Roman" pitchFamily="18" charset="0"/>
              </a:rPr>
            </a:br>
            <a:r>
              <a:rPr lang="en-US" dirty="0">
                <a:cs typeface="Times New Roman" pitchFamily="18" charset="0"/>
              </a:rPr>
              <a:t>which is the definition of a </a:t>
            </a:r>
            <a:r>
              <a:rPr lang="en-US" i="1" dirty="0" err="1">
                <a:latin typeface="Times New Roman" pitchFamily="18" charset="0"/>
                <a:cs typeface="Times New Roman" pitchFamily="18" charset="0"/>
              </a:rPr>
              <a:t>p.d</a:t>
            </a:r>
            <a:r>
              <a:rPr lang="en-US" i="1" dirty="0">
                <a:latin typeface="Times New Roman" pitchFamily="18" charset="0"/>
                <a:cs typeface="Times New Roman" pitchFamily="18" charset="0"/>
              </a:rPr>
              <a:t>. </a:t>
            </a:r>
            <a:r>
              <a:rPr lang="en-US" dirty="0">
                <a:cs typeface="Times New Roman" pitchFamily="18" charset="0"/>
              </a:rPr>
              <a:t>matrix</a:t>
            </a:r>
            <a:endParaRPr lang="en-US" i="1" dirty="0">
              <a:latin typeface="Times New Roman" pitchFamily="18" charset="0"/>
              <a:cs typeface="Times New Roman" pitchFamily="18" charset="0"/>
            </a:endParaRPr>
          </a:p>
          <a:p>
            <a:pPr eaLnBrk="1" hangingPunct="1"/>
            <a:r>
              <a:rPr lang="en-US" dirty="0"/>
              <a:t>We use the shorthand </a:t>
            </a:r>
            <a:r>
              <a:rPr lang="en-US" b="1" dirty="0"/>
              <a:t>A</a:t>
            </a:r>
            <a:r>
              <a:rPr lang="en-US" baseline="30000" dirty="0"/>
              <a:t>T</a:t>
            </a:r>
            <a:r>
              <a:rPr lang="en-US" b="1" dirty="0"/>
              <a:t>A </a:t>
            </a:r>
            <a:r>
              <a:rPr lang="en-US" dirty="0"/>
              <a:t>&gt;</a:t>
            </a:r>
            <a:r>
              <a:rPr lang="en-US" b="1" dirty="0"/>
              <a:t> 0</a:t>
            </a:r>
            <a:r>
              <a:rPr lang="en-US" dirty="0"/>
              <a:t> for </a:t>
            </a:r>
            <a:r>
              <a:rPr lang="en-US" b="1" dirty="0"/>
              <a:t>A</a:t>
            </a:r>
            <a:r>
              <a:rPr lang="en-US" baseline="30000" dirty="0"/>
              <a:t>T</a:t>
            </a:r>
            <a:r>
              <a:rPr lang="en-US" b="1" dirty="0"/>
              <a:t>A </a:t>
            </a:r>
            <a:r>
              <a:rPr lang="en-US" dirty="0"/>
              <a:t>being a symmetric, positive definite matrix</a:t>
            </a:r>
            <a:endParaRPr lang="en-US" i="1" dirty="0">
              <a:latin typeface="Times New Roman" pitchFamily="18" charset="0"/>
              <a:cs typeface="Times New Roman" pitchFamily="18" charset="0"/>
            </a:endParaRPr>
          </a:p>
          <a:p>
            <a:pPr eaLnBrk="1" hangingPunct="1">
              <a:lnSpc>
                <a:spcPct val="130000"/>
              </a:lnSpc>
              <a:buNone/>
            </a:pPr>
            <a:endParaRPr lang="en-US" dirty="0"/>
          </a:p>
          <a:p>
            <a:pPr marL="631825" indent="-460375" eaLnBrk="1" hangingPunct="1">
              <a:lnSpc>
                <a:spcPct val="130000"/>
              </a:lnSpc>
            </a:pPr>
            <a:endParaRPr lang="en-US" dirty="0"/>
          </a:p>
        </p:txBody>
      </p:sp>
      <p:sp>
        <p:nvSpPr>
          <p:cNvPr id="10248" name="Rectangle 4"/>
          <p:cNvSpPr>
            <a:spLocks noChangeArrowheads="1"/>
          </p:cNvSpPr>
          <p:nvPr/>
        </p:nvSpPr>
        <p:spPr bwMode="auto">
          <a:xfrm>
            <a:off x="1524001" y="3048328"/>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10242" name="Object 5"/>
          <p:cNvGraphicFramePr>
            <a:graphicFrameLocks noChangeAspect="1"/>
          </p:cNvGraphicFramePr>
          <p:nvPr>
            <p:extLst>
              <p:ext uri="{D42A27DB-BD31-4B8C-83A1-F6EECF244321}">
                <p14:modId xmlns:p14="http://schemas.microsoft.com/office/powerpoint/2010/main" val="3843446462"/>
              </p:ext>
            </p:extLst>
          </p:nvPr>
        </p:nvGraphicFramePr>
        <p:xfrm>
          <a:off x="990600" y="1771149"/>
          <a:ext cx="5907087" cy="495300"/>
        </p:xfrm>
        <a:graphic>
          <a:graphicData uri="http://schemas.openxmlformats.org/presentationml/2006/ole">
            <mc:AlternateContent xmlns:mc="http://schemas.openxmlformats.org/markup-compatibility/2006">
              <mc:Choice xmlns:v="urn:schemas-microsoft-com:vml" Requires="v">
                <p:oleObj spid="_x0000_s8208" name="Equation" r:id="rId3" imgW="2387520" imgH="203040" progId="Equation.DSMT4">
                  <p:embed/>
                </p:oleObj>
              </mc:Choice>
              <mc:Fallback>
                <p:oleObj name="Equation" r:id="rId3" imgW="2387520" imgH="203040" progId="Equation.DSMT4">
                  <p:embed/>
                  <p:pic>
                    <p:nvPicPr>
                      <p:cNvPr id="10242" name="Object 5"/>
                      <p:cNvPicPr>
                        <a:picLocks noChangeAspect="1" noChangeArrowheads="1"/>
                      </p:cNvPicPr>
                      <p:nvPr/>
                    </p:nvPicPr>
                    <p:blipFill>
                      <a:blip r:embed="rId4"/>
                      <a:srcRect/>
                      <a:stretch>
                        <a:fillRect/>
                      </a:stretch>
                    </p:blipFill>
                    <p:spPr bwMode="auto">
                      <a:xfrm>
                        <a:off x="990600" y="1771149"/>
                        <a:ext cx="590708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9" name="Rectangle 7"/>
          <p:cNvSpPr>
            <a:spLocks noChangeArrowheads="1"/>
          </p:cNvSpPr>
          <p:nvPr/>
        </p:nvSpPr>
        <p:spPr bwMode="auto">
          <a:xfrm>
            <a:off x="1524001" y="3057853"/>
            <a:ext cx="184731" cy="523220"/>
          </a:xfrm>
          <a:prstGeom prst="rect">
            <a:avLst/>
          </a:prstGeom>
          <a:noFill/>
          <a:ln w="9525">
            <a:noFill/>
            <a:miter lim="800000"/>
            <a:headEnd/>
            <a:tailEnd/>
          </a:ln>
        </p:spPr>
        <p:txBody>
          <a:bodyPr wrap="none" anchor="ctr">
            <a:spAutoFit/>
          </a:bodyPr>
          <a:lstStyle/>
          <a:p>
            <a:endParaRPr lang="en-US"/>
          </a:p>
        </p:txBody>
      </p:sp>
      <p:sp>
        <p:nvSpPr>
          <p:cNvPr id="10250" name="Rectangle 9"/>
          <p:cNvSpPr>
            <a:spLocks noChangeArrowheads="1"/>
          </p:cNvSpPr>
          <p:nvPr/>
        </p:nvSpPr>
        <p:spPr bwMode="auto">
          <a:xfrm>
            <a:off x="1524001" y="3034040"/>
            <a:ext cx="184731" cy="523220"/>
          </a:xfrm>
          <a:prstGeom prst="rect">
            <a:avLst/>
          </a:prstGeom>
          <a:noFill/>
          <a:ln w="9525">
            <a:noFill/>
            <a:miter lim="800000"/>
            <a:headEnd/>
            <a:tailEnd/>
          </a:ln>
        </p:spPr>
        <p:txBody>
          <a:bodyPr wrap="none" anchor="ctr">
            <a:spAutoFit/>
          </a:bodyPr>
          <a:lstStyle/>
          <a:p>
            <a:endParaRPr lang="en-US"/>
          </a:p>
        </p:txBody>
      </p:sp>
      <p:sp>
        <p:nvSpPr>
          <p:cNvPr id="10251" name="Rectangle 12"/>
          <p:cNvSpPr>
            <a:spLocks noChangeArrowheads="1"/>
          </p:cNvSpPr>
          <p:nvPr/>
        </p:nvSpPr>
        <p:spPr bwMode="auto">
          <a:xfrm>
            <a:off x="1524001" y="3072140"/>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5" name="Object 14"/>
          <p:cNvGraphicFramePr>
            <a:graphicFrameLocks noChangeAspect="1"/>
          </p:cNvGraphicFramePr>
          <p:nvPr>
            <p:extLst>
              <p:ext uri="{D42A27DB-BD31-4B8C-83A1-F6EECF244321}">
                <p14:modId xmlns:p14="http://schemas.microsoft.com/office/powerpoint/2010/main" val="2107313851"/>
              </p:ext>
            </p:extLst>
          </p:nvPr>
        </p:nvGraphicFramePr>
        <p:xfrm>
          <a:off x="1066800" y="3405505"/>
          <a:ext cx="4421188" cy="717550"/>
        </p:xfrm>
        <a:graphic>
          <a:graphicData uri="http://schemas.openxmlformats.org/presentationml/2006/ole">
            <mc:AlternateContent xmlns:mc="http://schemas.openxmlformats.org/markup-compatibility/2006">
              <mc:Choice xmlns:v="urn:schemas-microsoft-com:vml" Requires="v">
                <p:oleObj spid="_x0000_s8209" name="Equation" r:id="rId5" imgW="1752480" imgH="279360" progId="Equation.DSMT4">
                  <p:embed/>
                </p:oleObj>
              </mc:Choice>
              <mc:Fallback>
                <p:oleObj name="Equation" r:id="rId5" imgW="1752480" imgH="279360" progId="Equation.DSMT4">
                  <p:embed/>
                  <p:pic>
                    <p:nvPicPr>
                      <p:cNvPr id="5" name="Object 14"/>
                      <p:cNvPicPr>
                        <a:picLocks noChangeAspect="1" noChangeArrowheads="1"/>
                      </p:cNvPicPr>
                      <p:nvPr/>
                    </p:nvPicPr>
                    <p:blipFill>
                      <a:blip r:embed="rId6"/>
                      <a:srcRect/>
                      <a:stretch>
                        <a:fillRect/>
                      </a:stretch>
                    </p:blipFill>
                    <p:spPr bwMode="auto">
                      <a:xfrm>
                        <a:off x="1066800" y="3405505"/>
                        <a:ext cx="4421188" cy="717550"/>
                      </a:xfrm>
                      <a:prstGeom prst="rect">
                        <a:avLst/>
                      </a:prstGeom>
                      <a:noFill/>
                    </p:spPr>
                  </p:pic>
                </p:oleObj>
              </mc:Fallback>
            </mc:AlternateContent>
          </a:graphicData>
        </a:graphic>
      </p:graphicFrame>
      <p:sp>
        <p:nvSpPr>
          <p:cNvPr id="2" name="Slide Number Placeholder 1">
            <a:extLst>
              <a:ext uri="{FF2B5EF4-FFF2-40B4-BE49-F238E27FC236}">
                <a16:creationId xmlns:a16="http://schemas.microsoft.com/office/drawing/2014/main" id="{E73E7EC2-E28F-02A4-02EE-7736FF5BF258}"/>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16</a:t>
            </a:fld>
            <a:endParaRPr lang="en-US" sz="2000" dirty="0">
              <a:solidFill>
                <a:srgbClr val="1E0000"/>
              </a:solidFill>
            </a:endParaRPr>
          </a:p>
        </p:txBody>
      </p:sp>
    </p:spTree>
    <p:extLst>
      <p:ext uri="{BB962C8B-B14F-4D97-AF65-F5344CB8AC3E}">
        <p14:creationId xmlns:p14="http://schemas.microsoft.com/office/powerpoint/2010/main" val="368836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457200" y="1280160"/>
            <a:ext cx="10591800" cy="4968240"/>
          </a:xfrm>
        </p:spPr>
        <p:txBody>
          <a:bodyPr/>
          <a:lstStyle/>
          <a:p>
            <a:r>
              <a:rPr lang="en-US" dirty="0"/>
              <a:t>The underlying assumption that </a:t>
            </a:r>
            <a:r>
              <a:rPr lang="en-US" b="1" dirty="0"/>
              <a:t>A</a:t>
            </a:r>
            <a:r>
              <a:rPr lang="en-US" dirty="0"/>
              <a:t> is full rank and therefore </a:t>
            </a:r>
            <a:r>
              <a:rPr lang="en-US" b="1" dirty="0"/>
              <a:t>A</a:t>
            </a:r>
            <a:r>
              <a:rPr lang="en-US" baseline="30000" dirty="0"/>
              <a:t>T</a:t>
            </a:r>
            <a:r>
              <a:rPr lang="en-US" b="1" dirty="0"/>
              <a:t>A </a:t>
            </a:r>
            <a:r>
              <a:rPr lang="en-US" dirty="0"/>
              <a:t>is </a:t>
            </a:r>
            <a:r>
              <a:rPr lang="en-US" i="1" dirty="0" err="1">
                <a:latin typeface="Times New Roman" pitchFamily="18" charset="0"/>
                <a:cs typeface="Times New Roman" pitchFamily="18" charset="0"/>
              </a:rPr>
              <a:t>p.d</a:t>
            </a:r>
            <a:r>
              <a:rPr lang="en-US" i="1" dirty="0">
                <a:latin typeface="Times New Roman" pitchFamily="18" charset="0"/>
                <a:cs typeface="Times New Roman" pitchFamily="18" charset="0"/>
              </a:rPr>
              <a:t>. </a:t>
            </a:r>
            <a:r>
              <a:rPr lang="en-US" dirty="0"/>
              <a:t>implies that  there exists a unique least</a:t>
            </a:r>
            <a:r>
              <a:rPr lang="en-US" dirty="0">
                <a:sym typeface="Symbol" pitchFamily="18" charset="2"/>
              </a:rPr>
              <a:t> </a:t>
            </a:r>
            <a:r>
              <a:rPr lang="en-US" dirty="0"/>
              <a:t>squares solution </a:t>
            </a:r>
          </a:p>
          <a:p>
            <a:r>
              <a:rPr lang="en-US" dirty="0"/>
              <a:t>Note: we use the inverse in a conceptual, rather than a computational, sense</a:t>
            </a:r>
            <a:br>
              <a:rPr lang="en-US" dirty="0"/>
            </a:br>
            <a:r>
              <a:rPr lang="en-US" dirty="0"/>
              <a:t/>
            </a:r>
            <a:br>
              <a:rPr lang="en-US" dirty="0"/>
            </a:br>
            <a:endParaRPr lang="en-US" dirty="0"/>
          </a:p>
          <a:p>
            <a:r>
              <a:rPr lang="en-US" dirty="0"/>
              <a:t>The below formulation is known as the normal equations, with the solution conceptually straightforward</a:t>
            </a:r>
            <a:br>
              <a:rPr lang="en-US" dirty="0"/>
            </a:br>
            <a:r>
              <a:rPr lang="en-US" dirty="0"/>
              <a:t/>
            </a:r>
            <a:br>
              <a:rPr lang="en-US" dirty="0"/>
            </a:br>
            <a:r>
              <a:rPr lang="en-US" dirty="0"/>
              <a:t/>
            </a:r>
            <a:br>
              <a:rPr lang="en-US" dirty="0"/>
            </a:br>
            <a:endParaRPr lang="en-US" dirty="0"/>
          </a:p>
          <a:p>
            <a:endParaRPr lang="en-US" dirty="0"/>
          </a:p>
          <a:p>
            <a:endParaRPr lang="en-US" dirty="0"/>
          </a:p>
        </p:txBody>
      </p:sp>
      <p:graphicFrame>
        <p:nvGraphicFramePr>
          <p:cNvPr id="69638" name="Object 6"/>
          <p:cNvGraphicFramePr>
            <a:graphicFrameLocks noChangeAspect="1"/>
          </p:cNvGraphicFramePr>
          <p:nvPr>
            <p:extLst>
              <p:ext uri="{D42A27DB-BD31-4B8C-83A1-F6EECF244321}">
                <p14:modId xmlns:p14="http://schemas.microsoft.com/office/powerpoint/2010/main" val="393987050"/>
              </p:ext>
            </p:extLst>
          </p:nvPr>
        </p:nvGraphicFramePr>
        <p:xfrm>
          <a:off x="1371600" y="3200400"/>
          <a:ext cx="3276600" cy="675845"/>
        </p:xfrm>
        <a:graphic>
          <a:graphicData uri="http://schemas.openxmlformats.org/presentationml/2006/ole">
            <mc:AlternateContent xmlns:mc="http://schemas.openxmlformats.org/markup-compatibility/2006">
              <mc:Choice xmlns:v="urn:schemas-microsoft-com:vml" Requires="v">
                <p:oleObj spid="_x0000_s9234" name="Equation" r:id="rId3" imgW="1384200" imgH="279360" progId="Equation.DSMT4">
                  <p:embed/>
                </p:oleObj>
              </mc:Choice>
              <mc:Fallback>
                <p:oleObj name="Equation" r:id="rId3" imgW="1384200" imgH="279360" progId="Equation.DSMT4">
                  <p:embed/>
                  <p:pic>
                    <p:nvPicPr>
                      <p:cNvPr id="69638" name="Object 6"/>
                      <p:cNvPicPr>
                        <a:picLocks noChangeAspect="1" noChangeArrowheads="1"/>
                      </p:cNvPicPr>
                      <p:nvPr/>
                    </p:nvPicPr>
                    <p:blipFill>
                      <a:blip r:embed="rId4"/>
                      <a:srcRect/>
                      <a:stretch>
                        <a:fillRect/>
                      </a:stretch>
                    </p:blipFill>
                    <p:spPr bwMode="auto">
                      <a:xfrm>
                        <a:off x="1371600" y="3200400"/>
                        <a:ext cx="3276600" cy="675845"/>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15757182"/>
              </p:ext>
            </p:extLst>
          </p:nvPr>
        </p:nvGraphicFramePr>
        <p:xfrm>
          <a:off x="1371600" y="5262834"/>
          <a:ext cx="2667000" cy="619441"/>
        </p:xfrm>
        <a:graphic>
          <a:graphicData uri="http://schemas.openxmlformats.org/presentationml/2006/ole">
            <mc:AlternateContent xmlns:mc="http://schemas.openxmlformats.org/markup-compatibility/2006">
              <mc:Choice xmlns:v="urn:schemas-microsoft-com:vml" Requires="v">
                <p:oleObj spid="_x0000_s9235" name="Equation" r:id="rId5" imgW="1117440" imgH="253800" progId="Equation.DSMT4">
                  <p:embed/>
                </p:oleObj>
              </mc:Choice>
              <mc:Fallback>
                <p:oleObj name="Equation" r:id="rId5" imgW="1117440" imgH="253800" progId="Equation.DSMT4">
                  <p:embed/>
                  <p:pic>
                    <p:nvPicPr>
                      <p:cNvPr id="4" name="Object 3"/>
                      <p:cNvPicPr>
                        <a:picLocks noChangeAspect="1" noChangeArrowheads="1"/>
                      </p:cNvPicPr>
                      <p:nvPr/>
                    </p:nvPicPr>
                    <p:blipFill>
                      <a:blip r:embed="rId6"/>
                      <a:srcRect/>
                      <a:stretch>
                        <a:fillRect/>
                      </a:stretch>
                    </p:blipFill>
                    <p:spPr bwMode="auto">
                      <a:xfrm>
                        <a:off x="1371600" y="5262834"/>
                        <a:ext cx="2667000" cy="619441"/>
                      </a:xfrm>
                      <a:prstGeom prst="rect">
                        <a:avLst/>
                      </a:prstGeom>
                      <a:noFill/>
                      <a:ln>
                        <a:noFill/>
                      </a:ln>
                    </p:spPr>
                  </p:pic>
                </p:oleObj>
              </mc:Fallback>
            </mc:AlternateContent>
          </a:graphicData>
        </a:graphic>
      </p:graphicFrame>
      <p:sp>
        <p:nvSpPr>
          <p:cNvPr id="5" name="Slide Number Placeholder 1">
            <a:extLst>
              <a:ext uri="{FF2B5EF4-FFF2-40B4-BE49-F238E27FC236}">
                <a16:creationId xmlns:a16="http://schemas.microsoft.com/office/drawing/2014/main" id="{0F212AB8-D916-ED43-2ADF-416237F2D168}"/>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17</a:t>
            </a:fld>
            <a:endParaRPr lang="en-US" sz="2000" dirty="0">
              <a:solidFill>
                <a:srgbClr val="1E0000"/>
              </a:solidFill>
            </a:endParaRPr>
          </a:p>
        </p:txBody>
      </p:sp>
    </p:spTree>
    <p:extLst>
      <p:ext uri="{BB962C8B-B14F-4D97-AF65-F5344CB8AC3E}">
        <p14:creationId xmlns:p14="http://schemas.microsoft.com/office/powerpoint/2010/main" val="3909945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Curve Fitting</a:t>
            </a:r>
          </a:p>
        </p:txBody>
      </p:sp>
      <p:sp>
        <p:nvSpPr>
          <p:cNvPr id="3" name="Content Placeholder 2"/>
          <p:cNvSpPr>
            <a:spLocks noGrp="1"/>
          </p:cNvSpPr>
          <p:nvPr>
            <p:ph idx="1"/>
          </p:nvPr>
        </p:nvSpPr>
        <p:spPr>
          <a:xfrm>
            <a:off x="640080" y="1280160"/>
            <a:ext cx="10866120" cy="624840"/>
          </a:xfrm>
        </p:spPr>
        <p:txBody>
          <a:bodyPr/>
          <a:lstStyle/>
          <a:p>
            <a:r>
              <a:rPr lang="en-US" dirty="0"/>
              <a:t>Say we wish to fit five points to a polynomial curve of the form</a:t>
            </a:r>
          </a:p>
          <a:p>
            <a:endParaRPr lang="en-US" dirty="0"/>
          </a:p>
          <a:p>
            <a:endParaRPr lang="en-US" dirty="0"/>
          </a:p>
          <a:p>
            <a:r>
              <a:rPr lang="en-US" dirty="0"/>
              <a:t>This can be written as </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12699705"/>
              </p:ext>
            </p:extLst>
          </p:nvPr>
        </p:nvGraphicFramePr>
        <p:xfrm>
          <a:off x="1143000" y="1943100"/>
          <a:ext cx="2919413" cy="533400"/>
        </p:xfrm>
        <a:graphic>
          <a:graphicData uri="http://schemas.openxmlformats.org/presentationml/2006/ole">
            <mc:AlternateContent xmlns:mc="http://schemas.openxmlformats.org/markup-compatibility/2006">
              <mc:Choice xmlns:v="urn:schemas-microsoft-com:vml" Requires="v">
                <p:oleObj spid="_x0000_s10258" name="Equation" r:id="rId3" imgW="1320480" imgH="241200" progId="Equation.DSMT4">
                  <p:embed/>
                </p:oleObj>
              </mc:Choice>
              <mc:Fallback>
                <p:oleObj name="Equation" r:id="rId3" imgW="1320480" imgH="241200" progId="Equation.DSMT4">
                  <p:embed/>
                  <p:pic>
                    <p:nvPicPr>
                      <p:cNvPr id="4" name="Object 3"/>
                      <p:cNvPicPr/>
                      <p:nvPr/>
                    </p:nvPicPr>
                    <p:blipFill>
                      <a:blip r:embed="rId4"/>
                      <a:stretch>
                        <a:fillRect/>
                      </a:stretch>
                    </p:blipFill>
                    <p:spPr>
                      <a:xfrm>
                        <a:off x="1143000" y="1943100"/>
                        <a:ext cx="2919413" cy="533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88332506"/>
              </p:ext>
            </p:extLst>
          </p:nvPr>
        </p:nvGraphicFramePr>
        <p:xfrm>
          <a:off x="914400" y="3733800"/>
          <a:ext cx="3733800" cy="2145787"/>
        </p:xfrm>
        <a:graphic>
          <a:graphicData uri="http://schemas.openxmlformats.org/presentationml/2006/ole">
            <mc:AlternateContent xmlns:mc="http://schemas.openxmlformats.org/markup-compatibility/2006">
              <mc:Choice xmlns:v="urn:schemas-microsoft-com:vml" Requires="v">
                <p:oleObj spid="_x0000_s10259" name="Equation" r:id="rId5" imgW="2031840" imgH="1168200" progId="Equation.DSMT4">
                  <p:embed/>
                </p:oleObj>
              </mc:Choice>
              <mc:Fallback>
                <p:oleObj name="Equation" r:id="rId5" imgW="2031840" imgH="1168200" progId="Equation.DSMT4">
                  <p:embed/>
                  <p:pic>
                    <p:nvPicPr>
                      <p:cNvPr id="5" name="Object 4"/>
                      <p:cNvPicPr/>
                      <p:nvPr/>
                    </p:nvPicPr>
                    <p:blipFill>
                      <a:blip r:embed="rId6"/>
                      <a:stretch>
                        <a:fillRect/>
                      </a:stretch>
                    </p:blipFill>
                    <p:spPr>
                      <a:xfrm>
                        <a:off x="914400" y="3733800"/>
                        <a:ext cx="3733800" cy="2145787"/>
                      </a:xfrm>
                      <a:prstGeom prst="rect">
                        <a:avLst/>
                      </a:prstGeom>
                    </p:spPr>
                  </p:pic>
                </p:oleObj>
              </mc:Fallback>
            </mc:AlternateContent>
          </a:graphicData>
        </a:graphic>
      </p:graphicFrame>
      <p:sp>
        <p:nvSpPr>
          <p:cNvPr id="6" name="Slide Number Placeholder 1">
            <a:extLst>
              <a:ext uri="{FF2B5EF4-FFF2-40B4-BE49-F238E27FC236}">
                <a16:creationId xmlns:a16="http://schemas.microsoft.com/office/drawing/2014/main" id="{6E8CD6CC-0738-8340-AB49-9BCB299C8B38}"/>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18</a:t>
            </a:fld>
            <a:endParaRPr lang="en-US" sz="2000" dirty="0">
              <a:solidFill>
                <a:srgbClr val="1E0000"/>
              </a:solidFill>
            </a:endParaRPr>
          </a:p>
        </p:txBody>
      </p:sp>
      <p:sp>
        <p:nvSpPr>
          <p:cNvPr id="7" name="TextBox 6"/>
          <p:cNvSpPr txBox="1"/>
          <p:nvPr/>
        </p:nvSpPr>
        <p:spPr>
          <a:xfrm>
            <a:off x="6477000" y="2588567"/>
            <a:ext cx="2209800" cy="830997"/>
          </a:xfrm>
          <a:prstGeom prst="rect">
            <a:avLst/>
          </a:prstGeom>
          <a:solidFill>
            <a:srgbClr val="FFD4D4"/>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a:solidFill>
                  <a:srgbClr val="1E0000"/>
                </a:solidFill>
                <a:latin typeface="+mn-lt"/>
              </a:rPr>
              <a:t>Here we are solving for </a:t>
            </a:r>
            <a:r>
              <a:rPr lang="en-US" b="1" dirty="0">
                <a:solidFill>
                  <a:srgbClr val="1E0000"/>
                </a:solidFill>
                <a:latin typeface="+mn-lt"/>
              </a:rPr>
              <a:t>x</a:t>
            </a:r>
          </a:p>
        </p:txBody>
      </p:sp>
    </p:spTree>
    <p:extLst>
      <p:ext uri="{BB962C8B-B14F-4D97-AF65-F5344CB8AC3E}">
        <p14:creationId xmlns:p14="http://schemas.microsoft.com/office/powerpoint/2010/main" val="48430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457200" y="1280160"/>
            <a:ext cx="11582400" cy="3733800"/>
          </a:xfrm>
        </p:spPr>
        <p:txBody>
          <a:bodyPr/>
          <a:lstStyle/>
          <a:p>
            <a:r>
              <a:rPr lang="en-US" dirty="0"/>
              <a:t>Read Chapter 9</a:t>
            </a:r>
          </a:p>
          <a:p>
            <a:r>
              <a:rPr lang="en-US" dirty="0"/>
              <a:t>Homework 5 is due on Tuesday Nov 1, 2022 </a:t>
            </a:r>
          </a:p>
          <a:p>
            <a:endParaRPr lang="en-US" dirty="0"/>
          </a:p>
          <a:p>
            <a:endParaRPr lang="en-US" dirty="0"/>
          </a:p>
          <a:p>
            <a:pPr lvl="1"/>
            <a:endParaRPr 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eaLnBrk="1" hangingPunct="1">
              <a:buFont typeface="Arial" charset="0"/>
              <a:buChar char="•"/>
            </a:pPr>
            <a:endParaRPr lang="en-US" altLang="en-US" dirty="0"/>
          </a:p>
          <a:p>
            <a:pPr eaLnBrk="1" hangingPunct="1">
              <a:buFont typeface="Arial" charset="0"/>
              <a:buChar char="•"/>
            </a:pPr>
            <a:endParaRPr lang="en-US" altLang="en-US" dirty="0"/>
          </a:p>
          <a:p>
            <a:pPr eaLnBrk="1" hangingPunct="1">
              <a:buFont typeface="Arial" charset="0"/>
              <a:buChar char="•"/>
            </a:pPr>
            <a:endParaRPr lang="en-US" altLang="en-US" dirty="0"/>
          </a:p>
          <a:p>
            <a:pPr marL="457200" lvl="1" indent="0" eaLnBrk="1" hangingPunct="1">
              <a:buNone/>
            </a:pPr>
            <a:endParaRPr lang="en-US" altLang="en-US" dirty="0"/>
          </a:p>
          <a:p>
            <a:pPr eaLnBrk="1" hangingPunct="1">
              <a:buFont typeface="Arial" charset="0"/>
              <a:buChar char="•"/>
            </a:pPr>
            <a:endParaRPr lang="en-US" altLang="en-US" dirty="0"/>
          </a:p>
          <a:p>
            <a:endParaRPr lang="en-US" dirty="0"/>
          </a:p>
        </p:txBody>
      </p:sp>
      <p:sp>
        <p:nvSpPr>
          <p:cNvPr id="4" name="Slide Number Placeholder 1"/>
          <p:cNvSpPr>
            <a:spLocks noGrp="1"/>
          </p:cNvSpPr>
          <p:nvPr>
            <p:ph type="sldNum" sz="quarter" idx="4"/>
          </p:nvPr>
        </p:nvSpPr>
        <p:spPr>
          <a:xfrm>
            <a:off x="10058400" y="6324600"/>
            <a:ext cx="1905000" cy="457200"/>
          </a:xfrm>
        </p:spPr>
        <p:txBody>
          <a:bodyPr/>
          <a:lstStyle/>
          <a:p>
            <a:pPr>
              <a:defRPr/>
            </a:pPr>
            <a:fld id="{F6D20532-61D7-47D0-903F-227F7C48AD34}" type="slidenum">
              <a:rPr lang="en-US" smtClean="0">
                <a:solidFill>
                  <a:srgbClr val="1E0000"/>
                </a:solidFill>
              </a:rPr>
              <a:pPr>
                <a:defRPr/>
              </a:pPr>
              <a:t>1</a:t>
            </a:fld>
            <a:endParaRPr lang="en-US" dirty="0">
              <a:solidFill>
                <a:srgbClr val="1E0000"/>
              </a:solidFill>
            </a:endParaRPr>
          </a:p>
        </p:txBody>
      </p:sp>
    </p:spTree>
    <p:extLst>
      <p:ext uri="{BB962C8B-B14F-4D97-AF65-F5344CB8AC3E}">
        <p14:creationId xmlns:p14="http://schemas.microsoft.com/office/powerpoint/2010/main" val="310963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Curve Fitting</a:t>
            </a:r>
          </a:p>
        </p:txBody>
      </p:sp>
      <p:sp>
        <p:nvSpPr>
          <p:cNvPr id="3" name="Content Placeholder 2"/>
          <p:cNvSpPr>
            <a:spLocks noGrp="1"/>
          </p:cNvSpPr>
          <p:nvPr>
            <p:ph idx="1"/>
          </p:nvPr>
        </p:nvSpPr>
        <p:spPr>
          <a:xfrm>
            <a:off x="457200" y="1280160"/>
            <a:ext cx="9829800" cy="701040"/>
          </a:xfrm>
        </p:spPr>
        <p:txBody>
          <a:bodyPr/>
          <a:lstStyle/>
          <a:p>
            <a:r>
              <a:rPr lang="en-US" dirty="0"/>
              <a:t>Say the points are </a:t>
            </a:r>
            <a:r>
              <a:rPr lang="en-US" b="1" dirty="0"/>
              <a:t>t</a:t>
            </a:r>
            <a:r>
              <a:rPr lang="en-US" dirty="0"/>
              <a:t> =[0,1,2,3,4] and </a:t>
            </a:r>
            <a:r>
              <a:rPr lang="en-US" b="1" dirty="0"/>
              <a:t>y</a:t>
            </a:r>
            <a:r>
              <a:rPr lang="en-US" dirty="0"/>
              <a:t> = [0,2,4,5,4].  Then </a:t>
            </a:r>
          </a:p>
        </p:txBody>
      </p:sp>
      <p:graphicFrame>
        <p:nvGraphicFramePr>
          <p:cNvPr id="4" name="Object 3"/>
          <p:cNvGraphicFramePr>
            <a:graphicFrameLocks noChangeAspect="1"/>
          </p:cNvGraphicFramePr>
          <p:nvPr>
            <p:extLst>
              <p:ext uri="{D42A27DB-BD31-4B8C-83A1-F6EECF244321}">
                <p14:modId xmlns:p14="http://schemas.microsoft.com/office/powerpoint/2010/main" val="3118104828"/>
              </p:ext>
            </p:extLst>
          </p:nvPr>
        </p:nvGraphicFramePr>
        <p:xfrm>
          <a:off x="1066800" y="1981200"/>
          <a:ext cx="6716711" cy="4572000"/>
        </p:xfrm>
        <a:graphic>
          <a:graphicData uri="http://schemas.openxmlformats.org/presentationml/2006/ole">
            <mc:AlternateContent xmlns:mc="http://schemas.openxmlformats.org/markup-compatibility/2006">
              <mc:Choice xmlns:v="urn:schemas-microsoft-com:vml" Requires="v">
                <p:oleObj spid="_x0000_s11273" name="Equation" r:id="rId3" imgW="4457520" imgH="3035160" progId="Equation.DSMT4">
                  <p:embed/>
                </p:oleObj>
              </mc:Choice>
              <mc:Fallback>
                <p:oleObj name="Equation" r:id="rId3" imgW="4457520" imgH="3035160" progId="Equation.DSMT4">
                  <p:embed/>
                  <p:pic>
                    <p:nvPicPr>
                      <p:cNvPr id="4" name="Object 3"/>
                      <p:cNvPicPr>
                        <a:picLocks noChangeAspect="1" noChangeArrowheads="1"/>
                      </p:cNvPicPr>
                      <p:nvPr/>
                    </p:nvPicPr>
                    <p:blipFill>
                      <a:blip r:embed="rId4"/>
                      <a:srcRect/>
                      <a:stretch>
                        <a:fillRect/>
                      </a:stretch>
                    </p:blipFill>
                    <p:spPr bwMode="auto">
                      <a:xfrm>
                        <a:off x="1066800" y="1981200"/>
                        <a:ext cx="6716711" cy="4572000"/>
                      </a:xfrm>
                      <a:prstGeom prst="rect">
                        <a:avLst/>
                      </a:prstGeom>
                      <a:noFill/>
                      <a:ln>
                        <a:noFill/>
                      </a:ln>
                    </p:spPr>
                  </p:pic>
                </p:oleObj>
              </mc:Fallback>
            </mc:AlternateContent>
          </a:graphicData>
        </a:graphic>
      </p:graphicFrame>
      <p:sp>
        <p:nvSpPr>
          <p:cNvPr id="5" name="Slide Number Placeholder 1">
            <a:extLst>
              <a:ext uri="{FF2B5EF4-FFF2-40B4-BE49-F238E27FC236}">
                <a16:creationId xmlns:a16="http://schemas.microsoft.com/office/drawing/2014/main" id="{423710E9-6AD5-1C5B-BE9A-5CCA7021BE0B}"/>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3392487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2"/>
          <p:cNvSpPr>
            <a:spLocks noGrp="1" noChangeArrowheads="1"/>
          </p:cNvSpPr>
          <p:nvPr>
            <p:ph type="title"/>
          </p:nvPr>
        </p:nvSpPr>
        <p:spPr/>
        <p:txBody>
          <a:bodyPr/>
          <a:lstStyle/>
          <a:p>
            <a:pPr eaLnBrk="1" hangingPunct="1"/>
            <a:r>
              <a:rPr lang="en-US" dirty="0"/>
              <a:t>Implications</a:t>
            </a:r>
          </a:p>
        </p:txBody>
      </p:sp>
      <p:sp>
        <p:nvSpPr>
          <p:cNvPr id="13321" name="Rectangle 3"/>
          <p:cNvSpPr>
            <a:spLocks noGrp="1" noChangeArrowheads="1"/>
          </p:cNvSpPr>
          <p:nvPr>
            <p:ph idx="1"/>
          </p:nvPr>
        </p:nvSpPr>
        <p:spPr>
          <a:xfrm>
            <a:off x="457200" y="1280160"/>
            <a:ext cx="10896600" cy="5120640"/>
          </a:xfrm>
        </p:spPr>
        <p:txBody>
          <a:bodyPr/>
          <a:lstStyle/>
          <a:p>
            <a:pPr eaLnBrk="1" hangingPunct="1"/>
            <a:r>
              <a:rPr lang="en-US" dirty="0"/>
              <a:t>An important implication of positive definiteness is that we can factor </a:t>
            </a:r>
            <a:r>
              <a:rPr lang="en-US" b="1" dirty="0"/>
              <a:t>A</a:t>
            </a:r>
            <a:r>
              <a:rPr lang="en-US" baseline="30000" dirty="0"/>
              <a:t>T</a:t>
            </a:r>
            <a:r>
              <a:rPr lang="en-US" b="1" dirty="0"/>
              <a:t>A</a:t>
            </a:r>
            <a:r>
              <a:rPr lang="en-US" dirty="0"/>
              <a:t> since </a:t>
            </a:r>
            <a:r>
              <a:rPr lang="en-US" b="1" dirty="0"/>
              <a:t>A</a:t>
            </a:r>
            <a:r>
              <a:rPr lang="en-US" baseline="30000" dirty="0"/>
              <a:t>T</a:t>
            </a:r>
            <a:r>
              <a:rPr lang="en-US" b="1" dirty="0"/>
              <a:t>A</a:t>
            </a:r>
            <a:r>
              <a:rPr lang="en-US" dirty="0"/>
              <a:t> </a:t>
            </a:r>
            <a:r>
              <a:rPr lang="en-US" dirty="0">
                <a:latin typeface="Times New Roman" pitchFamily="18" charset="0"/>
                <a:cs typeface="Times New Roman" pitchFamily="18" charset="0"/>
              </a:rPr>
              <a:t>&gt;  </a:t>
            </a:r>
            <a:r>
              <a:rPr lang="en-US" b="1" dirty="0">
                <a:latin typeface="Times New Roman" pitchFamily="18" charset="0"/>
                <a:cs typeface="Times New Roman" pitchFamily="18" charset="0"/>
              </a:rPr>
              <a:t>0</a:t>
            </a:r>
          </a:p>
          <a:p>
            <a:pPr eaLnBrk="1" hangingPunct="1"/>
            <a:endParaRPr lang="en-US" dirty="0"/>
          </a:p>
          <a:p>
            <a:pPr marL="0" indent="0" eaLnBrk="1" hangingPunct="1">
              <a:buNone/>
            </a:pPr>
            <a:r>
              <a:rPr lang="en-US" dirty="0"/>
              <a:t/>
            </a:r>
            <a:br>
              <a:rPr lang="en-US" dirty="0"/>
            </a:br>
            <a:endParaRPr lang="en-US" dirty="0"/>
          </a:p>
          <a:p>
            <a:pPr eaLnBrk="1" hangingPunct="1"/>
            <a:r>
              <a:rPr lang="en-US" dirty="0"/>
              <a:t>The expression </a:t>
            </a:r>
            <a:r>
              <a:rPr lang="en-US" b="1" dirty="0"/>
              <a:t>A</a:t>
            </a:r>
            <a:r>
              <a:rPr lang="en-US" baseline="30000" dirty="0"/>
              <a:t>T</a:t>
            </a:r>
            <a:r>
              <a:rPr lang="en-US" b="1" dirty="0"/>
              <a:t>A = G</a:t>
            </a:r>
            <a:r>
              <a:rPr lang="en-US" baseline="30000" dirty="0"/>
              <a:t>T</a:t>
            </a:r>
            <a:r>
              <a:rPr lang="en-US" b="1" dirty="0"/>
              <a:t>G </a:t>
            </a:r>
            <a:r>
              <a:rPr lang="en-US" dirty="0"/>
              <a:t>is called the </a:t>
            </a:r>
            <a:r>
              <a:rPr lang="en-US" dirty="0" err="1"/>
              <a:t>Cholesky</a:t>
            </a:r>
            <a:r>
              <a:rPr lang="en-US" dirty="0"/>
              <a:t> factorization of the symmetric positive definite matrix </a:t>
            </a:r>
            <a:r>
              <a:rPr lang="en-US" b="1" dirty="0"/>
              <a:t>A</a:t>
            </a:r>
            <a:r>
              <a:rPr lang="en-US" baseline="30000" dirty="0"/>
              <a:t>T</a:t>
            </a:r>
            <a:r>
              <a:rPr lang="en-US" b="1" dirty="0"/>
              <a:t>A</a:t>
            </a:r>
            <a:endParaRPr lang="en-US" dirty="0"/>
          </a:p>
        </p:txBody>
      </p:sp>
      <p:sp>
        <p:nvSpPr>
          <p:cNvPr id="13322" name="Rectangle 5"/>
          <p:cNvSpPr>
            <a:spLocks noChangeArrowheads="1"/>
          </p:cNvSpPr>
          <p:nvPr/>
        </p:nvSpPr>
        <p:spPr bwMode="auto">
          <a:xfrm>
            <a:off x="1524001" y="-261610"/>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13315" name="Object 6"/>
          <p:cNvGraphicFramePr>
            <a:graphicFrameLocks noChangeAspect="1"/>
          </p:cNvGraphicFramePr>
          <p:nvPr>
            <p:extLst>
              <p:ext uri="{D42A27DB-BD31-4B8C-83A1-F6EECF244321}">
                <p14:modId xmlns:p14="http://schemas.microsoft.com/office/powerpoint/2010/main" val="1347499161"/>
              </p:ext>
            </p:extLst>
          </p:nvPr>
        </p:nvGraphicFramePr>
        <p:xfrm>
          <a:off x="990600" y="2590800"/>
          <a:ext cx="6337300" cy="557213"/>
        </p:xfrm>
        <a:graphic>
          <a:graphicData uri="http://schemas.openxmlformats.org/presentationml/2006/ole">
            <mc:AlternateContent xmlns:mc="http://schemas.openxmlformats.org/markup-compatibility/2006">
              <mc:Choice xmlns:v="urn:schemas-microsoft-com:vml" Requires="v">
                <p:oleObj spid="_x0000_s12297" name="Equation" r:id="rId3" imgW="2565360" imgH="228600" progId="Equation.DSMT4">
                  <p:embed/>
                </p:oleObj>
              </mc:Choice>
              <mc:Fallback>
                <p:oleObj name="Equation" r:id="rId3" imgW="2565360" imgH="228600" progId="Equation.DSMT4">
                  <p:embed/>
                  <p:pic>
                    <p:nvPicPr>
                      <p:cNvPr id="13315" name="Object 6"/>
                      <p:cNvPicPr>
                        <a:picLocks noChangeAspect="1" noChangeArrowheads="1"/>
                      </p:cNvPicPr>
                      <p:nvPr/>
                    </p:nvPicPr>
                    <p:blipFill>
                      <a:blip r:embed="rId4"/>
                      <a:srcRect/>
                      <a:stretch>
                        <a:fillRect/>
                      </a:stretch>
                    </p:blipFill>
                    <p:spPr bwMode="auto">
                      <a:xfrm>
                        <a:off x="990600" y="2590800"/>
                        <a:ext cx="6337300"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8DD8EE70-7016-15EC-183A-9497AF62D09E}"/>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2567065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p:cNvSpPr>
            <a:spLocks noGrp="1" noChangeArrowheads="1"/>
          </p:cNvSpPr>
          <p:nvPr>
            <p:ph type="title"/>
          </p:nvPr>
        </p:nvSpPr>
        <p:spPr>
          <a:xfrm>
            <a:off x="612648" y="73152"/>
            <a:ext cx="8458200" cy="1069848"/>
          </a:xfrm>
        </p:spPr>
        <p:txBody>
          <a:bodyPr/>
          <a:lstStyle/>
          <a:p>
            <a:pPr eaLnBrk="1" hangingPunct="1"/>
            <a:r>
              <a:rPr lang="en-US" dirty="0"/>
              <a:t>A Least Squares Solution Algorithm</a:t>
            </a:r>
          </a:p>
        </p:txBody>
      </p:sp>
      <p:sp>
        <p:nvSpPr>
          <p:cNvPr id="14346" name="Rectangle 3"/>
          <p:cNvSpPr>
            <a:spLocks noGrp="1" noChangeArrowheads="1"/>
          </p:cNvSpPr>
          <p:nvPr>
            <p:ph idx="1"/>
          </p:nvPr>
        </p:nvSpPr>
        <p:spPr>
          <a:xfrm>
            <a:off x="457200" y="1280160"/>
            <a:ext cx="11734800" cy="3291840"/>
          </a:xfrm>
        </p:spPr>
        <p:txBody>
          <a:bodyPr/>
          <a:lstStyle/>
          <a:p>
            <a:pPr marL="0" lvl="1" indent="-577850" eaLnBrk="1" hangingPunct="1">
              <a:buNone/>
            </a:pPr>
            <a:r>
              <a:rPr lang="en-US" i="1" dirty="0">
                <a:latin typeface="Times New Roman" pitchFamily="18" charset="0"/>
              </a:rPr>
              <a:t>Step</a:t>
            </a:r>
            <a:r>
              <a:rPr lang="en-US" dirty="0">
                <a:latin typeface="Times New Roman" pitchFamily="18" charset="0"/>
              </a:rPr>
              <a:t> 1</a:t>
            </a:r>
            <a:r>
              <a:rPr lang="en-US" i="1" dirty="0">
                <a:latin typeface="Times New Roman" pitchFamily="18" charset="0"/>
              </a:rPr>
              <a:t>:</a:t>
            </a:r>
            <a:r>
              <a:rPr lang="en-US" dirty="0"/>
              <a:t>	Compute the lower triangular part of </a:t>
            </a:r>
            <a:r>
              <a:rPr lang="en-US" b="1" dirty="0"/>
              <a:t>A</a:t>
            </a:r>
            <a:r>
              <a:rPr lang="en-US" baseline="30000" dirty="0"/>
              <a:t>T</a:t>
            </a:r>
            <a:r>
              <a:rPr lang="en-US" b="1" dirty="0"/>
              <a:t>A</a:t>
            </a:r>
            <a:endParaRPr lang="en-US" dirty="0"/>
          </a:p>
          <a:p>
            <a:pPr marL="0" lvl="1" indent="-577850" eaLnBrk="1" hangingPunct="1">
              <a:buNone/>
            </a:pPr>
            <a:r>
              <a:rPr lang="en-US" i="1" dirty="0">
                <a:latin typeface="Times New Roman" pitchFamily="18" charset="0"/>
              </a:rPr>
              <a:t>Step</a:t>
            </a:r>
            <a:r>
              <a:rPr lang="en-US" dirty="0">
                <a:latin typeface="Times New Roman" pitchFamily="18" charset="0"/>
              </a:rPr>
              <a:t> 2:</a:t>
            </a:r>
            <a:r>
              <a:rPr lang="en-US" dirty="0"/>
              <a:t>	Obtain the </a:t>
            </a:r>
            <a:r>
              <a:rPr lang="en-US" dirty="0" err="1"/>
              <a:t>Cholesky</a:t>
            </a:r>
            <a:r>
              <a:rPr lang="en-US" dirty="0"/>
              <a:t> Factorization </a:t>
            </a:r>
          </a:p>
          <a:p>
            <a:pPr marL="0" lvl="1" indent="-577850" eaLnBrk="1" hangingPunct="1">
              <a:buNone/>
            </a:pPr>
            <a:r>
              <a:rPr lang="en-US" i="1" dirty="0">
                <a:latin typeface="Times New Roman" pitchFamily="18" charset="0"/>
              </a:rPr>
              <a:t>Step</a:t>
            </a:r>
            <a:r>
              <a:rPr lang="en-US" dirty="0">
                <a:latin typeface="Times New Roman" pitchFamily="18" charset="0"/>
              </a:rPr>
              <a:t> 3</a:t>
            </a:r>
            <a:r>
              <a:rPr lang="en-US" i="1" dirty="0">
                <a:latin typeface="Times New Roman" pitchFamily="18" charset="0"/>
              </a:rPr>
              <a:t>:</a:t>
            </a:r>
            <a:r>
              <a:rPr lang="en-US" dirty="0"/>
              <a:t>	Compute </a:t>
            </a:r>
          </a:p>
          <a:p>
            <a:pPr marL="0" lvl="1" indent="-577850" eaLnBrk="1" hangingPunct="1">
              <a:buNone/>
            </a:pPr>
            <a:r>
              <a:rPr lang="en-US" i="1" dirty="0">
                <a:latin typeface="Times New Roman" pitchFamily="18" charset="0"/>
              </a:rPr>
              <a:t>Step </a:t>
            </a:r>
            <a:r>
              <a:rPr lang="en-US" dirty="0">
                <a:latin typeface="Times New Roman" pitchFamily="18" charset="0"/>
              </a:rPr>
              <a:t>4</a:t>
            </a:r>
            <a:r>
              <a:rPr lang="en-US" i="1" dirty="0">
                <a:latin typeface="Times New Roman" pitchFamily="18" charset="0"/>
              </a:rPr>
              <a:t>:  </a:t>
            </a:r>
            <a:r>
              <a:rPr lang="en-US" dirty="0"/>
              <a:t>Solve for </a:t>
            </a:r>
            <a:r>
              <a:rPr lang="en-US" b="1" dirty="0"/>
              <a:t>y</a:t>
            </a:r>
            <a:r>
              <a:rPr lang="en-US" dirty="0"/>
              <a:t> using forward substitution in</a:t>
            </a:r>
          </a:p>
          <a:p>
            <a:pPr marL="0" lvl="1" indent="-577850" eaLnBrk="1" hangingPunct="1">
              <a:buNone/>
            </a:pPr>
            <a:r>
              <a:rPr lang="en-US" dirty="0"/>
              <a:t/>
            </a:r>
            <a:br>
              <a:rPr lang="en-US" dirty="0"/>
            </a:br>
            <a:endParaRPr lang="en-US" dirty="0"/>
          </a:p>
          <a:p>
            <a:pPr marL="0" lvl="1" indent="-577850" eaLnBrk="1" hangingPunct="1">
              <a:buNone/>
            </a:pPr>
            <a:r>
              <a:rPr lang="en-US" dirty="0"/>
              <a:t>	 and for </a:t>
            </a:r>
            <a:r>
              <a:rPr lang="en-US" b="1" dirty="0"/>
              <a:t>x</a:t>
            </a:r>
            <a:r>
              <a:rPr lang="en-US" dirty="0"/>
              <a:t> using backward substitution in</a:t>
            </a:r>
          </a:p>
          <a:p>
            <a:pPr marL="0" lvl="1" indent="-577850" eaLnBrk="1" hangingPunct="1">
              <a:buNone/>
            </a:pPr>
            <a:endParaRPr lang="en-US" dirty="0"/>
          </a:p>
        </p:txBody>
      </p:sp>
      <p:sp>
        <p:nvSpPr>
          <p:cNvPr id="14347" name="Rectangle 5"/>
          <p:cNvSpPr>
            <a:spLocks noChangeArrowheads="1"/>
          </p:cNvSpPr>
          <p:nvPr/>
        </p:nvSpPr>
        <p:spPr bwMode="auto">
          <a:xfrm>
            <a:off x="1524001" y="-261610"/>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14343" name="Object 10"/>
          <p:cNvGraphicFramePr>
            <a:graphicFrameLocks noChangeAspect="1"/>
          </p:cNvGraphicFramePr>
          <p:nvPr>
            <p:extLst>
              <p:ext uri="{D42A27DB-BD31-4B8C-83A1-F6EECF244321}">
                <p14:modId xmlns:p14="http://schemas.microsoft.com/office/powerpoint/2010/main" val="1289017532"/>
              </p:ext>
            </p:extLst>
          </p:nvPr>
        </p:nvGraphicFramePr>
        <p:xfrm>
          <a:off x="1447800" y="3107031"/>
          <a:ext cx="1600200" cy="495090"/>
        </p:xfrm>
        <a:graphic>
          <a:graphicData uri="http://schemas.openxmlformats.org/presentationml/2006/ole">
            <mc:AlternateContent xmlns:mc="http://schemas.openxmlformats.org/markup-compatibility/2006">
              <mc:Choice xmlns:v="urn:schemas-microsoft-com:vml" Requires="v">
                <p:oleObj spid="_x0000_s13346" name="Equation" r:id="rId3" imgW="761760" imgH="241200" progId="Equation.DSMT4">
                  <p:embed/>
                </p:oleObj>
              </mc:Choice>
              <mc:Fallback>
                <p:oleObj name="Equation" r:id="rId3" imgW="761760" imgH="241200" progId="Equation.DSMT4">
                  <p:embed/>
                  <p:pic>
                    <p:nvPicPr>
                      <p:cNvPr id="14343" name="Object 10"/>
                      <p:cNvPicPr>
                        <a:picLocks noChangeAspect="1" noChangeArrowheads="1"/>
                      </p:cNvPicPr>
                      <p:nvPr/>
                    </p:nvPicPr>
                    <p:blipFill>
                      <a:blip r:embed="rId4"/>
                      <a:srcRect/>
                      <a:stretch>
                        <a:fillRect/>
                      </a:stretch>
                    </p:blipFill>
                    <p:spPr bwMode="auto">
                      <a:xfrm>
                        <a:off x="1447800" y="3107031"/>
                        <a:ext cx="1600200" cy="495090"/>
                      </a:xfrm>
                      <a:prstGeom prst="rect">
                        <a:avLst/>
                      </a:prstGeom>
                      <a:no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967688936"/>
              </p:ext>
            </p:extLst>
          </p:nvPr>
        </p:nvGraphicFramePr>
        <p:xfrm>
          <a:off x="5867400" y="1749173"/>
          <a:ext cx="1752600" cy="412377"/>
        </p:xfrm>
        <a:graphic>
          <a:graphicData uri="http://schemas.openxmlformats.org/presentationml/2006/ole">
            <mc:AlternateContent xmlns:mc="http://schemas.openxmlformats.org/markup-compatibility/2006">
              <mc:Choice xmlns:v="urn:schemas-microsoft-com:vml" Requires="v">
                <p:oleObj spid="_x0000_s13347" name="Equation" r:id="rId5" imgW="850680" imgH="203040" progId="Equation.DSMT4">
                  <p:embed/>
                </p:oleObj>
              </mc:Choice>
              <mc:Fallback>
                <p:oleObj name="Equation" r:id="rId5" imgW="850680" imgH="203040" progId="Equation.DSMT4">
                  <p:embed/>
                  <p:pic>
                    <p:nvPicPr>
                      <p:cNvPr id="2" name="Object 1"/>
                      <p:cNvPicPr>
                        <a:picLocks noChangeAspect="1" noChangeArrowheads="1"/>
                      </p:cNvPicPr>
                      <p:nvPr/>
                    </p:nvPicPr>
                    <p:blipFill>
                      <a:blip r:embed="rId6"/>
                      <a:srcRect/>
                      <a:stretch>
                        <a:fillRect/>
                      </a:stretch>
                    </p:blipFill>
                    <p:spPr bwMode="auto">
                      <a:xfrm>
                        <a:off x="5867400" y="1749173"/>
                        <a:ext cx="1752600" cy="412377"/>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732708341"/>
              </p:ext>
            </p:extLst>
          </p:nvPr>
        </p:nvGraphicFramePr>
        <p:xfrm>
          <a:off x="2819400" y="2158224"/>
          <a:ext cx="1295400" cy="494632"/>
        </p:xfrm>
        <a:graphic>
          <a:graphicData uri="http://schemas.openxmlformats.org/presentationml/2006/ole">
            <mc:AlternateContent xmlns:mc="http://schemas.openxmlformats.org/markup-compatibility/2006">
              <mc:Choice xmlns:v="urn:schemas-microsoft-com:vml" Requires="v">
                <p:oleObj spid="_x0000_s13348" name="Equation" r:id="rId7" imgW="622080" imgH="241200" progId="Equation.DSMT4">
                  <p:embed/>
                </p:oleObj>
              </mc:Choice>
              <mc:Fallback>
                <p:oleObj name="Equation" r:id="rId7" imgW="622080" imgH="241200" progId="Equation.DSMT4">
                  <p:embed/>
                  <p:pic>
                    <p:nvPicPr>
                      <p:cNvPr id="3" name="Object 2"/>
                      <p:cNvPicPr>
                        <a:picLocks noChangeAspect="1" noChangeArrowheads="1"/>
                      </p:cNvPicPr>
                      <p:nvPr/>
                    </p:nvPicPr>
                    <p:blipFill>
                      <a:blip r:embed="rId8"/>
                      <a:srcRect/>
                      <a:stretch>
                        <a:fillRect/>
                      </a:stretch>
                    </p:blipFill>
                    <p:spPr bwMode="auto">
                      <a:xfrm>
                        <a:off x="2819400" y="2158224"/>
                        <a:ext cx="1295400" cy="494632"/>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40612599"/>
              </p:ext>
            </p:extLst>
          </p:nvPr>
        </p:nvGraphicFramePr>
        <p:xfrm>
          <a:off x="1447800" y="4443893"/>
          <a:ext cx="1581150" cy="504825"/>
        </p:xfrm>
        <a:graphic>
          <a:graphicData uri="http://schemas.openxmlformats.org/presentationml/2006/ole">
            <mc:AlternateContent xmlns:mc="http://schemas.openxmlformats.org/markup-compatibility/2006">
              <mc:Choice xmlns:v="urn:schemas-microsoft-com:vml" Requires="v">
                <p:oleObj spid="_x0000_s13349" name="Equation" r:id="rId9" imgW="698400" imgH="228600" progId="Equation.DSMT4">
                  <p:embed/>
                </p:oleObj>
              </mc:Choice>
              <mc:Fallback>
                <p:oleObj name="Equation" r:id="rId9" imgW="698400" imgH="228600" progId="Equation.DSMT4">
                  <p:embed/>
                  <p:pic>
                    <p:nvPicPr>
                      <p:cNvPr id="4" name="Object 3"/>
                      <p:cNvPicPr>
                        <a:picLocks noChangeAspect="1" noChangeArrowheads="1"/>
                      </p:cNvPicPr>
                      <p:nvPr/>
                    </p:nvPicPr>
                    <p:blipFill>
                      <a:blip r:embed="rId10"/>
                      <a:srcRect/>
                      <a:stretch>
                        <a:fillRect/>
                      </a:stretch>
                    </p:blipFill>
                    <p:spPr bwMode="auto">
                      <a:xfrm>
                        <a:off x="1447800" y="4443893"/>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838200" y="5325437"/>
            <a:ext cx="9677400" cy="830997"/>
          </a:xfrm>
          <a:prstGeom prst="rect">
            <a:avLst/>
          </a:prstGeom>
          <a:solidFill>
            <a:srgbClr val="FFE6E6"/>
          </a:solidFill>
        </p:spPr>
        <p:txBody>
          <a:bodyPr wrap="square" rtlCol="0">
            <a:spAutoFit/>
          </a:bodyPr>
          <a:lstStyle/>
          <a:p>
            <a:r>
              <a:rPr lang="en-US" sz="2400" dirty="0">
                <a:solidFill>
                  <a:srgbClr val="1E0000"/>
                </a:solidFill>
              </a:rPr>
              <a:t>Note, our standard </a:t>
            </a:r>
            <a:r>
              <a:rPr lang="en-US" sz="2400" b="1" dirty="0">
                <a:solidFill>
                  <a:srgbClr val="1E0000"/>
                </a:solidFill>
              </a:rPr>
              <a:t>LU</a:t>
            </a:r>
            <a:r>
              <a:rPr lang="en-US" sz="2400" dirty="0">
                <a:solidFill>
                  <a:srgbClr val="1E0000"/>
                </a:solidFill>
              </a:rPr>
              <a:t> factorization approach would work; we can just solve it twice as fast by taking advantage of  it being a symmetric matrix</a:t>
            </a:r>
          </a:p>
        </p:txBody>
      </p:sp>
      <p:sp>
        <p:nvSpPr>
          <p:cNvPr id="5" name="Slide Number Placeholder 1">
            <a:extLst>
              <a:ext uri="{FF2B5EF4-FFF2-40B4-BE49-F238E27FC236}">
                <a16:creationId xmlns:a16="http://schemas.microsoft.com/office/drawing/2014/main" id="{141C2F61-29C1-BAE9-7EC6-C119CDA9F9A4}"/>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3752510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p:cNvSpPr>
            <a:spLocks noGrp="1" noChangeArrowheads="1"/>
          </p:cNvSpPr>
          <p:nvPr>
            <p:ph type="title"/>
          </p:nvPr>
        </p:nvSpPr>
        <p:spPr>
          <a:xfrm>
            <a:off x="612648" y="73152"/>
            <a:ext cx="9101137" cy="1069848"/>
          </a:xfrm>
        </p:spPr>
        <p:txBody>
          <a:bodyPr/>
          <a:lstStyle/>
          <a:p>
            <a:pPr eaLnBrk="1" hangingPunct="1"/>
            <a:r>
              <a:rPr lang="en-US" dirty="0">
                <a:latin typeface="Arial" panose="020B0604020202020204" pitchFamily="34" charset="0"/>
                <a:cs typeface="Arial" panose="020B0604020202020204" pitchFamily="34" charset="0"/>
              </a:rPr>
              <a:t>Practical Considerations</a:t>
            </a:r>
          </a:p>
        </p:txBody>
      </p:sp>
      <p:sp>
        <p:nvSpPr>
          <p:cNvPr id="15367" name="Rectangle 3"/>
          <p:cNvSpPr>
            <a:spLocks noGrp="1" noChangeArrowheads="1"/>
          </p:cNvSpPr>
          <p:nvPr>
            <p:ph type="body" sz="half" idx="1"/>
          </p:nvPr>
        </p:nvSpPr>
        <p:spPr>
          <a:xfrm>
            <a:off x="457200" y="1280160"/>
            <a:ext cx="11506200" cy="4892040"/>
          </a:xfrm>
        </p:spPr>
        <p:txBody>
          <a:bodyPr/>
          <a:lstStyle/>
          <a:p>
            <a:pPr eaLnBrk="1" hangingPunct="1"/>
            <a:r>
              <a:rPr lang="en-US" dirty="0"/>
              <a:t>The two key problems that arise in practice with the </a:t>
            </a:r>
            <a:r>
              <a:rPr lang="en-US" dirty="0" err="1"/>
              <a:t>triangularization</a:t>
            </a:r>
            <a:r>
              <a:rPr lang="en-US" dirty="0"/>
              <a:t> procedure are:</a:t>
            </a:r>
          </a:p>
          <a:p>
            <a:pPr lvl="1" eaLnBrk="1" hangingPunct="1"/>
            <a:r>
              <a:rPr lang="en-US" dirty="0"/>
              <a:t>First, while </a:t>
            </a:r>
            <a:r>
              <a:rPr lang="en-US" b="1" dirty="0"/>
              <a:t>A</a:t>
            </a:r>
            <a:r>
              <a:rPr lang="en-US" dirty="0"/>
              <a:t> maybe sparse, </a:t>
            </a:r>
            <a:r>
              <a:rPr lang="en-US" b="1" dirty="0"/>
              <a:t>A</a:t>
            </a:r>
            <a:r>
              <a:rPr lang="en-US" baseline="30000" dirty="0"/>
              <a:t>T</a:t>
            </a:r>
            <a:r>
              <a:rPr lang="en-US" b="1" dirty="0"/>
              <a:t>A</a:t>
            </a:r>
            <a:r>
              <a:rPr lang="en-US" dirty="0"/>
              <a:t> is much less sparse and consequently requires more computing resources for the solution</a:t>
            </a:r>
          </a:p>
          <a:p>
            <a:pPr lvl="2" eaLnBrk="1" hangingPunct="1"/>
            <a:r>
              <a:rPr lang="en-US" dirty="0"/>
              <a:t>In particular, with </a:t>
            </a:r>
            <a:r>
              <a:rPr lang="en-US" b="1" dirty="0"/>
              <a:t>A</a:t>
            </a:r>
            <a:r>
              <a:rPr lang="en-US" baseline="30000" dirty="0"/>
              <a:t>T</a:t>
            </a:r>
            <a:r>
              <a:rPr lang="en-US" b="1" dirty="0"/>
              <a:t>A s</a:t>
            </a:r>
            <a:r>
              <a:rPr lang="en-US" dirty="0"/>
              <a:t>econd neighbors are now connected! Large networks are still sparse, just not as sparse</a:t>
            </a:r>
          </a:p>
          <a:p>
            <a:pPr lvl="1" eaLnBrk="1" hangingPunct="1"/>
            <a:r>
              <a:rPr lang="en-US" dirty="0"/>
              <a:t>Second, </a:t>
            </a:r>
            <a:r>
              <a:rPr lang="en-US" b="1" dirty="0"/>
              <a:t>A</a:t>
            </a:r>
            <a:r>
              <a:rPr lang="en-US" baseline="30000" dirty="0"/>
              <a:t>T</a:t>
            </a:r>
            <a:r>
              <a:rPr lang="en-US" b="1" dirty="0"/>
              <a:t>A </a:t>
            </a:r>
            <a:r>
              <a:rPr lang="en-US" dirty="0"/>
              <a:t>may actually be numerically less well-conditioned than </a:t>
            </a:r>
            <a:r>
              <a:rPr lang="en-US" b="1" dirty="0"/>
              <a:t>A</a:t>
            </a:r>
          </a:p>
        </p:txBody>
      </p:sp>
      <p:sp>
        <p:nvSpPr>
          <p:cNvPr id="15368" name="Rectangle 5"/>
          <p:cNvSpPr>
            <a:spLocks noChangeArrowheads="1"/>
          </p:cNvSpPr>
          <p:nvPr/>
        </p:nvSpPr>
        <p:spPr bwMode="auto">
          <a:xfrm>
            <a:off x="1524001" y="3048328"/>
            <a:ext cx="184731" cy="523220"/>
          </a:xfrm>
          <a:prstGeom prst="rect">
            <a:avLst/>
          </a:prstGeom>
          <a:noFill/>
          <a:ln w="9525">
            <a:noFill/>
            <a:miter lim="800000"/>
            <a:headEnd/>
            <a:tailEnd/>
          </a:ln>
        </p:spPr>
        <p:txBody>
          <a:bodyPr wrap="none" anchor="ctr">
            <a:spAutoFit/>
          </a:bodyPr>
          <a:lstStyle/>
          <a:p>
            <a:endParaRPr lang="en-US"/>
          </a:p>
        </p:txBody>
      </p:sp>
      <p:sp>
        <p:nvSpPr>
          <p:cNvPr id="2" name="Slide Number Placeholder 1">
            <a:extLst>
              <a:ext uri="{FF2B5EF4-FFF2-40B4-BE49-F238E27FC236}">
                <a16:creationId xmlns:a16="http://schemas.microsoft.com/office/drawing/2014/main" id="{91387F29-E305-AF6B-264B-861ED6E9415F}"/>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901250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1909642913"/>
              </p:ext>
            </p:extLst>
          </p:nvPr>
        </p:nvGraphicFramePr>
        <p:xfrm>
          <a:off x="6629400" y="1424825"/>
          <a:ext cx="2971800" cy="2368569"/>
        </p:xfrm>
        <a:graphic>
          <a:graphicData uri="http://schemas.openxmlformats.org/presentationml/2006/ole">
            <mc:AlternateContent xmlns:mc="http://schemas.openxmlformats.org/markup-compatibility/2006">
              <mc:Choice xmlns:v="urn:schemas-microsoft-com:vml" Requires="v">
                <p:oleObj spid="_x0000_s14352" name="Equation" r:id="rId3" imgW="1574640" imgH="1244520" progId="Equation.DSMT4">
                  <p:embed/>
                </p:oleObj>
              </mc:Choice>
              <mc:Fallback>
                <p:oleObj name="Equation" r:id="rId3" imgW="1574640" imgH="1244520" progId="Equation.DSMT4">
                  <p:embed/>
                  <p:pic>
                    <p:nvPicPr>
                      <p:cNvPr id="2" name="Object 4"/>
                      <p:cNvPicPr>
                        <a:picLocks noChangeAspect="1" noChangeArrowheads="1"/>
                      </p:cNvPicPr>
                      <p:nvPr/>
                    </p:nvPicPr>
                    <p:blipFill>
                      <a:blip r:embed="rId4"/>
                      <a:srcRect/>
                      <a:stretch>
                        <a:fillRect/>
                      </a:stretch>
                    </p:blipFill>
                    <p:spPr bwMode="auto">
                      <a:xfrm>
                        <a:off x="6629400" y="1424825"/>
                        <a:ext cx="2971800" cy="2368569"/>
                      </a:xfrm>
                      <a:prstGeom prst="rect">
                        <a:avLst/>
                      </a:prstGeom>
                      <a:noFill/>
                    </p:spPr>
                  </p:pic>
                </p:oleObj>
              </mc:Fallback>
            </mc:AlternateContent>
          </a:graphicData>
        </a:graphic>
      </p:graphicFrame>
      <p:sp>
        <p:nvSpPr>
          <p:cNvPr id="16388" name="Rectangle 2"/>
          <p:cNvSpPr>
            <a:spLocks noGrp="1" noChangeArrowheads="1"/>
          </p:cNvSpPr>
          <p:nvPr>
            <p:ph type="title"/>
          </p:nvPr>
        </p:nvSpPr>
        <p:spPr/>
        <p:txBody>
          <a:bodyPr/>
          <a:lstStyle/>
          <a:p>
            <a:pPr eaLnBrk="1" hangingPunct="1"/>
            <a:r>
              <a:rPr lang="en-US" dirty="0"/>
              <a:t>Loss of Sparsity Example</a:t>
            </a:r>
          </a:p>
        </p:txBody>
      </p:sp>
      <p:sp>
        <p:nvSpPr>
          <p:cNvPr id="16389" name="Rectangle 3"/>
          <p:cNvSpPr>
            <a:spLocks noGrp="1" noChangeArrowheads="1"/>
          </p:cNvSpPr>
          <p:nvPr>
            <p:ph idx="1"/>
          </p:nvPr>
        </p:nvSpPr>
        <p:spPr>
          <a:xfrm>
            <a:off x="457200" y="1280160"/>
            <a:ext cx="9037637" cy="853440"/>
          </a:xfrm>
        </p:spPr>
        <p:txBody>
          <a:bodyPr/>
          <a:lstStyle/>
          <a:p>
            <a:pPr eaLnBrk="1" hangingPunct="1"/>
            <a:r>
              <a:rPr lang="en-US" dirty="0"/>
              <a:t>Assume the </a:t>
            </a:r>
            <a:r>
              <a:rPr lang="en-US" b="1" dirty="0"/>
              <a:t>B</a:t>
            </a:r>
            <a:r>
              <a:rPr lang="en-US" dirty="0"/>
              <a:t> matrix for a network is</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t>
            </a:r>
          </a:p>
          <a:p>
            <a:pPr eaLnBrk="1" hangingPunct="1"/>
            <a:r>
              <a:rPr lang="en-US" dirty="0"/>
              <a:t>Then </a:t>
            </a:r>
            <a:r>
              <a:rPr lang="en-US" b="1" dirty="0"/>
              <a:t>B</a:t>
            </a:r>
            <a:r>
              <a:rPr lang="en-US" baseline="30000" dirty="0"/>
              <a:t>T</a:t>
            </a:r>
            <a:r>
              <a:rPr lang="en-US" b="1" dirty="0"/>
              <a:t>B </a:t>
            </a:r>
            <a:r>
              <a:rPr lang="en-US" dirty="0"/>
              <a:t>is</a:t>
            </a:r>
            <a:br>
              <a:rPr lang="en-US" dirty="0"/>
            </a:br>
            <a:r>
              <a:rPr lang="en-US" dirty="0"/>
              <a:t/>
            </a:r>
            <a:br>
              <a:rPr lang="en-US" dirty="0"/>
            </a:br>
            <a:endParaRPr lang="en-US" dirty="0"/>
          </a:p>
          <a:p>
            <a:pPr eaLnBrk="1" hangingPunct="1"/>
            <a:r>
              <a:rPr lang="en-US" dirty="0"/>
              <a:t>Second neighbors are now connected! </a:t>
            </a:r>
          </a:p>
        </p:txBody>
      </p:sp>
      <p:sp>
        <p:nvSpPr>
          <p:cNvPr id="16390" name="Rectangle 5"/>
          <p:cNvSpPr>
            <a:spLocks noChangeArrowheads="1"/>
          </p:cNvSpPr>
          <p:nvPr/>
        </p:nvSpPr>
        <p:spPr bwMode="auto">
          <a:xfrm>
            <a:off x="1524001" y="-261610"/>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965810070"/>
              </p:ext>
            </p:extLst>
          </p:nvPr>
        </p:nvGraphicFramePr>
        <p:xfrm>
          <a:off x="2957286" y="3505200"/>
          <a:ext cx="3138714" cy="2247034"/>
        </p:xfrm>
        <a:graphic>
          <a:graphicData uri="http://schemas.openxmlformats.org/presentationml/2006/ole">
            <mc:AlternateContent xmlns:mc="http://schemas.openxmlformats.org/markup-compatibility/2006">
              <mc:Choice xmlns:v="urn:schemas-microsoft-com:vml" Requires="v">
                <p:oleObj spid="_x0000_s14353" name="Equation" r:id="rId5" imgW="1752480" imgH="1244520" progId="Equation.DSMT4">
                  <p:embed/>
                </p:oleObj>
              </mc:Choice>
              <mc:Fallback>
                <p:oleObj name="Equation" r:id="rId5" imgW="1752480" imgH="1244520" progId="Equation.DSMT4">
                  <p:embed/>
                  <p:pic>
                    <p:nvPicPr>
                      <p:cNvPr id="3" name="Object 2"/>
                      <p:cNvPicPr>
                        <a:picLocks noChangeAspect="1" noChangeArrowheads="1"/>
                      </p:cNvPicPr>
                      <p:nvPr/>
                    </p:nvPicPr>
                    <p:blipFill>
                      <a:blip r:embed="rId6"/>
                      <a:srcRect/>
                      <a:stretch>
                        <a:fillRect/>
                      </a:stretch>
                    </p:blipFill>
                    <p:spPr bwMode="auto">
                      <a:xfrm>
                        <a:off x="2957286" y="3505200"/>
                        <a:ext cx="3138714" cy="2247034"/>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A671FAF7-199E-4F69-369B-3A81E722D236}"/>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23</a:t>
            </a:fld>
            <a:endParaRPr lang="en-US" sz="2000" dirty="0">
              <a:solidFill>
                <a:srgbClr val="1E0000"/>
              </a:solidFill>
            </a:endParaRPr>
          </a:p>
        </p:txBody>
      </p:sp>
    </p:spTree>
    <p:extLst>
      <p:ext uri="{BB962C8B-B14F-4D97-AF65-F5344CB8AC3E}">
        <p14:creationId xmlns:p14="http://schemas.microsoft.com/office/powerpoint/2010/main" val="586299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a:t>
            </a:r>
          </a:p>
        </p:txBody>
      </p:sp>
      <p:sp>
        <p:nvSpPr>
          <p:cNvPr id="3" name="Content Placeholder 2"/>
          <p:cNvSpPr>
            <a:spLocks noGrp="1"/>
          </p:cNvSpPr>
          <p:nvPr>
            <p:ph idx="1"/>
          </p:nvPr>
        </p:nvSpPr>
        <p:spPr/>
        <p:txBody>
          <a:bodyPr/>
          <a:lstStyle/>
          <a:p>
            <a:r>
              <a:rPr lang="en-US" dirty="0"/>
              <a:t>Traditionally power system analysis has mostly been focused on the sparse matrices associated with the electric grid; there was not much signal analysis</a:t>
            </a:r>
          </a:p>
          <a:p>
            <a:r>
              <a:rPr lang="en-US" dirty="0"/>
              <a:t>This is rapidly changing as the power industry get more signals and need to extract information from them, with PMUs one example</a:t>
            </a:r>
          </a:p>
          <a:p>
            <a:r>
              <a:rPr lang="en-US" dirty="0"/>
              <a:t>This data is often presented in the form of a matrix, for example with the rows being sample points</a:t>
            </a:r>
          </a:p>
          <a:p>
            <a:r>
              <a:rPr lang="en-US" dirty="0"/>
              <a:t>A key technique for extracting information from matrices is known as the singular value decomposition</a:t>
            </a:r>
          </a:p>
        </p:txBody>
      </p:sp>
      <p:sp>
        <p:nvSpPr>
          <p:cNvPr id="4" name="Slide Number Placeholder 1">
            <a:extLst>
              <a:ext uri="{FF2B5EF4-FFF2-40B4-BE49-F238E27FC236}">
                <a16:creationId xmlns:a16="http://schemas.microsoft.com/office/drawing/2014/main" id="{E54C2A7B-4764-3905-6C9C-6BA99C5D9032}"/>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3458135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Singular Value Decomposition (SVD) </a:t>
            </a:r>
          </a:p>
        </p:txBody>
      </p:sp>
      <p:sp>
        <p:nvSpPr>
          <p:cNvPr id="3" name="Content Placeholder 2"/>
          <p:cNvSpPr>
            <a:spLocks noGrp="1"/>
          </p:cNvSpPr>
          <p:nvPr>
            <p:ph idx="1"/>
          </p:nvPr>
        </p:nvSpPr>
        <p:spPr>
          <a:xfrm>
            <a:off x="457200" y="1280160"/>
            <a:ext cx="11328400" cy="3733800"/>
          </a:xfrm>
        </p:spPr>
        <p:txBody>
          <a:bodyPr/>
          <a:lstStyle/>
          <a:p>
            <a:r>
              <a:rPr lang="en-US" dirty="0"/>
              <a:t>The SVD is a factorization of a matrix that generalizes the </a:t>
            </a:r>
            <a:r>
              <a:rPr lang="en-US" dirty="0" err="1"/>
              <a:t>eigendecomposition</a:t>
            </a:r>
            <a:r>
              <a:rPr lang="en-US" dirty="0"/>
              <a:t> to any m by n matrix to produce</a:t>
            </a:r>
            <a:br>
              <a:rPr lang="en-US" dirty="0"/>
            </a:br>
            <a:r>
              <a:rPr lang="en-US" dirty="0"/>
              <a:t/>
            </a:r>
            <a:br>
              <a:rPr lang="en-US" dirty="0"/>
            </a:br>
            <a:r>
              <a:rPr lang="en-US" dirty="0"/>
              <a:t/>
            </a:r>
            <a:br>
              <a:rPr lang="en-US" dirty="0"/>
            </a:br>
            <a:r>
              <a:rPr lang="en-US" dirty="0"/>
              <a:t/>
            </a:r>
            <a:br>
              <a:rPr lang="en-US" dirty="0"/>
            </a:br>
            <a:r>
              <a:rPr lang="en-US" dirty="0"/>
              <a:t>where </a:t>
            </a:r>
            <a:r>
              <a:rPr lang="en-US" b="1" dirty="0"/>
              <a:t>S</a:t>
            </a:r>
            <a:r>
              <a:rPr lang="en-US" dirty="0"/>
              <a:t> is a diagonal matrix of the singular values, and </a:t>
            </a:r>
            <a:r>
              <a:rPr lang="en-US" b="1" dirty="0"/>
              <a:t>U </a:t>
            </a:r>
            <a:r>
              <a:rPr lang="en-US" dirty="0"/>
              <a:t>and </a:t>
            </a:r>
            <a:r>
              <a:rPr lang="en-US" b="1" dirty="0"/>
              <a:t>V</a:t>
            </a:r>
            <a:r>
              <a:rPr lang="en-US" dirty="0"/>
              <a:t> are orthogonal matrices </a:t>
            </a:r>
          </a:p>
          <a:p>
            <a:r>
              <a:rPr lang="en-US" dirty="0"/>
              <a:t>The singular values are non-negative real numbers that can be used to indicate the major components of a matrix (the gist is they provide a way to decrease the rank of a matrix</a:t>
            </a:r>
          </a:p>
          <a:p>
            <a:r>
              <a:rPr lang="en-US" dirty="0"/>
              <a:t>A key application is image compression</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81087761"/>
              </p:ext>
            </p:extLst>
          </p:nvPr>
        </p:nvGraphicFramePr>
        <p:xfrm>
          <a:off x="1066800" y="2456746"/>
          <a:ext cx="1905000" cy="554038"/>
        </p:xfrm>
        <a:graphic>
          <a:graphicData uri="http://schemas.openxmlformats.org/presentationml/2006/ole">
            <mc:AlternateContent xmlns:mc="http://schemas.openxmlformats.org/markup-compatibility/2006">
              <mc:Choice xmlns:v="urn:schemas-microsoft-com:vml" Requires="v">
                <p:oleObj spid="_x0000_s15370" name="Equation" r:id="rId3" imgW="698197" imgH="203112" progId="Equation.DSMT4">
                  <p:embed/>
                </p:oleObj>
              </mc:Choice>
              <mc:Fallback>
                <p:oleObj name="Equation" r:id="rId3" imgW="698197" imgH="203112"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56746"/>
                        <a:ext cx="1905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6"/>
          <p:cNvSpPr txBox="1"/>
          <p:nvPr/>
        </p:nvSpPr>
        <p:spPr>
          <a:xfrm>
            <a:off x="4993314" y="2456746"/>
            <a:ext cx="6111630" cy="830997"/>
          </a:xfrm>
          <a:prstGeom prst="rect">
            <a:avLst/>
          </a:prstGeom>
          <a:solidFill>
            <a:srgbClr val="FFD4D4"/>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a:solidFill>
                  <a:srgbClr val="1E0000"/>
                </a:solidFill>
                <a:latin typeface="+mn-lt"/>
              </a:rPr>
              <a:t>The original concept is more than 100 years old, but has founds lots of recent applications</a:t>
            </a:r>
          </a:p>
        </p:txBody>
      </p:sp>
      <p:sp>
        <p:nvSpPr>
          <p:cNvPr id="4" name="Slide Number Placeholder 1">
            <a:extLst>
              <a:ext uri="{FF2B5EF4-FFF2-40B4-BE49-F238E27FC236}">
                <a16:creationId xmlns:a16="http://schemas.microsoft.com/office/drawing/2014/main" id="{9FC082AC-2406-E22E-EA33-F82215AF802C}"/>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25</a:t>
            </a:fld>
            <a:endParaRPr lang="en-US" sz="2000" dirty="0">
              <a:solidFill>
                <a:srgbClr val="1E0000"/>
              </a:solidFill>
            </a:endParaRPr>
          </a:p>
        </p:txBody>
      </p:sp>
    </p:spTree>
    <p:extLst>
      <p:ext uri="{BB962C8B-B14F-4D97-AF65-F5344CB8AC3E}">
        <p14:creationId xmlns:p14="http://schemas.microsoft.com/office/powerpoint/2010/main" val="424150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SVD Image Compression Example</a:t>
            </a:r>
          </a:p>
        </p:txBody>
      </p:sp>
      <p:sp>
        <p:nvSpPr>
          <p:cNvPr id="5" name="Rectangle 4"/>
          <p:cNvSpPr/>
          <p:nvPr/>
        </p:nvSpPr>
        <p:spPr>
          <a:xfrm>
            <a:off x="1889760" y="6400801"/>
            <a:ext cx="7940040" cy="307777"/>
          </a:xfrm>
          <a:prstGeom prst="rect">
            <a:avLst/>
          </a:prstGeom>
        </p:spPr>
        <p:txBody>
          <a:bodyPr wrap="square">
            <a:spAutoFit/>
          </a:bodyPr>
          <a:lstStyle/>
          <a:p>
            <a:r>
              <a:rPr lang="en-US" sz="1400" dirty="0">
                <a:hlinkClick r:id="rId2"/>
              </a:rPr>
              <a:t>Image Source: www.math.utah.edu/~goller/F15_M2270/BradyMathews_SVDImage.pdf</a:t>
            </a:r>
            <a:endParaRPr lang="en-US" sz="140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400" y="1215827"/>
            <a:ext cx="4800600" cy="5237019"/>
          </a:xfrm>
          <a:prstGeom prst="rect">
            <a:avLst/>
          </a:prstGeom>
        </p:spPr>
      </p:pic>
      <p:sp>
        <p:nvSpPr>
          <p:cNvPr id="7" name="TextBox 6"/>
          <p:cNvSpPr txBox="1"/>
          <p:nvPr/>
        </p:nvSpPr>
        <p:spPr>
          <a:xfrm>
            <a:off x="7467600" y="1612880"/>
            <a:ext cx="3935982" cy="2308324"/>
          </a:xfrm>
          <a:prstGeom prst="rect">
            <a:avLst/>
          </a:prstGeom>
          <a:solidFill>
            <a:srgbClr val="FFD4D4"/>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a:solidFill>
                  <a:srgbClr val="1E0000"/>
                </a:solidFill>
                <a:latin typeface="+mj-lt"/>
                <a:cs typeface="Arial" panose="020B0604020202020204" pitchFamily="34" charset="0"/>
              </a:rPr>
              <a:t>Images can be represented with matrices.  When an SVD is applied and only the </a:t>
            </a:r>
            <a:br>
              <a:rPr lang="en-US" dirty="0">
                <a:solidFill>
                  <a:srgbClr val="1E0000"/>
                </a:solidFill>
                <a:latin typeface="+mj-lt"/>
                <a:cs typeface="Arial" panose="020B0604020202020204" pitchFamily="34" charset="0"/>
              </a:rPr>
            </a:br>
            <a:r>
              <a:rPr lang="en-US" dirty="0">
                <a:solidFill>
                  <a:srgbClr val="1E0000"/>
                </a:solidFill>
                <a:latin typeface="+mj-lt"/>
                <a:cs typeface="Arial" panose="020B0604020202020204" pitchFamily="34" charset="0"/>
              </a:rPr>
              <a:t>largest singular values are retained the image is</a:t>
            </a:r>
            <a:br>
              <a:rPr lang="en-US" dirty="0">
                <a:solidFill>
                  <a:srgbClr val="1E0000"/>
                </a:solidFill>
                <a:latin typeface="+mj-lt"/>
                <a:cs typeface="Arial" panose="020B0604020202020204" pitchFamily="34" charset="0"/>
              </a:rPr>
            </a:br>
            <a:r>
              <a:rPr lang="en-US" dirty="0">
                <a:solidFill>
                  <a:srgbClr val="1E0000"/>
                </a:solidFill>
                <a:latin typeface="+mj-lt"/>
                <a:cs typeface="Arial" panose="020B0604020202020204" pitchFamily="34" charset="0"/>
              </a:rPr>
              <a:t>compressed.   </a:t>
            </a:r>
          </a:p>
        </p:txBody>
      </p:sp>
      <p:sp>
        <p:nvSpPr>
          <p:cNvPr id="3" name="Slide Number Placeholder 1">
            <a:extLst>
              <a:ext uri="{FF2B5EF4-FFF2-40B4-BE49-F238E27FC236}">
                <a16:creationId xmlns:a16="http://schemas.microsoft.com/office/drawing/2014/main" id="{592A9560-92D5-5E05-D7A1-80CD4368CFE0}"/>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26</a:t>
            </a:fld>
            <a:endParaRPr lang="en-US" sz="2000" dirty="0">
              <a:solidFill>
                <a:srgbClr val="1E0000"/>
              </a:solidFill>
            </a:endParaRPr>
          </a:p>
        </p:txBody>
      </p:sp>
    </p:spTree>
    <p:extLst>
      <p:ext uri="{BB962C8B-B14F-4D97-AF65-F5344CB8AC3E}">
        <p14:creationId xmlns:p14="http://schemas.microsoft.com/office/powerpoint/2010/main" val="2696809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582400" cy="1066800"/>
          </a:xfrm>
        </p:spPr>
        <p:txBody>
          <a:bodyPr/>
          <a:lstStyle/>
          <a:p>
            <a:r>
              <a:rPr lang="en-US" dirty="0"/>
              <a:t>An SVD Application, the Pseudoinverse of a Matrix</a:t>
            </a:r>
          </a:p>
        </p:txBody>
      </p:sp>
      <p:sp>
        <p:nvSpPr>
          <p:cNvPr id="3" name="Content Placeholder 2"/>
          <p:cNvSpPr>
            <a:spLocks noGrp="1"/>
          </p:cNvSpPr>
          <p:nvPr>
            <p:ph idx="1"/>
          </p:nvPr>
        </p:nvSpPr>
        <p:spPr>
          <a:xfrm>
            <a:off x="457200" y="1280160"/>
            <a:ext cx="11049000" cy="3733800"/>
          </a:xfrm>
        </p:spPr>
        <p:txBody>
          <a:bodyPr/>
          <a:lstStyle/>
          <a:p>
            <a:pPr>
              <a:lnSpc>
                <a:spcPct val="102000"/>
              </a:lnSpc>
            </a:pPr>
            <a:r>
              <a:rPr lang="en-US" sz="3000" dirty="0"/>
              <a:t>The pseudoinverse of a matrix generalizes concept of a matrix inverse to an m by n matrix, m &gt;= n</a:t>
            </a:r>
          </a:p>
          <a:p>
            <a:pPr lvl="1">
              <a:lnSpc>
                <a:spcPct val="102000"/>
              </a:lnSpc>
            </a:pPr>
            <a:r>
              <a:rPr lang="en-US" sz="2600" dirty="0"/>
              <a:t>Specifically this is a Moore-Penrose Matrix Inverse</a:t>
            </a:r>
          </a:p>
          <a:p>
            <a:pPr>
              <a:lnSpc>
                <a:spcPct val="102000"/>
              </a:lnSpc>
            </a:pPr>
            <a:r>
              <a:rPr lang="en-US" sz="3000" dirty="0"/>
              <a:t>Notation for the pseudoinverse of </a:t>
            </a:r>
            <a:r>
              <a:rPr lang="en-US" sz="3000" b="1" dirty="0"/>
              <a:t>A</a:t>
            </a:r>
            <a:r>
              <a:rPr lang="en-US" sz="3000" dirty="0"/>
              <a:t> is </a:t>
            </a:r>
            <a:r>
              <a:rPr lang="en-US" sz="3000" b="1" dirty="0"/>
              <a:t>A</a:t>
            </a:r>
            <a:r>
              <a:rPr lang="en-US" sz="3000" baseline="30000" dirty="0"/>
              <a:t>+</a:t>
            </a:r>
          </a:p>
          <a:p>
            <a:pPr>
              <a:lnSpc>
                <a:spcPct val="102000"/>
              </a:lnSpc>
            </a:pPr>
            <a:r>
              <a:rPr lang="en-US" sz="3000" dirty="0"/>
              <a:t>Satisfies </a:t>
            </a:r>
            <a:r>
              <a:rPr lang="en-US" sz="3000" b="1" dirty="0"/>
              <a:t>AA</a:t>
            </a:r>
            <a:r>
              <a:rPr lang="en-US" sz="3000" baseline="30000" dirty="0"/>
              <a:t>+</a:t>
            </a:r>
            <a:r>
              <a:rPr lang="en-US" sz="3000" b="1" dirty="0"/>
              <a:t>A </a:t>
            </a:r>
            <a:r>
              <a:rPr lang="en-US" sz="3000" dirty="0"/>
              <a:t>= </a:t>
            </a:r>
            <a:r>
              <a:rPr lang="en-US" sz="3000" b="1" dirty="0"/>
              <a:t>A</a:t>
            </a:r>
          </a:p>
          <a:p>
            <a:pPr>
              <a:lnSpc>
                <a:spcPct val="102000"/>
              </a:lnSpc>
            </a:pPr>
            <a:r>
              <a:rPr lang="en-US" sz="3000" dirty="0"/>
              <a:t>If </a:t>
            </a:r>
            <a:r>
              <a:rPr lang="en-US" sz="3000" b="1" dirty="0"/>
              <a:t>A</a:t>
            </a:r>
            <a:r>
              <a:rPr lang="en-US" sz="3000" dirty="0"/>
              <a:t> is a square matrix, then </a:t>
            </a:r>
            <a:r>
              <a:rPr lang="en-US" sz="3000" b="1" dirty="0"/>
              <a:t>A</a:t>
            </a:r>
            <a:r>
              <a:rPr lang="en-US" sz="3000" baseline="30000" dirty="0"/>
              <a:t>+</a:t>
            </a:r>
            <a:r>
              <a:rPr lang="en-US" sz="3000" b="1" dirty="0"/>
              <a:t> </a:t>
            </a:r>
            <a:r>
              <a:rPr lang="en-US" sz="3000" dirty="0"/>
              <a:t>=</a:t>
            </a:r>
            <a:r>
              <a:rPr lang="en-US" sz="3000" b="1" dirty="0"/>
              <a:t> A</a:t>
            </a:r>
            <a:r>
              <a:rPr lang="en-US" sz="3000" baseline="30000" dirty="0"/>
              <a:t>-1</a:t>
            </a:r>
          </a:p>
          <a:p>
            <a:pPr>
              <a:lnSpc>
                <a:spcPct val="102000"/>
              </a:lnSpc>
            </a:pPr>
            <a:r>
              <a:rPr lang="en-US" sz="3000" dirty="0"/>
              <a:t>Quite useful for solving the least squares problem since the least squares solution of </a:t>
            </a:r>
            <a:r>
              <a:rPr lang="en-US" sz="3000" b="1" dirty="0"/>
              <a:t>Ax </a:t>
            </a:r>
            <a:r>
              <a:rPr lang="en-US" sz="3000" dirty="0"/>
              <a:t>= </a:t>
            </a:r>
            <a:r>
              <a:rPr lang="en-US" sz="3000" b="1" dirty="0"/>
              <a:t>b</a:t>
            </a:r>
            <a:r>
              <a:rPr lang="en-US" sz="3000" dirty="0"/>
              <a:t> is </a:t>
            </a:r>
            <a:br>
              <a:rPr lang="en-US" sz="3000" dirty="0"/>
            </a:br>
            <a:r>
              <a:rPr lang="en-US" sz="3000" b="1" dirty="0"/>
              <a:t>x</a:t>
            </a:r>
            <a:r>
              <a:rPr lang="en-US" sz="3000" dirty="0"/>
              <a:t> =</a:t>
            </a:r>
            <a:r>
              <a:rPr lang="en-US" sz="3000" b="1" dirty="0"/>
              <a:t> A</a:t>
            </a:r>
            <a:r>
              <a:rPr lang="en-US" sz="3000" baseline="30000" dirty="0"/>
              <a:t>+ </a:t>
            </a:r>
            <a:r>
              <a:rPr lang="en-US" sz="3000" b="1" dirty="0"/>
              <a:t>b</a:t>
            </a:r>
          </a:p>
          <a:p>
            <a:pPr>
              <a:lnSpc>
                <a:spcPct val="102000"/>
              </a:lnSpc>
            </a:pPr>
            <a:r>
              <a:rPr lang="en-US" sz="3000" dirty="0"/>
              <a:t>Can be calculated using an SVD</a:t>
            </a:r>
          </a:p>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3501457558"/>
              </p:ext>
            </p:extLst>
          </p:nvPr>
        </p:nvGraphicFramePr>
        <p:xfrm>
          <a:off x="6623956" y="5265935"/>
          <a:ext cx="1981200" cy="1062038"/>
        </p:xfrm>
        <a:graphic>
          <a:graphicData uri="http://schemas.openxmlformats.org/presentationml/2006/ole">
            <mc:AlternateContent xmlns:mc="http://schemas.openxmlformats.org/markup-compatibility/2006">
              <mc:Choice xmlns:v="urn:schemas-microsoft-com:vml" Requires="v">
                <p:oleObj spid="_x0000_s16393" name="Equation" r:id="rId3" imgW="901309" imgH="482391" progId="Equation.DSMT4">
                  <p:embed/>
                </p:oleObj>
              </mc:Choice>
              <mc:Fallback>
                <p:oleObj name="Equation" r:id="rId3" imgW="901309" imgH="482391" progId="Equation.DSMT4">
                  <p:embed/>
                  <p:pic>
                    <p:nvPicPr>
                      <p:cNvPr id="5"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956" y="5265935"/>
                        <a:ext cx="1981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id="{A8A238FC-8E4A-8CCD-A819-94F32A519769}"/>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1575289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506200" cy="1066800"/>
          </a:xfrm>
        </p:spPr>
        <p:txBody>
          <a:bodyPr/>
          <a:lstStyle/>
          <a:p>
            <a:r>
              <a:rPr lang="en-US" dirty="0"/>
              <a:t>Pseudoinverse Least Squares Matrix Example</a:t>
            </a:r>
          </a:p>
        </p:txBody>
      </p:sp>
      <p:sp>
        <p:nvSpPr>
          <p:cNvPr id="3" name="Content Placeholder 2"/>
          <p:cNvSpPr>
            <a:spLocks noGrp="1"/>
          </p:cNvSpPr>
          <p:nvPr>
            <p:ph idx="1"/>
          </p:nvPr>
        </p:nvSpPr>
        <p:spPr>
          <a:xfrm>
            <a:off x="457200" y="1280160"/>
            <a:ext cx="10363200" cy="1844040"/>
          </a:xfrm>
        </p:spPr>
        <p:txBody>
          <a:bodyPr/>
          <a:lstStyle/>
          <a:p>
            <a:r>
              <a:rPr lang="en-US" dirty="0"/>
              <a:t>Assume we wish to fit a line (mx + b = y) to three data points: (1,1), (2,4), (6,4)</a:t>
            </a:r>
          </a:p>
          <a:p>
            <a:r>
              <a:rPr lang="en-US" dirty="0"/>
              <a:t>Two unknowns, m and b; hence </a:t>
            </a:r>
            <a:r>
              <a:rPr lang="en-US" b="1" dirty="0"/>
              <a:t>x</a:t>
            </a:r>
            <a:r>
              <a:rPr lang="en-US" dirty="0"/>
              <a:t> = [m  b]</a:t>
            </a:r>
            <a:r>
              <a:rPr lang="en-US" baseline="30000" dirty="0"/>
              <a:t>T</a:t>
            </a:r>
          </a:p>
          <a:p>
            <a:r>
              <a:rPr lang="en-US" dirty="0"/>
              <a:t>Setup in form of </a:t>
            </a:r>
            <a:r>
              <a:rPr lang="en-US" b="1" dirty="0"/>
              <a:t>Ax</a:t>
            </a:r>
            <a:r>
              <a:rPr lang="en-US" dirty="0"/>
              <a:t> = </a:t>
            </a:r>
            <a:r>
              <a:rPr lang="en-US" b="1" dirty="0"/>
              <a:t>b</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72716714"/>
              </p:ext>
            </p:extLst>
          </p:nvPr>
        </p:nvGraphicFramePr>
        <p:xfrm>
          <a:off x="1066800" y="3582352"/>
          <a:ext cx="4648200" cy="1995488"/>
        </p:xfrm>
        <a:graphic>
          <a:graphicData uri="http://schemas.openxmlformats.org/presentationml/2006/ole">
            <mc:AlternateContent xmlns:mc="http://schemas.openxmlformats.org/markup-compatibility/2006">
              <mc:Choice xmlns:v="urn:schemas-microsoft-com:vml" Requires="v">
                <p:oleObj spid="_x0000_s17418" name="Equation" r:id="rId3" imgW="2070100" imgH="889000" progId="Equation.DSMT4">
                  <p:embed/>
                </p:oleObj>
              </mc:Choice>
              <mc:Fallback>
                <p:oleObj name="Equation" r:id="rId3" imgW="2070100" imgH="8890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582352"/>
                        <a:ext cx="46482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id="{4C192C81-B6A2-89EB-EB5A-873745F75535}"/>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175733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82A7-701B-86FC-7317-397B1E99DB86}"/>
              </a:ext>
            </a:extLst>
          </p:cNvPr>
          <p:cNvSpPr>
            <a:spLocks noGrp="1"/>
          </p:cNvSpPr>
          <p:nvPr>
            <p:ph type="title"/>
          </p:nvPr>
        </p:nvSpPr>
        <p:spPr/>
        <p:txBody>
          <a:bodyPr/>
          <a:lstStyle/>
          <a:p>
            <a:r>
              <a:rPr lang="en-US" dirty="0"/>
              <a:t>Forward and Inverse Problems</a:t>
            </a:r>
          </a:p>
        </p:txBody>
      </p:sp>
      <p:sp>
        <p:nvSpPr>
          <p:cNvPr id="3" name="Content Placeholder 2">
            <a:extLst>
              <a:ext uri="{FF2B5EF4-FFF2-40B4-BE49-F238E27FC236}">
                <a16:creationId xmlns:a16="http://schemas.microsoft.com/office/drawing/2014/main" id="{D7216441-F7BE-0210-41AE-22F423426929}"/>
              </a:ext>
            </a:extLst>
          </p:cNvPr>
          <p:cNvSpPr>
            <a:spLocks noGrp="1"/>
          </p:cNvSpPr>
          <p:nvPr>
            <p:ph idx="1"/>
          </p:nvPr>
        </p:nvSpPr>
        <p:spPr/>
        <p:txBody>
          <a:bodyPr/>
          <a:lstStyle/>
          <a:p>
            <a:r>
              <a:rPr lang="en-US" dirty="0"/>
              <a:t>In science and engineering analysis we are often dealing with two classes of problems</a:t>
            </a:r>
          </a:p>
          <a:p>
            <a:pPr lvl="1"/>
            <a:r>
              <a:rPr lang="en-US" dirty="0"/>
              <a:t>Forward or direct problems; we’re using a model with inputs to determine a set of outputs; power flow is an example of a forward problem </a:t>
            </a:r>
          </a:p>
          <a:p>
            <a:pPr lvl="1"/>
            <a:r>
              <a:rPr lang="en-US" dirty="0"/>
              <a:t>Inverse problems are the opposite: we’re using a set of outputs, perhaps coupled with a model, to determine a set of inputs; power system state estimation is an example of an inverse problem</a:t>
            </a:r>
          </a:p>
          <a:p>
            <a:r>
              <a:rPr lang="en-US" dirty="0"/>
              <a:t>Both forward and inverse problems can be linear or nonlinear</a:t>
            </a:r>
          </a:p>
          <a:p>
            <a:r>
              <a:rPr lang="en-US" dirty="0"/>
              <a:t>Inverse problems can present many challenges including whether there are enough observations of sufficient quality to obtain an answer </a:t>
            </a:r>
          </a:p>
        </p:txBody>
      </p:sp>
      <p:sp>
        <p:nvSpPr>
          <p:cNvPr id="4" name="Slide Number Placeholder 1">
            <a:extLst>
              <a:ext uri="{FF2B5EF4-FFF2-40B4-BE49-F238E27FC236}">
                <a16:creationId xmlns:a16="http://schemas.microsoft.com/office/drawing/2014/main" id="{8FA58FE4-6F14-2F71-1589-9AA7467C7EDA}"/>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a:t>
            </a:fld>
            <a:endParaRPr lang="en-US" sz="2000" dirty="0">
              <a:solidFill>
                <a:srgbClr val="1E0000"/>
              </a:solidFill>
            </a:endParaRPr>
          </a:p>
        </p:txBody>
      </p:sp>
    </p:spTree>
    <p:extLst>
      <p:ext uri="{BB962C8B-B14F-4D97-AF65-F5344CB8AC3E}">
        <p14:creationId xmlns:p14="http://schemas.microsoft.com/office/powerpoint/2010/main" val="938278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Pseudoinverse Least Squares Matrix Example</a:t>
            </a:r>
          </a:p>
        </p:txBody>
      </p:sp>
      <p:sp>
        <p:nvSpPr>
          <p:cNvPr id="3" name="Content Placeholder 2"/>
          <p:cNvSpPr>
            <a:spLocks noGrp="1"/>
          </p:cNvSpPr>
          <p:nvPr>
            <p:ph idx="1"/>
          </p:nvPr>
        </p:nvSpPr>
        <p:spPr/>
        <p:txBody>
          <a:bodyPr/>
          <a:lstStyle/>
          <a:p>
            <a:r>
              <a:rPr lang="en-US" dirty="0"/>
              <a:t>Doing an economy SVD</a:t>
            </a:r>
            <a:br>
              <a:rPr lang="en-US" dirty="0"/>
            </a:br>
            <a:r>
              <a:rPr lang="en-US" dirty="0"/>
              <a:t/>
            </a:r>
            <a:br>
              <a:rPr lang="en-US" dirty="0"/>
            </a:br>
            <a:r>
              <a:rPr lang="en-US" dirty="0"/>
              <a:t/>
            </a:r>
            <a:br>
              <a:rPr lang="en-US" dirty="0"/>
            </a:br>
            <a:endParaRPr lang="en-US" dirty="0"/>
          </a:p>
          <a:p>
            <a:r>
              <a:rPr lang="en-US" dirty="0"/>
              <a:t>Computing the pseudoinverse</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161109756"/>
              </p:ext>
            </p:extLst>
          </p:nvPr>
        </p:nvGraphicFramePr>
        <p:xfrm>
          <a:off x="1047651" y="1840547"/>
          <a:ext cx="7578725" cy="1306513"/>
        </p:xfrm>
        <a:graphic>
          <a:graphicData uri="http://schemas.openxmlformats.org/presentationml/2006/ole">
            <mc:AlternateContent xmlns:mc="http://schemas.openxmlformats.org/markup-compatibility/2006">
              <mc:Choice xmlns:v="urn:schemas-microsoft-com:vml" Requires="v">
                <p:oleObj spid="_x0000_s18450" name="Equation" r:id="rId3" imgW="4127500" imgH="711200" progId="Equation.DSMT4">
                  <p:embed/>
                </p:oleObj>
              </mc:Choice>
              <mc:Fallback>
                <p:oleObj name="Equation" r:id="rId3" imgW="4127500" imgH="711200" progId="Equation.DSMT4">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651" y="1840547"/>
                        <a:ext cx="75787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46040442"/>
              </p:ext>
            </p:extLst>
          </p:nvPr>
        </p:nvGraphicFramePr>
        <p:xfrm>
          <a:off x="914400" y="3877586"/>
          <a:ext cx="9492696" cy="1837414"/>
        </p:xfrm>
        <a:graphic>
          <a:graphicData uri="http://schemas.openxmlformats.org/presentationml/2006/ole">
            <mc:AlternateContent xmlns:mc="http://schemas.openxmlformats.org/markup-compatibility/2006">
              <mc:Choice xmlns:v="urn:schemas-microsoft-com:vml" Requires="v">
                <p:oleObj spid="_x0000_s18451" name="Equation" r:id="rId5" imgW="4851400" imgH="939800" progId="Equation.DSMT4">
                  <p:embed/>
                </p:oleObj>
              </mc:Choice>
              <mc:Fallback>
                <p:oleObj name="Equation" r:id="rId5" imgW="4851400" imgH="939800"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877586"/>
                        <a:ext cx="9492696" cy="1837414"/>
                      </a:xfrm>
                      <a:prstGeom prst="rect">
                        <a:avLst/>
                      </a:prstGeom>
                      <a:noFill/>
                      <a:ln>
                        <a:noFill/>
                      </a:ln>
                    </p:spPr>
                  </p:pic>
                </p:oleObj>
              </mc:Fallback>
            </mc:AlternateContent>
          </a:graphicData>
        </a:graphic>
      </p:graphicFrame>
      <p:sp>
        <p:nvSpPr>
          <p:cNvPr id="8" name="Rectangle 7"/>
          <p:cNvSpPr/>
          <p:nvPr/>
        </p:nvSpPr>
        <p:spPr>
          <a:xfrm>
            <a:off x="9068452" y="1173920"/>
            <a:ext cx="2635868" cy="1938992"/>
          </a:xfrm>
          <a:prstGeom prst="rect">
            <a:avLst/>
          </a:prstGeom>
          <a:solidFill>
            <a:srgbClr val="FFD4D4"/>
          </a:solidFill>
        </p:spPr>
        <p:txBody>
          <a:bodyPr wrap="square">
            <a:spAutoFit/>
          </a:bodyPr>
          <a:lstStyle/>
          <a:p>
            <a:r>
              <a:rPr lang="en-US" sz="2400" dirty="0">
                <a:solidFill>
                  <a:srgbClr val="1E0000"/>
                </a:solidFill>
                <a:latin typeface="Arial" panose="020B0604020202020204" pitchFamily="34" charset="0"/>
                <a:cs typeface="Arial" panose="020B0604020202020204" pitchFamily="34" charset="0"/>
              </a:rPr>
              <a:t>In an economy SVD the </a:t>
            </a:r>
            <a:r>
              <a:rPr lang="en-US" sz="2400" b="1" dirty="0">
                <a:solidFill>
                  <a:srgbClr val="1E0000"/>
                </a:solidFill>
                <a:latin typeface="Symbol" panose="05050102010706020507" pitchFamily="18" charset="2"/>
                <a:cs typeface="Arial" panose="020B0604020202020204" pitchFamily="34" charset="0"/>
              </a:rPr>
              <a:t>S</a:t>
            </a:r>
            <a:r>
              <a:rPr lang="en-US" sz="2400" b="1" dirty="0">
                <a:solidFill>
                  <a:srgbClr val="1E0000"/>
                </a:solidFill>
                <a:latin typeface="Arial" panose="020B0604020202020204" pitchFamily="34" charset="0"/>
                <a:cs typeface="Arial" panose="020B0604020202020204" pitchFamily="34" charset="0"/>
              </a:rPr>
              <a:t> </a:t>
            </a:r>
            <a:r>
              <a:rPr lang="en-US" sz="2400" dirty="0">
                <a:solidFill>
                  <a:srgbClr val="1E0000"/>
                </a:solidFill>
                <a:latin typeface="Arial" panose="020B0604020202020204" pitchFamily="34" charset="0"/>
                <a:cs typeface="Arial" panose="020B0604020202020204" pitchFamily="34" charset="0"/>
              </a:rPr>
              <a:t>matrix has dimensions of m by m if m &lt; n or n by n if n &lt; m</a:t>
            </a:r>
          </a:p>
        </p:txBody>
      </p:sp>
      <p:sp>
        <p:nvSpPr>
          <p:cNvPr id="4" name="Slide Number Placeholder 1">
            <a:extLst>
              <a:ext uri="{FF2B5EF4-FFF2-40B4-BE49-F238E27FC236}">
                <a16:creationId xmlns:a16="http://schemas.microsoft.com/office/drawing/2014/main" id="{FB0652CF-D587-888D-A04F-3CFFD57E5B1F}"/>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3038297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Squares Matrix Pseudoinverse Example, cont.</a:t>
            </a:r>
          </a:p>
        </p:txBody>
      </p:sp>
      <p:sp>
        <p:nvSpPr>
          <p:cNvPr id="3" name="Content Placeholder 2"/>
          <p:cNvSpPr>
            <a:spLocks noGrp="1"/>
          </p:cNvSpPr>
          <p:nvPr>
            <p:ph idx="1"/>
          </p:nvPr>
        </p:nvSpPr>
        <p:spPr>
          <a:xfrm>
            <a:off x="457200" y="1280160"/>
            <a:ext cx="11049000" cy="3733800"/>
          </a:xfrm>
        </p:spPr>
        <p:txBody>
          <a:bodyPr/>
          <a:lstStyle/>
          <a:p>
            <a:r>
              <a:rPr lang="en-US" sz="3000" dirty="0"/>
              <a:t>Computing </a:t>
            </a:r>
            <a:r>
              <a:rPr lang="en-US" sz="3000" b="1" dirty="0"/>
              <a:t>x</a:t>
            </a:r>
            <a:r>
              <a:rPr lang="en-US" sz="3000" dirty="0"/>
              <a:t> = [m b]</a:t>
            </a:r>
            <a:r>
              <a:rPr lang="en-US" sz="3000" baseline="30000" dirty="0"/>
              <a:t>T</a:t>
            </a:r>
            <a:r>
              <a:rPr lang="en-US" sz="3000" dirty="0"/>
              <a:t> gives</a:t>
            </a:r>
          </a:p>
          <a:p>
            <a:endParaRPr lang="en-US" dirty="0"/>
          </a:p>
          <a:p>
            <a:pPr marL="0" indent="0">
              <a:buNone/>
            </a:pPr>
            <a:r>
              <a:rPr lang="en-US" dirty="0"/>
              <a:t/>
            </a:r>
            <a:br>
              <a:rPr lang="en-US" dirty="0"/>
            </a:br>
            <a:endParaRPr lang="en-US" dirty="0"/>
          </a:p>
          <a:p>
            <a:endParaRPr lang="en-US" dirty="0"/>
          </a:p>
          <a:p>
            <a:r>
              <a:rPr lang="en-US" sz="3000" dirty="0"/>
              <a:t>With the pseudoinverse approach we immediately see the sensitivity of the elements of </a:t>
            </a:r>
            <a:r>
              <a:rPr lang="en-US" sz="3000" b="1" dirty="0"/>
              <a:t>x</a:t>
            </a:r>
            <a:r>
              <a:rPr lang="en-US" sz="3000" dirty="0"/>
              <a:t> to the elements of </a:t>
            </a:r>
            <a:r>
              <a:rPr lang="en-US" sz="3000" b="1" dirty="0"/>
              <a:t>b</a:t>
            </a:r>
          </a:p>
          <a:p>
            <a:pPr lvl="1"/>
            <a:r>
              <a:rPr lang="en-US" sz="2600" dirty="0"/>
              <a:t>New values of m and b can be readily calculated if </a:t>
            </a:r>
            <a:r>
              <a:rPr lang="en-US" sz="2600" b="1" dirty="0"/>
              <a:t>y</a:t>
            </a:r>
            <a:r>
              <a:rPr lang="en-US" sz="2600" dirty="0"/>
              <a:t> changes</a:t>
            </a:r>
          </a:p>
          <a:p>
            <a:r>
              <a:rPr lang="en-US" sz="3000" dirty="0"/>
              <a:t>Computationally the SVD is order mn</a:t>
            </a:r>
            <a:r>
              <a:rPr lang="en-US" sz="3000" baseline="30000" dirty="0"/>
              <a:t>2</a:t>
            </a:r>
            <a:r>
              <a:rPr lang="en-US" sz="3000" dirty="0"/>
              <a:t>+n</a:t>
            </a:r>
            <a:r>
              <a:rPr lang="en-US" sz="3000" baseline="30000" dirty="0"/>
              <a:t>3 </a:t>
            </a:r>
            <a:br>
              <a:rPr lang="en-US" sz="3000" baseline="30000" dirty="0"/>
            </a:br>
            <a:r>
              <a:rPr lang="en-US" sz="3000" dirty="0"/>
              <a:t>(with n &lt; m)</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48012218"/>
              </p:ext>
            </p:extLst>
          </p:nvPr>
        </p:nvGraphicFramePr>
        <p:xfrm>
          <a:off x="838201" y="1828800"/>
          <a:ext cx="7766956" cy="1834144"/>
        </p:xfrm>
        <a:graphic>
          <a:graphicData uri="http://schemas.openxmlformats.org/presentationml/2006/ole">
            <mc:AlternateContent xmlns:mc="http://schemas.openxmlformats.org/markup-compatibility/2006">
              <mc:Choice xmlns:v="urn:schemas-microsoft-com:vml" Requires="v">
                <p:oleObj spid="_x0000_s19466" name="Equation" r:id="rId3" imgW="3009900" imgH="711200" progId="Equation.DSMT4">
                  <p:embed/>
                </p:oleObj>
              </mc:Choice>
              <mc:Fallback>
                <p:oleObj name="Equation" r:id="rId3" imgW="3009900" imgH="7112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1828800"/>
                        <a:ext cx="7766956" cy="1834144"/>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C1D0C3FC-E156-4596-C9DE-680DFE5F520B}"/>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30</a:t>
            </a:fld>
            <a:endParaRPr lang="en-US" sz="2000" dirty="0">
              <a:solidFill>
                <a:srgbClr val="1E0000"/>
              </a:solidFill>
            </a:endParaRPr>
          </a:p>
        </p:txBody>
      </p:sp>
      <p:sp>
        <p:nvSpPr>
          <p:cNvPr id="6" name="Rectangle 5"/>
          <p:cNvSpPr/>
          <p:nvPr/>
        </p:nvSpPr>
        <p:spPr>
          <a:xfrm>
            <a:off x="10058400" y="3352800"/>
            <a:ext cx="1980548" cy="2677656"/>
          </a:xfrm>
          <a:prstGeom prst="rect">
            <a:avLst/>
          </a:prstGeom>
          <a:solidFill>
            <a:srgbClr val="FFD4D4"/>
          </a:solidFill>
        </p:spPr>
        <p:txBody>
          <a:bodyPr wrap="square">
            <a:spAutoFit/>
          </a:bodyPr>
          <a:lstStyle/>
          <a:p>
            <a:r>
              <a:rPr lang="en-US" sz="2400" dirty="0">
                <a:solidFill>
                  <a:srgbClr val="1E0000"/>
                </a:solidFill>
                <a:latin typeface="Arial" panose="020B0604020202020204" pitchFamily="34" charset="0"/>
                <a:cs typeface="Arial" panose="020B0604020202020204" pitchFamily="34" charset="0"/>
              </a:rPr>
              <a:t>Often n is much less than m, so the result tends to scale linearly with m</a:t>
            </a:r>
          </a:p>
        </p:txBody>
      </p:sp>
    </p:spTree>
    <p:extLst>
      <p:ext uri="{BB962C8B-B14F-4D97-AF65-F5344CB8AC3E}">
        <p14:creationId xmlns:p14="http://schemas.microsoft.com/office/powerpoint/2010/main" val="4070420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430000" cy="1066800"/>
          </a:xfrm>
        </p:spPr>
        <p:txBody>
          <a:bodyPr/>
          <a:lstStyle/>
          <a:p>
            <a:r>
              <a:rPr lang="en-US" dirty="0"/>
              <a:t>SVD and Principal Component Analysis (PCA)</a:t>
            </a:r>
          </a:p>
        </p:txBody>
      </p:sp>
      <p:sp>
        <p:nvSpPr>
          <p:cNvPr id="3" name="Content Placeholder 2"/>
          <p:cNvSpPr>
            <a:spLocks noGrp="1"/>
          </p:cNvSpPr>
          <p:nvPr>
            <p:ph idx="1"/>
          </p:nvPr>
        </p:nvSpPr>
        <p:spPr/>
        <p:txBody>
          <a:bodyPr/>
          <a:lstStyle/>
          <a:p>
            <a:r>
              <a:rPr lang="en-US" dirty="0"/>
              <a:t>The previous image compression example demonstrates PCA, which reduces dimensionality</a:t>
            </a:r>
          </a:p>
          <a:p>
            <a:pPr lvl="1"/>
            <a:r>
              <a:rPr lang="en-US" dirty="0"/>
              <a:t>Extracting the principal components</a:t>
            </a:r>
          </a:p>
          <a:p>
            <a:r>
              <a:rPr lang="en-US" dirty="0"/>
              <a:t>The principal components are associated with the largest singular values</a:t>
            </a:r>
          </a:p>
          <a:p>
            <a:pPr lvl="1"/>
            <a:r>
              <a:rPr lang="en-US" dirty="0"/>
              <a:t>This helps to extract the key features of the data and removes redundancy</a:t>
            </a:r>
          </a:p>
          <a:p>
            <a:r>
              <a:rPr lang="en-US" dirty="0"/>
              <a:t>PCA is a statistical method for reducing the dimensionality of a dataset</a:t>
            </a:r>
          </a:p>
          <a:p>
            <a:pPr lvl="1"/>
            <a:r>
              <a:rPr lang="en-US" dirty="0"/>
              <a:t>One example of PCA is facial recognition; another is market research</a:t>
            </a:r>
          </a:p>
          <a:p>
            <a:r>
              <a:rPr lang="en-US" dirty="0"/>
              <a:t>PCA is starting to be more widely used in power system analysis, particularly when doing signal analysis</a:t>
            </a:r>
          </a:p>
          <a:p>
            <a:pPr lvl="1"/>
            <a:r>
              <a:rPr lang="en-US" dirty="0"/>
              <a:t>In electrical engineering a signal is defined as any time-varying quantity, which hopefully contains some information</a:t>
            </a:r>
          </a:p>
        </p:txBody>
      </p:sp>
      <p:sp>
        <p:nvSpPr>
          <p:cNvPr id="4" name="Slide Number Placeholder 1">
            <a:extLst>
              <a:ext uri="{FF2B5EF4-FFF2-40B4-BE49-F238E27FC236}">
                <a16:creationId xmlns:a16="http://schemas.microsoft.com/office/drawing/2014/main" id="{C58A6793-1555-9981-6C70-8898139B4DCE}"/>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31</a:t>
            </a:fld>
            <a:endParaRPr lang="en-US" sz="2000" dirty="0">
              <a:solidFill>
                <a:srgbClr val="1E0000"/>
              </a:solidFill>
            </a:endParaRPr>
          </a:p>
        </p:txBody>
      </p:sp>
    </p:spTree>
    <p:extLst>
      <p:ext uri="{BB962C8B-B14F-4D97-AF65-F5344CB8AC3E}">
        <p14:creationId xmlns:p14="http://schemas.microsoft.com/office/powerpoint/2010/main" val="48922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612648" y="73152"/>
            <a:ext cx="9101137" cy="1069848"/>
          </a:xfrm>
        </p:spPr>
        <p:txBody>
          <a:bodyPr/>
          <a:lstStyle/>
          <a:p>
            <a:pPr eaLnBrk="1" hangingPunct="1"/>
            <a:r>
              <a:rPr lang="en-US" dirty="0"/>
              <a:t>Numerical Conditioning</a:t>
            </a:r>
          </a:p>
        </p:txBody>
      </p:sp>
      <p:sp>
        <p:nvSpPr>
          <p:cNvPr id="17413" name="Rectangle 3"/>
          <p:cNvSpPr>
            <a:spLocks noGrp="1" noChangeArrowheads="1"/>
          </p:cNvSpPr>
          <p:nvPr>
            <p:ph idx="1"/>
          </p:nvPr>
        </p:nvSpPr>
        <p:spPr>
          <a:xfrm>
            <a:off x="457200" y="1280160"/>
            <a:ext cx="12268200" cy="4587240"/>
          </a:xfrm>
        </p:spPr>
        <p:txBody>
          <a:bodyPr/>
          <a:lstStyle/>
          <a:p>
            <a:pPr eaLnBrk="1" hangingPunct="1"/>
            <a:r>
              <a:rPr lang="en-US" dirty="0"/>
              <a:t>To understand the point on numerical ill</a:t>
            </a:r>
            <a:r>
              <a:rPr lang="en-US" dirty="0">
                <a:cs typeface="Arial" charset="0"/>
              </a:rPr>
              <a:t>-condi</a:t>
            </a:r>
            <a:r>
              <a:rPr lang="en-US" dirty="0"/>
              <a:t>tioning, we need to introduce terminology </a:t>
            </a:r>
          </a:p>
          <a:p>
            <a:pPr eaLnBrk="1" hangingPunct="1"/>
            <a:r>
              <a:rPr lang="en-US" dirty="0"/>
              <a:t>We define the norm of a matrix                 to be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pPr eaLnBrk="1" hangingPunct="1"/>
            <a:r>
              <a:rPr lang="en-US" dirty="0"/>
              <a:t>This is the maximum singular value of </a:t>
            </a:r>
            <a:r>
              <a:rPr lang="en-US" b="1" dirty="0"/>
              <a:t>B</a:t>
            </a:r>
          </a:p>
          <a:p>
            <a:pPr eaLnBrk="1" hangingPunct="1"/>
            <a:endParaRPr lang="en-US" dirty="0"/>
          </a:p>
        </p:txBody>
      </p:sp>
      <p:sp>
        <p:nvSpPr>
          <p:cNvPr id="17414" name="Rectangle 5"/>
          <p:cNvSpPr>
            <a:spLocks noChangeArrowheads="1"/>
          </p:cNvSpPr>
          <p:nvPr/>
        </p:nvSpPr>
        <p:spPr bwMode="auto">
          <a:xfrm>
            <a:off x="1524001" y="-261610"/>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17410" name="Object 4"/>
          <p:cNvGraphicFramePr>
            <a:graphicFrameLocks noChangeAspect="1"/>
          </p:cNvGraphicFramePr>
          <p:nvPr>
            <p:extLst>
              <p:ext uri="{D42A27DB-BD31-4B8C-83A1-F6EECF244321}">
                <p14:modId xmlns:p14="http://schemas.microsoft.com/office/powerpoint/2010/main" val="3138717870"/>
              </p:ext>
            </p:extLst>
          </p:nvPr>
        </p:nvGraphicFramePr>
        <p:xfrm>
          <a:off x="5619848" y="2223770"/>
          <a:ext cx="1323975" cy="450850"/>
        </p:xfrm>
        <a:graphic>
          <a:graphicData uri="http://schemas.openxmlformats.org/presentationml/2006/ole">
            <mc:AlternateContent xmlns:mc="http://schemas.openxmlformats.org/markup-compatibility/2006">
              <mc:Choice xmlns:v="urn:schemas-microsoft-com:vml" Requires="v">
                <p:oleObj spid="_x0000_s20496" name="Equation" r:id="rId3" imgW="583920" imgH="190440" progId="Equation.DSMT4">
                  <p:embed/>
                </p:oleObj>
              </mc:Choice>
              <mc:Fallback>
                <p:oleObj name="Equation" r:id="rId3" imgW="583920" imgH="190440" progId="Equation.DSMT4">
                  <p:embed/>
                  <p:pic>
                    <p:nvPicPr>
                      <p:cNvPr id="17410" name="Object 4"/>
                      <p:cNvPicPr>
                        <a:picLocks noChangeAspect="1" noChangeArrowheads="1"/>
                      </p:cNvPicPr>
                      <p:nvPr/>
                    </p:nvPicPr>
                    <p:blipFill>
                      <a:blip r:embed="rId4"/>
                      <a:srcRect/>
                      <a:stretch>
                        <a:fillRect/>
                      </a:stretch>
                    </p:blipFill>
                    <p:spPr bwMode="auto">
                      <a:xfrm>
                        <a:off x="5619848" y="2223770"/>
                        <a:ext cx="132397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6"/>
          <p:cNvGraphicFramePr>
            <a:graphicFrameLocks noChangeAspect="1"/>
          </p:cNvGraphicFramePr>
          <p:nvPr>
            <p:extLst>
              <p:ext uri="{D42A27DB-BD31-4B8C-83A1-F6EECF244321}">
                <p14:modId xmlns:p14="http://schemas.microsoft.com/office/powerpoint/2010/main" val="2006580684"/>
              </p:ext>
            </p:extLst>
          </p:nvPr>
        </p:nvGraphicFramePr>
        <p:xfrm>
          <a:off x="1066800" y="3048000"/>
          <a:ext cx="6219825" cy="1770062"/>
        </p:xfrm>
        <a:graphic>
          <a:graphicData uri="http://schemas.openxmlformats.org/presentationml/2006/ole">
            <mc:AlternateContent xmlns:mc="http://schemas.openxmlformats.org/markup-compatibility/2006">
              <mc:Choice xmlns:v="urn:schemas-microsoft-com:vml" Requires="v">
                <p:oleObj spid="_x0000_s20497" name="Equation" r:id="rId5" imgW="2946240" imgH="838080" progId="Equation.DSMT4">
                  <p:embed/>
                </p:oleObj>
              </mc:Choice>
              <mc:Fallback>
                <p:oleObj name="Equation" r:id="rId5" imgW="2946240" imgH="838080" progId="Equation.DSMT4">
                  <p:embed/>
                  <p:pic>
                    <p:nvPicPr>
                      <p:cNvPr id="17411" name="Object 6"/>
                      <p:cNvPicPr>
                        <a:picLocks noChangeAspect="1" noChangeArrowheads="1"/>
                      </p:cNvPicPr>
                      <p:nvPr/>
                    </p:nvPicPr>
                    <p:blipFill>
                      <a:blip r:embed="rId6"/>
                      <a:srcRect/>
                      <a:stretch>
                        <a:fillRect/>
                      </a:stretch>
                    </p:blipFill>
                    <p:spPr bwMode="auto">
                      <a:xfrm>
                        <a:off x="1066800" y="3048000"/>
                        <a:ext cx="6219825" cy="177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3DB6AC80-BCBD-2811-B109-9376A935C774}"/>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32</a:t>
            </a:fld>
            <a:endParaRPr lang="en-US" sz="2000" dirty="0">
              <a:solidFill>
                <a:srgbClr val="1E0000"/>
              </a:solidFill>
            </a:endParaRPr>
          </a:p>
        </p:txBody>
      </p:sp>
    </p:spTree>
    <p:extLst>
      <p:ext uri="{BB962C8B-B14F-4D97-AF65-F5344CB8AC3E}">
        <p14:creationId xmlns:p14="http://schemas.microsoft.com/office/powerpoint/2010/main" val="3598961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Conditioning Example</a:t>
            </a:r>
          </a:p>
        </p:txBody>
      </p:sp>
      <p:sp>
        <p:nvSpPr>
          <p:cNvPr id="3" name="Content Placeholder 2"/>
          <p:cNvSpPr>
            <a:spLocks noGrp="1"/>
          </p:cNvSpPr>
          <p:nvPr>
            <p:ph idx="1"/>
          </p:nvPr>
        </p:nvSpPr>
        <p:spPr>
          <a:xfrm>
            <a:off x="457200" y="1280160"/>
            <a:ext cx="8622791" cy="3733800"/>
          </a:xfrm>
        </p:spPr>
        <p:txBody>
          <a:bodyPr/>
          <a:lstStyle/>
          <a:p>
            <a:r>
              <a:rPr lang="en-US" dirty="0"/>
              <a:t>Say we have the matrix</a:t>
            </a:r>
            <a:br>
              <a:rPr lang="en-US" dirty="0"/>
            </a:br>
            <a:r>
              <a:rPr lang="en-US" dirty="0"/>
              <a:t/>
            </a:r>
            <a:br>
              <a:rPr lang="en-US" dirty="0"/>
            </a:br>
            <a:r>
              <a:rPr lang="en-US" dirty="0"/>
              <a:t/>
            </a:r>
            <a:br>
              <a:rPr lang="en-US" dirty="0"/>
            </a:br>
            <a:r>
              <a:rPr lang="en-US" dirty="0"/>
              <a:t/>
            </a:r>
            <a:br>
              <a:rPr lang="en-US" dirty="0"/>
            </a:br>
            <a:endParaRPr lang="en-US" dirty="0"/>
          </a:p>
          <a:p>
            <a:r>
              <a:rPr lang="en-US" dirty="0"/>
              <a:t>What value of </a:t>
            </a:r>
            <a:r>
              <a:rPr lang="en-US" b="1" dirty="0"/>
              <a:t>x </a:t>
            </a:r>
            <a:r>
              <a:rPr lang="en-US" dirty="0"/>
              <a:t>with a norm of 1 that maximizes        ? </a:t>
            </a:r>
          </a:p>
          <a:p>
            <a:r>
              <a:rPr lang="en-US" dirty="0"/>
              <a:t>What value of </a:t>
            </a:r>
            <a:r>
              <a:rPr lang="en-US" b="1" dirty="0"/>
              <a:t>x </a:t>
            </a:r>
            <a:r>
              <a:rPr lang="en-US" dirty="0"/>
              <a:t>with a norm of 1 that minimizes         ? </a:t>
            </a:r>
          </a:p>
          <a:p>
            <a:endParaRPr lang="en-US" dirty="0"/>
          </a:p>
          <a:p>
            <a:pPr marL="0" indent="0">
              <a:buNone/>
            </a:pPr>
            <a:endParaRPr lang="en-US" dirty="0"/>
          </a:p>
        </p:txBody>
      </p:sp>
      <p:graphicFrame>
        <p:nvGraphicFramePr>
          <p:cNvPr id="5" name="Object 4"/>
          <p:cNvGraphicFramePr>
            <a:graphicFrameLocks noChangeAspect="1"/>
          </p:cNvGraphicFramePr>
          <p:nvPr/>
        </p:nvGraphicFramePr>
        <p:xfrm>
          <a:off x="2209800" y="1981200"/>
          <a:ext cx="2095500" cy="1077686"/>
        </p:xfrm>
        <a:graphic>
          <a:graphicData uri="http://schemas.openxmlformats.org/presentationml/2006/ole">
            <mc:AlternateContent xmlns:mc="http://schemas.openxmlformats.org/markup-compatibility/2006">
              <mc:Choice xmlns:v="urn:schemas-microsoft-com:vml" Requires="v">
                <p:oleObj spid="_x0000_s21541" name="Equation" r:id="rId3" imgW="888840" imgH="457200" progId="Equation.DSMT4">
                  <p:embed/>
                </p:oleObj>
              </mc:Choice>
              <mc:Fallback>
                <p:oleObj name="Equation" r:id="rId3" imgW="888840" imgH="457200" progId="Equation.DSMT4">
                  <p:embed/>
                  <p:pic>
                    <p:nvPicPr>
                      <p:cNvPr id="5" name="Object 4"/>
                      <p:cNvPicPr/>
                      <p:nvPr/>
                    </p:nvPicPr>
                    <p:blipFill>
                      <a:blip r:embed="rId4"/>
                      <a:stretch>
                        <a:fillRect/>
                      </a:stretch>
                    </p:blipFill>
                    <p:spPr>
                      <a:xfrm>
                        <a:off x="2209800" y="1981200"/>
                        <a:ext cx="2095500" cy="1077686"/>
                      </a:xfrm>
                      <a:prstGeom prst="rect">
                        <a:avLst/>
                      </a:prstGeom>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967727990"/>
              </p:ext>
            </p:extLst>
          </p:nvPr>
        </p:nvGraphicFramePr>
        <p:xfrm>
          <a:off x="1195387" y="4692809"/>
          <a:ext cx="6219825" cy="1770062"/>
        </p:xfrm>
        <a:graphic>
          <a:graphicData uri="http://schemas.openxmlformats.org/presentationml/2006/ole">
            <mc:AlternateContent xmlns:mc="http://schemas.openxmlformats.org/markup-compatibility/2006">
              <mc:Choice xmlns:v="urn:schemas-microsoft-com:vml" Requires="v">
                <p:oleObj spid="_x0000_s21542" name="Equation" r:id="rId5" imgW="2946240" imgH="838080" progId="Equation.DSMT4">
                  <p:embed/>
                </p:oleObj>
              </mc:Choice>
              <mc:Fallback>
                <p:oleObj name="Equation" r:id="rId5" imgW="2946240" imgH="838080" progId="Equation.DSMT4">
                  <p:embed/>
                  <p:pic>
                    <p:nvPicPr>
                      <p:cNvPr id="6" name="Object 6"/>
                      <p:cNvPicPr>
                        <a:picLocks noChangeAspect="1" noChangeArrowheads="1"/>
                      </p:cNvPicPr>
                      <p:nvPr/>
                    </p:nvPicPr>
                    <p:blipFill>
                      <a:blip r:embed="rId6"/>
                      <a:srcRect/>
                      <a:stretch>
                        <a:fillRect/>
                      </a:stretch>
                    </p:blipFill>
                    <p:spPr bwMode="auto">
                      <a:xfrm>
                        <a:off x="1195387" y="4692809"/>
                        <a:ext cx="6219825" cy="177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7670800" y="3733800"/>
          <a:ext cx="914400" cy="198438"/>
        </p:xfrm>
        <a:graphic>
          <a:graphicData uri="http://schemas.openxmlformats.org/presentationml/2006/ole">
            <mc:AlternateContent xmlns:mc="http://schemas.openxmlformats.org/markup-compatibility/2006">
              <mc:Choice xmlns:v="urn:schemas-microsoft-com:vml" Requires="v">
                <p:oleObj spid="_x0000_s21543" name="Equation" r:id="rId7" imgW="914400" imgH="198720" progId="Equation.DSMT4">
                  <p:embed/>
                </p:oleObj>
              </mc:Choice>
              <mc:Fallback>
                <p:oleObj name="Equation" r:id="rId7" imgW="914400" imgH="198720" progId="Equation.DSMT4">
                  <p:embed/>
                  <p:pic>
                    <p:nvPicPr>
                      <p:cNvPr id="7" name="Object 6"/>
                      <p:cNvPicPr/>
                      <p:nvPr/>
                    </p:nvPicPr>
                    <p:blipFill>
                      <a:blip r:embed="rId8"/>
                      <a:stretch>
                        <a:fillRect/>
                      </a:stretch>
                    </p:blipFill>
                    <p:spPr>
                      <a:xfrm>
                        <a:off x="7670800" y="3733800"/>
                        <a:ext cx="914400" cy="1984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08018402"/>
              </p:ext>
            </p:extLst>
          </p:nvPr>
        </p:nvGraphicFramePr>
        <p:xfrm>
          <a:off x="8011886" y="3554133"/>
          <a:ext cx="697214" cy="557771"/>
        </p:xfrm>
        <a:graphic>
          <a:graphicData uri="http://schemas.openxmlformats.org/presentationml/2006/ole">
            <mc:AlternateContent xmlns:mc="http://schemas.openxmlformats.org/markup-compatibility/2006">
              <mc:Choice xmlns:v="urn:schemas-microsoft-com:vml" Requires="v">
                <p:oleObj spid="_x0000_s21544" name="Equation" r:id="rId9" imgW="317160" imgH="253800" progId="Equation.DSMT4">
                  <p:embed/>
                </p:oleObj>
              </mc:Choice>
              <mc:Fallback>
                <p:oleObj name="Equation" r:id="rId9" imgW="317160" imgH="253800" progId="Equation.DSMT4">
                  <p:embed/>
                  <p:pic>
                    <p:nvPicPr>
                      <p:cNvPr id="9" name="Object 8"/>
                      <p:cNvPicPr/>
                      <p:nvPr/>
                    </p:nvPicPr>
                    <p:blipFill>
                      <a:blip r:embed="rId10"/>
                      <a:stretch>
                        <a:fillRect/>
                      </a:stretch>
                    </p:blipFill>
                    <p:spPr>
                      <a:xfrm>
                        <a:off x="8011886" y="3554133"/>
                        <a:ext cx="697214" cy="55777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34759221"/>
              </p:ext>
            </p:extLst>
          </p:nvPr>
        </p:nvGraphicFramePr>
        <p:xfrm>
          <a:off x="8011886" y="4030315"/>
          <a:ext cx="697214" cy="557771"/>
        </p:xfrm>
        <a:graphic>
          <a:graphicData uri="http://schemas.openxmlformats.org/presentationml/2006/ole">
            <mc:AlternateContent xmlns:mc="http://schemas.openxmlformats.org/markup-compatibility/2006">
              <mc:Choice xmlns:v="urn:schemas-microsoft-com:vml" Requires="v">
                <p:oleObj spid="_x0000_s21545" name="Equation" r:id="rId11" imgW="317160" imgH="253800" progId="Equation.DSMT4">
                  <p:embed/>
                </p:oleObj>
              </mc:Choice>
              <mc:Fallback>
                <p:oleObj name="Equation" r:id="rId11" imgW="317160" imgH="253800" progId="Equation.DSMT4">
                  <p:embed/>
                  <p:pic>
                    <p:nvPicPr>
                      <p:cNvPr id="10" name="Object 9"/>
                      <p:cNvPicPr/>
                      <p:nvPr/>
                    </p:nvPicPr>
                    <p:blipFill>
                      <a:blip r:embed="rId12"/>
                      <a:stretch>
                        <a:fillRect/>
                      </a:stretch>
                    </p:blipFill>
                    <p:spPr>
                      <a:xfrm>
                        <a:off x="8011886" y="4030315"/>
                        <a:ext cx="697214" cy="557771"/>
                      </a:xfrm>
                      <a:prstGeom prst="rect">
                        <a:avLst/>
                      </a:prstGeom>
                    </p:spPr>
                  </p:pic>
                </p:oleObj>
              </mc:Fallback>
            </mc:AlternateContent>
          </a:graphicData>
        </a:graphic>
      </p:graphicFrame>
      <p:sp>
        <p:nvSpPr>
          <p:cNvPr id="4" name="Slide Number Placeholder 1">
            <a:extLst>
              <a:ext uri="{FF2B5EF4-FFF2-40B4-BE49-F238E27FC236}">
                <a16:creationId xmlns:a16="http://schemas.microsoft.com/office/drawing/2014/main" id="{7DF8DAB3-68BF-C2EB-7AA5-7966CC20B833}"/>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33</a:t>
            </a:fld>
            <a:endParaRPr lang="en-US" sz="2000" dirty="0">
              <a:solidFill>
                <a:srgbClr val="1E0000"/>
              </a:solidFill>
            </a:endParaRPr>
          </a:p>
        </p:txBody>
      </p:sp>
    </p:spTree>
    <p:extLst>
      <p:ext uri="{BB962C8B-B14F-4D97-AF65-F5344CB8AC3E}">
        <p14:creationId xmlns:p14="http://schemas.microsoft.com/office/powerpoint/2010/main" val="845352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Conditioning</a:t>
            </a:r>
          </a:p>
        </p:txBody>
      </p:sp>
      <p:sp>
        <p:nvSpPr>
          <p:cNvPr id="3" name="Content Placeholder 2"/>
          <p:cNvSpPr>
            <a:spLocks noGrp="1"/>
          </p:cNvSpPr>
          <p:nvPr>
            <p:ph idx="1"/>
          </p:nvPr>
        </p:nvSpPr>
        <p:spPr>
          <a:xfrm>
            <a:off x="774028" y="2173426"/>
            <a:ext cx="9284371" cy="3825240"/>
          </a:xfrm>
        </p:spPr>
        <p:txBody>
          <a:bodyPr/>
          <a:lstStyle/>
          <a:p>
            <a:pPr marL="0" indent="0">
              <a:buNone/>
            </a:pPr>
            <a:r>
              <a:rPr lang="en-US" dirty="0"/>
              <a:t>     i.e., </a:t>
            </a:r>
            <a:r>
              <a:rPr lang="en-US" dirty="0">
                <a:latin typeface="Symbol" panose="05050102010706020507" pitchFamily="18" charset="2"/>
              </a:rPr>
              <a:t>l</a:t>
            </a:r>
            <a:r>
              <a:rPr lang="en-US" baseline="-25000" dirty="0"/>
              <a:t>i</a:t>
            </a:r>
            <a:r>
              <a:rPr lang="en-US" dirty="0"/>
              <a:t>  is a root of the polynomial</a:t>
            </a:r>
            <a:br>
              <a:rPr lang="en-US" dirty="0"/>
            </a:br>
            <a:endParaRPr lang="en-US" dirty="0"/>
          </a:p>
          <a:p>
            <a:pPr marL="0" indent="0">
              <a:buNone/>
            </a:pPr>
            <a:r>
              <a:rPr lang="en-US" dirty="0"/>
              <a:t/>
            </a:r>
            <a:br>
              <a:rPr lang="en-US" dirty="0"/>
            </a:br>
            <a:endParaRPr lang="en-US" dirty="0"/>
          </a:p>
          <a:p>
            <a:r>
              <a:rPr lang="en-US" dirty="0"/>
              <a:t>In other words, the </a:t>
            </a:r>
            <a:r>
              <a:rPr lang="en-US" dirty="0">
                <a:solidFill>
                  <a:srgbClr val="000000"/>
                </a:solidFill>
                <a:sym typeface="Euclid Extra"/>
              </a:rPr>
              <a:t></a:t>
            </a:r>
            <a:r>
              <a:rPr lang="en-US" baseline="-25000" dirty="0">
                <a:solidFill>
                  <a:srgbClr val="000000"/>
                </a:solidFill>
                <a:sym typeface="Euclid Extra"/>
              </a:rPr>
              <a:t>2</a:t>
            </a:r>
            <a:r>
              <a:rPr lang="en-US" dirty="0"/>
              <a:t> norm of </a:t>
            </a:r>
            <a:r>
              <a:rPr lang="en-US" b="1" dirty="0"/>
              <a:t>B</a:t>
            </a:r>
            <a:r>
              <a:rPr lang="en-US" dirty="0"/>
              <a:t> is the square root of the </a:t>
            </a:r>
            <a:br>
              <a:rPr lang="en-US" dirty="0"/>
            </a:br>
            <a:r>
              <a:rPr lang="en-US" dirty="0"/>
              <a:t>largest eigenvalue of </a:t>
            </a:r>
            <a:r>
              <a:rPr lang="en-US" b="1" dirty="0"/>
              <a:t>B</a:t>
            </a:r>
            <a:r>
              <a:rPr lang="en-US" baseline="30000" dirty="0"/>
              <a:t>T</a:t>
            </a:r>
            <a:r>
              <a:rPr lang="en-US" b="1" dirty="0"/>
              <a:t>B</a:t>
            </a:r>
            <a:r>
              <a:rPr lang="en-US"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3201249710"/>
              </p:ext>
            </p:extLst>
          </p:nvPr>
        </p:nvGraphicFramePr>
        <p:xfrm>
          <a:off x="457200" y="1280161"/>
          <a:ext cx="6756400" cy="777875"/>
        </p:xfrm>
        <a:graphic>
          <a:graphicData uri="http://schemas.openxmlformats.org/presentationml/2006/ole">
            <mc:AlternateContent xmlns:mc="http://schemas.openxmlformats.org/markup-compatibility/2006">
              <mc:Choice xmlns:v="urn:schemas-microsoft-com:vml" Requires="v">
                <p:oleObj spid="_x0000_s22544" name="Equation" r:id="rId4" imgW="3200400" imgH="368280" progId="Equation.DSMT4">
                  <p:embed/>
                </p:oleObj>
              </mc:Choice>
              <mc:Fallback>
                <p:oleObj name="Equation" r:id="rId4" imgW="3200400" imgH="368280" progId="Equation.DSMT4">
                  <p:embed/>
                  <p:pic>
                    <p:nvPicPr>
                      <p:cNvPr id="5" name="Object 4"/>
                      <p:cNvPicPr>
                        <a:picLocks noChangeAspect="1" noChangeArrowheads="1"/>
                      </p:cNvPicPr>
                      <p:nvPr/>
                    </p:nvPicPr>
                    <p:blipFill>
                      <a:blip r:embed="rId5"/>
                      <a:srcRect/>
                      <a:stretch>
                        <a:fillRect/>
                      </a:stretch>
                    </p:blipFill>
                    <p:spPr bwMode="auto">
                      <a:xfrm>
                        <a:off x="457200" y="1280161"/>
                        <a:ext cx="6756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45510109"/>
              </p:ext>
            </p:extLst>
          </p:nvPr>
        </p:nvGraphicFramePr>
        <p:xfrm>
          <a:off x="1219200" y="2971800"/>
          <a:ext cx="3405188" cy="590550"/>
        </p:xfrm>
        <a:graphic>
          <a:graphicData uri="http://schemas.openxmlformats.org/presentationml/2006/ole">
            <mc:AlternateContent xmlns:mc="http://schemas.openxmlformats.org/markup-compatibility/2006">
              <mc:Choice xmlns:v="urn:schemas-microsoft-com:vml" Requires="v">
                <p:oleObj spid="_x0000_s22545" name="Equation" r:id="rId6" imgW="1612800" imgH="279360" progId="Equation.DSMT4">
                  <p:embed/>
                </p:oleObj>
              </mc:Choice>
              <mc:Fallback>
                <p:oleObj name="Equation" r:id="rId6" imgW="1612800" imgH="279360" progId="Equation.DSMT4">
                  <p:embed/>
                  <p:pic>
                    <p:nvPicPr>
                      <p:cNvPr id="7" name="Object 6"/>
                      <p:cNvPicPr>
                        <a:picLocks noChangeAspect="1" noChangeArrowheads="1"/>
                      </p:cNvPicPr>
                      <p:nvPr/>
                    </p:nvPicPr>
                    <p:blipFill>
                      <a:blip r:embed="rId7"/>
                      <a:srcRect/>
                      <a:stretch>
                        <a:fillRect/>
                      </a:stretch>
                    </p:blipFill>
                    <p:spPr bwMode="auto">
                      <a:xfrm>
                        <a:off x="1219200" y="2971800"/>
                        <a:ext cx="34051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7391400" y="1981201"/>
            <a:ext cx="3886200" cy="830997"/>
          </a:xfrm>
          <a:prstGeom prst="rect">
            <a:avLst/>
          </a:prstGeom>
          <a:solidFill>
            <a:srgbClr val="FFE6E6"/>
          </a:solidFill>
        </p:spPr>
        <p:txBody>
          <a:bodyPr wrap="square" rtlCol="0">
            <a:spAutoFit/>
          </a:bodyPr>
          <a:lstStyle/>
          <a:p>
            <a:r>
              <a:rPr lang="en-US" sz="2400" dirty="0">
                <a:solidFill>
                  <a:srgbClr val="1E0000"/>
                </a:solidFill>
              </a:rPr>
              <a:t>Keep in mind the eigenvalues of a </a:t>
            </a:r>
            <a:r>
              <a:rPr lang="en-US" sz="2400" dirty="0" err="1">
                <a:solidFill>
                  <a:srgbClr val="1E0000"/>
                </a:solidFill>
              </a:rPr>
              <a:t>p.d.</a:t>
            </a:r>
            <a:r>
              <a:rPr lang="en-US" sz="2400" dirty="0">
                <a:solidFill>
                  <a:srgbClr val="1E0000"/>
                </a:solidFill>
              </a:rPr>
              <a:t> matrix are positive</a:t>
            </a:r>
          </a:p>
        </p:txBody>
      </p:sp>
      <p:sp>
        <p:nvSpPr>
          <p:cNvPr id="4" name="Slide Number Placeholder 1">
            <a:extLst>
              <a:ext uri="{FF2B5EF4-FFF2-40B4-BE49-F238E27FC236}">
                <a16:creationId xmlns:a16="http://schemas.microsoft.com/office/drawing/2014/main" id="{7C2E2BFA-E019-571C-B963-570FFDE9AA63}"/>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34</a:t>
            </a:fld>
            <a:endParaRPr lang="en-US" sz="2000" dirty="0">
              <a:solidFill>
                <a:srgbClr val="1E0000"/>
              </a:solidFill>
            </a:endParaRPr>
          </a:p>
        </p:txBody>
      </p:sp>
    </p:spTree>
    <p:extLst>
      <p:ext uri="{BB962C8B-B14F-4D97-AF65-F5344CB8AC3E}">
        <p14:creationId xmlns:p14="http://schemas.microsoft.com/office/powerpoint/2010/main" val="644215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612648" y="73152"/>
            <a:ext cx="9101137" cy="1078992"/>
          </a:xfrm>
        </p:spPr>
        <p:txBody>
          <a:bodyPr/>
          <a:lstStyle/>
          <a:p>
            <a:pPr eaLnBrk="1" hangingPunct="1"/>
            <a:r>
              <a:rPr lang="en-US" dirty="0"/>
              <a:t>Numerical Conditioning</a:t>
            </a:r>
          </a:p>
        </p:txBody>
      </p:sp>
      <p:sp>
        <p:nvSpPr>
          <p:cNvPr id="18438" name="Rectangle 3"/>
          <p:cNvSpPr>
            <a:spLocks noGrp="1" noChangeArrowheads="1"/>
          </p:cNvSpPr>
          <p:nvPr>
            <p:ph idx="1"/>
          </p:nvPr>
        </p:nvSpPr>
        <p:spPr>
          <a:xfrm>
            <a:off x="457200" y="1280160"/>
            <a:ext cx="11506200" cy="3825240"/>
          </a:xfrm>
        </p:spPr>
        <p:txBody>
          <a:bodyPr/>
          <a:lstStyle/>
          <a:p>
            <a:pPr eaLnBrk="1" hangingPunct="1"/>
            <a:r>
              <a:rPr lang="en-US" dirty="0"/>
              <a:t>The conditioning number of a matrix </a:t>
            </a:r>
            <a:r>
              <a:rPr lang="en-US" b="1" dirty="0"/>
              <a:t>B</a:t>
            </a:r>
            <a:r>
              <a:rPr lang="en-US" dirty="0"/>
              <a:t> is defined as </a:t>
            </a:r>
            <a:br>
              <a:rPr lang="en-US" dirty="0"/>
            </a:br>
            <a:endParaRPr lang="en-US" dirty="0"/>
          </a:p>
          <a:p>
            <a:pPr eaLnBrk="1" hangingPunct="1"/>
            <a:endParaRPr lang="en-US" dirty="0"/>
          </a:p>
          <a:p>
            <a:pPr eaLnBrk="1" hangingPunct="1"/>
            <a:endParaRPr lang="en-US" dirty="0"/>
          </a:p>
          <a:p>
            <a:pPr eaLnBrk="1" hangingPunct="1"/>
            <a:endParaRPr lang="en-US" dirty="0"/>
          </a:p>
          <a:p>
            <a:pPr eaLnBrk="1" hangingPunct="1"/>
            <a:r>
              <a:rPr lang="en-US" dirty="0"/>
              <a:t>A well–conditioned matrix has a small value of          close to </a:t>
            </a:r>
            <a:r>
              <a:rPr lang="en-US" dirty="0">
                <a:latin typeface="Times New Roman" pitchFamily="18" charset="0"/>
              </a:rPr>
              <a:t>1</a:t>
            </a:r>
            <a:r>
              <a:rPr lang="en-US" dirty="0"/>
              <a:t>; </a:t>
            </a:r>
            <a:br>
              <a:rPr lang="en-US" dirty="0"/>
            </a:br>
            <a:r>
              <a:rPr lang="en-US" dirty="0"/>
              <a:t>the larger the value of         , the more pronounced the ill-conditioning</a:t>
            </a:r>
          </a:p>
        </p:txBody>
      </p:sp>
      <p:sp>
        <p:nvSpPr>
          <p:cNvPr id="18439" name="Rectangle 5"/>
          <p:cNvSpPr>
            <a:spLocks noChangeArrowheads="1"/>
          </p:cNvSpPr>
          <p:nvPr/>
        </p:nvSpPr>
        <p:spPr bwMode="auto">
          <a:xfrm>
            <a:off x="1524001" y="-261610"/>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18434" name="Object 4"/>
          <p:cNvGraphicFramePr>
            <a:graphicFrameLocks noChangeAspect="1"/>
          </p:cNvGraphicFramePr>
          <p:nvPr>
            <p:extLst>
              <p:ext uri="{D42A27DB-BD31-4B8C-83A1-F6EECF244321}">
                <p14:modId xmlns:p14="http://schemas.microsoft.com/office/powerpoint/2010/main" val="1728246908"/>
              </p:ext>
            </p:extLst>
          </p:nvPr>
        </p:nvGraphicFramePr>
        <p:xfrm>
          <a:off x="1066800" y="2017597"/>
          <a:ext cx="7997825" cy="1220788"/>
        </p:xfrm>
        <a:graphic>
          <a:graphicData uri="http://schemas.openxmlformats.org/presentationml/2006/ole">
            <mc:AlternateContent xmlns:mc="http://schemas.openxmlformats.org/markup-compatibility/2006">
              <mc:Choice xmlns:v="urn:schemas-microsoft-com:vml" Requires="v">
                <p:oleObj spid="_x0000_s23578" name="Equation" r:id="rId3" imgW="4254480" imgH="634680" progId="Equation.DSMT4">
                  <p:embed/>
                </p:oleObj>
              </mc:Choice>
              <mc:Fallback>
                <p:oleObj name="Equation" r:id="rId3" imgW="4254480" imgH="634680" progId="Equation.DSMT4">
                  <p:embed/>
                  <p:pic>
                    <p:nvPicPr>
                      <p:cNvPr id="18434" name="Object 4"/>
                      <p:cNvPicPr>
                        <a:picLocks noChangeAspect="1" noChangeArrowheads="1"/>
                      </p:cNvPicPr>
                      <p:nvPr/>
                    </p:nvPicPr>
                    <p:blipFill>
                      <a:blip r:embed="rId4"/>
                      <a:srcRect/>
                      <a:stretch>
                        <a:fillRect/>
                      </a:stretch>
                    </p:blipFill>
                    <p:spPr bwMode="auto">
                      <a:xfrm>
                        <a:off x="1066800" y="2017597"/>
                        <a:ext cx="7997825" cy="1220788"/>
                      </a:xfrm>
                      <a:prstGeom prst="rect">
                        <a:avLst/>
                      </a:prstGeom>
                      <a:noFill/>
                    </p:spPr>
                  </p:pic>
                </p:oleObj>
              </mc:Fallback>
            </mc:AlternateContent>
          </a:graphicData>
        </a:graphic>
      </p:graphicFrame>
      <p:sp>
        <p:nvSpPr>
          <p:cNvPr id="18440" name="Rectangle 7"/>
          <p:cNvSpPr>
            <a:spLocks noChangeArrowheads="1"/>
          </p:cNvSpPr>
          <p:nvPr/>
        </p:nvSpPr>
        <p:spPr bwMode="auto">
          <a:xfrm>
            <a:off x="1524001" y="3048328"/>
            <a:ext cx="184731" cy="523220"/>
          </a:xfrm>
          <a:prstGeom prst="rect">
            <a:avLst/>
          </a:prstGeom>
          <a:noFill/>
          <a:ln w="9525">
            <a:noFill/>
            <a:miter lim="800000"/>
            <a:headEnd/>
            <a:tailEnd/>
          </a:ln>
        </p:spPr>
        <p:txBody>
          <a:bodyPr wrap="none" anchor="ctr">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902478512"/>
              </p:ext>
            </p:extLst>
          </p:nvPr>
        </p:nvGraphicFramePr>
        <p:xfrm>
          <a:off x="7848600" y="3797799"/>
          <a:ext cx="723900" cy="482600"/>
        </p:xfrm>
        <a:graphic>
          <a:graphicData uri="http://schemas.openxmlformats.org/presentationml/2006/ole">
            <mc:AlternateContent xmlns:mc="http://schemas.openxmlformats.org/markup-compatibility/2006">
              <mc:Choice xmlns:v="urn:schemas-microsoft-com:vml" Requires="v">
                <p:oleObj spid="_x0000_s23579" name="Equation" r:id="rId5" imgW="380880" imgH="253800" progId="Equation.DSMT4">
                  <p:embed/>
                </p:oleObj>
              </mc:Choice>
              <mc:Fallback>
                <p:oleObj name="Equation" r:id="rId5" imgW="380880" imgH="253800" progId="Equation.DSMT4">
                  <p:embed/>
                  <p:pic>
                    <p:nvPicPr>
                      <p:cNvPr id="3" name="Object 2"/>
                      <p:cNvPicPr/>
                      <p:nvPr/>
                    </p:nvPicPr>
                    <p:blipFill>
                      <a:blip r:embed="rId6"/>
                      <a:stretch>
                        <a:fillRect/>
                      </a:stretch>
                    </p:blipFill>
                    <p:spPr>
                      <a:xfrm>
                        <a:off x="7848600" y="3797799"/>
                        <a:ext cx="723900" cy="4826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02799164"/>
              </p:ext>
            </p:extLst>
          </p:nvPr>
        </p:nvGraphicFramePr>
        <p:xfrm>
          <a:off x="4267200" y="4280399"/>
          <a:ext cx="647700" cy="431800"/>
        </p:xfrm>
        <a:graphic>
          <a:graphicData uri="http://schemas.openxmlformats.org/presentationml/2006/ole">
            <mc:AlternateContent xmlns:mc="http://schemas.openxmlformats.org/markup-compatibility/2006">
              <mc:Choice xmlns:v="urn:schemas-microsoft-com:vml" Requires="v">
                <p:oleObj spid="_x0000_s23580" name="Equation" r:id="rId7" imgW="380880" imgH="253800" progId="Equation.DSMT4">
                  <p:embed/>
                </p:oleObj>
              </mc:Choice>
              <mc:Fallback>
                <p:oleObj name="Equation" r:id="rId7" imgW="380880" imgH="253800" progId="Equation.DSMT4">
                  <p:embed/>
                  <p:pic>
                    <p:nvPicPr>
                      <p:cNvPr id="4" name="Object 3"/>
                      <p:cNvPicPr/>
                      <p:nvPr/>
                    </p:nvPicPr>
                    <p:blipFill>
                      <a:blip r:embed="rId6"/>
                      <a:stretch>
                        <a:fillRect/>
                      </a:stretch>
                    </p:blipFill>
                    <p:spPr>
                      <a:xfrm>
                        <a:off x="4267200" y="4280399"/>
                        <a:ext cx="647700" cy="431800"/>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2F8F9ACB-CE3F-32B5-950F-DE691AC1112F}"/>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35</a:t>
            </a:fld>
            <a:endParaRPr lang="en-US" sz="2000" dirty="0">
              <a:solidFill>
                <a:srgbClr val="1E0000"/>
              </a:solidFill>
            </a:endParaRPr>
          </a:p>
        </p:txBody>
      </p:sp>
    </p:spTree>
    <p:extLst>
      <p:ext uri="{BB962C8B-B14F-4D97-AF65-F5344CB8AC3E}">
        <p14:creationId xmlns:p14="http://schemas.microsoft.com/office/powerpoint/2010/main" val="3215533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System State Estimation (SE)</a:t>
            </a:r>
          </a:p>
        </p:txBody>
      </p:sp>
      <p:sp>
        <p:nvSpPr>
          <p:cNvPr id="3" name="Content Placeholder 2"/>
          <p:cNvSpPr>
            <a:spLocks noGrp="1"/>
          </p:cNvSpPr>
          <p:nvPr>
            <p:ph idx="1"/>
          </p:nvPr>
        </p:nvSpPr>
        <p:spPr>
          <a:xfrm>
            <a:off x="457200" y="1280160"/>
            <a:ext cx="11430000" cy="3733800"/>
          </a:xfrm>
        </p:spPr>
        <p:txBody>
          <a:bodyPr/>
          <a:lstStyle/>
          <a:p>
            <a:r>
              <a:rPr lang="en-US" dirty="0"/>
              <a:t>The need is because in power system operations there is a desire to do “what if” studies based upon the actual “state” of the electric grid</a:t>
            </a:r>
          </a:p>
          <a:p>
            <a:pPr lvl="1"/>
            <a:r>
              <a:rPr lang="en-US" dirty="0"/>
              <a:t>An example is an online power flow or contingency analysis </a:t>
            </a:r>
          </a:p>
          <a:p>
            <a:r>
              <a:rPr lang="en-US" dirty="0"/>
              <a:t>Overall goal of SE is to come up with a power flow model for the present "state" of the power system based on the actual system measurements</a:t>
            </a:r>
          </a:p>
          <a:p>
            <a:r>
              <a:rPr lang="en-US" dirty="0"/>
              <a:t>SE assumes the topology and parameters of the transmission network are mostly known</a:t>
            </a:r>
          </a:p>
          <a:p>
            <a:r>
              <a:rPr lang="en-US" dirty="0"/>
              <a:t>Measurements from SCADA and increasingly PMUs</a:t>
            </a:r>
          </a:p>
          <a:p>
            <a:r>
              <a:rPr lang="en-US" dirty="0"/>
              <a:t>Overview is given in ECEN 615; much more details are provided in 614</a:t>
            </a:r>
          </a:p>
          <a:p>
            <a:pPr lvl="1"/>
            <a:r>
              <a:rPr lang="en-US" dirty="0"/>
              <a:t>Prof Ali </a:t>
            </a:r>
            <a:r>
              <a:rPr lang="en-US" dirty="0" err="1"/>
              <a:t>Abur</a:t>
            </a:r>
            <a:r>
              <a:rPr lang="en-US" dirty="0"/>
              <a:t> has done a lot of work in state estimation; he was at TAMU from 1985 to 2005, and is now at Northeastern University</a:t>
            </a:r>
          </a:p>
          <a:p>
            <a:endParaRPr lang="en-US" dirty="0"/>
          </a:p>
        </p:txBody>
      </p:sp>
      <p:sp>
        <p:nvSpPr>
          <p:cNvPr id="4" name="Slide Number Placeholder 1">
            <a:extLst>
              <a:ext uri="{FF2B5EF4-FFF2-40B4-BE49-F238E27FC236}">
                <a16:creationId xmlns:a16="http://schemas.microsoft.com/office/drawing/2014/main" id="{9709DCAE-4878-F2FC-1F27-4E0CD124A233}"/>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36</a:t>
            </a:fld>
            <a:endParaRPr lang="en-US" sz="2000" dirty="0">
              <a:solidFill>
                <a:srgbClr val="1E0000"/>
              </a:solidFill>
            </a:endParaRPr>
          </a:p>
        </p:txBody>
      </p:sp>
    </p:spTree>
    <p:extLst>
      <p:ext uri="{BB962C8B-B14F-4D97-AF65-F5344CB8AC3E}">
        <p14:creationId xmlns:p14="http://schemas.microsoft.com/office/powerpoint/2010/main" val="3389369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System State Estimation</a:t>
            </a:r>
          </a:p>
        </p:txBody>
      </p:sp>
      <p:sp>
        <p:nvSpPr>
          <p:cNvPr id="3" name="Content Placeholder 2"/>
          <p:cNvSpPr>
            <a:spLocks noGrp="1"/>
          </p:cNvSpPr>
          <p:nvPr>
            <p:ph idx="1"/>
          </p:nvPr>
        </p:nvSpPr>
        <p:spPr>
          <a:xfrm>
            <a:off x="457200" y="1280160"/>
            <a:ext cx="10210800" cy="2072640"/>
          </a:xfrm>
        </p:spPr>
        <p:txBody>
          <a:bodyPr>
            <a:noAutofit/>
          </a:bodyPr>
          <a:lstStyle/>
          <a:p>
            <a:r>
              <a:rPr lang="en-US" dirty="0"/>
              <a:t>Problem can be formulated in a nonlinear, weighted least squares form as</a:t>
            </a:r>
            <a:br>
              <a:rPr lang="en-US" dirty="0"/>
            </a:br>
            <a:r>
              <a:rPr lang="en-US" sz="2400" dirty="0"/>
              <a:t/>
            </a:r>
            <a:br>
              <a:rPr lang="en-US" sz="24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dirty="0"/>
              <a:t>where J(</a:t>
            </a:r>
            <a:r>
              <a:rPr lang="en-US" b="1" dirty="0"/>
              <a:t>x</a:t>
            </a:r>
            <a:r>
              <a:rPr lang="en-US" dirty="0"/>
              <a:t>) is the scalar cost function, </a:t>
            </a:r>
            <a:r>
              <a:rPr lang="en-US" b="1" dirty="0"/>
              <a:t>x</a:t>
            </a:r>
            <a:r>
              <a:rPr lang="en-US" dirty="0"/>
              <a:t> are the state variables (primarily bus voltage magnitudes and angles), z</a:t>
            </a:r>
            <a:r>
              <a:rPr lang="en-US" baseline="-25000" dirty="0"/>
              <a:t>i</a:t>
            </a:r>
            <a:r>
              <a:rPr lang="en-US" dirty="0"/>
              <a:t> are the m measurements, </a:t>
            </a:r>
            <a:r>
              <a:rPr lang="en-US" b="1" dirty="0"/>
              <a:t>f</a:t>
            </a:r>
            <a:r>
              <a:rPr lang="en-US" dirty="0"/>
              <a:t>(</a:t>
            </a:r>
            <a:r>
              <a:rPr lang="en-US" b="1" dirty="0"/>
              <a:t>x</a:t>
            </a:r>
            <a:r>
              <a:rPr lang="en-US" dirty="0"/>
              <a:t>) relates the states to the measurements and </a:t>
            </a:r>
            <a:r>
              <a:rPr lang="en-US" dirty="0">
                <a:latin typeface="Symbol" panose="05050102010706020507" pitchFamily="18" charset="2"/>
                <a:sym typeface="Euclid Symbol"/>
              </a:rPr>
              <a:t></a:t>
            </a:r>
            <a:r>
              <a:rPr lang="en-US" baseline="-25000" dirty="0">
                <a:latin typeface="+mj-lt"/>
                <a:sym typeface="Euclid Symbol"/>
              </a:rPr>
              <a:t>i</a:t>
            </a:r>
            <a:r>
              <a:rPr lang="en-US" dirty="0">
                <a:latin typeface="+mj-lt"/>
                <a:sym typeface="Euclid Symbol"/>
              </a:rPr>
              <a:t> </a:t>
            </a:r>
            <a:r>
              <a:rPr lang="en-US" dirty="0">
                <a:sym typeface="Euclid Symbol"/>
              </a:rPr>
              <a:t>is the assumed standard deviation for each measurement</a:t>
            </a:r>
            <a:endParaRPr lang="en-US" sz="2400" baseline="-25000" dirty="0"/>
          </a:p>
          <a:p>
            <a:endParaRPr lang="en-US" sz="800" dirty="0"/>
          </a:p>
        </p:txBody>
      </p:sp>
      <p:graphicFrame>
        <p:nvGraphicFramePr>
          <p:cNvPr id="5" name="Object 4"/>
          <p:cNvGraphicFramePr>
            <a:graphicFrameLocks noChangeAspect="1"/>
          </p:cNvGraphicFramePr>
          <p:nvPr>
            <p:extLst>
              <p:ext uri="{D42A27DB-BD31-4B8C-83A1-F6EECF244321}">
                <p14:modId xmlns:p14="http://schemas.microsoft.com/office/powerpoint/2010/main" val="1103919080"/>
              </p:ext>
            </p:extLst>
          </p:nvPr>
        </p:nvGraphicFramePr>
        <p:xfrm>
          <a:off x="1524000" y="2323406"/>
          <a:ext cx="4088812" cy="1334193"/>
        </p:xfrm>
        <a:graphic>
          <a:graphicData uri="http://schemas.openxmlformats.org/presentationml/2006/ole">
            <mc:AlternateContent xmlns:mc="http://schemas.openxmlformats.org/markup-compatibility/2006">
              <mc:Choice xmlns:v="urn:schemas-microsoft-com:vml" Requires="v">
                <p:oleObj spid="_x0000_s24585" name="Equation" r:id="rId3" imgW="1815840" imgH="596880" progId="Equation.DSMT4">
                  <p:embed/>
                </p:oleObj>
              </mc:Choice>
              <mc:Fallback>
                <p:oleObj name="Equation" r:id="rId3" imgW="1815840" imgH="596880" progId="Equation.DSMT4">
                  <p:embed/>
                  <p:pic>
                    <p:nvPicPr>
                      <p:cNvPr id="5" name="Object 4"/>
                      <p:cNvPicPr>
                        <a:picLocks noChangeAspect="1" noChangeArrowheads="1"/>
                      </p:cNvPicPr>
                      <p:nvPr/>
                    </p:nvPicPr>
                    <p:blipFill>
                      <a:blip r:embed="rId4"/>
                      <a:srcRect/>
                      <a:stretch>
                        <a:fillRect/>
                      </a:stretch>
                    </p:blipFill>
                    <p:spPr bwMode="auto">
                      <a:xfrm>
                        <a:off x="1524000" y="2323406"/>
                        <a:ext cx="4088812" cy="1334193"/>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8A2319FC-565B-6392-D87B-017C90EDCDCF}"/>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37</a:t>
            </a:fld>
            <a:endParaRPr lang="en-US" sz="2000" dirty="0">
              <a:solidFill>
                <a:srgbClr val="1E0000"/>
              </a:solidFill>
            </a:endParaRPr>
          </a:p>
        </p:txBody>
      </p:sp>
    </p:spTree>
    <p:extLst>
      <p:ext uri="{BB962C8B-B14F-4D97-AF65-F5344CB8AC3E}">
        <p14:creationId xmlns:p14="http://schemas.microsoft.com/office/powerpoint/2010/main" val="2396089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Assumed Error</a:t>
            </a:r>
          </a:p>
        </p:txBody>
      </p:sp>
      <p:sp>
        <p:nvSpPr>
          <p:cNvPr id="3" name="Content Placeholder 2"/>
          <p:cNvSpPr>
            <a:spLocks noGrp="1"/>
          </p:cNvSpPr>
          <p:nvPr>
            <p:ph idx="1"/>
          </p:nvPr>
        </p:nvSpPr>
        <p:spPr/>
        <p:txBody>
          <a:bodyPr/>
          <a:lstStyle/>
          <a:p>
            <a:r>
              <a:rPr lang="en-US" dirty="0"/>
              <a:t>Hence the goal is to decrease the error between the measurements and the assumed model states </a:t>
            </a:r>
            <a:r>
              <a:rPr lang="en-US" b="1" dirty="0"/>
              <a:t>x</a:t>
            </a:r>
          </a:p>
          <a:p>
            <a:r>
              <a:rPr lang="en-US" dirty="0"/>
              <a:t>The </a:t>
            </a:r>
            <a:r>
              <a:rPr lang="en-US" dirty="0">
                <a:latin typeface="Symbol" panose="05050102010706020507" pitchFamily="18" charset="2"/>
                <a:sym typeface="Euclid Symbol"/>
              </a:rPr>
              <a:t></a:t>
            </a:r>
            <a:r>
              <a:rPr lang="en-US" baseline="-25000" dirty="0">
                <a:sym typeface="Euclid Symbol"/>
              </a:rPr>
              <a:t>i</a:t>
            </a:r>
            <a:r>
              <a:rPr lang="en-US" dirty="0">
                <a:sym typeface="Euclid Symbol"/>
              </a:rPr>
              <a:t> term weighs the various measurements, recognizing that they can have vastly different assumed errors</a:t>
            </a:r>
            <a:br>
              <a:rPr lang="en-US" dirty="0">
                <a:sym typeface="Euclid Symbol"/>
              </a:rPr>
            </a:br>
            <a:endParaRPr lang="en-US" dirty="0">
              <a:sym typeface="Euclid Symbol"/>
            </a:endParaRPr>
          </a:p>
          <a:p>
            <a:endParaRPr lang="en-US" dirty="0">
              <a:sym typeface="Euclid Symbol"/>
            </a:endParaRPr>
          </a:p>
          <a:p>
            <a:endParaRPr lang="en-US" dirty="0">
              <a:sym typeface="Euclid Symbol"/>
            </a:endParaRPr>
          </a:p>
          <a:p>
            <a:r>
              <a:rPr lang="en-US" dirty="0">
                <a:sym typeface="Euclid Symbol"/>
              </a:rPr>
              <a:t>Measurement error is assumed Gaussian (whether it is or not is another question); outliers (bad measurements) are often removed</a:t>
            </a:r>
            <a:r>
              <a:rPr lang="en-US"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1356130863"/>
              </p:ext>
            </p:extLst>
          </p:nvPr>
        </p:nvGraphicFramePr>
        <p:xfrm>
          <a:off x="1524000" y="3200400"/>
          <a:ext cx="3989388" cy="1301750"/>
        </p:xfrm>
        <a:graphic>
          <a:graphicData uri="http://schemas.openxmlformats.org/presentationml/2006/ole">
            <mc:AlternateContent xmlns:mc="http://schemas.openxmlformats.org/markup-compatibility/2006">
              <mc:Choice xmlns:v="urn:schemas-microsoft-com:vml" Requires="v">
                <p:oleObj spid="_x0000_s25609" name="Equation" r:id="rId3" imgW="1815840" imgH="596880" progId="Equation.DSMT4">
                  <p:embed/>
                </p:oleObj>
              </mc:Choice>
              <mc:Fallback>
                <p:oleObj name="Equation" r:id="rId3" imgW="1815840" imgH="596880" progId="Equation.DSMT4">
                  <p:embed/>
                  <p:pic>
                    <p:nvPicPr>
                      <p:cNvPr id="5" name="Object 4"/>
                      <p:cNvPicPr>
                        <a:picLocks noChangeAspect="1" noChangeArrowheads="1"/>
                      </p:cNvPicPr>
                      <p:nvPr/>
                    </p:nvPicPr>
                    <p:blipFill>
                      <a:blip r:embed="rId4"/>
                      <a:srcRect/>
                      <a:stretch>
                        <a:fillRect/>
                      </a:stretch>
                    </p:blipFill>
                    <p:spPr bwMode="auto">
                      <a:xfrm>
                        <a:off x="1524000" y="3200400"/>
                        <a:ext cx="3989388"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id="{6DB45E7D-0796-25B8-6FA6-4F4E98865090}"/>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38</a:t>
            </a:fld>
            <a:endParaRPr lang="en-US" sz="2000" dirty="0">
              <a:solidFill>
                <a:srgbClr val="1E0000"/>
              </a:solidFill>
            </a:endParaRPr>
          </a:p>
        </p:txBody>
      </p:sp>
    </p:spTree>
    <p:extLst>
      <p:ext uri="{BB962C8B-B14F-4D97-AF65-F5344CB8AC3E}">
        <p14:creationId xmlns:p14="http://schemas.microsoft.com/office/powerpoint/2010/main" val="68344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Squares</a:t>
            </a:r>
          </a:p>
        </p:txBody>
      </p:sp>
      <p:sp>
        <p:nvSpPr>
          <p:cNvPr id="3" name="Content Placeholder 2"/>
          <p:cNvSpPr>
            <a:spLocks noGrp="1"/>
          </p:cNvSpPr>
          <p:nvPr>
            <p:ph idx="1"/>
          </p:nvPr>
        </p:nvSpPr>
        <p:spPr/>
        <p:txBody>
          <a:bodyPr/>
          <a:lstStyle/>
          <a:p>
            <a:r>
              <a:rPr lang="en-US" dirty="0"/>
              <a:t>So far we have considered the solution of </a:t>
            </a:r>
            <a:r>
              <a:rPr lang="en-US" b="1" dirty="0"/>
              <a:t>Ax </a:t>
            </a:r>
            <a:r>
              <a:rPr lang="en-US" dirty="0"/>
              <a:t>= </a:t>
            </a:r>
            <a:r>
              <a:rPr lang="en-US" b="1" dirty="0"/>
              <a:t>b</a:t>
            </a:r>
            <a:r>
              <a:rPr lang="en-US" dirty="0"/>
              <a:t> in which </a:t>
            </a:r>
            <a:r>
              <a:rPr lang="en-US" b="1" dirty="0"/>
              <a:t>A</a:t>
            </a:r>
            <a:r>
              <a:rPr lang="en-US" dirty="0"/>
              <a:t> is a square matrix; as long as </a:t>
            </a:r>
            <a:r>
              <a:rPr lang="en-US" b="1" dirty="0"/>
              <a:t>A</a:t>
            </a:r>
            <a:r>
              <a:rPr lang="en-US" dirty="0"/>
              <a:t> is nonsingular there is a single solution</a:t>
            </a:r>
          </a:p>
          <a:p>
            <a:pPr lvl="1"/>
            <a:r>
              <a:rPr lang="en-US" dirty="0"/>
              <a:t>That is, we have the same number of equations (m) as unknowns (n)</a:t>
            </a:r>
          </a:p>
          <a:p>
            <a:pPr lvl="1"/>
            <a:r>
              <a:rPr lang="en-US" dirty="0"/>
              <a:t>This is a forward problem</a:t>
            </a:r>
          </a:p>
          <a:p>
            <a:r>
              <a:rPr lang="en-US" dirty="0"/>
              <a:t>Many problems are overdetermined in which there more equations than unknowns (m &gt; n) </a:t>
            </a:r>
          </a:p>
          <a:p>
            <a:pPr lvl="1"/>
            <a:r>
              <a:rPr lang="en-US" dirty="0"/>
              <a:t>Overdetermined systems are usually inconsistent, in which no value of </a:t>
            </a:r>
            <a:r>
              <a:rPr lang="en-US" b="1" dirty="0"/>
              <a:t>x</a:t>
            </a:r>
            <a:r>
              <a:rPr lang="en-US" dirty="0"/>
              <a:t> exactly solves all the equations</a:t>
            </a:r>
          </a:p>
          <a:p>
            <a:r>
              <a:rPr lang="en-US" dirty="0"/>
              <a:t>Underdetermined systems have more unknowns than equations (m &lt; n); they never have a unique solution but are usually consistent</a:t>
            </a:r>
          </a:p>
          <a:p>
            <a:endParaRPr lang="en-US" dirty="0"/>
          </a:p>
        </p:txBody>
      </p:sp>
      <p:sp>
        <p:nvSpPr>
          <p:cNvPr id="4" name="Slide Number Placeholder 1">
            <a:extLst>
              <a:ext uri="{FF2B5EF4-FFF2-40B4-BE49-F238E27FC236}">
                <a16:creationId xmlns:a16="http://schemas.microsoft.com/office/drawing/2014/main" id="{68FD8FC9-FEE1-B9AC-101E-FDEB4B5648CC}"/>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a:t>
            </a:fld>
            <a:endParaRPr lang="en-US" sz="2000" dirty="0">
              <a:solidFill>
                <a:srgbClr val="1E0000"/>
              </a:solidFill>
            </a:endParaRPr>
          </a:p>
        </p:txBody>
      </p:sp>
    </p:spTree>
    <p:extLst>
      <p:ext uri="{BB962C8B-B14F-4D97-AF65-F5344CB8AC3E}">
        <p14:creationId xmlns:p14="http://schemas.microsoft.com/office/powerpoint/2010/main" val="3059312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534400" cy="1066800"/>
          </a:xfrm>
        </p:spPr>
        <p:txBody>
          <a:bodyPr/>
          <a:lstStyle/>
          <a:p>
            <a:r>
              <a:rPr lang="en-US" dirty="0"/>
              <a:t>State Estimation for Linear Functions</a:t>
            </a:r>
          </a:p>
        </p:txBody>
      </p:sp>
      <p:sp>
        <p:nvSpPr>
          <p:cNvPr id="3" name="Content Placeholder 2"/>
          <p:cNvSpPr>
            <a:spLocks noGrp="1"/>
          </p:cNvSpPr>
          <p:nvPr>
            <p:ph idx="1"/>
          </p:nvPr>
        </p:nvSpPr>
        <p:spPr>
          <a:xfrm>
            <a:off x="457200" y="1280160"/>
            <a:ext cx="9829800" cy="2910840"/>
          </a:xfrm>
        </p:spPr>
        <p:txBody>
          <a:bodyPr/>
          <a:lstStyle/>
          <a:p>
            <a:r>
              <a:rPr lang="en-US" dirty="0"/>
              <a:t>First we’ll consider the linear problem.  That is where</a:t>
            </a:r>
          </a:p>
          <a:p>
            <a:pPr marL="0" indent="0">
              <a:buNone/>
            </a:pPr>
            <a:r>
              <a:rPr lang="en-US" dirty="0"/>
              <a:t/>
            </a:r>
            <a:br>
              <a:rPr lang="en-US" dirty="0"/>
            </a:br>
            <a:endParaRPr lang="en-US" dirty="0"/>
          </a:p>
          <a:p>
            <a:r>
              <a:rPr lang="en-US" dirty="0"/>
              <a:t>Let </a:t>
            </a:r>
            <a:r>
              <a:rPr lang="en-US" b="1" dirty="0"/>
              <a:t>R</a:t>
            </a:r>
            <a:r>
              <a:rPr lang="en-US" dirty="0"/>
              <a:t> be defined as the diagonal matrix of the variances (square of the standard deviations) for each of the measurements</a:t>
            </a:r>
          </a:p>
        </p:txBody>
      </p:sp>
      <p:graphicFrame>
        <p:nvGraphicFramePr>
          <p:cNvPr id="4" name="Object 3"/>
          <p:cNvGraphicFramePr>
            <a:graphicFrameLocks noChangeAspect="1"/>
          </p:cNvGraphicFramePr>
          <p:nvPr>
            <p:extLst>
              <p:ext uri="{D42A27DB-BD31-4B8C-83A1-F6EECF244321}">
                <p14:modId xmlns:p14="http://schemas.microsoft.com/office/powerpoint/2010/main" val="497759480"/>
              </p:ext>
            </p:extLst>
          </p:nvPr>
        </p:nvGraphicFramePr>
        <p:xfrm>
          <a:off x="1066800" y="1968724"/>
          <a:ext cx="3505201" cy="558351"/>
        </p:xfrm>
        <a:graphic>
          <a:graphicData uri="http://schemas.openxmlformats.org/presentationml/2006/ole">
            <mc:AlternateContent xmlns:mc="http://schemas.openxmlformats.org/markup-compatibility/2006">
              <mc:Choice xmlns:v="urn:schemas-microsoft-com:vml" Requires="v">
                <p:oleObj spid="_x0000_s26640" name="Equation" r:id="rId3" imgW="1434960" imgH="228600" progId="Equation.DSMT4">
                  <p:embed/>
                </p:oleObj>
              </mc:Choice>
              <mc:Fallback>
                <p:oleObj name="Equation" r:id="rId3" imgW="1434960" imgH="228600" progId="Equation.DSMT4">
                  <p:embed/>
                  <p:pic>
                    <p:nvPicPr>
                      <p:cNvPr id="4" name="Object 3"/>
                      <p:cNvPicPr/>
                      <p:nvPr/>
                    </p:nvPicPr>
                    <p:blipFill>
                      <a:blip r:embed="rId4"/>
                      <a:stretch>
                        <a:fillRect/>
                      </a:stretch>
                    </p:blipFill>
                    <p:spPr>
                      <a:xfrm>
                        <a:off x="1066800" y="1968724"/>
                        <a:ext cx="3505201" cy="55835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13874584"/>
              </p:ext>
            </p:extLst>
          </p:nvPr>
        </p:nvGraphicFramePr>
        <p:xfrm>
          <a:off x="2133600" y="4038600"/>
          <a:ext cx="3583459" cy="2209800"/>
        </p:xfrm>
        <a:graphic>
          <a:graphicData uri="http://schemas.openxmlformats.org/presentationml/2006/ole">
            <mc:AlternateContent xmlns:mc="http://schemas.openxmlformats.org/markup-compatibility/2006">
              <mc:Choice xmlns:v="urn:schemas-microsoft-com:vml" Requires="v">
                <p:oleObj spid="_x0000_s26641" name="Equation" r:id="rId5" imgW="1523880" imgH="939600" progId="Equation.DSMT4">
                  <p:embed/>
                </p:oleObj>
              </mc:Choice>
              <mc:Fallback>
                <p:oleObj name="Equation" r:id="rId5" imgW="1523880" imgH="939600" progId="Equation.DSMT4">
                  <p:embed/>
                  <p:pic>
                    <p:nvPicPr>
                      <p:cNvPr id="5" name="Object 4"/>
                      <p:cNvPicPr/>
                      <p:nvPr/>
                    </p:nvPicPr>
                    <p:blipFill>
                      <a:blip r:embed="rId6"/>
                      <a:stretch>
                        <a:fillRect/>
                      </a:stretch>
                    </p:blipFill>
                    <p:spPr>
                      <a:xfrm>
                        <a:off x="2133600" y="4038600"/>
                        <a:ext cx="3583459" cy="2209800"/>
                      </a:xfrm>
                      <a:prstGeom prst="rect">
                        <a:avLst/>
                      </a:prstGeom>
                    </p:spPr>
                  </p:pic>
                </p:oleObj>
              </mc:Fallback>
            </mc:AlternateContent>
          </a:graphicData>
        </a:graphic>
      </p:graphicFrame>
      <p:sp>
        <p:nvSpPr>
          <p:cNvPr id="6" name="Slide Number Placeholder 1">
            <a:extLst>
              <a:ext uri="{FF2B5EF4-FFF2-40B4-BE49-F238E27FC236}">
                <a16:creationId xmlns:a16="http://schemas.microsoft.com/office/drawing/2014/main" id="{D83933CA-DA82-0158-CA61-85B08475EA7B}"/>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39</a:t>
            </a:fld>
            <a:endParaRPr lang="en-US" sz="2000" dirty="0">
              <a:solidFill>
                <a:srgbClr val="1E0000"/>
              </a:solidFill>
            </a:endParaRPr>
          </a:p>
        </p:txBody>
      </p:sp>
    </p:spTree>
    <p:extLst>
      <p:ext uri="{BB962C8B-B14F-4D97-AF65-F5344CB8AC3E}">
        <p14:creationId xmlns:p14="http://schemas.microsoft.com/office/powerpoint/2010/main" val="2137978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Estimation for Linear Functions</a:t>
            </a:r>
          </a:p>
        </p:txBody>
      </p:sp>
      <p:sp>
        <p:nvSpPr>
          <p:cNvPr id="3" name="Content Placeholder 2"/>
          <p:cNvSpPr>
            <a:spLocks noGrp="1"/>
          </p:cNvSpPr>
          <p:nvPr>
            <p:ph idx="1"/>
          </p:nvPr>
        </p:nvSpPr>
        <p:spPr>
          <a:xfrm>
            <a:off x="457200" y="1280160"/>
            <a:ext cx="10439400" cy="2529840"/>
          </a:xfrm>
        </p:spPr>
        <p:txBody>
          <a:bodyPr/>
          <a:lstStyle/>
          <a:p>
            <a:r>
              <a:rPr lang="en-US" dirty="0"/>
              <a:t>We then differentiate J(</a:t>
            </a:r>
            <a:r>
              <a:rPr lang="en-US" b="1" dirty="0"/>
              <a:t>x</a:t>
            </a:r>
            <a:r>
              <a:rPr lang="en-US" dirty="0"/>
              <a:t>) w.r.t. </a:t>
            </a:r>
            <a:r>
              <a:rPr lang="en-US" b="1" dirty="0"/>
              <a:t>x</a:t>
            </a:r>
            <a:r>
              <a:rPr lang="en-US" dirty="0"/>
              <a:t> to determine the value of </a:t>
            </a:r>
            <a:r>
              <a:rPr lang="en-US" b="1" dirty="0"/>
              <a:t>x</a:t>
            </a:r>
            <a:r>
              <a:rPr lang="en-US" dirty="0"/>
              <a:t> that minimizes this function </a:t>
            </a:r>
            <a:br>
              <a:rPr lang="en-US" dirty="0"/>
            </a:br>
            <a:r>
              <a:rPr lang="en-US" dirty="0"/>
              <a:t/>
            </a:r>
            <a:br>
              <a:rPr lang="en-US" dirty="0"/>
            </a:b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51510998"/>
              </p:ext>
            </p:extLst>
          </p:nvPr>
        </p:nvGraphicFramePr>
        <p:xfrm>
          <a:off x="1066799" y="2438400"/>
          <a:ext cx="8449631" cy="2590800"/>
        </p:xfrm>
        <a:graphic>
          <a:graphicData uri="http://schemas.openxmlformats.org/presentationml/2006/ole">
            <mc:AlternateContent xmlns:mc="http://schemas.openxmlformats.org/markup-compatibility/2006">
              <mc:Choice xmlns:v="urn:schemas-microsoft-com:vml" Requires="v">
                <p:oleObj spid="_x0000_s27657" name="Equation" r:id="rId3" imgW="3644640" imgH="1117440" progId="Equation.DSMT4">
                  <p:embed/>
                </p:oleObj>
              </mc:Choice>
              <mc:Fallback>
                <p:oleObj name="Equation" r:id="rId3" imgW="3644640" imgH="1117440" progId="Equation.DSMT4">
                  <p:embed/>
                  <p:pic>
                    <p:nvPicPr>
                      <p:cNvPr id="4" name="Object 3"/>
                      <p:cNvPicPr/>
                      <p:nvPr/>
                    </p:nvPicPr>
                    <p:blipFill>
                      <a:blip r:embed="rId4"/>
                      <a:stretch>
                        <a:fillRect/>
                      </a:stretch>
                    </p:blipFill>
                    <p:spPr>
                      <a:xfrm>
                        <a:off x="1066799" y="2438400"/>
                        <a:ext cx="8449631" cy="2590800"/>
                      </a:xfrm>
                      <a:prstGeom prst="rect">
                        <a:avLst/>
                      </a:prstGeom>
                    </p:spPr>
                  </p:pic>
                </p:oleObj>
              </mc:Fallback>
            </mc:AlternateContent>
          </a:graphicData>
        </a:graphic>
      </p:graphicFrame>
      <p:sp>
        <p:nvSpPr>
          <p:cNvPr id="5" name="Slide Number Placeholder 1">
            <a:extLst>
              <a:ext uri="{FF2B5EF4-FFF2-40B4-BE49-F238E27FC236}">
                <a16:creationId xmlns:a16="http://schemas.microsoft.com/office/drawing/2014/main" id="{4A1F5034-CF21-057C-CF52-274D947011E5}"/>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40</a:t>
            </a:fld>
            <a:endParaRPr lang="en-US" sz="2000" dirty="0">
              <a:solidFill>
                <a:srgbClr val="1E0000"/>
              </a:solidFill>
            </a:endParaRPr>
          </a:p>
        </p:txBody>
      </p:sp>
    </p:spTree>
    <p:extLst>
      <p:ext uri="{BB962C8B-B14F-4D97-AF65-F5344CB8AC3E}">
        <p14:creationId xmlns:p14="http://schemas.microsoft.com/office/powerpoint/2010/main" val="3407930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DC System Example</a:t>
            </a:r>
          </a:p>
        </p:txBody>
      </p:sp>
      <p:sp>
        <p:nvSpPr>
          <p:cNvPr id="3" name="Content Placeholder 2"/>
          <p:cNvSpPr>
            <a:spLocks noGrp="1"/>
          </p:cNvSpPr>
          <p:nvPr>
            <p:ph idx="1"/>
          </p:nvPr>
        </p:nvSpPr>
        <p:spPr>
          <a:xfrm>
            <a:off x="457200" y="1280160"/>
            <a:ext cx="10515600" cy="1920240"/>
          </a:xfrm>
        </p:spPr>
        <p:txBody>
          <a:bodyPr/>
          <a:lstStyle/>
          <a:p>
            <a:r>
              <a:rPr lang="en-US" dirty="0"/>
              <a:t>Say we have a two bus power system that we are solving using the dc approximation.  Say the line’s per unit reactance is j0.1.  Say we have power measurements at both ends of the line.  For simplicity assume </a:t>
            </a:r>
            <a:r>
              <a:rPr lang="en-US" b="1" dirty="0"/>
              <a:t>R</a:t>
            </a:r>
            <a:r>
              <a:rPr lang="en-US" dirty="0"/>
              <a:t>=</a:t>
            </a:r>
            <a:r>
              <a:rPr lang="en-US" b="1" dirty="0"/>
              <a:t>I</a:t>
            </a:r>
            <a:r>
              <a:rPr lang="en-US" dirty="0"/>
              <a:t>.  We would then like to estimate the bus angles.  Then</a:t>
            </a:r>
          </a:p>
          <a:p>
            <a:pPr marL="0" indent="0">
              <a:buNone/>
            </a:pP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3564661139"/>
              </p:ext>
            </p:extLst>
          </p:nvPr>
        </p:nvGraphicFramePr>
        <p:xfrm>
          <a:off x="1066800" y="3242270"/>
          <a:ext cx="7926494" cy="2167930"/>
        </p:xfrm>
        <a:graphic>
          <a:graphicData uri="http://schemas.openxmlformats.org/presentationml/2006/ole">
            <mc:AlternateContent xmlns:mc="http://schemas.openxmlformats.org/markup-compatibility/2006">
              <mc:Choice xmlns:v="urn:schemas-microsoft-com:vml" Requires="v">
                <p:oleObj spid="_x0000_s28681" name="Equation" r:id="rId3" imgW="3251160" imgH="888840" progId="Equation.DSMT4">
                  <p:embed/>
                </p:oleObj>
              </mc:Choice>
              <mc:Fallback>
                <p:oleObj name="Equation" r:id="rId3" imgW="3251160" imgH="888840" progId="Equation.DSMT4">
                  <p:embed/>
                  <p:pic>
                    <p:nvPicPr>
                      <p:cNvPr id="4" name="Object 3"/>
                      <p:cNvPicPr/>
                      <p:nvPr/>
                    </p:nvPicPr>
                    <p:blipFill>
                      <a:blip r:embed="rId4"/>
                      <a:stretch>
                        <a:fillRect/>
                      </a:stretch>
                    </p:blipFill>
                    <p:spPr>
                      <a:xfrm>
                        <a:off x="1066800" y="3242270"/>
                        <a:ext cx="7926494" cy="2167930"/>
                      </a:xfrm>
                      <a:prstGeom prst="rect">
                        <a:avLst/>
                      </a:prstGeom>
                    </p:spPr>
                  </p:pic>
                </p:oleObj>
              </mc:Fallback>
            </mc:AlternateContent>
          </a:graphicData>
        </a:graphic>
      </p:graphicFrame>
      <p:sp>
        <p:nvSpPr>
          <p:cNvPr id="5" name="TextBox 4"/>
          <p:cNvSpPr txBox="1"/>
          <p:nvPr/>
        </p:nvSpPr>
        <p:spPr>
          <a:xfrm>
            <a:off x="990600" y="5715000"/>
            <a:ext cx="5908964" cy="830997"/>
          </a:xfrm>
          <a:prstGeom prst="rect">
            <a:avLst/>
          </a:prstGeom>
          <a:solidFill>
            <a:srgbClr val="FFE6E6"/>
          </a:solidFill>
        </p:spPr>
        <p:txBody>
          <a:bodyPr wrap="square" rtlCol="0">
            <a:spAutoFit/>
          </a:bodyPr>
          <a:lstStyle/>
          <a:p>
            <a:r>
              <a:rPr lang="en-US" sz="2400" dirty="0">
                <a:solidFill>
                  <a:srgbClr val="1E0000"/>
                </a:solidFill>
              </a:rPr>
              <a:t>We have a problem since </a:t>
            </a:r>
            <a:r>
              <a:rPr lang="en-US" sz="2400" b="1" dirty="0">
                <a:solidFill>
                  <a:srgbClr val="1E0000"/>
                </a:solidFill>
              </a:rPr>
              <a:t>H</a:t>
            </a:r>
            <a:r>
              <a:rPr lang="en-US" sz="2400" baseline="30000" dirty="0">
                <a:solidFill>
                  <a:srgbClr val="1E0000"/>
                </a:solidFill>
              </a:rPr>
              <a:t>T</a:t>
            </a:r>
            <a:r>
              <a:rPr lang="en-US" sz="2400" b="1" dirty="0">
                <a:solidFill>
                  <a:srgbClr val="1E0000"/>
                </a:solidFill>
              </a:rPr>
              <a:t>H</a:t>
            </a:r>
            <a:r>
              <a:rPr lang="en-US" sz="2400" dirty="0">
                <a:solidFill>
                  <a:srgbClr val="1E0000"/>
                </a:solidFill>
              </a:rPr>
              <a:t> is singular. This is because of lack of an angle reference.</a:t>
            </a:r>
          </a:p>
        </p:txBody>
      </p:sp>
      <p:sp>
        <p:nvSpPr>
          <p:cNvPr id="6" name="Slide Number Placeholder 1">
            <a:extLst>
              <a:ext uri="{FF2B5EF4-FFF2-40B4-BE49-F238E27FC236}">
                <a16:creationId xmlns:a16="http://schemas.microsoft.com/office/drawing/2014/main" id="{E412B21B-E59D-D1C6-6574-18CB6A157BA0}"/>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41</a:t>
            </a:fld>
            <a:endParaRPr lang="en-US" sz="2000" dirty="0">
              <a:solidFill>
                <a:srgbClr val="1E0000"/>
              </a:solidFill>
            </a:endParaRPr>
          </a:p>
        </p:txBody>
      </p:sp>
    </p:spTree>
    <p:extLst>
      <p:ext uri="{BB962C8B-B14F-4D97-AF65-F5344CB8AC3E}">
        <p14:creationId xmlns:p14="http://schemas.microsoft.com/office/powerpoint/2010/main" val="2343245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DC System Example, cont.</a:t>
            </a:r>
          </a:p>
        </p:txBody>
      </p:sp>
      <p:sp>
        <p:nvSpPr>
          <p:cNvPr id="3" name="Content Placeholder 2"/>
          <p:cNvSpPr>
            <a:spLocks noGrp="1"/>
          </p:cNvSpPr>
          <p:nvPr>
            <p:ph idx="1"/>
          </p:nvPr>
        </p:nvSpPr>
        <p:spPr>
          <a:xfrm>
            <a:off x="457200" y="1280160"/>
            <a:ext cx="10363200" cy="1005840"/>
          </a:xfrm>
        </p:spPr>
        <p:txBody>
          <a:bodyPr/>
          <a:lstStyle/>
          <a:p>
            <a:r>
              <a:rPr lang="en-US" dirty="0"/>
              <a:t>Say we directly measure </a:t>
            </a:r>
            <a:r>
              <a:rPr lang="en-US" dirty="0">
                <a:latin typeface="Symbol" panose="05050102010706020507" pitchFamily="18" charset="2"/>
              </a:rPr>
              <a:t>q</a:t>
            </a:r>
            <a:r>
              <a:rPr lang="en-US" baseline="-25000" dirty="0"/>
              <a:t>1</a:t>
            </a:r>
            <a:r>
              <a:rPr lang="en-US" dirty="0"/>
              <a:t> (with a PMU) to be zero; set this as the third measurement.  Then</a:t>
            </a:r>
          </a:p>
        </p:txBody>
      </p:sp>
      <p:graphicFrame>
        <p:nvGraphicFramePr>
          <p:cNvPr id="4" name="Object 3"/>
          <p:cNvGraphicFramePr>
            <a:graphicFrameLocks noChangeAspect="1"/>
          </p:cNvGraphicFramePr>
          <p:nvPr>
            <p:extLst>
              <p:ext uri="{D42A27DB-BD31-4B8C-83A1-F6EECF244321}">
                <p14:modId xmlns:p14="http://schemas.microsoft.com/office/powerpoint/2010/main" val="2789039960"/>
              </p:ext>
            </p:extLst>
          </p:nvPr>
        </p:nvGraphicFramePr>
        <p:xfrm>
          <a:off x="982624" y="2286000"/>
          <a:ext cx="8745576" cy="4235415"/>
        </p:xfrm>
        <a:graphic>
          <a:graphicData uri="http://schemas.openxmlformats.org/presentationml/2006/ole">
            <mc:AlternateContent xmlns:mc="http://schemas.openxmlformats.org/markup-compatibility/2006">
              <mc:Choice xmlns:v="urn:schemas-microsoft-com:vml" Requires="v">
                <p:oleObj spid="_x0000_s29705" name="Equation" r:id="rId3" imgW="4457520" imgH="2158920" progId="Equation.DSMT4">
                  <p:embed/>
                </p:oleObj>
              </mc:Choice>
              <mc:Fallback>
                <p:oleObj name="Equation" r:id="rId3" imgW="4457520" imgH="2158920" progId="Equation.DSMT4">
                  <p:embed/>
                  <p:pic>
                    <p:nvPicPr>
                      <p:cNvPr id="4" name="Object 3"/>
                      <p:cNvPicPr/>
                      <p:nvPr/>
                    </p:nvPicPr>
                    <p:blipFill>
                      <a:blip r:embed="rId4"/>
                      <a:stretch>
                        <a:fillRect/>
                      </a:stretch>
                    </p:blipFill>
                    <p:spPr>
                      <a:xfrm>
                        <a:off x="982624" y="2286000"/>
                        <a:ext cx="8745576" cy="4235415"/>
                      </a:xfrm>
                      <a:prstGeom prst="rect">
                        <a:avLst/>
                      </a:prstGeom>
                    </p:spPr>
                  </p:pic>
                </p:oleObj>
              </mc:Fallback>
            </mc:AlternateContent>
          </a:graphicData>
        </a:graphic>
      </p:graphicFrame>
      <p:sp>
        <p:nvSpPr>
          <p:cNvPr id="6" name="TextBox 5"/>
          <p:cNvSpPr txBox="1"/>
          <p:nvPr/>
        </p:nvSpPr>
        <p:spPr>
          <a:xfrm>
            <a:off x="10006583" y="2743200"/>
            <a:ext cx="1627633" cy="1569660"/>
          </a:xfrm>
          <a:prstGeom prst="rect">
            <a:avLst/>
          </a:prstGeom>
          <a:solidFill>
            <a:srgbClr val="FFE6E6"/>
          </a:solidFill>
        </p:spPr>
        <p:txBody>
          <a:bodyPr wrap="square" rtlCol="0">
            <a:spAutoFit/>
          </a:bodyPr>
          <a:lstStyle/>
          <a:p>
            <a:r>
              <a:rPr lang="en-US" sz="2400" dirty="0">
                <a:solidFill>
                  <a:srgbClr val="1E0000"/>
                </a:solidFill>
              </a:rPr>
              <a:t>Note that the angles are in</a:t>
            </a:r>
            <a:br>
              <a:rPr lang="en-US" sz="2400" dirty="0">
                <a:solidFill>
                  <a:srgbClr val="1E0000"/>
                </a:solidFill>
              </a:rPr>
            </a:br>
            <a:r>
              <a:rPr lang="en-US" sz="2400" dirty="0">
                <a:solidFill>
                  <a:srgbClr val="1E0000"/>
                </a:solidFill>
              </a:rPr>
              <a:t>radians</a:t>
            </a:r>
          </a:p>
        </p:txBody>
      </p:sp>
      <p:sp>
        <p:nvSpPr>
          <p:cNvPr id="5" name="Slide Number Placeholder 1">
            <a:extLst>
              <a:ext uri="{FF2B5EF4-FFF2-40B4-BE49-F238E27FC236}">
                <a16:creationId xmlns:a16="http://schemas.microsoft.com/office/drawing/2014/main" id="{E56F09D5-425F-EF14-8C5F-C9FB6D54CEEA}"/>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42</a:t>
            </a:fld>
            <a:endParaRPr lang="en-US" sz="2000" dirty="0">
              <a:solidFill>
                <a:srgbClr val="1E0000"/>
              </a:solidFill>
            </a:endParaRPr>
          </a:p>
        </p:txBody>
      </p:sp>
    </p:spTree>
    <p:extLst>
      <p:ext uri="{BB962C8B-B14F-4D97-AF65-F5344CB8AC3E}">
        <p14:creationId xmlns:p14="http://schemas.microsoft.com/office/powerpoint/2010/main" val="1151279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Formulation</a:t>
            </a:r>
          </a:p>
        </p:txBody>
      </p:sp>
      <p:sp>
        <p:nvSpPr>
          <p:cNvPr id="3" name="Content Placeholder 2"/>
          <p:cNvSpPr>
            <a:spLocks noGrp="1"/>
          </p:cNvSpPr>
          <p:nvPr>
            <p:ph idx="1"/>
          </p:nvPr>
        </p:nvSpPr>
        <p:spPr>
          <a:xfrm>
            <a:off x="457200" y="1280160"/>
            <a:ext cx="11506200" cy="1844040"/>
          </a:xfrm>
        </p:spPr>
        <p:txBody>
          <a:bodyPr/>
          <a:lstStyle/>
          <a:p>
            <a:r>
              <a:rPr lang="en-US" dirty="0"/>
              <a:t>A regular ac power system is nonlinear, so we need to use an iterative solution approach.  This is similar to the Newton power flow.  Here assume m measurements and n state variables (usually bus voltage magnitudes and angles) Then the Jacobian is the </a:t>
            </a:r>
            <a:r>
              <a:rPr lang="en-US" b="1" dirty="0"/>
              <a:t>H</a:t>
            </a:r>
            <a:r>
              <a:rPr lang="en-US" dirty="0"/>
              <a:t> matrix</a:t>
            </a:r>
          </a:p>
        </p:txBody>
      </p:sp>
      <p:graphicFrame>
        <p:nvGraphicFramePr>
          <p:cNvPr id="4" name="Object 3"/>
          <p:cNvGraphicFramePr>
            <a:graphicFrameLocks noChangeAspect="1"/>
          </p:cNvGraphicFramePr>
          <p:nvPr>
            <p:extLst>
              <p:ext uri="{D42A27DB-BD31-4B8C-83A1-F6EECF244321}">
                <p14:modId xmlns:p14="http://schemas.microsoft.com/office/powerpoint/2010/main" val="2107523568"/>
              </p:ext>
            </p:extLst>
          </p:nvPr>
        </p:nvGraphicFramePr>
        <p:xfrm>
          <a:off x="1981199" y="3261360"/>
          <a:ext cx="5007865" cy="2834640"/>
        </p:xfrm>
        <a:graphic>
          <a:graphicData uri="http://schemas.openxmlformats.org/presentationml/2006/ole">
            <mc:AlternateContent xmlns:mc="http://schemas.openxmlformats.org/markup-compatibility/2006">
              <mc:Choice xmlns:v="urn:schemas-microsoft-com:vml" Requires="v">
                <p:oleObj spid="_x0000_s30729" name="Equation" r:id="rId3" imgW="2019240" imgH="1143000" progId="Equation.DSMT4">
                  <p:embed/>
                </p:oleObj>
              </mc:Choice>
              <mc:Fallback>
                <p:oleObj name="Equation" r:id="rId3" imgW="2019240" imgH="1143000" progId="Equation.DSMT4">
                  <p:embed/>
                  <p:pic>
                    <p:nvPicPr>
                      <p:cNvPr id="4" name="Object 3"/>
                      <p:cNvPicPr/>
                      <p:nvPr/>
                    </p:nvPicPr>
                    <p:blipFill>
                      <a:blip r:embed="rId4"/>
                      <a:stretch>
                        <a:fillRect/>
                      </a:stretch>
                    </p:blipFill>
                    <p:spPr>
                      <a:xfrm>
                        <a:off x="1981199" y="3261360"/>
                        <a:ext cx="5007865" cy="2834640"/>
                      </a:xfrm>
                      <a:prstGeom prst="rect">
                        <a:avLst/>
                      </a:prstGeom>
                    </p:spPr>
                  </p:pic>
                </p:oleObj>
              </mc:Fallback>
            </mc:AlternateContent>
          </a:graphicData>
        </a:graphic>
      </p:graphicFrame>
      <p:sp>
        <p:nvSpPr>
          <p:cNvPr id="5" name="Slide Number Placeholder 1">
            <a:extLst>
              <a:ext uri="{FF2B5EF4-FFF2-40B4-BE49-F238E27FC236}">
                <a16:creationId xmlns:a16="http://schemas.microsoft.com/office/drawing/2014/main" id="{9213ECD2-E917-953B-313A-94AC6E2AB9A0}"/>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43</a:t>
            </a:fld>
            <a:endParaRPr lang="en-US" sz="2000" dirty="0">
              <a:solidFill>
                <a:srgbClr val="1E0000"/>
              </a:solidFill>
            </a:endParaRPr>
          </a:p>
        </p:txBody>
      </p:sp>
    </p:spTree>
    <p:extLst>
      <p:ext uri="{BB962C8B-B14F-4D97-AF65-F5344CB8AC3E}">
        <p14:creationId xmlns:p14="http://schemas.microsoft.com/office/powerpoint/2010/main" val="186094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Example</a:t>
            </a:r>
          </a:p>
        </p:txBody>
      </p:sp>
      <p:sp>
        <p:nvSpPr>
          <p:cNvPr id="3" name="Content Placeholder 2"/>
          <p:cNvSpPr>
            <a:spLocks noGrp="1"/>
          </p:cNvSpPr>
          <p:nvPr>
            <p:ph idx="1"/>
          </p:nvPr>
        </p:nvSpPr>
        <p:spPr>
          <a:xfrm>
            <a:off x="457200" y="1280160"/>
            <a:ext cx="11430000" cy="1310640"/>
          </a:xfrm>
        </p:spPr>
        <p:txBody>
          <a:bodyPr>
            <a:noAutofit/>
          </a:bodyPr>
          <a:lstStyle/>
          <a:p>
            <a:r>
              <a:rPr lang="en-US" dirty="0"/>
              <a:t>Assume we measure the real and reactive power flowing into one end of a transmission line; then the z</a:t>
            </a:r>
            <a:r>
              <a:rPr lang="en-US" baseline="-25000" dirty="0"/>
              <a:t>i</a:t>
            </a:r>
            <a:r>
              <a:rPr lang="en-US" dirty="0"/>
              <a:t>-f</a:t>
            </a:r>
            <a:r>
              <a:rPr lang="en-US" baseline="-25000" dirty="0"/>
              <a:t>i</a:t>
            </a:r>
            <a:r>
              <a:rPr lang="en-US" dirty="0"/>
              <a:t>(</a:t>
            </a:r>
            <a:r>
              <a:rPr lang="en-US" b="1" dirty="0"/>
              <a:t>x</a:t>
            </a:r>
            <a:r>
              <a:rPr lang="en-US" dirty="0"/>
              <a:t>) functions for these two are</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pPr lvl="1"/>
            <a:r>
              <a:rPr lang="en-US" dirty="0"/>
              <a:t>Two measurements for four unknowns</a:t>
            </a:r>
          </a:p>
          <a:p>
            <a:pPr marL="514350"/>
            <a:r>
              <a:rPr lang="en-US" dirty="0"/>
              <a:t>Other measurements, such as the flow at the other end, and voltage magnitudes, add redundancy</a:t>
            </a:r>
          </a:p>
        </p:txBody>
      </p:sp>
      <p:graphicFrame>
        <p:nvGraphicFramePr>
          <p:cNvPr id="5" name="Object 4"/>
          <p:cNvGraphicFramePr>
            <a:graphicFrameLocks noChangeAspect="1"/>
          </p:cNvGraphicFramePr>
          <p:nvPr>
            <p:extLst>
              <p:ext uri="{D42A27DB-BD31-4B8C-83A1-F6EECF244321}">
                <p14:modId xmlns:p14="http://schemas.microsoft.com/office/powerpoint/2010/main" val="1764295269"/>
              </p:ext>
            </p:extLst>
          </p:nvPr>
        </p:nvGraphicFramePr>
        <p:xfrm>
          <a:off x="1142999" y="2242128"/>
          <a:ext cx="8206385" cy="2253672"/>
        </p:xfrm>
        <a:graphic>
          <a:graphicData uri="http://schemas.openxmlformats.org/presentationml/2006/ole">
            <mc:AlternateContent xmlns:mc="http://schemas.openxmlformats.org/markup-compatibility/2006">
              <mc:Choice xmlns:v="urn:schemas-microsoft-com:vml" Requires="v">
                <p:oleObj spid="_x0000_s31753" name="Equation" r:id="rId3" imgW="4127400" imgH="1143000" progId="Equation.DSMT4">
                  <p:embed/>
                </p:oleObj>
              </mc:Choice>
              <mc:Fallback>
                <p:oleObj name="Equation" r:id="rId3" imgW="4127400" imgH="1143000" progId="Equation.DSMT4">
                  <p:embed/>
                  <p:pic>
                    <p:nvPicPr>
                      <p:cNvPr id="5" name="Object 4"/>
                      <p:cNvPicPr>
                        <a:picLocks noChangeAspect="1" noChangeArrowheads="1"/>
                      </p:cNvPicPr>
                      <p:nvPr/>
                    </p:nvPicPr>
                    <p:blipFill>
                      <a:blip r:embed="rId4"/>
                      <a:srcRect/>
                      <a:stretch>
                        <a:fillRect/>
                      </a:stretch>
                    </p:blipFill>
                    <p:spPr bwMode="auto">
                      <a:xfrm>
                        <a:off x="1142999" y="2242128"/>
                        <a:ext cx="8206385" cy="2253672"/>
                      </a:xfrm>
                      <a:prstGeom prst="rect">
                        <a:avLst/>
                      </a:prstGeom>
                      <a:noFill/>
                      <a:ln>
                        <a:noFill/>
                      </a:ln>
                    </p:spPr>
                  </p:pic>
                </p:oleObj>
              </mc:Fallback>
            </mc:AlternateContent>
          </a:graphicData>
        </a:graphic>
      </p:graphicFrame>
      <p:sp>
        <p:nvSpPr>
          <p:cNvPr id="4" name="Slide Number Placeholder 1">
            <a:extLst>
              <a:ext uri="{FF2B5EF4-FFF2-40B4-BE49-F238E27FC236}">
                <a16:creationId xmlns:a16="http://schemas.microsoft.com/office/drawing/2014/main" id="{9BD4F166-9331-A843-63B9-7365A853E35F}"/>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44</a:t>
            </a:fld>
            <a:endParaRPr lang="en-US" sz="2000" dirty="0">
              <a:solidFill>
                <a:srgbClr val="1E0000"/>
              </a:solidFill>
            </a:endParaRPr>
          </a:p>
        </p:txBody>
      </p:sp>
    </p:spTree>
    <p:extLst>
      <p:ext uri="{BB962C8B-B14F-4D97-AF65-F5344CB8AC3E}">
        <p14:creationId xmlns:p14="http://schemas.microsoft.com/office/powerpoint/2010/main" val="3509810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 Iterative Solution Algorithm</a:t>
            </a:r>
          </a:p>
        </p:txBody>
      </p:sp>
      <p:sp>
        <p:nvSpPr>
          <p:cNvPr id="3" name="Content Placeholder 2"/>
          <p:cNvSpPr>
            <a:spLocks noGrp="1"/>
          </p:cNvSpPr>
          <p:nvPr>
            <p:ph idx="1"/>
          </p:nvPr>
        </p:nvSpPr>
        <p:spPr>
          <a:xfrm>
            <a:off x="457200" y="1280160"/>
            <a:ext cx="10896600" cy="1082040"/>
          </a:xfrm>
        </p:spPr>
        <p:txBody>
          <a:bodyPr/>
          <a:lstStyle/>
          <a:p>
            <a:r>
              <a:rPr lang="en-US" dirty="0"/>
              <a:t>We then make an initial guess of </a:t>
            </a:r>
            <a:r>
              <a:rPr lang="en-US" b="1" dirty="0"/>
              <a:t>x</a:t>
            </a:r>
            <a:r>
              <a:rPr lang="en-US" dirty="0"/>
              <a:t>, </a:t>
            </a:r>
            <a:r>
              <a:rPr lang="en-US" b="1" dirty="0"/>
              <a:t>x</a:t>
            </a:r>
            <a:r>
              <a:rPr lang="en-US" baseline="30000" dirty="0"/>
              <a:t>(0)</a:t>
            </a:r>
            <a:r>
              <a:rPr lang="en-US" dirty="0"/>
              <a:t> and iterate, calculating </a:t>
            </a:r>
            <a:r>
              <a:rPr lang="en-US" dirty="0" err="1">
                <a:latin typeface="Symbol" panose="05050102010706020507" pitchFamily="18" charset="2"/>
              </a:rPr>
              <a:t>D</a:t>
            </a:r>
            <a:r>
              <a:rPr lang="en-US" b="1" dirty="0" err="1"/>
              <a:t>x</a:t>
            </a:r>
            <a:r>
              <a:rPr lang="en-US" dirty="0"/>
              <a:t> each iteration</a:t>
            </a:r>
          </a:p>
        </p:txBody>
      </p:sp>
      <p:graphicFrame>
        <p:nvGraphicFramePr>
          <p:cNvPr id="5" name="Object 4"/>
          <p:cNvGraphicFramePr>
            <a:graphicFrameLocks noChangeAspect="1"/>
          </p:cNvGraphicFramePr>
          <p:nvPr>
            <p:extLst>
              <p:ext uri="{D42A27DB-BD31-4B8C-83A1-F6EECF244321}">
                <p14:modId xmlns:p14="http://schemas.microsoft.com/office/powerpoint/2010/main" val="1353245705"/>
              </p:ext>
            </p:extLst>
          </p:nvPr>
        </p:nvGraphicFramePr>
        <p:xfrm>
          <a:off x="1905000" y="2344738"/>
          <a:ext cx="5379334" cy="2455861"/>
        </p:xfrm>
        <a:graphic>
          <a:graphicData uri="http://schemas.openxmlformats.org/presentationml/2006/ole">
            <mc:AlternateContent xmlns:mc="http://schemas.openxmlformats.org/markup-compatibility/2006">
              <mc:Choice xmlns:v="urn:schemas-microsoft-com:vml" Requires="v">
                <p:oleObj spid="_x0000_s32777" name="Equation" r:id="rId3" imgW="2489040" imgH="1143000" progId="Equation.DSMT4">
                  <p:embed/>
                </p:oleObj>
              </mc:Choice>
              <mc:Fallback>
                <p:oleObj name="Equation" r:id="rId3" imgW="2489040" imgH="1143000" progId="Equation.DSMT4">
                  <p:embed/>
                  <p:pic>
                    <p:nvPicPr>
                      <p:cNvPr id="5" name="Object 4"/>
                      <p:cNvPicPr>
                        <a:picLocks noChangeAspect="1" noChangeArrowheads="1"/>
                      </p:cNvPicPr>
                      <p:nvPr/>
                    </p:nvPicPr>
                    <p:blipFill>
                      <a:blip r:embed="rId4"/>
                      <a:srcRect/>
                      <a:stretch>
                        <a:fillRect/>
                      </a:stretch>
                    </p:blipFill>
                    <p:spPr bwMode="auto">
                      <a:xfrm>
                        <a:off x="1905000" y="2344738"/>
                        <a:ext cx="5379334" cy="2455861"/>
                      </a:xfrm>
                      <a:prstGeom prst="rect">
                        <a:avLst/>
                      </a:prstGeom>
                      <a:noFill/>
                      <a:ln>
                        <a:noFill/>
                      </a:ln>
                    </p:spPr>
                  </p:pic>
                </p:oleObj>
              </mc:Fallback>
            </mc:AlternateContent>
          </a:graphicData>
        </a:graphic>
      </p:graphicFrame>
      <p:sp>
        <p:nvSpPr>
          <p:cNvPr id="6" name="TextBox 5"/>
          <p:cNvSpPr txBox="1"/>
          <p:nvPr/>
        </p:nvSpPr>
        <p:spPr>
          <a:xfrm>
            <a:off x="8192998" y="2169109"/>
            <a:ext cx="3541802" cy="3416320"/>
          </a:xfrm>
          <a:prstGeom prst="rect">
            <a:avLst/>
          </a:prstGeom>
          <a:solidFill>
            <a:srgbClr val="FFE6E6"/>
          </a:solidFill>
        </p:spPr>
        <p:txBody>
          <a:bodyPr wrap="square" rtlCol="0">
            <a:spAutoFit/>
          </a:bodyPr>
          <a:lstStyle/>
          <a:p>
            <a:r>
              <a:rPr lang="en-US" sz="2400" dirty="0">
                <a:solidFill>
                  <a:srgbClr val="1E0000"/>
                </a:solidFill>
              </a:rPr>
              <a:t>This is exactly the least squares form developed earlier with </a:t>
            </a:r>
            <a:r>
              <a:rPr lang="en-US" sz="2400" b="1" dirty="0">
                <a:solidFill>
                  <a:srgbClr val="1E0000"/>
                </a:solidFill>
              </a:rPr>
              <a:t>H</a:t>
            </a:r>
            <a:r>
              <a:rPr lang="en-US" sz="2400" baseline="30000" dirty="0">
                <a:solidFill>
                  <a:srgbClr val="1E0000"/>
                </a:solidFill>
              </a:rPr>
              <a:t>T</a:t>
            </a:r>
            <a:r>
              <a:rPr lang="en-US" sz="2400" b="1" dirty="0">
                <a:solidFill>
                  <a:srgbClr val="1E0000"/>
                </a:solidFill>
              </a:rPr>
              <a:t>R</a:t>
            </a:r>
            <a:r>
              <a:rPr lang="en-US" sz="2400" baseline="30000" dirty="0">
                <a:solidFill>
                  <a:srgbClr val="1E0000"/>
                </a:solidFill>
              </a:rPr>
              <a:t>-1</a:t>
            </a:r>
            <a:r>
              <a:rPr lang="en-US" sz="2400" b="1" dirty="0">
                <a:solidFill>
                  <a:srgbClr val="1E0000"/>
                </a:solidFill>
              </a:rPr>
              <a:t>H</a:t>
            </a:r>
            <a:r>
              <a:rPr lang="en-US" sz="2400" dirty="0">
                <a:solidFill>
                  <a:srgbClr val="1E0000"/>
                </a:solidFill>
              </a:rPr>
              <a:t> an n by n matrix.  This could be solved with Gaussian elimination, but this isn't preferred because the problem is often ill-conditioned</a:t>
            </a:r>
          </a:p>
        </p:txBody>
      </p:sp>
      <p:sp>
        <p:nvSpPr>
          <p:cNvPr id="8" name="TextBox 7"/>
          <p:cNvSpPr txBox="1"/>
          <p:nvPr/>
        </p:nvSpPr>
        <p:spPr>
          <a:xfrm>
            <a:off x="632690" y="5190713"/>
            <a:ext cx="6301509" cy="830997"/>
          </a:xfrm>
          <a:prstGeom prst="rect">
            <a:avLst/>
          </a:prstGeom>
          <a:solidFill>
            <a:srgbClr val="FFE6E6"/>
          </a:solidFill>
        </p:spPr>
        <p:txBody>
          <a:bodyPr wrap="square" rtlCol="0">
            <a:spAutoFit/>
          </a:bodyPr>
          <a:lstStyle/>
          <a:p>
            <a:r>
              <a:rPr lang="en-US" sz="2400" dirty="0">
                <a:solidFill>
                  <a:srgbClr val="1E0000"/>
                </a:solidFill>
              </a:rPr>
              <a:t>Keep in mind that </a:t>
            </a:r>
            <a:r>
              <a:rPr lang="en-US" sz="2400" b="1" dirty="0">
                <a:solidFill>
                  <a:srgbClr val="1E0000"/>
                </a:solidFill>
              </a:rPr>
              <a:t>H </a:t>
            </a:r>
            <a:r>
              <a:rPr lang="en-US" sz="2400" dirty="0">
                <a:solidFill>
                  <a:srgbClr val="1E0000"/>
                </a:solidFill>
              </a:rPr>
              <a:t>is no longer constant, but varies as </a:t>
            </a:r>
            <a:r>
              <a:rPr lang="en-US" sz="2400" b="1" dirty="0">
                <a:solidFill>
                  <a:srgbClr val="1E0000"/>
                </a:solidFill>
              </a:rPr>
              <a:t>x</a:t>
            </a:r>
            <a:r>
              <a:rPr lang="en-US" sz="2400" dirty="0">
                <a:solidFill>
                  <a:srgbClr val="1E0000"/>
                </a:solidFill>
              </a:rPr>
              <a:t> changes, and is often ill-conditioned</a:t>
            </a:r>
          </a:p>
        </p:txBody>
      </p:sp>
      <p:sp>
        <p:nvSpPr>
          <p:cNvPr id="4" name="Slide Number Placeholder 1">
            <a:extLst>
              <a:ext uri="{FF2B5EF4-FFF2-40B4-BE49-F238E27FC236}">
                <a16:creationId xmlns:a16="http://schemas.microsoft.com/office/drawing/2014/main" id="{5D6BD6DD-2EE2-673F-43EE-38174964F926}"/>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45</a:t>
            </a:fld>
            <a:endParaRPr lang="en-US" sz="2000" dirty="0">
              <a:solidFill>
                <a:srgbClr val="1E0000"/>
              </a:solidFill>
            </a:endParaRPr>
          </a:p>
        </p:txBody>
      </p:sp>
    </p:spTree>
    <p:extLst>
      <p:ext uri="{BB962C8B-B14F-4D97-AF65-F5344CB8AC3E}">
        <p14:creationId xmlns:p14="http://schemas.microsoft.com/office/powerpoint/2010/main" val="2268769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SE Solution Algorithm, </a:t>
            </a:r>
            <a:br>
              <a:rPr lang="en-US" dirty="0"/>
            </a:br>
            <a:r>
              <a:rPr lang="en-US" dirty="0"/>
              <a:t>Book Figure 9.11</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342413"/>
            <a:ext cx="4526280" cy="5416296"/>
          </a:xfrm>
          <a:prstGeom prst="rect">
            <a:avLst/>
          </a:prstGeom>
        </p:spPr>
      </p:pic>
      <p:sp>
        <p:nvSpPr>
          <p:cNvPr id="4" name="Slide Number Placeholder 1">
            <a:extLst>
              <a:ext uri="{FF2B5EF4-FFF2-40B4-BE49-F238E27FC236}">
                <a16:creationId xmlns:a16="http://schemas.microsoft.com/office/drawing/2014/main" id="{44424254-0E31-0497-C46E-731F1F291902}"/>
              </a:ext>
            </a:extLst>
          </p:cNvPr>
          <p:cNvSpPr txBox="1">
            <a:spLocks/>
          </p:cNvSpPr>
          <p:nvPr/>
        </p:nvSpPr>
        <p:spPr>
          <a:xfrm>
            <a:off x="10744200" y="6324600"/>
            <a:ext cx="12192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46</a:t>
            </a:fld>
            <a:endParaRPr lang="en-US" sz="2000" dirty="0">
              <a:solidFill>
                <a:srgbClr val="1E0000"/>
              </a:solidFill>
            </a:endParaRPr>
          </a:p>
        </p:txBody>
      </p:sp>
    </p:spTree>
    <p:extLst>
      <p:ext uri="{BB962C8B-B14F-4D97-AF65-F5344CB8AC3E}">
        <p14:creationId xmlns:p14="http://schemas.microsoft.com/office/powerpoint/2010/main" val="4247579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of Least Squares</a:t>
            </a:r>
          </a:p>
        </p:txBody>
      </p:sp>
      <p:sp>
        <p:nvSpPr>
          <p:cNvPr id="3" name="Content Placeholder 2"/>
          <p:cNvSpPr>
            <a:spLocks noGrp="1"/>
          </p:cNvSpPr>
          <p:nvPr>
            <p:ph idx="1"/>
          </p:nvPr>
        </p:nvSpPr>
        <p:spPr>
          <a:xfrm>
            <a:off x="457200" y="1280160"/>
            <a:ext cx="10744200" cy="4114800"/>
          </a:xfrm>
        </p:spPr>
        <p:txBody>
          <a:bodyPr/>
          <a:lstStyle/>
          <a:p>
            <a:r>
              <a:rPr lang="en-US" dirty="0"/>
              <a:t>The least squares method is a solution approach for determining an approximate solution for an overdetermined system</a:t>
            </a:r>
          </a:p>
          <a:p>
            <a:r>
              <a:rPr lang="en-US" dirty="0"/>
              <a:t>If the system is inconsistent, then not all of the equations can be exactly satisfied</a:t>
            </a:r>
          </a:p>
          <a:p>
            <a:r>
              <a:rPr lang="en-US" dirty="0"/>
              <a:t>The difference for each equation between its exact solution and the estimated solution is known as the error</a:t>
            </a:r>
          </a:p>
          <a:p>
            <a:r>
              <a:rPr lang="en-US" dirty="0"/>
              <a:t>Least squares seeks to minimize the sum of the squares of the errors</a:t>
            </a:r>
          </a:p>
          <a:p>
            <a:r>
              <a:rPr lang="en-US" dirty="0"/>
              <a:t>Weighted least squares allows differ weights for the equations </a:t>
            </a:r>
          </a:p>
        </p:txBody>
      </p:sp>
      <p:sp>
        <p:nvSpPr>
          <p:cNvPr id="4" name="Slide Number Placeholder 1">
            <a:extLst>
              <a:ext uri="{FF2B5EF4-FFF2-40B4-BE49-F238E27FC236}">
                <a16:creationId xmlns:a16="http://schemas.microsoft.com/office/drawing/2014/main" id="{6E68186B-A3A3-6633-7E03-2B79502B13DD}"/>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4</a:t>
            </a:fld>
            <a:endParaRPr lang="en-US" sz="2000" dirty="0">
              <a:solidFill>
                <a:srgbClr val="1E0000"/>
              </a:solidFill>
            </a:endParaRPr>
          </a:p>
        </p:txBody>
      </p:sp>
    </p:spTree>
    <p:extLst>
      <p:ext uri="{BB962C8B-B14F-4D97-AF65-F5344CB8AC3E}">
        <p14:creationId xmlns:p14="http://schemas.microsoft.com/office/powerpoint/2010/main" val="35458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Squares Solution History</a:t>
            </a:r>
          </a:p>
        </p:txBody>
      </p:sp>
      <p:sp>
        <p:nvSpPr>
          <p:cNvPr id="3" name="Content Placeholder 2"/>
          <p:cNvSpPr>
            <a:spLocks noGrp="1"/>
          </p:cNvSpPr>
          <p:nvPr>
            <p:ph idx="1"/>
          </p:nvPr>
        </p:nvSpPr>
        <p:spPr>
          <a:xfrm>
            <a:off x="457200" y="1280160"/>
            <a:ext cx="10820400" cy="5334000"/>
          </a:xfrm>
        </p:spPr>
        <p:txBody>
          <a:bodyPr/>
          <a:lstStyle/>
          <a:p>
            <a:r>
              <a:rPr lang="en-US" dirty="0"/>
              <a:t>The method of least squares developed from trying to estimate actual values from a number of measurements</a:t>
            </a:r>
          </a:p>
          <a:p>
            <a:r>
              <a:rPr lang="en-US" dirty="0"/>
              <a:t>Several persons in the 1700's, starting with Roger Cotes in 1722, presented methods for trying to decrease model errors from using multiple measurements</a:t>
            </a:r>
          </a:p>
          <a:p>
            <a:r>
              <a:rPr lang="en-US" dirty="0"/>
              <a:t>Legendre presented a formal description of the method in 1805; evidently Gauss claimed he did it in 1795</a:t>
            </a:r>
          </a:p>
          <a:p>
            <a:r>
              <a:rPr lang="en-US" dirty="0"/>
              <a:t>Method is widely used in power systems, with state estimation the best known application, dating from Fred </a:t>
            </a:r>
            <a:r>
              <a:rPr lang="en-US" dirty="0" err="1"/>
              <a:t>Schweppe's</a:t>
            </a:r>
            <a:r>
              <a:rPr lang="en-US" dirty="0"/>
              <a:t> work around 1970</a:t>
            </a:r>
          </a:p>
          <a:p>
            <a:pPr lvl="1"/>
            <a:r>
              <a:rPr lang="en-US" dirty="0"/>
              <a:t>Fred also did a lot of work associated with locational marginal prices (LMPs)</a:t>
            </a:r>
          </a:p>
          <a:p>
            <a:pPr lvl="1"/>
            <a:r>
              <a:rPr lang="en-US" dirty="0"/>
              <a:t>He was a professor at MIT who died in 1988 at age 54</a:t>
            </a:r>
          </a:p>
          <a:p>
            <a:endParaRPr lang="en-US" dirty="0"/>
          </a:p>
          <a:p>
            <a:endParaRPr lang="en-US" dirty="0"/>
          </a:p>
        </p:txBody>
      </p:sp>
      <p:sp>
        <p:nvSpPr>
          <p:cNvPr id="4" name="Slide Number Placeholder 1">
            <a:extLst>
              <a:ext uri="{FF2B5EF4-FFF2-40B4-BE49-F238E27FC236}">
                <a16:creationId xmlns:a16="http://schemas.microsoft.com/office/drawing/2014/main" id="{FA886D68-5794-44C3-5B53-5776F5A39355}"/>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5</a:t>
            </a:fld>
            <a:endParaRPr lang="en-US" sz="2000" dirty="0">
              <a:solidFill>
                <a:srgbClr val="1E0000"/>
              </a:solidFill>
            </a:endParaRPr>
          </a:p>
        </p:txBody>
      </p:sp>
    </p:spTree>
    <p:extLst>
      <p:ext uri="{BB962C8B-B14F-4D97-AF65-F5344CB8AC3E}">
        <p14:creationId xmlns:p14="http://schemas.microsoft.com/office/powerpoint/2010/main" val="198259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State Estimation Paper</a:t>
            </a:r>
          </a:p>
        </p:txBody>
      </p:sp>
      <p:sp>
        <p:nvSpPr>
          <p:cNvPr id="4" name="Slide Number Placeholder 3"/>
          <p:cNvSpPr>
            <a:spLocks noGrp="1"/>
          </p:cNvSpPr>
          <p:nvPr>
            <p:ph type="sldNum" sz="quarter" idx="12"/>
          </p:nvPr>
        </p:nvSpPr>
        <p:spPr/>
        <p:txBody>
          <a:bodyPr/>
          <a:lstStyle/>
          <a:p>
            <a:fld id="{F06A5241-12CB-C64D-AE38-6540AC6C648E}" type="slidenum">
              <a:rPr lang="en-US" smtClean="0"/>
              <a:pPr/>
              <a:t>6</a:t>
            </a:fld>
            <a:endParaRPr lang="en-US" dirty="0"/>
          </a:p>
        </p:txBody>
      </p:sp>
      <p:pic>
        <p:nvPicPr>
          <p:cNvPr id="5" name="Picture 4"/>
          <p:cNvPicPr>
            <a:picLocks noChangeAspect="1"/>
          </p:cNvPicPr>
          <p:nvPr/>
        </p:nvPicPr>
        <p:blipFill rotWithShape="1">
          <a:blip r:embed="rId2"/>
          <a:srcRect l="37659" t="14907" r="23341" b="53648"/>
          <a:stretch/>
        </p:blipFill>
        <p:spPr>
          <a:xfrm>
            <a:off x="457200" y="1280161"/>
            <a:ext cx="9692640" cy="4722053"/>
          </a:xfrm>
          <a:prstGeom prst="rect">
            <a:avLst/>
          </a:prstGeom>
        </p:spPr>
      </p:pic>
      <p:sp>
        <p:nvSpPr>
          <p:cNvPr id="8" name="TextBox 6"/>
          <p:cNvSpPr txBox="1"/>
          <p:nvPr/>
        </p:nvSpPr>
        <p:spPr>
          <a:xfrm>
            <a:off x="9906000" y="2076803"/>
            <a:ext cx="2209800" cy="3046988"/>
          </a:xfrm>
          <a:prstGeom prst="rect">
            <a:avLst/>
          </a:prstGeom>
          <a:solidFill>
            <a:srgbClr val="FFD4D4"/>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a:solidFill>
                  <a:srgbClr val="1E0000"/>
                </a:solidFill>
                <a:latin typeface="+mn-lt"/>
              </a:rPr>
              <a:t>It was a three part paper with part two focused on an approximate model and part three on implementation</a:t>
            </a:r>
          </a:p>
        </p:txBody>
      </p:sp>
    </p:spTree>
    <p:extLst>
      <p:ext uri="{BB962C8B-B14F-4D97-AF65-F5344CB8AC3E}">
        <p14:creationId xmlns:p14="http://schemas.microsoft.com/office/powerpoint/2010/main" val="186971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Squares and Sparsity</a:t>
            </a:r>
          </a:p>
        </p:txBody>
      </p:sp>
      <p:sp>
        <p:nvSpPr>
          <p:cNvPr id="3" name="Content Placeholder 2"/>
          <p:cNvSpPr>
            <a:spLocks noGrp="1"/>
          </p:cNvSpPr>
          <p:nvPr>
            <p:ph idx="1"/>
          </p:nvPr>
        </p:nvSpPr>
        <p:spPr>
          <a:xfrm>
            <a:off x="457200" y="1280160"/>
            <a:ext cx="10896600" cy="3733800"/>
          </a:xfrm>
        </p:spPr>
        <p:txBody>
          <a:bodyPr/>
          <a:lstStyle/>
          <a:p>
            <a:r>
              <a:rPr lang="en-US" dirty="0"/>
              <a:t>In many contexts least squares is applied to problems that are not sparse.  For example, using a number of measurements to optimally determine a few values</a:t>
            </a:r>
          </a:p>
          <a:p>
            <a:pPr lvl="1"/>
            <a:r>
              <a:rPr lang="en-US" dirty="0"/>
              <a:t>Regression analysis is a common example, in which a line or other curve is fit to potentially many points)</a:t>
            </a:r>
          </a:p>
          <a:p>
            <a:pPr lvl="1"/>
            <a:r>
              <a:rPr lang="en-US" dirty="0"/>
              <a:t>Each measurement impacts each model value</a:t>
            </a:r>
          </a:p>
          <a:p>
            <a:r>
              <a:rPr lang="en-US" dirty="0"/>
              <a:t>In the classic power system application of state estimation the system is sparse, with measurements only directly influencing a few states</a:t>
            </a:r>
          </a:p>
          <a:p>
            <a:pPr lvl="1"/>
            <a:r>
              <a:rPr lang="en-US" dirty="0"/>
              <a:t>Power system analysis classes have tended to focus on solution methods aimed at sparse systems; we'll consider both sparse and </a:t>
            </a:r>
            <a:r>
              <a:rPr lang="en-US" dirty="0" err="1"/>
              <a:t>nonsparse</a:t>
            </a:r>
            <a:r>
              <a:rPr lang="en-US" dirty="0"/>
              <a:t> solution methods</a:t>
            </a:r>
          </a:p>
          <a:p>
            <a:endParaRPr lang="en-US" dirty="0"/>
          </a:p>
        </p:txBody>
      </p:sp>
      <p:sp>
        <p:nvSpPr>
          <p:cNvPr id="4" name="Slide Number Placeholder 1">
            <a:extLst>
              <a:ext uri="{FF2B5EF4-FFF2-40B4-BE49-F238E27FC236}">
                <a16:creationId xmlns:a16="http://schemas.microsoft.com/office/drawing/2014/main" id="{C27F9008-A54E-1916-0C29-7DF062FC8C86}"/>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7</a:t>
            </a:fld>
            <a:endParaRPr lang="en-US" sz="2000" dirty="0">
              <a:solidFill>
                <a:srgbClr val="1E0000"/>
              </a:solidFill>
            </a:endParaRPr>
          </a:p>
        </p:txBody>
      </p:sp>
    </p:spTree>
    <p:extLst>
      <p:ext uri="{BB962C8B-B14F-4D97-AF65-F5344CB8AC3E}">
        <p14:creationId xmlns:p14="http://schemas.microsoft.com/office/powerpoint/2010/main" val="189337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dirty="0"/>
              <a:t>Least Squares Problem</a:t>
            </a:r>
          </a:p>
        </p:txBody>
      </p:sp>
      <p:sp>
        <p:nvSpPr>
          <p:cNvPr id="1029" name="Rectangle 3"/>
          <p:cNvSpPr>
            <a:spLocks noGrp="1" noChangeArrowheads="1"/>
          </p:cNvSpPr>
          <p:nvPr>
            <p:ph idx="1"/>
          </p:nvPr>
        </p:nvSpPr>
        <p:spPr>
          <a:xfrm>
            <a:off x="457200" y="1280160"/>
            <a:ext cx="9037637" cy="5746750"/>
          </a:xfrm>
        </p:spPr>
        <p:txBody>
          <a:bodyPr/>
          <a:lstStyle/>
          <a:p>
            <a:pPr eaLnBrk="1" hangingPunct="1"/>
            <a:r>
              <a:rPr lang="en-US" dirty="0"/>
              <a:t>Consider </a:t>
            </a:r>
          </a:p>
          <a:p>
            <a:pPr eaLnBrk="1" hangingPunct="1">
              <a:lnSpc>
                <a:spcPct val="160000"/>
              </a:lnSpc>
              <a:buFont typeface="Wingdings" pitchFamily="2" charset="2"/>
              <a:buNone/>
            </a:pPr>
            <a:r>
              <a:rPr lang="en-US" dirty="0"/>
              <a:t>	or</a:t>
            </a:r>
          </a:p>
          <a:p>
            <a:pPr eaLnBrk="1" hangingPunct="1">
              <a:lnSpc>
                <a:spcPct val="160000"/>
              </a:lnSpc>
            </a:pPr>
            <a:endParaRPr lang="en-US" dirty="0"/>
          </a:p>
          <a:p>
            <a:pPr eaLnBrk="1" hangingPunct="1">
              <a:lnSpc>
                <a:spcPct val="160000"/>
              </a:lnSpc>
            </a:pPr>
            <a:endParaRPr lang="en-US" dirty="0"/>
          </a:p>
          <a:p>
            <a:pPr eaLnBrk="1" hangingPunct="1">
              <a:lnSpc>
                <a:spcPct val="160000"/>
              </a:lnSpc>
            </a:pPr>
            <a:endParaRPr lang="en-US" dirty="0"/>
          </a:p>
          <a:p>
            <a:pPr eaLnBrk="1" hangingPunct="1">
              <a:lnSpc>
                <a:spcPct val="160000"/>
              </a:lnSpc>
            </a:pPr>
            <a:endParaRPr lang="en-US" dirty="0"/>
          </a:p>
        </p:txBody>
      </p:sp>
      <p:sp>
        <p:nvSpPr>
          <p:cNvPr id="1030" name="Rectangle 5"/>
          <p:cNvSpPr>
            <a:spLocks noChangeArrowheads="1"/>
          </p:cNvSpPr>
          <p:nvPr/>
        </p:nvSpPr>
        <p:spPr bwMode="auto">
          <a:xfrm>
            <a:off x="1524000" y="3314700"/>
            <a:ext cx="9144000" cy="0"/>
          </a:xfrm>
          <a:prstGeom prst="rect">
            <a:avLst/>
          </a:prstGeom>
          <a:noFill/>
          <a:ln w="9525">
            <a:noFill/>
            <a:miter lim="800000"/>
            <a:headEnd/>
            <a:tailEnd/>
          </a:ln>
        </p:spPr>
        <p:txBody>
          <a:bodyPr wrap="square" anchor="ctr">
            <a:spAutoFit/>
          </a:bodyPr>
          <a:lstStyle/>
          <a:p>
            <a:endParaRPr lang="en-US" sz="2800"/>
          </a:p>
        </p:txBody>
      </p:sp>
      <p:sp>
        <p:nvSpPr>
          <p:cNvPr id="1031" name="Rectangle 7"/>
          <p:cNvSpPr>
            <a:spLocks noChangeArrowheads="1"/>
          </p:cNvSpPr>
          <p:nvPr/>
        </p:nvSpPr>
        <p:spPr bwMode="auto">
          <a:xfrm>
            <a:off x="1524000" y="2919413"/>
            <a:ext cx="9144000" cy="0"/>
          </a:xfrm>
          <a:prstGeom prst="rect">
            <a:avLst/>
          </a:prstGeom>
          <a:noFill/>
          <a:ln w="9525">
            <a:noFill/>
            <a:miter lim="800000"/>
            <a:headEnd/>
            <a:tailEnd/>
          </a:ln>
        </p:spPr>
        <p:txBody>
          <a:bodyPr wrap="square" anchor="ctr">
            <a:spAutoFit/>
          </a:bodyPr>
          <a:lstStyle/>
          <a:p>
            <a:endParaRPr lang="en-US" sz="2800"/>
          </a:p>
        </p:txBody>
      </p:sp>
      <p:graphicFrame>
        <p:nvGraphicFramePr>
          <p:cNvPr id="1026" name="Object 6"/>
          <p:cNvGraphicFramePr>
            <a:graphicFrameLocks noChangeAspect="1"/>
          </p:cNvGraphicFramePr>
          <p:nvPr>
            <p:extLst>
              <p:ext uri="{D42A27DB-BD31-4B8C-83A1-F6EECF244321}">
                <p14:modId xmlns:p14="http://schemas.microsoft.com/office/powerpoint/2010/main" val="709167186"/>
              </p:ext>
            </p:extLst>
          </p:nvPr>
        </p:nvGraphicFramePr>
        <p:xfrm>
          <a:off x="1066800" y="2635249"/>
          <a:ext cx="8674100" cy="2606675"/>
        </p:xfrm>
        <a:graphic>
          <a:graphicData uri="http://schemas.openxmlformats.org/presentationml/2006/ole">
            <mc:AlternateContent xmlns:mc="http://schemas.openxmlformats.org/markup-compatibility/2006">
              <mc:Choice xmlns:v="urn:schemas-microsoft-com:vml" Requires="v">
                <p:oleObj spid="_x0000_s1040" name="Equation" r:id="rId3" imgW="3466800" imgH="1041120" progId="Equation.DSMT4">
                  <p:embed/>
                </p:oleObj>
              </mc:Choice>
              <mc:Fallback>
                <p:oleObj name="Equation" r:id="rId3" imgW="3466800" imgH="1041120" progId="Equation.DSMT4">
                  <p:embed/>
                  <p:pic>
                    <p:nvPicPr>
                      <p:cNvPr id="1026" name="Object 6"/>
                      <p:cNvPicPr>
                        <a:picLocks noChangeAspect="1" noChangeArrowheads="1"/>
                      </p:cNvPicPr>
                      <p:nvPr/>
                    </p:nvPicPr>
                    <p:blipFill>
                      <a:blip r:embed="rId4"/>
                      <a:srcRect/>
                      <a:stretch>
                        <a:fillRect/>
                      </a:stretch>
                    </p:blipFill>
                    <p:spPr bwMode="auto">
                      <a:xfrm>
                        <a:off x="1066800" y="2635249"/>
                        <a:ext cx="8674100" cy="260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8"/>
          <p:cNvGraphicFramePr>
            <a:graphicFrameLocks noChangeAspect="1"/>
          </p:cNvGraphicFramePr>
          <p:nvPr>
            <p:extLst>
              <p:ext uri="{D42A27DB-BD31-4B8C-83A1-F6EECF244321}">
                <p14:modId xmlns:p14="http://schemas.microsoft.com/office/powerpoint/2010/main" val="953359689"/>
              </p:ext>
            </p:extLst>
          </p:nvPr>
        </p:nvGraphicFramePr>
        <p:xfrm>
          <a:off x="2438400" y="1339995"/>
          <a:ext cx="6096000" cy="526905"/>
        </p:xfrm>
        <a:graphic>
          <a:graphicData uri="http://schemas.openxmlformats.org/presentationml/2006/ole">
            <mc:AlternateContent xmlns:mc="http://schemas.openxmlformats.org/markup-compatibility/2006">
              <mc:Choice xmlns:v="urn:schemas-microsoft-com:vml" Requires="v">
                <p:oleObj spid="_x0000_s1041" name="Equation" r:id="rId5" imgW="2641320" imgH="228600" progId="Equation.DSMT4">
                  <p:embed/>
                </p:oleObj>
              </mc:Choice>
              <mc:Fallback>
                <p:oleObj name="Equation" r:id="rId5" imgW="2641320" imgH="228600" progId="Equation.DSMT4">
                  <p:embed/>
                  <p:pic>
                    <p:nvPicPr>
                      <p:cNvPr id="1027" name="Object 8"/>
                      <p:cNvPicPr>
                        <a:picLocks noChangeAspect="1" noChangeArrowheads="1"/>
                      </p:cNvPicPr>
                      <p:nvPr/>
                    </p:nvPicPr>
                    <p:blipFill>
                      <a:blip r:embed="rId6"/>
                      <a:srcRect/>
                      <a:stretch>
                        <a:fillRect/>
                      </a:stretch>
                    </p:blipFill>
                    <p:spPr bwMode="auto">
                      <a:xfrm>
                        <a:off x="2438400" y="1339995"/>
                        <a:ext cx="6096000" cy="526905"/>
                      </a:xfrm>
                      <a:prstGeom prst="rect">
                        <a:avLst/>
                      </a:prstGeom>
                      <a:noFill/>
                    </p:spPr>
                  </p:pic>
                </p:oleObj>
              </mc:Fallback>
            </mc:AlternateContent>
          </a:graphicData>
        </a:graphic>
      </p:graphicFrame>
      <p:sp>
        <p:nvSpPr>
          <p:cNvPr id="2" name="Slide Number Placeholder 1">
            <a:extLst>
              <a:ext uri="{FF2B5EF4-FFF2-40B4-BE49-F238E27FC236}">
                <a16:creationId xmlns:a16="http://schemas.microsoft.com/office/drawing/2014/main" id="{70C60D93-7E19-9277-84A8-0C7A0CA185D2}"/>
              </a:ext>
            </a:extLst>
          </p:cNvPr>
          <p:cNvSpPr txBox="1">
            <a:spLocks/>
          </p:cNvSpPr>
          <p:nvPr/>
        </p:nvSpPr>
        <p:spPr>
          <a:xfrm>
            <a:off x="100584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8</a:t>
            </a:fld>
            <a:endParaRPr lang="en-US" sz="2000" dirty="0">
              <a:solidFill>
                <a:srgbClr val="1E0000"/>
              </a:solidFill>
            </a:endParaRPr>
          </a:p>
        </p:txBody>
      </p:sp>
    </p:spTree>
    <p:extLst>
      <p:ext uri="{BB962C8B-B14F-4D97-AF65-F5344CB8AC3E}">
        <p14:creationId xmlns:p14="http://schemas.microsoft.com/office/powerpoint/2010/main" val="1656467534"/>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8305</TotalTime>
  <Words>2738</Words>
  <Application>Microsoft Office PowerPoint</Application>
  <PresentationFormat>Widescreen</PresentationFormat>
  <Paragraphs>284</Paragraphs>
  <Slides>47</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9" baseType="lpstr">
      <vt:lpstr>Arial</vt:lpstr>
      <vt:lpstr>Calibri</vt:lpstr>
      <vt:lpstr>Euclid Extra</vt:lpstr>
      <vt:lpstr>Euclid Symbol</vt:lpstr>
      <vt:lpstr>Helvetica</vt:lpstr>
      <vt:lpstr>Symbol</vt:lpstr>
      <vt:lpstr>Times</vt:lpstr>
      <vt:lpstr>Times New Roman</vt:lpstr>
      <vt:lpstr>Wingdings</vt:lpstr>
      <vt:lpstr>Capsules</vt:lpstr>
      <vt:lpstr>Capsules</vt:lpstr>
      <vt:lpstr>Equation</vt:lpstr>
      <vt:lpstr>ECEN 615 Methods of Electric Power  Systems Analysis</vt:lpstr>
      <vt:lpstr>Announcements</vt:lpstr>
      <vt:lpstr>Forward and Inverse Problems</vt:lpstr>
      <vt:lpstr>Least Squares</vt:lpstr>
      <vt:lpstr>Method of Least Squares</vt:lpstr>
      <vt:lpstr>Least Squares Solution History</vt:lpstr>
      <vt:lpstr>Initial State Estimation Paper</vt:lpstr>
      <vt:lpstr>Least Squares and Sparsity</vt:lpstr>
      <vt:lpstr>Least Squares Problem</vt:lpstr>
      <vt:lpstr>Least Squares Solution</vt:lpstr>
      <vt:lpstr>Choice of p</vt:lpstr>
      <vt:lpstr>Choice of p</vt:lpstr>
      <vt:lpstr>The Least Squares Problem</vt:lpstr>
      <vt:lpstr>The Least Squares Problem, cont.</vt:lpstr>
      <vt:lpstr>The Least Squares Problem, cont.</vt:lpstr>
      <vt:lpstr>Proof</vt:lpstr>
      <vt:lpstr>Implications</vt:lpstr>
      <vt:lpstr>Implications</vt:lpstr>
      <vt:lpstr>Example: Curve Fitting</vt:lpstr>
      <vt:lpstr>Example: Curve Fitting</vt:lpstr>
      <vt:lpstr>Implications</vt:lpstr>
      <vt:lpstr>A Least Squares Solution Algorithm</vt:lpstr>
      <vt:lpstr>Practical Considerations</vt:lpstr>
      <vt:lpstr>Loss of Sparsity Example</vt:lpstr>
      <vt:lpstr>Singular Value Decomposition</vt:lpstr>
      <vt:lpstr>Matrix Singular Value Decomposition (SVD) </vt:lpstr>
      <vt:lpstr>Aside: SVD Image Compression Example</vt:lpstr>
      <vt:lpstr>An SVD Application, the Pseudoinverse of a Matrix</vt:lpstr>
      <vt:lpstr>Pseudoinverse Least Squares Matrix Example</vt:lpstr>
      <vt:lpstr>Aside: Pseudoinverse Least Squares Matrix Example</vt:lpstr>
      <vt:lpstr>Least Squares Matrix Pseudoinverse Example, cont.</vt:lpstr>
      <vt:lpstr>SVD and Principal Component Analysis (PCA)</vt:lpstr>
      <vt:lpstr>Numerical Conditioning</vt:lpstr>
      <vt:lpstr>Numerical Conditioning Example</vt:lpstr>
      <vt:lpstr>Numerical Conditioning</vt:lpstr>
      <vt:lpstr>Numerical Conditioning</vt:lpstr>
      <vt:lpstr>Power System State Estimation (SE)</vt:lpstr>
      <vt:lpstr>Power System State Estimation</vt:lpstr>
      <vt:lpstr>Assumed Error</vt:lpstr>
      <vt:lpstr>State Estimation for Linear Functions</vt:lpstr>
      <vt:lpstr>State Estimation for Linear Functions</vt:lpstr>
      <vt:lpstr>Simple DC System Example</vt:lpstr>
      <vt:lpstr>Simple DC System Example, cont.</vt:lpstr>
      <vt:lpstr>Nonlinear Formulation</vt:lpstr>
      <vt:lpstr>Measurement Example</vt:lpstr>
      <vt:lpstr>SE Iterative Solution Algorithm</vt:lpstr>
      <vt:lpstr>Nonlinear SE Solution Algorithm,  Book Figure 9.11</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Overbye, Thomas J</cp:lastModifiedBy>
  <cp:revision>550</cp:revision>
  <cp:lastPrinted>2020-08-20T12:26:33Z</cp:lastPrinted>
  <dcterms:created xsi:type="dcterms:W3CDTF">2000-05-11T14:27:08Z</dcterms:created>
  <dcterms:modified xsi:type="dcterms:W3CDTF">2022-10-31T18:13:53Z</dcterms:modified>
</cp:coreProperties>
</file>