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49" r:id="rId2"/>
  </p:sldMasterIdLst>
  <p:notesMasterIdLst>
    <p:notesMasterId r:id="rId32"/>
  </p:notesMasterIdLst>
  <p:handoutMasterIdLst>
    <p:handoutMasterId r:id="rId33"/>
  </p:handoutMasterIdLst>
  <p:sldIdLst>
    <p:sldId id="258" r:id="rId3"/>
    <p:sldId id="259" r:id="rId4"/>
    <p:sldId id="543" r:id="rId5"/>
    <p:sldId id="544" r:id="rId6"/>
    <p:sldId id="545" r:id="rId7"/>
    <p:sldId id="546" r:id="rId8"/>
    <p:sldId id="551" r:id="rId9"/>
    <p:sldId id="552" r:id="rId10"/>
    <p:sldId id="553" r:id="rId11"/>
    <p:sldId id="554" r:id="rId12"/>
    <p:sldId id="555" r:id="rId13"/>
    <p:sldId id="556" r:id="rId14"/>
    <p:sldId id="557" r:id="rId15"/>
    <p:sldId id="558" r:id="rId16"/>
    <p:sldId id="625" r:id="rId17"/>
    <p:sldId id="626" r:id="rId18"/>
    <p:sldId id="627" r:id="rId19"/>
    <p:sldId id="628" r:id="rId20"/>
    <p:sldId id="559" r:id="rId21"/>
    <p:sldId id="560" r:id="rId22"/>
    <p:sldId id="561" r:id="rId23"/>
    <p:sldId id="562" r:id="rId24"/>
    <p:sldId id="577" r:id="rId25"/>
    <p:sldId id="578" r:id="rId26"/>
    <p:sldId id="592" r:id="rId27"/>
    <p:sldId id="629" r:id="rId28"/>
    <p:sldId id="593" r:id="rId29"/>
    <p:sldId id="594" r:id="rId30"/>
    <p:sldId id="595" r:id="rId31"/>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24" d="100"/>
          <a:sy n="124" d="100"/>
        </p:scale>
        <p:origin x="54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emf"/><Relationship Id="rId4"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11/1/2022</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36608" y="6327648"/>
            <a:ext cx="2535936" cy="457200"/>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5" name="Slide Number Placeholder 5"/>
          <p:cNvSpPr>
            <a:spLocks noGrp="1"/>
          </p:cNvSpPr>
          <p:nvPr>
            <p:ph type="sldNum" sz="quarter" idx="12"/>
          </p:nvPr>
        </p:nvSpPr>
        <p:spPr>
          <a:xfrm>
            <a:off x="9436608" y="6327648"/>
            <a:ext cx="2535936" cy="457200"/>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10668000" y="6324600"/>
            <a:ext cx="132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36608" y="6327648"/>
            <a:ext cx="2535936" cy="457200"/>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5" r:id="rId1"/>
    <p:sldLayoutId id="2147483750" r:id="rId2"/>
    <p:sldLayoutId id="2147483751" r:id="rId3"/>
    <p:sldLayoutId id="2147483752" r:id="rId4"/>
    <p:sldLayoutId id="2147483756" r:id="rId5"/>
    <p:sldLayoutId id="2147483757" r:id="rId6"/>
    <p:sldLayoutId id="2147483753" r:id="rId7"/>
    <p:sldLayoutId id="2147483754" r:id="rId8"/>
  </p:sldLayoutIdLst>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9.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0.emf"/><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27.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17:  State Estimation</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SE Solution Algorithm, </a:t>
            </a:r>
            <a:br>
              <a:rPr lang="en-US" dirty="0"/>
            </a:br>
            <a:r>
              <a:rPr lang="en-US" dirty="0"/>
              <a:t>Book Figure 9.11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342413"/>
            <a:ext cx="4526280" cy="5416296"/>
          </a:xfrm>
          <a:prstGeom prst="rect">
            <a:avLst/>
          </a:prstGeom>
        </p:spPr>
      </p:pic>
      <p:sp>
        <p:nvSpPr>
          <p:cNvPr id="4" name="Slide Number Placeholder 1">
            <a:extLst>
              <a:ext uri="{FF2B5EF4-FFF2-40B4-BE49-F238E27FC236}">
                <a16:creationId xmlns:a16="http://schemas.microsoft.com/office/drawing/2014/main" id="{44424254-0E31-0497-C46E-731F1F29190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424757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Two Bus Case</a:t>
            </a:r>
          </a:p>
        </p:txBody>
      </p:sp>
      <p:sp>
        <p:nvSpPr>
          <p:cNvPr id="3" name="Content Placeholder 2"/>
          <p:cNvSpPr>
            <a:spLocks noGrp="1"/>
          </p:cNvSpPr>
          <p:nvPr>
            <p:ph idx="1"/>
          </p:nvPr>
        </p:nvSpPr>
        <p:spPr>
          <a:xfrm>
            <a:off x="457200" y="1280160"/>
            <a:ext cx="11328400" cy="3215640"/>
          </a:xfrm>
        </p:spPr>
        <p:txBody>
          <a:bodyPr/>
          <a:lstStyle/>
          <a:p>
            <a:r>
              <a:rPr lang="en-US" dirty="0"/>
              <a:t>Assume a two bus case with a generator supplying a load through a single line with x=0.1 pu.  Assume measurements of the p/q flow on both ends of the line (into line positive), and the voltage magnitude at both the generator and the load end.  So B</a:t>
            </a:r>
            <a:r>
              <a:rPr lang="en-US" baseline="-25000" dirty="0"/>
              <a:t>12</a:t>
            </a:r>
            <a:r>
              <a:rPr lang="en-US" dirty="0"/>
              <a:t> = B</a:t>
            </a:r>
            <a:r>
              <a:rPr lang="en-US" baseline="-25000" dirty="0"/>
              <a:t>21</a:t>
            </a:r>
            <a:r>
              <a:rPr lang="en-US" dirty="0"/>
              <a:t>=10.0</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9149139"/>
              </p:ext>
            </p:extLst>
          </p:nvPr>
        </p:nvGraphicFramePr>
        <p:xfrm>
          <a:off x="1292229" y="3261360"/>
          <a:ext cx="5623023" cy="3063240"/>
        </p:xfrm>
        <a:graphic>
          <a:graphicData uri="http://schemas.openxmlformats.org/presentationml/2006/ole">
            <mc:AlternateContent xmlns:mc="http://schemas.openxmlformats.org/markup-compatibility/2006">
              <mc:Choice xmlns:v="urn:schemas-microsoft-com:vml" Requires="v">
                <p:oleObj spid="_x0000_s8198" name="Equation" r:id="rId3" imgW="2565360" imgH="1409400" progId="Equation.DSMT4">
                  <p:embed/>
                </p:oleObj>
              </mc:Choice>
              <mc:Fallback>
                <p:oleObj name="Equation" r:id="rId3" imgW="2565360" imgH="1409400" progId="Equation.DSMT4">
                  <p:embed/>
                  <p:pic>
                    <p:nvPicPr>
                      <p:cNvPr id="5" name="Object 4"/>
                      <p:cNvPicPr>
                        <a:picLocks noChangeAspect="1" noChangeArrowheads="1"/>
                      </p:cNvPicPr>
                      <p:nvPr/>
                    </p:nvPicPr>
                    <p:blipFill>
                      <a:blip r:embed="rId4"/>
                      <a:srcRect/>
                      <a:stretch>
                        <a:fillRect/>
                      </a:stretch>
                    </p:blipFill>
                    <p:spPr bwMode="auto">
                      <a:xfrm>
                        <a:off x="1292229" y="3261360"/>
                        <a:ext cx="5623023" cy="3063240"/>
                      </a:xfrm>
                      <a:prstGeom prst="rect">
                        <a:avLst/>
                      </a:prstGeom>
                      <a:noFill/>
                      <a:ln>
                        <a:noFill/>
                      </a:ln>
                    </p:spPr>
                  </p:pic>
                </p:oleObj>
              </mc:Fallback>
            </mc:AlternateContent>
          </a:graphicData>
        </a:graphic>
      </p:graphicFrame>
      <p:sp>
        <p:nvSpPr>
          <p:cNvPr id="6" name="TextBox 5"/>
          <p:cNvSpPr txBox="1"/>
          <p:nvPr/>
        </p:nvSpPr>
        <p:spPr>
          <a:xfrm>
            <a:off x="8382000" y="3294132"/>
            <a:ext cx="3048000" cy="1569660"/>
          </a:xfrm>
          <a:prstGeom prst="rect">
            <a:avLst/>
          </a:prstGeom>
          <a:solidFill>
            <a:srgbClr val="FFE6E6"/>
          </a:solidFill>
        </p:spPr>
        <p:txBody>
          <a:bodyPr wrap="square" rtlCol="0">
            <a:spAutoFit/>
          </a:bodyPr>
          <a:lstStyle/>
          <a:p>
            <a:r>
              <a:rPr lang="en-US" sz="2400" dirty="0">
                <a:solidFill>
                  <a:srgbClr val="1E0000"/>
                </a:solidFill>
              </a:rPr>
              <a:t>We need to assume a reference angle </a:t>
            </a:r>
            <a:br>
              <a:rPr lang="en-US" sz="2400" dirty="0">
                <a:solidFill>
                  <a:srgbClr val="1E0000"/>
                </a:solidFill>
              </a:rPr>
            </a:br>
            <a:r>
              <a:rPr lang="en-US" sz="2400" dirty="0">
                <a:solidFill>
                  <a:srgbClr val="1E0000"/>
                </a:solidFill>
              </a:rPr>
              <a:t>unless we directly measuring phase </a:t>
            </a:r>
          </a:p>
        </p:txBody>
      </p:sp>
      <p:sp>
        <p:nvSpPr>
          <p:cNvPr id="4" name="Slide Number Placeholder 1">
            <a:extLst>
              <a:ext uri="{FF2B5EF4-FFF2-40B4-BE49-F238E27FC236}">
                <a16:creationId xmlns:a16="http://schemas.microsoft.com/office/drawing/2014/main" id="{0C145918-EC5C-78D5-6DFC-9CBE1A6A8049}"/>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20941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Two Bus Case</a:t>
            </a:r>
          </a:p>
        </p:txBody>
      </p:sp>
      <p:sp>
        <p:nvSpPr>
          <p:cNvPr id="3" name="Content Placeholder 2"/>
          <p:cNvSpPr>
            <a:spLocks noGrp="1"/>
          </p:cNvSpPr>
          <p:nvPr>
            <p:ph idx="1"/>
          </p:nvPr>
        </p:nvSpPr>
        <p:spPr>
          <a:xfrm>
            <a:off x="457200" y="1280160"/>
            <a:ext cx="8535987" cy="929640"/>
          </a:xfrm>
        </p:spPr>
        <p:txBody>
          <a:bodyPr/>
          <a:lstStyle/>
          <a:p>
            <a:r>
              <a:rPr lang="en-US" dirty="0"/>
              <a:t>Let  </a:t>
            </a:r>
          </a:p>
        </p:txBody>
      </p:sp>
      <p:graphicFrame>
        <p:nvGraphicFramePr>
          <p:cNvPr id="5" name="Object 4"/>
          <p:cNvGraphicFramePr>
            <a:graphicFrameLocks noChangeAspect="1"/>
          </p:cNvGraphicFramePr>
          <p:nvPr>
            <p:extLst>
              <p:ext uri="{D42A27DB-BD31-4B8C-83A1-F6EECF244321}">
                <p14:modId xmlns:p14="http://schemas.microsoft.com/office/powerpoint/2010/main" val="1213352925"/>
              </p:ext>
            </p:extLst>
          </p:nvPr>
        </p:nvGraphicFramePr>
        <p:xfrm>
          <a:off x="1399381" y="1302183"/>
          <a:ext cx="5502275" cy="2392362"/>
        </p:xfrm>
        <a:graphic>
          <a:graphicData uri="http://schemas.openxmlformats.org/presentationml/2006/ole">
            <mc:AlternateContent xmlns:mc="http://schemas.openxmlformats.org/markup-compatibility/2006">
              <mc:Choice xmlns:v="urn:schemas-microsoft-com:vml" Requires="v">
                <p:oleObj spid="_x0000_s9226" name="Equation" r:id="rId3" imgW="3213000" imgH="1396800" progId="Equation.DSMT4">
                  <p:embed/>
                </p:oleObj>
              </mc:Choice>
              <mc:Fallback>
                <p:oleObj name="Equation" r:id="rId3" imgW="3213000" imgH="1396800" progId="Equation.DSMT4">
                  <p:embed/>
                  <p:pic>
                    <p:nvPicPr>
                      <p:cNvPr id="5" name="Object 4"/>
                      <p:cNvPicPr/>
                      <p:nvPr/>
                    </p:nvPicPr>
                    <p:blipFill>
                      <a:blip r:embed="rId4"/>
                      <a:stretch>
                        <a:fillRect/>
                      </a:stretch>
                    </p:blipFill>
                    <p:spPr>
                      <a:xfrm>
                        <a:off x="1399381" y="1302183"/>
                        <a:ext cx="5502275" cy="23923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10429970"/>
              </p:ext>
            </p:extLst>
          </p:nvPr>
        </p:nvGraphicFramePr>
        <p:xfrm>
          <a:off x="1295400" y="3862186"/>
          <a:ext cx="8272463" cy="2590800"/>
        </p:xfrm>
        <a:graphic>
          <a:graphicData uri="http://schemas.openxmlformats.org/presentationml/2006/ole">
            <mc:AlternateContent xmlns:mc="http://schemas.openxmlformats.org/markup-compatibility/2006">
              <mc:Choice xmlns:v="urn:schemas-microsoft-com:vml" Requires="v">
                <p:oleObj spid="_x0000_s9227" name="Equation" r:id="rId5" imgW="4381200" imgH="1371600" progId="Equation.DSMT4">
                  <p:embed/>
                </p:oleObj>
              </mc:Choice>
              <mc:Fallback>
                <p:oleObj name="Equation" r:id="rId5" imgW="4381200" imgH="1371600" progId="Equation.DSMT4">
                  <p:embed/>
                  <p:pic>
                    <p:nvPicPr>
                      <p:cNvPr id="6" name="Object 5"/>
                      <p:cNvPicPr>
                        <a:picLocks noChangeAspect="1" noChangeArrowheads="1"/>
                      </p:cNvPicPr>
                      <p:nvPr/>
                    </p:nvPicPr>
                    <p:blipFill>
                      <a:blip r:embed="rId6"/>
                      <a:srcRect/>
                      <a:stretch>
                        <a:fillRect/>
                      </a:stretch>
                    </p:blipFill>
                    <p:spPr bwMode="auto">
                      <a:xfrm>
                        <a:off x="1295400" y="3862186"/>
                        <a:ext cx="8272463" cy="2590800"/>
                      </a:xfrm>
                      <a:prstGeom prst="rect">
                        <a:avLst/>
                      </a:prstGeom>
                      <a:noFill/>
                      <a:ln>
                        <a:noFill/>
                      </a:ln>
                    </p:spPr>
                  </p:pic>
                </p:oleObj>
              </mc:Fallback>
            </mc:AlternateContent>
          </a:graphicData>
        </a:graphic>
      </p:graphicFrame>
      <p:sp>
        <p:nvSpPr>
          <p:cNvPr id="7" name="TextBox 6"/>
          <p:cNvSpPr txBox="1"/>
          <p:nvPr/>
        </p:nvSpPr>
        <p:spPr>
          <a:xfrm>
            <a:off x="7981552" y="1977872"/>
            <a:ext cx="2057400" cy="1200329"/>
          </a:xfrm>
          <a:prstGeom prst="rect">
            <a:avLst/>
          </a:prstGeom>
          <a:solidFill>
            <a:srgbClr val="FFE6E6"/>
          </a:solidFill>
        </p:spPr>
        <p:txBody>
          <a:bodyPr wrap="square" rtlCol="0">
            <a:spAutoFit/>
          </a:bodyPr>
          <a:lstStyle/>
          <a:p>
            <a:r>
              <a:rPr lang="en-US" sz="2400" dirty="0">
                <a:solidFill>
                  <a:srgbClr val="1E0000"/>
                </a:solidFill>
              </a:rPr>
              <a:t>We assume an angle reference of </a:t>
            </a:r>
            <a:r>
              <a:rPr lang="en-US" sz="2400" dirty="0">
                <a:solidFill>
                  <a:srgbClr val="1E0000"/>
                </a:solidFill>
                <a:latin typeface="Symbol" panose="05050102010706020507" pitchFamily="18" charset="2"/>
              </a:rPr>
              <a:t>q</a:t>
            </a:r>
            <a:r>
              <a:rPr lang="en-US" sz="2400" baseline="-25000" dirty="0">
                <a:solidFill>
                  <a:srgbClr val="1E0000"/>
                </a:solidFill>
                <a:latin typeface="Symbol" panose="05050102010706020507" pitchFamily="18" charset="2"/>
              </a:rPr>
              <a:t>1</a:t>
            </a:r>
            <a:r>
              <a:rPr lang="en-US" sz="2400" dirty="0">
                <a:solidFill>
                  <a:srgbClr val="1E0000"/>
                </a:solidFill>
                <a:latin typeface="Symbol" panose="05050102010706020507" pitchFamily="18" charset="2"/>
              </a:rPr>
              <a:t>=0</a:t>
            </a:r>
            <a:r>
              <a:rPr lang="en-US" sz="2400" dirty="0">
                <a:solidFill>
                  <a:srgbClr val="1E0000"/>
                </a:solidFill>
              </a:rPr>
              <a:t> </a:t>
            </a:r>
          </a:p>
        </p:txBody>
      </p:sp>
      <p:sp>
        <p:nvSpPr>
          <p:cNvPr id="4" name="Slide Number Placeholder 1">
            <a:extLst>
              <a:ext uri="{FF2B5EF4-FFF2-40B4-BE49-F238E27FC236}">
                <a16:creationId xmlns:a16="http://schemas.microsoft.com/office/drawing/2014/main" id="{DFA7DB37-C694-D857-377A-B4F367E6C94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280207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Two Bus Case</a:t>
            </a:r>
          </a:p>
        </p:txBody>
      </p:sp>
      <p:sp>
        <p:nvSpPr>
          <p:cNvPr id="3" name="Content Placeholder 2"/>
          <p:cNvSpPr>
            <a:spLocks noGrp="1"/>
          </p:cNvSpPr>
          <p:nvPr>
            <p:ph idx="1"/>
          </p:nvPr>
        </p:nvSpPr>
        <p:spPr>
          <a:xfrm>
            <a:off x="457200" y="1280160"/>
            <a:ext cx="8535987" cy="853440"/>
          </a:xfrm>
        </p:spPr>
        <p:txBody>
          <a:bodyPr/>
          <a:lstStyle/>
          <a:p>
            <a:r>
              <a:rPr lang="en-US" dirty="0"/>
              <a:t>With a flat start guess we get</a:t>
            </a:r>
          </a:p>
        </p:txBody>
      </p:sp>
      <p:graphicFrame>
        <p:nvGraphicFramePr>
          <p:cNvPr id="5" name="Object 4"/>
          <p:cNvGraphicFramePr>
            <a:graphicFrameLocks noChangeAspect="1"/>
          </p:cNvGraphicFramePr>
          <p:nvPr>
            <p:extLst>
              <p:ext uri="{D42A27DB-BD31-4B8C-83A1-F6EECF244321}">
                <p14:modId xmlns:p14="http://schemas.microsoft.com/office/powerpoint/2010/main" val="2689069991"/>
              </p:ext>
            </p:extLst>
          </p:nvPr>
        </p:nvGraphicFramePr>
        <p:xfrm>
          <a:off x="1686718" y="1981200"/>
          <a:ext cx="6076950" cy="4683125"/>
        </p:xfrm>
        <a:graphic>
          <a:graphicData uri="http://schemas.openxmlformats.org/presentationml/2006/ole">
            <mc:AlternateContent xmlns:mc="http://schemas.openxmlformats.org/markup-compatibility/2006">
              <mc:Choice xmlns:v="urn:schemas-microsoft-com:vml" Requires="v">
                <p:oleObj spid="_x0000_s10246" name="Equation" r:id="rId3" imgW="3593880" imgH="2768400" progId="Equation.DSMT4">
                  <p:embed/>
                </p:oleObj>
              </mc:Choice>
              <mc:Fallback>
                <p:oleObj name="Equation" r:id="rId3" imgW="3593880" imgH="2768400" progId="Equation.DSMT4">
                  <p:embed/>
                  <p:pic>
                    <p:nvPicPr>
                      <p:cNvPr id="5" name="Object 4"/>
                      <p:cNvPicPr>
                        <a:picLocks noChangeAspect="1" noChangeArrowheads="1"/>
                      </p:cNvPicPr>
                      <p:nvPr/>
                    </p:nvPicPr>
                    <p:blipFill>
                      <a:blip r:embed="rId4"/>
                      <a:srcRect/>
                      <a:stretch>
                        <a:fillRect/>
                      </a:stretch>
                    </p:blipFill>
                    <p:spPr bwMode="auto">
                      <a:xfrm>
                        <a:off x="1686718" y="1981200"/>
                        <a:ext cx="6076950" cy="4683125"/>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ED74F6B6-6D43-18A7-EB35-C8C2D193392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402531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Two Bus Case</a:t>
            </a:r>
          </a:p>
        </p:txBody>
      </p:sp>
      <p:graphicFrame>
        <p:nvGraphicFramePr>
          <p:cNvPr id="5" name="Object 4"/>
          <p:cNvGraphicFramePr>
            <a:graphicFrameLocks noChangeAspect="1"/>
          </p:cNvGraphicFramePr>
          <p:nvPr>
            <p:extLst>
              <p:ext uri="{D42A27DB-BD31-4B8C-83A1-F6EECF244321}">
                <p14:modId xmlns:p14="http://schemas.microsoft.com/office/powerpoint/2010/main" val="2560345165"/>
              </p:ext>
            </p:extLst>
          </p:nvPr>
        </p:nvGraphicFramePr>
        <p:xfrm>
          <a:off x="1142999" y="1303337"/>
          <a:ext cx="6586845" cy="4716463"/>
        </p:xfrm>
        <a:graphic>
          <a:graphicData uri="http://schemas.openxmlformats.org/presentationml/2006/ole">
            <mc:AlternateContent xmlns:mc="http://schemas.openxmlformats.org/markup-compatibility/2006">
              <mc:Choice xmlns:v="urn:schemas-microsoft-com:vml" Requires="v">
                <p:oleObj spid="_x0000_s11270" name="Equation" r:id="rId3" imgW="3136680" imgH="2260440" progId="Equation.DSMT4">
                  <p:embed/>
                </p:oleObj>
              </mc:Choice>
              <mc:Fallback>
                <p:oleObj name="Equation" r:id="rId3" imgW="3136680" imgH="2260440" progId="Equation.DSMT4">
                  <p:embed/>
                  <p:pic>
                    <p:nvPicPr>
                      <p:cNvPr id="5" name="Object 4"/>
                      <p:cNvPicPr>
                        <a:picLocks noChangeAspect="1" noChangeArrowheads="1"/>
                      </p:cNvPicPr>
                      <p:nvPr/>
                    </p:nvPicPr>
                    <p:blipFill>
                      <a:blip r:embed="rId4"/>
                      <a:srcRect/>
                      <a:stretch>
                        <a:fillRect/>
                      </a:stretch>
                    </p:blipFill>
                    <p:spPr bwMode="auto">
                      <a:xfrm>
                        <a:off x="1142999" y="1303337"/>
                        <a:ext cx="6586845" cy="4716463"/>
                      </a:xfrm>
                      <a:prstGeom prst="rect">
                        <a:avLst/>
                      </a:prstGeom>
                      <a:noFill/>
                      <a:ln>
                        <a:noFill/>
                      </a:ln>
                    </p:spPr>
                  </p:pic>
                </p:oleObj>
              </mc:Fallback>
            </mc:AlternateContent>
          </a:graphicData>
        </a:graphic>
      </p:graphicFrame>
      <p:sp>
        <p:nvSpPr>
          <p:cNvPr id="3" name="Slide Number Placeholder 1">
            <a:extLst>
              <a:ext uri="{FF2B5EF4-FFF2-40B4-BE49-F238E27FC236}">
                <a16:creationId xmlns:a16="http://schemas.microsoft.com/office/drawing/2014/main" id="{06CF9539-B1BD-1DBF-569B-D27D4EACABE5}"/>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41754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Grid Measurements</a:t>
            </a:r>
          </a:p>
        </p:txBody>
      </p:sp>
      <p:sp>
        <p:nvSpPr>
          <p:cNvPr id="3" name="Content Placeholder 2"/>
          <p:cNvSpPr>
            <a:spLocks noGrp="1"/>
          </p:cNvSpPr>
          <p:nvPr>
            <p:ph idx="1"/>
          </p:nvPr>
        </p:nvSpPr>
        <p:spPr/>
        <p:txBody>
          <a:bodyPr/>
          <a:lstStyle/>
          <a:p>
            <a:r>
              <a:rPr lang="en-US" dirty="0"/>
              <a:t>The two major types of measurements are voltages and currents</a:t>
            </a:r>
          </a:p>
          <a:p>
            <a:pPr lvl="1"/>
            <a:r>
              <a:rPr lang="en-US" dirty="0"/>
              <a:t>The challenge for both types are doing these measurements at the high electric grid voltage levels</a:t>
            </a:r>
          </a:p>
          <a:p>
            <a:r>
              <a:rPr lang="en-US" dirty="0"/>
              <a:t>Potential transformers (PTs) are used to measure voltage, using a transformer sometimes</a:t>
            </a:r>
            <a:br>
              <a:rPr lang="en-US" dirty="0"/>
            </a:br>
            <a:r>
              <a:rPr lang="en-US" dirty="0"/>
              <a:t>with a set</a:t>
            </a:r>
            <a:br>
              <a:rPr lang="en-US" dirty="0"/>
            </a:br>
            <a:r>
              <a:rPr lang="en-US" dirty="0"/>
              <a:t>of series</a:t>
            </a:r>
            <a:br>
              <a:rPr lang="en-US" dirty="0"/>
            </a:br>
            <a:r>
              <a:rPr lang="en-US" dirty="0"/>
              <a:t>capacitors</a:t>
            </a:r>
            <a:br>
              <a:rPr lang="en-US" dirty="0"/>
            </a:br>
            <a:r>
              <a:rPr lang="en-US" dirty="0"/>
              <a:t>to drop the</a:t>
            </a:r>
            <a:br>
              <a:rPr lang="en-US" dirty="0"/>
            </a:br>
            <a:r>
              <a:rPr lang="en-US" dirty="0"/>
              <a:t>voltage</a:t>
            </a:r>
          </a:p>
        </p:txBody>
      </p:sp>
      <p:pic>
        <p:nvPicPr>
          <p:cNvPr id="260098" name="Picture 2" descr="Instrument Transformers: What is it? (and their Advantages) | Electrical4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449782"/>
            <a:ext cx="2971800" cy="28887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89760" y="6452560"/>
            <a:ext cx="4968240" cy="307777"/>
          </a:xfrm>
          <a:prstGeom prst="rect">
            <a:avLst/>
          </a:prstGeom>
        </p:spPr>
        <p:txBody>
          <a:bodyPr wrap="square">
            <a:spAutoFit/>
          </a:bodyPr>
          <a:lstStyle/>
          <a:p>
            <a:r>
              <a:rPr lang="en-US" sz="1400" dirty="0">
                <a:solidFill>
                  <a:srgbClr val="1E0000"/>
                </a:solidFill>
              </a:rPr>
              <a:t>Image source: www.electrical4u.com/instrument-transformers/</a:t>
            </a:r>
          </a:p>
        </p:txBody>
      </p:sp>
      <p:pic>
        <p:nvPicPr>
          <p:cNvPr id="260100" name="Picture 4" descr="connection of potential transformer or 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57600"/>
            <a:ext cx="3591696"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00450705-FC81-7CAA-B034-A5B83445E875}"/>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197939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Grid Measurements</a:t>
            </a:r>
          </a:p>
        </p:txBody>
      </p:sp>
      <p:sp>
        <p:nvSpPr>
          <p:cNvPr id="3" name="Content Placeholder 2"/>
          <p:cNvSpPr>
            <a:spLocks noGrp="1"/>
          </p:cNvSpPr>
          <p:nvPr>
            <p:ph idx="1"/>
          </p:nvPr>
        </p:nvSpPr>
        <p:spPr>
          <a:xfrm>
            <a:off x="457200" y="1280160"/>
            <a:ext cx="10591800" cy="3733800"/>
          </a:xfrm>
        </p:spPr>
        <p:txBody>
          <a:bodyPr/>
          <a:lstStyle/>
          <a:p>
            <a:r>
              <a:rPr lang="en-US" dirty="0"/>
              <a:t>Current transformers (CTs) are used to measure current, with the primary often consisting of the transmission wire itself; the secondary then has its number of turns set to give a specified current (say 5A) at a specified line current</a:t>
            </a:r>
          </a:p>
          <a:p>
            <a:pPr lvl="1"/>
            <a:r>
              <a:rPr lang="en-US" dirty="0"/>
              <a:t>Many CTs are used in the protection system so these need to be calibrated to correctly measure fault current;</a:t>
            </a:r>
            <a:br>
              <a:rPr lang="en-US" dirty="0"/>
            </a:br>
            <a:r>
              <a:rPr lang="en-US" dirty="0"/>
              <a:t>others are used to give</a:t>
            </a:r>
            <a:br>
              <a:rPr lang="en-US" dirty="0"/>
            </a:br>
            <a:r>
              <a:rPr lang="en-US" dirty="0"/>
              <a:t>more accurate load current values</a:t>
            </a:r>
          </a:p>
          <a:p>
            <a:r>
              <a:rPr lang="en-US" dirty="0"/>
              <a:t>All meters have errors</a:t>
            </a:r>
          </a:p>
          <a:p>
            <a:pPr marL="0" indent="0">
              <a:buNone/>
            </a:pPr>
            <a:endParaRPr lang="en-US" dirty="0"/>
          </a:p>
          <a:p>
            <a:endParaRPr lang="en-US" dirty="0"/>
          </a:p>
        </p:txBody>
      </p:sp>
      <p:sp>
        <p:nvSpPr>
          <p:cNvPr id="5" name="Rectangle 4"/>
          <p:cNvSpPr/>
          <p:nvPr/>
        </p:nvSpPr>
        <p:spPr>
          <a:xfrm>
            <a:off x="1123142" y="6302335"/>
            <a:ext cx="4968240" cy="307777"/>
          </a:xfrm>
          <a:prstGeom prst="rect">
            <a:avLst/>
          </a:prstGeom>
        </p:spPr>
        <p:txBody>
          <a:bodyPr wrap="square">
            <a:spAutoFit/>
          </a:bodyPr>
          <a:lstStyle/>
          <a:p>
            <a:r>
              <a:rPr lang="en-US" sz="1400" dirty="0">
                <a:solidFill>
                  <a:srgbClr val="1E0000"/>
                </a:solidFill>
              </a:rPr>
              <a:t>Image source: www.electrical4u.com/instrument-transformers/</a:t>
            </a:r>
          </a:p>
        </p:txBody>
      </p:sp>
      <p:pic>
        <p:nvPicPr>
          <p:cNvPr id="261122" name="Picture 2" descr="connection of current transformer or 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290" y="3525976"/>
            <a:ext cx="5110710" cy="287887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1D96308A-491F-2CB1-396F-D0479A1A74E4}"/>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256130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Phasor Measurement Units (PMUs)</a:t>
            </a:r>
          </a:p>
        </p:txBody>
      </p:sp>
      <p:sp>
        <p:nvSpPr>
          <p:cNvPr id="3" name="Content Placeholder 2"/>
          <p:cNvSpPr>
            <a:spLocks noGrp="1"/>
          </p:cNvSpPr>
          <p:nvPr>
            <p:ph idx="1"/>
          </p:nvPr>
        </p:nvSpPr>
        <p:spPr>
          <a:xfrm>
            <a:off x="457200" y="1280160"/>
            <a:ext cx="11328400" cy="3733800"/>
          </a:xfrm>
        </p:spPr>
        <p:txBody>
          <a:bodyPr/>
          <a:lstStyle/>
          <a:p>
            <a:r>
              <a:rPr lang="en-US" dirty="0"/>
              <a:t>All AC signals have a magnitude and phase.  It is very easy to measure the phase angle differences between local signals (e.g., at an electrical substation)</a:t>
            </a:r>
          </a:p>
          <a:p>
            <a:pPr lvl="1"/>
            <a:r>
              <a:rPr lang="en-US" dirty="0"/>
              <a:t>These differences are used to calculate power values</a:t>
            </a:r>
          </a:p>
          <a:p>
            <a:r>
              <a:rPr lang="en-US" dirty="0"/>
              <a:t>However, it had been challenging to measure phase angle differences between signals at different locations</a:t>
            </a:r>
          </a:p>
          <a:p>
            <a:pPr lvl="1"/>
            <a:r>
              <a:rPr lang="en-US" dirty="0"/>
              <a:t>This requires access to a precise time source</a:t>
            </a:r>
          </a:p>
          <a:p>
            <a:pPr lvl="1"/>
            <a:r>
              <a:rPr lang="en-US" dirty="0"/>
              <a:t>At 60 Hz one cycle takes 16.67 ms, </a:t>
            </a:r>
            <a:br>
              <a:rPr lang="en-US" dirty="0"/>
            </a:br>
            <a:r>
              <a:rPr lang="en-US" dirty="0"/>
              <a:t>which means one degree takes 46 </a:t>
            </a:r>
            <a:r>
              <a:rPr lang="en-US" dirty="0" err="1">
                <a:latin typeface="Symbol" panose="05050102010706020507" pitchFamily="18" charset="2"/>
              </a:rPr>
              <a:t>m</a:t>
            </a:r>
            <a:r>
              <a:rPr lang="en-US" dirty="0" err="1"/>
              <a:t>s.</a:t>
            </a:r>
            <a:endParaRPr lang="en-US" dirty="0"/>
          </a:p>
          <a:p>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880" t="30297" r="33022" b="46986"/>
          <a:stretch/>
        </p:blipFill>
        <p:spPr>
          <a:xfrm>
            <a:off x="7010400" y="3746580"/>
            <a:ext cx="4191000" cy="2746320"/>
          </a:xfrm>
          <a:prstGeom prst="rect">
            <a:avLst/>
          </a:prstGeom>
          <a:scene3d>
            <a:camera prst="orthographicFront">
              <a:rot lat="0" lon="0" rev="10800000"/>
            </a:camera>
            <a:lightRig rig="threePt" dir="t"/>
          </a:scene3d>
        </p:spPr>
      </p:pic>
      <p:sp>
        <p:nvSpPr>
          <p:cNvPr id="5" name="Slide Number Placeholder 1">
            <a:extLst>
              <a:ext uri="{FF2B5EF4-FFF2-40B4-BE49-F238E27FC236}">
                <a16:creationId xmlns:a16="http://schemas.microsoft.com/office/drawing/2014/main" id="{8ABB2CB6-915B-A075-8E72-8D90F47ED32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134852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Phasor Measurement Units (PMUs)</a:t>
            </a:r>
          </a:p>
        </p:txBody>
      </p:sp>
      <p:sp>
        <p:nvSpPr>
          <p:cNvPr id="3" name="Content Placeholder 2"/>
          <p:cNvSpPr>
            <a:spLocks noGrp="1"/>
          </p:cNvSpPr>
          <p:nvPr>
            <p:ph idx="1"/>
          </p:nvPr>
        </p:nvSpPr>
        <p:spPr>
          <a:xfrm>
            <a:off x="457200" y="1280160"/>
            <a:ext cx="11297920" cy="3733800"/>
          </a:xfrm>
        </p:spPr>
        <p:txBody>
          <a:bodyPr/>
          <a:lstStyle/>
          <a:p>
            <a:r>
              <a:rPr lang="en-US" dirty="0"/>
              <a:t>Widespread access to precise time became available in the 1980’s when civilian use of the GPS was allowed</a:t>
            </a:r>
          </a:p>
          <a:p>
            <a:r>
              <a:rPr lang="en-US" dirty="0"/>
              <a:t>PMUs use the GPS signals to determine the phase angles of voltages and currents (relative to some global reference)</a:t>
            </a:r>
          </a:p>
          <a:p>
            <a:pPr lvl="1"/>
            <a:r>
              <a:rPr lang="en-US" dirty="0"/>
              <a:t>The inputs to PMUs come from the CTs and PTs</a:t>
            </a:r>
          </a:p>
          <a:p>
            <a:r>
              <a:rPr lang="en-US" dirty="0"/>
              <a:t>PMUs sample the system at rates on the order of 30 times per second</a:t>
            </a:r>
          </a:p>
          <a:p>
            <a:r>
              <a:rPr lang="en-US" dirty="0"/>
              <a:t>PMU values are being used in SE algorithms</a:t>
            </a:r>
          </a:p>
          <a:p>
            <a:endParaRPr lang="en-US" dirty="0"/>
          </a:p>
        </p:txBody>
      </p:sp>
      <p:sp>
        <p:nvSpPr>
          <p:cNvPr id="5" name="Slide Number Placeholder 1">
            <a:extLst>
              <a:ext uri="{FF2B5EF4-FFF2-40B4-BE49-F238E27FC236}">
                <a16:creationId xmlns:a16="http://schemas.microsoft.com/office/drawing/2014/main" id="{EF159ACF-C80A-EA2F-7CC8-3C1AC199A53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156183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Assumed SE Measurement Accuracy</a:t>
            </a:r>
          </a:p>
        </p:txBody>
      </p:sp>
      <p:sp>
        <p:nvSpPr>
          <p:cNvPr id="3" name="Content Placeholder 2"/>
          <p:cNvSpPr>
            <a:spLocks noGrp="1"/>
          </p:cNvSpPr>
          <p:nvPr>
            <p:ph idx="1"/>
          </p:nvPr>
        </p:nvSpPr>
        <p:spPr>
          <a:xfrm>
            <a:off x="457200" y="1280160"/>
            <a:ext cx="10668000" cy="2529840"/>
          </a:xfrm>
        </p:spPr>
        <p:txBody>
          <a:bodyPr/>
          <a:lstStyle/>
          <a:p>
            <a:r>
              <a:rPr lang="en-US" dirty="0"/>
              <a:t>The assumed measurement standard deviations can have a significant impact on the resultant solution, or even whether the SE converges</a:t>
            </a:r>
          </a:p>
          <a:p>
            <a:r>
              <a:rPr lang="en-US" dirty="0"/>
              <a:t>The assumption is a Gaussian (normal) distribution of the error with no bias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313" b="489"/>
          <a:stretch/>
        </p:blipFill>
        <p:spPr>
          <a:xfrm>
            <a:off x="2667000" y="3276599"/>
            <a:ext cx="5943600" cy="2733306"/>
          </a:xfrm>
          <a:prstGeom prst="rect">
            <a:avLst/>
          </a:prstGeom>
          <a:scene3d>
            <a:camera prst="orthographicFront">
              <a:rot lat="0" lon="0" rev="180000"/>
            </a:camera>
            <a:lightRig rig="threePt" dir="t"/>
          </a:scene3d>
        </p:spPr>
      </p:pic>
      <p:sp>
        <p:nvSpPr>
          <p:cNvPr id="5" name="Slide Number Placeholder 1">
            <a:extLst>
              <a:ext uri="{FF2B5EF4-FFF2-40B4-BE49-F238E27FC236}">
                <a16:creationId xmlns:a16="http://schemas.microsoft.com/office/drawing/2014/main" id="{745EB59C-237B-DCA5-1D7B-E335B832076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115851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0896600" cy="3733800"/>
          </a:xfrm>
        </p:spPr>
        <p:txBody>
          <a:bodyPr/>
          <a:lstStyle/>
          <a:p>
            <a:r>
              <a:rPr lang="en-US" dirty="0"/>
              <a:t>Read Chapter 9</a:t>
            </a:r>
          </a:p>
          <a:p>
            <a:pPr eaLnBrk="1" hangingPunct="1">
              <a:buFont typeface="Arial" charset="0"/>
              <a:buChar char="•"/>
            </a:pPr>
            <a:r>
              <a:rPr lang="en-US" dirty="0"/>
              <a:t>Skim Chapters 3, 4 and 5</a:t>
            </a:r>
          </a:p>
          <a:p>
            <a:pPr eaLnBrk="1" hangingPunct="1">
              <a:buFont typeface="Arial" charset="0"/>
              <a:buChar char="•"/>
            </a:pPr>
            <a:r>
              <a:rPr lang="en-US" dirty="0"/>
              <a:t>Starting reading Chapter 8</a:t>
            </a:r>
          </a:p>
          <a:p>
            <a:r>
              <a:rPr lang="en-US" dirty="0"/>
              <a:t>The classic book in this area is Power System State Estimation: Theory and Implementation by Ali </a:t>
            </a:r>
            <a:r>
              <a:rPr lang="en-US" dirty="0" err="1"/>
              <a:t>Abur</a:t>
            </a:r>
            <a:r>
              <a:rPr lang="en-US" dirty="0"/>
              <a:t> and Antonio Gomez-</a:t>
            </a:r>
            <a:r>
              <a:rPr lang="en-US" dirty="0" err="1"/>
              <a:t>Exposito</a:t>
            </a:r>
            <a:r>
              <a:rPr lang="en-US" dirty="0"/>
              <a:t> (2004)</a:t>
            </a:r>
          </a:p>
          <a:p>
            <a:r>
              <a:rPr lang="en-US" dirty="0"/>
              <a:t>Homework 5 is due today</a:t>
            </a:r>
          </a:p>
          <a:p>
            <a:r>
              <a:rPr lang="en-US" dirty="0"/>
              <a:t>Homework 6 is due on Thursday Nov 10</a:t>
            </a:r>
          </a:p>
          <a:p>
            <a:endParaRPr lang="en-US" dirty="0"/>
          </a:p>
          <a:p>
            <a:endParaRPr lang="en-US" dirty="0"/>
          </a:p>
          <a:p>
            <a:pPr lvl="1"/>
            <a:endParaRPr 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Observability</a:t>
            </a:r>
          </a:p>
        </p:txBody>
      </p:sp>
      <p:sp>
        <p:nvSpPr>
          <p:cNvPr id="3" name="Content Placeholder 2"/>
          <p:cNvSpPr>
            <a:spLocks noGrp="1"/>
          </p:cNvSpPr>
          <p:nvPr>
            <p:ph idx="1"/>
          </p:nvPr>
        </p:nvSpPr>
        <p:spPr>
          <a:xfrm>
            <a:off x="457200" y="1280160"/>
            <a:ext cx="11328400" cy="3733800"/>
          </a:xfrm>
        </p:spPr>
        <p:txBody>
          <a:bodyPr/>
          <a:lstStyle/>
          <a:p>
            <a:r>
              <a:rPr lang="en-US" dirty="0"/>
              <a:t>In order to estimate all n states we need at least n measurements. However, where the measurements are located is also important, a topic known as observability</a:t>
            </a:r>
          </a:p>
          <a:p>
            <a:pPr lvl="1"/>
            <a:r>
              <a:rPr lang="en-US" dirty="0"/>
              <a:t>In order for a power system to be fully observable usually we need to have a measurement available no more than one bus away</a:t>
            </a:r>
          </a:p>
          <a:p>
            <a:pPr lvl="1"/>
            <a:r>
              <a:rPr lang="en-US" dirty="0"/>
              <a:t>At buses we need to have at least measurements on all the injections into the bus except one (including loads and gens)</a:t>
            </a:r>
          </a:p>
          <a:p>
            <a:pPr lvl="1"/>
            <a:r>
              <a:rPr lang="en-US" dirty="0"/>
              <a:t>Loads are usually flows on feeders, or the flow into a transmission to distribution transformer</a:t>
            </a:r>
          </a:p>
          <a:p>
            <a:pPr lvl="1"/>
            <a:r>
              <a:rPr lang="en-US" dirty="0"/>
              <a:t>Generators are sometimes just injections from the generator step-up transformer (GSU)</a:t>
            </a:r>
          </a:p>
        </p:txBody>
      </p:sp>
      <p:sp>
        <p:nvSpPr>
          <p:cNvPr id="4" name="Slide Number Placeholder 1">
            <a:extLst>
              <a:ext uri="{FF2B5EF4-FFF2-40B4-BE49-F238E27FC236}">
                <a16:creationId xmlns:a16="http://schemas.microsoft.com/office/drawing/2014/main" id="{F212123E-2FE3-384F-2A11-C166CE562411}"/>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377291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 Measurements</a:t>
            </a:r>
          </a:p>
        </p:txBody>
      </p:sp>
      <p:sp>
        <p:nvSpPr>
          <p:cNvPr id="3" name="Content Placeholder 2"/>
          <p:cNvSpPr>
            <a:spLocks noGrp="1"/>
          </p:cNvSpPr>
          <p:nvPr>
            <p:ph idx="1"/>
          </p:nvPr>
        </p:nvSpPr>
        <p:spPr>
          <a:xfrm>
            <a:off x="457200" y="1280160"/>
            <a:ext cx="11430000" cy="3733800"/>
          </a:xfrm>
        </p:spPr>
        <p:txBody>
          <a:bodyPr/>
          <a:lstStyle/>
          <a:p>
            <a:r>
              <a:rPr lang="en-US" dirty="0"/>
              <a:t>Pseudo measurements are used at buses in which there is no load or generation; that is, the net injection into the bus is know with high accuracy to be zero</a:t>
            </a:r>
          </a:p>
          <a:p>
            <a:pPr lvl="1"/>
            <a:r>
              <a:rPr lang="en-US" dirty="0"/>
              <a:t>In order to enforce the net power balance at a bus we need to include an explicit net injection measurement</a:t>
            </a:r>
          </a:p>
          <a:p>
            <a:r>
              <a:rPr lang="en-US" dirty="0"/>
              <a:t>To increase observability sometimes estimated values are used for loads, shunts and generator outputs</a:t>
            </a:r>
          </a:p>
          <a:p>
            <a:pPr lvl="1"/>
            <a:r>
              <a:rPr lang="en-US" dirty="0"/>
              <a:t>These “measurements” are represented as having a higher much standard deviation   </a:t>
            </a:r>
          </a:p>
        </p:txBody>
      </p:sp>
      <p:sp>
        <p:nvSpPr>
          <p:cNvPr id="4" name="Slide Number Placeholder 1">
            <a:extLst>
              <a:ext uri="{FF2B5EF4-FFF2-40B4-BE49-F238E27FC236}">
                <a16:creationId xmlns:a16="http://schemas.microsoft.com/office/drawing/2014/main" id="{B3F81D85-66BC-ABBA-4499-0FFDAB2ED0A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114982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Observability Example</a:t>
            </a:r>
          </a:p>
        </p:txBody>
      </p:sp>
      <p:pic>
        <p:nvPicPr>
          <p:cNvPr id="3491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65" t="17225" r="4456" b="7774"/>
          <a:stretch/>
        </p:blipFill>
        <p:spPr bwMode="auto">
          <a:xfrm>
            <a:off x="1066800" y="1371600"/>
            <a:ext cx="9601200" cy="458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id="{51BAEA91-EC84-3460-AFE0-D6692AD005DC}"/>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288514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Bad Data Detection</a:t>
            </a:r>
          </a:p>
        </p:txBody>
      </p:sp>
      <p:sp>
        <p:nvSpPr>
          <p:cNvPr id="3" name="Content Placeholder 2"/>
          <p:cNvSpPr>
            <a:spLocks noGrp="1"/>
          </p:cNvSpPr>
          <p:nvPr>
            <p:ph idx="1"/>
          </p:nvPr>
        </p:nvSpPr>
        <p:spPr>
          <a:xfrm>
            <a:off x="457200" y="1280160"/>
            <a:ext cx="11506200" cy="3733800"/>
          </a:xfrm>
        </p:spPr>
        <p:txBody>
          <a:bodyPr/>
          <a:lstStyle/>
          <a:p>
            <a:r>
              <a:rPr lang="en-US" dirty="0"/>
              <a:t>The quality of the measurements available to an SE can vary widely, and sometimes the SE model itself is wrong.  Causes include</a:t>
            </a:r>
          </a:p>
          <a:p>
            <a:pPr lvl="1"/>
            <a:r>
              <a:rPr lang="en-US" dirty="0"/>
              <a:t>Modeling Errors: perhaps the assumed system topology is incorrect, or the assumed parameters for a transmission line or transformer could be wrong</a:t>
            </a:r>
          </a:p>
          <a:p>
            <a:pPr lvl="1"/>
            <a:r>
              <a:rPr lang="en-US" dirty="0"/>
              <a:t>Data Errors: measurements may be incorrect because of in correct data specifications, like the CT ratios or even flipped positive and negative directions</a:t>
            </a:r>
          </a:p>
          <a:p>
            <a:pPr lvl="1"/>
            <a:r>
              <a:rPr lang="en-US" dirty="0"/>
              <a:t>Transducer Errors: the transductors may be failing or may have bias errors</a:t>
            </a:r>
          </a:p>
          <a:p>
            <a:pPr lvl="1"/>
            <a:r>
              <a:rPr lang="en-US" dirty="0"/>
              <a:t>Sampling Errors: SCADA does not read all values simultaneously and power systems are dynamic</a:t>
            </a:r>
          </a:p>
        </p:txBody>
      </p:sp>
      <p:sp>
        <p:nvSpPr>
          <p:cNvPr id="4" name="Slide Number Placeholder 1">
            <a:extLst>
              <a:ext uri="{FF2B5EF4-FFF2-40B4-BE49-F238E27FC236}">
                <a16:creationId xmlns:a16="http://schemas.microsoft.com/office/drawing/2014/main" id="{0E9C0A66-EE5C-11B3-62CA-865D82B40AD7}"/>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279831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Bad Data Detection</a:t>
            </a:r>
          </a:p>
        </p:txBody>
      </p:sp>
      <p:sp>
        <p:nvSpPr>
          <p:cNvPr id="3" name="Content Placeholder 2"/>
          <p:cNvSpPr>
            <a:spLocks noGrp="1"/>
          </p:cNvSpPr>
          <p:nvPr>
            <p:ph idx="1"/>
          </p:nvPr>
        </p:nvSpPr>
        <p:spPr>
          <a:xfrm>
            <a:off x="457200" y="1280160"/>
            <a:ext cx="10820400" cy="3733800"/>
          </a:xfrm>
        </p:spPr>
        <p:txBody>
          <a:bodyPr/>
          <a:lstStyle/>
          <a:p>
            <a:r>
              <a:rPr lang="en-US" dirty="0"/>
              <a:t>The challenge for SE is to determine when there is likely a bad measurement (or multiple ones), and then to determine the particular bad measurements</a:t>
            </a:r>
          </a:p>
          <a:p>
            <a:r>
              <a:rPr lang="en-US" dirty="0"/>
              <a:t>J(</a:t>
            </a:r>
            <a:r>
              <a:rPr lang="en-US" b="1" dirty="0"/>
              <a:t>x</a:t>
            </a:r>
            <a:r>
              <a:rPr lang="en-US" dirty="0"/>
              <a:t>) is random number, with a probability density function (PDF) known as a chi-squared distribution, </a:t>
            </a:r>
            <a:r>
              <a:rPr lang="en-US" dirty="0">
                <a:sym typeface="Symbol"/>
              </a:rPr>
              <a:t></a:t>
            </a:r>
            <a:r>
              <a:rPr lang="en-US" baseline="30000" dirty="0">
                <a:sym typeface="Symbol"/>
              </a:rPr>
              <a:t>2</a:t>
            </a:r>
            <a:r>
              <a:rPr lang="en-US" dirty="0">
                <a:sym typeface="Symbol"/>
              </a:rPr>
              <a:t>(K), where K is the degrees of freedom, K=m-n</a:t>
            </a:r>
          </a:p>
          <a:p>
            <a:r>
              <a:rPr lang="en-US" dirty="0">
                <a:sym typeface="Symbol"/>
              </a:rPr>
              <a:t>It can be shown the expected mean for J(</a:t>
            </a:r>
            <a:r>
              <a:rPr lang="en-US" b="1" dirty="0">
                <a:sym typeface="Symbol"/>
              </a:rPr>
              <a:t>x</a:t>
            </a:r>
            <a:r>
              <a:rPr lang="en-US" dirty="0">
                <a:sym typeface="Symbol"/>
              </a:rPr>
              <a:t>) is K, with a standard deviation of</a:t>
            </a:r>
          </a:p>
          <a:p>
            <a:pPr lvl="1"/>
            <a:r>
              <a:rPr lang="en-US" dirty="0">
                <a:sym typeface="Symbol"/>
              </a:rPr>
              <a:t>Values of J(</a:t>
            </a:r>
            <a:r>
              <a:rPr lang="en-US" b="1" dirty="0">
                <a:sym typeface="Symbol"/>
              </a:rPr>
              <a:t>x</a:t>
            </a:r>
            <a:r>
              <a:rPr lang="en-US" dirty="0">
                <a:sym typeface="Symbol"/>
              </a:rPr>
              <a:t>) outside of several standard deviations indicate possible bad measurements, with the measurement residuals used to track down the likely bad measurements</a:t>
            </a:r>
          </a:p>
          <a:p>
            <a:r>
              <a:rPr lang="en-US" dirty="0">
                <a:sym typeface="Symbol"/>
              </a:rPr>
              <a:t>SE can be re-run without the bad measurements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53567509"/>
              </p:ext>
            </p:extLst>
          </p:nvPr>
        </p:nvGraphicFramePr>
        <p:xfrm>
          <a:off x="2819400" y="4495800"/>
          <a:ext cx="685800" cy="402021"/>
        </p:xfrm>
        <a:graphic>
          <a:graphicData uri="http://schemas.openxmlformats.org/presentationml/2006/ole">
            <mc:AlternateContent xmlns:mc="http://schemas.openxmlformats.org/markup-compatibility/2006">
              <mc:Choice xmlns:v="urn:schemas-microsoft-com:vml" Requires="v">
                <p:oleObj spid="_x0000_s12294" name="Equation" r:id="rId3" imgW="368280" imgH="215640" progId="Equation.DSMT4">
                  <p:embed/>
                </p:oleObj>
              </mc:Choice>
              <mc:Fallback>
                <p:oleObj name="Equation" r:id="rId3" imgW="368280" imgH="215640" progId="Equation.DSMT4">
                  <p:embed/>
                  <p:pic>
                    <p:nvPicPr>
                      <p:cNvPr id="6" name="Object 5"/>
                      <p:cNvPicPr/>
                      <p:nvPr/>
                    </p:nvPicPr>
                    <p:blipFill>
                      <a:blip r:embed="rId4"/>
                      <a:stretch>
                        <a:fillRect/>
                      </a:stretch>
                    </p:blipFill>
                    <p:spPr>
                      <a:xfrm>
                        <a:off x="2819400" y="4495800"/>
                        <a:ext cx="685800" cy="402021"/>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F9175DD3-D59E-D90A-DEFC-4A93180D60B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3943464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 Factorization</a:t>
            </a:r>
          </a:p>
        </p:txBody>
      </p:sp>
      <p:sp>
        <p:nvSpPr>
          <p:cNvPr id="3" name="Content Placeholder 2"/>
          <p:cNvSpPr>
            <a:spLocks noGrp="1"/>
          </p:cNvSpPr>
          <p:nvPr>
            <p:ph idx="1"/>
          </p:nvPr>
        </p:nvSpPr>
        <p:spPr>
          <a:xfrm>
            <a:off x="457200" y="1280160"/>
            <a:ext cx="11201400" cy="3733800"/>
          </a:xfrm>
        </p:spPr>
        <p:txBody>
          <a:bodyPr/>
          <a:lstStyle/>
          <a:p>
            <a:r>
              <a:rPr lang="en-US" dirty="0"/>
              <a:t>Used in SE since it handles ill-conditioned m by n matrices (with m &gt;= n)</a:t>
            </a:r>
          </a:p>
          <a:p>
            <a:r>
              <a:rPr lang="en-US" dirty="0"/>
              <a:t>Can be used with sparse matrices</a:t>
            </a:r>
          </a:p>
          <a:p>
            <a:r>
              <a:rPr lang="en-US" dirty="0"/>
              <a:t>We will first split the </a:t>
            </a:r>
            <a:r>
              <a:rPr lang="en-US" b="1" dirty="0"/>
              <a:t>R</a:t>
            </a:r>
            <a:r>
              <a:rPr lang="en-US" baseline="30000" dirty="0"/>
              <a:t>-1</a:t>
            </a:r>
            <a:r>
              <a:rPr lang="en-US" dirty="0"/>
              <a:t> matrix</a:t>
            </a:r>
            <a:br>
              <a:rPr lang="en-US" dirty="0"/>
            </a:br>
            <a:r>
              <a:rPr lang="en-US" dirty="0"/>
              <a:t/>
            </a:r>
            <a:br>
              <a:rPr lang="en-US" dirty="0"/>
            </a:br>
            <a:endParaRPr lang="en-US" dirty="0"/>
          </a:p>
          <a:p>
            <a:r>
              <a:rPr lang="en-US" dirty="0"/>
              <a:t>QR factorization represents the m by n </a:t>
            </a:r>
            <a:r>
              <a:rPr lang="en-US" b="1" dirty="0"/>
              <a:t>H</a:t>
            </a:r>
            <a:r>
              <a:rPr lang="en-US" dirty="0"/>
              <a:t>' matrix as</a:t>
            </a:r>
            <a:br>
              <a:rPr lang="en-US" dirty="0"/>
            </a:br>
            <a:r>
              <a:rPr lang="en-US" dirty="0"/>
              <a:t/>
            </a:r>
            <a:br>
              <a:rPr lang="en-US" dirty="0"/>
            </a:br>
            <a:r>
              <a:rPr lang="en-US" dirty="0"/>
              <a:t/>
            </a:r>
            <a:br>
              <a:rPr lang="en-US" dirty="0"/>
            </a:br>
            <a:r>
              <a:rPr lang="en-US" dirty="0"/>
              <a:t>with </a:t>
            </a:r>
            <a:r>
              <a:rPr lang="en-US" b="1" dirty="0"/>
              <a:t>Q</a:t>
            </a:r>
            <a:r>
              <a:rPr lang="en-US" dirty="0"/>
              <a:t> an m by m orthonormal matrix and </a:t>
            </a:r>
            <a:r>
              <a:rPr lang="en-US" b="1" dirty="0"/>
              <a:t>U</a:t>
            </a:r>
            <a:r>
              <a:rPr lang="en-US" dirty="0"/>
              <a:t> an upper triangular matrix (most books use  </a:t>
            </a:r>
            <a:r>
              <a:rPr lang="en-US" b="1" dirty="0"/>
              <a:t>Q R</a:t>
            </a:r>
            <a:r>
              <a:rPr lang="en-US" dirty="0"/>
              <a:t> but we use </a:t>
            </a:r>
            <a:r>
              <a:rPr lang="en-US" b="1" dirty="0"/>
              <a:t>U</a:t>
            </a:r>
            <a:r>
              <a:rPr lang="en-US" dirty="0"/>
              <a:t> to avoid confusion with the previous </a:t>
            </a:r>
            <a:r>
              <a:rPr lang="en-US" b="1" dirty="0"/>
              <a:t>R</a:t>
            </a:r>
            <a:r>
              <a:rPr lang="en-US" dirty="0"/>
              <a:t>)</a:t>
            </a:r>
            <a:endParaRPr lang="en-US" b="1" dirty="0"/>
          </a:p>
        </p:txBody>
      </p:sp>
      <p:graphicFrame>
        <p:nvGraphicFramePr>
          <p:cNvPr id="5" name="Object 4"/>
          <p:cNvGraphicFramePr>
            <a:graphicFrameLocks noChangeAspect="1"/>
          </p:cNvGraphicFramePr>
          <p:nvPr>
            <p:extLst>
              <p:ext uri="{D42A27DB-BD31-4B8C-83A1-F6EECF244321}">
                <p14:modId xmlns:p14="http://schemas.microsoft.com/office/powerpoint/2010/main" val="741161202"/>
              </p:ext>
            </p:extLst>
          </p:nvPr>
        </p:nvGraphicFramePr>
        <p:xfrm>
          <a:off x="914400" y="2880360"/>
          <a:ext cx="4970319" cy="533400"/>
        </p:xfrm>
        <a:graphic>
          <a:graphicData uri="http://schemas.openxmlformats.org/presentationml/2006/ole">
            <mc:AlternateContent xmlns:mc="http://schemas.openxmlformats.org/markup-compatibility/2006">
              <mc:Choice xmlns:v="urn:schemas-microsoft-com:vml" Requires="v">
                <p:oleObj spid="_x0000_s13322" name="Equation" r:id="rId3" imgW="2234880" imgH="241200" progId="Equation.DSMT4">
                  <p:embed/>
                </p:oleObj>
              </mc:Choice>
              <mc:Fallback>
                <p:oleObj name="Equation" r:id="rId3" imgW="2234880" imgH="241200" progId="Equation.DSMT4">
                  <p:embed/>
                  <p:pic>
                    <p:nvPicPr>
                      <p:cNvPr id="5" name="Object 4"/>
                      <p:cNvPicPr>
                        <a:picLocks noChangeAspect="1" noChangeArrowheads="1"/>
                      </p:cNvPicPr>
                      <p:nvPr/>
                    </p:nvPicPr>
                    <p:blipFill>
                      <a:blip r:embed="rId4"/>
                      <a:srcRect/>
                      <a:stretch>
                        <a:fillRect/>
                      </a:stretch>
                    </p:blipFill>
                    <p:spPr bwMode="auto">
                      <a:xfrm>
                        <a:off x="914400" y="2880360"/>
                        <a:ext cx="4970319" cy="5334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9676653"/>
              </p:ext>
            </p:extLst>
          </p:nvPr>
        </p:nvGraphicFramePr>
        <p:xfrm>
          <a:off x="990600" y="4343400"/>
          <a:ext cx="1348832" cy="457200"/>
        </p:xfrm>
        <a:graphic>
          <a:graphicData uri="http://schemas.openxmlformats.org/presentationml/2006/ole">
            <mc:AlternateContent xmlns:mc="http://schemas.openxmlformats.org/markup-compatibility/2006">
              <mc:Choice xmlns:v="urn:schemas-microsoft-com:vml" Requires="v">
                <p:oleObj spid="_x0000_s13323" name="Equation" r:id="rId5" imgW="596880" imgH="203040" progId="Equation.DSMT4">
                  <p:embed/>
                </p:oleObj>
              </mc:Choice>
              <mc:Fallback>
                <p:oleObj name="Equation" r:id="rId5" imgW="596880" imgH="203040" progId="Equation.DSMT4">
                  <p:embed/>
                  <p:pic>
                    <p:nvPicPr>
                      <p:cNvPr id="6" name="Object 5"/>
                      <p:cNvPicPr>
                        <a:picLocks noChangeAspect="1" noChangeArrowheads="1"/>
                      </p:cNvPicPr>
                      <p:nvPr/>
                    </p:nvPicPr>
                    <p:blipFill>
                      <a:blip r:embed="rId6"/>
                      <a:srcRect/>
                      <a:stretch>
                        <a:fillRect/>
                      </a:stretch>
                    </p:blipFill>
                    <p:spPr bwMode="auto">
                      <a:xfrm>
                        <a:off x="990600" y="4343400"/>
                        <a:ext cx="1348832" cy="457200"/>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B25B9345-086F-E67E-3B25-BF5D859AE60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265803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Orthonormal Matrices </a:t>
            </a:r>
          </a:p>
        </p:txBody>
      </p:sp>
      <p:sp>
        <p:nvSpPr>
          <p:cNvPr id="3" name="Content Placeholder 2"/>
          <p:cNvSpPr>
            <a:spLocks noGrp="1"/>
          </p:cNvSpPr>
          <p:nvPr>
            <p:ph idx="1"/>
          </p:nvPr>
        </p:nvSpPr>
        <p:spPr/>
        <p:txBody>
          <a:bodyPr/>
          <a:lstStyle/>
          <a:p>
            <a:r>
              <a:rPr lang="en-US" dirty="0"/>
              <a:t>The term orthogonal is used with vectors to indicate their dot product is zero (i.e., they are perpendicular to each other)</a:t>
            </a:r>
          </a:p>
          <a:p>
            <a:r>
              <a:rPr lang="en-US" dirty="0"/>
              <a:t>Orthonormal is used to indicate they are orthogonal and each has unit length (magnitude of 1)</a:t>
            </a:r>
          </a:p>
          <a:p>
            <a:r>
              <a:rPr lang="en-US" dirty="0"/>
              <a:t>The definition of an orthogonal matrix is </a:t>
            </a:r>
            <a:r>
              <a:rPr lang="en-US" b="1" dirty="0"/>
              <a:t>Q</a:t>
            </a:r>
            <a:r>
              <a:rPr lang="en-US" baseline="30000" dirty="0"/>
              <a:t>T</a:t>
            </a:r>
            <a:r>
              <a:rPr lang="en-US" b="1" dirty="0"/>
              <a:t>Q</a:t>
            </a:r>
            <a:r>
              <a:rPr lang="en-US" dirty="0"/>
              <a:t> = </a:t>
            </a:r>
            <a:r>
              <a:rPr lang="en-US" b="1" dirty="0"/>
              <a:t>I</a:t>
            </a:r>
          </a:p>
          <a:p>
            <a:pPr lvl="1"/>
            <a:r>
              <a:rPr lang="en-US" dirty="0"/>
              <a:t>This implies its inverse always exists</a:t>
            </a:r>
          </a:p>
          <a:p>
            <a:r>
              <a:rPr lang="en-US" dirty="0"/>
              <a:t>Its determinant is 1</a:t>
            </a:r>
          </a:p>
          <a:p>
            <a:r>
              <a:rPr lang="en-US" dirty="0"/>
              <a:t>They can be used for transformations such as an angular rotation</a:t>
            </a:r>
          </a:p>
        </p:txBody>
      </p:sp>
      <p:sp>
        <p:nvSpPr>
          <p:cNvPr id="4" name="Slide Number Placeholder 1">
            <a:extLst>
              <a:ext uri="{FF2B5EF4-FFF2-40B4-BE49-F238E27FC236}">
                <a16:creationId xmlns:a16="http://schemas.microsoft.com/office/drawing/2014/main" id="{56287F6A-D19F-68D6-0524-64E8793C512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153027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 Factorization</a:t>
            </a:r>
          </a:p>
        </p:txBody>
      </p:sp>
      <p:sp>
        <p:nvSpPr>
          <p:cNvPr id="3" name="Content Placeholder 2"/>
          <p:cNvSpPr>
            <a:spLocks noGrp="1"/>
          </p:cNvSpPr>
          <p:nvPr>
            <p:ph idx="1"/>
          </p:nvPr>
        </p:nvSpPr>
        <p:spPr/>
        <p:txBody>
          <a:bodyPr/>
          <a:lstStyle/>
          <a:p>
            <a:r>
              <a:rPr lang="en-US" dirty="0"/>
              <a:t>If                   then </a:t>
            </a:r>
          </a:p>
          <a:p>
            <a:r>
              <a:rPr lang="en-US" dirty="0"/>
              <a:t>But since </a:t>
            </a:r>
            <a:r>
              <a:rPr lang="en-US" b="1" dirty="0"/>
              <a:t>Q</a:t>
            </a:r>
            <a:r>
              <a:rPr lang="en-US" dirty="0"/>
              <a:t> is an orthonormal matrix, </a:t>
            </a:r>
          </a:p>
          <a:p>
            <a:r>
              <a:rPr lang="en-US" dirty="0"/>
              <a:t>Hence we have   </a:t>
            </a:r>
            <a:br>
              <a:rPr lang="en-US" dirty="0"/>
            </a:br>
            <a:r>
              <a:rPr lang="en-US" dirty="0"/>
              <a:t/>
            </a:r>
            <a:br>
              <a:rPr lang="en-US" dirty="0"/>
            </a:b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70962548"/>
              </p:ext>
            </p:extLst>
          </p:nvPr>
        </p:nvGraphicFramePr>
        <p:xfrm>
          <a:off x="3657600" y="1320324"/>
          <a:ext cx="2738438" cy="503238"/>
        </p:xfrm>
        <a:graphic>
          <a:graphicData uri="http://schemas.openxmlformats.org/presentationml/2006/ole">
            <mc:AlternateContent xmlns:mc="http://schemas.openxmlformats.org/markup-compatibility/2006">
              <mc:Choice xmlns:v="urn:schemas-microsoft-com:vml" Requires="v">
                <p:oleObj spid="_x0000_s14358" name="Equation" r:id="rId3" imgW="1231560" imgH="228600" progId="Equation.DSMT4">
                  <p:embed/>
                </p:oleObj>
              </mc:Choice>
              <mc:Fallback>
                <p:oleObj name="Equation" r:id="rId3" imgW="1231560" imgH="228600" progId="Equation.DSMT4">
                  <p:embed/>
                  <p:pic>
                    <p:nvPicPr>
                      <p:cNvPr id="5" name="Object 4"/>
                      <p:cNvPicPr>
                        <a:picLocks noChangeAspect="1" noChangeArrowheads="1"/>
                      </p:cNvPicPr>
                      <p:nvPr/>
                    </p:nvPicPr>
                    <p:blipFill>
                      <a:blip r:embed="rId4"/>
                      <a:srcRect/>
                      <a:stretch>
                        <a:fillRect/>
                      </a:stretch>
                    </p:blipFill>
                    <p:spPr bwMode="auto">
                      <a:xfrm>
                        <a:off x="3657600" y="1320324"/>
                        <a:ext cx="27384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6755337"/>
              </p:ext>
            </p:extLst>
          </p:nvPr>
        </p:nvGraphicFramePr>
        <p:xfrm>
          <a:off x="6527006" y="1828800"/>
          <a:ext cx="1271588" cy="476250"/>
        </p:xfrm>
        <a:graphic>
          <a:graphicData uri="http://schemas.openxmlformats.org/presentationml/2006/ole">
            <mc:AlternateContent xmlns:mc="http://schemas.openxmlformats.org/markup-compatibility/2006">
              <mc:Choice xmlns:v="urn:schemas-microsoft-com:vml" Requires="v">
                <p:oleObj spid="_x0000_s14359" name="Equation" r:id="rId5" imgW="571320" imgH="215640" progId="Equation.DSMT4">
                  <p:embed/>
                </p:oleObj>
              </mc:Choice>
              <mc:Fallback>
                <p:oleObj name="Equation" r:id="rId5" imgW="571320" imgH="215640" progId="Equation.DSMT4">
                  <p:embed/>
                  <p:pic>
                    <p:nvPicPr>
                      <p:cNvPr id="6" name="Object 5"/>
                      <p:cNvPicPr>
                        <a:picLocks noChangeAspect="1" noChangeArrowheads="1"/>
                      </p:cNvPicPr>
                      <p:nvPr/>
                    </p:nvPicPr>
                    <p:blipFill>
                      <a:blip r:embed="rId6"/>
                      <a:srcRect/>
                      <a:stretch>
                        <a:fillRect/>
                      </a:stretch>
                    </p:blipFill>
                    <p:spPr bwMode="auto">
                      <a:xfrm>
                        <a:off x="6527006" y="1828800"/>
                        <a:ext cx="12715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2588129"/>
              </p:ext>
            </p:extLst>
          </p:nvPr>
        </p:nvGraphicFramePr>
        <p:xfrm>
          <a:off x="3352800" y="2355399"/>
          <a:ext cx="2060575" cy="503238"/>
        </p:xfrm>
        <a:graphic>
          <a:graphicData uri="http://schemas.openxmlformats.org/presentationml/2006/ole">
            <mc:AlternateContent xmlns:mc="http://schemas.openxmlformats.org/markup-compatibility/2006">
              <mc:Choice xmlns:v="urn:schemas-microsoft-com:vml" Requires="v">
                <p:oleObj spid="_x0000_s14360" name="Equation" r:id="rId7" imgW="927000" imgH="228600" progId="Equation.DSMT4">
                  <p:embed/>
                </p:oleObj>
              </mc:Choice>
              <mc:Fallback>
                <p:oleObj name="Equation" r:id="rId7" imgW="927000" imgH="228600" progId="Equation.DSMT4">
                  <p:embed/>
                  <p:pic>
                    <p:nvPicPr>
                      <p:cNvPr id="7" name="Object 6"/>
                      <p:cNvPicPr>
                        <a:picLocks noChangeAspect="1" noChangeArrowheads="1"/>
                      </p:cNvPicPr>
                      <p:nvPr/>
                    </p:nvPicPr>
                    <p:blipFill>
                      <a:blip r:embed="rId8"/>
                      <a:srcRect/>
                      <a:stretch>
                        <a:fillRect/>
                      </a:stretch>
                    </p:blipFill>
                    <p:spPr bwMode="auto">
                      <a:xfrm>
                        <a:off x="3352800" y="2355399"/>
                        <a:ext cx="206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72144647"/>
              </p:ext>
            </p:extLst>
          </p:nvPr>
        </p:nvGraphicFramePr>
        <p:xfrm>
          <a:off x="1085849" y="2836887"/>
          <a:ext cx="6594475" cy="3698875"/>
        </p:xfrm>
        <a:graphic>
          <a:graphicData uri="http://schemas.openxmlformats.org/presentationml/2006/ole">
            <mc:AlternateContent xmlns:mc="http://schemas.openxmlformats.org/markup-compatibility/2006">
              <mc:Choice xmlns:v="urn:schemas-microsoft-com:vml" Requires="v">
                <p:oleObj spid="_x0000_s14361" name="Equation" r:id="rId9" imgW="3619440" imgH="2044440" progId="Equation.DSMT4">
                  <p:embed/>
                </p:oleObj>
              </mc:Choice>
              <mc:Fallback>
                <p:oleObj name="Equation" r:id="rId9" imgW="3619440" imgH="2044440" progId="Equation.DSMT4">
                  <p:embed/>
                  <p:pic>
                    <p:nvPicPr>
                      <p:cNvPr id="9" name="Object 8"/>
                      <p:cNvPicPr>
                        <a:picLocks noChangeAspect="1" noChangeArrowheads="1"/>
                      </p:cNvPicPr>
                      <p:nvPr/>
                    </p:nvPicPr>
                    <p:blipFill>
                      <a:blip r:embed="rId10"/>
                      <a:srcRect/>
                      <a:stretch>
                        <a:fillRect/>
                      </a:stretch>
                    </p:blipFill>
                    <p:spPr bwMode="auto">
                      <a:xfrm>
                        <a:off x="1085849" y="2836887"/>
                        <a:ext cx="6594475" cy="3698875"/>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89DC25B6-7B0B-4E4A-A792-E62A25E3918C}"/>
              </a:ext>
            </a:extLst>
          </p:cNvPr>
          <p:cNvSpPr txBox="1"/>
          <p:nvPr/>
        </p:nvSpPr>
        <p:spPr>
          <a:xfrm>
            <a:off x="8991600" y="3147060"/>
            <a:ext cx="2165978" cy="830997"/>
          </a:xfrm>
          <a:prstGeom prst="rect">
            <a:avLst/>
          </a:prstGeom>
          <a:solidFill>
            <a:srgbClr val="FFE6E6"/>
          </a:solidFill>
        </p:spPr>
        <p:txBody>
          <a:bodyPr wrap="none" rtlCol="0">
            <a:spAutoFit/>
          </a:bodyPr>
          <a:lstStyle/>
          <a:p>
            <a:r>
              <a:rPr lang="en-US" sz="2400" b="1" dirty="0">
                <a:solidFill>
                  <a:srgbClr val="1E0000"/>
                </a:solidFill>
              </a:rPr>
              <a:t>Q</a:t>
            </a:r>
            <a:r>
              <a:rPr lang="en-US" sz="2400" dirty="0">
                <a:solidFill>
                  <a:srgbClr val="1E0000"/>
                </a:solidFill>
              </a:rPr>
              <a:t> is an m by m </a:t>
            </a:r>
            <a:br>
              <a:rPr lang="en-US" sz="2400" dirty="0">
                <a:solidFill>
                  <a:srgbClr val="1E0000"/>
                </a:solidFill>
              </a:rPr>
            </a:br>
            <a:r>
              <a:rPr lang="en-US" sz="2400" dirty="0">
                <a:solidFill>
                  <a:srgbClr val="1E0000"/>
                </a:solidFill>
              </a:rPr>
              <a:t>matrix</a:t>
            </a:r>
          </a:p>
        </p:txBody>
      </p:sp>
      <p:graphicFrame>
        <p:nvGraphicFramePr>
          <p:cNvPr id="4" name="Object 3"/>
          <p:cNvGraphicFramePr>
            <a:graphicFrameLocks noChangeAspect="1"/>
          </p:cNvGraphicFramePr>
          <p:nvPr>
            <p:extLst>
              <p:ext uri="{D42A27DB-BD31-4B8C-83A1-F6EECF244321}">
                <p14:modId xmlns:p14="http://schemas.microsoft.com/office/powerpoint/2010/main" val="677161899"/>
              </p:ext>
            </p:extLst>
          </p:nvPr>
        </p:nvGraphicFramePr>
        <p:xfrm>
          <a:off x="1517651" y="1366362"/>
          <a:ext cx="1349375" cy="457200"/>
        </p:xfrm>
        <a:graphic>
          <a:graphicData uri="http://schemas.openxmlformats.org/presentationml/2006/ole">
            <mc:AlternateContent xmlns:mc="http://schemas.openxmlformats.org/markup-compatibility/2006">
              <mc:Choice xmlns:v="urn:schemas-microsoft-com:vml" Requires="v">
                <p:oleObj spid="_x0000_s14362" name="Equation" r:id="rId11" imgW="1349015" imgH="457495" progId="Equation.DSMT4">
                  <p:embed/>
                </p:oleObj>
              </mc:Choice>
              <mc:Fallback>
                <p:oleObj name="Equation" r:id="rId11" imgW="1349015" imgH="457495" progId="Equation.DSMT4">
                  <p:embed/>
                  <p:pic>
                    <p:nvPicPr>
                      <p:cNvPr id="0" name=""/>
                      <p:cNvPicPr/>
                      <p:nvPr/>
                    </p:nvPicPr>
                    <p:blipFill>
                      <a:blip r:embed="rId12"/>
                      <a:stretch>
                        <a:fillRect/>
                      </a:stretch>
                    </p:blipFill>
                    <p:spPr>
                      <a:xfrm>
                        <a:off x="1517651" y="1366362"/>
                        <a:ext cx="1349375" cy="457200"/>
                      </a:xfrm>
                      <a:prstGeom prst="rect">
                        <a:avLst/>
                      </a:prstGeom>
                    </p:spPr>
                  </p:pic>
                </p:oleObj>
              </mc:Fallback>
            </mc:AlternateContent>
          </a:graphicData>
        </a:graphic>
      </p:graphicFrame>
      <p:sp>
        <p:nvSpPr>
          <p:cNvPr id="8" name="Slide Number Placeholder 1">
            <a:extLst>
              <a:ext uri="{FF2B5EF4-FFF2-40B4-BE49-F238E27FC236}">
                <a16:creationId xmlns:a16="http://schemas.microsoft.com/office/drawing/2014/main" id="{01C98F5B-38D2-8D45-F24E-F8289A90AE0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298817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 Factorization</a:t>
            </a:r>
          </a:p>
        </p:txBody>
      </p:sp>
      <p:sp>
        <p:nvSpPr>
          <p:cNvPr id="3" name="Content Placeholder 2"/>
          <p:cNvSpPr>
            <a:spLocks noGrp="1"/>
          </p:cNvSpPr>
          <p:nvPr>
            <p:ph idx="1"/>
          </p:nvPr>
        </p:nvSpPr>
        <p:spPr>
          <a:xfrm>
            <a:off x="457200" y="1280160"/>
            <a:ext cx="11430000" cy="3733800"/>
          </a:xfrm>
        </p:spPr>
        <p:txBody>
          <a:bodyPr/>
          <a:lstStyle/>
          <a:p>
            <a:r>
              <a:rPr lang="en-US" dirty="0"/>
              <a:t>When factored the </a:t>
            </a:r>
            <a:r>
              <a:rPr lang="en-US" b="1" dirty="0"/>
              <a:t>U</a:t>
            </a:r>
            <a:r>
              <a:rPr lang="en-US" dirty="0"/>
              <a:t> matrix (i.e., what most call the </a:t>
            </a:r>
            <a:r>
              <a:rPr lang="en-US" b="1" dirty="0"/>
              <a:t>R</a:t>
            </a:r>
            <a:r>
              <a:rPr lang="en-US" dirty="0"/>
              <a:t> matrix ) will be an m by n upper triangular matrix</a:t>
            </a:r>
          </a:p>
          <a:p>
            <a:r>
              <a:rPr lang="en-US" dirty="0"/>
              <a:t>Several methods are available including the Householder method and the Givens method</a:t>
            </a:r>
          </a:p>
          <a:p>
            <a:r>
              <a:rPr lang="en-US" dirty="0"/>
              <a:t>Givens is preferred when dealing with sparse matrices</a:t>
            </a:r>
          </a:p>
          <a:p>
            <a:r>
              <a:rPr lang="en-US" dirty="0"/>
              <a:t>A good reference is Gene H. </a:t>
            </a:r>
            <a:r>
              <a:rPr lang="en-US" dirty="0" err="1"/>
              <a:t>Golub</a:t>
            </a:r>
            <a:r>
              <a:rPr lang="en-US" dirty="0"/>
              <a:t> and Charles F. Van Loan, “Matrix Computations,” third edition, Johns Hopkins University Press, </a:t>
            </a:r>
            <a:r>
              <a:rPr lang="en-US" dirty="0">
                <a:latin typeface="Times New Roman" pitchFamily="18" charset="0"/>
              </a:rPr>
              <a:t>1996</a:t>
            </a:r>
          </a:p>
          <a:p>
            <a:endParaRPr lang="en-US" dirty="0">
              <a:latin typeface="Symbol" panose="05050102010706020507" pitchFamily="18" charset="2"/>
            </a:endParaRPr>
          </a:p>
        </p:txBody>
      </p:sp>
      <p:sp>
        <p:nvSpPr>
          <p:cNvPr id="4" name="Slide Number Placeholder 1">
            <a:extLst>
              <a:ext uri="{FF2B5EF4-FFF2-40B4-BE49-F238E27FC236}">
                <a16:creationId xmlns:a16="http://schemas.microsoft.com/office/drawing/2014/main" id="{3614033B-826D-CDA1-6EBC-ABA1DBA601E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186858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Givens Algorithm for Factoring a Matrix A</a:t>
            </a:r>
          </a:p>
        </p:txBody>
      </p:sp>
      <p:sp>
        <p:nvSpPr>
          <p:cNvPr id="3" name="Content Placeholder 2"/>
          <p:cNvSpPr>
            <a:spLocks noGrp="1"/>
          </p:cNvSpPr>
          <p:nvPr>
            <p:ph idx="1"/>
          </p:nvPr>
        </p:nvSpPr>
        <p:spPr>
          <a:xfrm>
            <a:off x="457200" y="1280160"/>
            <a:ext cx="10820400" cy="3733800"/>
          </a:xfrm>
        </p:spPr>
        <p:txBody>
          <a:bodyPr/>
          <a:lstStyle/>
          <a:p>
            <a:r>
              <a:rPr lang="en-US" dirty="0"/>
              <a:t>The Givens algorithm works by pre-multiplying the initial matrix, </a:t>
            </a:r>
            <a:r>
              <a:rPr lang="en-US" b="1" dirty="0"/>
              <a:t>A</a:t>
            </a:r>
            <a:r>
              <a:rPr lang="en-US" dirty="0"/>
              <a:t>, by a series of matrices and their transposes, starting with </a:t>
            </a:r>
            <a:r>
              <a:rPr lang="en-US" b="1" dirty="0"/>
              <a:t>G</a:t>
            </a:r>
            <a:r>
              <a:rPr lang="en-US" baseline="-25000" dirty="0"/>
              <a:t>1</a:t>
            </a:r>
            <a:r>
              <a:rPr lang="en-US" b="1" dirty="0"/>
              <a:t>G</a:t>
            </a:r>
            <a:r>
              <a:rPr lang="en-US" baseline="-25000" dirty="0"/>
              <a:t>1</a:t>
            </a:r>
            <a:r>
              <a:rPr lang="en-US" baseline="30000" dirty="0"/>
              <a:t>T</a:t>
            </a:r>
            <a:r>
              <a:rPr lang="en-US" dirty="0"/>
              <a:t> </a:t>
            </a:r>
          </a:p>
          <a:p>
            <a:pPr lvl="1"/>
            <a:r>
              <a:rPr lang="en-US" dirty="0"/>
              <a:t>If </a:t>
            </a:r>
            <a:r>
              <a:rPr lang="en-US" b="1" dirty="0"/>
              <a:t>A</a:t>
            </a:r>
            <a:r>
              <a:rPr lang="en-US" dirty="0"/>
              <a:t> is m by n, then each </a:t>
            </a:r>
            <a:r>
              <a:rPr lang="en-US" b="1" dirty="0"/>
              <a:t>G</a:t>
            </a:r>
            <a:r>
              <a:rPr lang="en-US" dirty="0"/>
              <a:t> is an m by m matrix</a:t>
            </a:r>
          </a:p>
          <a:p>
            <a:r>
              <a:rPr lang="en-US" dirty="0"/>
              <a:t>The algorithm proceeds column by column, sequentially zeroing out elements in the lower triangle of</a:t>
            </a:r>
            <a:r>
              <a:rPr lang="en-US" b="1" dirty="0"/>
              <a:t> A</a:t>
            </a:r>
            <a:r>
              <a:rPr lang="en-US" dirty="0"/>
              <a:t>, starting at the bottom of each column</a:t>
            </a:r>
          </a:p>
          <a:p>
            <a:endParaRPr lang="en-US" dirty="0"/>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321904539"/>
              </p:ext>
            </p:extLst>
          </p:nvPr>
        </p:nvGraphicFramePr>
        <p:xfrm>
          <a:off x="2438400" y="4011454"/>
          <a:ext cx="4037013" cy="2005012"/>
        </p:xfrm>
        <a:graphic>
          <a:graphicData uri="http://schemas.openxmlformats.org/presentationml/2006/ole">
            <mc:AlternateContent xmlns:mc="http://schemas.openxmlformats.org/markup-compatibility/2006">
              <mc:Choice xmlns:v="urn:schemas-microsoft-com:vml" Requires="v">
                <p:oleObj spid="_x0000_s15366" name="Equation" r:id="rId3" imgW="1562040" imgH="774360" progId="Equation.DSMT4">
                  <p:embed/>
                </p:oleObj>
              </mc:Choice>
              <mc:Fallback>
                <p:oleObj name="Equation" r:id="rId3" imgW="1562040" imgH="774360" progId="Equation.DSMT4">
                  <p:embed/>
                  <p:pic>
                    <p:nvPicPr>
                      <p:cNvPr id="5" name="Object 4"/>
                      <p:cNvPicPr>
                        <a:picLocks noGrp="1" noChangeAspect="1" noChangeArrowheads="1"/>
                      </p:cNvPicPr>
                      <p:nvPr/>
                    </p:nvPicPr>
                    <p:blipFill>
                      <a:blip r:embed="rId4"/>
                      <a:srcRect/>
                      <a:stretch>
                        <a:fillRect/>
                      </a:stretch>
                    </p:blipFill>
                    <p:spPr bwMode="auto">
                      <a:xfrm>
                        <a:off x="2438400" y="4011454"/>
                        <a:ext cx="4037013" cy="2005012"/>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89DC25B6-7B0B-4E4A-A792-E62A25E3918C}"/>
              </a:ext>
            </a:extLst>
          </p:cNvPr>
          <p:cNvSpPr txBox="1"/>
          <p:nvPr/>
        </p:nvSpPr>
        <p:spPr>
          <a:xfrm>
            <a:off x="7467600" y="3886200"/>
            <a:ext cx="2303836" cy="1938992"/>
          </a:xfrm>
          <a:prstGeom prst="rect">
            <a:avLst/>
          </a:prstGeom>
          <a:solidFill>
            <a:srgbClr val="FFE6E6"/>
          </a:solidFill>
        </p:spPr>
        <p:txBody>
          <a:bodyPr wrap="none" rtlCol="0">
            <a:spAutoFit/>
          </a:bodyPr>
          <a:lstStyle/>
          <a:p>
            <a:r>
              <a:rPr lang="en-US" sz="2400" dirty="0">
                <a:solidFill>
                  <a:srgbClr val="1E0000"/>
                </a:solidFill>
              </a:rPr>
              <a:t>If </a:t>
            </a:r>
            <a:r>
              <a:rPr lang="en-US" sz="2400" b="1" dirty="0">
                <a:solidFill>
                  <a:srgbClr val="1E0000"/>
                </a:solidFill>
              </a:rPr>
              <a:t>A</a:t>
            </a:r>
            <a:r>
              <a:rPr lang="en-US" sz="2400" dirty="0">
                <a:solidFill>
                  <a:srgbClr val="1E0000"/>
                </a:solidFill>
              </a:rPr>
              <a:t> is sparse,</a:t>
            </a:r>
            <a:br>
              <a:rPr lang="en-US" sz="2400" dirty="0">
                <a:solidFill>
                  <a:srgbClr val="1E0000"/>
                </a:solidFill>
              </a:rPr>
            </a:br>
            <a:r>
              <a:rPr lang="en-US" sz="2400" dirty="0">
                <a:solidFill>
                  <a:srgbClr val="1E0000"/>
                </a:solidFill>
              </a:rPr>
              <a:t>then we can take</a:t>
            </a:r>
            <a:br>
              <a:rPr lang="en-US" sz="2400" dirty="0">
                <a:solidFill>
                  <a:srgbClr val="1E0000"/>
                </a:solidFill>
              </a:rPr>
            </a:br>
            <a:r>
              <a:rPr lang="en-US" sz="2400" dirty="0">
                <a:solidFill>
                  <a:srgbClr val="1E0000"/>
                </a:solidFill>
              </a:rPr>
              <a:t>advantage of</a:t>
            </a:r>
            <a:br>
              <a:rPr lang="en-US" sz="2400" dirty="0">
                <a:solidFill>
                  <a:srgbClr val="1E0000"/>
                </a:solidFill>
              </a:rPr>
            </a:br>
            <a:r>
              <a:rPr lang="en-US" sz="2400" dirty="0">
                <a:solidFill>
                  <a:srgbClr val="1E0000"/>
                </a:solidFill>
              </a:rPr>
              <a:t>sparsity going up</a:t>
            </a:r>
            <a:br>
              <a:rPr lang="en-US" sz="2400" dirty="0">
                <a:solidFill>
                  <a:srgbClr val="1E0000"/>
                </a:solidFill>
              </a:rPr>
            </a:br>
            <a:r>
              <a:rPr lang="en-US" sz="2400" dirty="0">
                <a:solidFill>
                  <a:srgbClr val="1E0000"/>
                </a:solidFill>
              </a:rPr>
              <a:t>the column</a:t>
            </a:r>
          </a:p>
        </p:txBody>
      </p:sp>
      <p:sp>
        <p:nvSpPr>
          <p:cNvPr id="4" name="Slide Number Placeholder 1">
            <a:extLst>
              <a:ext uri="{FF2B5EF4-FFF2-40B4-BE49-F238E27FC236}">
                <a16:creationId xmlns:a16="http://schemas.microsoft.com/office/drawing/2014/main" id="{9BBF1F05-C3D2-C259-8973-7CA7F3C9699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203879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534400" cy="1066800"/>
          </a:xfrm>
        </p:spPr>
        <p:txBody>
          <a:bodyPr/>
          <a:lstStyle/>
          <a:p>
            <a:r>
              <a:rPr lang="en-US" dirty="0"/>
              <a:t>State Estimation for Linear Functions</a:t>
            </a:r>
          </a:p>
        </p:txBody>
      </p:sp>
      <p:sp>
        <p:nvSpPr>
          <p:cNvPr id="3" name="Content Placeholder 2"/>
          <p:cNvSpPr>
            <a:spLocks noGrp="1"/>
          </p:cNvSpPr>
          <p:nvPr>
            <p:ph idx="1"/>
          </p:nvPr>
        </p:nvSpPr>
        <p:spPr>
          <a:xfrm>
            <a:off x="457200" y="1280160"/>
            <a:ext cx="9829800" cy="2910840"/>
          </a:xfrm>
        </p:spPr>
        <p:txBody>
          <a:bodyPr/>
          <a:lstStyle/>
          <a:p>
            <a:r>
              <a:rPr lang="en-US" dirty="0"/>
              <a:t>First we’ll consider the linear problem.  That is where</a:t>
            </a:r>
          </a:p>
          <a:p>
            <a:pPr marL="0" indent="0">
              <a:buNone/>
            </a:pPr>
            <a:r>
              <a:rPr lang="en-US" dirty="0"/>
              <a:t/>
            </a:r>
            <a:br>
              <a:rPr lang="en-US" dirty="0"/>
            </a:br>
            <a:endParaRPr lang="en-US" dirty="0"/>
          </a:p>
          <a:p>
            <a:r>
              <a:rPr lang="en-US" dirty="0"/>
              <a:t>Let </a:t>
            </a:r>
            <a:r>
              <a:rPr lang="en-US" b="1" dirty="0"/>
              <a:t>R</a:t>
            </a:r>
            <a:r>
              <a:rPr lang="en-US" dirty="0"/>
              <a:t> be defined as the diagonal matrix of the variances (square of the standard deviations) for each of the measurements</a:t>
            </a:r>
          </a:p>
        </p:txBody>
      </p:sp>
      <p:graphicFrame>
        <p:nvGraphicFramePr>
          <p:cNvPr id="4" name="Object 3"/>
          <p:cNvGraphicFramePr>
            <a:graphicFrameLocks noChangeAspect="1"/>
          </p:cNvGraphicFramePr>
          <p:nvPr>
            <p:extLst>
              <p:ext uri="{D42A27DB-BD31-4B8C-83A1-F6EECF244321}">
                <p14:modId xmlns:p14="http://schemas.microsoft.com/office/powerpoint/2010/main" val="497759480"/>
              </p:ext>
            </p:extLst>
          </p:nvPr>
        </p:nvGraphicFramePr>
        <p:xfrm>
          <a:off x="1066800" y="1968724"/>
          <a:ext cx="3505201" cy="558351"/>
        </p:xfrm>
        <a:graphic>
          <a:graphicData uri="http://schemas.openxmlformats.org/presentationml/2006/ole">
            <mc:AlternateContent xmlns:mc="http://schemas.openxmlformats.org/markup-compatibility/2006">
              <mc:Choice xmlns:v="urn:schemas-microsoft-com:vml" Requires="v">
                <p:oleObj spid="_x0000_s1034" name="Equation" r:id="rId3" imgW="1434960" imgH="228600" progId="Equation.DSMT4">
                  <p:embed/>
                </p:oleObj>
              </mc:Choice>
              <mc:Fallback>
                <p:oleObj name="Equation" r:id="rId3" imgW="1434960" imgH="228600" progId="Equation.DSMT4">
                  <p:embed/>
                  <p:pic>
                    <p:nvPicPr>
                      <p:cNvPr id="4" name="Object 3"/>
                      <p:cNvPicPr/>
                      <p:nvPr/>
                    </p:nvPicPr>
                    <p:blipFill>
                      <a:blip r:embed="rId4"/>
                      <a:stretch>
                        <a:fillRect/>
                      </a:stretch>
                    </p:blipFill>
                    <p:spPr>
                      <a:xfrm>
                        <a:off x="1066800" y="1968724"/>
                        <a:ext cx="3505201" cy="55835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13874584"/>
              </p:ext>
            </p:extLst>
          </p:nvPr>
        </p:nvGraphicFramePr>
        <p:xfrm>
          <a:off x="2133600" y="4038600"/>
          <a:ext cx="3583459" cy="2209800"/>
        </p:xfrm>
        <a:graphic>
          <a:graphicData uri="http://schemas.openxmlformats.org/presentationml/2006/ole">
            <mc:AlternateContent xmlns:mc="http://schemas.openxmlformats.org/markup-compatibility/2006">
              <mc:Choice xmlns:v="urn:schemas-microsoft-com:vml" Requires="v">
                <p:oleObj spid="_x0000_s1035" name="Equation" r:id="rId5" imgW="1523880" imgH="939600" progId="Equation.DSMT4">
                  <p:embed/>
                </p:oleObj>
              </mc:Choice>
              <mc:Fallback>
                <p:oleObj name="Equation" r:id="rId5" imgW="1523880" imgH="939600" progId="Equation.DSMT4">
                  <p:embed/>
                  <p:pic>
                    <p:nvPicPr>
                      <p:cNvPr id="5" name="Object 4"/>
                      <p:cNvPicPr/>
                      <p:nvPr/>
                    </p:nvPicPr>
                    <p:blipFill>
                      <a:blip r:embed="rId6"/>
                      <a:stretch>
                        <a:fillRect/>
                      </a:stretch>
                    </p:blipFill>
                    <p:spPr>
                      <a:xfrm>
                        <a:off x="2133600" y="4038600"/>
                        <a:ext cx="3583459" cy="2209800"/>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id="{D83933CA-DA82-0158-CA61-85B08475EA7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213797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Estimation for Linear Functions</a:t>
            </a:r>
          </a:p>
        </p:txBody>
      </p:sp>
      <p:sp>
        <p:nvSpPr>
          <p:cNvPr id="3" name="Content Placeholder 2"/>
          <p:cNvSpPr>
            <a:spLocks noGrp="1"/>
          </p:cNvSpPr>
          <p:nvPr>
            <p:ph idx="1"/>
          </p:nvPr>
        </p:nvSpPr>
        <p:spPr>
          <a:xfrm>
            <a:off x="457200" y="1280160"/>
            <a:ext cx="10439400" cy="2529840"/>
          </a:xfrm>
        </p:spPr>
        <p:txBody>
          <a:bodyPr/>
          <a:lstStyle/>
          <a:p>
            <a:r>
              <a:rPr lang="en-US" dirty="0"/>
              <a:t>We then differentiate J(</a:t>
            </a:r>
            <a:r>
              <a:rPr lang="en-US" b="1" dirty="0"/>
              <a:t>x</a:t>
            </a:r>
            <a:r>
              <a:rPr lang="en-US" dirty="0"/>
              <a:t>) w.r.t. </a:t>
            </a:r>
            <a:r>
              <a:rPr lang="en-US" b="1" dirty="0"/>
              <a:t>x</a:t>
            </a:r>
            <a:r>
              <a:rPr lang="en-US" dirty="0"/>
              <a:t> to determine the value of </a:t>
            </a:r>
            <a:r>
              <a:rPr lang="en-US" b="1" dirty="0"/>
              <a:t>x</a:t>
            </a:r>
            <a:r>
              <a:rPr lang="en-US" dirty="0"/>
              <a:t> that minimizes this function </a:t>
            </a:r>
            <a:br>
              <a:rPr lang="en-US" dirty="0"/>
            </a:br>
            <a:r>
              <a:rPr lang="en-US" dirty="0"/>
              <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51510998"/>
              </p:ext>
            </p:extLst>
          </p:nvPr>
        </p:nvGraphicFramePr>
        <p:xfrm>
          <a:off x="1066799" y="2438400"/>
          <a:ext cx="8449631" cy="2590800"/>
        </p:xfrm>
        <a:graphic>
          <a:graphicData uri="http://schemas.openxmlformats.org/presentationml/2006/ole">
            <mc:AlternateContent xmlns:mc="http://schemas.openxmlformats.org/markup-compatibility/2006">
              <mc:Choice xmlns:v="urn:schemas-microsoft-com:vml" Requires="v">
                <p:oleObj spid="_x0000_s2054" name="Equation" r:id="rId3" imgW="3644640" imgH="1117440" progId="Equation.DSMT4">
                  <p:embed/>
                </p:oleObj>
              </mc:Choice>
              <mc:Fallback>
                <p:oleObj name="Equation" r:id="rId3" imgW="3644640" imgH="1117440" progId="Equation.DSMT4">
                  <p:embed/>
                  <p:pic>
                    <p:nvPicPr>
                      <p:cNvPr id="4" name="Object 3"/>
                      <p:cNvPicPr/>
                      <p:nvPr/>
                    </p:nvPicPr>
                    <p:blipFill>
                      <a:blip r:embed="rId4"/>
                      <a:stretch>
                        <a:fillRect/>
                      </a:stretch>
                    </p:blipFill>
                    <p:spPr>
                      <a:xfrm>
                        <a:off x="1066799" y="2438400"/>
                        <a:ext cx="8449631" cy="2590800"/>
                      </a:xfrm>
                      <a:prstGeom prst="rect">
                        <a:avLst/>
                      </a:prstGeom>
                    </p:spPr>
                  </p:pic>
                </p:oleObj>
              </mc:Fallback>
            </mc:AlternateContent>
          </a:graphicData>
        </a:graphic>
      </p:graphicFrame>
      <p:sp>
        <p:nvSpPr>
          <p:cNvPr id="5" name="Slide Number Placeholder 1">
            <a:extLst>
              <a:ext uri="{FF2B5EF4-FFF2-40B4-BE49-F238E27FC236}">
                <a16:creationId xmlns:a16="http://schemas.microsoft.com/office/drawing/2014/main" id="{4A1F5034-CF21-057C-CF52-274D947011E5}"/>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340793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DC System Example</a:t>
            </a:r>
          </a:p>
        </p:txBody>
      </p:sp>
      <p:sp>
        <p:nvSpPr>
          <p:cNvPr id="3" name="Content Placeholder 2"/>
          <p:cNvSpPr>
            <a:spLocks noGrp="1"/>
          </p:cNvSpPr>
          <p:nvPr>
            <p:ph idx="1"/>
          </p:nvPr>
        </p:nvSpPr>
        <p:spPr>
          <a:xfrm>
            <a:off x="457200" y="1280160"/>
            <a:ext cx="10515600" cy="1920240"/>
          </a:xfrm>
        </p:spPr>
        <p:txBody>
          <a:bodyPr/>
          <a:lstStyle/>
          <a:p>
            <a:r>
              <a:rPr lang="en-US" dirty="0"/>
              <a:t>Say we have a two bus power system that we are solving using the dc approximation.  Say the line’s per unit reactance is j0.1.  Say we have power measurements at both ends of the line.  For simplicity assume </a:t>
            </a:r>
            <a:r>
              <a:rPr lang="en-US" b="1" dirty="0"/>
              <a:t>R</a:t>
            </a:r>
            <a:r>
              <a:rPr lang="en-US" dirty="0"/>
              <a:t>=</a:t>
            </a:r>
            <a:r>
              <a:rPr lang="en-US" b="1" dirty="0"/>
              <a:t>I</a:t>
            </a:r>
            <a:r>
              <a:rPr lang="en-US" dirty="0"/>
              <a:t>.  We would then like to estimate the bus angles.  Then</a:t>
            </a:r>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564661139"/>
              </p:ext>
            </p:extLst>
          </p:nvPr>
        </p:nvGraphicFramePr>
        <p:xfrm>
          <a:off x="1066800" y="3242270"/>
          <a:ext cx="7926494" cy="2167930"/>
        </p:xfrm>
        <a:graphic>
          <a:graphicData uri="http://schemas.openxmlformats.org/presentationml/2006/ole">
            <mc:AlternateContent xmlns:mc="http://schemas.openxmlformats.org/markup-compatibility/2006">
              <mc:Choice xmlns:v="urn:schemas-microsoft-com:vml" Requires="v">
                <p:oleObj spid="_x0000_s3078" name="Equation" r:id="rId3" imgW="3251160" imgH="888840" progId="Equation.DSMT4">
                  <p:embed/>
                </p:oleObj>
              </mc:Choice>
              <mc:Fallback>
                <p:oleObj name="Equation" r:id="rId3" imgW="3251160" imgH="888840" progId="Equation.DSMT4">
                  <p:embed/>
                  <p:pic>
                    <p:nvPicPr>
                      <p:cNvPr id="4" name="Object 3"/>
                      <p:cNvPicPr/>
                      <p:nvPr/>
                    </p:nvPicPr>
                    <p:blipFill>
                      <a:blip r:embed="rId4"/>
                      <a:stretch>
                        <a:fillRect/>
                      </a:stretch>
                    </p:blipFill>
                    <p:spPr>
                      <a:xfrm>
                        <a:off x="1066800" y="3242270"/>
                        <a:ext cx="7926494" cy="2167930"/>
                      </a:xfrm>
                      <a:prstGeom prst="rect">
                        <a:avLst/>
                      </a:prstGeom>
                    </p:spPr>
                  </p:pic>
                </p:oleObj>
              </mc:Fallback>
            </mc:AlternateContent>
          </a:graphicData>
        </a:graphic>
      </p:graphicFrame>
      <p:sp>
        <p:nvSpPr>
          <p:cNvPr id="5" name="TextBox 4"/>
          <p:cNvSpPr txBox="1"/>
          <p:nvPr/>
        </p:nvSpPr>
        <p:spPr>
          <a:xfrm>
            <a:off x="990600" y="5715000"/>
            <a:ext cx="5908964" cy="830997"/>
          </a:xfrm>
          <a:prstGeom prst="rect">
            <a:avLst/>
          </a:prstGeom>
          <a:solidFill>
            <a:srgbClr val="FFE6E6"/>
          </a:solidFill>
        </p:spPr>
        <p:txBody>
          <a:bodyPr wrap="square" rtlCol="0">
            <a:spAutoFit/>
          </a:bodyPr>
          <a:lstStyle/>
          <a:p>
            <a:r>
              <a:rPr lang="en-US" sz="2400" dirty="0">
                <a:solidFill>
                  <a:srgbClr val="1E0000"/>
                </a:solidFill>
              </a:rPr>
              <a:t>We have a problem since </a:t>
            </a:r>
            <a:r>
              <a:rPr lang="en-US" sz="2400" b="1" dirty="0">
                <a:solidFill>
                  <a:srgbClr val="1E0000"/>
                </a:solidFill>
              </a:rPr>
              <a:t>H</a:t>
            </a:r>
            <a:r>
              <a:rPr lang="en-US" sz="2400" baseline="30000" dirty="0">
                <a:solidFill>
                  <a:srgbClr val="1E0000"/>
                </a:solidFill>
              </a:rPr>
              <a:t>T</a:t>
            </a:r>
            <a:r>
              <a:rPr lang="en-US" sz="2400" b="1" dirty="0">
                <a:solidFill>
                  <a:srgbClr val="1E0000"/>
                </a:solidFill>
              </a:rPr>
              <a:t>H</a:t>
            </a:r>
            <a:r>
              <a:rPr lang="en-US" sz="2400" dirty="0">
                <a:solidFill>
                  <a:srgbClr val="1E0000"/>
                </a:solidFill>
              </a:rPr>
              <a:t> is singular. This is because of lack of an angle reference.</a:t>
            </a:r>
          </a:p>
        </p:txBody>
      </p:sp>
      <p:sp>
        <p:nvSpPr>
          <p:cNvPr id="6" name="Slide Number Placeholder 1">
            <a:extLst>
              <a:ext uri="{FF2B5EF4-FFF2-40B4-BE49-F238E27FC236}">
                <a16:creationId xmlns:a16="http://schemas.microsoft.com/office/drawing/2014/main" id="{E412B21B-E59D-D1C6-6574-18CB6A157BA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234324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DC System Example, cont.</a:t>
            </a:r>
          </a:p>
        </p:txBody>
      </p:sp>
      <p:sp>
        <p:nvSpPr>
          <p:cNvPr id="3" name="Content Placeholder 2"/>
          <p:cNvSpPr>
            <a:spLocks noGrp="1"/>
          </p:cNvSpPr>
          <p:nvPr>
            <p:ph idx="1"/>
          </p:nvPr>
        </p:nvSpPr>
        <p:spPr>
          <a:xfrm>
            <a:off x="457200" y="1280160"/>
            <a:ext cx="10363200" cy="1005840"/>
          </a:xfrm>
        </p:spPr>
        <p:txBody>
          <a:bodyPr/>
          <a:lstStyle/>
          <a:p>
            <a:r>
              <a:rPr lang="en-US" dirty="0"/>
              <a:t>Say we directly measure </a:t>
            </a:r>
            <a:r>
              <a:rPr lang="en-US" dirty="0">
                <a:latin typeface="Symbol" panose="05050102010706020507" pitchFamily="18" charset="2"/>
              </a:rPr>
              <a:t>q</a:t>
            </a:r>
            <a:r>
              <a:rPr lang="en-US" baseline="-25000" dirty="0"/>
              <a:t>1</a:t>
            </a:r>
            <a:r>
              <a:rPr lang="en-US" dirty="0"/>
              <a:t> (with a PMU) to be zero; set this as the third measurement.  Then</a:t>
            </a:r>
          </a:p>
        </p:txBody>
      </p:sp>
      <p:graphicFrame>
        <p:nvGraphicFramePr>
          <p:cNvPr id="4" name="Object 3"/>
          <p:cNvGraphicFramePr>
            <a:graphicFrameLocks noChangeAspect="1"/>
          </p:cNvGraphicFramePr>
          <p:nvPr>
            <p:extLst>
              <p:ext uri="{D42A27DB-BD31-4B8C-83A1-F6EECF244321}">
                <p14:modId xmlns:p14="http://schemas.microsoft.com/office/powerpoint/2010/main" val="2789039960"/>
              </p:ext>
            </p:extLst>
          </p:nvPr>
        </p:nvGraphicFramePr>
        <p:xfrm>
          <a:off x="982624" y="2286000"/>
          <a:ext cx="8745576" cy="4235415"/>
        </p:xfrm>
        <a:graphic>
          <a:graphicData uri="http://schemas.openxmlformats.org/presentationml/2006/ole">
            <mc:AlternateContent xmlns:mc="http://schemas.openxmlformats.org/markup-compatibility/2006">
              <mc:Choice xmlns:v="urn:schemas-microsoft-com:vml" Requires="v">
                <p:oleObj spid="_x0000_s4102" name="Equation" r:id="rId3" imgW="4457520" imgH="2158920" progId="Equation.DSMT4">
                  <p:embed/>
                </p:oleObj>
              </mc:Choice>
              <mc:Fallback>
                <p:oleObj name="Equation" r:id="rId3" imgW="4457520" imgH="2158920" progId="Equation.DSMT4">
                  <p:embed/>
                  <p:pic>
                    <p:nvPicPr>
                      <p:cNvPr id="4" name="Object 3"/>
                      <p:cNvPicPr/>
                      <p:nvPr/>
                    </p:nvPicPr>
                    <p:blipFill>
                      <a:blip r:embed="rId4"/>
                      <a:stretch>
                        <a:fillRect/>
                      </a:stretch>
                    </p:blipFill>
                    <p:spPr>
                      <a:xfrm>
                        <a:off x="982624" y="2286000"/>
                        <a:ext cx="8745576" cy="4235415"/>
                      </a:xfrm>
                      <a:prstGeom prst="rect">
                        <a:avLst/>
                      </a:prstGeom>
                    </p:spPr>
                  </p:pic>
                </p:oleObj>
              </mc:Fallback>
            </mc:AlternateContent>
          </a:graphicData>
        </a:graphic>
      </p:graphicFrame>
      <p:sp>
        <p:nvSpPr>
          <p:cNvPr id="6" name="TextBox 5"/>
          <p:cNvSpPr txBox="1"/>
          <p:nvPr/>
        </p:nvSpPr>
        <p:spPr>
          <a:xfrm>
            <a:off x="10006583" y="2743200"/>
            <a:ext cx="1627633" cy="1569660"/>
          </a:xfrm>
          <a:prstGeom prst="rect">
            <a:avLst/>
          </a:prstGeom>
          <a:solidFill>
            <a:srgbClr val="FFE6E6"/>
          </a:solidFill>
        </p:spPr>
        <p:txBody>
          <a:bodyPr wrap="square" rtlCol="0">
            <a:spAutoFit/>
          </a:bodyPr>
          <a:lstStyle/>
          <a:p>
            <a:r>
              <a:rPr lang="en-US" sz="2400" dirty="0">
                <a:solidFill>
                  <a:srgbClr val="1E0000"/>
                </a:solidFill>
              </a:rPr>
              <a:t>Note that the angles are in</a:t>
            </a:r>
            <a:br>
              <a:rPr lang="en-US" sz="2400" dirty="0">
                <a:solidFill>
                  <a:srgbClr val="1E0000"/>
                </a:solidFill>
              </a:rPr>
            </a:br>
            <a:r>
              <a:rPr lang="en-US" sz="2400" dirty="0">
                <a:solidFill>
                  <a:srgbClr val="1E0000"/>
                </a:solidFill>
              </a:rPr>
              <a:t>radians</a:t>
            </a:r>
          </a:p>
        </p:txBody>
      </p:sp>
      <p:sp>
        <p:nvSpPr>
          <p:cNvPr id="5" name="Slide Number Placeholder 1">
            <a:extLst>
              <a:ext uri="{FF2B5EF4-FFF2-40B4-BE49-F238E27FC236}">
                <a16:creationId xmlns:a16="http://schemas.microsoft.com/office/drawing/2014/main" id="{E56F09D5-425F-EF14-8C5F-C9FB6D54CEE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115127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Formulation</a:t>
            </a:r>
          </a:p>
        </p:txBody>
      </p:sp>
      <p:sp>
        <p:nvSpPr>
          <p:cNvPr id="3" name="Content Placeholder 2"/>
          <p:cNvSpPr>
            <a:spLocks noGrp="1"/>
          </p:cNvSpPr>
          <p:nvPr>
            <p:ph idx="1"/>
          </p:nvPr>
        </p:nvSpPr>
        <p:spPr>
          <a:xfrm>
            <a:off x="457200" y="1280160"/>
            <a:ext cx="11506200" cy="1844040"/>
          </a:xfrm>
        </p:spPr>
        <p:txBody>
          <a:bodyPr/>
          <a:lstStyle/>
          <a:p>
            <a:r>
              <a:rPr lang="en-US" dirty="0"/>
              <a:t>A regular ac power system is nonlinear, so we need to use an iterative solution approach.  This is similar to the Newton power flow.  Here assume m measurements and n state variables (usually bus voltage magnitudes and angles) Then the Jacobian is the </a:t>
            </a:r>
            <a:r>
              <a:rPr lang="en-US" b="1" dirty="0"/>
              <a:t>H</a:t>
            </a:r>
            <a:r>
              <a:rPr lang="en-US" dirty="0"/>
              <a:t> matrix</a:t>
            </a:r>
          </a:p>
        </p:txBody>
      </p:sp>
      <p:graphicFrame>
        <p:nvGraphicFramePr>
          <p:cNvPr id="4" name="Object 3"/>
          <p:cNvGraphicFramePr>
            <a:graphicFrameLocks noChangeAspect="1"/>
          </p:cNvGraphicFramePr>
          <p:nvPr>
            <p:extLst>
              <p:ext uri="{D42A27DB-BD31-4B8C-83A1-F6EECF244321}">
                <p14:modId xmlns:p14="http://schemas.microsoft.com/office/powerpoint/2010/main" val="4239004053"/>
              </p:ext>
            </p:extLst>
          </p:nvPr>
        </p:nvGraphicFramePr>
        <p:xfrm>
          <a:off x="1981199" y="3261360"/>
          <a:ext cx="5007865" cy="2834640"/>
        </p:xfrm>
        <a:graphic>
          <a:graphicData uri="http://schemas.openxmlformats.org/presentationml/2006/ole">
            <mc:AlternateContent xmlns:mc="http://schemas.openxmlformats.org/markup-compatibility/2006">
              <mc:Choice xmlns:v="urn:schemas-microsoft-com:vml" Requires="v">
                <p:oleObj spid="_x0000_s5126" name="Equation" r:id="rId3" imgW="2019240" imgH="1143000" progId="Equation.DSMT4">
                  <p:embed/>
                </p:oleObj>
              </mc:Choice>
              <mc:Fallback>
                <p:oleObj name="Equation" r:id="rId3" imgW="2019240" imgH="1143000" progId="Equation.DSMT4">
                  <p:embed/>
                  <p:pic>
                    <p:nvPicPr>
                      <p:cNvPr id="4" name="Object 3"/>
                      <p:cNvPicPr/>
                      <p:nvPr/>
                    </p:nvPicPr>
                    <p:blipFill>
                      <a:blip r:embed="rId4"/>
                      <a:stretch>
                        <a:fillRect/>
                      </a:stretch>
                    </p:blipFill>
                    <p:spPr>
                      <a:xfrm>
                        <a:off x="1981199" y="3261360"/>
                        <a:ext cx="5007865" cy="2834640"/>
                      </a:xfrm>
                      <a:prstGeom prst="rect">
                        <a:avLst/>
                      </a:prstGeom>
                    </p:spPr>
                  </p:pic>
                </p:oleObj>
              </mc:Fallback>
            </mc:AlternateContent>
          </a:graphicData>
        </a:graphic>
      </p:graphicFrame>
      <p:sp>
        <p:nvSpPr>
          <p:cNvPr id="5" name="Slide Number Placeholder 1">
            <a:extLst>
              <a:ext uri="{FF2B5EF4-FFF2-40B4-BE49-F238E27FC236}">
                <a16:creationId xmlns:a16="http://schemas.microsoft.com/office/drawing/2014/main" id="{9213ECD2-E917-953B-313A-94AC6E2AB9A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18609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Example</a:t>
            </a:r>
          </a:p>
        </p:txBody>
      </p:sp>
      <p:sp>
        <p:nvSpPr>
          <p:cNvPr id="3" name="Content Placeholder 2"/>
          <p:cNvSpPr>
            <a:spLocks noGrp="1"/>
          </p:cNvSpPr>
          <p:nvPr>
            <p:ph idx="1"/>
          </p:nvPr>
        </p:nvSpPr>
        <p:spPr>
          <a:xfrm>
            <a:off x="457200" y="1280160"/>
            <a:ext cx="11430000" cy="1310640"/>
          </a:xfrm>
        </p:spPr>
        <p:txBody>
          <a:bodyPr>
            <a:noAutofit/>
          </a:bodyPr>
          <a:lstStyle/>
          <a:p>
            <a:r>
              <a:rPr lang="en-US" dirty="0"/>
              <a:t>Assume we measure the real and reactive power flowing into one end of a transmission line; then the z</a:t>
            </a:r>
            <a:r>
              <a:rPr lang="en-US" baseline="-25000" dirty="0"/>
              <a:t>i</a:t>
            </a:r>
            <a:r>
              <a:rPr lang="en-US" dirty="0"/>
              <a:t>-f</a:t>
            </a:r>
            <a:r>
              <a:rPr lang="en-US" baseline="-25000" dirty="0"/>
              <a:t>i</a:t>
            </a:r>
            <a:r>
              <a:rPr lang="en-US" dirty="0"/>
              <a:t>(</a:t>
            </a:r>
            <a:r>
              <a:rPr lang="en-US" b="1" dirty="0"/>
              <a:t>x</a:t>
            </a:r>
            <a:r>
              <a:rPr lang="en-US" dirty="0"/>
              <a:t>) functions for these two are</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lvl="1"/>
            <a:r>
              <a:rPr lang="en-US" dirty="0"/>
              <a:t>Two measurements for four unknowns</a:t>
            </a:r>
          </a:p>
          <a:p>
            <a:pPr marL="514350"/>
            <a:r>
              <a:rPr lang="en-US" dirty="0"/>
              <a:t>Other measurements, such as the flow at the other end, and voltage magnitudes, add redundancy</a:t>
            </a:r>
          </a:p>
        </p:txBody>
      </p:sp>
      <p:graphicFrame>
        <p:nvGraphicFramePr>
          <p:cNvPr id="5" name="Object 4"/>
          <p:cNvGraphicFramePr>
            <a:graphicFrameLocks noChangeAspect="1"/>
          </p:cNvGraphicFramePr>
          <p:nvPr>
            <p:extLst>
              <p:ext uri="{D42A27DB-BD31-4B8C-83A1-F6EECF244321}">
                <p14:modId xmlns:p14="http://schemas.microsoft.com/office/powerpoint/2010/main" val="1764295269"/>
              </p:ext>
            </p:extLst>
          </p:nvPr>
        </p:nvGraphicFramePr>
        <p:xfrm>
          <a:off x="1142999" y="2242128"/>
          <a:ext cx="8206385" cy="2253672"/>
        </p:xfrm>
        <a:graphic>
          <a:graphicData uri="http://schemas.openxmlformats.org/presentationml/2006/ole">
            <mc:AlternateContent xmlns:mc="http://schemas.openxmlformats.org/markup-compatibility/2006">
              <mc:Choice xmlns:v="urn:schemas-microsoft-com:vml" Requires="v">
                <p:oleObj spid="_x0000_s6150" name="Equation" r:id="rId3" imgW="4127400" imgH="1143000" progId="Equation.DSMT4">
                  <p:embed/>
                </p:oleObj>
              </mc:Choice>
              <mc:Fallback>
                <p:oleObj name="Equation" r:id="rId3" imgW="4127400" imgH="1143000" progId="Equation.DSMT4">
                  <p:embed/>
                  <p:pic>
                    <p:nvPicPr>
                      <p:cNvPr id="5" name="Object 4"/>
                      <p:cNvPicPr>
                        <a:picLocks noChangeAspect="1" noChangeArrowheads="1"/>
                      </p:cNvPicPr>
                      <p:nvPr/>
                    </p:nvPicPr>
                    <p:blipFill>
                      <a:blip r:embed="rId4"/>
                      <a:srcRect/>
                      <a:stretch>
                        <a:fillRect/>
                      </a:stretch>
                    </p:blipFill>
                    <p:spPr bwMode="auto">
                      <a:xfrm>
                        <a:off x="1142999" y="2242128"/>
                        <a:ext cx="8206385" cy="2253672"/>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9BD4F166-9331-A843-63B9-7365A853E35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350981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Iterative Solution Algorithm</a:t>
            </a:r>
          </a:p>
        </p:txBody>
      </p:sp>
      <p:sp>
        <p:nvSpPr>
          <p:cNvPr id="3" name="Content Placeholder 2"/>
          <p:cNvSpPr>
            <a:spLocks noGrp="1"/>
          </p:cNvSpPr>
          <p:nvPr>
            <p:ph idx="1"/>
          </p:nvPr>
        </p:nvSpPr>
        <p:spPr>
          <a:xfrm>
            <a:off x="457200" y="1280160"/>
            <a:ext cx="10896600" cy="1082040"/>
          </a:xfrm>
        </p:spPr>
        <p:txBody>
          <a:bodyPr/>
          <a:lstStyle/>
          <a:p>
            <a:r>
              <a:rPr lang="en-US" dirty="0"/>
              <a:t>We then make an initial guess of </a:t>
            </a:r>
            <a:r>
              <a:rPr lang="en-US" b="1" dirty="0"/>
              <a:t>x</a:t>
            </a:r>
            <a:r>
              <a:rPr lang="en-US" dirty="0"/>
              <a:t>, </a:t>
            </a:r>
            <a:r>
              <a:rPr lang="en-US" b="1" dirty="0"/>
              <a:t>x</a:t>
            </a:r>
            <a:r>
              <a:rPr lang="en-US" baseline="30000" dirty="0"/>
              <a:t>(0)</a:t>
            </a:r>
            <a:r>
              <a:rPr lang="en-US" dirty="0"/>
              <a:t> and iterate, calculating </a:t>
            </a:r>
            <a:r>
              <a:rPr lang="en-US" dirty="0" err="1">
                <a:latin typeface="Symbol" panose="05050102010706020507" pitchFamily="18" charset="2"/>
              </a:rPr>
              <a:t>D</a:t>
            </a:r>
            <a:r>
              <a:rPr lang="en-US" b="1" dirty="0" err="1"/>
              <a:t>x</a:t>
            </a:r>
            <a:r>
              <a:rPr lang="en-US" dirty="0"/>
              <a:t> each iteration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1353245705"/>
              </p:ext>
            </p:extLst>
          </p:nvPr>
        </p:nvGraphicFramePr>
        <p:xfrm>
          <a:off x="1905000" y="2344738"/>
          <a:ext cx="5379334" cy="2455861"/>
        </p:xfrm>
        <a:graphic>
          <a:graphicData uri="http://schemas.openxmlformats.org/presentationml/2006/ole">
            <mc:AlternateContent xmlns:mc="http://schemas.openxmlformats.org/markup-compatibility/2006">
              <mc:Choice xmlns:v="urn:schemas-microsoft-com:vml" Requires="v">
                <p:oleObj spid="_x0000_s7174" name="Equation" r:id="rId3" imgW="2489040" imgH="1143000" progId="Equation.DSMT4">
                  <p:embed/>
                </p:oleObj>
              </mc:Choice>
              <mc:Fallback>
                <p:oleObj name="Equation" r:id="rId3" imgW="2489040" imgH="1143000" progId="Equation.DSMT4">
                  <p:embed/>
                  <p:pic>
                    <p:nvPicPr>
                      <p:cNvPr id="5" name="Object 4"/>
                      <p:cNvPicPr>
                        <a:picLocks noChangeAspect="1" noChangeArrowheads="1"/>
                      </p:cNvPicPr>
                      <p:nvPr/>
                    </p:nvPicPr>
                    <p:blipFill>
                      <a:blip r:embed="rId4"/>
                      <a:srcRect/>
                      <a:stretch>
                        <a:fillRect/>
                      </a:stretch>
                    </p:blipFill>
                    <p:spPr bwMode="auto">
                      <a:xfrm>
                        <a:off x="1905000" y="2344738"/>
                        <a:ext cx="5379334" cy="2455861"/>
                      </a:xfrm>
                      <a:prstGeom prst="rect">
                        <a:avLst/>
                      </a:prstGeom>
                      <a:noFill/>
                      <a:ln>
                        <a:noFill/>
                      </a:ln>
                    </p:spPr>
                  </p:pic>
                </p:oleObj>
              </mc:Fallback>
            </mc:AlternateContent>
          </a:graphicData>
        </a:graphic>
      </p:graphicFrame>
      <p:sp>
        <p:nvSpPr>
          <p:cNvPr id="6" name="TextBox 5"/>
          <p:cNvSpPr txBox="1"/>
          <p:nvPr/>
        </p:nvSpPr>
        <p:spPr>
          <a:xfrm>
            <a:off x="8192998" y="2169109"/>
            <a:ext cx="3541802" cy="3416320"/>
          </a:xfrm>
          <a:prstGeom prst="rect">
            <a:avLst/>
          </a:prstGeom>
          <a:solidFill>
            <a:srgbClr val="FFE6E6"/>
          </a:solidFill>
        </p:spPr>
        <p:txBody>
          <a:bodyPr wrap="square" rtlCol="0">
            <a:spAutoFit/>
          </a:bodyPr>
          <a:lstStyle/>
          <a:p>
            <a:r>
              <a:rPr lang="en-US" sz="2400" dirty="0">
                <a:solidFill>
                  <a:srgbClr val="1E0000"/>
                </a:solidFill>
              </a:rPr>
              <a:t>This is exactly the least squares form developed earlier with </a:t>
            </a:r>
            <a:r>
              <a:rPr lang="en-US" sz="2400" b="1" dirty="0">
                <a:solidFill>
                  <a:srgbClr val="1E0000"/>
                </a:solidFill>
              </a:rPr>
              <a:t>H</a:t>
            </a:r>
            <a:r>
              <a:rPr lang="en-US" sz="2400" baseline="30000" dirty="0">
                <a:solidFill>
                  <a:srgbClr val="1E0000"/>
                </a:solidFill>
              </a:rPr>
              <a:t>T</a:t>
            </a:r>
            <a:r>
              <a:rPr lang="en-US" sz="2400" b="1" dirty="0">
                <a:solidFill>
                  <a:srgbClr val="1E0000"/>
                </a:solidFill>
              </a:rPr>
              <a:t>R</a:t>
            </a:r>
            <a:r>
              <a:rPr lang="en-US" sz="2400" baseline="30000" dirty="0">
                <a:solidFill>
                  <a:srgbClr val="1E0000"/>
                </a:solidFill>
              </a:rPr>
              <a:t>-1</a:t>
            </a:r>
            <a:r>
              <a:rPr lang="en-US" sz="2400" b="1" dirty="0">
                <a:solidFill>
                  <a:srgbClr val="1E0000"/>
                </a:solidFill>
              </a:rPr>
              <a:t>H</a:t>
            </a:r>
            <a:r>
              <a:rPr lang="en-US" sz="2400" dirty="0">
                <a:solidFill>
                  <a:srgbClr val="1E0000"/>
                </a:solidFill>
              </a:rPr>
              <a:t> an n by n matrix.  This could be solved with Gaussian elimination, but this isn't preferred because the problem is often ill-conditioned</a:t>
            </a:r>
          </a:p>
        </p:txBody>
      </p:sp>
      <p:sp>
        <p:nvSpPr>
          <p:cNvPr id="8" name="TextBox 7"/>
          <p:cNvSpPr txBox="1"/>
          <p:nvPr/>
        </p:nvSpPr>
        <p:spPr>
          <a:xfrm>
            <a:off x="632690" y="5190713"/>
            <a:ext cx="6301509" cy="830997"/>
          </a:xfrm>
          <a:prstGeom prst="rect">
            <a:avLst/>
          </a:prstGeom>
          <a:solidFill>
            <a:srgbClr val="FFE6E6"/>
          </a:solidFill>
        </p:spPr>
        <p:txBody>
          <a:bodyPr wrap="square" rtlCol="0">
            <a:spAutoFit/>
          </a:bodyPr>
          <a:lstStyle/>
          <a:p>
            <a:r>
              <a:rPr lang="en-US" sz="2400" dirty="0">
                <a:solidFill>
                  <a:srgbClr val="1E0000"/>
                </a:solidFill>
              </a:rPr>
              <a:t>Keep in mind that </a:t>
            </a:r>
            <a:r>
              <a:rPr lang="en-US" sz="2400" b="1" dirty="0">
                <a:solidFill>
                  <a:srgbClr val="1E0000"/>
                </a:solidFill>
              </a:rPr>
              <a:t>H </a:t>
            </a:r>
            <a:r>
              <a:rPr lang="en-US" sz="2400" dirty="0">
                <a:solidFill>
                  <a:srgbClr val="1E0000"/>
                </a:solidFill>
              </a:rPr>
              <a:t>is no longer constant, but varies as x changes, and is often ill-conditioned</a:t>
            </a:r>
          </a:p>
        </p:txBody>
      </p:sp>
      <p:sp>
        <p:nvSpPr>
          <p:cNvPr id="4" name="Slide Number Placeholder 1">
            <a:extLst>
              <a:ext uri="{FF2B5EF4-FFF2-40B4-BE49-F238E27FC236}">
                <a16:creationId xmlns:a16="http://schemas.microsoft.com/office/drawing/2014/main" id="{5D6BD6DD-2EE2-673F-43EE-38174964F92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2268769169"/>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8428</TotalTime>
  <Words>1702</Words>
  <Application>Microsoft Office PowerPoint</Application>
  <PresentationFormat>Widescreen</PresentationFormat>
  <Paragraphs>161</Paragraphs>
  <Slides>29</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Helvetica</vt:lpstr>
      <vt:lpstr>Symbol</vt:lpstr>
      <vt:lpstr>Times New Roman</vt:lpstr>
      <vt:lpstr>Wingdings</vt:lpstr>
      <vt:lpstr>Capsules</vt:lpstr>
      <vt:lpstr>Capsules</vt:lpstr>
      <vt:lpstr>Equation</vt:lpstr>
      <vt:lpstr>ECEN 615 Methods of Electric Power  Systems Analysis</vt:lpstr>
      <vt:lpstr>Announcements</vt:lpstr>
      <vt:lpstr>State Estimation for Linear Functions</vt:lpstr>
      <vt:lpstr>State Estimation for Linear Functions</vt:lpstr>
      <vt:lpstr>Simple DC System Example</vt:lpstr>
      <vt:lpstr>Simple DC System Example, cont.</vt:lpstr>
      <vt:lpstr>Nonlinear Formulation</vt:lpstr>
      <vt:lpstr>Measurement Example</vt:lpstr>
      <vt:lpstr>SE Iterative Solution Algorithm</vt:lpstr>
      <vt:lpstr>Nonlinear SE Solution Algorithm,  Book Figure 9.11</vt:lpstr>
      <vt:lpstr>Example: Two Bus Case</vt:lpstr>
      <vt:lpstr>Example: Two Bus Case</vt:lpstr>
      <vt:lpstr>Example: Two Bus Case</vt:lpstr>
      <vt:lpstr>Example: Two Bus Case</vt:lpstr>
      <vt:lpstr>Electric Grid Measurements</vt:lpstr>
      <vt:lpstr>Electric Grid Measurements</vt:lpstr>
      <vt:lpstr>Phasor Measurement Units (PMUs)</vt:lpstr>
      <vt:lpstr>Phasor Measurement Units (PMUs)</vt:lpstr>
      <vt:lpstr>Assumed SE Measurement Accuracy</vt:lpstr>
      <vt:lpstr>SE Observability</vt:lpstr>
      <vt:lpstr>Pseudo Measurements</vt:lpstr>
      <vt:lpstr>SE Observability Example</vt:lpstr>
      <vt:lpstr>SE Bad Data Detection</vt:lpstr>
      <vt:lpstr>SE Bad Data Detection</vt:lpstr>
      <vt:lpstr>QR Factorization</vt:lpstr>
      <vt:lpstr>Orthonormal Matrices </vt:lpstr>
      <vt:lpstr>QR Factorization</vt:lpstr>
      <vt:lpstr>QR Factorization</vt:lpstr>
      <vt:lpstr>Givens Algorithm for Factoring a Matrix A</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Overbye, Thomas J</cp:lastModifiedBy>
  <cp:revision>561</cp:revision>
  <cp:lastPrinted>2020-08-20T12:26:33Z</cp:lastPrinted>
  <dcterms:created xsi:type="dcterms:W3CDTF">2000-05-11T14:27:08Z</dcterms:created>
  <dcterms:modified xsi:type="dcterms:W3CDTF">2022-11-01T14:53:16Z</dcterms:modified>
</cp:coreProperties>
</file>