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62" r:id="rId1"/>
    <p:sldMasterId id="2147483749" r:id="rId2"/>
  </p:sldMasterIdLst>
  <p:notesMasterIdLst>
    <p:notesMasterId r:id="rId39"/>
  </p:notesMasterIdLst>
  <p:handoutMasterIdLst>
    <p:handoutMasterId r:id="rId40"/>
  </p:handoutMasterIdLst>
  <p:sldIdLst>
    <p:sldId id="258" r:id="rId3"/>
    <p:sldId id="259" r:id="rId4"/>
    <p:sldId id="592" r:id="rId5"/>
    <p:sldId id="629" r:id="rId6"/>
    <p:sldId id="593" r:id="rId7"/>
    <p:sldId id="594" r:id="rId8"/>
    <p:sldId id="595" r:id="rId9"/>
    <p:sldId id="596" r:id="rId10"/>
    <p:sldId id="597" r:id="rId11"/>
    <p:sldId id="598" r:id="rId12"/>
    <p:sldId id="599" r:id="rId13"/>
    <p:sldId id="600" r:id="rId14"/>
    <p:sldId id="601" r:id="rId15"/>
    <p:sldId id="602" r:id="rId16"/>
    <p:sldId id="603" r:id="rId17"/>
    <p:sldId id="651" r:id="rId18"/>
    <p:sldId id="652" r:id="rId19"/>
    <p:sldId id="653" r:id="rId20"/>
    <p:sldId id="654" r:id="rId21"/>
    <p:sldId id="655" r:id="rId22"/>
    <p:sldId id="656" r:id="rId23"/>
    <p:sldId id="657" r:id="rId24"/>
    <p:sldId id="658" r:id="rId25"/>
    <p:sldId id="659" r:id="rId26"/>
    <p:sldId id="660" r:id="rId27"/>
    <p:sldId id="661" r:id="rId28"/>
    <p:sldId id="662" r:id="rId29"/>
    <p:sldId id="663" r:id="rId30"/>
    <p:sldId id="664" r:id="rId31"/>
    <p:sldId id="665" r:id="rId32"/>
    <p:sldId id="666" r:id="rId33"/>
    <p:sldId id="667" r:id="rId34"/>
    <p:sldId id="668" r:id="rId35"/>
    <p:sldId id="669" r:id="rId36"/>
    <p:sldId id="670" r:id="rId37"/>
    <p:sldId id="671" r:id="rId38"/>
  </p:sldIdLst>
  <p:sldSz cx="12192000" cy="6858000"/>
  <p:notesSz cx="7077075" cy="93630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E6"/>
    <a:srgbClr val="1E0000"/>
    <a:srgbClr val="500000"/>
    <a:srgbClr val="0099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6792" autoAdjust="0"/>
    <p:restoredTop sz="94694" autoAdjust="0"/>
  </p:normalViewPr>
  <p:slideViewPr>
    <p:cSldViewPr>
      <p:cViewPr varScale="1">
        <p:scale>
          <a:sx n="104" d="100"/>
          <a:sy n="104" d="100"/>
        </p:scale>
        <p:origin x="1260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62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155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9921" y="0"/>
            <a:ext cx="3067154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4446"/>
            <a:ext cx="3067155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9921" y="8894446"/>
            <a:ext cx="3067154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339" y="0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11/4/2022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703263"/>
            <a:ext cx="6238875" cy="3509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7" tIns="46968" rIns="93937" bIns="46968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075" y="4447224"/>
            <a:ext cx="5662925" cy="4212908"/>
          </a:xfrm>
          <a:prstGeom prst="rect">
            <a:avLst/>
          </a:prstGeom>
        </p:spPr>
        <p:txBody>
          <a:bodyPr vert="horz" lIns="93937" tIns="46968" rIns="93937" bIns="46968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2863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339" y="8892863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9100" y="703263"/>
            <a:ext cx="6238875" cy="35099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0647" indent="-284864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39457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595239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1022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06805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62587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18370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74153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/>
              <a:pPr eaLnBrk="1" hangingPunct="1"/>
              <a:t>0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770369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027"/>
          <p:cNvSpPr>
            <a:spLocks noChangeArrowheads="1"/>
          </p:cNvSpPr>
          <p:nvPr/>
        </p:nvSpPr>
        <p:spPr bwMode="auto">
          <a:xfrm>
            <a:off x="914400" y="990600"/>
            <a:ext cx="69088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119888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"/>
            <a:ext cx="10363200" cy="1143000"/>
          </a:xfrm>
        </p:spPr>
        <p:txBody>
          <a:bodyPr/>
          <a:lstStyle>
            <a:lvl1pPr>
              <a:defRPr sz="3600"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6400" y="5791200"/>
            <a:ext cx="4267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10668000" cy="838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2324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524000"/>
            <a:ext cx="52324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36608" y="6327648"/>
            <a:ext cx="2535936" cy="457200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rgbClr val="1E0000"/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174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6680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36608" y="6327648"/>
            <a:ext cx="2535936" cy="457200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rgbClr val="1E0000"/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10668000" cy="838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2324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524000"/>
            <a:ext cx="52324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492240"/>
            <a:ext cx="2844800" cy="251418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rgbClr val="1E0000"/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174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6680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492240"/>
            <a:ext cx="2844800" cy="251418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rgbClr val="1E0000"/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1176000" cy="1066800"/>
          </a:xfrm>
        </p:spPr>
        <p:txBody>
          <a:bodyPr/>
          <a:lstStyle>
            <a:lvl1pPr>
              <a:defRPr baseline="0">
                <a:solidFill>
                  <a:srgbClr val="1E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297920" cy="3733800"/>
          </a:xfrm>
        </p:spPr>
        <p:txBody>
          <a:bodyPr/>
          <a:lstStyle>
            <a:lvl1pPr marL="457200" indent="-457200">
              <a:buClr>
                <a:srgbClr val="1E0000"/>
              </a:buClr>
              <a:buSzPct val="10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1pPr>
            <a:lvl2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2pPr>
            <a:lvl3pPr marL="1257300" indent="-342900">
              <a:buClr>
                <a:srgbClr val="1E0000"/>
              </a:buClr>
              <a:buSzPct val="9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3pPr>
            <a:lvl4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4pPr>
            <a:lvl5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668000" y="6324600"/>
            <a:ext cx="132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6007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10668000" cy="838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2324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524000"/>
            <a:ext cx="52324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3174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6680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48800" y="63246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1176000" cy="1066800"/>
          </a:xfrm>
        </p:spPr>
        <p:txBody>
          <a:bodyPr/>
          <a:lstStyle>
            <a:lvl1pPr>
              <a:defRPr baseline="0">
                <a:solidFill>
                  <a:srgbClr val="1E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87680" y="1280160"/>
            <a:ext cx="11297920" cy="3733800"/>
          </a:xfrm>
        </p:spPr>
        <p:txBody>
          <a:bodyPr/>
          <a:lstStyle>
            <a:lvl1pPr marL="457200" indent="-457200">
              <a:buClr>
                <a:srgbClr val="1E0000"/>
              </a:buClr>
              <a:buSzPct val="10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1pPr>
            <a:lvl2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2pPr>
            <a:lvl3pPr marL="1257300" indent="-342900">
              <a:buClr>
                <a:srgbClr val="1E0000"/>
              </a:buClr>
              <a:buSzPct val="9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3pPr>
            <a:lvl4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4pPr>
            <a:lvl5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36608" y="6327648"/>
            <a:ext cx="2535936" cy="457200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rgbClr val="1E0000"/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027"/>
          <p:cNvSpPr>
            <a:spLocks noChangeArrowheads="1"/>
          </p:cNvSpPr>
          <p:nvPr/>
        </p:nvSpPr>
        <p:spPr bwMode="auto">
          <a:xfrm>
            <a:off x="914400" y="990600"/>
            <a:ext cx="69088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119888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"/>
            <a:ext cx="10363200" cy="1143000"/>
          </a:xfrm>
        </p:spPr>
        <p:txBody>
          <a:bodyPr/>
          <a:lstStyle>
            <a:lvl1pPr>
              <a:defRPr sz="3600"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6400" y="5791200"/>
            <a:ext cx="4267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1176000" cy="1066800"/>
          </a:xfrm>
        </p:spPr>
        <p:txBody>
          <a:bodyPr/>
          <a:lstStyle>
            <a:lvl1pPr>
              <a:defRPr baseline="0">
                <a:solidFill>
                  <a:srgbClr val="1E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87680" y="1280160"/>
            <a:ext cx="11297920" cy="3733800"/>
          </a:xfrm>
        </p:spPr>
        <p:txBody>
          <a:bodyPr/>
          <a:lstStyle>
            <a:lvl1pPr marL="457200" indent="-457200">
              <a:buClr>
                <a:srgbClr val="1E0000"/>
              </a:buClr>
              <a:buSzPct val="10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1pPr>
            <a:lvl2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2pPr>
            <a:lvl3pPr marL="1257300" indent="-342900">
              <a:buClr>
                <a:srgbClr val="1E0000"/>
              </a:buClr>
              <a:buSzPct val="9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3pPr>
            <a:lvl4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4pPr>
            <a:lvl5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492240"/>
            <a:ext cx="2844800" cy="251418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rgbClr val="1E0000"/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6007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9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5"/>
          <p:cNvSpPr>
            <a:spLocks noChangeArrowheads="1"/>
          </p:cNvSpPr>
          <p:nvPr/>
        </p:nvSpPr>
        <p:spPr bwMode="auto">
          <a:xfrm>
            <a:off x="1016000" y="1143000"/>
            <a:ext cx="68072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304801" y="6629401"/>
            <a:ext cx="11578167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111760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"/>
            <a:ext cx="10668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48800" y="63246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7680" y="1280160"/>
            <a:ext cx="10668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241" y="838200"/>
            <a:ext cx="812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24" r:id="rId3"/>
    <p:sldLayoutId id="2147483725" r:id="rId4"/>
    <p:sldLayoutId id="214748372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baseline="0">
          <a:solidFill>
            <a:srgbClr val="3C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800" baseline="0">
          <a:solidFill>
            <a:srgbClr val="28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 baseline="0">
          <a:solidFill>
            <a:srgbClr val="280000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sz="2000" baseline="0">
          <a:solidFill>
            <a:srgbClr val="28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 baseline="0">
          <a:solidFill>
            <a:srgbClr val="28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sz="2000" baseline="0">
          <a:solidFill>
            <a:srgbClr val="28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5"/>
          <p:cNvSpPr>
            <a:spLocks noChangeArrowheads="1"/>
          </p:cNvSpPr>
          <p:nvPr/>
        </p:nvSpPr>
        <p:spPr bwMode="auto">
          <a:xfrm>
            <a:off x="1016000" y="1143000"/>
            <a:ext cx="68072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304801" y="6629401"/>
            <a:ext cx="11578167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111760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"/>
            <a:ext cx="10668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7680" y="1280160"/>
            <a:ext cx="10668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241" y="838200"/>
            <a:ext cx="812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0" r:id="rId2"/>
    <p:sldLayoutId id="2147483751" r:id="rId3"/>
    <p:sldLayoutId id="2147483752" r:id="rId4"/>
    <p:sldLayoutId id="2147483756" r:id="rId5"/>
    <p:sldLayoutId id="2147483757" r:id="rId6"/>
    <p:sldLayoutId id="2147483753" r:id="rId7"/>
    <p:sldLayoutId id="2147483754" r:id="rId8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baseline="0">
          <a:solidFill>
            <a:srgbClr val="3C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800" baseline="0">
          <a:solidFill>
            <a:srgbClr val="28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 baseline="0">
          <a:solidFill>
            <a:srgbClr val="280000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sz="2000" baseline="0">
          <a:solidFill>
            <a:srgbClr val="28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 baseline="0">
          <a:solidFill>
            <a:srgbClr val="28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sz="2000" baseline="0">
          <a:solidFill>
            <a:srgbClr val="28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overbye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8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20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3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image" Target="../media/image30.wmf"/><Relationship Id="rId7" Type="http://schemas.openxmlformats.org/officeDocument/2006/relationships/image" Target="../media/image32.w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5.bin"/><Relationship Id="rId9" Type="http://schemas.openxmlformats.org/officeDocument/2006/relationships/image" Target="../media/image33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5.wmf"/><Relationship Id="rId7" Type="http://schemas.openxmlformats.org/officeDocument/2006/relationships/image" Target="../media/image7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8.x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9.emf"/><Relationship Id="rId5" Type="http://schemas.openxmlformats.org/officeDocument/2006/relationships/image" Target="../media/image6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7" Type="http://schemas.openxmlformats.org/officeDocument/2006/relationships/image" Target="../media/image13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8.x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0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524000" y="76201"/>
            <a:ext cx="9144000" cy="1646237"/>
          </a:xfrm>
          <a:noFill/>
        </p:spPr>
        <p:txBody>
          <a:bodyPr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dirty="0"/>
              <a:t>ECEN 615</a:t>
            </a:r>
            <a:br>
              <a:rPr lang="en-US" altLang="en-US" dirty="0"/>
            </a:br>
            <a:r>
              <a:rPr lang="en-US" altLang="en-US" dirty="0"/>
              <a:t>Methods of Electric Power </a:t>
            </a:r>
            <a:br>
              <a:rPr lang="en-US" altLang="en-US" dirty="0"/>
            </a:br>
            <a:r>
              <a:rPr lang="en-US" altLang="en-US" dirty="0"/>
              <a:t>Systems Analysis</a:t>
            </a:r>
          </a:p>
        </p:txBody>
      </p:sp>
      <p:sp>
        <p:nvSpPr>
          <p:cNvPr id="6" name="Rectangle 5"/>
          <p:cNvSpPr/>
          <p:nvPr/>
        </p:nvSpPr>
        <p:spPr>
          <a:xfrm>
            <a:off x="1828800" y="1752601"/>
            <a:ext cx="9525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0" dirty="0">
                <a:solidFill>
                  <a:srgbClr val="1E0000"/>
                </a:solidFill>
                <a:latin typeface="Arial" pitchFamily="34" charset="0"/>
                <a:cs typeface="Arial" pitchFamily="34" charset="0"/>
              </a:rPr>
              <a:t>Lecture 18:  QR, Equivalents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>
          <a:xfrm>
            <a:off x="1752600" y="3251817"/>
            <a:ext cx="8534400" cy="1752600"/>
          </a:xfrm>
        </p:spPr>
        <p:txBody>
          <a:bodyPr/>
          <a:lstStyle/>
          <a:p>
            <a:r>
              <a:rPr lang="en-US" dirty="0"/>
              <a:t>Prof. Tom Overbye</a:t>
            </a:r>
          </a:p>
          <a:p>
            <a:r>
              <a:rPr lang="en-US" dirty="0"/>
              <a:t>Dept. of Electrical and Computer Engineering</a:t>
            </a:r>
          </a:p>
          <a:p>
            <a:r>
              <a:rPr lang="en-US" dirty="0"/>
              <a:t>Texas A&amp;M University</a:t>
            </a:r>
          </a:p>
          <a:p>
            <a:r>
              <a:rPr lang="en-US" dirty="0">
                <a:hlinkClick r:id="rId3"/>
              </a:rPr>
              <a:t>overbye@tamu.edu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Givens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0439400" cy="701040"/>
          </a:xfrm>
        </p:spPr>
        <p:txBody>
          <a:bodyPr>
            <a:noAutofit/>
          </a:bodyPr>
          <a:lstStyle/>
          <a:p>
            <a:r>
              <a:rPr lang="en-US" dirty="0"/>
              <a:t>Let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First we zero out </a:t>
            </a:r>
            <a:r>
              <a:rPr lang="en-US" b="1" dirty="0"/>
              <a:t>A</a:t>
            </a:r>
            <a:r>
              <a:rPr lang="en-US" dirty="0"/>
              <a:t>[4,1], a=1, b=2 giving s= 0.8944, </a:t>
            </a:r>
            <a:br>
              <a:rPr lang="en-US" dirty="0"/>
            </a:br>
            <a:r>
              <a:rPr lang="en-US" dirty="0"/>
              <a:t>c=-0.4472</a:t>
            </a:r>
            <a:br>
              <a:rPr lang="en-US" sz="2000" dirty="0"/>
            </a:br>
            <a:endParaRPr lang="en-US" sz="20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1160036"/>
              </p:ext>
            </p:extLst>
          </p:nvPr>
        </p:nvGraphicFramePr>
        <p:xfrm>
          <a:off x="1981201" y="1187044"/>
          <a:ext cx="1600200" cy="1938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49160" imgH="914400" progId="Equation.DSMT4">
                  <p:embed/>
                </p:oleObj>
              </mc:Choice>
              <mc:Fallback>
                <p:oleObj name="Equation" r:id="rId2" imgW="749160" imgH="9144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1" y="1187044"/>
                        <a:ext cx="1600200" cy="19386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286000" y="4270247"/>
          <a:ext cx="747395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936960" imgH="914400" progId="Equation.DSMT4">
                  <p:embed/>
                </p:oleObj>
              </mc:Choice>
              <mc:Fallback>
                <p:oleObj name="Equation" r:id="rId4" imgW="3936960" imgH="9144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270247"/>
                        <a:ext cx="7473950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20344B3-2B60-4D88-9C0B-0E063FA52FDF}"/>
              </a:ext>
            </a:extLst>
          </p:cNvPr>
          <p:cNvSpPr txBox="1"/>
          <p:nvPr/>
        </p:nvSpPr>
        <p:spPr>
          <a:xfrm>
            <a:off x="5105401" y="1391961"/>
            <a:ext cx="4310795" cy="830997"/>
          </a:xfrm>
          <a:prstGeom prst="rect">
            <a:avLst/>
          </a:prstGeom>
          <a:solidFill>
            <a:srgbClr val="FFE6E6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First start in column j=1; we will 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zero out A[4,1] with i=4, k=2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9A04FB22-9CA8-28F8-5399-1F03E826DFD6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9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948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Givens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328400" cy="3368040"/>
          </a:xfrm>
        </p:spPr>
        <p:txBody>
          <a:bodyPr/>
          <a:lstStyle/>
          <a:p>
            <a:r>
              <a:rPr lang="en-US" dirty="0"/>
              <a:t>Next zero out A[2,1] with a=4, b=-2.236, giving c= -0.8729, s=0.4880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Next zero out A[4,2] with a=5, b=-0.447, c=0.996, s=0.089</a:t>
            </a:r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0417782"/>
              </p:ext>
            </p:extLst>
          </p:nvPr>
        </p:nvGraphicFramePr>
        <p:xfrm>
          <a:off x="914400" y="1920240"/>
          <a:ext cx="5587033" cy="1644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682800" imgH="914400" progId="Equation.DSMT4">
                  <p:embed/>
                </p:oleObj>
              </mc:Choice>
              <mc:Fallback>
                <p:oleObj name="Equation" r:id="rId2" imgW="3682800" imgH="9144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920240"/>
                        <a:ext cx="5587033" cy="16441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4073407"/>
              </p:ext>
            </p:extLst>
          </p:nvPr>
        </p:nvGraphicFramePr>
        <p:xfrm>
          <a:off x="762000" y="4785360"/>
          <a:ext cx="5761037" cy="164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797280" imgH="914400" progId="Equation.DSMT4">
                  <p:embed/>
                </p:oleObj>
              </mc:Choice>
              <mc:Fallback>
                <p:oleObj name="Equation" r:id="rId4" imgW="3797280" imgH="9144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785360"/>
                        <a:ext cx="5761037" cy="164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20344B3-2B60-4D88-9C0B-0E063FA52FDF}"/>
              </a:ext>
            </a:extLst>
          </p:cNvPr>
          <p:cNvSpPr txBox="1"/>
          <p:nvPr/>
        </p:nvSpPr>
        <p:spPr>
          <a:xfrm>
            <a:off x="6705600" y="2290932"/>
            <a:ext cx="2419893" cy="461665"/>
          </a:xfrm>
          <a:prstGeom prst="rect">
            <a:avLst/>
          </a:prstGeom>
          <a:solidFill>
            <a:srgbClr val="FFE6E6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k=1 with A[</a:t>
            </a:r>
            <a:r>
              <a:rPr lang="en-US" sz="2400" dirty="0" err="1">
                <a:solidFill>
                  <a:srgbClr val="1E0000"/>
                </a:solidFill>
              </a:rPr>
              <a:t>k,j</a:t>
            </a:r>
            <a:r>
              <a:rPr lang="en-US" sz="2400" dirty="0">
                <a:solidFill>
                  <a:srgbClr val="1E0000"/>
                </a:solidFill>
              </a:rPr>
              <a:t>]=4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0344B3-2B60-4D88-9C0B-0E063FA52FDF}"/>
              </a:ext>
            </a:extLst>
          </p:cNvPr>
          <p:cNvSpPr txBox="1"/>
          <p:nvPr/>
        </p:nvSpPr>
        <p:spPr>
          <a:xfrm>
            <a:off x="6934200" y="5029200"/>
            <a:ext cx="2985754" cy="461665"/>
          </a:xfrm>
          <a:prstGeom prst="rect">
            <a:avLst/>
          </a:prstGeom>
          <a:solidFill>
            <a:srgbClr val="FFE6E6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j=2, k=3 with A[</a:t>
            </a:r>
            <a:r>
              <a:rPr lang="en-US" sz="2400" dirty="0" err="1">
                <a:solidFill>
                  <a:srgbClr val="1E0000"/>
                </a:solidFill>
              </a:rPr>
              <a:t>k,j</a:t>
            </a:r>
            <a:r>
              <a:rPr lang="en-US" sz="2400" dirty="0">
                <a:solidFill>
                  <a:srgbClr val="1E0000"/>
                </a:solidFill>
              </a:rPr>
              <a:t>]=5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00142D4E-1554-7A74-6127-28061E1B82C0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10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426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Givens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Next zero out A[3,2] with a=0.195, b=5.02, c=-0.039, s=0.999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Also we have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1623017"/>
              </p:ext>
            </p:extLst>
          </p:nvPr>
        </p:nvGraphicFramePr>
        <p:xfrm>
          <a:off x="914400" y="2011680"/>
          <a:ext cx="7497762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444920" imgH="914400" progId="Equation.DSMT4">
                  <p:embed/>
                </p:oleObj>
              </mc:Choice>
              <mc:Fallback>
                <p:oleObj name="Equation" r:id="rId2" imgW="4444920" imgH="9144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011680"/>
                        <a:ext cx="7497762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2234372"/>
              </p:ext>
            </p:extLst>
          </p:nvPr>
        </p:nvGraphicFramePr>
        <p:xfrm>
          <a:off x="1143000" y="4495800"/>
          <a:ext cx="67056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52680" imgH="914400" progId="Equation.DSMT4">
                  <p:embed/>
                </p:oleObj>
              </mc:Choice>
              <mc:Fallback>
                <p:oleObj name="Equation" r:id="rId4" imgW="3352680" imgH="9144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3000" y="4495800"/>
                        <a:ext cx="6705600" cy="182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20344B3-2B60-4D88-9C0B-0E063FA52FDF}"/>
              </a:ext>
            </a:extLst>
          </p:cNvPr>
          <p:cNvSpPr txBox="1"/>
          <p:nvPr/>
        </p:nvSpPr>
        <p:spPr>
          <a:xfrm>
            <a:off x="9296400" y="2438400"/>
            <a:ext cx="2133599" cy="830997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j=2, k=2 with A[</a:t>
            </a:r>
            <a:r>
              <a:rPr lang="en-US" sz="2400" dirty="0" err="1">
                <a:solidFill>
                  <a:srgbClr val="1E0000"/>
                </a:solidFill>
              </a:rPr>
              <a:t>k,j</a:t>
            </a:r>
            <a:r>
              <a:rPr lang="en-US" sz="2400" dirty="0">
                <a:solidFill>
                  <a:srgbClr val="1E0000"/>
                </a:solidFill>
              </a:rPr>
              <a:t>]=0.195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60D35E64-9932-B944-4274-3004AB510DD6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11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200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 of Givens for SE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5256"/>
            <a:ext cx="8535987" cy="929640"/>
          </a:xfrm>
        </p:spPr>
        <p:txBody>
          <a:bodyPr>
            <a:noAutofit/>
          </a:bodyPr>
          <a:lstStyle/>
          <a:p>
            <a:r>
              <a:rPr lang="en-US" dirty="0"/>
              <a:t>Starting with the </a:t>
            </a:r>
            <a:r>
              <a:rPr lang="en-US" b="1" dirty="0"/>
              <a:t>H</a:t>
            </a:r>
            <a:r>
              <a:rPr lang="en-US" dirty="0"/>
              <a:t> matrix we get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To zero out </a:t>
            </a:r>
            <a:r>
              <a:rPr lang="en-US" b="1" dirty="0"/>
              <a:t>H</a:t>
            </a:r>
            <a:r>
              <a:rPr lang="en-US" dirty="0"/>
              <a:t>'[5,1]=1 we have b=100, a=-1000, </a:t>
            </a:r>
            <a:br>
              <a:rPr lang="en-US" dirty="0"/>
            </a:br>
            <a:r>
              <a:rPr lang="en-US" dirty="0"/>
              <a:t>giving c=0.995, s=0.0995</a:t>
            </a:r>
            <a:br>
              <a:rPr lang="en-US" dirty="0"/>
            </a:br>
            <a:br>
              <a:rPr lang="en-US" sz="800" dirty="0"/>
            </a:br>
            <a:br>
              <a:rPr lang="en-US" sz="800" dirty="0"/>
            </a:br>
            <a:endParaRPr lang="en-US" sz="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5699381"/>
              </p:ext>
            </p:extLst>
          </p:nvPr>
        </p:nvGraphicFramePr>
        <p:xfrm>
          <a:off x="6858000" y="1424909"/>
          <a:ext cx="4189413" cy="239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87520" imgH="1371600" progId="Equation.DSMT4">
                  <p:embed/>
                </p:oleObj>
              </mc:Choice>
              <mc:Fallback>
                <p:oleObj name="Equation" r:id="rId2" imgW="2387520" imgH="13716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1424909"/>
                        <a:ext cx="4189413" cy="2392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661025" y="4038600"/>
          <a:ext cx="4122738" cy="229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50880" imgH="1371600" progId="Equation.DSMT4">
                  <p:embed/>
                </p:oleObj>
              </mc:Choice>
              <mc:Fallback>
                <p:oleObj name="Equation" r:id="rId4" imgW="2450880" imgH="13716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1025" y="4038600"/>
                        <a:ext cx="4122738" cy="2293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20344B3-2B60-4D88-9C0B-0E063FA52FDF}"/>
              </a:ext>
            </a:extLst>
          </p:cNvPr>
          <p:cNvSpPr txBox="1"/>
          <p:nvPr/>
        </p:nvSpPr>
        <p:spPr>
          <a:xfrm>
            <a:off x="914400" y="5161077"/>
            <a:ext cx="3974165" cy="830997"/>
          </a:xfrm>
          <a:prstGeom prst="rect">
            <a:avLst/>
          </a:prstGeom>
          <a:solidFill>
            <a:srgbClr val="FFE6E6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Here the column (j) is 1, while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i is 5 and k is 4.  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321FF0EB-E8B2-92CE-ED44-4C220D38338E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12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236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 of Givens for SE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0755"/>
            <a:ext cx="10515600" cy="929640"/>
          </a:xfrm>
        </p:spPr>
        <p:txBody>
          <a:bodyPr>
            <a:noAutofit/>
          </a:bodyPr>
          <a:lstStyle/>
          <a:p>
            <a:r>
              <a:rPr lang="en-US" dirty="0"/>
              <a:t>Which gives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next rotation would be to zero out element [4,1], continuing until all the elements in the lower triangle have been reduced</a:t>
            </a:r>
            <a:br>
              <a:rPr lang="en-US" sz="1400" dirty="0"/>
            </a:br>
            <a:endParaRPr lang="en-US" sz="1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203832"/>
              </p:ext>
            </p:extLst>
          </p:nvPr>
        </p:nvGraphicFramePr>
        <p:xfrm>
          <a:off x="1447800" y="1828800"/>
          <a:ext cx="4030663" cy="239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98600" imgH="1371600" progId="Equation.DSMT4">
                  <p:embed/>
                </p:oleObj>
              </mc:Choice>
              <mc:Fallback>
                <p:oleObj name="Equation" r:id="rId2" imgW="2298600" imgH="13716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828800"/>
                        <a:ext cx="4030663" cy="2392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3D7212CA-E88E-66D0-2449-BEC6C2115848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13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097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Givens Comments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 full matrix, Givens is O(mn</a:t>
            </a:r>
            <a:r>
              <a:rPr lang="en-US" baseline="30000" dirty="0"/>
              <a:t>2</a:t>
            </a:r>
            <a:r>
              <a:rPr lang="en-US" dirty="0"/>
              <a:t>) since each element in the lower triangle needs to be zeroed O(nm), and each operation is O(n)</a:t>
            </a:r>
          </a:p>
          <a:p>
            <a:r>
              <a:rPr lang="en-US" dirty="0"/>
              <a:t>Computation can be drastically reduced for a sparse matrix since we only need to zero out the elements that are initially non-zero, and any that become non-zero (i.e., the fills)</a:t>
            </a:r>
          </a:p>
          <a:p>
            <a:pPr lvl="1"/>
            <a:r>
              <a:rPr lang="en-US" dirty="0"/>
              <a:t>Also, for each multiply we only need to deal with the </a:t>
            </a:r>
            <a:r>
              <a:rPr lang="en-US" dirty="0" err="1"/>
              <a:t>nonzeros</a:t>
            </a:r>
            <a:r>
              <a:rPr lang="en-US" dirty="0"/>
              <a:t> in the impacted row</a:t>
            </a:r>
          </a:p>
          <a:p>
            <a:r>
              <a:rPr lang="en-US" dirty="0"/>
              <a:t>Givens rotation is commonly used to solve the SE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71A01C7D-C9AE-BC1E-DC75-4365E1D78AEF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14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487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System Equivalents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0591800" cy="3733800"/>
          </a:xfrm>
        </p:spPr>
        <p:txBody>
          <a:bodyPr/>
          <a:lstStyle/>
          <a:p>
            <a:r>
              <a:rPr lang="en-US" dirty="0"/>
              <a:t>No electric grid model is ever going to completely represent a real electric grid</a:t>
            </a:r>
          </a:p>
          <a:p>
            <a:pPr lvl="1"/>
            <a:r>
              <a:rPr lang="en-US" dirty="0"/>
              <a:t>“All models are wrong but some models are useful”</a:t>
            </a:r>
          </a:p>
          <a:p>
            <a:r>
              <a:rPr lang="en-US" dirty="0"/>
              <a:t>A key modeling consideration is how much of the electric grid to represent</a:t>
            </a:r>
          </a:p>
          <a:p>
            <a:pPr lvl="1"/>
            <a:r>
              <a:rPr lang="en-US" dirty="0"/>
              <a:t>For large-scale systems the distribution system is usually </a:t>
            </a:r>
            <a:r>
              <a:rPr lang="en-US" dirty="0" err="1"/>
              <a:t>equivalenced</a:t>
            </a:r>
            <a:r>
              <a:rPr lang="en-US" dirty="0"/>
              <a:t> at some point; this has few system level ramifications if it is radial; if it is networked then there are potential issues</a:t>
            </a:r>
          </a:p>
          <a:p>
            <a:pPr lvl="1"/>
            <a:r>
              <a:rPr lang="en-US" dirty="0"/>
              <a:t>At the transmission level either the full interconnect is represented or it is </a:t>
            </a:r>
            <a:r>
              <a:rPr lang="en-US" dirty="0" err="1"/>
              <a:t>equivalenced</a:t>
            </a:r>
            <a:endParaRPr lang="en-US" dirty="0"/>
          </a:p>
          <a:p>
            <a:pPr lvl="1"/>
            <a:r>
              <a:rPr lang="en-US" dirty="0"/>
              <a:t>In an SE model in large grids (like the Eastern Interconnect) it is always an electrical equivalent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42600C63-BDA5-E61E-6894-C38B5D1EB371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15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778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Kron</a:t>
            </a:r>
            <a:r>
              <a:rPr lang="en-US" dirty="0"/>
              <a:t> Reduction, Ward Equivalents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0972800" cy="3733800"/>
          </a:xfrm>
        </p:spPr>
        <p:txBody>
          <a:bodyPr/>
          <a:lstStyle/>
          <a:p>
            <a:r>
              <a:rPr lang="en-US" altLang="en-US" dirty="0"/>
              <a:t>For decades power system network models have been </a:t>
            </a:r>
            <a:r>
              <a:rPr lang="en-US" altLang="en-US" dirty="0" err="1"/>
              <a:t>equivalenced</a:t>
            </a:r>
            <a:r>
              <a:rPr lang="en-US" altLang="en-US" dirty="0"/>
              <a:t> using the approach originally presented by J.B. Ward in 1949 AIEE paper “Equivalent Circuits for Power-Flow Studies”</a:t>
            </a:r>
          </a:p>
          <a:p>
            <a:pPr lvl="1"/>
            <a:r>
              <a:rPr lang="en-US" altLang="en-US" sz="2600" dirty="0"/>
              <a:t>Paper’s single reference is to 1939 book by Gabriel </a:t>
            </a:r>
            <a:r>
              <a:rPr lang="en-US" altLang="en-US" sz="2600" dirty="0" err="1"/>
              <a:t>Kron</a:t>
            </a:r>
            <a:r>
              <a:rPr lang="en-US" altLang="en-US" sz="2600" dirty="0"/>
              <a:t>, so this is also known as </a:t>
            </a:r>
            <a:r>
              <a:rPr lang="en-US" altLang="en-US" sz="2600" dirty="0" err="1"/>
              <a:t>Kron’s</a:t>
            </a:r>
            <a:r>
              <a:rPr lang="en-US" altLang="en-US" sz="2600" dirty="0"/>
              <a:t> reduction or a Ward equivalent</a:t>
            </a:r>
          </a:p>
          <a:p>
            <a:r>
              <a:rPr lang="en-US" altLang="en-US" dirty="0"/>
              <a:t>System buses are partitioned into a study system (s) to be retained and an external system (e) to be eliminated; buses in study system that connect to the external are known as boundary buses </a:t>
            </a:r>
          </a:p>
          <a:p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907564E8-313D-9A77-5192-3C1BB48ABEB6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16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397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Ward Equivalents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0820400" cy="3733800"/>
          </a:xfrm>
        </p:spPr>
        <p:txBody>
          <a:bodyPr/>
          <a:lstStyle/>
          <a:p>
            <a:r>
              <a:rPr lang="en-US" altLang="en-US" dirty="0"/>
              <a:t>The Ward approach is based on the below relationship</a:t>
            </a:r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No impact on study, non-boundary buses</a:t>
            </a:r>
          </a:p>
          <a:p>
            <a:r>
              <a:rPr lang="en-US" altLang="en-US" dirty="0"/>
              <a:t>Equivalent is created by doing a partial factorization of the </a:t>
            </a:r>
            <a:r>
              <a:rPr lang="en-US" altLang="en-US" b="1" dirty="0" err="1"/>
              <a:t>Y</a:t>
            </a:r>
            <a:r>
              <a:rPr lang="en-US" altLang="en-US" baseline="-25000" dirty="0" err="1"/>
              <a:t>bus</a:t>
            </a:r>
            <a:endParaRPr lang="en-US" altLang="en-US" baseline="-25000" dirty="0"/>
          </a:p>
          <a:p>
            <a:pPr lvl="1"/>
            <a:r>
              <a:rPr lang="en-US" altLang="en-US" sz="2600" dirty="0"/>
              <a:t>Computationally efficient</a:t>
            </a:r>
          </a:p>
          <a:p>
            <a:pPr marL="0" indent="0">
              <a:buNone/>
            </a:pPr>
            <a:br>
              <a:rPr lang="en-US" altLang="en-US" dirty="0"/>
            </a:br>
            <a:br>
              <a:rPr lang="en-US" altLang="en-US" dirty="0"/>
            </a:b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05000"/>
            <a:ext cx="3344607" cy="1206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248977"/>
            <a:ext cx="5189764" cy="703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0442A931-E9CA-D2E7-24CC-BC24B23EFB21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17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7558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Types of Equivalents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734800" cy="3733800"/>
          </a:xfrm>
        </p:spPr>
        <p:txBody>
          <a:bodyPr/>
          <a:lstStyle/>
          <a:p>
            <a:r>
              <a:rPr lang="en-US" dirty="0"/>
              <a:t>There are many different methods available for creating power system equivalents</a:t>
            </a:r>
          </a:p>
          <a:p>
            <a:pPr lvl="1"/>
            <a:r>
              <a:rPr lang="en-US" dirty="0"/>
              <a:t>A classic paper is by S. </a:t>
            </a:r>
            <a:r>
              <a:rPr lang="en-US" dirty="0" err="1"/>
              <a:t>Deckmann</a:t>
            </a:r>
            <a:r>
              <a:rPr lang="en-US" dirty="0"/>
              <a:t>,  et. al., “Studies on Power System Load Flow </a:t>
            </a:r>
            <a:r>
              <a:rPr lang="en-US" dirty="0" err="1"/>
              <a:t>Equivalencing</a:t>
            </a:r>
            <a:r>
              <a:rPr lang="en-US" dirty="0"/>
              <a:t>,” </a:t>
            </a:r>
            <a:r>
              <a:rPr lang="en-US" i="1" dirty="0"/>
              <a:t>IEEE Transactions Power App. And Syst</a:t>
            </a:r>
            <a:r>
              <a:rPr lang="en-US" dirty="0"/>
              <a:t>., Nov/Dec 1980 </a:t>
            </a:r>
          </a:p>
          <a:p>
            <a:pPr lvl="1"/>
            <a:r>
              <a:rPr lang="en-US" dirty="0"/>
              <a:t>Companion paper covers numerical testing of equivalents</a:t>
            </a:r>
          </a:p>
          <a:p>
            <a:r>
              <a:rPr lang="en-US" dirty="0"/>
              <a:t>The major </a:t>
            </a:r>
            <a:r>
              <a:rPr lang="en-US" dirty="0" err="1"/>
              <a:t>equivalencing</a:t>
            </a:r>
            <a:r>
              <a:rPr lang="en-US" dirty="0"/>
              <a:t> types are</a:t>
            </a:r>
          </a:p>
          <a:p>
            <a:pPr lvl="1"/>
            <a:r>
              <a:rPr lang="en-US" dirty="0"/>
              <a:t>Ward-Type Equivalence: this is what we’ll be covering, with the major differences associated with how the generator buses and equivalent loads are represented</a:t>
            </a:r>
          </a:p>
          <a:p>
            <a:pPr lvl="1"/>
            <a:r>
              <a:rPr lang="en-US" dirty="0"/>
              <a:t>REI Equivalents: All boundary buses connect to one “REI” bus</a:t>
            </a:r>
          </a:p>
          <a:p>
            <a:pPr lvl="1"/>
            <a:r>
              <a:rPr lang="en-US" dirty="0"/>
              <a:t>Linearized Methods: Linearize about an operating point</a:t>
            </a:r>
          </a:p>
          <a:p>
            <a:pPr lvl="1"/>
            <a:r>
              <a:rPr lang="en-US" dirty="0"/>
              <a:t>Others: PTDF-based, backbone type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F9E9C55C-95A6-F49B-54DE-25565A1B5670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18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629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0896600" cy="3733800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dirty="0"/>
              <a:t>Skim Chapters 3, 4 and 5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/>
              <a:t>Starting reading Chapter 8</a:t>
            </a:r>
          </a:p>
          <a:p>
            <a:r>
              <a:rPr lang="en-US" dirty="0"/>
              <a:t>Homework 6 is due Thursday Nov 10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endParaRPr lang="en-US" altLang="en-US" dirty="0"/>
          </a:p>
          <a:p>
            <a:pPr eaLnBrk="1" hangingPunct="1">
              <a:buFont typeface="Arial" charset="0"/>
              <a:buChar char="•"/>
            </a:pPr>
            <a:endParaRPr lang="en-US" altLang="en-US" dirty="0"/>
          </a:p>
          <a:p>
            <a:pPr eaLnBrk="1" hangingPunct="1">
              <a:buFont typeface="Arial" charset="0"/>
              <a:buChar char="•"/>
            </a:pPr>
            <a:endParaRPr lang="en-US" altLang="en-US" dirty="0"/>
          </a:p>
          <a:p>
            <a:pPr eaLnBrk="1" hangingPunct="1">
              <a:buFont typeface="Arial" charset="0"/>
              <a:buChar char="•"/>
            </a:pPr>
            <a:endParaRPr lang="en-US" altLang="en-US" dirty="0"/>
          </a:p>
          <a:p>
            <a:pPr marL="457200" lvl="1" indent="0" eaLnBrk="1" hangingPunct="1">
              <a:buNone/>
            </a:pPr>
            <a:endParaRPr lang="en-US" altLang="en-US" dirty="0"/>
          </a:p>
          <a:p>
            <a:pPr eaLnBrk="1" hangingPunct="1">
              <a:buFont typeface="Arial" charset="0"/>
              <a:buChar char="•"/>
            </a:pPr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6382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Equivalent System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049000" cy="3733800"/>
          </a:xfrm>
        </p:spPr>
        <p:txBody>
          <a:bodyPr/>
          <a:lstStyle/>
          <a:p>
            <a:r>
              <a:rPr lang="en-US" dirty="0"/>
              <a:t>An equivalent is usually created from a larger model</a:t>
            </a:r>
          </a:p>
          <a:p>
            <a:pPr lvl="1"/>
            <a:r>
              <a:rPr lang="en-US" dirty="0"/>
              <a:t>In the Eastern Interconnect there are full grid models that are used for wide-area planning, these are </a:t>
            </a:r>
            <a:r>
              <a:rPr lang="en-US" dirty="0" err="1"/>
              <a:t>equivalenced</a:t>
            </a:r>
            <a:r>
              <a:rPr lang="en-US" dirty="0"/>
              <a:t> for real-time usage or more specialized studies</a:t>
            </a:r>
          </a:p>
          <a:p>
            <a:r>
              <a:rPr lang="en-US" dirty="0"/>
              <a:t>The equivalent is usually smaller and less detailed</a:t>
            </a:r>
          </a:p>
          <a:p>
            <a:pPr lvl="1"/>
            <a:r>
              <a:rPr lang="en-US" dirty="0"/>
              <a:t>Solves quicker</a:t>
            </a:r>
          </a:p>
          <a:p>
            <a:pPr lvl="1"/>
            <a:r>
              <a:rPr lang="en-US" dirty="0"/>
              <a:t>Requires less storage</a:t>
            </a:r>
          </a:p>
          <a:p>
            <a:pPr lvl="1"/>
            <a:r>
              <a:rPr lang="en-US" dirty="0"/>
              <a:t>Requires less up-to-date data</a:t>
            </a:r>
          </a:p>
          <a:p>
            <a:r>
              <a:rPr lang="en-US" dirty="0"/>
              <a:t>Equivalences contain fictitious elements</a:t>
            </a:r>
          </a:p>
          <a:p>
            <a:pPr lvl="1"/>
            <a:r>
              <a:rPr lang="en-US" dirty="0"/>
              <a:t>This can make modeling/updating more difficult</a:t>
            </a:r>
          </a:p>
          <a:p>
            <a:r>
              <a:rPr lang="en-US" dirty="0"/>
              <a:t>The equivalent only approximates the behavior of the original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09D3D327-4CAF-73BB-8D43-4516F2DDC61A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19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7835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vs External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0820400" cy="3733800"/>
          </a:xfrm>
        </p:spPr>
        <p:txBody>
          <a:bodyPr/>
          <a:lstStyle/>
          <a:p>
            <a:r>
              <a:rPr lang="en-US" dirty="0"/>
              <a:t>The key decision in creating an equivalent is to divide the system into a study portion that is represented in detail, and an external portion that is represented by the equivalent</a:t>
            </a:r>
          </a:p>
          <a:p>
            <a:r>
              <a:rPr lang="en-US" dirty="0"/>
              <a:t>The two systems are joined at boundary buses, which are part of the study subsystem</a:t>
            </a:r>
          </a:p>
          <a:p>
            <a:r>
              <a:rPr lang="en-US" dirty="0"/>
              <a:t>How this is done is application specific; for example:</a:t>
            </a:r>
          </a:p>
          <a:p>
            <a:pPr lvl="1"/>
            <a:r>
              <a:rPr lang="en-US" dirty="0"/>
              <a:t>for real-time use it does not make sense to retain significant portions of the grid for which there is no real-time information</a:t>
            </a:r>
          </a:p>
          <a:p>
            <a:pPr lvl="1"/>
            <a:r>
              <a:rPr lang="en-US" dirty="0"/>
              <a:t>for contingency analysis the impact of the contingency is localized</a:t>
            </a:r>
          </a:p>
          <a:p>
            <a:pPr lvl="1"/>
            <a:r>
              <a:rPr lang="en-US" dirty="0"/>
              <a:t>for planning the new system additions have localized impacts</a:t>
            </a:r>
          </a:p>
          <a:p>
            <a:pPr lvl="1"/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029682AC-9D45-3017-F9D5-2CA099FDF7AB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20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8624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Ward Type </a:t>
            </a:r>
            <a:r>
              <a:rPr lang="en-US" dirty="0" err="1"/>
              <a:t>Equivalencing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159329"/>
            <a:ext cx="6948249" cy="5410200"/>
          </a:xfrm>
          <a:prstGeom prst="rect">
            <a:avLst/>
          </a:prstGeom>
        </p:spPr>
      </p:pic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2D3A116D-2A3B-BC21-DEB0-9728E91A4E4C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21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5432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Ward Type </a:t>
            </a:r>
            <a:r>
              <a:rPr lang="en-US" dirty="0" err="1"/>
              <a:t>Equivalencing</a:t>
            </a:r>
            <a:r>
              <a:rPr lang="en-US" dirty="0"/>
              <a:t>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0210800" cy="1005840"/>
          </a:xfrm>
        </p:spPr>
        <p:txBody>
          <a:bodyPr/>
          <a:lstStyle/>
          <a:p>
            <a:r>
              <a:rPr lang="en-US" dirty="0"/>
              <a:t>The Ward equivalent is calculated by doing a partial factorization of the </a:t>
            </a:r>
            <a:r>
              <a:rPr lang="en-US" b="1" dirty="0" err="1"/>
              <a:t>Y</a:t>
            </a:r>
            <a:r>
              <a:rPr lang="en-US" baseline="-25000" dirty="0" err="1"/>
              <a:t>bus</a:t>
            </a:r>
            <a:endParaRPr lang="en-US" baseline="-25000" dirty="0"/>
          </a:p>
          <a:p>
            <a:pPr lvl="1"/>
            <a:r>
              <a:rPr lang="en-US" dirty="0"/>
              <a:t>The equivalent buses are numbered before the study buses</a:t>
            </a:r>
          </a:p>
          <a:p>
            <a:pPr lvl="1"/>
            <a:r>
              <a:rPr lang="en-US" dirty="0"/>
              <a:t>As the equivalent buses are eliminated their first neighbors are joined together</a:t>
            </a:r>
          </a:p>
          <a:p>
            <a:pPr lvl="1"/>
            <a:r>
              <a:rPr lang="en-US" dirty="0"/>
              <a:t>At the end, many of the boundary buses are connected</a:t>
            </a:r>
          </a:p>
          <a:p>
            <a:pPr lvl="1"/>
            <a:r>
              <a:rPr lang="en-US" dirty="0"/>
              <a:t>This can GREATLY decrease the sparsity of the system</a:t>
            </a:r>
          </a:p>
          <a:p>
            <a:pPr lvl="1"/>
            <a:r>
              <a:rPr lang="en-US" dirty="0"/>
              <a:t>Buses with different voltages can be directly connected </a:t>
            </a:r>
          </a:p>
          <a:p>
            <a:pPr lvl="1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587" y="4953001"/>
            <a:ext cx="277177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6046986"/>
            <a:ext cx="414337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FF25D5C5-3DAC-B363-CBD1-EB018E518899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22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0731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Ward Type </a:t>
            </a:r>
            <a:r>
              <a:rPr lang="en-US" dirty="0" err="1"/>
              <a:t>Equivalencing</a:t>
            </a:r>
            <a:r>
              <a:rPr lang="en-US" dirty="0"/>
              <a:t>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0972800" cy="3733800"/>
          </a:xfrm>
        </p:spPr>
        <p:txBody>
          <a:bodyPr/>
          <a:lstStyle/>
          <a:p>
            <a:r>
              <a:rPr lang="en-US" dirty="0"/>
              <a:t>At the end of the Ward process often many of the new equivalent lines have high impedances</a:t>
            </a:r>
          </a:p>
          <a:p>
            <a:pPr lvl="1"/>
            <a:r>
              <a:rPr lang="en-US" dirty="0"/>
              <a:t>Often there is an impedance threshold, and lines with impedances above this value are eliminated</a:t>
            </a:r>
          </a:p>
          <a:p>
            <a:r>
              <a:rPr lang="en-US" dirty="0"/>
              <a:t>The equivalent lines may have unusual values, including negative resistances</a:t>
            </a:r>
          </a:p>
          <a:p>
            <a:r>
              <a:rPr lang="en-US" dirty="0"/>
              <a:t>Load and generation is represented as equivalent current injections or shunts; sometimes these values are converted back to constant power</a:t>
            </a:r>
          </a:p>
          <a:p>
            <a:r>
              <a:rPr lang="en-US" dirty="0"/>
              <a:t>Consideration needs to be given to loss of reactive support; the equivalent embeds the present load and generation values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E2A5F0D0-FC01-8930-A482-4926B4676D63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23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9468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65BC9-0436-40CA-950F-EDD8A0FD6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B7Flat_Eqv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D23C7-F902-4A80-BA6D-1CDD4572C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11328400" cy="3733800"/>
          </a:xfrm>
        </p:spPr>
        <p:txBody>
          <a:bodyPr/>
          <a:lstStyle/>
          <a:p>
            <a:r>
              <a:rPr lang="en-US" dirty="0"/>
              <a:t>In this example the B7Flat_Eqv case is reduced, eliminating buses 1, 3 and 4.  The study system is then 2, 5, 6, 7, with buses 2 and 5 the boundary buses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7B70EE-6EC6-4D31-91F1-439989657658}"/>
              </a:ext>
            </a:extLst>
          </p:cNvPr>
          <p:cNvSpPr txBox="1"/>
          <p:nvPr/>
        </p:nvSpPr>
        <p:spPr>
          <a:xfrm>
            <a:off x="8109942" y="3048000"/>
            <a:ext cx="3167658" cy="1200329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For ease of comparison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system is modeled 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unloaded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76FD60-D7CB-41C0-9BEC-42D1E1B79C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1" r="22034"/>
          <a:stretch/>
        </p:blipFill>
        <p:spPr bwMode="auto">
          <a:xfrm>
            <a:off x="2133600" y="2362200"/>
            <a:ext cx="5632704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6DC6337A-AB33-B7AF-6E20-119FA5B385FE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24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851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44D31-B000-4EF9-9040-7C7B8AE05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B7Flat_Eqv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1D00D-94C7-4CB2-98B1-1478E84604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Original </a:t>
            </a:r>
            <a:r>
              <a:rPr lang="en-US" b="1" dirty="0" err="1"/>
              <a:t>Y</a:t>
            </a:r>
            <a:r>
              <a:rPr lang="en-US" baseline="-25000" dirty="0" err="1"/>
              <a:t>bus</a:t>
            </a:r>
            <a:endParaRPr lang="en-US" baseline="-25000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E5CEEEE-480B-425F-9BED-A25F1BBCDC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0" y="1905000"/>
          <a:ext cx="7406519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203360" imgH="1600200" progId="Equation.DSMT4">
                  <p:embed/>
                </p:oleObj>
              </mc:Choice>
              <mc:Fallback>
                <p:oleObj name="Equation" r:id="rId2" imgW="4203360" imgH="16002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4E5CEEEE-480B-425F-9BED-A25F1BBCDC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86000" y="1905000"/>
                        <a:ext cx="7406519" cy="281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0156364-3991-4EC4-BA0A-77549A25BF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62200" y="4800600"/>
          <a:ext cx="446405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50880" imgH="711000" progId="Equation.DSMT4">
                  <p:embed/>
                </p:oleObj>
              </mc:Choice>
              <mc:Fallback>
                <p:oleObj name="Equation" r:id="rId4" imgW="2450880" imgH="7110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A0156364-3991-4EC4-BA0A-77549A25BF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62200" y="4800600"/>
                        <a:ext cx="4464050" cy="129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EF611AC8-0B15-0750-3D3E-1E2C1DEAF97E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25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6899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242EE-F3B3-40A3-936C-0CE5F0EE2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B7Flat_Eqv Example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73D0E2A-CE26-4EC0-9F3C-464C44A240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7401" y="4724401"/>
          <a:ext cx="7408863" cy="180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746160" imgH="914400" progId="Equation.DSMT4">
                  <p:embed/>
                </p:oleObj>
              </mc:Choice>
              <mc:Fallback>
                <p:oleObj name="Equation" r:id="rId2" imgW="3746160" imgH="9144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773D0E2A-CE26-4EC0-9F3C-464C44A240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1" y="4724401"/>
                        <a:ext cx="7408863" cy="180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A6F58B6-1C46-4D34-8B25-15F6186860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92313" y="1447800"/>
          <a:ext cx="3586162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68480" imgH="711000" progId="Equation.DSMT4">
                  <p:embed/>
                </p:oleObj>
              </mc:Choice>
              <mc:Fallback>
                <p:oleObj name="Equation" r:id="rId4" imgW="1968480" imgH="7110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A6F58B6-1C46-4D34-8B25-15F6186860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3" y="1447800"/>
                        <a:ext cx="3586162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26A334F-DF69-467A-9C2B-45ED154D7C0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67400" y="1371600"/>
          <a:ext cx="3276600" cy="14739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31840" imgH="914400" progId="Equation.DSMT4">
                  <p:embed/>
                </p:oleObj>
              </mc:Choice>
              <mc:Fallback>
                <p:oleObj name="Equation" r:id="rId6" imgW="2031840" imgH="9144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E26A334F-DF69-467A-9C2B-45ED154D7C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371600"/>
                        <a:ext cx="3276600" cy="14739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85D2C893-45AC-4D17-B8C7-462B7D37B7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92314" y="2971801"/>
          <a:ext cx="5297487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908080" imgH="914400" progId="Equation.DSMT4">
                  <p:embed/>
                </p:oleObj>
              </mc:Choice>
              <mc:Fallback>
                <p:oleObj name="Equation" r:id="rId8" imgW="2908080" imgH="9144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85D2C893-45AC-4D17-B8C7-462B7D37B7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4" y="2971801"/>
                        <a:ext cx="5297487" cy="166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3A9E675-5F26-490A-A4EE-CDCAEF9EF0DC}"/>
              </a:ext>
            </a:extLst>
          </p:cNvPr>
          <p:cNvSpPr txBox="1"/>
          <p:nvPr/>
        </p:nvSpPr>
        <p:spPr>
          <a:xfrm>
            <a:off x="7924801" y="2931234"/>
            <a:ext cx="1877437" cy="1200329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Note </a:t>
            </a:r>
            <a:r>
              <a:rPr lang="en-US" sz="2400" b="1" dirty="0">
                <a:solidFill>
                  <a:srgbClr val="1E0000"/>
                </a:solidFill>
              </a:rPr>
              <a:t>Y</a:t>
            </a:r>
            <a:r>
              <a:rPr lang="en-US" sz="2400" baseline="-25000" dirty="0">
                <a:solidFill>
                  <a:srgbClr val="1E0000"/>
                </a:solidFill>
              </a:rPr>
              <a:t>es</a:t>
            </a:r>
            <a:r>
              <a:rPr lang="en-US" sz="2400" dirty="0">
                <a:solidFill>
                  <a:srgbClr val="1E0000"/>
                </a:solidFill>
              </a:rPr>
              <a:t>=</a:t>
            </a:r>
            <a:r>
              <a:rPr lang="en-US" sz="2400" b="1" dirty="0" err="1">
                <a:solidFill>
                  <a:srgbClr val="1E0000"/>
                </a:solidFill>
              </a:rPr>
              <a:t>Y</a:t>
            </a:r>
            <a:r>
              <a:rPr lang="en-US" sz="2400" baseline="-25000" dirty="0" err="1">
                <a:solidFill>
                  <a:srgbClr val="1E0000"/>
                </a:solidFill>
              </a:rPr>
              <a:t>se</a:t>
            </a:r>
            <a:r>
              <a:rPr lang="en-US" sz="2400" dirty="0">
                <a:solidFill>
                  <a:srgbClr val="1E0000"/>
                </a:solidFill>
              </a:rPr>
              <a:t>'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if no phase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shifters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500FE864-5D71-1EB8-5782-541B01B0A459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26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5921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Equivalencing</a:t>
            </a:r>
            <a:r>
              <a:rPr lang="en-US" dirty="0"/>
              <a:t> in </a:t>
            </a:r>
            <a:r>
              <a:rPr lang="en-US" dirty="0" err="1"/>
              <a:t>PowerWorld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049000" cy="3733800"/>
          </a:xfrm>
        </p:spPr>
        <p:txBody>
          <a:bodyPr/>
          <a:lstStyle/>
          <a:p>
            <a:r>
              <a:rPr lang="en-US" dirty="0"/>
              <a:t>Open a case and solve it; then select </a:t>
            </a:r>
            <a:r>
              <a:rPr lang="en-US" b="1" dirty="0"/>
              <a:t>Edit Mode</a:t>
            </a:r>
            <a:r>
              <a:rPr lang="en-US" dirty="0"/>
              <a:t>, </a:t>
            </a:r>
            <a:r>
              <a:rPr lang="en-US" b="1" dirty="0"/>
              <a:t>Tools</a:t>
            </a:r>
            <a:r>
              <a:rPr lang="en-US" dirty="0"/>
              <a:t>, </a:t>
            </a:r>
            <a:r>
              <a:rPr lang="en-US" b="1" dirty="0" err="1"/>
              <a:t>Equivalencing</a:t>
            </a:r>
            <a:r>
              <a:rPr lang="en-US" b="1" dirty="0"/>
              <a:t>; </a:t>
            </a:r>
            <a:r>
              <a:rPr lang="en-US" dirty="0"/>
              <a:t>this displays the Power System Equivalents Form 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494" t="14168" r="58227" b="32497"/>
          <a:stretch/>
        </p:blipFill>
        <p:spPr>
          <a:xfrm>
            <a:off x="990600" y="2209800"/>
            <a:ext cx="5638800" cy="45110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81800" y="2590800"/>
            <a:ext cx="4419600" cy="1569660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Next step is then to divide the buses into the study system and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the external system; buses can be loaded from a text file as well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499929C4-9673-0CC5-E53B-337118E7A58A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27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0330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Equivalencing</a:t>
            </a:r>
            <a:r>
              <a:rPr lang="en-US" dirty="0"/>
              <a:t> in </a:t>
            </a:r>
            <a:r>
              <a:rPr lang="en-US" dirty="0" err="1"/>
              <a:t>PowerWorld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430000" cy="1158240"/>
          </a:xfrm>
        </p:spPr>
        <p:txBody>
          <a:bodyPr/>
          <a:lstStyle/>
          <a:p>
            <a:r>
              <a:rPr lang="en-US" dirty="0"/>
              <a:t>Then go to the </a:t>
            </a:r>
            <a:r>
              <a:rPr lang="en-US" b="1" dirty="0"/>
              <a:t>Create The Equivalent</a:t>
            </a:r>
            <a:r>
              <a:rPr lang="en-US" dirty="0"/>
              <a:t> page, select the desired options and select </a:t>
            </a:r>
            <a:r>
              <a:rPr lang="en-US" b="1" dirty="0"/>
              <a:t>Build Equivalent System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40" t="14170" r="59389" b="34163"/>
          <a:stretch/>
        </p:blipFill>
        <p:spPr>
          <a:xfrm>
            <a:off x="2362200" y="2209266"/>
            <a:ext cx="5181600" cy="3810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77200" y="2362201"/>
            <a:ext cx="1856598" cy="1200329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Maximum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impedance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lines to retain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8001000" y="4268620"/>
            <a:ext cx="1371600" cy="379581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6577694" y="2742728"/>
            <a:ext cx="1423307" cy="0"/>
          </a:xfrm>
          <a:prstGeom prst="straightConnector1">
            <a:avLst/>
          </a:prstGeom>
          <a:noFill/>
          <a:ln w="44450" cap="flat" cmpd="sng" algn="ctr">
            <a:solidFill>
              <a:srgbClr val="1E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H="1" flipV="1">
            <a:off x="6477002" y="3018846"/>
            <a:ext cx="2030806" cy="791154"/>
          </a:xfrm>
          <a:prstGeom prst="straightConnector1">
            <a:avLst/>
          </a:prstGeom>
          <a:noFill/>
          <a:ln w="44450" cap="flat" cmpd="sng" algn="ctr">
            <a:solidFill>
              <a:srgbClr val="1E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8607230" y="3707972"/>
            <a:ext cx="1899879" cy="1938992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’99’ or ‘EQ’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are common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circuit values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for equivalent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lines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19400" y="6323509"/>
            <a:ext cx="6082114" cy="461665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Removes </a:t>
            </a:r>
            <a:r>
              <a:rPr lang="en-US" sz="2400" dirty="0" err="1">
                <a:solidFill>
                  <a:srgbClr val="1E0000"/>
                </a:solidFill>
              </a:rPr>
              <a:t>equivalenced</a:t>
            </a:r>
            <a:r>
              <a:rPr lang="en-US" sz="2400" dirty="0">
                <a:solidFill>
                  <a:srgbClr val="1E0000"/>
                </a:solidFill>
              </a:rPr>
              <a:t> objects from the oneline</a:t>
            </a:r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 flipV="1">
            <a:off x="4953000" y="3089750"/>
            <a:ext cx="1371600" cy="3158650"/>
          </a:xfrm>
          <a:prstGeom prst="straightConnector1">
            <a:avLst/>
          </a:prstGeom>
          <a:noFill/>
          <a:ln w="44450" cap="flat" cmpd="sng" algn="ctr">
            <a:solidFill>
              <a:srgbClr val="1E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 flipV="1">
            <a:off x="3886200" y="3984320"/>
            <a:ext cx="762000" cy="130213"/>
          </a:xfrm>
          <a:prstGeom prst="straightConnector1">
            <a:avLst/>
          </a:prstGeom>
          <a:noFill/>
          <a:ln w="44450" cap="flat" cmpd="sng" algn="ctr">
            <a:solidFill>
              <a:srgbClr val="1E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4724400" y="3886201"/>
            <a:ext cx="3783408" cy="461665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Click to create the equivalent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F3BB7F8E-8BB8-C7F8-C0BB-F9EBE3ED1ED5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28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162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QR Factorization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201400" cy="3733800"/>
          </a:xfrm>
        </p:spPr>
        <p:txBody>
          <a:bodyPr/>
          <a:lstStyle/>
          <a:p>
            <a:r>
              <a:rPr lang="en-US" dirty="0"/>
              <a:t>Used in SE since it handles ill-conditioned m by n matrices (with m &gt;= n)</a:t>
            </a:r>
          </a:p>
          <a:p>
            <a:r>
              <a:rPr lang="en-US" dirty="0"/>
              <a:t>Can be used with sparse matrices</a:t>
            </a:r>
          </a:p>
          <a:p>
            <a:r>
              <a:rPr lang="en-US" dirty="0"/>
              <a:t>We will first split the </a:t>
            </a:r>
            <a:r>
              <a:rPr lang="en-US" b="1" dirty="0"/>
              <a:t>R</a:t>
            </a:r>
            <a:r>
              <a:rPr lang="en-US" baseline="30000" dirty="0"/>
              <a:t>-1</a:t>
            </a:r>
            <a:r>
              <a:rPr lang="en-US" dirty="0"/>
              <a:t> matrix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QR factorization represents the m by n </a:t>
            </a:r>
            <a:r>
              <a:rPr lang="en-US" b="1" dirty="0"/>
              <a:t>H</a:t>
            </a:r>
            <a:r>
              <a:rPr lang="en-US" dirty="0"/>
              <a:t>' matrix as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with </a:t>
            </a:r>
            <a:r>
              <a:rPr lang="en-US" b="1" dirty="0"/>
              <a:t>Q</a:t>
            </a:r>
            <a:r>
              <a:rPr lang="en-US" dirty="0"/>
              <a:t> an m by m orthonormal matrix and </a:t>
            </a:r>
            <a:r>
              <a:rPr lang="en-US" b="1" dirty="0"/>
              <a:t>U</a:t>
            </a:r>
            <a:r>
              <a:rPr lang="en-US" dirty="0"/>
              <a:t> an upper triangular matrix (most books use  </a:t>
            </a:r>
            <a:r>
              <a:rPr lang="en-US" b="1" dirty="0"/>
              <a:t>Q R</a:t>
            </a:r>
            <a:r>
              <a:rPr lang="en-US" dirty="0"/>
              <a:t> but we use </a:t>
            </a:r>
            <a:r>
              <a:rPr lang="en-US" b="1" dirty="0"/>
              <a:t>U</a:t>
            </a:r>
            <a:r>
              <a:rPr lang="en-US" dirty="0"/>
              <a:t> to avoid confusion with the previous </a:t>
            </a:r>
            <a:r>
              <a:rPr lang="en-US" b="1" dirty="0"/>
              <a:t>R</a:t>
            </a:r>
            <a:r>
              <a:rPr lang="en-US" dirty="0"/>
              <a:t>)</a:t>
            </a:r>
            <a:endParaRPr lang="en-US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1161202"/>
              </p:ext>
            </p:extLst>
          </p:nvPr>
        </p:nvGraphicFramePr>
        <p:xfrm>
          <a:off x="914400" y="2880360"/>
          <a:ext cx="4970319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34880" imgH="241200" progId="Equation.DSMT4">
                  <p:embed/>
                </p:oleObj>
              </mc:Choice>
              <mc:Fallback>
                <p:oleObj name="Equation" r:id="rId2" imgW="2234880" imgH="2412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880360"/>
                        <a:ext cx="4970319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9676653"/>
              </p:ext>
            </p:extLst>
          </p:nvPr>
        </p:nvGraphicFramePr>
        <p:xfrm>
          <a:off x="990600" y="4343400"/>
          <a:ext cx="134883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96880" imgH="203040" progId="Equation.DSMT4">
                  <p:embed/>
                </p:oleObj>
              </mc:Choice>
              <mc:Fallback>
                <p:oleObj name="Equation" r:id="rId4" imgW="596880" imgH="2030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343400"/>
                        <a:ext cx="1348832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B25B9345-086F-E67E-3B25-BF5D859AE60B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0385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System Equivalent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328400" cy="1082040"/>
          </a:xfrm>
        </p:spPr>
        <p:txBody>
          <a:bodyPr/>
          <a:lstStyle/>
          <a:p>
            <a:r>
              <a:rPr lang="en-US" dirty="0"/>
              <a:t>Example shows the creation of an equivalent for Aggieland37 example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72400" y="4495273"/>
            <a:ext cx="3533981" cy="461665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Case is Aggieland37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8" r="41254"/>
          <a:stretch/>
        </p:blipFill>
        <p:spPr bwMode="auto">
          <a:xfrm>
            <a:off x="1084006" y="1821180"/>
            <a:ext cx="5836267" cy="4655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010401" y="1905000"/>
            <a:ext cx="4876799" cy="1200329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First example is simple, just removing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WHITE138 (bus 3); note TEXAS138 is now directly joined to RELLIS138..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24BF8323-35DF-EB3A-F59C-0B0015BB37EC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29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6058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System Equivalent Example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62049" y="1274658"/>
            <a:ext cx="3739351" cy="1200329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Only bus 3 was removed; the new equivalent line was auto-inserted.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39000" y="2971800"/>
            <a:ext cx="4038600" cy="1569660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Don’t save the equivalent with the same name as the original, unless you want to lose the 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original</a:t>
            </a:r>
          </a:p>
        </p:txBody>
      </p:sp>
      <p:pic>
        <p:nvPicPr>
          <p:cNvPr id="35225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7" r="42991"/>
          <a:stretch/>
        </p:blipFill>
        <p:spPr bwMode="auto">
          <a:xfrm>
            <a:off x="457200" y="1280159"/>
            <a:ext cx="6400800" cy="5424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01FBF305-910A-5F7D-90B7-1B8D1AD6D722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30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7692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System Equivalent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0439400" cy="1082040"/>
          </a:xfrm>
        </p:spPr>
        <p:txBody>
          <a:bodyPr/>
          <a:lstStyle/>
          <a:p>
            <a:r>
              <a:rPr lang="en-US" dirty="0"/>
              <a:t>Now remove buses at WHITE138 and TEXAS and RELLIS (1, 3, 12, 40, 41, 44); set </a:t>
            </a:r>
            <a:r>
              <a:rPr lang="en-US" b="1" dirty="0"/>
              <a:t>Max Per Unit Impedance for</a:t>
            </a:r>
            <a:br>
              <a:rPr lang="en-US" b="1" dirty="0"/>
            </a:br>
            <a:r>
              <a:rPr lang="en-US" b="1" dirty="0"/>
              <a:t>Equivalent Lines </a:t>
            </a:r>
            <a:r>
              <a:rPr lang="en-US" dirty="0"/>
              <a:t>to 99 </a:t>
            </a:r>
            <a:br>
              <a:rPr lang="en-US" dirty="0"/>
            </a:br>
            <a:r>
              <a:rPr lang="en-US" dirty="0"/>
              <a:t>(per unit) to retain all lines.  </a:t>
            </a:r>
            <a:br>
              <a:rPr lang="en-US" dirty="0"/>
            </a:br>
            <a:r>
              <a:rPr lang="en-US" dirty="0"/>
              <a:t>Again use the auto-insert to </a:t>
            </a:r>
            <a:br>
              <a:rPr lang="en-US" dirty="0"/>
            </a:br>
            <a:r>
              <a:rPr lang="en-US" dirty="0"/>
              <a:t>show the equivalent lines.</a:t>
            </a:r>
          </a:p>
        </p:txBody>
      </p:sp>
      <p:pic>
        <p:nvPicPr>
          <p:cNvPr id="3532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0" r="44101" b="4886"/>
          <a:stretch/>
        </p:blipFill>
        <p:spPr bwMode="auto">
          <a:xfrm>
            <a:off x="5334000" y="2240280"/>
            <a:ext cx="5181600" cy="4400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164D7345-0D07-47C8-6DF6-435CDABADC3C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31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5087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System Equivalent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506200" cy="701040"/>
          </a:xfrm>
        </p:spPr>
        <p:txBody>
          <a:bodyPr/>
          <a:lstStyle/>
          <a:p>
            <a:r>
              <a:rPr lang="en-US" dirty="0"/>
              <a:t>Now set the </a:t>
            </a:r>
            <a:r>
              <a:rPr lang="en-US" b="1" dirty="0"/>
              <a:t>Max Per Unit Impedance for Equivalent Lines </a:t>
            </a:r>
            <a:r>
              <a:rPr lang="en-US" dirty="0"/>
              <a:t>to 2.5.</a:t>
            </a:r>
          </a:p>
        </p:txBody>
      </p:sp>
      <p:pic>
        <p:nvPicPr>
          <p:cNvPr id="3543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6" r="43274" b="3637"/>
          <a:stretch/>
        </p:blipFill>
        <p:spPr bwMode="auto">
          <a:xfrm>
            <a:off x="2438400" y="1828799"/>
            <a:ext cx="5715000" cy="4807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9D598F26-0CCA-61BD-E708-44EC238816FE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32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6380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System Example: 70K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001000" cy="701040"/>
          </a:xfrm>
        </p:spPr>
        <p:txBody>
          <a:bodyPr/>
          <a:lstStyle/>
          <a:p>
            <a:r>
              <a:rPr lang="en-US" dirty="0"/>
              <a:t>Original System has 70,000 buses and 71,343 lines </a:t>
            </a:r>
          </a:p>
        </p:txBody>
      </p:sp>
      <p:pic>
        <p:nvPicPr>
          <p:cNvPr id="35533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3" t="14183" r="12575" b="4150"/>
          <a:stretch/>
        </p:blipFill>
        <p:spPr bwMode="auto">
          <a:xfrm>
            <a:off x="1783080" y="1981200"/>
            <a:ext cx="6827520" cy="458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2DB492F5-EF46-649C-9DC4-48D190F41B6D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33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4308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System Example: 70K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0896600" cy="1158240"/>
          </a:xfrm>
        </p:spPr>
        <p:txBody>
          <a:bodyPr/>
          <a:lstStyle/>
          <a:p>
            <a:r>
              <a:rPr lang="en-US" dirty="0"/>
              <a:t>Just retain the Oklahoma Area; now 1591 buses and 1745 lines (deleting ones above 2.5 pu impedance)</a:t>
            </a:r>
          </a:p>
        </p:txBody>
      </p:sp>
      <p:pic>
        <p:nvPicPr>
          <p:cNvPr id="3563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4449" r="42704" b="5550"/>
          <a:stretch/>
        </p:blipFill>
        <p:spPr bwMode="auto">
          <a:xfrm>
            <a:off x="1143000" y="2435353"/>
            <a:ext cx="7086600" cy="3968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A71807DC-A144-66C4-1CD5-78515B4207F9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34</a:t>
            </a:fld>
            <a:endParaRPr lang="en-US" sz="2000" dirty="0">
              <a:solidFill>
                <a:srgbClr val="1E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EBA943-3403-261A-2609-46FE351F6F58}"/>
              </a:ext>
            </a:extLst>
          </p:cNvPr>
          <p:cNvSpPr txBox="1"/>
          <p:nvPr/>
        </p:nvSpPr>
        <p:spPr>
          <a:xfrm>
            <a:off x="8534400" y="1981200"/>
            <a:ext cx="3251200" cy="3416320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When equivalencing so many buses it is best to first close the oneline.  Then reopen the oneline and select </a:t>
            </a:r>
            <a:r>
              <a:rPr lang="en-US" sz="2400" b="1" dirty="0">
                <a:solidFill>
                  <a:srgbClr val="1E0000"/>
                </a:solidFill>
              </a:rPr>
              <a:t>Onelines, List Display, Unlinked Display Objects</a:t>
            </a:r>
            <a:r>
              <a:rPr lang="en-US" sz="2400" dirty="0">
                <a:solidFill>
                  <a:srgbClr val="1E0000"/>
                </a:solidFill>
              </a:rPr>
              <a:t> and use the button on this display to delete them.  </a:t>
            </a:r>
          </a:p>
        </p:txBody>
      </p:sp>
    </p:spTree>
    <p:extLst>
      <p:ext uri="{BB962C8B-B14F-4D97-AF65-F5344CB8AC3E}">
        <p14:creationId xmlns:p14="http://schemas.microsoft.com/office/powerpoint/2010/main" val="31963616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 Equivalent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0820400" cy="3733800"/>
          </a:xfrm>
        </p:spPr>
        <p:txBody>
          <a:bodyPr/>
          <a:lstStyle/>
          <a:p>
            <a:r>
              <a:rPr lang="en-US" dirty="0"/>
              <a:t>A 2016 EI case had about 350 lines with a circuit ID of ’99’ and about 60 with ‘EQ’ (out of a total of 102,000)</a:t>
            </a:r>
          </a:p>
          <a:p>
            <a:pPr lvl="1"/>
            <a:r>
              <a:rPr lang="en-US" dirty="0"/>
              <a:t>Both WECC and the EI use ’99’ or ‘EQ’ circuit IDs to indicate equivalent lines</a:t>
            </a:r>
          </a:p>
          <a:p>
            <a:pPr lvl="1"/>
            <a:r>
              <a:rPr lang="en-US" dirty="0"/>
              <a:t>One would expect few equivalent lines in interconnect wide models</a:t>
            </a:r>
          </a:p>
          <a:p>
            <a:r>
              <a:rPr lang="en-US" dirty="0"/>
              <a:t>A 12 year old EI case had about 1633 lines with a circuit ID of ’99’ and 400 with ‘EQ’ (out of a total of 65673)</a:t>
            </a:r>
          </a:p>
          <a:p>
            <a:r>
              <a:rPr lang="en-US" dirty="0"/>
              <a:t>A 12 year old case with about 5000 buses and 5000 lines had 600 equivalent lines</a:t>
            </a:r>
          </a:p>
          <a:p>
            <a:pPr lvl="1"/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06582AA3-9085-32F6-304B-E064A6D8BDFB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35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971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Orthonormal Matrices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term orthogonal is used with vectors to indicate their dot product is zero (i.e., they are perpendicular to each other)</a:t>
            </a:r>
          </a:p>
          <a:p>
            <a:r>
              <a:rPr lang="en-US" dirty="0"/>
              <a:t>Orthonormal is used to indicate they are orthogonal and each has unit length (magnitude of 1)</a:t>
            </a:r>
          </a:p>
          <a:p>
            <a:r>
              <a:rPr lang="en-US" dirty="0"/>
              <a:t>The definition of an orthogonal matrix is </a:t>
            </a:r>
            <a:r>
              <a:rPr lang="en-US" b="1" dirty="0"/>
              <a:t>Q</a:t>
            </a:r>
            <a:r>
              <a:rPr lang="en-US" baseline="30000" dirty="0"/>
              <a:t>T</a:t>
            </a:r>
            <a:r>
              <a:rPr lang="en-US" b="1" dirty="0"/>
              <a:t>Q</a:t>
            </a:r>
            <a:r>
              <a:rPr lang="en-US" dirty="0"/>
              <a:t> = </a:t>
            </a:r>
            <a:r>
              <a:rPr lang="en-US" b="1" dirty="0"/>
              <a:t>I</a:t>
            </a:r>
          </a:p>
          <a:p>
            <a:pPr lvl="1"/>
            <a:r>
              <a:rPr lang="en-US" dirty="0"/>
              <a:t>This implies its inverse always exists</a:t>
            </a:r>
          </a:p>
          <a:p>
            <a:r>
              <a:rPr lang="en-US" dirty="0"/>
              <a:t>Its determinant is 1</a:t>
            </a:r>
          </a:p>
          <a:p>
            <a:r>
              <a:rPr lang="en-US" dirty="0"/>
              <a:t>They can be used for transformations such as an angular rotation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56287F6A-D19F-68D6-0524-64E8793C512B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3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270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QR Factorization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                  then </a:t>
            </a:r>
          </a:p>
          <a:p>
            <a:r>
              <a:rPr lang="en-US" dirty="0"/>
              <a:t>But since </a:t>
            </a:r>
            <a:r>
              <a:rPr lang="en-US" b="1" dirty="0"/>
              <a:t>Q</a:t>
            </a:r>
            <a:r>
              <a:rPr lang="en-US" dirty="0"/>
              <a:t> is an orthonormal matrix, </a:t>
            </a:r>
          </a:p>
          <a:p>
            <a:r>
              <a:rPr lang="en-US" dirty="0"/>
              <a:t>Hence we have   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0962548"/>
              </p:ext>
            </p:extLst>
          </p:nvPr>
        </p:nvGraphicFramePr>
        <p:xfrm>
          <a:off x="3657600" y="1320324"/>
          <a:ext cx="2738438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31560" imgH="228600" progId="Equation.DSMT4">
                  <p:embed/>
                </p:oleObj>
              </mc:Choice>
              <mc:Fallback>
                <p:oleObj name="Equation" r:id="rId2" imgW="1231560" imgH="2286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320324"/>
                        <a:ext cx="2738438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6755337"/>
              </p:ext>
            </p:extLst>
          </p:nvPr>
        </p:nvGraphicFramePr>
        <p:xfrm>
          <a:off x="6527006" y="1828800"/>
          <a:ext cx="1271588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71320" imgH="215640" progId="Equation.DSMT4">
                  <p:embed/>
                </p:oleObj>
              </mc:Choice>
              <mc:Fallback>
                <p:oleObj name="Equation" r:id="rId4" imgW="571320" imgH="2156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7006" y="1828800"/>
                        <a:ext cx="1271588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2588129"/>
              </p:ext>
            </p:extLst>
          </p:nvPr>
        </p:nvGraphicFramePr>
        <p:xfrm>
          <a:off x="3352800" y="2355399"/>
          <a:ext cx="206057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27000" imgH="228600" progId="Equation.DSMT4">
                  <p:embed/>
                </p:oleObj>
              </mc:Choice>
              <mc:Fallback>
                <p:oleObj name="Equation" r:id="rId6" imgW="927000" imgH="2286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355399"/>
                        <a:ext cx="2060575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2144647"/>
              </p:ext>
            </p:extLst>
          </p:nvPr>
        </p:nvGraphicFramePr>
        <p:xfrm>
          <a:off x="1085849" y="2836887"/>
          <a:ext cx="6594475" cy="369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619440" imgH="2044440" progId="Equation.DSMT4">
                  <p:embed/>
                </p:oleObj>
              </mc:Choice>
              <mc:Fallback>
                <p:oleObj name="Equation" r:id="rId8" imgW="3619440" imgH="204444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5849" y="2836887"/>
                        <a:ext cx="6594475" cy="369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89DC25B6-7B0B-4E4A-A792-E62A25E3918C}"/>
              </a:ext>
            </a:extLst>
          </p:cNvPr>
          <p:cNvSpPr txBox="1"/>
          <p:nvPr/>
        </p:nvSpPr>
        <p:spPr>
          <a:xfrm>
            <a:off x="8991600" y="3147060"/>
            <a:ext cx="2165978" cy="830997"/>
          </a:xfrm>
          <a:prstGeom prst="rect">
            <a:avLst/>
          </a:prstGeom>
          <a:solidFill>
            <a:srgbClr val="FFE6E6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1E0000"/>
                </a:solidFill>
              </a:rPr>
              <a:t>Q</a:t>
            </a:r>
            <a:r>
              <a:rPr lang="en-US" sz="2400" dirty="0">
                <a:solidFill>
                  <a:srgbClr val="1E0000"/>
                </a:solidFill>
              </a:rPr>
              <a:t> is an m by m 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matrix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7161899"/>
              </p:ext>
            </p:extLst>
          </p:nvPr>
        </p:nvGraphicFramePr>
        <p:xfrm>
          <a:off x="1517651" y="1366362"/>
          <a:ext cx="13493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49015" imgH="457495" progId="Equation.DSMT4">
                  <p:embed/>
                </p:oleObj>
              </mc:Choice>
              <mc:Fallback>
                <p:oleObj name="Equation" r:id="rId10" imgW="1349015" imgH="45749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17651" y="1366362"/>
                        <a:ext cx="1349375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01C98F5B-38D2-8D45-F24E-F8289A90AE00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4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179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QR Factorization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430000" cy="3733800"/>
          </a:xfrm>
        </p:spPr>
        <p:txBody>
          <a:bodyPr/>
          <a:lstStyle/>
          <a:p>
            <a:r>
              <a:rPr lang="en-US" dirty="0"/>
              <a:t>When factored the </a:t>
            </a:r>
            <a:r>
              <a:rPr lang="en-US" b="1" dirty="0"/>
              <a:t>U</a:t>
            </a:r>
            <a:r>
              <a:rPr lang="en-US" dirty="0"/>
              <a:t> matrix (i.e., what most call the </a:t>
            </a:r>
            <a:r>
              <a:rPr lang="en-US" b="1" dirty="0"/>
              <a:t>R</a:t>
            </a:r>
            <a:r>
              <a:rPr lang="en-US" dirty="0"/>
              <a:t> matrix ) will be an m by n upper triangular matrix</a:t>
            </a:r>
          </a:p>
          <a:p>
            <a:r>
              <a:rPr lang="en-US" dirty="0"/>
              <a:t>Several methods are available including the Householder method and the Givens method</a:t>
            </a:r>
          </a:p>
          <a:p>
            <a:r>
              <a:rPr lang="en-US" dirty="0"/>
              <a:t>Givens is preferred when dealing with sparse matrices</a:t>
            </a:r>
          </a:p>
          <a:p>
            <a:r>
              <a:rPr lang="en-US" dirty="0"/>
              <a:t>A good reference is Gene H. </a:t>
            </a:r>
            <a:r>
              <a:rPr lang="en-US" dirty="0" err="1"/>
              <a:t>Golub</a:t>
            </a:r>
            <a:r>
              <a:rPr lang="en-US" dirty="0"/>
              <a:t> and Charles F. Van Loan, “Matrix Computations,” third edition, Johns Hopkins University Press, </a:t>
            </a:r>
            <a:r>
              <a:rPr lang="en-US" dirty="0">
                <a:latin typeface="Times New Roman" pitchFamily="18" charset="0"/>
              </a:rPr>
              <a:t>1996</a:t>
            </a:r>
          </a:p>
          <a:p>
            <a:endParaRPr lang="en-US" dirty="0">
              <a:latin typeface="Symbol" panose="05050102010706020507" pitchFamily="18" charset="2"/>
            </a:endParaRP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3614033B-826D-CDA1-6EBC-ABA1DBA601ED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5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584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Givens Algorithm for Factoring a Matrix 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0820400" cy="3733800"/>
          </a:xfrm>
        </p:spPr>
        <p:txBody>
          <a:bodyPr/>
          <a:lstStyle/>
          <a:p>
            <a:r>
              <a:rPr lang="en-US" dirty="0"/>
              <a:t>The Givens algorithm works by pre-multiplying the initial matrix, </a:t>
            </a:r>
            <a:r>
              <a:rPr lang="en-US" b="1" dirty="0"/>
              <a:t>A</a:t>
            </a:r>
            <a:r>
              <a:rPr lang="en-US" dirty="0"/>
              <a:t>, by a series of matrices and their transposes, starting with </a:t>
            </a:r>
            <a:r>
              <a:rPr lang="en-US" b="1" dirty="0"/>
              <a:t>G</a:t>
            </a:r>
            <a:r>
              <a:rPr lang="en-US" baseline="-25000" dirty="0"/>
              <a:t>1</a:t>
            </a:r>
            <a:r>
              <a:rPr lang="en-US" b="1" dirty="0"/>
              <a:t>G</a:t>
            </a:r>
            <a:r>
              <a:rPr lang="en-US" baseline="-25000" dirty="0"/>
              <a:t>1</a:t>
            </a:r>
            <a:r>
              <a:rPr lang="en-US" baseline="30000" dirty="0"/>
              <a:t>T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If </a:t>
            </a:r>
            <a:r>
              <a:rPr lang="en-US" b="1" dirty="0"/>
              <a:t>A</a:t>
            </a:r>
            <a:r>
              <a:rPr lang="en-US" dirty="0"/>
              <a:t> is m by n, then each </a:t>
            </a:r>
            <a:r>
              <a:rPr lang="en-US" b="1" dirty="0"/>
              <a:t>G</a:t>
            </a:r>
            <a:r>
              <a:rPr lang="en-US" dirty="0"/>
              <a:t> is an m by m matrix</a:t>
            </a:r>
          </a:p>
          <a:p>
            <a:r>
              <a:rPr lang="en-US" dirty="0"/>
              <a:t>The algorithm proceeds column by column, sequentially zeroing out elements in the lower triangle of</a:t>
            </a:r>
            <a:r>
              <a:rPr lang="en-US" b="1" dirty="0"/>
              <a:t> A</a:t>
            </a:r>
            <a:r>
              <a:rPr lang="en-US" dirty="0"/>
              <a:t>, starting at the bottom of each column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321904539"/>
              </p:ext>
            </p:extLst>
          </p:nvPr>
        </p:nvGraphicFramePr>
        <p:xfrm>
          <a:off x="2438400" y="4011454"/>
          <a:ext cx="4037013" cy="200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62040" imgH="774360" progId="Equation.DSMT4">
                  <p:embed/>
                </p:oleObj>
              </mc:Choice>
              <mc:Fallback>
                <p:oleObj name="Equation" r:id="rId2" imgW="1562040" imgH="774360" progId="Equation.DSMT4">
                  <p:embed/>
                  <p:pic>
                    <p:nvPicPr>
                      <p:cNvPr id="5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011454"/>
                        <a:ext cx="4037013" cy="2005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9DC25B6-7B0B-4E4A-A792-E62A25E3918C}"/>
              </a:ext>
            </a:extLst>
          </p:cNvPr>
          <p:cNvSpPr txBox="1"/>
          <p:nvPr/>
        </p:nvSpPr>
        <p:spPr>
          <a:xfrm>
            <a:off x="7467600" y="3886200"/>
            <a:ext cx="2303836" cy="1938992"/>
          </a:xfrm>
          <a:prstGeom prst="rect">
            <a:avLst/>
          </a:prstGeom>
          <a:solidFill>
            <a:srgbClr val="FFE6E6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If </a:t>
            </a:r>
            <a:r>
              <a:rPr lang="en-US" sz="2400" b="1" dirty="0">
                <a:solidFill>
                  <a:srgbClr val="1E0000"/>
                </a:solidFill>
              </a:rPr>
              <a:t>A</a:t>
            </a:r>
            <a:r>
              <a:rPr lang="en-US" sz="2400" dirty="0">
                <a:solidFill>
                  <a:srgbClr val="1E0000"/>
                </a:solidFill>
              </a:rPr>
              <a:t> is sparse,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then we can take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advantage of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sparsity going up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the column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9BBF1F05-C3D2-C259-8973-7CA7F3C9699D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6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796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Givens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763000" cy="624840"/>
          </a:xfrm>
        </p:spPr>
        <p:txBody>
          <a:bodyPr/>
          <a:lstStyle/>
          <a:p>
            <a:r>
              <a:rPr lang="en-US" dirty="0"/>
              <a:t>To zero out element </a:t>
            </a:r>
            <a:r>
              <a:rPr lang="en-US" b="1" dirty="0"/>
              <a:t>A</a:t>
            </a:r>
            <a:r>
              <a:rPr lang="en-US" dirty="0"/>
              <a:t>[</a:t>
            </a:r>
            <a:r>
              <a:rPr lang="en-US" dirty="0" err="1"/>
              <a:t>i,j</a:t>
            </a:r>
            <a:r>
              <a:rPr lang="en-US" dirty="0"/>
              <a:t>], with i &gt; j we first solve with a=A[</a:t>
            </a:r>
            <a:r>
              <a:rPr lang="en-US" dirty="0" err="1"/>
              <a:t>k,j</a:t>
            </a:r>
            <a:r>
              <a:rPr lang="en-US" dirty="0"/>
              <a:t>], b= A[</a:t>
            </a:r>
            <a:r>
              <a:rPr lang="en-US" dirty="0" err="1"/>
              <a:t>i,j</a:t>
            </a:r>
            <a:r>
              <a:rPr lang="en-US" dirty="0"/>
              <a:t>]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endParaRPr lang="en-US" dirty="0"/>
          </a:p>
          <a:p>
            <a:r>
              <a:rPr lang="en-US" dirty="0"/>
              <a:t>A numerically safe algorithm is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7659375"/>
              </p:ext>
            </p:extLst>
          </p:nvPr>
        </p:nvGraphicFramePr>
        <p:xfrm>
          <a:off x="886619" y="2499330"/>
          <a:ext cx="3103562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55600" imgH="457200" progId="Equation.DSMT4">
                  <p:embed/>
                </p:oleObj>
              </mc:Choice>
              <mc:Fallback>
                <p:oleObj name="Equation" r:id="rId2" imgW="1155600" imgH="4572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6619" y="2499330"/>
                        <a:ext cx="3103562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348163"/>
              </p:ext>
            </p:extLst>
          </p:nvPr>
        </p:nvGraphicFramePr>
        <p:xfrm>
          <a:off x="990600" y="4617660"/>
          <a:ext cx="6400800" cy="1888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162240" imgH="939600" progId="Equation.DSMT4">
                  <p:embed/>
                </p:oleObj>
              </mc:Choice>
              <mc:Fallback>
                <p:oleObj name="Equation" r:id="rId4" imgW="3162240" imgH="9396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617660"/>
                        <a:ext cx="6400800" cy="18888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9DC25B6-7B0B-4E4A-A792-E62A25E3918C}"/>
              </a:ext>
            </a:extLst>
          </p:cNvPr>
          <p:cNvSpPr txBox="1"/>
          <p:nvPr/>
        </p:nvSpPr>
        <p:spPr>
          <a:xfrm>
            <a:off x="7543800" y="2085370"/>
            <a:ext cx="3425938" cy="1569660"/>
          </a:xfrm>
          <a:prstGeom prst="rect">
            <a:avLst/>
          </a:prstGeom>
          <a:solidFill>
            <a:srgbClr val="FFE6E6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To zero out an element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we need a non-zero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pivot element in column j;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assume this row as k. 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2095491"/>
              </p:ext>
            </p:extLst>
          </p:nvPr>
        </p:nvGraphicFramePr>
        <p:xfrm>
          <a:off x="4266474" y="2804130"/>
          <a:ext cx="192024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99920" imgH="253800" progId="Equation.DSMT4">
                  <p:embed/>
                </p:oleObj>
              </mc:Choice>
              <mc:Fallback>
                <p:oleObj name="Equation" r:id="rId6" imgW="799920" imgH="2538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66474" y="2804130"/>
                        <a:ext cx="192024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9862EFC3-5D01-26F2-B8CD-19FF0C47B867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7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19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Givens G Matrix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201400" cy="548640"/>
          </a:xfrm>
        </p:spPr>
        <p:txBody>
          <a:bodyPr/>
          <a:lstStyle/>
          <a:p>
            <a:r>
              <a:rPr lang="en-US" dirty="0"/>
              <a:t>The orthogonal </a:t>
            </a:r>
            <a:r>
              <a:rPr lang="en-US" b="1" dirty="0"/>
              <a:t>G</a:t>
            </a:r>
            <a:r>
              <a:rPr lang="en-US" dirty="0"/>
              <a:t>(</a:t>
            </a:r>
            <a:r>
              <a:rPr lang="en-US" dirty="0" err="1"/>
              <a:t>i,k,</a:t>
            </a:r>
            <a:r>
              <a:rPr lang="en-US" dirty="0" err="1">
                <a:latin typeface="Symbol" panose="05050102010706020507" pitchFamily="18" charset="2"/>
              </a:rPr>
              <a:t>q</a:t>
            </a:r>
            <a:r>
              <a:rPr lang="en-US" dirty="0"/>
              <a:t>)  matrix is then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 err="1"/>
              <a:t>Premultiplication</a:t>
            </a:r>
            <a:r>
              <a:rPr lang="en-US" dirty="0"/>
              <a:t> by </a:t>
            </a:r>
            <a:r>
              <a:rPr lang="en-US" b="1" dirty="0"/>
              <a:t>G</a:t>
            </a:r>
            <a:r>
              <a:rPr lang="en-US" dirty="0"/>
              <a:t>(</a:t>
            </a:r>
            <a:r>
              <a:rPr lang="en-US" dirty="0" err="1"/>
              <a:t>i,k,</a:t>
            </a:r>
            <a:r>
              <a:rPr lang="en-US" dirty="0" err="1">
                <a:latin typeface="Symbol" panose="05050102010706020507" pitchFamily="18" charset="2"/>
              </a:rPr>
              <a:t>q</a:t>
            </a:r>
            <a:r>
              <a:rPr lang="en-US" dirty="0"/>
              <a:t>)</a:t>
            </a:r>
            <a:r>
              <a:rPr lang="en-US" baseline="30000" dirty="0"/>
              <a:t>T</a:t>
            </a:r>
            <a:r>
              <a:rPr lang="en-US" dirty="0"/>
              <a:t> is a rotation by </a:t>
            </a:r>
            <a:r>
              <a:rPr lang="en-US" dirty="0">
                <a:latin typeface="Symbol" panose="05050102010706020507" pitchFamily="18" charset="2"/>
              </a:rPr>
              <a:t>q </a:t>
            </a:r>
            <a:r>
              <a:rPr lang="en-US" dirty="0"/>
              <a:t>radians in the (</a:t>
            </a:r>
            <a:r>
              <a:rPr lang="en-US" dirty="0" err="1"/>
              <a:t>i,k</a:t>
            </a:r>
            <a:r>
              <a:rPr lang="en-US" dirty="0"/>
              <a:t>) coordinate plane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071780" y="1899910"/>
          <a:ext cx="4176620" cy="3165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01640" imgH="1600200" progId="Equation.DSMT4">
                  <p:embed/>
                </p:oleObj>
              </mc:Choice>
              <mc:Fallback>
                <p:oleObj name="Equation" r:id="rId2" imgW="2501640" imgH="16002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780" y="1899910"/>
                        <a:ext cx="4176620" cy="31659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9DC25B6-7B0B-4E4A-A792-E62A25E3918C}"/>
              </a:ext>
            </a:extLst>
          </p:cNvPr>
          <p:cNvSpPr txBox="1"/>
          <p:nvPr/>
        </p:nvSpPr>
        <p:spPr>
          <a:xfrm>
            <a:off x="7772400" y="1965960"/>
            <a:ext cx="3632726" cy="2308324"/>
          </a:xfrm>
          <a:prstGeom prst="rect">
            <a:avLst/>
          </a:prstGeom>
          <a:solidFill>
            <a:srgbClr val="FFE6E6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As noted, to zero out an 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element we need a non-zero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pivot element in column j;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assume this row as k.  Row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k here is the first non-zero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above row i.  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C119BBCB-7EA8-2BC8-3C8B-687126DF3CA3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8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545286"/>
      </p:ext>
    </p:extLst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Designs\Capsules.pot</Template>
  <TotalTime>9157</TotalTime>
  <Words>2195</Words>
  <Application>Microsoft Office PowerPoint</Application>
  <PresentationFormat>Widescreen</PresentationFormat>
  <Paragraphs>227</Paragraphs>
  <Slides>36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Calibri</vt:lpstr>
      <vt:lpstr>Helvetica</vt:lpstr>
      <vt:lpstr>Symbol</vt:lpstr>
      <vt:lpstr>Times New Roman</vt:lpstr>
      <vt:lpstr>Wingdings</vt:lpstr>
      <vt:lpstr>Capsules</vt:lpstr>
      <vt:lpstr>Capsules</vt:lpstr>
      <vt:lpstr>Equation</vt:lpstr>
      <vt:lpstr>ECEN 615 Methods of Electric Power  Systems Analysis</vt:lpstr>
      <vt:lpstr>Announcements</vt:lpstr>
      <vt:lpstr>QR Factorization</vt:lpstr>
      <vt:lpstr>Orthonormal Matrices </vt:lpstr>
      <vt:lpstr>QR Factorization</vt:lpstr>
      <vt:lpstr>QR Factorization</vt:lpstr>
      <vt:lpstr>Givens Algorithm for Factoring a Matrix A</vt:lpstr>
      <vt:lpstr>Givens Algorithm</vt:lpstr>
      <vt:lpstr>Givens G Matrix</vt:lpstr>
      <vt:lpstr>Small Givens Example</vt:lpstr>
      <vt:lpstr>Small Givens Example</vt:lpstr>
      <vt:lpstr>Small Givens Example</vt:lpstr>
      <vt:lpstr>Start of Givens for SE Example</vt:lpstr>
      <vt:lpstr>Start of Givens for SE Example</vt:lpstr>
      <vt:lpstr>Givens Comments</vt:lpstr>
      <vt:lpstr>Power System Equivalents</vt:lpstr>
      <vt:lpstr>Kron Reduction, Ward Equivalents</vt:lpstr>
      <vt:lpstr>Ward Equivalents</vt:lpstr>
      <vt:lpstr>Other Types of Equivalents</vt:lpstr>
      <vt:lpstr>Equivalent System Properties</vt:lpstr>
      <vt:lpstr>Study vs External System</vt:lpstr>
      <vt:lpstr>Ward Type Equivalencing</vt:lpstr>
      <vt:lpstr>Ward Type Equivalencing Considerations</vt:lpstr>
      <vt:lpstr>Ward Type Equivalencing Considerations</vt:lpstr>
      <vt:lpstr>B7Flat_Eqv Example</vt:lpstr>
      <vt:lpstr>B7Flat_Eqv Example</vt:lpstr>
      <vt:lpstr>B7Flat_Eqv Example</vt:lpstr>
      <vt:lpstr>Equivalencing in PowerWorld</vt:lpstr>
      <vt:lpstr>Equivalencing in PowerWorld</vt:lpstr>
      <vt:lpstr>Small System Equivalent Example</vt:lpstr>
      <vt:lpstr>Small System Equivalent Example</vt:lpstr>
      <vt:lpstr>Small System Equivalent Example</vt:lpstr>
      <vt:lpstr>Small System Equivalent Example</vt:lpstr>
      <vt:lpstr>Large System Example: 70K Case</vt:lpstr>
      <vt:lpstr>Large System Example: 70K Case</vt:lpstr>
      <vt:lpstr>Grid Equivalent Examples</vt:lpstr>
    </vt:vector>
  </TitlesOfParts>
  <Company>ECE - UIUC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ECEN 615_Lect1</dc:title>
  <dc:creator>ECE Publications</dc:creator>
  <cp:lastModifiedBy>Overbye, Thomas J</cp:lastModifiedBy>
  <cp:revision>564</cp:revision>
  <cp:lastPrinted>2020-08-20T12:26:33Z</cp:lastPrinted>
  <dcterms:created xsi:type="dcterms:W3CDTF">2000-05-11T14:27:08Z</dcterms:created>
  <dcterms:modified xsi:type="dcterms:W3CDTF">2022-11-04T21:42:14Z</dcterms:modified>
</cp:coreProperties>
</file>