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9" r:id="rId2"/>
  </p:sldMasterIdLst>
  <p:notesMasterIdLst>
    <p:notesMasterId r:id="rId49"/>
  </p:notesMasterIdLst>
  <p:handoutMasterIdLst>
    <p:handoutMasterId r:id="rId50"/>
  </p:handoutMasterIdLst>
  <p:sldIdLst>
    <p:sldId id="258" r:id="rId3"/>
    <p:sldId id="724" r:id="rId4"/>
    <p:sldId id="671" r:id="rId5"/>
    <p:sldId id="581" r:id="rId6"/>
    <p:sldId id="630" r:id="rId7"/>
    <p:sldId id="631" r:id="rId8"/>
    <p:sldId id="632" r:id="rId9"/>
    <p:sldId id="582" r:id="rId10"/>
    <p:sldId id="583" r:id="rId11"/>
    <p:sldId id="584" r:id="rId12"/>
    <p:sldId id="585" r:id="rId13"/>
    <p:sldId id="674" r:id="rId14"/>
    <p:sldId id="675" r:id="rId15"/>
    <p:sldId id="676" r:id="rId16"/>
    <p:sldId id="677" r:id="rId17"/>
    <p:sldId id="683" r:id="rId18"/>
    <p:sldId id="684" r:id="rId19"/>
    <p:sldId id="686" r:id="rId20"/>
    <p:sldId id="687" r:id="rId21"/>
    <p:sldId id="688" r:id="rId22"/>
    <p:sldId id="689" r:id="rId23"/>
    <p:sldId id="690" r:id="rId24"/>
    <p:sldId id="691" r:id="rId25"/>
    <p:sldId id="692" r:id="rId26"/>
    <p:sldId id="693" r:id="rId27"/>
    <p:sldId id="694" r:id="rId28"/>
    <p:sldId id="695" r:id="rId29"/>
    <p:sldId id="696" r:id="rId30"/>
    <p:sldId id="697" r:id="rId31"/>
    <p:sldId id="698" r:id="rId32"/>
    <p:sldId id="699" r:id="rId33"/>
    <p:sldId id="700" r:id="rId34"/>
    <p:sldId id="701" r:id="rId35"/>
    <p:sldId id="702" r:id="rId36"/>
    <p:sldId id="703" r:id="rId37"/>
    <p:sldId id="704" r:id="rId38"/>
    <p:sldId id="706" r:id="rId39"/>
    <p:sldId id="707" r:id="rId40"/>
    <p:sldId id="708" r:id="rId41"/>
    <p:sldId id="709" r:id="rId42"/>
    <p:sldId id="710" r:id="rId43"/>
    <p:sldId id="711" r:id="rId44"/>
    <p:sldId id="712" r:id="rId45"/>
    <p:sldId id="713" r:id="rId46"/>
    <p:sldId id="714" r:id="rId47"/>
    <p:sldId id="719" r:id="rId48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792" autoAdjust="0"/>
    <p:restoredTop sz="94694" autoAdjust="0"/>
  </p:normalViewPr>
  <p:slideViewPr>
    <p:cSldViewPr>
      <p:cViewPr varScale="1">
        <p:scale>
          <a:sx n="104" d="100"/>
          <a:sy n="104" d="100"/>
        </p:scale>
        <p:origin x="12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7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324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  <p:sldLayoutId id="2147483752" r:id="rId4"/>
    <p:sldLayoutId id="2147483756" r:id="rId5"/>
    <p:sldLayoutId id="2147483757" r:id="rId6"/>
    <p:sldLayoutId id="2147483753" r:id="rId7"/>
    <p:sldLayoutId id="2147483754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19: EMSs, Synthetic Grids, </a:t>
            </a:r>
            <a:b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Voltage Stability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001000" cy="1069848"/>
          </a:xfrm>
        </p:spPr>
        <p:txBody>
          <a:bodyPr/>
          <a:lstStyle/>
          <a:p>
            <a:r>
              <a:rPr lang="en-US" dirty="0"/>
              <a:t>Electric Coops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29090"/>
            <a:ext cx="7593240" cy="4998883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7AB6360-24C2-D037-A9B3-1E598EFF59F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7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Electric Coops</a:t>
            </a:r>
          </a:p>
        </p:txBody>
      </p:sp>
      <p:pic>
        <p:nvPicPr>
          <p:cNvPr id="355330" name="Picture 2" descr="Image result for electric coop service territory te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0215"/>
            <a:ext cx="7239000" cy="55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0" y="5486400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http://www.tecutility.org/about/member-directory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DD592E0-62FA-4832-F76B-8EE0BDB0ED9C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5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Electric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0820400" cy="4323703"/>
          </a:xfrm>
        </p:spPr>
        <p:txBody>
          <a:bodyPr/>
          <a:lstStyle/>
          <a:p>
            <a:r>
              <a:rPr lang="en-US" dirty="0"/>
              <a:t>Synthetic electric grids are models of electric grids that were not created to represent any actual electric grid </a:t>
            </a:r>
          </a:p>
          <a:p>
            <a:r>
              <a:rPr lang="en-US" dirty="0"/>
              <a:t>The below image shows the five bus synthetic grid I used as an undergraduate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3048000"/>
            <a:ext cx="5643645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983221"/>
            <a:ext cx="787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W.D. Stevenson, </a:t>
            </a:r>
            <a:r>
              <a:rPr lang="en-US" sz="1400" i="1" dirty="0">
                <a:solidFill>
                  <a:srgbClr val="1E0000"/>
                </a:solidFill>
              </a:rPr>
              <a:t>Elements of Power Systems</a:t>
            </a:r>
            <a:r>
              <a:rPr lang="en-US" sz="1400" dirty="0">
                <a:solidFill>
                  <a:srgbClr val="1E0000"/>
                </a:solidFill>
              </a:rPr>
              <a:t>, Fourth Edition, McGraw-Hill Book Company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New York, 1982 (the first edition was in 1955)</a:t>
            </a:r>
          </a:p>
        </p:txBody>
      </p:sp>
    </p:spTree>
    <p:extLst>
      <p:ext uri="{BB962C8B-B14F-4D97-AF65-F5344CB8AC3E}">
        <p14:creationId xmlns:p14="http://schemas.microsoft.com/office/powerpoint/2010/main" val="191282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Geographically-Based Synthetic Electric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1049000" cy="1932317"/>
          </a:xfrm>
        </p:spPr>
        <p:txBody>
          <a:bodyPr/>
          <a:lstStyle/>
          <a:p>
            <a:r>
              <a:rPr lang="en-US" dirty="0"/>
              <a:t>Synthetic electric grids can be created with or without reference to actual geography</a:t>
            </a:r>
          </a:p>
          <a:p>
            <a:r>
              <a:rPr lang="en-US" dirty="0"/>
              <a:t>The image </a:t>
            </a:r>
            <a:br>
              <a:rPr lang="en-US" dirty="0"/>
            </a:br>
            <a:r>
              <a:rPr lang="en-US" dirty="0"/>
              <a:t>shows an early </a:t>
            </a:r>
            <a:br>
              <a:rPr lang="en-US" dirty="0"/>
            </a:br>
            <a:r>
              <a:rPr lang="en-US" dirty="0"/>
              <a:t>geographically-</a:t>
            </a:r>
            <a:br>
              <a:rPr lang="en-US" dirty="0"/>
            </a:br>
            <a:r>
              <a:rPr lang="en-US" dirty="0"/>
              <a:t>based synthetic</a:t>
            </a:r>
            <a:br>
              <a:rPr lang="en-US" dirty="0"/>
            </a:br>
            <a:r>
              <a:rPr lang="en-US" dirty="0"/>
              <a:t>electric grid</a:t>
            </a:r>
          </a:p>
          <a:p>
            <a:r>
              <a:rPr lang="en-US" dirty="0"/>
              <a:t>This grid was </a:t>
            </a:r>
            <a:br>
              <a:rPr lang="en-US" dirty="0"/>
            </a:br>
            <a:r>
              <a:rPr lang="en-US" dirty="0"/>
              <a:t>designed to</a:t>
            </a:r>
            <a:br>
              <a:rPr lang="en-US" dirty="0"/>
            </a:br>
            <a:r>
              <a:rPr lang="en-US" dirty="0"/>
              <a:t>show concepts</a:t>
            </a:r>
            <a:br>
              <a:rPr lang="en-US" dirty="0"/>
            </a:br>
            <a:r>
              <a:rPr lang="en-US" dirty="0"/>
              <a:t>to regulators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9" descr="Overbye_1997_Fi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888286"/>
            <a:ext cx="5943600" cy="441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402359"/>
            <a:ext cx="353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PowerWorld Corporation, 1995</a:t>
            </a:r>
          </a:p>
        </p:txBody>
      </p:sp>
    </p:spTree>
    <p:extLst>
      <p:ext uri="{BB962C8B-B14F-4D97-AF65-F5344CB8AC3E}">
        <p14:creationId xmlns:p14="http://schemas.microsoft.com/office/powerpoint/2010/main" val="265448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High-Quality, Geographically-Based Synthetic Electric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1328400" cy="4323703"/>
          </a:xfrm>
        </p:spPr>
        <p:txBody>
          <a:bodyPr/>
          <a:lstStyle/>
          <a:p>
            <a:r>
              <a:rPr lang="en-US" dirty="0"/>
              <a:t>High-quality synthetic electric grids are designed to have a wide range of characteristics that are similar to those found in actual electric grids</a:t>
            </a:r>
          </a:p>
          <a:p>
            <a:pPr lvl="1"/>
            <a:r>
              <a:rPr lang="en-US" dirty="0"/>
              <a:t>“Realistic but not real” to quote Wisconsin colleagues</a:t>
            </a:r>
          </a:p>
          <a:p>
            <a:pPr lvl="1"/>
            <a:r>
              <a:rPr lang="en-US" dirty="0"/>
              <a:t>Fictional, but hopefully good fiction</a:t>
            </a:r>
          </a:p>
          <a:p>
            <a:pPr lvl="1"/>
            <a:r>
              <a:rPr lang="en-US" b="1" dirty="0"/>
              <a:t>Developed techniques can be applied to real grids</a:t>
            </a:r>
          </a:p>
          <a:p>
            <a:r>
              <a:rPr lang="en-US" dirty="0"/>
              <a:t>However, importantly these grids are not designed to try to duplicate any actual grid</a:t>
            </a:r>
          </a:p>
          <a:p>
            <a:r>
              <a:rPr lang="en-US" dirty="0"/>
              <a:t>Over the last five years tremendous progress has been made through ARPA-E at both the transmission and distribution levels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1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Status: Large-Scale Grids are Now Available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7247" y="1300636"/>
            <a:ext cx="7417464" cy="769441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1E0000"/>
                </a:solidFill>
              </a:rPr>
              <a:t>This is an 82,000 bus synthetic model that we publicly released</a:t>
            </a:r>
            <a:br>
              <a:rPr lang="en-US" sz="2200" dirty="0">
                <a:solidFill>
                  <a:srgbClr val="1E0000"/>
                </a:solidFill>
              </a:rPr>
            </a:br>
            <a:r>
              <a:rPr lang="en-US" sz="2200" dirty="0">
                <a:solidFill>
                  <a:srgbClr val="1E0000"/>
                </a:solidFill>
              </a:rPr>
              <a:t>in summer 2018; it is available at </a:t>
            </a:r>
            <a:r>
              <a:rPr lang="en-US" sz="2200" b="1" dirty="0">
                <a:solidFill>
                  <a:srgbClr val="1E0000"/>
                </a:solidFill>
              </a:rPr>
              <a:t>electricgrids.engr.tamu.edu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4711" y="4199575"/>
            <a:ext cx="1939955" cy="1514261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E0000"/>
                </a:solidFill>
              </a:rPr>
              <a:t>Grid has an </a:t>
            </a:r>
          </a:p>
          <a:p>
            <a:r>
              <a:rPr lang="en-US" sz="2200" dirty="0">
                <a:solidFill>
                  <a:srgbClr val="1E0000"/>
                </a:solidFill>
              </a:rPr>
              <a:t>AC power flow</a:t>
            </a:r>
            <a:br>
              <a:rPr lang="en-US" sz="2200" dirty="0">
                <a:solidFill>
                  <a:srgbClr val="1E0000"/>
                </a:solidFill>
              </a:rPr>
            </a:br>
            <a:r>
              <a:rPr lang="en-US" sz="2200" dirty="0">
                <a:solidFill>
                  <a:srgbClr val="1E0000"/>
                </a:solidFill>
              </a:rPr>
              <a:t>solution with </a:t>
            </a:r>
            <a:br>
              <a:rPr lang="en-US" sz="2200" dirty="0">
                <a:solidFill>
                  <a:srgbClr val="1E0000"/>
                </a:solidFill>
              </a:rPr>
            </a:br>
            <a:r>
              <a:rPr lang="en-US" sz="2200" dirty="0">
                <a:solidFill>
                  <a:srgbClr val="1E0000"/>
                </a:solidFill>
              </a:rPr>
              <a:t>n-1 reliability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27713"/>
            <a:ext cx="735851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7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Synthetic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Prior to 9/11/01, a lot of grid information was publically available </a:t>
            </a:r>
          </a:p>
          <a:p>
            <a:r>
              <a:rPr lang="en-US" dirty="0">
                <a:cs typeface="Arial" panose="020B0604020202020204" pitchFamily="34" charset="0"/>
              </a:rPr>
              <a:t>Now access to data and models about the actual power grid in the US is quite restricted (e.g., critical energy/electricity infrastructure [CEII])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What is available is often partial, and can’t be shared</a:t>
            </a:r>
          </a:p>
          <a:p>
            <a:r>
              <a:rPr lang="en-US" dirty="0">
                <a:cs typeface="Arial" panose="020B0604020202020204" pitchFamily="34" charset="0"/>
              </a:rPr>
              <a:t>To do effective research, and to drive innovation, researchers need access to common, realistic grid models and data sets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Scientific principle of reproducibility of results </a:t>
            </a:r>
          </a:p>
          <a:p>
            <a:r>
              <a:rPr lang="en-US" dirty="0"/>
              <a:t>Synthetic grids and datasets are, of course, designed to augment, not replace actual grids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0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Synthetic Grids,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628120" cy="3733800"/>
          </a:xfrm>
        </p:spPr>
        <p:txBody>
          <a:bodyPr/>
          <a:lstStyle/>
          <a:p>
            <a:r>
              <a:rPr lang="en-US" dirty="0"/>
              <a:t>But the synthetic grids offer some significant advantages, both to industry and researchers</a:t>
            </a:r>
          </a:p>
          <a:p>
            <a:pPr lvl="1"/>
            <a:r>
              <a:rPr lang="en-US" dirty="0"/>
              <a:t>Since there are no CEII or privacy concerns, full models and their associated datasets can be freely shared; this is particularly helpful for interdisciplinary research</a:t>
            </a:r>
          </a:p>
          <a:p>
            <a:pPr lvl="1"/>
            <a:r>
              <a:rPr lang="en-US" dirty="0"/>
              <a:t>Synthetic grids can allow future grid scenarios to be considered in-depth (i.e., high renewables or high impact, low frequency events) yet still be potentially public</a:t>
            </a:r>
          </a:p>
          <a:p>
            <a:pPr lvl="1"/>
            <a:r>
              <a:rPr lang="en-US" dirty="0"/>
              <a:t>Synthetic grids can be customized to represent particular grid idiosyncrasies; utilities can provide this to researchers or potential vendors</a:t>
            </a:r>
          </a:p>
          <a:p>
            <a:pPr lvl="2"/>
            <a:r>
              <a:rPr lang="en-US" dirty="0"/>
              <a:t>We’ve deliberately designed ours using different voltage levels than those used in the actual grid (e.g., 500/230 versus 345/138 in Texas) to emphasis they are synthetic</a:t>
            </a:r>
          </a:p>
          <a:p>
            <a:pPr lvl="1"/>
            <a:r>
              <a:rPr lang="en-US" dirty="0"/>
              <a:t>They can be coupled with actual data, like weather</a:t>
            </a:r>
          </a:p>
          <a:p>
            <a:pPr lvl="1"/>
            <a:r>
              <a:rPr lang="en-US" dirty="0"/>
              <a:t>Synthetic grids can be used for education, including vendor training and short courses 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81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Synthetic Grid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grids that look real and familiar by siting them geographically (North America for us) and serving a population density the mimics actual</a:t>
            </a:r>
          </a:p>
          <a:p>
            <a:r>
              <a:rPr lang="en-US" dirty="0"/>
              <a:t>Goal is to leverage widely available public data</a:t>
            </a:r>
          </a:p>
          <a:p>
            <a:pPr lvl="1"/>
            <a:r>
              <a:rPr lang="en-US" dirty="0"/>
              <a:t>Geography</a:t>
            </a:r>
          </a:p>
          <a:p>
            <a:pPr lvl="1"/>
            <a:r>
              <a:rPr lang="en-US" dirty="0"/>
              <a:t>Population density (easily available by post office)</a:t>
            </a:r>
          </a:p>
          <a:p>
            <a:pPr lvl="1"/>
            <a:r>
              <a:rPr lang="en-US" dirty="0"/>
              <a:t>Load by utility (US FERC 714), state-wide averages</a:t>
            </a:r>
          </a:p>
          <a:p>
            <a:pPr lvl="1"/>
            <a:r>
              <a:rPr lang="en-US" dirty="0"/>
              <a:t>Existing and planned generation (Form US EIA-860, which contains lots of generator information)</a:t>
            </a:r>
          </a:p>
          <a:p>
            <a:r>
              <a:rPr lang="en-US" dirty="0"/>
              <a:t>Substation locations and transmission system is entirely fictional (but hopefully good fiction!)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4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Synthetic Model Design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388389"/>
            <a:ext cx="5792788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03163" y="1604896"/>
            <a:ext cx="2716212" cy="1323975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1E0000"/>
                </a:solidFill>
              </a:rPr>
              <a:t>The assumed peak load is based on </a:t>
            </a:r>
            <a:br>
              <a:rPr lang="en-US" sz="2000" dirty="0">
                <a:solidFill>
                  <a:srgbClr val="1E0000"/>
                </a:solidFill>
              </a:rPr>
            </a:br>
            <a:r>
              <a:rPr lang="en-US" sz="2000" dirty="0">
                <a:solidFill>
                  <a:srgbClr val="1E0000"/>
                </a:solidFill>
              </a:rPr>
              <a:t>population, scaled</a:t>
            </a:r>
            <a:br>
              <a:rPr lang="en-US" sz="2000" dirty="0">
                <a:solidFill>
                  <a:srgbClr val="1E0000"/>
                </a:solidFill>
              </a:rPr>
            </a:br>
            <a:r>
              <a:rPr lang="en-US" sz="2000" dirty="0">
                <a:solidFill>
                  <a:srgbClr val="1E0000"/>
                </a:solidFill>
              </a:rPr>
              <a:t>by geographic values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3163" y="3371783"/>
            <a:ext cx="2716212" cy="1323975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1E0000"/>
                </a:solidFill>
              </a:rPr>
              <a:t>Much of this is automated, but there is still some manual adjustment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C0543-FA43-4F30-91AC-9234900C3EEF}"/>
              </a:ext>
            </a:extLst>
          </p:cNvPr>
          <p:cNvSpPr txBox="1"/>
          <p:nvPr/>
        </p:nvSpPr>
        <p:spPr>
          <a:xfrm>
            <a:off x="1981201" y="5841296"/>
            <a:ext cx="8438175" cy="400110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1E0000"/>
                </a:solidFill>
              </a:rPr>
              <a:t>This process can be augmented to couple with detailed distribution grids</a:t>
            </a:r>
          </a:p>
        </p:txBody>
      </p:sp>
    </p:spTree>
    <p:extLst>
      <p:ext uri="{BB962C8B-B14F-4D97-AF65-F5344CB8AC3E}">
        <p14:creationId xmlns:p14="http://schemas.microsoft.com/office/powerpoint/2010/main" val="225997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E35C-A874-8CED-C157-B108536D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6368-8EF9-4BFB-0F15-BDB0F0E9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Starting reading Chapter 8</a:t>
            </a:r>
          </a:p>
          <a:p>
            <a:r>
              <a:rPr lang="en-US" dirty="0"/>
              <a:t>Homework 6 is now due on Thursday Nov 17 but it counts as two regular </a:t>
            </a:r>
            <a:r>
              <a:rPr lang="en-US" dirty="0" err="1"/>
              <a:t>homeworks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C5CAEAC-F960-AA0F-586C-E279E73EE33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0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on Design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1430000" cy="4323703"/>
          </a:xfrm>
        </p:spPr>
        <p:txBody>
          <a:bodyPr/>
          <a:lstStyle/>
          <a:p>
            <a:r>
              <a:rPr lang="en-US" dirty="0"/>
              <a:t>Substation planning: cluster actual population and energy data into correctly-sized substations and assign load, generation, bus voltage levels, and internal branches, along with parameters.</a:t>
            </a:r>
          </a:p>
          <a:p>
            <a:r>
              <a:rPr lang="en-US" dirty="0"/>
              <a:t>Transmission planning: use iterative penalty-based dc power flow algorithm to place transmission lines, with the Delaunay triangulation and neighborhood as base</a:t>
            </a:r>
          </a:p>
          <a:p>
            <a:r>
              <a:rPr lang="en-US" dirty="0"/>
              <a:t>Reactive power planning: iterative ac power flow starting from known solution to place capacitors and adjust generator set points.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75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Actual Electric Grid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484864" cy="3733800"/>
          </a:xfrm>
        </p:spPr>
        <p:txBody>
          <a:bodyPr/>
          <a:lstStyle/>
          <a:p>
            <a:r>
              <a:rPr lang="en-US" dirty="0"/>
              <a:t>To make realistic synthetic grids it is important to understand the geographic of actual grids</a:t>
            </a:r>
          </a:p>
          <a:p>
            <a:r>
              <a:rPr lang="en-US" dirty="0"/>
              <a:t>Actual power grids are geographically consistent</a:t>
            </a:r>
          </a:p>
          <a:p>
            <a:pPr lvl="1"/>
            <a:r>
              <a:rPr lang="en-US" dirty="0"/>
              <a:t>This is an inherent characteristic that has profound modeling implications</a:t>
            </a:r>
          </a:p>
          <a:p>
            <a:pPr lvl="1"/>
            <a:r>
              <a:rPr lang="en-US" dirty="0"/>
              <a:t>Examples include line impedance,</a:t>
            </a:r>
            <a:br>
              <a:rPr lang="en-US" dirty="0"/>
            </a:br>
            <a:r>
              <a:rPr lang="en-US" dirty="0"/>
              <a:t>and constraints such as lakes,</a:t>
            </a:r>
            <a:br>
              <a:rPr lang="en-US" dirty="0"/>
            </a:br>
            <a:r>
              <a:rPr lang="en-US" dirty="0"/>
              <a:t>rivers, and mountains</a:t>
            </a:r>
          </a:p>
          <a:p>
            <a:r>
              <a:rPr lang="en-US" dirty="0"/>
              <a:t>Traditionally power system </a:t>
            </a:r>
            <a:br>
              <a:rPr lang="en-US" dirty="0"/>
            </a:br>
            <a:r>
              <a:rPr lang="en-US" dirty="0"/>
              <a:t>planning models did not </a:t>
            </a:r>
            <a:br>
              <a:rPr lang="en-US" dirty="0"/>
            </a:br>
            <a:r>
              <a:rPr lang="en-US" dirty="0"/>
              <a:t>include geographic coordinates</a:t>
            </a:r>
            <a:br>
              <a:rPr lang="en-US" dirty="0"/>
            </a:br>
            <a:r>
              <a:rPr lang="en-US" dirty="0"/>
              <a:t>but this has now changed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3281585"/>
            <a:ext cx="4191000" cy="34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094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Actual Electric Grid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the substation geographic locations are known, the topology of the grid can be discovered, voltage level by voltage level</a:t>
            </a:r>
          </a:p>
          <a:p>
            <a:pPr lvl="1"/>
            <a:r>
              <a:rPr lang="en-US" dirty="0"/>
              <a:t>Transformers are within substations</a:t>
            </a:r>
          </a:p>
          <a:p>
            <a:r>
              <a:rPr lang="en-US" dirty="0"/>
              <a:t>At a particular voltage level think of each substation as a node; the minimum spanning tree (MST) is the shortest set of lines to connect all the nodes</a:t>
            </a:r>
          </a:p>
          <a:p>
            <a:r>
              <a:rPr lang="en-US" dirty="0"/>
              <a:t>The Delaunay triangulation is a triangulation of these points such that no point is inside the circumcircle of any triangle.  </a:t>
            </a:r>
          </a:p>
          <a:p>
            <a:r>
              <a:rPr lang="en-US" dirty="0"/>
              <a:t>The Delaunay triangulation contains the MST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2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Delaunay Triangulation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5638800" cy="3733800"/>
              </a:xfrm>
            </p:spPr>
            <p:txBody>
              <a:bodyPr/>
              <a:lstStyle/>
              <a:p>
                <a:r>
                  <a:rPr lang="en-US" dirty="0"/>
                  <a:t>Helps to capture geometric constraints of grids, i.e. substations generally connect to nearby neighbors.</a:t>
                </a:r>
              </a:p>
              <a:p>
                <a:r>
                  <a:rPr lang="en-US" dirty="0"/>
                  <a:t>Considering only Delaunay triangulation and 2-3 neighbors cuts potential lines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but captures about 98% of actual lines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5638800" cy="3733800"/>
              </a:xfrm>
              <a:blipFill>
                <a:blip r:embed="rId2"/>
                <a:stretch>
                  <a:fillRect l="-1946" t="-1631" b="-1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894" y="1371601"/>
            <a:ext cx="3774743" cy="180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05600" y="3429000"/>
          <a:ext cx="3803364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399642">
                  <a:extLst>
                    <a:ext uri="{9D8B030D-6E8A-4147-A177-3AD203B41FA5}">
                      <a16:colId xmlns:a16="http://schemas.microsoft.com/office/drawing/2014/main" val="1824884664"/>
                    </a:ext>
                  </a:extLst>
                </a:gridCol>
                <a:gridCol w="1211187">
                  <a:extLst>
                    <a:ext uri="{9D8B030D-6E8A-4147-A177-3AD203B41FA5}">
                      <a16:colId xmlns:a16="http://schemas.microsoft.com/office/drawing/2014/main" val="1261428356"/>
                    </a:ext>
                  </a:extLst>
                </a:gridCol>
                <a:gridCol w="1192535">
                  <a:extLst>
                    <a:ext uri="{9D8B030D-6E8A-4147-A177-3AD203B41FA5}">
                      <a16:colId xmlns:a16="http://schemas.microsoft.com/office/drawing/2014/main" val="4194549194"/>
                    </a:ext>
                  </a:extLst>
                </a:gridCol>
              </a:tblGrid>
              <a:tr h="116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Transmission Line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for Eastern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Interconnect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</a:t>
                      </a:r>
                      <a:b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for Western </a:t>
                      </a:r>
                      <a:b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Interconnect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515424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Min.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Span.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Tree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57088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Delaunay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44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neighbor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5445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neighbor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19236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neighbor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937567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5+ neighbor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5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57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Grid Delaunay Triangulation and Minimum Spanning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272" y="1249740"/>
            <a:ext cx="61722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1E0000"/>
                </a:solidFill>
              </a:rPr>
              <a:t>Below image shows Delaunay triangulation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of 42,000 North America substations;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statistics only consider single voltage levels; this is computationally fast (order n ln(n))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4" r="4079" b="2358"/>
          <a:stretch/>
        </p:blipFill>
        <p:spPr bwMode="auto">
          <a:xfrm>
            <a:off x="1524001" y="3048000"/>
            <a:ext cx="606247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67472" y="2034570"/>
            <a:ext cx="2362200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1E0000"/>
                </a:solidFill>
              </a:rPr>
              <a:t>MST for the EI 500 kV grid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black is actual on MST; red is MST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without a line; green is other</a:t>
            </a: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6339"/>
          <a:stretch/>
        </p:blipFill>
        <p:spPr bwMode="auto">
          <a:xfrm>
            <a:off x="7391400" y="4419600"/>
            <a:ext cx="3048000" cy="19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9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Characteristics are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76,000 bus North American power flow model has 27,622 transformers with 98 phase shifters</a:t>
            </a:r>
          </a:p>
          <a:p>
            <a:pPr lvl="1"/>
            <a:r>
              <a:rPr lang="en-US" dirty="0"/>
              <a:t>Impedance correction tables are used for 351, including about 2/3 of the phase shifters; tables can change the impedance by more than two times</a:t>
            </a:r>
          </a:p>
          <a:p>
            <a:r>
              <a:rPr lang="en-US" dirty="0"/>
              <a:t>The voltage magnitude is controlled at about 19,000 buses (by Gens, LTCs, switched shunts)</a:t>
            </a:r>
          </a:p>
          <a:p>
            <a:pPr lvl="1"/>
            <a:r>
              <a:rPr lang="en-US" dirty="0"/>
              <a:t>94% regulate their own terminals with about 1100 doing remote regulation.  Of this 277 are regulated by  three or more devices</a:t>
            </a:r>
          </a:p>
          <a:p>
            <a:r>
              <a:rPr lang="en-US" dirty="0"/>
              <a:t>Reactive power control interaction is a issue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94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Ensuring High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Based upon data from actual grids we’ve developed a large number of metrics that cover many aspects of both transmission and distribution grids</a:t>
            </a:r>
          </a:p>
          <a:p>
            <a:r>
              <a:rPr lang="en-US" altLang="en-US" dirty="0"/>
              <a:t>For example:</a:t>
            </a:r>
          </a:p>
          <a:p>
            <a:pPr lvl="1"/>
            <a:r>
              <a:rPr lang="en-US" altLang="en-US" dirty="0"/>
              <a:t>Buses/substation, Voltage levels, Load at each bus</a:t>
            </a:r>
          </a:p>
          <a:p>
            <a:pPr lvl="1"/>
            <a:r>
              <a:rPr lang="en-US" altLang="en-US" dirty="0"/>
              <a:t>Generator commitment, dispatch</a:t>
            </a:r>
          </a:p>
          <a:p>
            <a:pPr lvl="1"/>
            <a:r>
              <a:rPr lang="en-US" altLang="en-US" dirty="0"/>
              <a:t>Transformer reactance, MVA limit, X/R ratio</a:t>
            </a:r>
          </a:p>
          <a:p>
            <a:pPr lvl="1"/>
            <a:r>
              <a:rPr lang="en-US" altLang="en-US" dirty="0"/>
              <a:t>Percent of lines on minimum spanning tree and various neighbors of the Delaunay triangulation</a:t>
            </a:r>
          </a:p>
          <a:p>
            <a:pPr lvl="1"/>
            <a:r>
              <a:rPr lang="en-US" altLang="en-US" dirty="0"/>
              <a:t>Bus phase angle differences, flow distribution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9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Validation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80160"/>
            <a:ext cx="8187770" cy="53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Validation Metrics,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80159"/>
            <a:ext cx="9144000" cy="43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1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Example: Cycle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11201400" cy="1095555"/>
          </a:xfrm>
        </p:spPr>
        <p:txBody>
          <a:bodyPr/>
          <a:lstStyle/>
          <a:p>
            <a:r>
              <a:rPr lang="en-US" dirty="0"/>
              <a:t>Cycles are loops of connected buses. Power systems have many cycles and an important metric to match is to have a similar cycle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2359386"/>
            <a:ext cx="7086600" cy="38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Equivalent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A 2016 EI case had about 350 lines with a circuit ID of ’99’ and about 60 with ‘EQ’ (out of a total of 102,000)</a:t>
            </a:r>
          </a:p>
          <a:p>
            <a:pPr lvl="1"/>
            <a:r>
              <a:rPr lang="en-US" dirty="0"/>
              <a:t>Both WECC and the EI use ’99’ or ‘EQ’ circuit IDs to indicate equivalent lines</a:t>
            </a:r>
          </a:p>
          <a:p>
            <a:pPr lvl="1"/>
            <a:r>
              <a:rPr lang="en-US" dirty="0"/>
              <a:t>One would expect few equivalent lines in interconnect wide models</a:t>
            </a:r>
          </a:p>
          <a:p>
            <a:r>
              <a:rPr lang="en-US" dirty="0"/>
              <a:t>A 12 year old EI case had about 1633 lines with a circuit ID of ’99’ and 400 with ‘EQ’ (out of a total of 65673)</a:t>
            </a:r>
          </a:p>
          <a:p>
            <a:r>
              <a:rPr lang="en-US" dirty="0"/>
              <a:t>A 12 year old case with about 5000 buses and 5000 lines had 600 equivalent lines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6582AA3-9085-32F6-304B-E064A6D8BDF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1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 (Transmission Line Crossings)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1828800"/>
          </a:xfrm>
        </p:spPr>
        <p:txBody>
          <a:bodyPr/>
          <a:lstStyle/>
          <a:p>
            <a:r>
              <a:rPr lang="en-US" dirty="0"/>
              <a:t>We’ve found it is important to match properties of electric grids that depend on their physical layout; for example transmission line crossings</a:t>
            </a:r>
          </a:p>
          <a:p>
            <a:pPr lvl="1"/>
            <a:r>
              <a:rPr lang="en-US" dirty="0"/>
              <a:t>Transmission line right-of-ways are available in EIA datasets; hence line crossings can be analyzed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108960"/>
            <a:ext cx="4147377" cy="2374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964" y="2753341"/>
            <a:ext cx="4953000" cy="306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817584"/>
            <a:ext cx="106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cs typeface="Times New Roman" panose="02020603050405020304" pitchFamily="18" charset="0"/>
              </a:rPr>
              <a:t>A paper discussing this is A. Birchfield, T. J. Overbye, “</a:t>
            </a:r>
            <a:r>
              <a:rPr lang="en-US" sz="1400" i="1" dirty="0">
                <a:solidFill>
                  <a:srgbClr val="222222"/>
                </a:solidFill>
                <a:cs typeface="Times New Roman" panose="02020603050405020304" pitchFamily="18" charset="0"/>
              </a:rPr>
              <a:t>Graph Crossings in Electric Transmission Grids,”</a:t>
            </a:r>
            <a:r>
              <a:rPr lang="en-US" sz="1400" dirty="0">
                <a:solidFill>
                  <a:srgbClr val="222222"/>
                </a:solidFill>
                <a:cs typeface="Times New Roman" panose="02020603050405020304" pitchFamily="18" charset="0"/>
              </a:rPr>
              <a:t> 2021 North American Power Symposium, College Station, TX, November 2021.   (it is on my website at https://overbye.engr.tamu.edu/publications/)</a:t>
            </a:r>
            <a:endParaRPr lang="en-US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15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Transmission and Distribution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transmission and distribution system studies are being done using a co-simulation framework</a:t>
            </a:r>
          </a:p>
          <a:p>
            <a:pPr lvl="1"/>
            <a:r>
              <a:rPr lang="en-US" dirty="0"/>
              <a:t>PowerWorld Simulator</a:t>
            </a:r>
            <a:br>
              <a:rPr lang="en-US" dirty="0"/>
            </a:br>
            <a:r>
              <a:rPr lang="en-US" dirty="0"/>
              <a:t>is used to solve the</a:t>
            </a:r>
            <a:br>
              <a:rPr lang="en-US" dirty="0"/>
            </a:br>
            <a:r>
              <a:rPr lang="en-US" dirty="0"/>
              <a:t>transmission system</a:t>
            </a:r>
            <a:br>
              <a:rPr lang="en-US" dirty="0"/>
            </a:br>
            <a:r>
              <a:rPr lang="en-US" dirty="0"/>
              <a:t>and OpenDSS is used</a:t>
            </a:r>
            <a:br>
              <a:rPr lang="en-US" dirty="0"/>
            </a:br>
            <a:r>
              <a:rPr lang="en-US" dirty="0"/>
              <a:t>to solve each of the</a:t>
            </a:r>
            <a:br>
              <a:rPr lang="en-US" dirty="0"/>
            </a:br>
            <a:r>
              <a:rPr lang="en-US" dirty="0"/>
              <a:t>distribution circuits</a:t>
            </a:r>
          </a:p>
          <a:p>
            <a:pPr lvl="1"/>
            <a:r>
              <a:rPr lang="en-US" dirty="0"/>
              <a:t>The simulations are </a:t>
            </a:r>
            <a:br>
              <a:rPr lang="en-US" dirty="0"/>
            </a:br>
            <a:r>
              <a:rPr lang="en-US" dirty="0"/>
              <a:t>coupled together </a:t>
            </a:r>
            <a:br>
              <a:rPr lang="en-US" dirty="0"/>
            </a:br>
            <a:r>
              <a:rPr lang="en-US" dirty="0"/>
              <a:t>using the national</a:t>
            </a:r>
            <a:br>
              <a:rPr lang="en-US" dirty="0"/>
            </a:br>
            <a:r>
              <a:rPr lang="en-US" dirty="0"/>
              <a:t>lab developed HELICS </a:t>
            </a:r>
            <a:br>
              <a:rPr lang="en-US" dirty="0"/>
            </a:br>
            <a:r>
              <a:rPr lang="en-US" dirty="0"/>
              <a:t>package; one year of simulations took about 3 hours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80" r="2416"/>
          <a:stretch/>
        </p:blipFill>
        <p:spPr>
          <a:xfrm>
            <a:off x="5410199" y="1772795"/>
            <a:ext cx="4927123" cy="3127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223897"/>
            <a:ext cx="6004210" cy="707886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1E0000"/>
                </a:solidFill>
              </a:rPr>
              <a:t>For Travis County (population 1.2 million) 307,236 meters are served by 488 distribution circuits</a:t>
            </a:r>
          </a:p>
        </p:txBody>
      </p:sp>
    </p:spTree>
    <p:extLst>
      <p:ext uri="{BB962C8B-B14F-4D97-AF65-F5344CB8AC3E}">
        <p14:creationId xmlns:p14="http://schemas.microsoft.com/office/powerpoint/2010/main" val="658469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5609-707A-46F0-8C7C-3293CE8F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Levels of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6377-EFFC-46C7-919C-04BF7990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because we have detailed grids, doesn’t mean we always simulate the coupled transmission and distribution models.  Other options are</a:t>
            </a:r>
          </a:p>
          <a:p>
            <a:pPr lvl="1"/>
            <a:r>
              <a:rPr lang="en-US" dirty="0"/>
              <a:t>Transmission only</a:t>
            </a:r>
          </a:p>
          <a:p>
            <a:pPr lvl="1"/>
            <a:r>
              <a:rPr lang="en-US" dirty="0"/>
              <a:t>Distribution only</a:t>
            </a:r>
          </a:p>
          <a:p>
            <a:pPr lvl="1"/>
            <a:r>
              <a:rPr lang="en-US" dirty="0"/>
              <a:t>Full transmission with distribution topology; this can be quite useful for doing multi-infrastructure simulation in which we just need to know what parts of the distribution system are out-of-service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8596A-CFE6-428B-A89C-D3463DB0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43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3153"/>
            <a:ext cx="10817352" cy="1087309"/>
          </a:xfrm>
        </p:spPr>
        <p:txBody>
          <a:bodyPr/>
          <a:lstStyle/>
          <a:p>
            <a:r>
              <a:rPr lang="en-US" dirty="0"/>
              <a:t>Synthetic Grid Applications: Innovative Electric Power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5334000" cy="4323703"/>
          </a:xfrm>
        </p:spPr>
        <p:txBody>
          <a:bodyPr/>
          <a:lstStyle/>
          <a:p>
            <a:r>
              <a:rPr lang="en-US" dirty="0"/>
              <a:t>Lab assignments involving a 2000 bus case have been integrated into Texas A&amp;M’s power classes</a:t>
            </a:r>
          </a:p>
          <a:p>
            <a:r>
              <a:rPr lang="en-US" dirty="0"/>
              <a:t>Class includes large-system exercises for power flow, economic dispatch, contingency analysis, SCOPF, and transient stability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794" y="1371600"/>
            <a:ext cx="5506006" cy="41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9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3153"/>
            <a:ext cx="8355874" cy="1087309"/>
          </a:xfrm>
        </p:spPr>
        <p:txBody>
          <a:bodyPr/>
          <a:lstStyle/>
          <a:p>
            <a:r>
              <a:rPr lang="en-US" dirty="0"/>
              <a:t>Innovative Electric Power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53800" cy="1101634"/>
          </a:xfrm>
        </p:spPr>
        <p:txBody>
          <a:bodyPr/>
          <a:lstStyle/>
          <a:p>
            <a:r>
              <a:rPr lang="en-US" dirty="0"/>
              <a:t>One lab challenges students to save the synthetic Texas grid from voltage collapse following a simulated tornado in real-time!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374867"/>
            <a:ext cx="7345875" cy="3952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1" y="2438401"/>
            <a:ext cx="3352799" cy="1938992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1E0000"/>
                </a:solidFill>
              </a:rPr>
              <a:t>The lab was introduced in </a:t>
            </a:r>
            <a:br>
              <a:rPr lang="en-US" sz="2000" dirty="0">
                <a:solidFill>
                  <a:srgbClr val="1E0000"/>
                </a:solidFill>
              </a:rPr>
            </a:br>
            <a:r>
              <a:rPr lang="en-US" sz="2000" dirty="0">
                <a:solidFill>
                  <a:srgbClr val="1E0000"/>
                </a:solidFill>
              </a:rPr>
              <a:t>Fall 2017; in Fall 2018 it was expanded to be a multi-user simulation.  However it did not involve integrated analysis. </a:t>
            </a:r>
          </a:p>
        </p:txBody>
      </p:sp>
    </p:spTree>
    <p:extLst>
      <p:ext uri="{BB962C8B-B14F-4D97-AF65-F5344CB8AC3E}">
        <p14:creationId xmlns:p14="http://schemas.microsoft.com/office/powerpoint/2010/main" val="2400577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84F1-8E14-4073-B23C-35D44A6F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153"/>
            <a:ext cx="9521952" cy="1087309"/>
          </a:xfrm>
        </p:spPr>
        <p:txBody>
          <a:bodyPr/>
          <a:lstStyle/>
          <a:p>
            <a:r>
              <a:rPr lang="en-US" dirty="0"/>
              <a:t>Giving Students (and Others) Experience In Grid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FFB7-DDBA-4625-BAEE-80588C5D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electric power students have little or no experience in actually operating an electric grid (real or simulated)</a:t>
            </a:r>
          </a:p>
          <a:p>
            <a:r>
              <a:rPr lang="en-US" dirty="0"/>
              <a:t>One of our goals is to provide such an experience both in an individually and as part of a team</a:t>
            </a:r>
          </a:p>
          <a:p>
            <a:r>
              <a:rPr lang="en-US" dirty="0"/>
              <a:t>Developing this involves a combination of the electric grid, the scenario, and the associated simulation environment, and the path to give the users experience with the environment</a:t>
            </a:r>
          </a:p>
          <a:p>
            <a:r>
              <a:rPr lang="en-US" dirty="0"/>
              <a:t>This also generates data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42DCC-E24C-4FC0-B633-4F2AF929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21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Simulation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2" descr="Image may contain: people sitting, screen and indo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284100"/>
            <a:ext cx="7561412" cy="50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05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D9B-B59E-4A18-A99E-1531E265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1931-6D0F-4B2A-86EE-B69ABDD5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b="1" dirty="0"/>
              <a:t>Voltage Stability</a:t>
            </a:r>
            <a:r>
              <a:rPr lang="en-US" dirty="0"/>
              <a:t>:  The ability to maintain system voltage so that both power and voltage are controllable.  System voltage responds as expected (i.e., an increase in load causes proportional decrease in voltage).  </a:t>
            </a:r>
          </a:p>
          <a:p>
            <a:r>
              <a:rPr lang="en-US" b="1" dirty="0"/>
              <a:t>Voltage Instability</a:t>
            </a:r>
            <a:r>
              <a:rPr lang="en-US" dirty="0"/>
              <a:t>:  Inability to maintain system voltage.  System voltage and/or power become uncontrollable.  System voltage does not respond as expected.  </a:t>
            </a:r>
          </a:p>
          <a:p>
            <a:r>
              <a:rPr lang="en-US" b="1" dirty="0"/>
              <a:t>Voltage Collapse</a:t>
            </a:r>
            <a:r>
              <a:rPr lang="en-US" dirty="0"/>
              <a:t>:  Process by which voltage instability leads to unacceptably low voltages in a significant portion of the system; typically results in loss of system load. 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20480DE-2941-16AB-991F-1D2C725AC67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87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C21-9FE0-4AEC-AD08-A2C6E9AA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607B-985F-4450-A9D3-8F32EC609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good references are </a:t>
            </a:r>
          </a:p>
          <a:p>
            <a:pPr lvl="1"/>
            <a:r>
              <a:rPr lang="en-US" dirty="0"/>
              <a:t>P. </a:t>
            </a:r>
            <a:r>
              <a:rPr lang="en-US" dirty="0" err="1"/>
              <a:t>Kundur</a:t>
            </a:r>
            <a:r>
              <a:rPr lang="en-US" dirty="0"/>
              <a:t>, et. al., “Definitions and Classification of Power System Stability,” </a:t>
            </a:r>
            <a:r>
              <a:rPr lang="en-US" i="1" dirty="0"/>
              <a:t>IEEE Trans. on Power Systems</a:t>
            </a:r>
            <a:r>
              <a:rPr lang="en-US" dirty="0"/>
              <a:t>, pp. 1387-1401, August 2004.  </a:t>
            </a:r>
          </a:p>
          <a:p>
            <a:pPr lvl="1"/>
            <a:r>
              <a:rPr lang="en-US" dirty="0"/>
              <a:t>T. Van </a:t>
            </a:r>
            <a:r>
              <a:rPr lang="en-US" dirty="0" err="1"/>
              <a:t>Cutsem</a:t>
            </a:r>
            <a:r>
              <a:rPr lang="en-US" dirty="0"/>
              <a:t>, “Voltage Instability: Phenomena, Countermeasures, and Analysis Methods,” </a:t>
            </a:r>
            <a:r>
              <a:rPr lang="en-US" i="1" dirty="0"/>
              <a:t>Proc. IEEE</a:t>
            </a:r>
            <a:r>
              <a:rPr lang="en-US" dirty="0"/>
              <a:t>, February 2000, pp. 208-227.</a:t>
            </a:r>
          </a:p>
          <a:p>
            <a:r>
              <a:rPr lang="en-US" dirty="0"/>
              <a:t>Classified by either size of disturbance or duration</a:t>
            </a:r>
          </a:p>
          <a:p>
            <a:pPr lvl="1"/>
            <a:r>
              <a:rPr lang="en-US" dirty="0"/>
              <a:t>Small or large disturbance: small disturbance is just perturbations about an equilibrium point (power flow)</a:t>
            </a:r>
          </a:p>
          <a:p>
            <a:pPr lvl="1"/>
            <a:r>
              <a:rPr lang="en-US" dirty="0"/>
              <a:t>Short-term (several seconds) or long-term (many seconds to minutes) (covered in ECEN 667)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1212135-8CFF-B0D4-5BCF-E5E0833F25B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3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85BA-0B34-4B64-9A6F-21EADCA9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31D2-873C-433C-B7E5-191A26EF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3733800"/>
          </a:xfrm>
        </p:spPr>
        <p:txBody>
          <a:bodyPr/>
          <a:lstStyle/>
          <a:p>
            <a:r>
              <a:rPr lang="en-US" dirty="0"/>
              <a:t>Small disturbance voltage stability can be assessed using a power flow (maximum </a:t>
            </a:r>
            <a:r>
              <a:rPr lang="en-US" dirty="0" err="1"/>
              <a:t>loadability</a:t>
            </a:r>
            <a:r>
              <a:rPr lang="en-US" dirty="0"/>
              <a:t>)</a:t>
            </a:r>
          </a:p>
          <a:p>
            <a:r>
              <a:rPr lang="en-US" dirty="0"/>
              <a:t>Depending on the assumed load model, the power flow can have multiple (or no) solutions</a:t>
            </a:r>
          </a:p>
          <a:p>
            <a:r>
              <a:rPr lang="en-US" dirty="0"/>
              <a:t>PV curve is created by plotting power versus voltage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D3B187-801E-4C40-94C4-F3DC7769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824287"/>
            <a:ext cx="3857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CB42D67-7E9D-4846-B660-64CB9CA04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5264" y="4724401"/>
          <a:ext cx="3179736" cy="97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469800" progId="Equation.DSMT4">
                  <p:embed/>
                </p:oleObj>
              </mc:Choice>
              <mc:Fallback>
                <p:oleObj name="Equation" r:id="rId3" imgW="15364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CB42D67-7E9D-4846-B660-64CB9CA04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5264" y="4724401"/>
                        <a:ext cx="3179736" cy="972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0E0E71-1EA2-4F1C-BB63-029790B92E1C}"/>
              </a:ext>
            </a:extLst>
          </p:cNvPr>
          <p:cNvSpPr txBox="1"/>
          <p:nvPr/>
        </p:nvSpPr>
        <p:spPr>
          <a:xfrm>
            <a:off x="6629400" y="4036367"/>
            <a:ext cx="2824748" cy="5232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Assume </a:t>
            </a:r>
            <a:r>
              <a:rPr lang="en-US" sz="2800" dirty="0" err="1">
                <a:solidFill>
                  <a:srgbClr val="1E0000"/>
                </a:solidFill>
              </a:rPr>
              <a:t>V</a:t>
            </a:r>
            <a:r>
              <a:rPr lang="en-US" sz="2800" baseline="-25000" dirty="0" err="1">
                <a:solidFill>
                  <a:srgbClr val="1E0000"/>
                </a:solidFill>
              </a:rPr>
              <a:t>slack</a:t>
            </a:r>
            <a:r>
              <a:rPr lang="en-US" sz="2800" dirty="0">
                <a:solidFill>
                  <a:srgbClr val="1E0000"/>
                </a:solidFill>
              </a:rPr>
              <a:t>=1.0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40919-5DB9-4B90-93B6-08C258639A5B}"/>
              </a:ext>
            </a:extLst>
          </p:cNvPr>
          <p:cNvSpPr txBox="1"/>
          <p:nvPr/>
        </p:nvSpPr>
        <p:spPr>
          <a:xfrm>
            <a:off x="1905000" y="5760426"/>
            <a:ext cx="5702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Where B is the line </a:t>
            </a:r>
            <a:r>
              <a:rPr lang="en-US" sz="2800" dirty="0" err="1">
                <a:solidFill>
                  <a:srgbClr val="1E0000"/>
                </a:solidFill>
              </a:rPr>
              <a:t>susceptance</a:t>
            </a:r>
            <a:r>
              <a:rPr lang="en-US" sz="2800" dirty="0">
                <a:solidFill>
                  <a:srgbClr val="1E0000"/>
                </a:solidFill>
              </a:rPr>
              <a:t> =-10, </a:t>
            </a:r>
            <a:br>
              <a:rPr lang="en-US" sz="2800" dirty="0">
                <a:solidFill>
                  <a:srgbClr val="1E0000"/>
                </a:solidFill>
              </a:rPr>
            </a:br>
            <a:r>
              <a:rPr lang="en-US" sz="2800" dirty="0">
                <a:solidFill>
                  <a:srgbClr val="1E0000"/>
                </a:solidFill>
              </a:rPr>
              <a:t>V</a:t>
            </a:r>
            <a:r>
              <a:rPr lang="en-US" sz="2800" dirty="0">
                <a:solidFill>
                  <a:srgbClr val="1E0000"/>
                </a:solidFill>
                <a:sym typeface="Symbol"/>
              </a:rPr>
              <a:t> is the load voltage</a:t>
            </a:r>
            <a:r>
              <a:rPr lang="en-US" sz="2800" dirty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FFF3F2D-3758-B502-4EF5-37E07C05BFD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Management Systems (EMSs)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EMSs are now used to control most large scale electric grids</a:t>
            </a:r>
          </a:p>
          <a:p>
            <a:r>
              <a:rPr lang="en-US" dirty="0"/>
              <a:t>EMSs developed in the 1970’s and 1980’s out of SCADA systems</a:t>
            </a:r>
          </a:p>
          <a:p>
            <a:pPr lvl="1"/>
            <a:r>
              <a:rPr lang="en-US" dirty="0"/>
              <a:t>An EMS usually includes a SCADA system; sometimes called a SCADA/EMS</a:t>
            </a:r>
          </a:p>
          <a:p>
            <a:r>
              <a:rPr lang="en-US" dirty="0"/>
              <a:t>Having a SE is almost the definition of an EMS.  The SE then feeds data to the more advanced functions</a:t>
            </a:r>
          </a:p>
          <a:p>
            <a:r>
              <a:rPr lang="en-US" dirty="0"/>
              <a:t>EMSs have evolved as the industry has evolved, with functionality customized for the application (e.g., a reliability coordinator or a vertically integrated utility)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D922B98-0217-9EB6-5FB0-37BAC5BB8A44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3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DF5A-A58F-46C2-AF2D-531F50CB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847A-FBFC-4FFF-94B8-C3B48320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how do the power flow solutions vary as the load is changed?</a:t>
            </a:r>
          </a:p>
          <a:p>
            <a:r>
              <a:rPr lang="en-US" dirty="0"/>
              <a:t>A Solution: Calculate a series of power flow solutions for various load levels and see how they change</a:t>
            </a:r>
          </a:p>
          <a:p>
            <a:r>
              <a:rPr lang="en-US" dirty="0"/>
              <a:t>Power flow Jacobian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D488AA-6207-4105-9EFD-8CB0E5740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01701"/>
              </p:ext>
            </p:extLst>
          </p:nvPr>
        </p:nvGraphicFramePr>
        <p:xfrm>
          <a:off x="1219200" y="3429000"/>
          <a:ext cx="6188075" cy="231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1015920" progId="Equation.DSMT4">
                  <p:embed/>
                </p:oleObj>
              </mc:Choice>
              <mc:Fallback>
                <p:oleObj name="Equation" r:id="rId2" imgW="2717640" imgH="1015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D488AA-6207-4105-9EFD-8CB0E57408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3429000"/>
                        <a:ext cx="6188075" cy="231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5529A48-4B07-AC3C-F40B-42AA3F14218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0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9F7D-3197-4AB9-84B5-3678B19D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err="1"/>
              <a:t>Loadability</a:t>
            </a:r>
            <a:r>
              <a:rPr lang="en-US" dirty="0"/>
              <a:t> When Power Flow Jacobian is Singular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BAD6-83C1-48CC-A324-15631566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An important paper considering this was by Sauer and Pai from </a:t>
            </a:r>
            <a:r>
              <a:rPr lang="en-US" i="1" dirty="0"/>
              <a:t>IEEE  Trans. Power Systems</a:t>
            </a:r>
            <a:r>
              <a:rPr lang="en-US" dirty="0"/>
              <a:t> in Nov 1990, “Power system steady-state stability and the load-flow Jacobian”</a:t>
            </a:r>
          </a:p>
          <a:p>
            <a:r>
              <a:rPr lang="en-US" dirty="0"/>
              <a:t>Other earlier papers were looking at the characteristics of multiple power flow solutions</a:t>
            </a:r>
          </a:p>
          <a:p>
            <a:r>
              <a:rPr lang="en-US" dirty="0"/>
              <a:t>The power flow Jacobian depends on the assumed load model (we’ll see the impact in a few slides)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8D002A8-6151-0146-D442-52C7AC48927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73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Stability and Power Flow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3733800"/>
          </a:xfrm>
        </p:spPr>
        <p:txBody>
          <a:bodyPr/>
          <a:lstStyle/>
          <a:p>
            <a:r>
              <a:rPr lang="en-US" dirty="0"/>
              <a:t>The Sauer/Pai paper related system stability to the power flow Jacobian by noting that the system dynamics could be written as a set of differential algebraic equations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90569"/>
              </p:ext>
            </p:extLst>
          </p:nvPr>
        </p:nvGraphicFramePr>
        <p:xfrm>
          <a:off x="1147618" y="2819400"/>
          <a:ext cx="5147530" cy="341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1574640" progId="Equation.DSMT4">
                  <p:embed/>
                </p:oleObj>
              </mc:Choice>
              <mc:Fallback>
                <p:oleObj name="Equation" r:id="rId2" imgW="2374560" imgH="1574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7618" y="2819400"/>
                        <a:ext cx="5147530" cy="341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CEBFB50-91E6-7CCA-73A7-8425E75A18B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14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Stability and Power Flow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1310640"/>
          </a:xfrm>
        </p:spPr>
        <p:txBody>
          <a:bodyPr/>
          <a:lstStyle/>
          <a:p>
            <a:r>
              <a:rPr lang="en-US" dirty="0"/>
              <a:t>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Sauer and Pai show is if </a:t>
            </a:r>
            <a:r>
              <a:rPr lang="en-US" dirty="0">
                <a:sym typeface="Symbol"/>
              </a:rPr>
              <a:t></a:t>
            </a:r>
            <a:r>
              <a:rPr lang="en-US" b="1" dirty="0"/>
              <a:t>g</a:t>
            </a:r>
            <a:r>
              <a:rPr lang="en-US" dirty="0"/>
              <a:t>/</a:t>
            </a:r>
            <a:r>
              <a:rPr lang="en-US" dirty="0">
                <a:sym typeface="Symbol"/>
              </a:rPr>
              <a:t>  </a:t>
            </a:r>
            <a:r>
              <a:rPr lang="en-US" b="1" dirty="0">
                <a:sym typeface="Symbol"/>
              </a:rPr>
              <a:t>y</a:t>
            </a:r>
            <a:r>
              <a:rPr lang="en-US" dirty="0"/>
              <a:t> is singular then the system is unstable; if</a:t>
            </a:r>
            <a:r>
              <a:rPr lang="en-US" dirty="0">
                <a:sym typeface="Symbol"/>
              </a:rPr>
              <a:t> </a:t>
            </a:r>
            <a:r>
              <a:rPr lang="en-US" b="1" dirty="0"/>
              <a:t>g</a:t>
            </a:r>
            <a:r>
              <a:rPr lang="en-US" dirty="0"/>
              <a:t>/</a:t>
            </a:r>
            <a:r>
              <a:rPr lang="en-US" dirty="0">
                <a:sym typeface="Symbol"/>
              </a:rPr>
              <a:t>  </a:t>
            </a:r>
            <a:r>
              <a:rPr lang="en-US" b="1" dirty="0">
                <a:sym typeface="Symbol"/>
              </a:rPr>
              <a:t>y</a:t>
            </a:r>
            <a:r>
              <a:rPr lang="en-US" dirty="0"/>
              <a:t>  is nonsingular then the system may or may not be stable</a:t>
            </a:r>
          </a:p>
          <a:p>
            <a:r>
              <a:rPr lang="en-US" dirty="0"/>
              <a:t>Hence it provides an upper bound on stability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28796"/>
              </p:ext>
            </p:extLst>
          </p:nvPr>
        </p:nvGraphicFramePr>
        <p:xfrm>
          <a:off x="1887538" y="1111250"/>
          <a:ext cx="48053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990360" progId="Equation.DSMT4">
                  <p:embed/>
                </p:oleObj>
              </mc:Choice>
              <mc:Fallback>
                <p:oleObj name="Equation" r:id="rId2" imgW="2082600" imgH="990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1111250"/>
                        <a:ext cx="48053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71A2053-5C66-509E-8E77-4AF2BCEB83F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14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3733800"/>
          </a:xfrm>
        </p:spPr>
        <p:txBody>
          <a:bodyPr/>
          <a:lstStyle/>
          <a:p>
            <a:r>
              <a:rPr lang="en-US" dirty="0"/>
              <a:t>In general, bifurcation is the division of something into two branches or parts</a:t>
            </a:r>
          </a:p>
          <a:p>
            <a:r>
              <a:rPr lang="en-US" dirty="0"/>
              <a:t>For a dynamic system, a bifurcation occurs when small changes in a parameter cause a new quality of motion of the dynamic system</a:t>
            </a:r>
          </a:p>
          <a:p>
            <a:r>
              <a:rPr lang="en-US" dirty="0"/>
              <a:t>Two types of bifurcation are considered for voltage stability</a:t>
            </a:r>
          </a:p>
          <a:p>
            <a:pPr lvl="1"/>
            <a:r>
              <a:rPr lang="en-US" dirty="0"/>
              <a:t>Saddle node bifurcation is the disappearance of an equilibrium point for parameter variation; for voltage stability it is two power flow solutions coalescing with parameter variation</a:t>
            </a:r>
          </a:p>
          <a:p>
            <a:pPr lvl="1"/>
            <a:r>
              <a:rPr lang="en-US" dirty="0" err="1"/>
              <a:t>Hopf</a:t>
            </a:r>
            <a:r>
              <a:rPr lang="en-US" dirty="0"/>
              <a:t> bifurcation is cause by two eigenvalues crossing into the right-half plane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EA3B11-17F8-1C74-6EB6-8908CD1C1C1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8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809F-795C-490E-909E-DBED83B0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B91F-F458-4C4B-B4D7-D8641A42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3733800"/>
          </a:xfrm>
        </p:spPr>
        <p:txBody>
          <a:bodyPr/>
          <a:lstStyle/>
          <a:p>
            <a:r>
              <a:rPr lang="en-US" dirty="0"/>
              <a:t>PV curves can be traced by plotting the voltage as the real power is increased; QV curves as reactive power is increased</a:t>
            </a:r>
          </a:p>
          <a:p>
            <a:pPr lvl="1"/>
            <a:r>
              <a:rPr lang="en-US" dirty="0"/>
              <a:t>At least for the upper portion of the curve</a:t>
            </a:r>
          </a:p>
          <a:p>
            <a:r>
              <a:rPr lang="en-US" dirty="0"/>
              <a:t>Two bus example PV and QV curves</a:t>
            </a: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E605459-3DBF-4372-B9E4-36696A0D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2073"/>
            <a:ext cx="4343400" cy="29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DE368A-43C0-436A-BC7D-5B13C2C6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82996"/>
            <a:ext cx="4347747" cy="29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1D2EF23-308A-C396-5082-E9F8793CFE7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24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AD9B-4279-4256-B948-9FBFC41D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Collapse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CE5-B780-4F51-B1B4-89E5D982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733800"/>
          </a:xfrm>
        </p:spPr>
        <p:txBody>
          <a:bodyPr/>
          <a:lstStyle/>
          <a:p>
            <a:r>
              <a:rPr lang="en-US" dirty="0"/>
              <a:t>At constant frequency (e.g., 60 Hz) the complex power transferred down a transmission line is S=VI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V is phasor voltage, I is phasor current</a:t>
            </a:r>
          </a:p>
          <a:p>
            <a:pPr lvl="1"/>
            <a:r>
              <a:rPr lang="en-US" dirty="0"/>
              <a:t>This is the reason for using a high voltage grid</a:t>
            </a:r>
          </a:p>
          <a:p>
            <a:r>
              <a:rPr lang="en-US" dirty="0"/>
              <a:t>Line real power losses are given by RI</a:t>
            </a:r>
            <a:r>
              <a:rPr lang="en-US" baseline="30000" dirty="0"/>
              <a:t>2</a:t>
            </a:r>
            <a:r>
              <a:rPr lang="en-US" dirty="0"/>
              <a:t> and reactive power losses by XI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 is the line’s resistance, and X its reactance; for a high voltage line X &gt;&gt; R</a:t>
            </a:r>
          </a:p>
          <a:p>
            <a:r>
              <a:rPr lang="en-US" dirty="0"/>
              <a:t>Increased reactive power tends to drive down the voltage, which increases the current, which further increases the reactive power losses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CE71CC9-E636-4CF7-4C11-BD68E07B4D1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DB76-B769-760C-C526-2D4937D8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Control Center with 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130BE-1696-CC28-E422-63EBADEDE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81190"/>
            <a:ext cx="7239000" cy="48543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834D2E-3A5C-6A89-7482-122A316A73CF}"/>
              </a:ext>
            </a:extLst>
          </p:cNvPr>
          <p:cNvSpPr/>
          <p:nvPr/>
        </p:nvSpPr>
        <p:spPr>
          <a:xfrm>
            <a:off x="304800" y="6387296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Source: www.texastribune.org/2016/05/17/texas-market-forces-driving-shift-coal-study-says/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1693F74-6069-F05B-6C85-F3B58D7B98C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1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8836-2F7C-159E-964B-E05AECCA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EMS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E4B50-F0BD-E259-AA10-F74CB941A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6921348" cy="4847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2EC95-1785-0256-9F14-A3C1DE2181DB}"/>
              </a:ext>
            </a:extLst>
          </p:cNvPr>
          <p:cNvSpPr txBox="1"/>
          <p:nvPr/>
        </p:nvSpPr>
        <p:spPr>
          <a:xfrm>
            <a:off x="304800" y="6324600"/>
            <a:ext cx="685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Slide source: ERCOT, D. Penney, J. </a:t>
            </a:r>
            <a:r>
              <a:rPr lang="en-US" sz="1400" dirty="0" err="1">
                <a:solidFill>
                  <a:srgbClr val="1E0000"/>
                </a:solidFill>
              </a:rPr>
              <a:t>Mandavilli</a:t>
            </a:r>
            <a:r>
              <a:rPr lang="en-US" sz="1400" dirty="0">
                <a:solidFill>
                  <a:srgbClr val="1E0000"/>
                </a:solidFill>
              </a:rPr>
              <a:t>, M. Henry, “Loss of SCADA, EMS or LCC”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0A0F9F1-F959-F41D-1BF4-A0A04486B9A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5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2EE5-3856-858D-57D2-9200069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EMS, cont.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FE4315-BBDC-E5BA-A832-FEBF2FCC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010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599DF-0846-B408-B54C-BB19C2C51AF3}"/>
              </a:ext>
            </a:extLst>
          </p:cNvPr>
          <p:cNvSpPr txBox="1"/>
          <p:nvPr/>
        </p:nvSpPr>
        <p:spPr>
          <a:xfrm>
            <a:off x="304800" y="6324600"/>
            <a:ext cx="685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Slide source: ERCOT, D. Penney, J. </a:t>
            </a:r>
            <a:r>
              <a:rPr lang="en-US" sz="1400" dirty="0" err="1">
                <a:solidFill>
                  <a:srgbClr val="1E0000"/>
                </a:solidFill>
              </a:rPr>
              <a:t>Mandavilli</a:t>
            </a:r>
            <a:r>
              <a:rPr lang="en-US" sz="1400" dirty="0">
                <a:solidFill>
                  <a:srgbClr val="1E0000"/>
                </a:solidFill>
              </a:rPr>
              <a:t>, M. Henry, “Loss of SCADA, EMS or LCC”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CAF35D8-9283-3EA4-B6CC-DB283D12619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042D3-F6AE-C19A-EF3D-69A7A274D31F}"/>
              </a:ext>
            </a:extLst>
          </p:cNvPr>
          <p:cNvSpPr txBox="1"/>
          <p:nvPr/>
        </p:nvSpPr>
        <p:spPr>
          <a:xfrm>
            <a:off x="7696200" y="1358527"/>
            <a:ext cx="4343400" cy="4093428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cs typeface="Times New Roman" panose="02020603050405020304" pitchFamily="18" charset="0"/>
              </a:rPr>
              <a:t>In 2021 Anjan Bose and I wrote a white paper for DOE on new research needs in grid operations.  This paper also provides a summary of the development of EMSs.  The paper is </a:t>
            </a:r>
            <a:r>
              <a:rPr lang="en-US" sz="2000" b="0" i="0" dirty="0">
                <a:solidFill>
                  <a:srgbClr val="222222"/>
                </a:solidFill>
                <a:effectLst/>
                <a:cs typeface="Times New Roman" panose="02020603050405020304" pitchFamily="18" charset="0"/>
              </a:rPr>
              <a:t>Bose, Anjan, and T. J. Overbye “</a:t>
            </a:r>
            <a:r>
              <a:rPr lang="en-US" sz="2000" b="0" i="1" dirty="0">
                <a:solidFill>
                  <a:srgbClr val="222222"/>
                </a:solidFill>
                <a:effectLst/>
                <a:cs typeface="Times New Roman" panose="02020603050405020304" pitchFamily="18" charset="0"/>
              </a:rPr>
              <a:t>Electricity Transmission System Research and Development: Grid Operations</a:t>
            </a:r>
            <a:r>
              <a:rPr lang="en-US" sz="2000" b="0" i="0" dirty="0">
                <a:solidFill>
                  <a:srgbClr val="222222"/>
                </a:solidFill>
                <a:effectLst/>
                <a:cs typeface="Times New Roman" panose="02020603050405020304" pitchFamily="18" charset="0"/>
              </a:rPr>
              <a:t>” In Transmission Innovation Symposium: Modernizing the U.S. Electrical Grid, U.S. Department of Energy 2021 (a link is on my website at </a:t>
            </a:r>
            <a:r>
              <a:rPr lang="en-US" sz="2000" b="1" i="0" dirty="0">
                <a:solidFill>
                  <a:srgbClr val="222222"/>
                </a:solidFill>
                <a:effectLst/>
                <a:cs typeface="Times New Roman" panose="02020603050405020304" pitchFamily="18" charset="0"/>
              </a:rPr>
              <a:t>overbye.engr.tamu.edu/publications)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2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Reliability Coordinators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210" y="629044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Source: www.nerc.com/pa/rrm/TLR/Pages/Reliability-Coordinators.aspx</a:t>
            </a:r>
          </a:p>
        </p:txBody>
      </p:sp>
      <p:pic>
        <p:nvPicPr>
          <p:cNvPr id="7" name="Picture 6" descr="https://www.nerc.com/pa/rrm/TLR/SiteAssets/Pages/Reliability-Coordinators/Reliability%20Coordinators%20ma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6949"/>
            <a:ext cx="6090556" cy="4905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F4D299D-86F7-5E86-92F8-726B8C491C0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3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EEI Member Companies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195" t="12607" r="1757" b="2028"/>
          <a:stretch/>
        </p:blipFill>
        <p:spPr>
          <a:xfrm>
            <a:off x="685800" y="1371600"/>
            <a:ext cx="8305800" cy="5285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9200" y="2575562"/>
            <a:ext cx="2590800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Geographically the map is somewhat sparse because EEI represents investor owned utilities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B6A95A1-6864-421B-2121-AC1DAA51387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1077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8856</TotalTime>
  <Words>2926</Words>
  <Application>Microsoft Office PowerPoint</Application>
  <PresentationFormat>Widescreen</PresentationFormat>
  <Paragraphs>269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Grid Equivalent Examples</vt:lpstr>
      <vt:lpstr>Energy Management Systems (EMSs)</vt:lpstr>
      <vt:lpstr>ERCOT Control Center with EMS</vt:lpstr>
      <vt:lpstr>ERCOT EMS </vt:lpstr>
      <vt:lpstr>ERCOT EMS, cont.</vt:lpstr>
      <vt:lpstr>NERC Reliability Coordinators</vt:lpstr>
      <vt:lpstr>EEI Member Companies </vt:lpstr>
      <vt:lpstr>Electric Coops</vt:lpstr>
      <vt:lpstr>Texas Electric Coops</vt:lpstr>
      <vt:lpstr>Synthetic Electric Grids</vt:lpstr>
      <vt:lpstr>Geographically-Based Synthetic Electric Grids</vt:lpstr>
      <vt:lpstr>High-Quality, Geographically-Based Synthetic Electric Grids</vt:lpstr>
      <vt:lpstr>Current Status: Large-Scale Grids are Now Available</vt:lpstr>
      <vt:lpstr>The Need for Synthetic Grids</vt:lpstr>
      <vt:lpstr>The Need for Synthetic Grids, cont.</vt:lpstr>
      <vt:lpstr>Our Synthetic Grid Approach </vt:lpstr>
      <vt:lpstr>Synthetic Model Design Process</vt:lpstr>
      <vt:lpstr>More Details on Design Process</vt:lpstr>
      <vt:lpstr>Understanding Actual Electric Grid Topology</vt:lpstr>
      <vt:lpstr>Understanding Actual Electric Grid Topology</vt:lpstr>
      <vt:lpstr>Use of Delaunay Triangulation</vt:lpstr>
      <vt:lpstr>Actual Grid Delaunay Triangulation and Minimum Spanning Tree</vt:lpstr>
      <vt:lpstr>Outlier Characteristics are Key</vt:lpstr>
      <vt:lpstr>Validation: Ensuring High Quality</vt:lpstr>
      <vt:lpstr>Example Validation Metrics</vt:lpstr>
      <vt:lpstr>Example Validation Metrics, cont.</vt:lpstr>
      <vt:lpstr>Validation Example: Cycle Sizes</vt:lpstr>
      <vt:lpstr>Intersections (Transmission Line Crossings) </vt:lpstr>
      <vt:lpstr>Detailed Transmission and Distribution Testing</vt:lpstr>
      <vt:lpstr>Different Levels of Modeling</vt:lpstr>
      <vt:lpstr>Synthetic Grid Applications: Innovative Electric Power Education</vt:lpstr>
      <vt:lpstr>Innovative Electric Power Education</vt:lpstr>
      <vt:lpstr>Giving Students (and Others) Experience In Grid Operations</vt:lpstr>
      <vt:lpstr>The Simulation Environment</vt:lpstr>
      <vt:lpstr>Power System Voltage Stability</vt:lpstr>
      <vt:lpstr>Voltage Stability</vt:lpstr>
      <vt:lpstr>Small Disturbance Voltage Stability</vt:lpstr>
      <vt:lpstr>Small Disturbance Voltage Stability</vt:lpstr>
      <vt:lpstr>Maximum Loadability When Power Flow Jacobian is Singular</vt:lpstr>
      <vt:lpstr>Relationship Between Stability and Power Flow Jacobian</vt:lpstr>
      <vt:lpstr>Relationship Between Stability and Power Flow Jacobian</vt:lpstr>
      <vt:lpstr>Bifurcations</vt:lpstr>
      <vt:lpstr>PV and QV Curves</vt:lpstr>
      <vt:lpstr>Small Disturbance Voltage Collapse 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572</cp:revision>
  <cp:lastPrinted>2020-08-20T12:26:33Z</cp:lastPrinted>
  <dcterms:created xsi:type="dcterms:W3CDTF">2000-05-11T14:27:08Z</dcterms:created>
  <dcterms:modified xsi:type="dcterms:W3CDTF">2022-11-09T13:03:41Z</dcterms:modified>
</cp:coreProperties>
</file>