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3"/>
  </p:notesMasterIdLst>
  <p:handoutMasterIdLst>
    <p:handoutMasterId r:id="rId34"/>
  </p:handoutMasterIdLst>
  <p:sldIdLst>
    <p:sldId id="258" r:id="rId2"/>
    <p:sldId id="259" r:id="rId3"/>
    <p:sldId id="434" r:id="rId4"/>
    <p:sldId id="435" r:id="rId5"/>
    <p:sldId id="417" r:id="rId6"/>
    <p:sldId id="418" r:id="rId7"/>
    <p:sldId id="421" r:id="rId8"/>
    <p:sldId id="422" r:id="rId9"/>
    <p:sldId id="419" r:id="rId10"/>
    <p:sldId id="420" r:id="rId11"/>
    <p:sldId id="423" r:id="rId12"/>
    <p:sldId id="276" r:id="rId13"/>
    <p:sldId id="347" r:id="rId14"/>
    <p:sldId id="348" r:id="rId15"/>
    <p:sldId id="349" r:id="rId16"/>
    <p:sldId id="426" r:id="rId17"/>
    <p:sldId id="351" r:id="rId18"/>
    <p:sldId id="352" r:id="rId19"/>
    <p:sldId id="353" r:id="rId20"/>
    <p:sldId id="354" r:id="rId21"/>
    <p:sldId id="355" r:id="rId22"/>
    <p:sldId id="357" r:id="rId23"/>
    <p:sldId id="358" r:id="rId24"/>
    <p:sldId id="359" r:id="rId25"/>
    <p:sldId id="277" r:id="rId26"/>
    <p:sldId id="279" r:id="rId27"/>
    <p:sldId id="319" r:id="rId28"/>
    <p:sldId id="436" r:id="rId29"/>
    <p:sldId id="437" r:id="rId30"/>
    <p:sldId id="283" r:id="rId31"/>
    <p:sldId id="369" r:id="rId32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10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DE7AAC-7711-4035-A62F-621A0155E53F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8037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F49D71-AACC-4ED6-9DFB-FB0DE4BF90D2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6494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811525-59E4-409F-8129-29C7E7900CF5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0136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5F88C0-5CC9-473A-8152-E2A3CA06C715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0142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erworld.com/gloveroverbyesarm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ritingcenter.tamu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ins_electricity_by_country#/media/File:World_Map_of_Mains_Voltages_and_Frequencies,_Detailed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2: Power Systems Overview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 Generation (July 2021)  by Fuel Type</a:t>
            </a:r>
            <a:endParaRPr lang="en-US" dirty="0"/>
          </a:p>
        </p:txBody>
      </p:sp>
      <p:pic>
        <p:nvPicPr>
          <p:cNvPr id="10" name="Picture 9" descr="https://www.eia.gov/electricity/data/eia860m/images/july2021map.png">
            <a:extLst>
              <a:ext uri="{FF2B5EF4-FFF2-40B4-BE49-F238E27FC236}">
                <a16:creationId xmlns:a16="http://schemas.microsoft.com/office/drawing/2014/main" xmlns="" id="{DC76F8ED-7906-9B85-F772-8EE4CD5CC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91" b="7009"/>
          <a:stretch/>
        </p:blipFill>
        <p:spPr bwMode="auto">
          <a:xfrm>
            <a:off x="1752600" y="1219200"/>
            <a:ext cx="7010400" cy="499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F07A35-6A97-A0A2-EAD6-69CE7746F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400800"/>
            <a:ext cx="4876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1E0000"/>
                </a:solidFill>
              </a:rPr>
              <a:t>Image Source: www.eia.gov/electricity/data/eia860m/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New Generation July 2022 to June 2023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6" b="318"/>
          <a:stretch/>
        </p:blipFill>
        <p:spPr bwMode="auto">
          <a:xfrm>
            <a:off x="2423048" y="1219199"/>
            <a:ext cx="7330552" cy="559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601200" y="5029200"/>
            <a:ext cx="22552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 dirty="0">
                <a:solidFill>
                  <a:srgbClr val="1E0000"/>
                </a:solidFill>
              </a:rPr>
              <a:t>Sources: EIA Electricity Monthly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9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11277600" cy="1069848"/>
          </a:xfrm>
        </p:spPr>
        <p:txBody>
          <a:bodyPr/>
          <a:lstStyle/>
          <a:p>
            <a:r>
              <a:rPr lang="en-US" dirty="0"/>
              <a:t>The World: Electricity Consumption by Source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0" t="28699" r="15845" b="26415"/>
          <a:stretch/>
        </p:blipFill>
        <p:spPr bwMode="auto">
          <a:xfrm>
            <a:off x="228599" y="1295400"/>
            <a:ext cx="1089193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5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 Wind and Solar Capacity by State</a:t>
            </a:r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144000" y="4953000"/>
            <a:ext cx="24383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solidFill>
                  <a:srgbClr val="1E0000"/>
                </a:solidFill>
              </a:rPr>
              <a:t>Source: Clean Power Quarterly, 1st Quarter 2022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63000" y="1676400"/>
            <a:ext cx="304800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rgbClr val="1E0000"/>
                </a:solidFill>
                <a:latin typeface="+mj-lt"/>
              </a:rPr>
              <a:t>Total US capacity at the end of 2021 was about 139 GW of wind and 63 GW of solar (compared to a total US capacity of about 1000 GW)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" r="1956"/>
          <a:stretch/>
        </p:blipFill>
        <p:spPr bwMode="auto">
          <a:xfrm>
            <a:off x="156099" y="1295400"/>
            <a:ext cx="8607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6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22514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Can range in size from less than one watt to 10’s of MW.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Loads are usually aggregated. 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aggregate load changes with time, with strong daily, weekly and seasonal cycles.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675771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90800" y="6213475"/>
            <a:ext cx="22863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solidFill>
                  <a:srgbClr val="1E0000"/>
                </a:solidFill>
              </a:rPr>
              <a:t>ComEd Yearly Load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5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Southwest Power Pool Monthly Load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7" y="1241425"/>
            <a:ext cx="939433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4400" y="6270625"/>
            <a:ext cx="487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>
                <a:solidFill>
                  <a:srgbClr val="1E0000"/>
                </a:solidFill>
              </a:rPr>
              <a:t>SPP Load Data Source: marketplace.spp.org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8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3581400" cy="1066800"/>
          </a:xfrm>
        </p:spPr>
        <p:txBody>
          <a:bodyPr/>
          <a:lstStyle/>
          <a:p>
            <a:r>
              <a:rPr lang="en-US" altLang="en-US" dirty="0"/>
              <a:t>Load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Ultimate goal is to supply loads with electricity at constant frequency and voltage</a:t>
            </a:r>
          </a:p>
          <a:p>
            <a:r>
              <a:rPr lang="en-US" altLang="en-US" dirty="0"/>
              <a:t>Electrical characteristics of individual loads matter, but usually they can only be estimated</a:t>
            </a:r>
          </a:p>
          <a:p>
            <a:pPr lvl="1"/>
            <a:r>
              <a:rPr lang="en-US" altLang="en-US" dirty="0"/>
              <a:t>actual loads are constantly changing, consisting of a large number of individual devices</a:t>
            </a:r>
          </a:p>
          <a:p>
            <a:pPr lvl="1"/>
            <a:r>
              <a:rPr lang="en-US" altLang="en-US" dirty="0"/>
              <a:t>only limited network observability of load characteristics</a:t>
            </a:r>
          </a:p>
          <a:p>
            <a:r>
              <a:rPr lang="en-US" altLang="en-US" dirty="0"/>
              <a:t>Aggregate models are typically used for analysis</a:t>
            </a:r>
          </a:p>
          <a:p>
            <a:r>
              <a:rPr lang="en-US" altLang="en-US" dirty="0"/>
              <a:t>Two common models</a:t>
            </a:r>
          </a:p>
          <a:p>
            <a:pPr lvl="1"/>
            <a:r>
              <a:rPr lang="en-US" altLang="en-US" dirty="0"/>
              <a:t>constant power: S</a:t>
            </a:r>
            <a:r>
              <a:rPr lang="en-US" altLang="en-US" baseline="-25000" dirty="0"/>
              <a:t>i</a:t>
            </a:r>
            <a:r>
              <a:rPr lang="en-US" altLang="en-US" dirty="0"/>
              <a:t> = P</a:t>
            </a:r>
            <a:r>
              <a:rPr lang="en-US" altLang="en-US" baseline="-25000" dirty="0"/>
              <a:t>i </a:t>
            </a:r>
            <a:r>
              <a:rPr lang="en-US" altLang="en-US" dirty="0"/>
              <a:t>+ </a:t>
            </a:r>
            <a:r>
              <a:rPr lang="en-US" altLang="en-US" dirty="0" err="1"/>
              <a:t>jQ</a:t>
            </a:r>
            <a:r>
              <a:rPr lang="en-US" altLang="en-US" baseline="-25000" dirty="0" err="1"/>
              <a:t>i</a:t>
            </a:r>
            <a:endParaRPr lang="en-US" altLang="en-US" baseline="-25000" dirty="0"/>
          </a:p>
          <a:p>
            <a:pPr lvl="1"/>
            <a:r>
              <a:rPr lang="en-US" altLang="en-US" dirty="0"/>
              <a:t>constant impedance: S</a:t>
            </a:r>
            <a:r>
              <a:rPr lang="en-US" altLang="en-US" baseline="-25000" dirty="0"/>
              <a:t>i</a:t>
            </a:r>
            <a:r>
              <a:rPr lang="en-US" altLang="en-US" dirty="0"/>
              <a:t> = </a:t>
            </a:r>
            <a:r>
              <a:rPr lang="en-US" altLang="en-US" dirty="0">
                <a:cs typeface="Times New Roman" pitchFamily="18" charset="0"/>
              </a:rPr>
              <a:t>|</a:t>
            </a:r>
            <a:r>
              <a:rPr lang="en-US" altLang="en-US" dirty="0"/>
              <a:t>V</a:t>
            </a:r>
            <a:r>
              <a:rPr lang="en-US" altLang="en-US" dirty="0">
                <a:cs typeface="Times New Roman" pitchFamily="18" charset="0"/>
              </a:rPr>
              <a:t>|</a:t>
            </a:r>
            <a:r>
              <a:rPr lang="en-US" altLang="en-US" baseline="30000" dirty="0">
                <a:cs typeface="Times New Roman" pitchFamily="18" charset="0"/>
              </a:rPr>
              <a:t>2</a:t>
            </a:r>
            <a:r>
              <a:rPr lang="en-US" altLang="en-US" dirty="0">
                <a:cs typeface="Times New Roman" pitchFamily="18" charset="0"/>
              </a:rPr>
              <a:t> / </a:t>
            </a:r>
            <a:r>
              <a:rPr lang="en-US" altLang="en-US" dirty="0" err="1"/>
              <a:t>Z</a:t>
            </a:r>
            <a:r>
              <a:rPr lang="en-US" altLang="en-US" baseline="-25000" dirty="0" err="1"/>
              <a:t>i</a:t>
            </a:r>
            <a:r>
              <a:rPr lang="en-US" altLang="en-US" dirty="0"/>
              <a:t> 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7018C92D-0EB7-4F32-9EAB-9A1A8500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76800"/>
            <a:ext cx="2539478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The ZIP model 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combines constant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impedance, current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and power (P)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7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Transmission and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1"/>
            <a:ext cx="11353800" cy="4323703"/>
          </a:xfrm>
        </p:spPr>
        <p:txBody>
          <a:bodyPr/>
          <a:lstStyle/>
          <a:p>
            <a:r>
              <a:rPr lang="en-US" altLang="en-US" dirty="0">
                <a:cs typeface="Geneva" charset="0"/>
              </a:rPr>
              <a:t>Goal is to move electric power from generation to load with low losses.</a:t>
            </a:r>
          </a:p>
          <a:p>
            <a:r>
              <a:rPr lang="en-US" altLang="en-US" dirty="0">
                <a:cs typeface="Geneva" charset="0"/>
              </a:rPr>
              <a:t>Less losses at higher voltages (S=VI* and I</a:t>
            </a:r>
            <a:r>
              <a:rPr lang="en-US" altLang="en-US" baseline="30000" dirty="0">
                <a:cs typeface="Geneva" charset="0"/>
              </a:rPr>
              <a:t>2</a:t>
            </a:r>
            <a:r>
              <a:rPr lang="en-US" altLang="en-US" dirty="0">
                <a:cs typeface="Geneva" charset="0"/>
              </a:rPr>
              <a:t>R losses), but more difficult to insulate.</a:t>
            </a:r>
          </a:p>
          <a:p>
            <a:r>
              <a:rPr lang="en-US" altLang="en-US" dirty="0">
                <a:cs typeface="Geneva" charset="0"/>
              </a:rPr>
              <a:t>Typical high voltage transmission voltages are 765, 500, 345, 230, 161, 138 and 69 kV.</a:t>
            </a:r>
          </a:p>
          <a:p>
            <a:r>
              <a:rPr lang="en-US" altLang="en-US" dirty="0">
                <a:cs typeface="Geneva" charset="0"/>
              </a:rPr>
              <a:t>Lower voltage lines are used for distribution (12.4 or 13.8 kV).</a:t>
            </a:r>
          </a:p>
          <a:p>
            <a:r>
              <a:rPr lang="en-US" altLang="en-US" dirty="0">
                <a:cs typeface="Geneva" charset="0"/>
              </a:rPr>
              <a:t>Typical losses are about 3 to 5% in transmission and 10 to 15% in the distribution system.</a:t>
            </a:r>
          </a:p>
          <a:p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5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Transmission &amp;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1"/>
            <a:ext cx="5029200" cy="4323703"/>
          </a:xfrm>
        </p:spPr>
        <p:txBody>
          <a:bodyPr/>
          <a:lstStyle/>
          <a:p>
            <a:r>
              <a:rPr lang="en-US" altLang="en-US" dirty="0">
                <a:cs typeface="Geneva" charset="0"/>
              </a:rPr>
              <a:t>Transmission</a:t>
            </a:r>
          </a:p>
          <a:p>
            <a:pPr lvl="1"/>
            <a:r>
              <a:rPr lang="en-US" altLang="en-US" dirty="0">
                <a:ea typeface="Geneva" charset="0"/>
              </a:rPr>
              <a:t>networked connections</a:t>
            </a:r>
          </a:p>
          <a:p>
            <a:pPr lvl="1"/>
            <a:r>
              <a:rPr lang="en-US" altLang="en-US" dirty="0">
                <a:ea typeface="Geneva" charset="0"/>
              </a:rPr>
              <a:t>power can be supplied from multiple sources</a:t>
            </a:r>
          </a:p>
          <a:p>
            <a:pPr lvl="1"/>
            <a:r>
              <a:rPr lang="en-US" altLang="en-US" dirty="0">
                <a:ea typeface="Geneva" charset="0"/>
              </a:rPr>
              <a:t>typically higher voltages, above 100 kV</a:t>
            </a:r>
          </a:p>
          <a:p>
            <a:pPr lvl="1"/>
            <a:r>
              <a:rPr lang="en-US" altLang="en-US" dirty="0">
                <a:ea typeface="Geneva" charset="0"/>
              </a:rPr>
              <a:t>mostly overhead, with some underground in urban areas</a:t>
            </a:r>
          </a:p>
          <a:p>
            <a:pPr lvl="1"/>
            <a:r>
              <a:rPr lang="en-US" altLang="en-US" dirty="0">
                <a:ea typeface="Geneva" charset="0"/>
              </a:rPr>
              <a:t>Often source of large-scale blackouts</a:t>
            </a:r>
          </a:p>
          <a:p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303520" y="1280160"/>
            <a:ext cx="641604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rgbClr val="1E0000"/>
                </a:solidFill>
                <a:cs typeface="Geneva" charset="0"/>
              </a:rPr>
              <a:t>Distribution</a:t>
            </a:r>
          </a:p>
          <a:p>
            <a:pPr lvl="1"/>
            <a:r>
              <a:rPr lang="en-US" altLang="en-US" sz="2400" dirty="0">
                <a:solidFill>
                  <a:srgbClr val="1E0000"/>
                </a:solidFill>
                <a:ea typeface="Geneva" charset="0"/>
              </a:rPr>
              <a:t>radial connections</a:t>
            </a:r>
          </a:p>
          <a:p>
            <a:pPr lvl="1"/>
            <a:r>
              <a:rPr lang="en-US" altLang="en-US" sz="2400" dirty="0">
                <a:solidFill>
                  <a:srgbClr val="1E0000"/>
                </a:solidFill>
                <a:ea typeface="Geneva" charset="0"/>
              </a:rPr>
              <a:t>power moves in one direction only</a:t>
            </a:r>
          </a:p>
          <a:p>
            <a:pPr lvl="1"/>
            <a:r>
              <a:rPr lang="en-US" altLang="en-US" sz="2400" dirty="0">
                <a:solidFill>
                  <a:srgbClr val="1E0000"/>
                </a:solidFill>
                <a:ea typeface="Geneva" charset="0"/>
              </a:rPr>
              <a:t>typically lower voltages, below 100 kV</a:t>
            </a:r>
          </a:p>
          <a:p>
            <a:pPr lvl="1"/>
            <a:r>
              <a:rPr lang="en-US" altLang="en-US" sz="2400" dirty="0">
                <a:solidFill>
                  <a:srgbClr val="1E0000"/>
                </a:solidFill>
                <a:ea typeface="Geneva" charset="0"/>
              </a:rPr>
              <a:t>the source of most  black-outs, but these are local</a:t>
            </a:r>
          </a:p>
          <a:p>
            <a:pPr lvl="1"/>
            <a:r>
              <a:rPr lang="en-US" altLang="en-US" sz="2400" dirty="0">
                <a:solidFill>
                  <a:srgbClr val="1E0000"/>
                </a:solidFill>
                <a:ea typeface="Geneva" charset="0"/>
              </a:rPr>
              <a:t>Most new construction is underground, especially in suburban and urban locations 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99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3152"/>
            <a:ext cx="8229600" cy="1069848"/>
          </a:xfrm>
        </p:spPr>
        <p:txBody>
          <a:bodyPr/>
          <a:lstStyle/>
          <a:p>
            <a:r>
              <a:rPr lang="en-US" altLang="en-US" dirty="0"/>
              <a:t>Three Phase Transmission Line</a:t>
            </a:r>
            <a:endParaRPr lang="en-US" dirty="0"/>
          </a:p>
        </p:txBody>
      </p:sp>
      <p:pic>
        <p:nvPicPr>
          <p:cNvPr id="5" name="Picture 6" descr="Jul18_49"/>
          <p:cNvPicPr>
            <a:picLocks noChangeAspect="1" noChangeArrowheads="1"/>
          </p:cNvPicPr>
          <p:nvPr/>
        </p:nvPicPr>
        <p:blipFill>
          <a:blip r:embed="rId2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3771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Jul18_50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371600"/>
            <a:ext cx="43608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1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3733800"/>
          </a:xfrm>
        </p:spPr>
        <p:txBody>
          <a:bodyPr/>
          <a:lstStyle/>
          <a:p>
            <a:r>
              <a:rPr lang="en-US" dirty="0"/>
              <a:t>Start reading Chapters 1 to 3 from the book (mostly background material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Exam 1 is moved to Oct 13 (Oct 10 and 11 are fall break)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altLang="en-US" dirty="0"/>
              <a:t>We’ll be using PowerWorld Simulator fairly extensively in this class, both the educational and professional versions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/>
              <a:t>Download the free 42 bus educational versions of PowerWorld Simulator at</a:t>
            </a:r>
          </a:p>
          <a:p>
            <a:pPr marL="0" indent="0" eaLnBrk="1" hangingPunct="1">
              <a:buNone/>
            </a:pPr>
            <a:r>
              <a:rPr lang="en-US" altLang="en-US" dirty="0"/>
              <a:t>     </a:t>
            </a:r>
            <a:r>
              <a:rPr lang="en-US" altLang="en-US" dirty="0">
                <a:hlinkClick r:id="rId2"/>
              </a:rPr>
              <a:t>https</a:t>
            </a:r>
            <a:r>
              <a:rPr lang="en-US" altLang="en-US">
                <a:hlinkClick r:id="rId2"/>
              </a:rPr>
              <a:t>://</a:t>
            </a:r>
            <a:r>
              <a:rPr lang="en-US" altLang="en-US" smtClean="0">
                <a:hlinkClick r:id="rId2"/>
              </a:rPr>
              <a:t>www.powerworld.com/gloveroverbyesarma</a:t>
            </a: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Transmission Lines and the Elements</a:t>
            </a:r>
            <a:endParaRPr lang="en-US" dirty="0"/>
          </a:p>
        </p:txBody>
      </p:sp>
      <p:pic>
        <p:nvPicPr>
          <p:cNvPr id="5" name="Picture 2" descr="http://entergy.com/Global/Gustav/images/124_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17637"/>
            <a:ext cx="297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5989638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rgbClr val="1E0000"/>
                </a:solidFill>
              </a:rPr>
              <a:t>Hurricane Ike in Beaumont, </a:t>
            </a:r>
            <a:r>
              <a:rPr lang="en-US" altLang="en-US" dirty="0" err="1">
                <a:solidFill>
                  <a:srgbClr val="1E0000"/>
                </a:solidFill>
              </a:rPr>
              <a:t>Tx</a:t>
            </a:r>
            <a:endParaRPr lang="en-US" altLang="en-US" dirty="0">
              <a:solidFill>
                <a:srgbClr val="1E0000"/>
              </a:solidFill>
            </a:endParaRPr>
          </a:p>
        </p:txBody>
      </p:sp>
      <p:pic>
        <p:nvPicPr>
          <p:cNvPr id="7" name="Picture 6" descr="http://www.mgx.com/blogs/wp-content/uploads/2008/03/icestorm23g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22437"/>
            <a:ext cx="55959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324600" y="5684838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rgbClr val="1E0000"/>
                </a:solidFill>
              </a:rPr>
              <a:t>Quebec Ice Storm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10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Transformers provide an easily means for changing ac voltage levels</a:t>
            </a:r>
          </a:p>
          <a:p>
            <a:pPr lvl="1"/>
            <a:r>
              <a:rPr lang="en-US" altLang="en-US" dirty="0">
                <a:ea typeface="Geneva" charset="0"/>
              </a:rPr>
              <a:t>Power flow through transformers is bi-directional</a:t>
            </a:r>
          </a:p>
          <a:p>
            <a:r>
              <a:rPr lang="en-US" altLang="en-US" dirty="0">
                <a:cs typeface="Geneva" charset="0"/>
              </a:rPr>
              <a:t>Heating is a major concern that can</a:t>
            </a:r>
            <a:br>
              <a:rPr lang="en-US" altLang="en-US" dirty="0">
                <a:cs typeface="Geneva" charset="0"/>
              </a:rPr>
            </a:br>
            <a:r>
              <a:rPr lang="en-US" altLang="en-US" dirty="0">
                <a:cs typeface="Geneva" charset="0"/>
              </a:rPr>
              <a:t>quickly lead to loss of transformer </a:t>
            </a:r>
            <a:br>
              <a:rPr lang="en-US" altLang="en-US" dirty="0">
                <a:cs typeface="Geneva" charset="0"/>
              </a:rPr>
            </a:br>
            <a:r>
              <a:rPr lang="en-US" altLang="en-US" dirty="0">
                <a:cs typeface="Geneva" charset="0"/>
              </a:rPr>
              <a:t>life (and occasionally explosions!)</a:t>
            </a:r>
          </a:p>
          <a:p>
            <a:r>
              <a:rPr lang="en-US" altLang="en-US" dirty="0">
                <a:cs typeface="Geneva" charset="0"/>
              </a:rPr>
              <a:t>High voltage transformers </a:t>
            </a:r>
            <a:br>
              <a:rPr lang="en-US" altLang="en-US" dirty="0">
                <a:cs typeface="Geneva" charset="0"/>
              </a:rPr>
            </a:br>
            <a:r>
              <a:rPr lang="en-US" altLang="en-US" dirty="0">
                <a:cs typeface="Geneva" charset="0"/>
              </a:rPr>
              <a:t>(say 230 kV and up) are large, </a:t>
            </a:r>
            <a:br>
              <a:rPr lang="en-US" altLang="en-US" dirty="0">
                <a:cs typeface="Geneva" charset="0"/>
              </a:rPr>
            </a:br>
            <a:r>
              <a:rPr lang="en-US" altLang="en-US" dirty="0">
                <a:cs typeface="Geneva" charset="0"/>
              </a:rPr>
              <a:t>heavy, and difficult to replace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5576978" cy="415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36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Residential Distribution Transformers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439400" cy="1362974"/>
          </a:xfrm>
        </p:spPr>
        <p:txBody>
          <a:bodyPr/>
          <a:lstStyle/>
          <a:p>
            <a:r>
              <a:rPr lang="en-US" altLang="en-US" dirty="0">
                <a:cs typeface="Geneva" charset="0"/>
              </a:rPr>
              <a:t>Residential single phase electric service uses a center tapped transformer to provide 240/120 volt service; a separate ground is used for safety</a:t>
            </a:r>
          </a:p>
        </p:txBody>
      </p:sp>
      <p:pic>
        <p:nvPicPr>
          <p:cNvPr id="5" name="Picture 4" descr="Fig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65268"/>
            <a:ext cx="777883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53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Unit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25200" cy="3278038"/>
          </a:xfrm>
        </p:spPr>
        <p:txBody>
          <a:bodyPr/>
          <a:lstStyle/>
          <a:p>
            <a:r>
              <a:rPr lang="en-US" dirty="0"/>
              <a:t>A key problem in analyzing power systems is the large number of transformers.  </a:t>
            </a:r>
          </a:p>
          <a:p>
            <a:pPr lvl="1"/>
            <a:r>
              <a:rPr lang="en-US" dirty="0"/>
              <a:t>It would be very difficult to continually have to refer impedances to the different sides of the transformers</a:t>
            </a:r>
          </a:p>
          <a:p>
            <a:r>
              <a:rPr lang="en-US" dirty="0"/>
              <a:t>This problem is avoided by a normalization of all variables.</a:t>
            </a:r>
          </a:p>
          <a:p>
            <a:r>
              <a:rPr lang="en-US" dirty="0"/>
              <a:t>This normalization is known as per unit analysis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303100"/>
              </p:ext>
            </p:extLst>
          </p:nvPr>
        </p:nvGraphicFramePr>
        <p:xfrm>
          <a:off x="533400" y="4572000"/>
          <a:ext cx="640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6400800" imgH="901700" progId="Equation.DSMT4">
                  <p:embed/>
                </p:oleObj>
              </mc:Choice>
              <mc:Fallback>
                <p:oleObj name="Equation" r:id="rId3" imgW="64008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0"/>
                        <a:ext cx="640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086600" y="4267200"/>
            <a:ext cx="4953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  <a:latin typeface="+mj-lt"/>
              </a:rPr>
              <a:t>This is covered in ECEN 460; slides from 2017 are available on my website at overbye.engr.tamu.edu/course-2/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50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Join Together at a Bus</a:t>
            </a:r>
          </a:p>
        </p:txBody>
      </p:sp>
      <p:pic>
        <p:nvPicPr>
          <p:cNvPr id="5" name="Picture 3" descr="100_17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7658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74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Energy Economics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11506200" cy="37338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dirty="0"/>
              <a:t>Electric generating technologies involve a tradeoff between fixed costs (costs to build them) and operating costs</a:t>
            </a:r>
          </a:p>
          <a:p>
            <a:pPr lvl="1" eaLnBrk="1" hangingPunct="1">
              <a:buClr>
                <a:srgbClr val="1E0000"/>
              </a:buClr>
              <a:buSzPct val="125000"/>
              <a:buFontTx/>
              <a:buChar char="•"/>
            </a:pPr>
            <a:r>
              <a:rPr lang="en-US" dirty="0"/>
              <a:t>Nuclear and solar high fixed costs, but low operating costs (though cost of solar has decreased substantially recently)</a:t>
            </a:r>
          </a:p>
          <a:p>
            <a:pPr lvl="1" eaLnBrk="1" hangingPunct="1">
              <a:buClr>
                <a:srgbClr val="1E0000"/>
              </a:buClr>
              <a:buSzPct val="125000"/>
              <a:buFontTx/>
              <a:buChar char="•"/>
            </a:pPr>
            <a:r>
              <a:rPr lang="en-US" dirty="0"/>
              <a:t>Natural gas/oil have low fixed costs but can have higher operating costs (dependent upon fuel prices)</a:t>
            </a:r>
          </a:p>
          <a:p>
            <a:pPr lvl="1" eaLnBrk="1" hangingPunct="1">
              <a:buClr>
                <a:srgbClr val="1E0000"/>
              </a:buClr>
              <a:buSzPct val="125000"/>
              <a:buFontTx/>
              <a:buChar char="•"/>
            </a:pPr>
            <a:r>
              <a:rPr lang="en-US" dirty="0"/>
              <a:t>Coal, wind, hydro are in between</a:t>
            </a:r>
          </a:p>
          <a:p>
            <a:pPr eaLnBrk="1" hangingPunct="1">
              <a:buClr>
                <a:srgbClr val="1E0000"/>
              </a:buClr>
            </a:pPr>
            <a:r>
              <a:rPr lang="en-US" dirty="0"/>
              <a:t>Also the units capacity factor is important to determining the</a:t>
            </a:r>
            <a:br>
              <a:rPr lang="en-US" dirty="0"/>
            </a:br>
            <a:r>
              <a:rPr lang="en-US" dirty="0"/>
              <a:t>ultimate cost of electricity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25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dirty="0"/>
              <a:t>Natural Gas Prices 1997 to 2022</a:t>
            </a:r>
            <a:endParaRPr lang="en-US" altLang="en-US" dirty="0"/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1217083" y="4819088"/>
            <a:ext cx="8547100" cy="127419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1E0000"/>
                </a:solidFill>
                <a:latin typeface="+mj-lt"/>
              </a:rPr>
              <a:t>Marginal cost for natural gas fired electricity price </a:t>
            </a:r>
          </a:p>
          <a:p>
            <a:pPr eaLnBrk="1" hangingPunct="1"/>
            <a:r>
              <a:rPr lang="en-US" altLang="en-US" sz="2400" dirty="0">
                <a:solidFill>
                  <a:srgbClr val="1E0000"/>
                </a:solidFill>
                <a:latin typeface="+mj-lt"/>
              </a:rPr>
              <a:t>in $/MWh is about 7-10 times gas price; Henry Hub is a gas pipeline located in Erath, Louisiana.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640080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https://www.eia.gov/dnav/ng/hist/rngwhhdW.htm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23996" r="24998" b="42771"/>
          <a:stretch/>
        </p:blipFill>
        <p:spPr bwMode="auto">
          <a:xfrm>
            <a:off x="914400" y="1305017"/>
            <a:ext cx="915246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29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11198352" cy="1066800"/>
          </a:xfrm>
        </p:spPr>
        <p:txBody>
          <a:bodyPr/>
          <a:lstStyle/>
          <a:p>
            <a:r>
              <a:rPr lang="en-US" dirty="0"/>
              <a:t>Average Cost of Small Residential Solar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9334" y="1828800"/>
            <a:ext cx="2783134" cy="224676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This does not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include tax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credits; individual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prices do vary of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course.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45227" r="42504" b="11387"/>
          <a:stretch/>
        </p:blipFill>
        <p:spPr bwMode="auto">
          <a:xfrm>
            <a:off x="381000" y="1234230"/>
            <a:ext cx="8961494" cy="501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632460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1E0000"/>
                </a:solidFill>
              </a:rPr>
              <a:t>Image source: homeguide.com/costs/solar-panel-cost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17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797780-91A6-D329-CD41-276A8807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Scale with Renewable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9AD499-20B2-88C9-ECE5-52B50936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Large-scale electric grids developed because of the economies of scale with generation </a:t>
            </a:r>
          </a:p>
          <a:p>
            <a:pPr lvl="1"/>
            <a:r>
              <a:rPr lang="en-US" dirty="0"/>
              <a:t>It made more sense economically to have large generators further from the load rather than everyone having a generator at their house</a:t>
            </a:r>
          </a:p>
          <a:p>
            <a:r>
              <a:rPr lang="en-US" dirty="0"/>
              <a:t>This has partially changed with </a:t>
            </a:r>
            <a:br>
              <a:rPr lang="en-US" dirty="0"/>
            </a:br>
            <a:r>
              <a:rPr lang="en-US" dirty="0"/>
              <a:t>renewable generation, but perhaps less </a:t>
            </a:r>
            <a:br>
              <a:rPr lang="en-US" dirty="0"/>
            </a:br>
            <a:r>
              <a:rPr lang="en-US" dirty="0"/>
              <a:t>than people realize</a:t>
            </a:r>
          </a:p>
          <a:p>
            <a:pPr lvl="1"/>
            <a:r>
              <a:rPr lang="en-US" dirty="0"/>
              <a:t>Larger-scale wind is much more cost effective </a:t>
            </a:r>
            <a:br>
              <a:rPr lang="en-US" dirty="0"/>
            </a:br>
            <a:r>
              <a:rPr lang="en-US" dirty="0"/>
              <a:t>than smaller turbines</a:t>
            </a:r>
          </a:p>
          <a:p>
            <a:r>
              <a:rPr lang="en-US" dirty="0"/>
              <a:t>With solar the issue is more complicated</a:t>
            </a:r>
          </a:p>
          <a:p>
            <a:pPr lvl="1"/>
            <a:r>
              <a:rPr lang="en-US" dirty="0"/>
              <a:t>Utility scale solar tends to be much less </a:t>
            </a:r>
            <a:br>
              <a:rPr lang="en-US" dirty="0"/>
            </a:br>
            <a:r>
              <a:rPr lang="en-US" dirty="0"/>
              <a:t>expensive (see right image)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D0B85E-AA8F-B91B-A8CF-EDEADC611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7" t="10535" r="23504" b="5002"/>
          <a:stretch/>
        </p:blipFill>
        <p:spPr>
          <a:xfrm>
            <a:off x="7238999" y="3048000"/>
            <a:ext cx="4529527" cy="3733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43447B-2FDA-E9E4-1BFA-2EC5BF756FA9}"/>
              </a:ext>
            </a:extLst>
          </p:cNvPr>
          <p:cNvSpPr txBox="1"/>
          <p:nvPr/>
        </p:nvSpPr>
        <p:spPr>
          <a:xfrm>
            <a:off x="423474" y="6474023"/>
            <a:ext cx="6260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Image source: www.seia.org/research-resources/solar-market-insight-report-2022-q2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BA5FB535-893A-3201-716C-4B75FD135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52ABA5-18A7-CF49-A14E-BAF9D956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Economies of Scale: Installations by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ACAAC5-A845-ACC9-B429-ECDB23C6B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1" t="18082" r="22729" b="19611"/>
          <a:stretch/>
        </p:blipFill>
        <p:spPr>
          <a:xfrm>
            <a:off x="381000" y="1226075"/>
            <a:ext cx="8915400" cy="518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9C3FD9-2307-2C93-F87E-F0363A66F08D}"/>
              </a:ext>
            </a:extLst>
          </p:cNvPr>
          <p:cNvSpPr txBox="1"/>
          <p:nvPr/>
        </p:nvSpPr>
        <p:spPr>
          <a:xfrm>
            <a:off x="2895600" y="6490751"/>
            <a:ext cx="4420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Image source: ww.seia.org/solar-industry-research-data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A651FB-A8E6-AD73-CDA8-770F772DC7CC}"/>
              </a:ext>
            </a:extLst>
          </p:cNvPr>
          <p:cNvSpPr txBox="1"/>
          <p:nvPr/>
        </p:nvSpPr>
        <p:spPr>
          <a:xfrm>
            <a:off x="9372600" y="1752600"/>
            <a:ext cx="2546266" cy="353943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This rapid growth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solar is causing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modifications to 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some of the 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techniques that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we’ll be talking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about in 615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4EDAB04A-5E8A-32EA-D82E-99246647D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6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graduate student you should get in the habit of reading many technical papers, including all the ones mentioned in these notes</a:t>
            </a:r>
          </a:p>
          <a:p>
            <a:r>
              <a:rPr lang="en-US" dirty="0"/>
              <a:t>Papers are divided into 1) journal papers and 2) conference papers, with journal papers usually undergoing more review and of high quality</a:t>
            </a:r>
          </a:p>
          <a:p>
            <a:pPr lvl="1"/>
            <a:r>
              <a:rPr lang="en-US" dirty="0"/>
              <a:t>There are LOTs of exceptions</a:t>
            </a:r>
          </a:p>
          <a:p>
            <a:r>
              <a:rPr lang="en-US" dirty="0"/>
              <a:t>Key journals in our area are from IEEE Power and Energy Society (PES); PSCC is a top conference</a:t>
            </a:r>
          </a:p>
          <a:p>
            <a:r>
              <a:rPr lang="en-US" dirty="0"/>
              <a:t>I read papers by looking at 1) title, 2) abstract, 3) summary, 4) results, 5) intro, 6) the rest; many papers never make it beyond step 1 or 2.</a:t>
            </a:r>
          </a:p>
          <a:p>
            <a:r>
              <a:rPr lang="en-US" dirty="0"/>
              <a:t>You should also be reading a variety of books, not use ones directly in the electric power area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2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Brief History of Electric Power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11506200" cy="37338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dirty="0"/>
              <a:t>First real practical uses of electricity began with the telegraph (1860's) and then arc lighting in the 1870’s 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Early 1880’s – Edison introduced Pearl Street dc system in Manhattan supplying 59 customers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1884 – Sprague produces practical dc motor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1885 – invention of transformer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Mid 1880’s – Westinghouse/Tesla introduce rival ac system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Late 1880’s – Tesla invents ac induction motor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1893 – Three-phase transmission line at 2.3 kV</a:t>
            </a:r>
          </a:p>
          <a:p>
            <a:pPr eaLnBrk="1" hangingPunct="1">
              <a:buClr>
                <a:srgbClr val="1E0000"/>
              </a:buClr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34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History, cont’d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11430000" cy="43434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altLang="en-US" dirty="0"/>
              <a:t>1896 – ac lines deliver electricity from hydro generation at Niagara Falls to Buffalo, 20 miles away; </a:t>
            </a:r>
            <a:r>
              <a:rPr lang="en-US" dirty="0"/>
              <a:t>also 30kV line in Germany</a:t>
            </a:r>
            <a:endParaRPr lang="en-US" altLang="en-US" dirty="0"/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Early 1900’s – Private utilities supply all customers in area (city); recognized as a natural monopoly; states step in to begin regulation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By 1920’s – Large interstate holding companies control most electricity systems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1935 – Congress passes Public Utility Holding Company Act to establish national regulation, breaking up large interstate utilities (repealed 2005)</a:t>
            </a:r>
          </a:p>
          <a:p>
            <a:pPr marL="971550" lvl="2" indent="-457200" eaLnBrk="1" hangingPunct="1">
              <a:buClr>
                <a:srgbClr val="1E0000"/>
              </a:buClr>
              <a:buSzPct val="100000"/>
            </a:pPr>
            <a:r>
              <a:rPr lang="en-US" dirty="0"/>
              <a:t>This gave rise to electric utilities that only operated in one state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1935/6 – Rural Electrification Act brought electricity to rural areas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1930’s – Electric utilities established as vertical monopolies</a:t>
            </a:r>
          </a:p>
          <a:p>
            <a:pPr eaLnBrk="1" hangingPunct="1">
              <a:buClr>
                <a:srgbClr val="1E0000"/>
              </a:buClr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1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Write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is a key skill for engineers, especially for students with advanced degrees</a:t>
            </a:r>
          </a:p>
          <a:p>
            <a:pPr lvl="1"/>
            <a:r>
              <a:rPr lang="en-US" dirty="0"/>
              <a:t>If you write poorly people will ignore your work!  </a:t>
            </a:r>
          </a:p>
          <a:p>
            <a:r>
              <a:rPr lang="en-US" dirty="0"/>
              <a:t>If you are not currently a good technical writer, use your time at TAMU to learn how to write well!!</a:t>
            </a:r>
          </a:p>
          <a:p>
            <a:r>
              <a:rPr lang="en-US" dirty="0"/>
              <a:t>There are lots of good resources available to help you improve your writing.  Books I’ve found helpful are</a:t>
            </a:r>
          </a:p>
          <a:p>
            <a:pPr lvl="1"/>
            <a:r>
              <a:rPr lang="en-US" dirty="0"/>
              <a:t>Zinsser, “On Writing Well: The Classic Guide to Writing Nonfiction”</a:t>
            </a:r>
          </a:p>
          <a:p>
            <a:pPr lvl="1"/>
            <a:r>
              <a:rPr lang="en-US" dirty="0"/>
              <a:t>Strunk and White, “The Elements of Style”</a:t>
            </a:r>
          </a:p>
          <a:p>
            <a:pPr lvl="1"/>
            <a:r>
              <a:rPr lang="en-US" dirty="0" err="1"/>
              <a:t>Alred</a:t>
            </a:r>
            <a:r>
              <a:rPr lang="en-US" dirty="0"/>
              <a:t>, </a:t>
            </a:r>
            <a:r>
              <a:rPr lang="en-US" dirty="0" err="1"/>
              <a:t>Oliu</a:t>
            </a:r>
            <a:r>
              <a:rPr lang="en-US" dirty="0"/>
              <a:t>, </a:t>
            </a:r>
            <a:r>
              <a:rPr lang="en-US" dirty="0" err="1"/>
              <a:t>Brusaw</a:t>
            </a:r>
            <a:r>
              <a:rPr lang="en-US" dirty="0"/>
              <a:t>, “The Handbook of Technical Writing”</a:t>
            </a:r>
          </a:p>
          <a:p>
            <a:r>
              <a:rPr lang="en-US" dirty="0"/>
              <a:t>TAMU Writing Center, </a:t>
            </a:r>
            <a:r>
              <a:rPr lang="en-US" dirty="0">
                <a:hlinkClick r:id="rId2"/>
              </a:rPr>
              <a:t>writingcenter.tamu.edu/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1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Frequencies and Residential Voltages Worldwide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490" y="1259160"/>
            <a:ext cx="872236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7430" y="6436321"/>
            <a:ext cx="10172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Image Source: </a:t>
            </a:r>
            <a:r>
              <a:rPr lang="en-US" sz="1200" dirty="0">
                <a:hlinkClick r:id="rId3"/>
              </a:rPr>
              <a:t>en.wikipedia.org/wiki/</a:t>
            </a:r>
            <a:r>
              <a:rPr lang="en-US" sz="1200" dirty="0" err="1">
                <a:hlinkClick r:id="rId3"/>
              </a:rPr>
              <a:t>Mains_electricity_by_country</a:t>
            </a:r>
            <a:r>
              <a:rPr lang="en-US" sz="1200" dirty="0">
                <a:hlinkClick r:id="rId3"/>
              </a:rPr>
              <a:t>#/media/File:World_Map_of_Mains_Voltages_and_Frequencies,_Detailed.svg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9408850" y="1905000"/>
            <a:ext cx="2438400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j-lt"/>
              </a:rPr>
              <a:t>In the US the supplied residential voltage should be 120 V, with a 5% range allowed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1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Electric Utility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1"/>
            <a:ext cx="11430000" cy="4323703"/>
          </a:xfrm>
        </p:spPr>
        <p:txBody>
          <a:bodyPr/>
          <a:lstStyle/>
          <a:p>
            <a:r>
              <a:rPr lang="en-US" altLang="en-US" dirty="0"/>
              <a:t>Traditionally electric utilities were vertical monopolies; within a particular geographic market, they had an exclusive franchise</a:t>
            </a:r>
          </a:p>
          <a:p>
            <a:pPr lvl="1"/>
            <a:r>
              <a:rPr lang="en-US" altLang="en-US" dirty="0"/>
              <a:t>This has changed in many places around the country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25304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876801" y="3276600"/>
            <a:ext cx="4480081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  <a:latin typeface="+mj-lt"/>
              </a:rPr>
              <a:t>In return for this exclusive franchise, the utility had the obligation to serve all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  <a:latin typeface="+mj-lt"/>
              </a:rPr>
              <a:t>existing and future customers at rates determined jointly by utility and regulators.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0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Utilities in Texas (IOUs and Municipals)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8375" r="3162" b="10447"/>
          <a:stretch/>
        </p:blipFill>
        <p:spPr bwMode="auto">
          <a:xfrm>
            <a:off x="152399" y="1412288"/>
            <a:ext cx="5811899" cy="453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90094"/>
            <a:ext cx="5343630" cy="508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4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r="4858"/>
          <a:stretch/>
        </p:blipFill>
        <p:spPr bwMode="auto">
          <a:xfrm>
            <a:off x="1905000" y="1169023"/>
            <a:ext cx="6781800" cy="568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Utilities in Texas (Coops)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9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1"/>
            <a:ext cx="10363200" cy="4323703"/>
          </a:xfrm>
        </p:spPr>
        <p:txBody>
          <a:bodyPr/>
          <a:lstStyle/>
          <a:p>
            <a:pPr>
              <a:spcBef>
                <a:spcPts val="672"/>
              </a:spcBef>
            </a:pPr>
            <a:r>
              <a:rPr lang="en-US" altLang="en-US" dirty="0"/>
              <a:t>Natural Gas (38.4%) and coal (21.3%) are most common sources, followed by nuclear (18.6%), wind (9.7), hydro (6.4%), solar (4.2%)</a:t>
            </a:r>
          </a:p>
          <a:p>
            <a:pPr lvl="1">
              <a:spcBef>
                <a:spcPts val="672"/>
              </a:spcBef>
            </a:pPr>
            <a:r>
              <a:rPr lang="en-US" altLang="en-US" dirty="0"/>
              <a:t>Wood is 0.9%, geothermal 0.4%</a:t>
            </a:r>
          </a:p>
          <a:p>
            <a:pPr lvl="1">
              <a:spcBef>
                <a:spcPts val="672"/>
              </a:spcBef>
            </a:pPr>
            <a:r>
              <a:rPr lang="en-US" altLang="en-US" dirty="0"/>
              <a:t>Coal was at least 50% of the total up to 2007 </a:t>
            </a:r>
          </a:p>
          <a:p>
            <a:pPr lvl="1">
              <a:spcBef>
                <a:spcPts val="672"/>
              </a:spcBef>
            </a:pPr>
            <a:endParaRPr lang="en-US" altLang="en-US" dirty="0"/>
          </a:p>
          <a:p>
            <a:pPr>
              <a:spcBef>
                <a:spcPts val="672"/>
              </a:spcBef>
            </a:pPr>
            <a:r>
              <a:rPr lang="en-US" altLang="en-US" dirty="0"/>
              <a:t>New construction mostly wind, </a:t>
            </a:r>
            <a:br>
              <a:rPr lang="en-US" altLang="en-US" dirty="0"/>
            </a:br>
            <a:r>
              <a:rPr lang="en-US" altLang="en-US" dirty="0"/>
              <a:t>solar and natural gas (with wind and </a:t>
            </a:r>
            <a:br>
              <a:rPr lang="en-US" altLang="en-US" dirty="0"/>
            </a:br>
            <a:r>
              <a:rPr lang="en-US" altLang="en-US" dirty="0"/>
              <a:t>solar energy costs now quite low)</a:t>
            </a:r>
          </a:p>
          <a:p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975E20FE-F929-1187-F254-A9D5F603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77" y="6284218"/>
            <a:ext cx="72524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solidFill>
                  <a:srgbClr val="1E0000"/>
                </a:solidFill>
              </a:rPr>
              <a:t>Sources are by energy (not capacity), 4/2021-3/2022; source US EIA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527" y="2836399"/>
            <a:ext cx="4634363" cy="365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227362" y="2457660"/>
            <a:ext cx="474869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  <a:latin typeface="+mj-lt"/>
              </a:rPr>
              <a:t>US Generator Capacity Additions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19440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4682</TotalTime>
  <Words>1456</Words>
  <Application>Microsoft Office PowerPoint</Application>
  <PresentationFormat>Custom</PresentationFormat>
  <Paragraphs>189</Paragraphs>
  <Slides>31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Capsules</vt:lpstr>
      <vt:lpstr>Equation</vt:lpstr>
      <vt:lpstr>ECEN 615 Methods of Electric Power  Systems Analysis</vt:lpstr>
      <vt:lpstr>Announcements</vt:lpstr>
      <vt:lpstr>The Technical Literature</vt:lpstr>
      <vt:lpstr>Learning to Write Well</vt:lpstr>
      <vt:lpstr>Electric Frequencies and Residential Voltages Worldwide</vt:lpstr>
      <vt:lpstr>Historical Electric Utility Organization</vt:lpstr>
      <vt:lpstr>Electric Utilities in Texas (IOUs and Municipals)</vt:lpstr>
      <vt:lpstr>Electric Utilities in Texas (Coops)</vt:lpstr>
      <vt:lpstr>Generation</vt:lpstr>
      <vt:lpstr>US Generation (July 2021)  by Fuel Type</vt:lpstr>
      <vt:lpstr>Planned New Generation July 2022 to June 2023</vt:lpstr>
      <vt:lpstr>The World: Electricity Consumption by Source</vt:lpstr>
      <vt:lpstr>US Wind and Solar Capacity by State</vt:lpstr>
      <vt:lpstr>Loads</vt:lpstr>
      <vt:lpstr>Example: Southwest Power Pool Monthly Load</vt:lpstr>
      <vt:lpstr>Load Models</vt:lpstr>
      <vt:lpstr>Transmission and Distribution</vt:lpstr>
      <vt:lpstr>Transmission &amp; Distribution</vt:lpstr>
      <vt:lpstr>Three Phase Transmission Line</vt:lpstr>
      <vt:lpstr>Transmission Lines and the Elements</vt:lpstr>
      <vt:lpstr>Transformers</vt:lpstr>
      <vt:lpstr>Residential Distribution Transformers </vt:lpstr>
      <vt:lpstr>Per Unit Calculations</vt:lpstr>
      <vt:lpstr>Components Join Together at a Bus</vt:lpstr>
      <vt:lpstr>Energy Economics</vt:lpstr>
      <vt:lpstr>Natural Gas Prices 1997 to 2022</vt:lpstr>
      <vt:lpstr>Average Cost of Small Residential Solar </vt:lpstr>
      <vt:lpstr>Economies of Scale with Renewable Generation</vt:lpstr>
      <vt:lpstr>Solar Economies of Scale: Installations by Type</vt:lpstr>
      <vt:lpstr>Brief History of Electric Power</vt:lpstr>
      <vt:lpstr>History, cont’d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391</cp:revision>
  <cp:lastPrinted>2020-08-20T12:26:33Z</cp:lastPrinted>
  <dcterms:created xsi:type="dcterms:W3CDTF">2000-05-11T14:27:08Z</dcterms:created>
  <dcterms:modified xsi:type="dcterms:W3CDTF">2022-08-30T21:08:28Z</dcterms:modified>
</cp:coreProperties>
</file>