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  <p:sldMasterId id="2147483749" r:id="rId2"/>
  </p:sldMasterIdLst>
  <p:notesMasterIdLst>
    <p:notesMasterId r:id="rId44"/>
  </p:notesMasterIdLst>
  <p:handoutMasterIdLst>
    <p:handoutMasterId r:id="rId45"/>
  </p:handoutMasterIdLst>
  <p:sldIdLst>
    <p:sldId id="258" r:id="rId3"/>
    <p:sldId id="744" r:id="rId4"/>
    <p:sldId id="706" r:id="rId5"/>
    <p:sldId id="707" r:id="rId6"/>
    <p:sldId id="708" r:id="rId7"/>
    <p:sldId id="709" r:id="rId8"/>
    <p:sldId id="710" r:id="rId9"/>
    <p:sldId id="719" r:id="rId10"/>
    <p:sldId id="720" r:id="rId11"/>
    <p:sldId id="721" r:id="rId12"/>
    <p:sldId id="722" r:id="rId13"/>
    <p:sldId id="723" r:id="rId14"/>
    <p:sldId id="724" r:id="rId15"/>
    <p:sldId id="725" r:id="rId16"/>
    <p:sldId id="726" r:id="rId17"/>
    <p:sldId id="727" r:id="rId18"/>
    <p:sldId id="728" r:id="rId19"/>
    <p:sldId id="729" r:id="rId20"/>
    <p:sldId id="730" r:id="rId21"/>
    <p:sldId id="745" r:id="rId22"/>
    <p:sldId id="746" r:id="rId23"/>
    <p:sldId id="747" r:id="rId24"/>
    <p:sldId id="748" r:id="rId25"/>
    <p:sldId id="749" r:id="rId26"/>
    <p:sldId id="731" r:id="rId27"/>
    <p:sldId id="732" r:id="rId28"/>
    <p:sldId id="733" r:id="rId29"/>
    <p:sldId id="734" r:id="rId30"/>
    <p:sldId id="735" r:id="rId31"/>
    <p:sldId id="736" r:id="rId32"/>
    <p:sldId id="737" r:id="rId33"/>
    <p:sldId id="738" r:id="rId34"/>
    <p:sldId id="739" r:id="rId35"/>
    <p:sldId id="740" r:id="rId36"/>
    <p:sldId id="741" r:id="rId37"/>
    <p:sldId id="742" r:id="rId38"/>
    <p:sldId id="743" r:id="rId39"/>
    <p:sldId id="752" r:id="rId40"/>
    <p:sldId id="753" r:id="rId41"/>
    <p:sldId id="754" r:id="rId42"/>
    <p:sldId id="771" r:id="rId43"/>
  </p:sldIdLst>
  <p:sldSz cx="12192000" cy="6858000"/>
  <p:notesSz cx="7077075" cy="936307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1E0000"/>
    <a:srgbClr val="500000"/>
    <a:srgbClr val="009999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6792" autoAdjust="0"/>
    <p:restoredTop sz="94694" autoAdjust="0"/>
  </p:normalViewPr>
  <p:slideViewPr>
    <p:cSldViewPr>
      <p:cViewPr varScale="1">
        <p:scale>
          <a:sx n="104" d="100"/>
          <a:sy n="104" d="100"/>
        </p:scale>
        <p:origin x="1260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76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11/10/2022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03263"/>
            <a:ext cx="6238875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19100" y="703263"/>
            <a:ext cx="6238875" cy="3509962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0647" indent="-284864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9457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95239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1022" indent="-227891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06805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62587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18370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74153" indent="-227891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0" y="6324600"/>
            <a:ext cx="132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524000"/>
            <a:ext cx="52324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668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36608" y="6327648"/>
            <a:ext cx="2535936" cy="457200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914400" y="990600"/>
            <a:ext cx="69088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119888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28600"/>
            <a:ext cx="103632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930400" y="3124200"/>
            <a:ext cx="85344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400" y="5791200"/>
            <a:ext cx="4267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176000" cy="1066800"/>
          </a:xfr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3733800"/>
          </a:xfrm>
        </p:spPr>
        <p:txBody>
          <a:bodyPr/>
          <a:lstStyle>
            <a:lvl1pPr marL="457200" indent="-457200">
              <a:buClr>
                <a:srgbClr val="1E0000"/>
              </a:buClr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2pPr>
            <a:lvl3pPr marL="1257300" indent="-342900">
              <a:buClr>
                <a:srgbClr val="1E0000"/>
              </a:buClr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4pPr>
            <a:lvl5pPr>
              <a:buClr>
                <a:srgbClr val="1E0000"/>
              </a:buCl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92240"/>
            <a:ext cx="2844800" cy="251418"/>
          </a:xfrm>
          <a:prstGeom prst="rect">
            <a:avLst/>
          </a:prstGeom>
        </p:spPr>
        <p:txBody>
          <a:bodyPr/>
          <a:lstStyle>
            <a:lvl1pPr algn="r">
              <a:defRPr sz="1800" baseline="0">
                <a:solidFill>
                  <a:srgbClr val="1E0000"/>
                </a:solidFill>
              </a:defRPr>
            </a:lvl1pPr>
          </a:lstStyle>
          <a:p>
            <a:fld id="{F06A5241-12CB-C64D-AE38-6540AC6C648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9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448800" y="63246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1016000" y="1143000"/>
            <a:ext cx="68072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304801" y="6629401"/>
            <a:ext cx="11578167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11176000" cy="0"/>
          </a:xfrm>
          <a:prstGeom prst="line">
            <a:avLst/>
          </a:prstGeom>
          <a:noFill/>
          <a:ln w="50800">
            <a:solidFill>
              <a:srgbClr val="50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10668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7680" y="1280160"/>
            <a:ext cx="1066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241" y="838200"/>
            <a:ext cx="812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0" r:id="rId2"/>
    <p:sldLayoutId id="2147483751" r:id="rId3"/>
    <p:sldLayoutId id="2147483752" r:id="rId4"/>
    <p:sldLayoutId id="2147483756" r:id="rId5"/>
    <p:sldLayoutId id="2147483757" r:id="rId6"/>
    <p:sldLayoutId id="2147483753" r:id="rId7"/>
    <p:sldLayoutId id="2147483754" r:id="rId8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3C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anose="020B0604020202020204" pitchFamily="34" charset="0"/>
        <a:buChar char="•"/>
        <a:defRPr sz="2800" baseline="0">
          <a:solidFill>
            <a:srgbClr val="28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 baseline="0">
          <a:solidFill>
            <a:srgbClr val="28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anose="020B0604020202020204" pitchFamily="34" charset="0"/>
        <a:buChar char="•"/>
        <a:defRPr sz="2000" baseline="0">
          <a:solidFill>
            <a:srgbClr val="28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 baseline="0">
          <a:solidFill>
            <a:srgbClr val="28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 baseline="0">
          <a:solidFill>
            <a:srgbClr val="28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8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12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wmf"/><Relationship Id="rId4" Type="http://schemas.openxmlformats.org/officeDocument/2006/relationships/oleObject" Target="../embeddings/oleObject15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524000" y="76201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/>
              <a:t>ECEN 615</a:t>
            </a:r>
            <a:br>
              <a:rPr lang="en-US" altLang="en-US" dirty="0"/>
            </a:br>
            <a:r>
              <a:rPr lang="en-US" altLang="en-US" dirty="0"/>
              <a:t>Methods of Electric Power </a:t>
            </a:r>
            <a:br>
              <a:rPr lang="en-US" altLang="en-US" dirty="0"/>
            </a:br>
            <a:r>
              <a:rPr lang="en-US" altLang="en-US" dirty="0"/>
              <a:t>Systems Analysis</a:t>
            </a:r>
          </a:p>
        </p:txBody>
      </p:sp>
      <p:sp>
        <p:nvSpPr>
          <p:cNvPr id="6" name="Rectangle 5"/>
          <p:cNvSpPr/>
          <p:nvPr/>
        </p:nvSpPr>
        <p:spPr>
          <a:xfrm>
            <a:off x="1828800" y="1752601"/>
            <a:ext cx="9525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20: Voltage Stability, Economic Dispatch, Unit Commitment 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1752600" y="3251817"/>
            <a:ext cx="8534400" cy="1752600"/>
          </a:xfrm>
        </p:spPr>
        <p:txBody>
          <a:bodyPr/>
          <a:lstStyle/>
          <a:p>
            <a:r>
              <a:rPr lang="en-US" dirty="0"/>
              <a:t>Prof. Tom Overbye</a:t>
            </a:r>
          </a:p>
          <a:p>
            <a:r>
              <a:rPr lang="en-US" dirty="0"/>
              <a:t>Dept. of Electrical and Computer Engineering</a:t>
            </a:r>
          </a:p>
          <a:p>
            <a:r>
              <a:rPr lang="en-US" dirty="0"/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8BAFC-0CF0-46B5-B64A-95656903B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Flow Region of Convergence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B81CBC-62CB-40B4-BD38-202FA636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01520"/>
            <a:ext cx="6934200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584271-514F-4BE9-B035-23347C51D600}"/>
              </a:ext>
            </a:extLst>
          </p:cNvPr>
          <p:cNvSpPr txBox="1"/>
          <p:nvPr/>
        </p:nvSpPr>
        <p:spPr>
          <a:xfrm>
            <a:off x="8458201" y="1905000"/>
            <a:ext cx="1801327" cy="156966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Convergence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regions with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P=100 MW, 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Q=0 Mvar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8994E03-480D-4FCC-C0BD-92287162238E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393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F438C-9997-4B07-9798-1376265F0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6200"/>
            <a:ext cx="8610600" cy="1066800"/>
          </a:xfrm>
        </p:spPr>
        <p:txBody>
          <a:bodyPr/>
          <a:lstStyle/>
          <a:p>
            <a:r>
              <a:rPr lang="en-US" dirty="0"/>
              <a:t>Load Parameter Space Representation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268F69-8ABA-44D7-B7B2-A6B4140CEE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9829800" cy="3733800"/>
          </a:xfrm>
        </p:spPr>
        <p:txBody>
          <a:bodyPr/>
          <a:lstStyle/>
          <a:p>
            <a:r>
              <a:rPr lang="en-US" dirty="0"/>
              <a:t>With a constant power model there is a maximum </a:t>
            </a:r>
            <a:r>
              <a:rPr lang="en-US" dirty="0" err="1"/>
              <a:t>loadability</a:t>
            </a:r>
            <a:r>
              <a:rPr lang="en-US" dirty="0"/>
              <a:t> surface, </a:t>
            </a:r>
            <a:r>
              <a:rPr lang="en-US" dirty="0">
                <a:latin typeface="Symbol" panose="05050102010706020507" pitchFamily="18" charset="2"/>
              </a:rPr>
              <a:t>S</a:t>
            </a:r>
          </a:p>
          <a:p>
            <a:pPr lvl="1"/>
            <a:r>
              <a:rPr lang="en-US" dirty="0"/>
              <a:t>Defined as point in which the power flow Jacobian is singular</a:t>
            </a:r>
          </a:p>
          <a:p>
            <a:pPr lvl="1"/>
            <a:r>
              <a:rPr lang="en-US" dirty="0"/>
              <a:t>For the lossless two bus system it can be determined as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A3B1C4A-75FC-422A-AD29-6B0626CBF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835" y="3195930"/>
            <a:ext cx="5044965" cy="3336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3C103AEA-2237-47A0-AAF6-0D24C6D5AA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300118"/>
              </p:ext>
            </p:extLst>
          </p:nvPr>
        </p:nvGraphicFramePr>
        <p:xfrm>
          <a:off x="1219200" y="3214404"/>
          <a:ext cx="2422635" cy="8241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31560" imgH="419040" progId="Equation.DSMT4">
                  <p:embed/>
                </p:oleObj>
              </mc:Choice>
              <mc:Fallback>
                <p:oleObj name="Equation" r:id="rId3" imgW="1231560" imgH="4190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C103AEA-2237-47A0-AAF6-0D24C6D5AA9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3214404"/>
                        <a:ext cx="2422635" cy="8241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8CA6C14A-5D77-A5EF-0CBE-6A726D5C1CA1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01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1E0BF-F489-4421-A33D-239388FFD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Model Impact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C52CC-F40D-4139-A17B-4DBD350FE2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static load model regardless of the voltage dependency the same PV curve is traced</a:t>
            </a:r>
          </a:p>
          <a:p>
            <a:pPr lvl="1"/>
            <a:r>
              <a:rPr lang="en-US" dirty="0"/>
              <a:t>But whether a point of maximum </a:t>
            </a:r>
            <a:r>
              <a:rPr lang="en-US" dirty="0" err="1"/>
              <a:t>loadability</a:t>
            </a:r>
            <a:r>
              <a:rPr lang="en-US" dirty="0"/>
              <a:t> exists depends on the assumed load model</a:t>
            </a:r>
          </a:p>
          <a:p>
            <a:pPr lvl="2"/>
            <a:r>
              <a:rPr lang="en-US" dirty="0"/>
              <a:t>If voltage exponent is &gt; 1 then multiple solutions do not exist (see </a:t>
            </a:r>
            <a:r>
              <a:rPr lang="fr-FR" dirty="0"/>
              <a:t>B.C. Lesieutre, P.W. Sauer and M.A</a:t>
            </a:r>
            <a:r>
              <a:rPr lang="fr-FR" b="1" dirty="0"/>
              <a:t>. </a:t>
            </a:r>
            <a:r>
              <a:rPr lang="fr-FR" dirty="0"/>
              <a:t>Pai “</a:t>
            </a:r>
            <a:r>
              <a:rPr lang="fr-FR" dirty="0" err="1"/>
              <a:t>Sufficient</a:t>
            </a:r>
            <a:r>
              <a:rPr lang="fr-FR" dirty="0"/>
              <a:t> </a:t>
            </a:r>
            <a:r>
              <a:rPr lang="en-US" dirty="0"/>
              <a:t>conditions on static load models for network </a:t>
            </a:r>
            <a:r>
              <a:rPr lang="en-US" dirty="0" err="1"/>
              <a:t>solvability,”NAPS</a:t>
            </a:r>
            <a:r>
              <a:rPr lang="en-US" dirty="0"/>
              <a:t> 1992, pp. 262-271)</a:t>
            </a:r>
          </a:p>
          <a:p>
            <a:endParaRPr lang="en-US" dirty="0"/>
          </a:p>
        </p:txBody>
      </p:sp>
      <p:pic>
        <p:nvPicPr>
          <p:cNvPr id="35533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1" b="27917"/>
          <a:stretch/>
        </p:blipFill>
        <p:spPr bwMode="auto">
          <a:xfrm>
            <a:off x="1752600" y="4416210"/>
            <a:ext cx="5943600" cy="1908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067274-0A78-4489-B22D-0FE8DA5422FE}"/>
              </a:ext>
            </a:extLst>
          </p:cNvPr>
          <p:cNvSpPr txBox="1"/>
          <p:nvPr/>
        </p:nvSpPr>
        <p:spPr>
          <a:xfrm>
            <a:off x="7769352" y="4411950"/>
            <a:ext cx="2743200" cy="156966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Change load to constant impedance; hence it becomes a linear model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484CA4BC-F16A-CF5E-A076-DF588229D8F5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42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ZIP Model Coefficients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2545080"/>
          </a:xfrm>
        </p:spPr>
        <p:txBody>
          <a:bodyPr/>
          <a:lstStyle/>
          <a:p>
            <a:r>
              <a:rPr lang="en-US" dirty="0"/>
              <a:t>One popular static load model is the ZIP; lots of papers on the “correct” amount of each type </a:t>
            </a:r>
          </a:p>
        </p:txBody>
      </p:sp>
      <p:pic>
        <p:nvPicPr>
          <p:cNvPr id="35635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366012" y="1850737"/>
            <a:ext cx="5620306" cy="144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" y="6400800"/>
            <a:ext cx="1207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E0000"/>
                </a:solidFill>
              </a:rPr>
              <a:t>Table 7 from A, </a:t>
            </a:r>
            <a:r>
              <a:rPr lang="en-US" sz="1200" dirty="0" err="1">
                <a:solidFill>
                  <a:srgbClr val="1E0000"/>
                </a:solidFill>
              </a:rPr>
              <a:t>Bokhari</a:t>
            </a:r>
            <a:r>
              <a:rPr lang="en-US" sz="1200" dirty="0">
                <a:solidFill>
                  <a:srgbClr val="1E0000"/>
                </a:solidFill>
              </a:rPr>
              <a:t>, et. al., “Experimental Determination of the ZIP Coefficients for Modern Residential, Commercial, and Industrial Loads,” </a:t>
            </a:r>
            <a:r>
              <a:rPr lang="en-US" sz="1200" i="1" dirty="0">
                <a:solidFill>
                  <a:srgbClr val="1E0000"/>
                </a:solidFill>
              </a:rPr>
              <a:t>IEEE Trans. Power Delivery</a:t>
            </a:r>
            <a:r>
              <a:rPr lang="en-US" sz="1200" dirty="0">
                <a:solidFill>
                  <a:srgbClr val="1E0000"/>
                </a:solidFill>
              </a:rPr>
              <a:t>, June. 2014</a:t>
            </a:r>
          </a:p>
        </p:txBody>
      </p:sp>
      <p:pic>
        <p:nvPicPr>
          <p:cNvPr id="35635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14399" y="3260166"/>
            <a:ext cx="8158825" cy="2586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0464" y="6123801"/>
            <a:ext cx="120777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1E0000"/>
                </a:solidFill>
              </a:rPr>
              <a:t>Table 1 from M. Diaz-</a:t>
            </a:r>
            <a:r>
              <a:rPr lang="en-US" sz="1200" dirty="0" err="1">
                <a:solidFill>
                  <a:srgbClr val="1E0000"/>
                </a:solidFill>
              </a:rPr>
              <a:t>Aguilo</a:t>
            </a:r>
            <a:r>
              <a:rPr lang="en-US" sz="1200" dirty="0">
                <a:solidFill>
                  <a:srgbClr val="1E0000"/>
                </a:solidFill>
              </a:rPr>
              <a:t>, et. al., “Field-Validated Load Model  for the Analysis of CVR in Distribution Secondary Networks: Energy Conservation,” </a:t>
            </a:r>
            <a:r>
              <a:rPr lang="en-US" sz="1200" i="1" dirty="0">
                <a:solidFill>
                  <a:srgbClr val="1E0000"/>
                </a:solidFill>
              </a:rPr>
              <a:t>IEEE Trans. Power Delivery</a:t>
            </a:r>
            <a:r>
              <a:rPr lang="en-US" sz="1200" dirty="0">
                <a:solidFill>
                  <a:srgbClr val="1E0000"/>
                </a:solidFill>
              </a:rPr>
              <a:t>, Oct. 2013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4A43F65-F0EC-9D11-F154-053D355B3690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5057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1582400" cy="1066800"/>
          </a:xfrm>
        </p:spPr>
        <p:txBody>
          <a:bodyPr/>
          <a:lstStyle/>
          <a:p>
            <a:r>
              <a:rPr lang="en-US" dirty="0"/>
              <a:t>Application: Conservation Voltage Reduction (CVR)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668000" cy="3733800"/>
          </a:xfrm>
        </p:spPr>
        <p:txBody>
          <a:bodyPr/>
          <a:lstStyle/>
          <a:p>
            <a:r>
              <a:rPr lang="en-US" dirty="0"/>
              <a:t>If the “steady-state” load has a true dependence on voltage, then a change (usually a reduction) in the voltage should result in a total decrease in energy consumption</a:t>
            </a:r>
          </a:p>
          <a:p>
            <a:r>
              <a:rPr lang="en-US" dirty="0"/>
              <a:t>If an “optimal” voltage could be determined, then this could result in a net energy savings</a:t>
            </a:r>
          </a:p>
          <a:p>
            <a:r>
              <a:rPr lang="en-US" dirty="0"/>
              <a:t>Some challenges are 1) the voltage profile across a feeder is not constant, 2) the load composition is constantly changing, 3) a decrease in power consumption might result in a decrease in useable output from the load, and 4) loads are dynamic and an initial decrease might be balanced by a later increase 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9B2246B7-EB3E-F3F4-C46B-4A00781C9F1E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356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a Metric to Voltage Collapse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3733800"/>
          </a:xfrm>
        </p:spPr>
        <p:txBody>
          <a:bodyPr/>
          <a:lstStyle/>
          <a:p>
            <a:r>
              <a:rPr lang="en-US" dirty="0"/>
              <a:t>The goal of much of the voltage stability work was to determine an easy to calculate metric (or metrics) of the current operating point to voltage collapse</a:t>
            </a:r>
          </a:p>
          <a:p>
            <a:pPr lvl="1"/>
            <a:r>
              <a:rPr lang="en-US" dirty="0"/>
              <a:t>PV and QV curves (or some combination) can determine such a metric along a particular path</a:t>
            </a:r>
          </a:p>
          <a:p>
            <a:pPr lvl="1"/>
            <a:r>
              <a:rPr lang="en-US" dirty="0"/>
              <a:t>Goal was to have a path independent metric.  </a:t>
            </a:r>
            <a:br>
              <a:rPr lang="en-US" dirty="0"/>
            </a:br>
            <a:r>
              <a:rPr lang="en-US" dirty="0"/>
              <a:t>The closest boundary point was considered,</a:t>
            </a:r>
            <a:br>
              <a:rPr lang="en-US" dirty="0"/>
            </a:br>
            <a:r>
              <a:rPr lang="en-US" dirty="0"/>
              <a:t>but this could be quite misleading</a:t>
            </a:r>
            <a:br>
              <a:rPr lang="en-US" dirty="0"/>
            </a:br>
            <a:r>
              <a:rPr lang="en-US" dirty="0"/>
              <a:t>if the system was not going to </a:t>
            </a:r>
            <a:br>
              <a:rPr lang="en-US" dirty="0"/>
            </a:br>
            <a:r>
              <a:rPr lang="en-US" dirty="0"/>
              <a:t>move in that direction</a:t>
            </a:r>
          </a:p>
          <a:p>
            <a:pPr lvl="1"/>
            <a:r>
              <a:rPr lang="en-US" dirty="0"/>
              <a:t>Any linearization about the current operating point (i.e., the Jacobian) does not consider important nonlinearities like generators hitting their reactive power limits 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A3B1C4A-75FC-422A-AD29-6B0626CBF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048000"/>
            <a:ext cx="3505200" cy="231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1E78867-532D-B5C9-380B-2162C8CC6862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250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a Metric to Voltage Collapse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3733800"/>
          </a:xfrm>
        </p:spPr>
        <p:txBody>
          <a:bodyPr/>
          <a:lstStyle/>
          <a:p>
            <a:r>
              <a:rPr lang="en-US" dirty="0"/>
              <a:t>A paper by Dobson in 1992 (see below) noted that at a saddle node bifurcation, in which the power flow Jacobian is singular, that</a:t>
            </a:r>
          </a:p>
          <a:p>
            <a:pPr lvl="1"/>
            <a:r>
              <a:rPr lang="en-US" dirty="0"/>
              <a:t>The right eigenvector associated with the Jacobian zero eigenvalue tells the direction in state space of the voltage collapse </a:t>
            </a:r>
          </a:p>
          <a:p>
            <a:pPr lvl="1"/>
            <a:r>
              <a:rPr lang="en-US" dirty="0"/>
              <a:t>The left eigenvector associated with the Jacobian zero eigenvalue gives the normal in parameter space to the boundary </a:t>
            </a:r>
            <a:r>
              <a:rPr lang="en-US" dirty="0">
                <a:sym typeface="Symbol"/>
              </a:rPr>
              <a:t></a:t>
            </a:r>
            <a:r>
              <a:rPr lang="en-US" dirty="0"/>
              <a:t>.  This can then be used to estimate the minimum distance in parameter space to bifurcation.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7912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I. Dobson, “Observations on the Geometry of Saddle Node Bifurcation and Voltage Collapse in Electrical Power</a:t>
            </a:r>
            <a:br>
              <a:rPr lang="en-US" sz="1400" dirty="0">
                <a:solidFill>
                  <a:srgbClr val="1E0000"/>
                </a:solidFill>
              </a:rPr>
            </a:br>
            <a:r>
              <a:rPr lang="en-US" sz="1400" dirty="0">
                <a:solidFill>
                  <a:srgbClr val="1E0000"/>
                </a:solidFill>
              </a:rPr>
              <a:t>Systems,” IEEE Trans. Circuits and Systems, March 1992</a:t>
            </a: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802A97E-33C0-ACFC-C73B-B5112A5DE068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2463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a Metric to Voltage Collapse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previous two bus example we had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0479104"/>
              </p:ext>
            </p:extLst>
          </p:nvPr>
        </p:nvGraphicFramePr>
        <p:xfrm>
          <a:off x="914400" y="2057400"/>
          <a:ext cx="8810625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68600" imgH="1930320" progId="Equation.DSMT4">
                  <p:embed/>
                </p:oleObj>
              </mc:Choice>
              <mc:Fallback>
                <p:oleObj name="Equation" r:id="rId2" imgW="4368600" imgH="193032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57400"/>
                        <a:ext cx="8810625" cy="388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2">
            <a:extLst>
              <a:ext uri="{FF2B5EF4-FFF2-40B4-BE49-F238E27FC236}">
                <a16:creationId xmlns:a16="http://schemas.microsoft.com/office/drawing/2014/main" id="{7A3B1C4A-75FC-422A-AD29-6B0626CBF1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563" y="1486940"/>
            <a:ext cx="4204502" cy="27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DB8C17AA-8B20-698D-E398-271D15670143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396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a Metric to Voltage Collapse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972800" cy="1234440"/>
          </a:xfrm>
        </p:spPr>
        <p:txBody>
          <a:bodyPr/>
          <a:lstStyle/>
          <a:p>
            <a:r>
              <a:rPr lang="en-US" dirty="0"/>
              <a:t>Calculating the right and left eigenvectors associated with the zero eigenvalue we get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2093336"/>
              </p:ext>
            </p:extLst>
          </p:nvPr>
        </p:nvGraphicFramePr>
        <p:xfrm>
          <a:off x="990600" y="2540000"/>
          <a:ext cx="3581400" cy="2134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74640" imgH="939600" progId="Equation.DSMT4">
                  <p:embed/>
                </p:oleObj>
              </mc:Choice>
              <mc:Fallback>
                <p:oleObj name="Equation" r:id="rId2" imgW="1574640" imgH="939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540000"/>
                        <a:ext cx="3581400" cy="21345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5BAA6D9-01E2-7F2B-557A-135D596EED0C}"/>
              </a:ext>
            </a:extLst>
          </p:cNvPr>
          <p:cNvSpPr txBox="1"/>
          <p:nvPr/>
        </p:nvSpPr>
        <p:spPr>
          <a:xfrm>
            <a:off x="5867400" y="2971800"/>
            <a:ext cx="3660648" cy="156966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The left eigenvector is telling the best way to vary the P and Q to restore </a:t>
            </a:r>
            <a:r>
              <a:rPr lang="en-US" sz="2400" dirty="0" err="1">
                <a:solidFill>
                  <a:srgbClr val="1E0000"/>
                </a:solidFill>
              </a:rPr>
              <a:t>solveability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9AF8DD06-3F8F-0AFA-E9A9-2C4B37002A06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66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CB4D7-6A5C-4950-9CCB-2121A38AF1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9D8C8-70A6-4FEF-B13E-938FC6819B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972800" cy="3733800"/>
          </a:xfrm>
        </p:spPr>
        <p:txBody>
          <a:bodyPr/>
          <a:lstStyle/>
          <a:p>
            <a:r>
              <a:rPr lang="en-US" dirty="0"/>
              <a:t>Since lack of power flow convergence can be a major problem, it would be nice to have a measure to quantify the degree of </a:t>
            </a:r>
            <a:r>
              <a:rPr lang="en-US" dirty="0" err="1"/>
              <a:t>unsolvability</a:t>
            </a:r>
            <a:r>
              <a:rPr lang="en-US" dirty="0"/>
              <a:t> of a power flow</a:t>
            </a:r>
          </a:p>
          <a:p>
            <a:pPr lvl="1"/>
            <a:r>
              <a:rPr lang="en-US" dirty="0"/>
              <a:t>And then figure out the best way to restore </a:t>
            </a:r>
            <a:r>
              <a:rPr lang="en-US" dirty="0" err="1"/>
              <a:t>solvabiblity</a:t>
            </a:r>
            <a:r>
              <a:rPr lang="en-US" dirty="0"/>
              <a:t> </a:t>
            </a:r>
          </a:p>
          <a:p>
            <a:r>
              <a:rPr lang="en-US" dirty="0"/>
              <a:t>T.J. Overbye, “A Power Flow Measure for Unsolvable Cases,” IEEE Trans. Power Systems, August 1994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334634-6E4F-49DF-A809-E2A611DF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86000" y="4191000"/>
            <a:ext cx="5181600" cy="2473036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3A3CAA7-1367-0921-6E3B-9ABD31B7266A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75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1E35C-A874-8CED-C157-B108536D4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626368-8EF9-4BFB-0F15-BDB0F0E9A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en-US" dirty="0"/>
              <a:t>Starting reading Chapter 8</a:t>
            </a:r>
          </a:p>
          <a:p>
            <a:r>
              <a:rPr lang="en-US" dirty="0"/>
              <a:t>Homework 6 is now due on Thursday Nov 17 but it counts as two regular </a:t>
            </a:r>
            <a:r>
              <a:rPr lang="en-US" dirty="0" err="1"/>
              <a:t>homeworks</a:t>
            </a:r>
            <a:r>
              <a:rPr lang="en-US" dirty="0"/>
              <a:t>.</a:t>
            </a:r>
          </a:p>
          <a:p>
            <a:r>
              <a:rPr lang="en-US" dirty="0"/>
              <a:t>Economic dispatch is covered in Chapter 3, and Unit Commitment is in Chapter 4 </a:t>
            </a:r>
          </a:p>
          <a:p>
            <a:r>
              <a:rPr lang="en-US" dirty="0"/>
              <a:t>We’ll be hosting the 2022 Resilient Electric Consortium of North America Symposium (RECONS 2022) on Thursday Nov 17, 2022 at CIR.  All 615 students are invited (with a regular class at 8am that day)</a:t>
            </a:r>
          </a:p>
          <a:p>
            <a:r>
              <a:rPr lang="en-US" dirty="0"/>
              <a:t>Register here: smartgridcenter.tamu.edu/</a:t>
            </a:r>
            <a:r>
              <a:rPr lang="en-US" dirty="0" err="1"/>
              <a:t>index.php</a:t>
            </a:r>
            <a:r>
              <a:rPr lang="en-US" dirty="0"/>
              <a:t>/recons-2022/</a:t>
            </a:r>
          </a:p>
          <a:p>
            <a:pPr lvl="1"/>
            <a:r>
              <a:rPr lang="en-US" dirty="0"/>
              <a:t>For free registration use </a:t>
            </a:r>
            <a:r>
              <a:rPr lang="en-US"/>
              <a:t>the code TAMURECONS22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C5CAEAC-F960-AA0F-586C-E279E73EE330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103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DFB85-D697-FD7D-A6A7-637686BD4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Power Flow using the Optimal Multiplier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8CB0D7-EC67-A5B5-46CB-7E6CE968D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280160"/>
            <a:ext cx="11501120" cy="3733800"/>
          </a:xfrm>
        </p:spPr>
        <p:txBody>
          <a:bodyPr/>
          <a:lstStyle/>
          <a:p>
            <a:r>
              <a:rPr lang="en-US" dirty="0"/>
              <a:t>Classic reference on power flow optimal multiplier is S. Iwamoto, Y. Tamura, “A Load Flow Calculation Method for Ill-Conditioned Power Systems,” </a:t>
            </a:r>
            <a:r>
              <a:rPr lang="en-US" i="1" dirty="0"/>
              <a:t>IEEE Trans. Power App. and Syst</a:t>
            </a:r>
            <a:r>
              <a:rPr lang="en-US" dirty="0"/>
              <a:t>., April 1981</a:t>
            </a:r>
          </a:p>
          <a:p>
            <a:r>
              <a:rPr lang="en-US" dirty="0"/>
              <a:t>Another paper is J.E. Tate, T.J. Overbye, “A Comparison of the Optimal Multiplier in Power and Rectangular Coordinates,” </a:t>
            </a:r>
            <a:r>
              <a:rPr lang="en-US" i="1" dirty="0"/>
              <a:t>IEEE Trans. Power Systems</a:t>
            </a:r>
            <a:r>
              <a:rPr lang="en-US" dirty="0"/>
              <a:t>, Nov. 2005</a:t>
            </a:r>
          </a:p>
          <a:p>
            <a:r>
              <a:rPr lang="en-US" dirty="0"/>
              <a:t>Key idea is once NR method has selected a direction, we can analytically determine the distance to move in that direction to minimize the norm of the mismatch</a:t>
            </a:r>
          </a:p>
          <a:p>
            <a:pPr lvl="1"/>
            <a:r>
              <a:rPr lang="en-US" dirty="0"/>
              <a:t>Goal is to help with stressed power systems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E3F4613-A221-0D68-557B-5CFA69B36044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19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8276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EDDD0A-FB28-A1E6-275D-A450AB4F5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Power Flow using the Optimal Multiplier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1C106D-AB36-7429-8E12-D0A161A71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1844040"/>
          </a:xfrm>
        </p:spPr>
        <p:txBody>
          <a:bodyPr/>
          <a:lstStyle/>
          <a:p>
            <a:r>
              <a:rPr lang="en-US" dirty="0"/>
              <a:t>Consider an n bus power system with </a:t>
            </a:r>
            <a:r>
              <a:rPr lang="en-US" b="1" dirty="0"/>
              <a:t>f(x)</a:t>
            </a:r>
            <a:r>
              <a:rPr lang="en-US" dirty="0"/>
              <a:t> = </a:t>
            </a:r>
            <a:r>
              <a:rPr lang="en-US" b="1" dirty="0"/>
              <a:t>S </a:t>
            </a:r>
            <a:r>
              <a:rPr lang="en-US" dirty="0"/>
              <a:t>where </a:t>
            </a:r>
            <a:r>
              <a:rPr lang="en-US" b="1" dirty="0"/>
              <a:t>S</a:t>
            </a:r>
            <a:r>
              <a:rPr lang="en-US" dirty="0"/>
              <a:t> is the vector of the constant real and reactive power load minus generation at all buses except the slack, </a:t>
            </a:r>
            <a:r>
              <a:rPr lang="en-US" b="1" dirty="0"/>
              <a:t>x</a:t>
            </a:r>
            <a:r>
              <a:rPr lang="en-US" dirty="0"/>
              <a:t> is the vector of the bus voltages in rectangular coordinates: </a:t>
            </a:r>
            <a:br>
              <a:rPr lang="en-US" dirty="0"/>
            </a:br>
            <a:r>
              <a:rPr lang="en-US" dirty="0"/>
              <a:t>V</a:t>
            </a:r>
            <a:r>
              <a:rPr lang="en-US" baseline="-25000" dirty="0"/>
              <a:t>i</a:t>
            </a:r>
            <a:r>
              <a:rPr lang="en-US" dirty="0"/>
              <a:t> = </a:t>
            </a:r>
            <a:r>
              <a:rPr lang="en-US" dirty="0" err="1"/>
              <a:t>e</a:t>
            </a:r>
            <a:r>
              <a:rPr lang="en-US" baseline="-25000" dirty="0" err="1"/>
              <a:t>i</a:t>
            </a:r>
            <a:r>
              <a:rPr lang="en-US" dirty="0"/>
              <a:t> + </a:t>
            </a:r>
            <a:r>
              <a:rPr lang="en-US" dirty="0" err="1"/>
              <a:t>jf</a:t>
            </a:r>
            <a:r>
              <a:rPr lang="en-US" baseline="-25000" dirty="0" err="1"/>
              <a:t>i</a:t>
            </a:r>
            <a:r>
              <a:rPr lang="en-US" baseline="-25000" dirty="0"/>
              <a:t>, </a:t>
            </a:r>
            <a:r>
              <a:rPr lang="en-US" dirty="0"/>
              <a:t>and </a:t>
            </a:r>
            <a:r>
              <a:rPr lang="en-US" b="1" dirty="0"/>
              <a:t>f</a:t>
            </a:r>
            <a:r>
              <a:rPr lang="en-US" dirty="0"/>
              <a:t> is the function of the power balance constraints</a:t>
            </a:r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8E0D1AC-C200-89A0-1730-77898903C8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510046"/>
              </p:ext>
            </p:extLst>
          </p:nvPr>
        </p:nvGraphicFramePr>
        <p:xfrm>
          <a:off x="1143000" y="3272790"/>
          <a:ext cx="563880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35560" imgH="2565360" progId="Equation.DSMT4">
                  <p:embed/>
                </p:oleObj>
              </mc:Choice>
              <mc:Fallback>
                <p:oleObj name="Equation" r:id="rId2" imgW="6235560" imgH="2565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272790"/>
                        <a:ext cx="5638800" cy="2305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69E18764-6B16-A084-1E76-B6EAEFD976BA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091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21CD1-35A6-B1E2-2AF1-B9730DF3B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Power Flow using the Optimal Multiplier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21592F-0975-8F87-260D-2CBFD9A43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 a standard NR approach we would get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we are close enough to the solution the iteration converges quickly, but if the system is heavily loaded it can diverge</a:t>
            </a:r>
          </a:p>
          <a:p>
            <a:r>
              <a:rPr lang="en-US" dirty="0"/>
              <a:t>Optimal multiplier approach modifies the iteration as</a:t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0649419-E413-12E4-2550-EFDB61EFAAD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8503459"/>
              </p:ext>
            </p:extLst>
          </p:nvPr>
        </p:nvGraphicFramePr>
        <p:xfrm>
          <a:off x="1143000" y="1939405"/>
          <a:ext cx="3759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746160" imgH="1168200" progId="Equation.DSMT4">
                  <p:embed/>
                </p:oleObj>
              </mc:Choice>
              <mc:Fallback>
                <p:oleObj name="Equation" r:id="rId2" imgW="3746160" imgH="116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939405"/>
                        <a:ext cx="37592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1B3C1F5-FF95-5616-2DE7-8AC59FB38C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219227"/>
              </p:ext>
            </p:extLst>
          </p:nvPr>
        </p:nvGraphicFramePr>
        <p:xfrm>
          <a:off x="1066800" y="4993640"/>
          <a:ext cx="37592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759120" imgH="1168200" progId="Equation.DSMT4">
                  <p:embed/>
                </p:oleObj>
              </mc:Choice>
              <mc:Fallback>
                <p:oleObj name="Equation" r:id="rId4" imgW="3759120" imgH="116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993640"/>
                        <a:ext cx="37592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4D21468-DF60-42BD-03A6-C367E979066B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643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A4C7B-82F9-AB7C-2F93-CE134C76C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Power Flow using the Optimal Multiplier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CF2FD-F47A-F446-D368-A8E89C4650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280160"/>
            <a:ext cx="11018520" cy="1066800"/>
          </a:xfrm>
        </p:spPr>
        <p:txBody>
          <a:bodyPr/>
          <a:lstStyle/>
          <a:p>
            <a:r>
              <a:rPr lang="en-US" dirty="0"/>
              <a:t>The scalar </a:t>
            </a:r>
            <a:r>
              <a:rPr lang="en-US" dirty="0">
                <a:latin typeface="Symbol" pitchFamily="18" charset="2"/>
              </a:rPr>
              <a:t>m</a:t>
            </a:r>
            <a:r>
              <a:rPr lang="en-US" dirty="0"/>
              <a:t> is chosen to minimize the norm of the mismatch F in direction </a:t>
            </a:r>
            <a:r>
              <a:rPr lang="en-US" dirty="0">
                <a:sym typeface="Symbol"/>
              </a:rPr>
              <a:t></a:t>
            </a:r>
            <a:r>
              <a:rPr lang="en-US" b="1" dirty="0">
                <a:sym typeface="Symbol"/>
              </a:rPr>
              <a:t>x</a:t>
            </a:r>
          </a:p>
          <a:p>
            <a:endParaRPr lang="en-US" b="1" dirty="0">
              <a:sym typeface="Symbol"/>
            </a:endParaRPr>
          </a:p>
          <a:p>
            <a:endParaRPr lang="en-US" b="1" dirty="0">
              <a:sym typeface="Symbol"/>
            </a:endParaRPr>
          </a:p>
          <a:p>
            <a:r>
              <a:rPr lang="en-US" dirty="0">
                <a:sym typeface="Symbol"/>
              </a:rPr>
              <a:t>Paper by </a:t>
            </a:r>
            <a:r>
              <a:rPr lang="en-US" dirty="0"/>
              <a:t>Iwamoto, Y. Tamura from 1981 shows </a:t>
            </a:r>
            <a:r>
              <a:rPr lang="en-US" dirty="0">
                <a:latin typeface="Symbol" pitchFamily="18" charset="2"/>
              </a:rPr>
              <a:t>m </a:t>
            </a:r>
            <a:r>
              <a:rPr lang="en-US" dirty="0"/>
              <a:t>can be computed analytically with little additional calculation when rectangular voltages are used </a:t>
            </a:r>
          </a:p>
          <a:p>
            <a:r>
              <a:rPr lang="en-US" dirty="0"/>
              <a:t>Determination of </a:t>
            </a:r>
            <a:r>
              <a:rPr lang="en-US" dirty="0">
                <a:latin typeface="Symbol" pitchFamily="18" charset="2"/>
              </a:rPr>
              <a:t>m </a:t>
            </a:r>
            <a:r>
              <a:rPr lang="en-US" dirty="0"/>
              <a:t>involves solving a cubic equation, which gives either three real solutions, or one real and two imaginary solutions</a:t>
            </a:r>
          </a:p>
          <a:p>
            <a:pPr marL="0" indent="0">
              <a:buNone/>
            </a:pPr>
            <a:br>
              <a:rPr lang="en-US" b="1" dirty="0">
                <a:sym typeface="Symbol"/>
              </a:rPr>
            </a:br>
            <a:br>
              <a:rPr lang="en-US" b="1" dirty="0">
                <a:sym typeface="Symbol"/>
              </a:rPr>
            </a:br>
            <a:endParaRPr lang="en-US" b="1" dirty="0">
              <a:sym typeface="Symbol"/>
            </a:endParaRPr>
          </a:p>
          <a:p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2C3A781-7ACD-C8DC-8324-8544E31880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184757"/>
              </p:ext>
            </p:extLst>
          </p:nvPr>
        </p:nvGraphicFramePr>
        <p:xfrm>
          <a:off x="1143000" y="2209800"/>
          <a:ext cx="76073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07160" imgH="825480" progId="Equation.DSMT4">
                  <p:embed/>
                </p:oleObj>
              </mc:Choice>
              <mc:Fallback>
                <p:oleObj name="Equation" r:id="rId2" imgW="7607160" imgH="8254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209800"/>
                        <a:ext cx="76073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54C4B84C-F08A-1025-8F40-D6A0F1AD92FA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0606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B4883-6141-4E6F-579A-6F6FEACB8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Aside: Power Flow using the Optimal Multiplier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80450-13B2-760F-9672-A4849795D6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280160"/>
            <a:ext cx="11297920" cy="1539240"/>
          </a:xfrm>
        </p:spPr>
        <p:txBody>
          <a:bodyPr/>
          <a:lstStyle/>
          <a:p>
            <a:r>
              <a:rPr lang="en-US" dirty="0"/>
              <a:t>A 1989 PICA paper by </a:t>
            </a:r>
            <a:r>
              <a:rPr lang="en-US" dirty="0" err="1"/>
              <a:t>Iba</a:t>
            </a:r>
            <a:r>
              <a:rPr lang="en-US" dirty="0"/>
              <a:t> (“A Method for Finding a Pair of Multiple Load Flow Solutions in Bulk Power Systems”) showed that NR tends to converge along line joining the high and a low voltage solution</a:t>
            </a:r>
          </a:p>
          <a:p>
            <a:pPr lvl="1"/>
            <a:r>
              <a:rPr lang="en-US" dirty="0"/>
              <a:t>However there are some model restrictions,</a:t>
            </a:r>
            <a:br>
              <a:rPr lang="en-US" dirty="0"/>
            </a:br>
            <a:r>
              <a:rPr lang="en-US" dirty="0"/>
              <a:t>particularly associated with the load model</a:t>
            </a:r>
          </a:p>
          <a:p>
            <a:r>
              <a:rPr lang="en-US" dirty="0"/>
              <a:t>We are currently doing research looking</a:t>
            </a:r>
            <a:br>
              <a:rPr lang="en-US" dirty="0"/>
            </a:br>
            <a:r>
              <a:rPr lang="en-US" dirty="0"/>
              <a:t>at whether this can be used to restore</a:t>
            </a:r>
            <a:br>
              <a:rPr lang="en-US" dirty="0"/>
            </a:br>
            <a:r>
              <a:rPr lang="en-US" dirty="0"/>
              <a:t>a power flow that has converged to</a:t>
            </a:r>
            <a:br>
              <a:rPr lang="en-US" dirty="0"/>
            </a:br>
            <a:r>
              <a:rPr lang="en-US" dirty="0"/>
              <a:t>an alternative solution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6FCAEA-F160-8A6F-21B3-8371C2D64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2819400"/>
            <a:ext cx="4241494" cy="3200400"/>
          </a:xfrm>
          <a:prstGeom prst="rect">
            <a:avLst/>
          </a:prstGeom>
        </p:spPr>
      </p:pic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087982F1-2C2A-2762-4966-D3D9DAC7928E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424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D003A-AB9B-4E7A-B0D4-2C13E9387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6200"/>
            <a:ext cx="8534400" cy="1066800"/>
          </a:xfrm>
        </p:spPr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5CA198-281A-4D94-AD85-AB631EC5C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820400" cy="929640"/>
          </a:xfrm>
        </p:spPr>
        <p:txBody>
          <a:bodyPr/>
          <a:lstStyle/>
          <a:p>
            <a:r>
              <a:rPr lang="en-US" dirty="0"/>
              <a:t>To setup the problem, first consider the power flow iteration without and with the optimal multiplier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BC1DF40-468B-4ECA-BF86-68EC11DDCD2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952029"/>
              </p:ext>
            </p:extLst>
          </p:nvPr>
        </p:nvGraphicFramePr>
        <p:xfrm>
          <a:off x="1066800" y="2514600"/>
          <a:ext cx="7515225" cy="3760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51160" imgH="1625400" progId="Equation.DSMT4">
                  <p:embed/>
                </p:oleObj>
              </mc:Choice>
              <mc:Fallback>
                <p:oleObj name="Equation" r:id="rId2" imgW="3251160" imgH="1625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DBC1DF40-468B-4ECA-BF86-68EC11DDCD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2514600"/>
                        <a:ext cx="7515225" cy="3760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C8E110D6-F15D-F48E-7F6B-70740347C110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3103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D0620-A337-47C7-AA11-F4147238F0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4B6130-D5D6-4D2A-95B0-9D682B66E91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200" y="1295400"/>
            <a:ext cx="5638800" cy="5275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383FAF-2E37-4A27-87C8-3326EAB368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45165" y="1295401"/>
            <a:ext cx="3429000" cy="5225143"/>
          </a:xfrm>
          <a:prstGeom prst="rect">
            <a:avLst/>
          </a:prstGeom>
        </p:spPr>
      </p:pic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1F3171D-4ED6-43DA-5778-D8D7A04DE999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5812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E19F-E479-4DEC-B8AB-9AEDC128B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6200"/>
            <a:ext cx="8610600" cy="1066800"/>
          </a:xfrm>
        </p:spPr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E77C2E-A468-46F2-8C0D-64BA94D82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049000" cy="3733800"/>
          </a:xfrm>
        </p:spPr>
        <p:txBody>
          <a:bodyPr/>
          <a:lstStyle/>
          <a:p>
            <a:r>
              <a:rPr lang="en-US" dirty="0"/>
              <a:t>However, when there is no solution the standard power flow would diverge.  But the approach with the optimal multiplier tends to point in the direction of minimizing F(x</a:t>
            </a:r>
            <a:r>
              <a:rPr lang="en-US" baseline="30000" dirty="0"/>
              <a:t>k+1</a:t>
            </a:r>
            <a:r>
              <a:rPr lang="en-US" dirty="0"/>
              <a:t>).  That is,</a:t>
            </a: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AD5878D-214D-4B7D-9F18-6F5986B66A7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51650" y="26765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4120" imgH="177480" progId="Equation.DSMT4">
                  <p:embed/>
                </p:oleObj>
              </mc:Choice>
              <mc:Fallback>
                <p:oleObj name="Equation" r:id="rId2" imgW="114120" imgH="177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7AD5878D-214D-4B7D-9F18-6F5986B66A7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1650" y="26765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DBB4753-0566-4450-BCF4-8D31454F1C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7740254"/>
              </p:ext>
            </p:extLst>
          </p:nvPr>
        </p:nvGraphicFramePr>
        <p:xfrm>
          <a:off x="991755" y="2838161"/>
          <a:ext cx="6552045" cy="3230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28720" imgH="1295280" progId="Equation.DSMT4">
                  <p:embed/>
                </p:oleObj>
              </mc:Choice>
              <mc:Fallback>
                <p:oleObj name="Equation" r:id="rId4" imgW="2628720" imgH="12952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8DBB4753-0566-4450-BCF4-8D31454F1CA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1755" y="2838161"/>
                        <a:ext cx="6552045" cy="32308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BD66B066-D393-18F9-9129-E695C65F0579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297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4BD3D-DA4B-4F6A-9F56-9C7AE192D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6200"/>
            <a:ext cx="8531352" cy="1066800"/>
          </a:xfrm>
        </p:spPr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EA14E-37D7-448E-AE98-3A4397F68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820400" cy="3733800"/>
          </a:xfrm>
        </p:spPr>
        <p:txBody>
          <a:bodyPr/>
          <a:lstStyle/>
          <a:p>
            <a:r>
              <a:rPr lang="en-US" dirty="0"/>
              <a:t>The only way we cannot reduce the cost function some would be if the two directions were perpendicular, hence with a zero dot product.  So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B845F03-AFF6-4C52-8D11-E23C310C5A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123389"/>
              </p:ext>
            </p:extLst>
          </p:nvPr>
        </p:nvGraphicFramePr>
        <p:xfrm>
          <a:off x="1066799" y="2438400"/>
          <a:ext cx="8131353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52600" imgH="1828800" progId="Equation.DSMT4">
                  <p:embed/>
                </p:oleObj>
              </mc:Choice>
              <mc:Fallback>
                <p:oleObj name="Equation" r:id="rId2" imgW="4152600" imgH="1828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3B845F03-AFF6-4C52-8D11-E23C310C5A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799" y="2438400"/>
                        <a:ext cx="8131353" cy="3581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4C1A4C6-C0E0-96C5-6C1C-06BCEF63DE20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58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2F028-8C7A-4CF7-A356-3EFCA05FD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6200"/>
            <a:ext cx="8531352" cy="1066800"/>
          </a:xfrm>
        </p:spPr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396EAA-89BC-4A21-BB8D-C4C0FBF3CC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2600" y="1317171"/>
            <a:ext cx="4686300" cy="3124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6ED733-FE74-45A2-A689-EB35397B17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0" y="1295401"/>
            <a:ext cx="3657600" cy="51743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F067274-0A78-4489-B22D-0FE8DA5422FE}"/>
              </a:ext>
            </a:extLst>
          </p:cNvPr>
          <p:cNvSpPr txBox="1"/>
          <p:nvPr/>
        </p:nvSpPr>
        <p:spPr>
          <a:xfrm>
            <a:off x="2286000" y="4648201"/>
            <a:ext cx="3200400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If </a:t>
            </a:r>
            <a:r>
              <a:rPr lang="en-US" sz="2400" dirty="0">
                <a:solidFill>
                  <a:srgbClr val="1E0000"/>
                </a:solidFill>
                <a:sym typeface="Symbol"/>
              </a:rPr>
              <a:t> </a:t>
            </a:r>
            <a:r>
              <a:rPr lang="en-US" sz="2400" dirty="0">
                <a:solidFill>
                  <a:srgbClr val="1E0000"/>
                </a:solidFill>
              </a:rPr>
              <a:t>were flat then </a:t>
            </a:r>
            <a:r>
              <a:rPr lang="en-US" sz="2400" b="1" dirty="0">
                <a:solidFill>
                  <a:srgbClr val="1E0000"/>
                </a:solidFill>
              </a:rPr>
              <a:t>w</a:t>
            </a:r>
            <a:r>
              <a:rPr lang="en-US" sz="2400" dirty="0">
                <a:solidFill>
                  <a:srgbClr val="1E0000"/>
                </a:solidFill>
              </a:rPr>
              <a:t> is parallel to </a:t>
            </a:r>
            <a:r>
              <a:rPr lang="en-US" sz="2400" b="1" dirty="0" err="1">
                <a:solidFill>
                  <a:srgbClr val="1E0000"/>
                </a:solidFill>
              </a:rPr>
              <a:t>w</a:t>
            </a:r>
            <a:r>
              <a:rPr lang="en-US" sz="2400" baseline="30000" dirty="0" err="1">
                <a:solidFill>
                  <a:srgbClr val="1E0000"/>
                </a:solidFill>
              </a:rPr>
              <a:t>m</a:t>
            </a:r>
            <a:r>
              <a:rPr lang="en-US" sz="2400" dirty="0">
                <a:solidFill>
                  <a:srgbClr val="1E0000"/>
                </a:solidFill>
              </a:rPr>
              <a:t>  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2CCF317F-3590-D505-8DB7-531043B7D114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72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7AD9B-B59E-4A18-A99E-1531E2651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Voltage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C1931-6D0F-4B2A-86EE-B69ABDD5F3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3733800"/>
          </a:xfrm>
        </p:spPr>
        <p:txBody>
          <a:bodyPr/>
          <a:lstStyle/>
          <a:p>
            <a:r>
              <a:rPr lang="en-US" b="1" dirty="0"/>
              <a:t>Voltage Stability</a:t>
            </a:r>
            <a:r>
              <a:rPr lang="en-US" dirty="0"/>
              <a:t>:  The ability to maintain system voltage so that both power and voltage are controllable.  System voltage responds as expected (i.e., an increase in load causes proportional decrease in voltage).  </a:t>
            </a:r>
          </a:p>
          <a:p>
            <a:r>
              <a:rPr lang="en-US" b="1" dirty="0"/>
              <a:t>Voltage Instability</a:t>
            </a:r>
            <a:r>
              <a:rPr lang="en-US" dirty="0"/>
              <a:t>:  Inability to maintain system voltage.  System voltage and/or power become uncontrollable.  System voltage does not respond as expected.  </a:t>
            </a:r>
          </a:p>
          <a:p>
            <a:r>
              <a:rPr lang="en-US" b="1" dirty="0"/>
              <a:t>Voltage Collapse</a:t>
            </a:r>
            <a:r>
              <a:rPr lang="en-US" dirty="0"/>
              <a:t>:  Process by which voltage instability leads to unacceptably low voltages in a significant portion of the system; typically results in loss of system load.  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7A4E558D-FDE8-6C08-C9C4-7E2B795A25E8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9871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998DA-521E-475A-B1F9-E32E25C47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6200"/>
            <a:ext cx="8686800" cy="1066800"/>
          </a:xfrm>
        </p:spPr>
        <p:txBody>
          <a:bodyPr/>
          <a:lstStyle/>
          <a:p>
            <a:r>
              <a:rPr lang="en-US" dirty="0"/>
              <a:t>Quantifying Power Flow </a:t>
            </a:r>
            <a:r>
              <a:rPr lang="en-US" dirty="0" err="1"/>
              <a:t>Unsolvability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A8BE8-2B5F-47BF-BD84-121D1113B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744200" cy="3733800"/>
          </a:xfrm>
        </p:spPr>
        <p:txBody>
          <a:bodyPr/>
          <a:lstStyle/>
          <a:p>
            <a:r>
              <a:rPr lang="en-US" dirty="0"/>
              <a:t>The left eigenvector associated with the zero eigenvalue of the Jacobian (defined as </a:t>
            </a:r>
            <a:r>
              <a:rPr lang="en-US" b="1" dirty="0" err="1"/>
              <a:t>w</a:t>
            </a:r>
            <a:r>
              <a:rPr lang="en-US" baseline="30000" dirty="0" err="1"/>
              <a:t>i</a:t>
            </a:r>
            <a:r>
              <a:rPr lang="en-US" baseline="30000" dirty="0"/>
              <a:t>*</a:t>
            </a:r>
            <a:r>
              <a:rPr lang="en-US" dirty="0"/>
              <a:t>) is perpendicular to </a:t>
            </a:r>
            <a:r>
              <a:rPr lang="en-US" dirty="0">
                <a:sym typeface="Symbol" panose="05050102010706020507" pitchFamily="18" charset="2"/>
              </a:rPr>
              <a:t> (as noted in the early 1992 Dobson paper)</a:t>
            </a:r>
          </a:p>
          <a:p>
            <a:r>
              <a:rPr lang="en-US" dirty="0"/>
              <a:t>We can get the closest point on the </a:t>
            </a:r>
            <a:r>
              <a:rPr lang="en-US" dirty="0">
                <a:sym typeface="Symbol" panose="05050102010706020507" pitchFamily="18" charset="2"/>
              </a:rPr>
              <a:t> just by iterating, updating the </a:t>
            </a:r>
            <a:r>
              <a:rPr lang="en-US" b="1" dirty="0">
                <a:sym typeface="Symbol" panose="05050102010706020507" pitchFamily="18" charset="2"/>
              </a:rPr>
              <a:t>S</a:t>
            </a:r>
            <a:r>
              <a:rPr lang="en-US" dirty="0">
                <a:sym typeface="Symbol" panose="05050102010706020507" pitchFamily="18" charset="2"/>
              </a:rPr>
              <a:t> Vector as</a:t>
            </a:r>
            <a:br>
              <a:rPr lang="en-US" dirty="0">
                <a:sym typeface="Symbol" panose="05050102010706020507" pitchFamily="18" charset="2"/>
              </a:rPr>
            </a:br>
            <a:br>
              <a:rPr lang="en-US" dirty="0">
                <a:sym typeface="Symbol" panose="05050102010706020507" pitchFamily="18" charset="2"/>
              </a:rPr>
            </a:br>
            <a:br>
              <a:rPr lang="en-US" dirty="0">
                <a:sym typeface="Symbol" panose="05050102010706020507" pitchFamily="18" charset="2"/>
              </a:rPr>
            </a:br>
            <a:r>
              <a:rPr lang="en-US" dirty="0">
                <a:sym typeface="Symbol" panose="05050102010706020507" pitchFamily="18" charset="2"/>
              </a:rPr>
              <a:t>(here </a:t>
            </a:r>
            <a:r>
              <a:rPr lang="en-US" b="1" dirty="0">
                <a:sym typeface="Symbol" panose="05050102010706020507" pitchFamily="18" charset="2"/>
              </a:rPr>
              <a:t>S</a:t>
            </a:r>
            <a:r>
              <a:rPr lang="en-US" dirty="0">
                <a:sym typeface="Symbol" panose="05050102010706020507" pitchFamily="18" charset="2"/>
              </a:rPr>
              <a:t> is the initial power injection, </a:t>
            </a:r>
            <a:r>
              <a:rPr lang="en-US" b="1" dirty="0">
                <a:sym typeface="Symbol" panose="05050102010706020507" pitchFamily="18" charset="2"/>
              </a:rPr>
              <a:t>x</a:t>
            </a:r>
            <a:r>
              <a:rPr lang="en-US" baseline="30000" dirty="0">
                <a:sym typeface="Symbol" panose="05050102010706020507" pitchFamily="18" charset="2"/>
              </a:rPr>
              <a:t>i*</a:t>
            </a:r>
            <a:r>
              <a:rPr lang="en-US" dirty="0">
                <a:sym typeface="Symbol" panose="05050102010706020507" pitchFamily="18" charset="2"/>
              </a:rPr>
              <a:t> a boundary solution)</a:t>
            </a:r>
          </a:p>
          <a:p>
            <a:r>
              <a:rPr lang="en-US" dirty="0">
                <a:sym typeface="Symbol" panose="05050102010706020507" pitchFamily="18" charset="2"/>
              </a:rPr>
              <a:t>Converges when </a:t>
            </a:r>
            <a:br>
              <a:rPr lang="en-US" dirty="0">
                <a:sym typeface="Symbol" panose="05050102010706020507" pitchFamily="18" charset="2"/>
              </a:rPr>
            </a:br>
            <a:br>
              <a:rPr lang="en-US" dirty="0">
                <a:sym typeface="Symbol" panose="05050102010706020507" pitchFamily="18" charset="2"/>
              </a:rPr>
            </a:br>
            <a:br>
              <a:rPr lang="en-US" dirty="0">
                <a:sym typeface="Symbol" panose="05050102010706020507" pitchFamily="18" charset="2"/>
              </a:rPr>
            </a:br>
            <a:endParaRPr lang="en-US" dirty="0">
              <a:sym typeface="Symbol" panose="05050102010706020507" pitchFamily="18" charset="2"/>
            </a:endParaRPr>
          </a:p>
          <a:p>
            <a:endParaRPr lang="en-US" dirty="0"/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9F13B64-9038-4EFF-96DC-06FFB045A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9482747"/>
              </p:ext>
            </p:extLst>
          </p:nvPr>
        </p:nvGraphicFramePr>
        <p:xfrm>
          <a:off x="2286000" y="3657600"/>
          <a:ext cx="4745037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68480" imgH="228600" progId="Equation.DSMT4">
                  <p:embed/>
                </p:oleObj>
              </mc:Choice>
              <mc:Fallback>
                <p:oleObj name="Equation" r:id="rId2" imgW="196848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9F13B64-9038-4EFF-96DC-06FFB045AE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86000" y="3657600"/>
                        <a:ext cx="4745037" cy="550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710789"/>
              </p:ext>
            </p:extLst>
          </p:nvPr>
        </p:nvGraphicFramePr>
        <p:xfrm>
          <a:off x="3793836" y="5273040"/>
          <a:ext cx="229985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54080" imgH="279360" progId="Equation.DSMT4">
                  <p:embed/>
                </p:oleObj>
              </mc:Choice>
              <mc:Fallback>
                <p:oleObj name="Equation" r:id="rId4" imgW="1054080" imgH="2793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3836" y="5273040"/>
                        <a:ext cx="229985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3EFA59DC-79CE-2A1C-B482-2CB6287287D0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29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907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21136-EF06-4500-AB1F-0709FF87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6708F-7BC3-41C5-8EC2-F80312264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134600" cy="3733800"/>
          </a:xfrm>
        </p:spPr>
        <p:txBody>
          <a:bodyPr/>
          <a:lstStyle/>
          <a:p>
            <a:r>
              <a:rPr lang="en-US" dirty="0"/>
              <a:t>The key issues is actual power systems are quite complex, with many nonlinearities.  For example, generators hitting reactive power limits, switched shunts, LTCs, phase shifters, etc.</a:t>
            </a:r>
          </a:p>
          <a:p>
            <a:r>
              <a:rPr lang="en-US" dirty="0"/>
              <a:t>Practically people would like to know how far some system parameters can be changed before running into some sort of limit violation, or maximum </a:t>
            </a:r>
            <a:r>
              <a:rPr lang="en-US" dirty="0" err="1"/>
              <a:t>loadability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system is changing in a particular direction, such as a power transfer; this often includes contingency analysis</a:t>
            </a:r>
          </a:p>
          <a:p>
            <a:r>
              <a:rPr lang="en-US" dirty="0"/>
              <a:t>Line limits and voltage magnitudes are considered</a:t>
            </a:r>
          </a:p>
          <a:p>
            <a:pPr lvl="1"/>
            <a:r>
              <a:rPr lang="en-US" dirty="0"/>
              <a:t>Lower voltage lines tend to be thermally constrained</a:t>
            </a:r>
          </a:p>
          <a:p>
            <a:r>
              <a:rPr lang="en-US" dirty="0"/>
              <a:t>Solution is to just to trace out the PV or QV curves 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B96DB270-3179-EE8E-6ED1-47CC45B1DED1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30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981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and QV Analysis in PowerWorld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210800" cy="3733800"/>
          </a:xfrm>
        </p:spPr>
        <p:txBody>
          <a:bodyPr/>
          <a:lstStyle/>
          <a:p>
            <a:r>
              <a:rPr lang="en-US" dirty="0"/>
              <a:t>Requires setting up what is known in PowerWorld as an injection group</a:t>
            </a:r>
          </a:p>
          <a:p>
            <a:pPr lvl="1"/>
            <a:r>
              <a:rPr lang="en-US" dirty="0"/>
              <a:t>An injection group specifies a set of objects, such as generators and loads, that can inject or absorb  power</a:t>
            </a:r>
          </a:p>
          <a:p>
            <a:pPr lvl="1"/>
            <a:r>
              <a:rPr lang="en-US" dirty="0"/>
              <a:t>Injection groups can be defined by selecting </a:t>
            </a:r>
            <a:r>
              <a:rPr lang="en-US" b="1" dirty="0"/>
              <a:t>Case Information, Aggregation, Injection Groups</a:t>
            </a:r>
            <a:r>
              <a:rPr lang="en-US" dirty="0"/>
              <a:t> </a:t>
            </a:r>
          </a:p>
          <a:p>
            <a:r>
              <a:rPr lang="en-US" dirty="0"/>
              <a:t>The PV and/or QV analysis then varies the injections in the injection group, tracing out the PV curve</a:t>
            </a:r>
          </a:p>
          <a:p>
            <a:r>
              <a:rPr lang="en-US" dirty="0"/>
              <a:t>This allows optional consideration of contingencies</a:t>
            </a:r>
          </a:p>
          <a:p>
            <a:r>
              <a:rPr lang="en-US" dirty="0"/>
              <a:t>The PV tool can be displayed by selecting </a:t>
            </a:r>
            <a:r>
              <a:rPr lang="en-US" b="1" dirty="0"/>
              <a:t>Add-Ons, PV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7746761E-FE28-C2BE-EF23-6839AA2FD95A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31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58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and QV Analysis in PowerWorld: </a:t>
            </a:r>
            <a:br>
              <a:rPr lang="en-US" dirty="0"/>
            </a:br>
            <a:r>
              <a:rPr lang="en-US" dirty="0"/>
              <a:t>Two Bus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549640" cy="624840"/>
          </a:xfrm>
        </p:spPr>
        <p:txBody>
          <a:bodyPr/>
          <a:lstStyle/>
          <a:p>
            <a:r>
              <a:rPr lang="en-US" dirty="0"/>
              <a:t>Setup page defines the source and sink and step size</a:t>
            </a:r>
          </a:p>
        </p:txBody>
      </p:sp>
      <p:pic>
        <p:nvPicPr>
          <p:cNvPr id="3614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3" t="24450" r="29279" b="13881"/>
          <a:stretch/>
        </p:blipFill>
        <p:spPr bwMode="auto">
          <a:xfrm>
            <a:off x="1066800" y="1905000"/>
            <a:ext cx="7895968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24CEF4C-F1A8-9DCD-2357-8E7370C17690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32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6841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PV and QV Analysis in PowerWorld: </a:t>
            </a:r>
            <a:br>
              <a:rPr lang="en-US" dirty="0"/>
            </a:br>
            <a:r>
              <a:rPr lang="en-US" dirty="0"/>
              <a:t>Two Bus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91800" cy="1539240"/>
          </a:xfrm>
        </p:spPr>
        <p:txBody>
          <a:bodyPr/>
          <a:lstStyle/>
          <a:p>
            <a:r>
              <a:rPr lang="en-US" dirty="0"/>
              <a:t>The PV Results Page does the actual solution</a:t>
            </a:r>
          </a:p>
          <a:p>
            <a:pPr lvl="1"/>
            <a:r>
              <a:rPr lang="en-US" dirty="0"/>
              <a:t>Plots can be defined to show the results </a:t>
            </a:r>
          </a:p>
          <a:p>
            <a:pPr lvl="1"/>
            <a:r>
              <a:rPr lang="en-US" b="1" dirty="0"/>
              <a:t>Other Actions</a:t>
            </a:r>
            <a:r>
              <a:rPr lang="en-US" dirty="0"/>
              <a:t>, </a:t>
            </a:r>
            <a:r>
              <a:rPr lang="en-US" b="1" dirty="0"/>
              <a:t>Restore initial state </a:t>
            </a:r>
            <a:r>
              <a:rPr lang="en-US" dirty="0"/>
              <a:t>restores the pre-study state</a:t>
            </a:r>
          </a:p>
        </p:txBody>
      </p:sp>
      <p:pic>
        <p:nvPicPr>
          <p:cNvPr id="3624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2" t="23614" r="32291" b="21388"/>
          <a:stretch/>
        </p:blipFill>
        <p:spPr bwMode="auto">
          <a:xfrm>
            <a:off x="584200" y="2819400"/>
            <a:ext cx="7340600" cy="3510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7B70EE-6EC6-4D31-91F1-439989657658}"/>
              </a:ext>
            </a:extLst>
          </p:cNvPr>
          <p:cNvSpPr txBox="1"/>
          <p:nvPr/>
        </p:nvSpPr>
        <p:spPr>
          <a:xfrm>
            <a:off x="8246790" y="2956560"/>
            <a:ext cx="3015569" cy="3120854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Click the Run button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to run the PV analysis;</a:t>
            </a:r>
          </a:p>
          <a:p>
            <a:r>
              <a:rPr lang="en-US" sz="2400" dirty="0">
                <a:solidFill>
                  <a:srgbClr val="1E0000"/>
                </a:solidFill>
              </a:rPr>
              <a:t>Check the </a:t>
            </a:r>
            <a:r>
              <a:rPr lang="en-US" sz="2400" b="1" dirty="0">
                <a:solidFill>
                  <a:srgbClr val="1E0000"/>
                </a:solidFill>
              </a:rPr>
              <a:t>Restore</a:t>
            </a:r>
            <a:br>
              <a:rPr lang="en-US" sz="2400" b="1" dirty="0">
                <a:solidFill>
                  <a:srgbClr val="1E0000"/>
                </a:solidFill>
              </a:rPr>
            </a:br>
            <a:r>
              <a:rPr lang="en-US" sz="2400" b="1" dirty="0">
                <a:solidFill>
                  <a:srgbClr val="1E0000"/>
                </a:solidFill>
              </a:rPr>
              <a:t>Initial State on </a:t>
            </a:r>
            <a:br>
              <a:rPr lang="en-US" sz="2400" b="1" dirty="0">
                <a:solidFill>
                  <a:srgbClr val="1E0000"/>
                </a:solidFill>
              </a:rPr>
            </a:br>
            <a:r>
              <a:rPr lang="en-US" sz="2400" b="1" dirty="0">
                <a:solidFill>
                  <a:srgbClr val="1E0000"/>
                </a:solidFill>
              </a:rPr>
              <a:t>Completion of Run </a:t>
            </a:r>
            <a:r>
              <a:rPr lang="en-US" sz="2400" dirty="0">
                <a:solidFill>
                  <a:srgbClr val="1E0000"/>
                </a:solidFill>
              </a:rPr>
              <a:t>to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restore the pre-PV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state (by default it is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not restored)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A77B47C6-7C9C-AA69-D397-9D2E3E417ACB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2803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11122152" cy="1069848"/>
          </a:xfrm>
        </p:spPr>
        <p:txBody>
          <a:bodyPr/>
          <a:lstStyle/>
          <a:p>
            <a:r>
              <a:rPr lang="en-US" dirty="0"/>
              <a:t>PV and QV Analysis in PowerWorld: </a:t>
            </a:r>
            <a:br>
              <a:rPr lang="en-US" dirty="0"/>
            </a:br>
            <a:r>
              <a:rPr lang="en-US" dirty="0"/>
              <a:t>Two Bus Example</a:t>
            </a:r>
          </a:p>
        </p:txBody>
      </p:sp>
      <p:pic>
        <p:nvPicPr>
          <p:cNvPr id="3635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80160"/>
            <a:ext cx="5715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5266A39C-9F5A-8B06-0DBA-183FDAAC70E1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188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10360152" cy="1069848"/>
          </a:xfrm>
        </p:spPr>
        <p:txBody>
          <a:bodyPr/>
          <a:lstStyle/>
          <a:p>
            <a:r>
              <a:rPr lang="en-US" dirty="0"/>
              <a:t>PV and QV Analysis in PowerWorld: </a:t>
            </a:r>
            <a:br>
              <a:rPr lang="en-US" dirty="0"/>
            </a:br>
            <a:r>
              <a:rPr lang="en-US" dirty="0"/>
              <a:t>37 Bus Example</a:t>
            </a:r>
          </a:p>
        </p:txBody>
      </p:sp>
      <p:pic>
        <p:nvPicPr>
          <p:cNvPr id="3645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2" r="19388"/>
          <a:stretch/>
        </p:blipFill>
        <p:spPr bwMode="auto">
          <a:xfrm>
            <a:off x="457200" y="1276514"/>
            <a:ext cx="7467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4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676399"/>
            <a:ext cx="3886200" cy="314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A7B70EE-6EC6-4D31-91F1-439989657658}"/>
              </a:ext>
            </a:extLst>
          </p:cNvPr>
          <p:cNvSpPr txBox="1"/>
          <p:nvPr/>
        </p:nvSpPr>
        <p:spPr>
          <a:xfrm>
            <a:off x="1925227" y="5674180"/>
            <a:ext cx="6456773" cy="830997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Usually other limits also need to be considered in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doing a realistic PV analysis 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50BDB0D9-B9B3-312E-98CE-7EAA2E2F1C7B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0683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System Economic Dispatch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10591800" cy="3733800"/>
          </a:xfrm>
        </p:spPr>
        <p:txBody>
          <a:bodyPr/>
          <a:lstStyle/>
          <a:p>
            <a:r>
              <a:rPr lang="en-US" dirty="0"/>
              <a:t>Generators can have vastly different incremental operational costs</a:t>
            </a:r>
          </a:p>
          <a:p>
            <a:pPr lvl="1"/>
            <a:r>
              <a:rPr lang="en-US" dirty="0"/>
              <a:t>Some are essentially free or low cost (wind, solar, hydro, nuclear)</a:t>
            </a:r>
          </a:p>
          <a:p>
            <a:pPr lvl="1"/>
            <a:r>
              <a:rPr lang="en-US" dirty="0"/>
              <a:t>Because of the large amount of natural gas generation, electricity prices are very dependent on natural gas prices </a:t>
            </a:r>
          </a:p>
          <a:p>
            <a:r>
              <a:rPr lang="en-US" dirty="0"/>
              <a:t>Economic dispatch is concerned with determining the best dispatch for generators without changing their commitment</a:t>
            </a:r>
          </a:p>
          <a:p>
            <a:r>
              <a:rPr lang="en-US" dirty="0"/>
              <a:t>Unit commitment focuses on optimization over several days.  It is discussed in Chapter 4 of the book, but will just be briefly covered here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CE566EE-BE9B-31B7-F1D0-C56B209DE5A6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63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Unit Commitment: Quick Coverage (Chapter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 commitment is used to determine which generator units should be committed to meet the load</a:t>
            </a:r>
          </a:p>
          <a:p>
            <a:r>
              <a:rPr lang="en-US" dirty="0"/>
              <a:t>The electric load varies substantially so there is almost always more generator capacity available than load</a:t>
            </a:r>
          </a:p>
          <a:p>
            <a:r>
              <a:rPr lang="en-US" dirty="0"/>
              <a:t>Units have availability constraints</a:t>
            </a:r>
          </a:p>
          <a:p>
            <a:pPr lvl="1"/>
            <a:r>
              <a:rPr lang="en-US" dirty="0"/>
              <a:t>Minimum up time, time to start, cost to start</a:t>
            </a:r>
          </a:p>
          <a:p>
            <a:pPr lvl="1"/>
            <a:r>
              <a:rPr lang="en-US" dirty="0"/>
              <a:t>Minimum down time, time to shutdown, cost to shutdown</a:t>
            </a:r>
          </a:p>
          <a:p>
            <a:pPr lvl="1"/>
            <a:r>
              <a:rPr lang="en-US" dirty="0"/>
              <a:t>Ramp rates, minimum MW output</a:t>
            </a:r>
          </a:p>
          <a:p>
            <a:pPr lvl="1"/>
            <a:r>
              <a:rPr lang="en-US" dirty="0"/>
              <a:t>Scheduled and unscheduled outages</a:t>
            </a:r>
          </a:p>
          <a:p>
            <a:r>
              <a:rPr lang="en-US" dirty="0"/>
              <a:t>System constraints including load, reserve, emissions, network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3310425-4AE8-F060-5650-93E59103B46E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989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Unit Commitment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Unit commitment involves a potentially large number of integer and continuous variables</a:t>
            </a:r>
          </a:p>
          <a:p>
            <a:pPr lvl="1"/>
            <a:r>
              <a:rPr lang="en-US" dirty="0"/>
              <a:t>Not just the status of each unit, but also the amount of time it has been in a particular state (i.e., off or on)</a:t>
            </a:r>
          </a:p>
          <a:p>
            <a:r>
              <a:rPr lang="en-US" dirty="0"/>
              <a:t>Solved for a set of discrete time periods, which at each time period there are lots of different potential states</a:t>
            </a:r>
          </a:p>
          <a:p>
            <a:r>
              <a:rPr lang="en-US" dirty="0"/>
              <a:t>Solution approaches include</a:t>
            </a:r>
          </a:p>
          <a:p>
            <a:pPr lvl="1"/>
            <a:r>
              <a:rPr lang="en-US" dirty="0"/>
              <a:t>Dynamic programming</a:t>
            </a:r>
          </a:p>
          <a:p>
            <a:pPr lvl="1"/>
            <a:r>
              <a:rPr lang="en-US" dirty="0" err="1"/>
              <a:t>Lagrangian</a:t>
            </a:r>
            <a:r>
              <a:rPr lang="en-US" dirty="0"/>
              <a:t> relaxation</a:t>
            </a:r>
          </a:p>
          <a:p>
            <a:pPr lvl="1"/>
            <a:r>
              <a:rPr lang="en-US" dirty="0"/>
              <a:t>Mixed Integer Programming (currently state-of-the-art)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F95A29A-E5CC-77AB-AACB-6D189E7CD99B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83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03C21-9FE0-4AEC-AD08-A2C6E9AAF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Voltage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1607B-985F-4450-A9D3-8F32EC6090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good references are </a:t>
            </a:r>
          </a:p>
          <a:p>
            <a:pPr lvl="1"/>
            <a:r>
              <a:rPr lang="en-US" dirty="0"/>
              <a:t>P. </a:t>
            </a:r>
            <a:r>
              <a:rPr lang="en-US" dirty="0" err="1"/>
              <a:t>Kundur</a:t>
            </a:r>
            <a:r>
              <a:rPr lang="en-US" dirty="0"/>
              <a:t>, et. al., “Definitions and Classification of Power System Stability,” </a:t>
            </a:r>
            <a:r>
              <a:rPr lang="en-US" i="1" dirty="0"/>
              <a:t>IEEE Trans. on Power Systems</a:t>
            </a:r>
            <a:r>
              <a:rPr lang="en-US" dirty="0"/>
              <a:t>, pp. 1387-1401, August 2004.  </a:t>
            </a:r>
          </a:p>
          <a:p>
            <a:pPr lvl="1"/>
            <a:r>
              <a:rPr lang="en-US" dirty="0"/>
              <a:t>T. Van </a:t>
            </a:r>
            <a:r>
              <a:rPr lang="en-US" dirty="0" err="1"/>
              <a:t>Cutsem</a:t>
            </a:r>
            <a:r>
              <a:rPr lang="en-US" dirty="0"/>
              <a:t>, “Voltage Instability: Phenomena, Countermeasures, and Analysis Methods,” </a:t>
            </a:r>
            <a:r>
              <a:rPr lang="en-US" i="1" dirty="0"/>
              <a:t>Proc. IEEE</a:t>
            </a:r>
            <a:r>
              <a:rPr lang="en-US" dirty="0"/>
              <a:t>, February 2000, pp. 208-227.</a:t>
            </a:r>
          </a:p>
          <a:p>
            <a:r>
              <a:rPr lang="en-US" dirty="0"/>
              <a:t>Classified by either size of disturbance or duration</a:t>
            </a:r>
          </a:p>
          <a:p>
            <a:pPr lvl="1"/>
            <a:r>
              <a:rPr lang="en-US" dirty="0"/>
              <a:t>Small or large disturbance: small disturbance is just perturbations about an equilibrium point (power flow)</a:t>
            </a:r>
          </a:p>
          <a:p>
            <a:pPr lvl="1"/>
            <a:r>
              <a:rPr lang="en-US" dirty="0"/>
              <a:t>Short-term (several seconds) or long-term (many seconds to minutes) (covered in ECEN 667)</a:t>
            </a:r>
          </a:p>
          <a:p>
            <a:endParaRPr lang="en-US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85DBE1D7-E8E8-AC9F-10BB-7BB583C55CEE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3344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Longer Term Optimization: Quicker Coverage (Chapter 5)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Longer term optimization is a key consideration in hydro systems with significant reservoir storage</a:t>
            </a:r>
          </a:p>
          <a:p>
            <a:pPr lvl="1"/>
            <a:r>
              <a:rPr lang="en-US" dirty="0"/>
              <a:t>Use the water when it is the most valuable taking into account potentially many other constraints</a:t>
            </a:r>
          </a:p>
          <a:p>
            <a:r>
              <a:rPr lang="en-US" dirty="0"/>
              <a:t>Generator maintenance scheduling</a:t>
            </a:r>
          </a:p>
          <a:p>
            <a:r>
              <a:rPr lang="en-US" dirty="0"/>
              <a:t>Building generation often involves large upfront capital costs to create an asset that will last 20 to 40 years; long-term contracts provide a way to share the risk</a:t>
            </a:r>
          </a:p>
          <a:p>
            <a:r>
              <a:rPr lang="en-US" dirty="0"/>
              <a:t>Take-or-pay contracts obligate a purchaser to purchase so much of a product over a given time period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4D377CBA-E3B9-804D-BFF9-572563438903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39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5932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4B543-F86E-F78F-72B3-295CF9DA8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Prairie State Energy Campus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4AFF97-2D85-7A39-79FD-6F8A23084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Prairie State Energy Campus (PSEC) is a 1600 MW coal plant in Southern Illinois with its own coal mine </a:t>
            </a:r>
            <a:br>
              <a:rPr lang="en-US" dirty="0"/>
            </a:br>
            <a:r>
              <a:rPr lang="en-US" dirty="0"/>
              <a:t>that opened in 2012</a:t>
            </a:r>
          </a:p>
          <a:p>
            <a:pPr lvl="1"/>
            <a:r>
              <a:rPr lang="en-US" dirty="0"/>
              <a:t>It is owned by municipals and coops (my former</a:t>
            </a:r>
            <a:br>
              <a:rPr lang="en-US" dirty="0"/>
            </a:br>
            <a:r>
              <a:rPr lang="en-US" dirty="0"/>
              <a:t>coop got &gt;60% of the energy from PSEC)</a:t>
            </a:r>
          </a:p>
          <a:p>
            <a:pPr lvl="1"/>
            <a:r>
              <a:rPr lang="en-US" dirty="0"/>
              <a:t>While relatively efficient, it is one of the US’s </a:t>
            </a:r>
            <a:br>
              <a:rPr lang="en-US" dirty="0"/>
            </a:br>
            <a:r>
              <a:rPr lang="en-US" dirty="0"/>
              <a:t>largest sources of CO2 emissions</a:t>
            </a:r>
          </a:p>
          <a:p>
            <a:pPr lvl="1"/>
            <a:r>
              <a:rPr lang="en-US" dirty="0"/>
              <a:t>It cost an estimate $4 billion to build; if it sells</a:t>
            </a:r>
            <a:br>
              <a:rPr lang="en-US" dirty="0"/>
            </a:br>
            <a:r>
              <a:rPr lang="en-US" dirty="0"/>
              <a:t>its power at $30/MWh then maximum yearly </a:t>
            </a:r>
            <a:br>
              <a:rPr lang="en-US" dirty="0"/>
            </a:br>
            <a:r>
              <a:rPr lang="en-US" dirty="0"/>
              <a:t>income would be $30*1600*8760=$420 million</a:t>
            </a:r>
          </a:p>
          <a:p>
            <a:r>
              <a:rPr lang="en-US" dirty="0"/>
              <a:t>Illinois’s new clean energy law requires PSEC to reduce carbon emissions by 45% by 1/1/35 and be 100% carbon free by the end of 2045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80246B12-22E9-C29B-36CE-B46C55B92F9A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40</a:t>
            </a:fld>
            <a:endParaRPr lang="en-US" sz="2000" dirty="0">
              <a:solidFill>
                <a:srgbClr val="1E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8ABBD-C461-FE4D-E4F0-6FE9BCDD1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828800"/>
            <a:ext cx="4572000" cy="30441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E7BD2E-C970-087F-0772-F95AF1D3497C}"/>
              </a:ext>
            </a:extLst>
          </p:cNvPr>
          <p:cNvSpPr txBox="1"/>
          <p:nvPr/>
        </p:nvSpPr>
        <p:spPr>
          <a:xfrm>
            <a:off x="990600" y="6306127"/>
            <a:ext cx="2209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1E0000"/>
                </a:solidFill>
              </a:rPr>
              <a:t>Image: Pantagraph.com</a:t>
            </a:r>
          </a:p>
        </p:txBody>
      </p:sp>
    </p:spTree>
    <p:extLst>
      <p:ext uri="{BB962C8B-B14F-4D97-AF65-F5344CB8AC3E}">
        <p14:creationId xmlns:p14="http://schemas.microsoft.com/office/powerpoint/2010/main" val="1536767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F85BA-0B34-4B64-9A6F-21EADCA90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Disturbance Voltage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331D2-873C-433C-B7E5-191A26EF9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744200" cy="3733800"/>
          </a:xfrm>
        </p:spPr>
        <p:txBody>
          <a:bodyPr/>
          <a:lstStyle/>
          <a:p>
            <a:r>
              <a:rPr lang="en-US" dirty="0"/>
              <a:t>Small disturbance voltage stability can be assessed using a power flow (maximum </a:t>
            </a:r>
            <a:r>
              <a:rPr lang="en-US" dirty="0" err="1"/>
              <a:t>loadability</a:t>
            </a:r>
            <a:r>
              <a:rPr lang="en-US" dirty="0"/>
              <a:t>)</a:t>
            </a:r>
          </a:p>
          <a:p>
            <a:r>
              <a:rPr lang="en-US" dirty="0"/>
              <a:t>Depending on the assumed load model, the power flow can have multiple (or no) solutions</a:t>
            </a:r>
          </a:p>
          <a:p>
            <a:r>
              <a:rPr lang="en-US" dirty="0"/>
              <a:t>PV curve is created by plotting power versus voltage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AD3B187-801E-4C40-94C4-F3DC7769A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3824287"/>
            <a:ext cx="38576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CB42D67-7E9D-4846-B660-64CB9CA0404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35264" y="4724401"/>
          <a:ext cx="3179736" cy="972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36480" imgH="469800" progId="Equation.DSMT4">
                  <p:embed/>
                </p:oleObj>
              </mc:Choice>
              <mc:Fallback>
                <p:oleObj name="Equation" r:id="rId3" imgW="153648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CB42D67-7E9D-4846-B660-64CB9CA040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35264" y="4724401"/>
                        <a:ext cx="3179736" cy="9722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70E0E71-1EA2-4F1C-BB63-029790B92E1C}"/>
              </a:ext>
            </a:extLst>
          </p:cNvPr>
          <p:cNvSpPr txBox="1"/>
          <p:nvPr/>
        </p:nvSpPr>
        <p:spPr>
          <a:xfrm>
            <a:off x="6629400" y="4036367"/>
            <a:ext cx="2824748" cy="523220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</a:rPr>
              <a:t>Assume </a:t>
            </a:r>
            <a:r>
              <a:rPr lang="en-US" sz="2800" dirty="0" err="1">
                <a:solidFill>
                  <a:srgbClr val="1E0000"/>
                </a:solidFill>
              </a:rPr>
              <a:t>V</a:t>
            </a:r>
            <a:r>
              <a:rPr lang="en-US" sz="2800" baseline="-25000" dirty="0" err="1">
                <a:solidFill>
                  <a:srgbClr val="1E0000"/>
                </a:solidFill>
              </a:rPr>
              <a:t>slack</a:t>
            </a:r>
            <a:r>
              <a:rPr lang="en-US" sz="2800" dirty="0">
                <a:solidFill>
                  <a:srgbClr val="1E0000"/>
                </a:solidFill>
              </a:rPr>
              <a:t>=1.0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40919-5DB9-4B90-93B6-08C258639A5B}"/>
              </a:ext>
            </a:extLst>
          </p:cNvPr>
          <p:cNvSpPr txBox="1"/>
          <p:nvPr/>
        </p:nvSpPr>
        <p:spPr>
          <a:xfrm>
            <a:off x="1905000" y="5760426"/>
            <a:ext cx="57022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1E0000"/>
                </a:solidFill>
              </a:rPr>
              <a:t>Where B is the line </a:t>
            </a:r>
            <a:r>
              <a:rPr lang="en-US" sz="2800" dirty="0" err="1">
                <a:solidFill>
                  <a:srgbClr val="1E0000"/>
                </a:solidFill>
              </a:rPr>
              <a:t>susceptance</a:t>
            </a:r>
            <a:r>
              <a:rPr lang="en-US" sz="2800" dirty="0">
                <a:solidFill>
                  <a:srgbClr val="1E0000"/>
                </a:solidFill>
              </a:rPr>
              <a:t> =-10, </a:t>
            </a:r>
            <a:br>
              <a:rPr lang="en-US" sz="2800" dirty="0">
                <a:solidFill>
                  <a:srgbClr val="1E0000"/>
                </a:solidFill>
              </a:rPr>
            </a:br>
            <a:r>
              <a:rPr lang="en-US" sz="2800" dirty="0">
                <a:solidFill>
                  <a:srgbClr val="1E0000"/>
                </a:solidFill>
              </a:rPr>
              <a:t>V</a:t>
            </a:r>
            <a:r>
              <a:rPr lang="en-US" sz="2800" dirty="0">
                <a:solidFill>
                  <a:srgbClr val="1E0000"/>
                </a:solidFill>
                <a:sym typeface="Symbol"/>
              </a:rPr>
              <a:t> is the load voltage</a:t>
            </a:r>
            <a:r>
              <a:rPr lang="en-US" sz="2800" dirty="0">
                <a:solidFill>
                  <a:srgbClr val="1E0000"/>
                </a:solidFill>
              </a:rPr>
              <a:t> </a:t>
            </a:r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A0D43301-157D-3EEC-A670-87AED617D1CF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4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032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DF5A-A58F-46C2-AF2D-531F50CB5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Disturbance Voltage Stability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0847A-FBFC-4FFF-94B8-C3B4832045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Question: how do the power flow solutions vary as the load is changed?</a:t>
            </a:r>
          </a:p>
          <a:p>
            <a:r>
              <a:rPr lang="en-US" dirty="0"/>
              <a:t>A Solution: Calculate a series of power flow solutions for various load levels and see how they change</a:t>
            </a:r>
          </a:p>
          <a:p>
            <a:r>
              <a:rPr lang="en-US" dirty="0"/>
              <a:t>Power flow Jacobian</a:t>
            </a:r>
          </a:p>
          <a:p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ED488AA-6207-4105-9EFD-8CB0E574085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4801701"/>
              </p:ext>
            </p:extLst>
          </p:nvPr>
        </p:nvGraphicFramePr>
        <p:xfrm>
          <a:off x="1219200" y="3429000"/>
          <a:ext cx="6188075" cy="23113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17640" imgH="1015920" progId="Equation.DSMT4">
                  <p:embed/>
                </p:oleObj>
              </mc:Choice>
              <mc:Fallback>
                <p:oleObj name="Equation" r:id="rId2" imgW="2717640" imgH="101592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ED488AA-6207-4105-9EFD-8CB0E57408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3429000"/>
                        <a:ext cx="6188075" cy="23113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308169C9-850B-FC5D-A82B-995A20520C06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5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0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99F7D-3197-4AB9-84B5-3678B19D3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</a:t>
            </a:r>
            <a:r>
              <a:rPr lang="en-US" dirty="0" err="1"/>
              <a:t>Loadability</a:t>
            </a:r>
            <a:r>
              <a:rPr lang="en-US" dirty="0"/>
              <a:t> When Power Flow Jacobian is Singular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3BAD6-83C1-48CC-A324-15631566C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896600" cy="3733800"/>
          </a:xfrm>
        </p:spPr>
        <p:txBody>
          <a:bodyPr/>
          <a:lstStyle/>
          <a:p>
            <a:r>
              <a:rPr lang="en-US" dirty="0"/>
              <a:t>An important paper considering this was by Sauer and Pai from IEEE  Trans. Power Systems in Nov 1990, “Power system steady-state stability and the load-flow Jacobian”</a:t>
            </a:r>
          </a:p>
          <a:p>
            <a:r>
              <a:rPr lang="en-US" dirty="0"/>
              <a:t>Other earlier papers were looking at the characteristics of multiple power flow solutions</a:t>
            </a:r>
          </a:p>
          <a:p>
            <a:r>
              <a:rPr lang="en-US" dirty="0"/>
              <a:t>The power flow Jacobian depends on the assumed load model (we’ll see the impact in a few slides)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7469B45-8A93-3CAC-7939-93165C83ECD7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6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87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AD9B-4279-4256-B948-9FBFC41D31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Small Disturbance Voltage Collapse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E7CE5-B780-4F51-B1B4-89E5D982A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1176000" cy="3733800"/>
          </a:xfrm>
        </p:spPr>
        <p:txBody>
          <a:bodyPr/>
          <a:lstStyle/>
          <a:p>
            <a:r>
              <a:rPr lang="en-US" dirty="0"/>
              <a:t>At constant frequency (e.g., 60 Hz) the complex power transferred down a transmission line is S=VI</a:t>
            </a:r>
            <a:r>
              <a:rPr lang="en-US" baseline="30000" dirty="0"/>
              <a:t>*</a:t>
            </a:r>
          </a:p>
          <a:p>
            <a:pPr lvl="1"/>
            <a:r>
              <a:rPr lang="en-US" dirty="0"/>
              <a:t>V is phasor voltage, I is phasor current</a:t>
            </a:r>
          </a:p>
          <a:p>
            <a:pPr lvl="1"/>
            <a:r>
              <a:rPr lang="en-US" dirty="0"/>
              <a:t>This is the reason for using a high voltage grid</a:t>
            </a:r>
          </a:p>
          <a:p>
            <a:r>
              <a:rPr lang="en-US" dirty="0"/>
              <a:t>Line real power losses are given by RI</a:t>
            </a:r>
            <a:r>
              <a:rPr lang="en-US" baseline="30000" dirty="0"/>
              <a:t>2</a:t>
            </a:r>
            <a:r>
              <a:rPr lang="en-US" dirty="0"/>
              <a:t> and reactive power losses by XI</a:t>
            </a:r>
            <a:r>
              <a:rPr lang="en-US" baseline="30000" dirty="0"/>
              <a:t>2</a:t>
            </a:r>
          </a:p>
          <a:p>
            <a:pPr lvl="1"/>
            <a:r>
              <a:rPr lang="en-US" dirty="0"/>
              <a:t>R is the line’s resistance, and X its reactance; for a high voltage line X &gt;&gt; R</a:t>
            </a:r>
          </a:p>
          <a:p>
            <a:r>
              <a:rPr lang="en-US" dirty="0"/>
              <a:t>Increased reactive power tends to drive down the voltage, which increases the current, which further increases the reactive power losses</a:t>
            </a:r>
          </a:p>
          <a:p>
            <a:endParaRPr lang="en-US" dirty="0"/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3AE66595-D8CF-CF46-3CB9-E41561FB871E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7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099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3D522-2438-4E71-8522-1AAD935571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PowerWorld</a:t>
            </a:r>
            <a:r>
              <a:rPr lang="en-US" dirty="0"/>
              <a:t> Two Bus Example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BCC2F-56E2-4C74-AB1B-C64D9346D3A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09800" y="3505200"/>
            <a:ext cx="3495040" cy="304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8E30DE8-0194-4609-9533-F64E342D4C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" r="19998" b="41079"/>
          <a:stretch/>
        </p:blipFill>
        <p:spPr>
          <a:xfrm>
            <a:off x="2324100" y="1249680"/>
            <a:ext cx="7315200" cy="2377440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683C7A-BC09-459C-BBD5-68F38156F9A9}"/>
              </a:ext>
            </a:extLst>
          </p:cNvPr>
          <p:cNvCxnSpPr>
            <a:cxnSpLocks/>
          </p:cNvCxnSpPr>
          <p:nvPr/>
        </p:nvCxnSpPr>
        <p:spPr bwMode="auto">
          <a:xfrm flipH="1">
            <a:off x="4343400" y="4343400"/>
            <a:ext cx="2057400" cy="473766"/>
          </a:xfrm>
          <a:prstGeom prst="straightConnector1">
            <a:avLst/>
          </a:prstGeom>
          <a:noFill/>
          <a:ln w="44450" cap="flat" cmpd="sng" algn="ctr">
            <a:solidFill>
              <a:srgbClr val="1E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F067274-0A78-4489-B22D-0FE8DA5422FE}"/>
              </a:ext>
            </a:extLst>
          </p:cNvPr>
          <p:cNvSpPr txBox="1"/>
          <p:nvPr/>
        </p:nvSpPr>
        <p:spPr>
          <a:xfrm>
            <a:off x="6629400" y="3627120"/>
            <a:ext cx="3200400" cy="2677656"/>
          </a:xfrm>
          <a:prstGeom prst="rect">
            <a:avLst/>
          </a:prstGeom>
          <a:solidFill>
            <a:srgbClr val="FFE6E6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Commercial power flow software usually auto converts constant power loads at low voltages; set these fields to zero to disable this conversion</a:t>
            </a:r>
          </a:p>
        </p:txBody>
      </p:sp>
      <p:sp>
        <p:nvSpPr>
          <p:cNvPr id="3" name="Slide Number Placeholder 1">
            <a:extLst>
              <a:ext uri="{FF2B5EF4-FFF2-40B4-BE49-F238E27FC236}">
                <a16:creationId xmlns:a16="http://schemas.microsoft.com/office/drawing/2014/main" id="{E0E774AB-8F43-9318-1AA8-E9A86197F288}"/>
              </a:ext>
            </a:extLst>
          </p:cNvPr>
          <p:cNvSpPr txBox="1">
            <a:spLocks/>
          </p:cNvSpPr>
          <p:nvPr/>
        </p:nvSpPr>
        <p:spPr>
          <a:xfrm>
            <a:off x="10744200" y="6324600"/>
            <a:ext cx="1219200" cy="4572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F6D20532-61D7-47D0-903F-227F7C48AD34}" type="slidenum">
              <a:rPr lang="en-US" sz="2000" smtClean="0">
                <a:solidFill>
                  <a:srgbClr val="1E0000"/>
                </a:solidFill>
              </a:rPr>
              <a:pPr algn="r">
                <a:defRPr/>
              </a:pPr>
              <a:t>8</a:t>
            </a:fld>
            <a:endParaRPr lang="en-US" sz="20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557185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8919</TotalTime>
  <Words>2824</Words>
  <Application>Microsoft Office PowerPoint</Application>
  <PresentationFormat>Widescreen</PresentationFormat>
  <Paragraphs>228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Helvetica</vt:lpstr>
      <vt:lpstr>Symbol</vt:lpstr>
      <vt:lpstr>Times New Roman</vt:lpstr>
      <vt:lpstr>Wingdings</vt:lpstr>
      <vt:lpstr>Capsules</vt:lpstr>
      <vt:lpstr>Capsules</vt:lpstr>
      <vt:lpstr>Equation</vt:lpstr>
      <vt:lpstr>ECEN 615 Methods of Electric Power  Systems Analysis</vt:lpstr>
      <vt:lpstr>Announcements</vt:lpstr>
      <vt:lpstr>Power System Voltage Stability</vt:lpstr>
      <vt:lpstr>Voltage Stability</vt:lpstr>
      <vt:lpstr>Small Disturbance Voltage Stability</vt:lpstr>
      <vt:lpstr>Small Disturbance Voltage Stability</vt:lpstr>
      <vt:lpstr>Maximum Loadability When Power Flow Jacobian is Singular</vt:lpstr>
      <vt:lpstr>Small Disturbance Voltage Collapse </vt:lpstr>
      <vt:lpstr>PowerWorld Two Bus Example</vt:lpstr>
      <vt:lpstr>Power Flow Region of Convergence</vt:lpstr>
      <vt:lpstr>Load Parameter Space Representation</vt:lpstr>
      <vt:lpstr>Load Model Impact</vt:lpstr>
      <vt:lpstr>ZIP Model Coefficients</vt:lpstr>
      <vt:lpstr>Application: Conservation Voltage Reduction (CVR)</vt:lpstr>
      <vt:lpstr>Determining a Metric to Voltage Collapse</vt:lpstr>
      <vt:lpstr>Determining a Metric to Voltage Collapse</vt:lpstr>
      <vt:lpstr>Determining a Metric to Voltage Collapse Example</vt:lpstr>
      <vt:lpstr>Determining a Metric to Voltage Collapse Example</vt:lpstr>
      <vt:lpstr>Quantifying Power Flow Unsolvability</vt:lpstr>
      <vt:lpstr>Aside: Power Flow using the Optimal Multiplier</vt:lpstr>
      <vt:lpstr>Aside: Power Flow using the Optimal Multiplier</vt:lpstr>
      <vt:lpstr>Aside: Power Flow using the Optimal Multiplier</vt:lpstr>
      <vt:lpstr>Aside: Power Flow using the Optimal Multiplier</vt:lpstr>
      <vt:lpstr>Aside: Power Flow using the Optimal Multiplier</vt:lpstr>
      <vt:lpstr>Quantifying Power Flow Unsolvability</vt:lpstr>
      <vt:lpstr>Quantifying Power Flow Unsolvability</vt:lpstr>
      <vt:lpstr>Quantifying Power Flow Unsolvability</vt:lpstr>
      <vt:lpstr>Quantifying Power Flow Unsolvability</vt:lpstr>
      <vt:lpstr>Quantifying Power Flow Unsolvability</vt:lpstr>
      <vt:lpstr>Quantifying Power Flow Unsolvability</vt:lpstr>
      <vt:lpstr>Challenges</vt:lpstr>
      <vt:lpstr>PV and QV Analysis in PowerWorld</vt:lpstr>
      <vt:lpstr>PV and QV Analysis in PowerWorld:  Two Bus Example</vt:lpstr>
      <vt:lpstr>PV and QV Analysis in PowerWorld:  Two Bus Example</vt:lpstr>
      <vt:lpstr>PV and QV Analysis in PowerWorld:  Two Bus Example</vt:lpstr>
      <vt:lpstr>PV and QV Analysis in PowerWorld:  37 Bus Example</vt:lpstr>
      <vt:lpstr>Power System Economic Dispatch </vt:lpstr>
      <vt:lpstr>Unit Commitment: Quick Coverage (Chapter 4)</vt:lpstr>
      <vt:lpstr>Solving Unit Commitment</vt:lpstr>
      <vt:lpstr>Longer Term Optimization: Quicker Coverage (Chapter 5)  </vt:lpstr>
      <vt:lpstr>Example: Prairie State Energy Campus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ECEN 615_Lect1</dc:title>
  <dc:creator>ECE Publications</dc:creator>
  <cp:lastModifiedBy>Overbye, Thomas J</cp:lastModifiedBy>
  <cp:revision>573</cp:revision>
  <cp:lastPrinted>2020-08-20T12:26:33Z</cp:lastPrinted>
  <dcterms:created xsi:type="dcterms:W3CDTF">2000-05-11T14:27:08Z</dcterms:created>
  <dcterms:modified xsi:type="dcterms:W3CDTF">2022-11-10T20:44:42Z</dcterms:modified>
</cp:coreProperties>
</file>