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38"/>
  </p:notesMasterIdLst>
  <p:handoutMasterIdLst>
    <p:handoutMasterId r:id="rId39"/>
  </p:handoutMasterIdLst>
  <p:sldIdLst>
    <p:sldId id="258" r:id="rId3"/>
    <p:sldId id="744" r:id="rId4"/>
    <p:sldId id="743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4" r:id="rId22"/>
    <p:sldId id="775" r:id="rId23"/>
    <p:sldId id="776" r:id="rId24"/>
    <p:sldId id="777" r:id="rId25"/>
    <p:sldId id="778" r:id="rId26"/>
    <p:sldId id="779" r:id="rId27"/>
    <p:sldId id="780" r:id="rId28"/>
    <p:sldId id="781" r:id="rId29"/>
    <p:sldId id="782" r:id="rId30"/>
    <p:sldId id="783" r:id="rId31"/>
    <p:sldId id="784" r:id="rId32"/>
    <p:sldId id="785" r:id="rId33"/>
    <p:sldId id="786" r:id="rId34"/>
    <p:sldId id="787" r:id="rId35"/>
    <p:sldId id="788" r:id="rId36"/>
    <p:sldId id="789" r:id="rId37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92" autoAdjust="0"/>
    <p:restoredTop sz="94694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55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59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53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094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396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252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519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460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07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21: Economic Dispatch, </a:t>
            </a:r>
            <a:b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Optimal Power Flow, Linear Programming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Inequality constraints</a:t>
            </a:r>
          </a:p>
          <a:p>
            <a:pPr lvl="1" eaLnBrk="1" hangingPunct="1"/>
            <a:r>
              <a:rPr lang="en-US" altLang="en-US" dirty="0"/>
              <a:t>transmission line/transformer/interface flow limits</a:t>
            </a:r>
          </a:p>
          <a:p>
            <a:pPr lvl="1" eaLnBrk="1" hangingPunct="1"/>
            <a:r>
              <a:rPr lang="en-US" altLang="en-US" dirty="0"/>
              <a:t>generator MW limits</a:t>
            </a:r>
          </a:p>
          <a:p>
            <a:pPr lvl="1" eaLnBrk="1" hangingPunct="1"/>
            <a:r>
              <a:rPr lang="en-US" altLang="en-US" dirty="0"/>
              <a:t>generator reactive power capability curves</a:t>
            </a:r>
          </a:p>
          <a:p>
            <a:pPr lvl="1" eaLnBrk="1" hangingPunct="1"/>
            <a:r>
              <a:rPr lang="en-US" altLang="en-US" dirty="0"/>
              <a:t>bus voltage magnitudes (not yet implemented in Simulator OPF)</a:t>
            </a:r>
          </a:p>
          <a:p>
            <a:pPr eaLnBrk="1" hangingPunct="1"/>
            <a:r>
              <a:rPr lang="en-US" altLang="en-US" dirty="0"/>
              <a:t>Available Controls</a:t>
            </a:r>
          </a:p>
          <a:p>
            <a:pPr lvl="1" eaLnBrk="1" hangingPunct="1"/>
            <a:r>
              <a:rPr lang="en-US" altLang="en-US" dirty="0"/>
              <a:t>generator MW outputs</a:t>
            </a:r>
          </a:p>
          <a:p>
            <a:pPr lvl="1" eaLnBrk="1" hangingPunct="1"/>
            <a:r>
              <a:rPr lang="en-US" altLang="en-US" dirty="0"/>
              <a:t>transformer taps and phase angles</a:t>
            </a:r>
          </a:p>
          <a:p>
            <a:pPr lvl="1" eaLnBrk="1" hangingPunct="1"/>
            <a:r>
              <a:rPr lang="en-US" altLang="en-US" dirty="0"/>
              <a:t>reactive power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altLang="en-US" dirty="0"/>
              <a:t>Two Example OPF Solution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822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lvl="1" eaLnBrk="1" hangingPunct="1"/>
            <a:r>
              <a:rPr lang="en-US" altLang="en-US" dirty="0"/>
              <a:t>Generation costs (and other costs) represented by quadratic or cubic functions 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PowerWorld Simulator</a:t>
            </a:r>
          </a:p>
          <a:p>
            <a:pPr lvl="1" eaLnBrk="1" hangingPunct="1"/>
            <a:r>
              <a:rPr lang="en-US" altLang="en-US" dirty="0"/>
              <a:t>generation costs (and other costs) represented by piecewise linear functions</a:t>
            </a:r>
          </a:p>
          <a:p>
            <a:pPr eaLnBrk="1" hangingPunct="1"/>
            <a:r>
              <a:rPr lang="en-US" altLang="en-US" dirty="0"/>
              <a:t>Both can be implemented using an ac or dc power flow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6B9DFB0-AC09-25FB-B8AF-A2B9C6B34ED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77600" cy="3733800"/>
          </a:xfrm>
        </p:spPr>
        <p:txBody>
          <a:bodyPr/>
          <a:lstStyle/>
          <a:p>
            <a:r>
              <a:rPr lang="en-US" dirty="0"/>
              <a:t>OPF (really SCOPF) is currently an area of active  research, with ARPA-E having an SCOPF competition (see gocompetition.energy.gov)</a:t>
            </a:r>
          </a:p>
          <a:p>
            <a:r>
              <a:rPr lang="en-US" dirty="0"/>
              <a:t>A 2016 National Academies Press report, titled “Analytic Research Foundations for the Next-Generation Electric Grid,” recommended improved AC OPF models</a:t>
            </a:r>
          </a:p>
          <a:p>
            <a:pPr lvl="1"/>
            <a:r>
              <a:rPr lang="en-US" dirty="0"/>
              <a:t>I would recommend reading this report; it provides good background on power systems include OPF</a:t>
            </a:r>
          </a:p>
          <a:p>
            <a:pPr lvl="1"/>
            <a:r>
              <a:rPr lang="en-US" dirty="0"/>
              <a:t>It is available for free at www.nap.edu/catalog/21919/analytic-research-foundations-for-the-next-generation-electric-grid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76731C3-09F9-66AA-BA71-80E1299289B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4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A nice OPF history from Dec 2012 is provided by the below link, and briefly summarized here </a:t>
            </a:r>
          </a:p>
          <a:p>
            <a:r>
              <a:rPr lang="en-US" dirty="0"/>
              <a:t>Prior to digital computers economic dispatch was solved by hand and the power flow with network analyzers</a:t>
            </a:r>
          </a:p>
          <a:p>
            <a:r>
              <a:rPr lang="en-US" dirty="0"/>
              <a:t>Digital power flow developed in late 50’s to early 60’s</a:t>
            </a:r>
          </a:p>
          <a:p>
            <a:r>
              <a:rPr lang="en-US" dirty="0"/>
              <a:t>First OPF formulations in the 1960’s</a:t>
            </a:r>
          </a:p>
          <a:p>
            <a:pPr lvl="1"/>
            <a:r>
              <a:rPr lang="en-US" dirty="0"/>
              <a:t>J. </a:t>
            </a:r>
            <a:r>
              <a:rPr lang="en-US" dirty="0" err="1"/>
              <a:t>Carpienterm</a:t>
            </a:r>
            <a:r>
              <a:rPr lang="en-US" dirty="0"/>
              <a:t>, “Contribution e </a:t>
            </a:r>
            <a:r>
              <a:rPr lang="en-US" dirty="0" err="1"/>
              <a:t>l’étude</a:t>
            </a:r>
            <a:r>
              <a:rPr lang="en-US" dirty="0"/>
              <a:t> do Dispatching </a:t>
            </a:r>
            <a:r>
              <a:rPr lang="en-US" dirty="0" err="1"/>
              <a:t>Economique</a:t>
            </a:r>
            <a:r>
              <a:rPr lang="en-US" dirty="0"/>
              <a:t>,” Bulletin Society </a:t>
            </a:r>
            <a:r>
              <a:rPr lang="en-US" dirty="0" err="1"/>
              <a:t>Francaise</a:t>
            </a:r>
            <a:r>
              <a:rPr lang="en-US" dirty="0"/>
              <a:t> </a:t>
            </a:r>
            <a:r>
              <a:rPr lang="en-US" dirty="0" err="1"/>
              <a:t>Electriciens</a:t>
            </a:r>
            <a:r>
              <a:rPr lang="en-US" dirty="0"/>
              <a:t>, 1962</a:t>
            </a:r>
          </a:p>
          <a:p>
            <a:pPr lvl="1"/>
            <a:r>
              <a:rPr lang="en-US" dirty="0"/>
              <a:t>H.W. Dommel, W.F. </a:t>
            </a:r>
            <a:r>
              <a:rPr lang="en-US" dirty="0" err="1"/>
              <a:t>Tinney</a:t>
            </a:r>
            <a:r>
              <a:rPr lang="en-US" dirty="0"/>
              <a:t>, “Optimal power flow solutions,” </a:t>
            </a:r>
            <a:r>
              <a:rPr lang="en-US" i="1" dirty="0"/>
              <a:t>IEEE Trans. Power App. and Sys</a:t>
            </a:r>
            <a:r>
              <a:rPr lang="en-US" dirty="0"/>
              <a:t>tems, Oct. 1968</a:t>
            </a:r>
          </a:p>
          <a:p>
            <a:pPr lvl="2"/>
            <a:r>
              <a:rPr lang="en-US" dirty="0"/>
              <a:t>“Only a small extension of the power flow program is required”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27" y="6224641"/>
            <a:ext cx="1104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https://www.ferc.gov/sites/default/files/2020-05/acopf-1-history-formulation-testing.pdf </a:t>
            </a:r>
            <a:r>
              <a:rPr lang="en-US" sz="1400" dirty="0"/>
              <a:t>(by M Cain, R. O’Neill, A. Castillo)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C8B8796-35A5-BAFF-ECDC-06746C5F872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A linear programming (LP) approach was presented by Stott and Hobson in 1978</a:t>
            </a:r>
          </a:p>
          <a:p>
            <a:pPr lvl="1"/>
            <a:r>
              <a:rPr lang="en-US" dirty="0"/>
              <a:t>B. Stott, E. Hobson, “Power System Security Control Calculations using Linear Programming,” (Parts 1 and 2) </a:t>
            </a:r>
            <a:r>
              <a:rPr lang="en-US" i="1" dirty="0"/>
              <a:t>IEEE Trans. Power App and Syst</a:t>
            </a:r>
            <a:r>
              <a:rPr lang="en-US" dirty="0"/>
              <a:t>., Sept/Oct 1978</a:t>
            </a:r>
          </a:p>
          <a:p>
            <a:pPr lvl="0"/>
            <a:r>
              <a:rPr lang="en-US" dirty="0"/>
              <a:t>Optimal Power Flow By Newton’s Method</a:t>
            </a:r>
          </a:p>
          <a:p>
            <a:pPr lvl="1"/>
            <a:r>
              <a:rPr lang="en-US" dirty="0"/>
              <a:t>D.I.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</a:t>
            </a:r>
            <a:r>
              <a:rPr lang="en-US" i="1" dirty="0"/>
              <a:t>IEEE Trans. Power App and Syst</a:t>
            </a:r>
            <a:r>
              <a:rPr lang="en-US" dirty="0"/>
              <a:t>., October 1984</a:t>
            </a:r>
          </a:p>
          <a:p>
            <a:r>
              <a:rPr lang="en-US" dirty="0"/>
              <a:t>Follow-up LP OPF paper in 1990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</a:t>
            </a:r>
            <a:r>
              <a:rPr lang="en-US" i="1" dirty="0"/>
              <a:t>IEEE Trans. Power Systems</a:t>
            </a:r>
            <a:r>
              <a:rPr lang="en-US" dirty="0"/>
              <a:t>, August 1990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4AA6A23-AE9C-2DEC-6438-6F4C1DDBD95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Critique of OPF Algorithms</a:t>
            </a:r>
          </a:p>
          <a:p>
            <a:pPr lvl="1"/>
            <a:r>
              <a:rPr lang="en-US" dirty="0"/>
              <a:t>W.F. </a:t>
            </a:r>
            <a:r>
              <a:rPr lang="en-US" dirty="0" err="1"/>
              <a:t>Tinney</a:t>
            </a:r>
            <a:r>
              <a:rPr lang="en-US" dirty="0"/>
              <a:t>, J.M. Bright, K.D. </a:t>
            </a:r>
            <a:r>
              <a:rPr lang="en-US" dirty="0" err="1"/>
              <a:t>Demaree</a:t>
            </a:r>
            <a:r>
              <a:rPr lang="en-US" dirty="0"/>
              <a:t>, B.A. Hughes, “Some Deficiencies in Optimal Power Flow,” </a:t>
            </a:r>
            <a:r>
              <a:rPr lang="en-US" i="1" dirty="0"/>
              <a:t>IEEE Trans. Power Systems</a:t>
            </a:r>
            <a:r>
              <a:rPr lang="en-US" dirty="0"/>
              <a:t>, May 1988</a:t>
            </a:r>
          </a:p>
          <a:p>
            <a:r>
              <a:rPr lang="en-US" dirty="0"/>
              <a:t>Hundreds of other papers on OPF</a:t>
            </a:r>
          </a:p>
          <a:p>
            <a:r>
              <a:rPr lang="en-US" dirty="0"/>
              <a:t>Comparison of ac and dc optimal power flow methods</a:t>
            </a:r>
          </a:p>
          <a:p>
            <a:pPr lvl="1"/>
            <a:r>
              <a:rPr lang="en-US" dirty="0"/>
              <a:t>T.J. Overbye, X. Cheng, Y. San, “A Comparison of the AC and DC Power Flow Models for LMP Calculations,” Proc. 37</a:t>
            </a:r>
            <a:r>
              <a:rPr lang="en-US" baseline="30000" dirty="0"/>
              <a:t>th</a:t>
            </a:r>
            <a:r>
              <a:rPr lang="en-US" dirty="0"/>
              <a:t> Hawaii International Conf. on System Sciences, 2004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85B6F71-A91E-636D-B17E-AF58B191C6C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8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SCOPF Application: Locational Marginal Prices (LMPs)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The locational marginal price (LMP) tells the cost of providing electricity to a given location (bus) in the system</a:t>
            </a:r>
          </a:p>
          <a:p>
            <a:r>
              <a:rPr lang="en-US" dirty="0"/>
              <a:t>Concept introduced by Schweppe in 1985</a:t>
            </a:r>
          </a:p>
          <a:p>
            <a:pPr lvl="1"/>
            <a:r>
              <a:rPr lang="en-US" dirty="0"/>
              <a:t>F.C. Schweppe, M. </a:t>
            </a:r>
            <a:r>
              <a:rPr lang="en-US" dirty="0" err="1"/>
              <a:t>Caramanis</a:t>
            </a:r>
            <a:r>
              <a:rPr lang="en-US" dirty="0"/>
              <a:t>, R. Tabors, “Evaluation of Spot Price Based Electricity Rates,” </a:t>
            </a:r>
            <a:r>
              <a:rPr lang="en-US" i="1" dirty="0"/>
              <a:t>IEEE Trans. Power App and Syst</a:t>
            </a:r>
            <a:r>
              <a:rPr lang="en-US" dirty="0"/>
              <a:t>., July 1985 </a:t>
            </a:r>
          </a:p>
          <a:p>
            <a:r>
              <a:rPr lang="en-US" dirty="0"/>
              <a:t>LMPs are a direct result of an SCOPF, and are widely used in many electricity markets worldwide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531656-9F69-EF7A-ACBD-B13552500B9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7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MISO LMP Contour, 11/11/2022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3563" y="4589319"/>
            <a:ext cx="3697061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[1] T.J. Overbye, R.P. </a:t>
            </a:r>
            <a:r>
              <a:rPr lang="en-US" sz="1400" dirty="0" err="1">
                <a:solidFill>
                  <a:srgbClr val="1E0000"/>
                </a:solidFill>
              </a:rPr>
              <a:t>Klump</a:t>
            </a:r>
            <a:r>
              <a:rPr lang="en-US" sz="1400" dirty="0">
                <a:solidFill>
                  <a:srgbClr val="1E0000"/>
                </a:solidFill>
              </a:rPr>
              <a:t>, J.D. Weber, “A Virtual Environment for Interactive Visualization of Power System Economic and Security Information,” IEEE PES 1999 Summer Meeting, Edmonton, AB, Canada, July 1999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1521298"/>
            <a:ext cx="42672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LMPs are now widely visualized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using color contours; the first use of LMP color contours was presented in [1]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2C7DCEB-232F-68A9-5C9B-4BD87ABAC58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0A361-FE42-8B47-22CF-8FC1086B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4" t="18851" r="28757" b="4996"/>
          <a:stretch/>
        </p:blipFill>
        <p:spPr>
          <a:xfrm>
            <a:off x="381000" y="1295400"/>
            <a:ext cx="6477000" cy="5316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5C9C0-B2B6-2837-F2BD-59E0B847EF71}"/>
              </a:ext>
            </a:extLst>
          </p:cNvPr>
          <p:cNvSpPr txBox="1"/>
          <p:nvPr/>
        </p:nvSpPr>
        <p:spPr>
          <a:xfrm>
            <a:off x="7391400" y="6047601"/>
            <a:ext cx="4344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Image: api.misoenergy.org/MISORTWD/lmpcontourmap.html</a:t>
            </a:r>
          </a:p>
        </p:txBody>
      </p:sp>
    </p:spTree>
    <p:extLst>
      <p:ext uri="{BB962C8B-B14F-4D97-AF65-F5344CB8AC3E}">
        <p14:creationId xmlns:p14="http://schemas.microsoft.com/office/powerpoint/2010/main" val="142705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LMP Contour: 10/27/2020</a:t>
            </a:r>
          </a:p>
        </p:txBody>
      </p:sp>
      <p:pic>
        <p:nvPicPr>
          <p:cNvPr id="279554" name="Picture 2" descr="https://misocontourimages.blob.core.windows.net/jcmcontourimages/JCM-Static-2517984852497646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6671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4411" y="1289006"/>
            <a:ext cx="1951175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wide range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in LMPs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including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some negative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values!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6108" y="3905957"/>
            <a:ext cx="1797287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is just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real-time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market; most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electricity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is not traded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here. 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1F73F40-4AD3-604F-5FF5-4E025DAF76A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8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A4FE-6C1F-E4EA-C5C6-D422AC0B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LMPs, Nov 11, 2022 at 4:25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54267-3A90-55FA-3357-0207797AA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" t="14541" r="61749" b="20382"/>
          <a:stretch/>
        </p:blipFill>
        <p:spPr>
          <a:xfrm>
            <a:off x="3124200" y="1227551"/>
            <a:ext cx="5562600" cy="5228844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05FD3BF-C983-F50E-9665-B14F1EDD3E7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E35C-A874-8CED-C157-B108536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6368-8EF9-4BFB-0F15-BDB0F0E9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Read Chapter 8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Read the Chapter 3 appendices (3A covers optimization with constraints, 3B covers linear programming, 3D covers dynamic programming, and 3E convex optimization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An excellent book on optimization is Linear and Nonlinear Programming by </a:t>
            </a:r>
            <a:r>
              <a:rPr lang="en-US" dirty="0" err="1"/>
              <a:t>Luenberger</a:t>
            </a:r>
            <a:r>
              <a:rPr lang="en-US" dirty="0"/>
              <a:t> and Ye (the 5</a:t>
            </a:r>
            <a:r>
              <a:rPr lang="en-US" baseline="30000" dirty="0"/>
              <a:t>th</a:t>
            </a:r>
            <a:r>
              <a:rPr lang="en-US" dirty="0"/>
              <a:t> edition came out in 2021)  </a:t>
            </a:r>
          </a:p>
          <a:p>
            <a:r>
              <a:rPr lang="en-US" dirty="0"/>
              <a:t>Homework 6 is now due on Thursday Nov 17 but it counts as two regular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C5CAEAC-F960-AA0F-586C-E279E73EE3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1082040"/>
          </a:xfrm>
        </p:spPr>
        <p:txBody>
          <a:bodyPr/>
          <a:lstStyle/>
          <a:p>
            <a:r>
              <a:rPr lang="en-US" dirty="0"/>
              <a:t>The OPF is usually formulated as a minimization with equality and inequality constraints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</a:t>
            </a:r>
            <a:r>
              <a:rPr lang="en-US" b="1" dirty="0"/>
              <a:t>x</a:t>
            </a:r>
            <a:r>
              <a:rPr lang="en-US" dirty="0"/>
              <a:t> is a vector of dependent variables (such as the bus voltage magnitudes and angles), </a:t>
            </a:r>
            <a:r>
              <a:rPr lang="en-US" b="1" dirty="0"/>
              <a:t>u</a:t>
            </a:r>
            <a:r>
              <a:rPr lang="en-US" dirty="0"/>
              <a:t> is a vector of the control variables, F(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is the scalar objective function, </a:t>
            </a:r>
            <a:r>
              <a:rPr lang="en-US" b="1" dirty="0"/>
              <a:t>g</a:t>
            </a:r>
            <a:r>
              <a:rPr lang="en-US" dirty="0"/>
              <a:t> is a set of equality constraints (e.g., the power balance equations) and </a:t>
            </a:r>
            <a:r>
              <a:rPr lang="en-US" b="1" dirty="0"/>
              <a:t>h</a:t>
            </a:r>
            <a:r>
              <a:rPr lang="en-US" dirty="0"/>
              <a:t> is a set of inequality</a:t>
            </a:r>
            <a:br>
              <a:rPr lang="en-US" dirty="0"/>
            </a:br>
            <a:r>
              <a:rPr lang="en-US" dirty="0"/>
              <a:t>constraints (such as line flows)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80907"/>
              </p:ext>
            </p:extLst>
          </p:nvPr>
        </p:nvGraphicFramePr>
        <p:xfrm>
          <a:off x="1066800" y="2286000"/>
          <a:ext cx="258644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88840" progId="Equation.DSMT4">
                  <p:embed/>
                </p:oleObj>
              </mc:Choice>
              <mc:Fallback>
                <p:oleObj name="Equation" r:id="rId2" imgW="1257120" imgH="8888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286000"/>
                        <a:ext cx="258644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9558A9-AFEC-E9E9-7C32-27752CC41C0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A8E4D-B993-AEEA-2496-4DFA9AEF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08687"/>
            <a:ext cx="8610600" cy="3908612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Two Bus with Unconstrained Line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475845" y="2105140"/>
            <a:ext cx="1981200" cy="228600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550566" y="1388443"/>
            <a:ext cx="2667000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43000" y="1230869"/>
            <a:ext cx="2514600" cy="156966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With no overloads the OPF matches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 economic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5181601"/>
            <a:ext cx="6172200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Marginal cost of supplying 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562600" y="3657600"/>
            <a:ext cx="609600" cy="1447800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9507682" y="3587088"/>
            <a:ext cx="187036" cy="1507922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06F92F2-65E4-9E11-76A1-D5D3D972E32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5BF89-F90F-EF15-66A7-B7095146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52" y="1508760"/>
            <a:ext cx="8621659" cy="3913632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Two Bus with Constrained Line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09801" y="5100323"/>
            <a:ext cx="7772399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With the line loaded to its limit, additional load at Bus A must be supplied locally, causing the marginal costs to diverge. 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F6F8C10-BA6F-DE62-9FF4-F664372B9BA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5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a three bus case (Bus 1 is system slack), with all buses connected through 0.1 pu reactance lines, each with a 100 MVA limit</a:t>
            </a:r>
          </a:p>
          <a:p>
            <a:pPr eaLnBrk="1" hangingPunct="1"/>
            <a:r>
              <a:rPr lang="en-US" altLang="en-US" dirty="0"/>
              <a:t>Let the generator marginal costs be </a:t>
            </a:r>
          </a:p>
          <a:p>
            <a:pPr lvl="1" eaLnBrk="1" hangingPunct="1"/>
            <a:r>
              <a:rPr lang="en-US" altLang="en-US" dirty="0"/>
              <a:t>Bus 1: 10 $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 eaLnBrk="1" hangingPunct="1"/>
            <a:r>
              <a:rPr lang="en-US" altLang="en-US" dirty="0"/>
              <a:t>Bus 2: 12 $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 eaLnBrk="1" hangingPunct="1"/>
            <a:r>
              <a:rPr lang="en-US" altLang="en-US" dirty="0"/>
              <a:t>Bus 3: 20 $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eaLnBrk="1" hangingPunct="1"/>
            <a:r>
              <a:rPr lang="en-US" altLang="en-US" dirty="0"/>
              <a:t>Assume a single 180 MW load at bus 2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C0464-D0EB-3564-5DFD-6675D09533A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1"/>
            <a:ext cx="762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991600" y="3811516"/>
            <a:ext cx="2133599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Line between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Bus 1and Bus 3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is overloaded;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all buses have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the same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marginal cost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94D38-A498-B3AA-03B2-52401A5490A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839200" y="4063325"/>
            <a:ext cx="2351926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LP OPF changes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generation to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remove violation.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Bus marginal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costs are now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different.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2DB4C-D722-EF56-3D84-FE5C2475D04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686800" y="3860079"/>
            <a:ext cx="2795189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One additional MW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of load at bus 3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raised total cost by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14 $/</a:t>
            </a:r>
            <a:r>
              <a:rPr lang="en-US" altLang="en-US" sz="2400" dirty="0" err="1">
                <a:solidFill>
                  <a:srgbClr val="1E0000"/>
                </a:solidFill>
              </a:rPr>
              <a:t>hr</a:t>
            </a:r>
            <a:r>
              <a:rPr lang="en-US" altLang="en-US" sz="2400" dirty="0">
                <a:solidFill>
                  <a:srgbClr val="1E0000"/>
                </a:solidFill>
              </a:rPr>
              <a:t>, as G2 went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up by 2 MW and G1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went down by 1MW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D6E6A-FCA7-999F-9001-413F4C804BF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is bus 3 LMP = $14 /MWh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 eaLnBrk="1" hangingPunct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 eaLnBrk="1" hangingPunct="1"/>
            <a:r>
              <a:rPr lang="en-US" altLang="en-US" dirty="0"/>
              <a:t>Likewise, for bus 2 to supply 1 MW to bus 3, 2/3MW would go from 2 to 3, while 1/3 MW would go from 2 to 1to 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CB9BF-F1BB-72FE-7DC6-441C41E6EC2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Why is bus 3 LMP $ 14 / MWh,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With the line from 1 to 3 limited, no additional power flows are allowed on it.</a:t>
            </a:r>
          </a:p>
          <a:p>
            <a:pPr eaLnBrk="1" hangingPunct="1"/>
            <a:r>
              <a:rPr lang="en-US" altLang="en-US" dirty="0"/>
              <a:t>To supply 1 more MW to bus 3 we need </a:t>
            </a:r>
          </a:p>
          <a:p>
            <a:pPr lvl="1" eaLnBrk="1" hangingPunct="1"/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</a:t>
            </a:r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1 MW</a:t>
            </a:r>
          </a:p>
          <a:p>
            <a:pPr lvl="1" eaLnBrk="1" hangingPunct="1"/>
            <a:r>
              <a:rPr lang="en-US" altLang="en-US" dirty="0"/>
              <a:t>2/3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+ 1/3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0;  (no more flow on 1-3)</a:t>
            </a:r>
          </a:p>
          <a:p>
            <a:pPr eaLnBrk="1" hangingPunct="1"/>
            <a:r>
              <a:rPr lang="en-US" altLang="en-US" dirty="0"/>
              <a:t>Solving requires we up P</a:t>
            </a:r>
            <a:r>
              <a:rPr lang="en-US" altLang="en-US" baseline="-25000" dirty="0"/>
              <a:t>G2</a:t>
            </a:r>
            <a:r>
              <a:rPr lang="en-US" altLang="en-US" dirty="0"/>
              <a:t> by 2 MW and drop P</a:t>
            </a:r>
            <a:r>
              <a:rPr lang="en-US" altLang="en-US" baseline="-25000" dirty="0"/>
              <a:t>G1</a:t>
            </a:r>
            <a:r>
              <a:rPr lang="en-US" altLang="en-US" dirty="0"/>
              <a:t> by 1 MW -- a net increase of $24 – $10 = $14.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85770-B22E-2AFE-E965-96F7311BB26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2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610600" y="3834679"/>
            <a:ext cx="2207656" cy="2677656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For bus 3 loads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above 200 MW,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 load must be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supplied locally.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Then what if the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bus 3 generator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opens?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0C686CA-0630-3FCB-D1E2-F2D1F7C01FA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Generators can have vastly different incremental operational costs</a:t>
            </a:r>
          </a:p>
          <a:p>
            <a:pPr lvl="1"/>
            <a:r>
              <a:rPr lang="en-US" dirty="0"/>
              <a:t>Some are essentially free or low cost (wind, solar, hydro, nuclear)</a:t>
            </a:r>
          </a:p>
          <a:p>
            <a:pPr lvl="1"/>
            <a:r>
              <a:rPr lang="en-US" dirty="0"/>
              <a:t>Because of the large amount of natural gas generation, electricity prices are very dependent on natural gas prices </a:t>
            </a:r>
          </a:p>
          <a:p>
            <a:r>
              <a:rPr lang="en-US" dirty="0"/>
              <a:t>Economic dispatch is concerned with determining the best dispatch for generators without changing their commitment</a:t>
            </a:r>
          </a:p>
          <a:p>
            <a:r>
              <a:rPr lang="en-US" dirty="0"/>
              <a:t>Unit commitment focuses on optimization over several days.  It is discussed in Chapter 4 of the book and was briefly covered last lecture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566EE-BE9B-31B7-F1D0-C56B209DE5A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D8DE-D095-4F25-A6CE-1D9382A6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Both lines into Bus 3 Congested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322C2-C31B-7782-06D1-794AD0B7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0"/>
            <a:ext cx="8504657" cy="468213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7455" y="1219200"/>
            <a:ext cx="800100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An infeasible example can be created by opening the generator at Bus 3 with the Bus 3 load above 200 MW.  There is no way to serve the load without overloading a transmission line.  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CDCDCF8-B11C-F8D2-4D4A-179385D87AB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3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Solution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There are different OPF solution techniques.  One common approach uses linear programming (LP)</a:t>
            </a:r>
          </a:p>
          <a:p>
            <a:pPr eaLnBrk="1" hangingPunct="1"/>
            <a:r>
              <a:rPr lang="en-US" altLang="en-US" dirty="0"/>
              <a:t>The LP approach iterates between</a:t>
            </a:r>
          </a:p>
          <a:p>
            <a:pPr lvl="1" eaLnBrk="1" hangingPunct="1"/>
            <a:r>
              <a:rPr lang="en-US" altLang="en-US" dirty="0"/>
              <a:t>solving a full ac or dc power flow solution</a:t>
            </a:r>
          </a:p>
          <a:p>
            <a:pPr lvl="2" eaLnBrk="1" hangingPunct="1"/>
            <a:r>
              <a:rPr lang="en-US" altLang="en-US" sz="2400" dirty="0"/>
              <a:t>enforces real/reactive power balance at each bus</a:t>
            </a:r>
          </a:p>
          <a:p>
            <a:pPr lvl="2" eaLnBrk="1" hangingPunct="1"/>
            <a:r>
              <a:rPr lang="en-US" altLang="en-US" sz="2400" dirty="0"/>
              <a:t>enforces generator reactive limits</a:t>
            </a:r>
          </a:p>
          <a:p>
            <a:pPr lvl="2" eaLnBrk="1" hangingPunct="1"/>
            <a:r>
              <a:rPr lang="en-US" altLang="en-US" sz="2400" dirty="0"/>
              <a:t>system controls are assumed fixed </a:t>
            </a:r>
          </a:p>
          <a:p>
            <a:pPr lvl="2" eaLnBrk="1" hangingPunct="1"/>
            <a:r>
              <a:rPr lang="en-US" altLang="en-US" sz="2400" dirty="0"/>
              <a:t>takes into account non-</a:t>
            </a:r>
            <a:r>
              <a:rPr lang="en-US" altLang="en-US" sz="2400" dirty="0" err="1"/>
              <a:t>linearities</a:t>
            </a:r>
            <a:endParaRPr lang="en-US" altLang="en-US" sz="2400" dirty="0"/>
          </a:p>
          <a:p>
            <a:pPr lvl="1" eaLnBrk="1" hangingPunct="1"/>
            <a:r>
              <a:rPr lang="en-US" altLang="en-US" dirty="0"/>
              <a:t>solving a primal LP</a:t>
            </a:r>
          </a:p>
          <a:p>
            <a:pPr lvl="2" eaLnBrk="1" hangingPunct="1"/>
            <a:r>
              <a:rPr lang="en-US" altLang="en-US" sz="2400" dirty="0"/>
              <a:t>changes system controls to enforce linearized constraints while minimizing cost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30E0292-5A46-E6B1-F39C-25D148A5122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9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DCC2630A-19BF-4D41-9457-1A103C698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9067800" cy="1066800"/>
          </a:xfrm>
        </p:spPr>
        <p:txBody>
          <a:bodyPr/>
          <a:lstStyle/>
          <a:p>
            <a:r>
              <a:rPr lang="en-US" altLang="en-US" dirty="0"/>
              <a:t>Quick Coverage of Linear Programming</a:t>
            </a:r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B5CDFD2C-6B07-4153-AF3E-F07BDA3F0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altLang="en-US" dirty="0"/>
              <a:t>LP is probably the most widely used mathematical programming technique</a:t>
            </a:r>
          </a:p>
          <a:p>
            <a:r>
              <a:rPr lang="en-US" altLang="en-US" dirty="0"/>
              <a:t>It is used to solve linear, constrained minimization (or maximization) problems in which the objective function and the constraints can be written as linear functions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4DA05-3F8C-29C5-B0EF-0C66E97D2D1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8FEF2BF8-5262-4EF2-849E-9235D165D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Problem 1</a:t>
            </a: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3C1CEFEF-91CC-4373-A8C0-B80E15FBF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altLang="en-US" dirty="0"/>
              <a:t>Assume that you operate a lumber mill which makes both construction-grade and finish-grade boards from the logs it receives.  Suppose it takes 2 hours to rough-saw and 3 hours to plane each 1000 board feet of construction-grade boards.  Finish-grade boards take 2 hours to rough-saw and 5 hours to plane for each 1000 board feet.  Assume that the saw is available 8 hours per day, while the plane is available 15 hours per day.  If the profit per 1000 board feet is $100 for construction-grade and $120 for finish-grade, how many board feet of each should you make per day to maximize your profit?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8D755-BD2A-B1F4-9FF8-9CD8152AC08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C3489BA4-19FF-43C6-8A45-1B28A1FE6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 1 Setup</a:t>
            </a:r>
          </a:p>
        </p:txBody>
      </p:sp>
      <p:graphicFrame>
        <p:nvGraphicFramePr>
          <p:cNvPr id="260100" name="Object 4">
            <a:extLst>
              <a:ext uri="{FF2B5EF4-FFF2-40B4-BE49-F238E27FC236}">
                <a16:creationId xmlns:a16="http://schemas.microsoft.com/office/drawing/2014/main" id="{5A84A4BF-3E39-4F4C-B1F3-10636144B2D2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57748671"/>
              </p:ext>
            </p:extLst>
          </p:nvPr>
        </p:nvGraphicFramePr>
        <p:xfrm>
          <a:off x="914400" y="1280160"/>
          <a:ext cx="566737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51280" imgH="2590560" progId="Equation.DSMT4">
                  <p:embed/>
                </p:oleObj>
              </mc:Choice>
              <mc:Fallback>
                <p:oleObj name="Equation" r:id="rId2" imgW="5651280" imgH="2590560" progId="Equation.DSMT4">
                  <p:embed/>
                  <p:pic>
                    <p:nvPicPr>
                      <p:cNvPr id="260100" name="Object 4">
                        <a:extLst>
                          <a:ext uri="{FF2B5EF4-FFF2-40B4-BE49-F238E27FC236}">
                            <a16:creationId xmlns:a16="http://schemas.microsoft.com/office/drawing/2014/main" id="{5A84A4BF-3E39-4F4C-B1F3-10636144B2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566737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79E4DB-1502-45E1-AF22-E4CDD3070CA9}"/>
              </a:ext>
            </a:extLst>
          </p:cNvPr>
          <p:cNvSpPr txBox="1"/>
          <p:nvPr/>
        </p:nvSpPr>
        <p:spPr>
          <a:xfrm>
            <a:off x="877455" y="4035252"/>
            <a:ext cx="7123545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Notice that all of the equations are linear, but they are inequality, as opposed to equality, constraints; we are seeking to determine the values of x</a:t>
            </a:r>
            <a:r>
              <a:rPr lang="en-US" sz="2400" baseline="-25000" dirty="0">
                <a:solidFill>
                  <a:srgbClr val="1E0000"/>
                </a:solidFill>
              </a:rPr>
              <a:t>1</a:t>
            </a:r>
            <a:r>
              <a:rPr lang="en-US" sz="2400" dirty="0">
                <a:solidFill>
                  <a:srgbClr val="1E0000"/>
                </a:solidFill>
              </a:rPr>
              <a:t> and x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8C24EC7-5522-37FF-0CCB-4F632306989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7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59421EA-9A09-46BA-8428-FF65E93C9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Problem 2 (Nutritionist Problem)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249A4D2-A42D-4C87-A2A6-D343FC6C0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nutritionist is planning a meal with 2 foods: A and B.  Each ounce of A costs $ 0.20, and has 2 units of fat, 1 of carbohydrate, and 4 of protein. Each ounce of B costs $0.25, and has 3 units of fat, 3 of carbohydrate, and 3 of protein.  Provide the least cost meal which has no more than 20 units of fat, but with at least 12 units of carbohydrates and 24 units of protein.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0E966-D4A1-31AC-E3EA-EC300D76806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Natural Gas Prices and Generation 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0" y="4953000"/>
            <a:ext cx="264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Source: www.eia.gov/dnav/ng/hist/rngwhhdm.htm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B0FCEF-53F3-BF73-32C4-4DAA3E323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8" t="22663" r="17737" b="44005"/>
          <a:stretch/>
        </p:blipFill>
        <p:spPr>
          <a:xfrm>
            <a:off x="914400" y="1276313"/>
            <a:ext cx="9753600" cy="2307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244A1-6552-F1E1-BEBB-011A1C65F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33" t="50659" r="21388" b="14678"/>
          <a:stretch/>
        </p:blipFill>
        <p:spPr>
          <a:xfrm>
            <a:off x="990600" y="3609803"/>
            <a:ext cx="6400800" cy="3041227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3F2A24F-3858-50E4-F767-4C10C62B945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r>
              <a:rPr lang="en-US" dirty="0"/>
              <a:t>Economic dispatch is formulated as a constrained minimization</a:t>
            </a:r>
          </a:p>
          <a:p>
            <a:pPr lvl="1"/>
            <a:r>
              <a:rPr lang="en-US" dirty="0"/>
              <a:t>The cost function is often total generation cost in an area</a:t>
            </a:r>
          </a:p>
          <a:p>
            <a:pPr lvl="1"/>
            <a:r>
              <a:rPr lang="en-US" dirty="0"/>
              <a:t>Single equality constraint is the real power balance equation</a:t>
            </a:r>
          </a:p>
          <a:p>
            <a:r>
              <a:rPr lang="en-US" dirty="0"/>
              <a:t>Solved by setting up the </a:t>
            </a:r>
            <a:r>
              <a:rPr lang="en-US" dirty="0" err="1"/>
              <a:t>Lagrangian</a:t>
            </a:r>
            <a:r>
              <a:rPr lang="en-US" dirty="0"/>
              <a:t> (with P</a:t>
            </a:r>
            <a:r>
              <a:rPr lang="en-US" baseline="-25000" dirty="0"/>
              <a:t>D</a:t>
            </a:r>
            <a:r>
              <a:rPr lang="en-US" dirty="0"/>
              <a:t> the load and P</a:t>
            </a:r>
            <a:r>
              <a:rPr lang="en-US" baseline="-25000" dirty="0"/>
              <a:t>L</a:t>
            </a:r>
            <a:r>
              <a:rPr lang="en-US" dirty="0"/>
              <a:t> the losses, which are a function the generation)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necessary condition for a minimum is that the gradient is zero.  Without losses this occurs when all generators are dispatched at the same marginal cost (except when they hit a limit)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63605"/>
              </p:ext>
            </p:extLst>
          </p:nvPr>
        </p:nvGraphicFramePr>
        <p:xfrm>
          <a:off x="1219200" y="3657600"/>
          <a:ext cx="61071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02240" imgH="990360" progId="Equation.DSMT4">
                  <p:embed/>
                </p:oleObj>
              </mc:Choice>
              <mc:Fallback>
                <p:oleObj name="Equation" r:id="rId2" imgW="730224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61071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D41BA9A-0113-7928-BC37-3C9D003EA7F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losses are neglected then there is a single marginal cost (lambda); if losses are included then each bus could have a different marginal cost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35676"/>
              </p:ext>
            </p:extLst>
          </p:nvPr>
        </p:nvGraphicFramePr>
        <p:xfrm>
          <a:off x="548640" y="1280160"/>
          <a:ext cx="72898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89640" imgH="3111480" progId="Equation.DSMT4">
                  <p:embed/>
                </p:oleObj>
              </mc:Choice>
              <mc:Fallback>
                <p:oleObj name="Equation" r:id="rId2" imgW="7289640" imgH="3111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280160"/>
                        <a:ext cx="72898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27DF487-12A8-18E2-D162-06B1AA3CCAB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Penalty Factors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3518"/>
              </p:ext>
            </p:extLst>
          </p:nvPr>
        </p:nvGraphicFramePr>
        <p:xfrm>
          <a:off x="639618" y="1280160"/>
          <a:ext cx="68961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95800" imgH="5613120" progId="Equation.DSMT4">
                  <p:embed/>
                </p:oleObj>
              </mc:Choice>
              <mc:Fallback>
                <p:oleObj name="Equation" r:id="rId2" imgW="6895800" imgH="5613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18" y="1280160"/>
                        <a:ext cx="68961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05800" y="4800600"/>
            <a:ext cx="2813591" cy="1384995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The penalty factor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at the slack bus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always unity!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F546E12-8E33-D0FB-3E6C-1540680C10C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3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4766" b="11665"/>
          <a:stretch/>
        </p:blipFill>
        <p:spPr bwMode="auto">
          <a:xfrm>
            <a:off x="1981200" y="1280160"/>
            <a:ext cx="7391400" cy="44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1" y="5801381"/>
            <a:ext cx="7075207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Case is GOS_Example6_22; use </a:t>
            </a:r>
            <a:r>
              <a:rPr lang="en-US" altLang="en-US" sz="2400" b="1" dirty="0">
                <a:solidFill>
                  <a:srgbClr val="1E0000"/>
                </a:solidFill>
              </a:rPr>
              <a:t>Power Flow Solution </a:t>
            </a:r>
            <a:br>
              <a:rPr lang="en-US" altLang="en-US" sz="2400" b="1" dirty="0">
                <a:solidFill>
                  <a:srgbClr val="1E0000"/>
                </a:solidFill>
              </a:rPr>
            </a:br>
            <a:r>
              <a:rPr lang="en-US" altLang="en-US" sz="2400" b="1" dirty="0">
                <a:solidFill>
                  <a:srgbClr val="1E0000"/>
                </a:solidFill>
              </a:rPr>
              <a:t>Options, Advanced Options</a:t>
            </a:r>
            <a:r>
              <a:rPr lang="en-US" altLang="en-US" sz="2400" dirty="0">
                <a:solidFill>
                  <a:srgbClr val="1E0000"/>
                </a:solidFill>
              </a:rPr>
              <a:t> to set Penalty Factors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42F9BCC-C8B2-E475-AF03-EB44A23D0D1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5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Optimal Power Flow (OPF)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SCOPF adds in contingency analysis </a:t>
            </a:r>
          </a:p>
          <a:p>
            <a:pPr eaLnBrk="1" hangingPunct="1"/>
            <a:r>
              <a:rPr lang="en-US" altLang="en-US" dirty="0"/>
              <a:t>Goal of OPF and SCOPF is to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</a:t>
            </a:r>
            <a:r>
              <a:rPr lang="en-US" altLang="en-US" dirty="0" err="1"/>
              <a:t>setpoints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A210AF9-A42A-179B-96C6-912BEE783C3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6175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9022</TotalTime>
  <Words>2283</Words>
  <Application>Microsoft Office PowerPoint</Application>
  <PresentationFormat>Widescreen</PresentationFormat>
  <Paragraphs>226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Power System Economic Dispatch </vt:lpstr>
      <vt:lpstr>Variation in Natural Gas Prices and Generation Sources</vt:lpstr>
      <vt:lpstr>Power System Economic Dispatch </vt:lpstr>
      <vt:lpstr>Power System Economic Dispatch </vt:lpstr>
      <vt:lpstr>Economic Dispatch Penalty Factors</vt:lpstr>
      <vt:lpstr>Economic Dispatch Example</vt:lpstr>
      <vt:lpstr>Optimal Power Flow (OPF)</vt:lpstr>
      <vt:lpstr>OPF, cont.</vt:lpstr>
      <vt:lpstr>Two Example OPF Solution Methods</vt:lpstr>
      <vt:lpstr>OPF and SCOPF Current Status</vt:lpstr>
      <vt:lpstr>OPF and SCOPF History</vt:lpstr>
      <vt:lpstr>OPF and SCOPF History</vt:lpstr>
      <vt:lpstr>OPF and SCOPF History</vt:lpstr>
      <vt:lpstr>Key SCOPF Application: Locational Marginal Prices (LMPs)</vt:lpstr>
      <vt:lpstr>Example MISO LMP Contour, 11/11/2022</vt:lpstr>
      <vt:lpstr>Example LMP Contour: 10/27/2020</vt:lpstr>
      <vt:lpstr>ERCOT LMPs, Nov 11, 2022 at 4:25 pm</vt:lpstr>
      <vt:lpstr>OPF Problem Formulation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</vt:lpstr>
      <vt:lpstr>Why is bus 3 LMP $ 14 / MWh, cont’d</vt:lpstr>
      <vt:lpstr>Both lines into Bus 3 Congested</vt:lpstr>
      <vt:lpstr>Both lines into Bus 3 Congested</vt:lpstr>
      <vt:lpstr>LP OPF Solution Method</vt:lpstr>
      <vt:lpstr>Quick Coverage of Linear Programming</vt:lpstr>
      <vt:lpstr>Example Problem 1</vt:lpstr>
      <vt:lpstr>Problem 1 Setup</vt:lpstr>
      <vt:lpstr>Example Problem 2 (Nutritionist Problem)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581</cp:revision>
  <cp:lastPrinted>2020-08-20T12:26:33Z</cp:lastPrinted>
  <dcterms:created xsi:type="dcterms:W3CDTF">2000-05-11T14:27:08Z</dcterms:created>
  <dcterms:modified xsi:type="dcterms:W3CDTF">2022-11-15T19:45:23Z</dcterms:modified>
</cp:coreProperties>
</file>