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62" r:id="rId1"/>
    <p:sldMasterId id="2147483749" r:id="rId2"/>
  </p:sldMasterIdLst>
  <p:notesMasterIdLst>
    <p:notesMasterId r:id="rId55"/>
  </p:notesMasterIdLst>
  <p:handoutMasterIdLst>
    <p:handoutMasterId r:id="rId56"/>
  </p:handoutMasterIdLst>
  <p:sldIdLst>
    <p:sldId id="258" r:id="rId3"/>
    <p:sldId id="744" r:id="rId4"/>
    <p:sldId id="786" r:id="rId5"/>
    <p:sldId id="787" r:id="rId6"/>
    <p:sldId id="788" r:id="rId7"/>
    <p:sldId id="789" r:id="rId8"/>
    <p:sldId id="790" r:id="rId9"/>
    <p:sldId id="791" r:id="rId10"/>
    <p:sldId id="792" r:id="rId11"/>
    <p:sldId id="793" r:id="rId12"/>
    <p:sldId id="794" r:id="rId13"/>
    <p:sldId id="795" r:id="rId14"/>
    <p:sldId id="796" r:id="rId15"/>
    <p:sldId id="797" r:id="rId16"/>
    <p:sldId id="798" r:id="rId17"/>
    <p:sldId id="799" r:id="rId18"/>
    <p:sldId id="800" r:id="rId19"/>
    <p:sldId id="801" r:id="rId20"/>
    <p:sldId id="802" r:id="rId21"/>
    <p:sldId id="803" r:id="rId22"/>
    <p:sldId id="804" r:id="rId23"/>
    <p:sldId id="805" r:id="rId24"/>
    <p:sldId id="806" r:id="rId25"/>
    <p:sldId id="807" r:id="rId26"/>
    <p:sldId id="808" r:id="rId27"/>
    <p:sldId id="809" r:id="rId28"/>
    <p:sldId id="810" r:id="rId29"/>
    <p:sldId id="811" r:id="rId30"/>
    <p:sldId id="812" r:id="rId31"/>
    <p:sldId id="813" r:id="rId32"/>
    <p:sldId id="819" r:id="rId33"/>
    <p:sldId id="820" r:id="rId34"/>
    <p:sldId id="821" r:id="rId35"/>
    <p:sldId id="822" r:id="rId36"/>
    <p:sldId id="823" r:id="rId37"/>
    <p:sldId id="824" r:id="rId38"/>
    <p:sldId id="825" r:id="rId39"/>
    <p:sldId id="826" r:id="rId40"/>
    <p:sldId id="827" r:id="rId41"/>
    <p:sldId id="828" r:id="rId42"/>
    <p:sldId id="829" r:id="rId43"/>
    <p:sldId id="830" r:id="rId44"/>
    <p:sldId id="831" r:id="rId45"/>
    <p:sldId id="832" r:id="rId46"/>
    <p:sldId id="833" r:id="rId47"/>
    <p:sldId id="834" r:id="rId48"/>
    <p:sldId id="835" r:id="rId49"/>
    <p:sldId id="836" r:id="rId50"/>
    <p:sldId id="837" r:id="rId51"/>
    <p:sldId id="838" r:id="rId52"/>
    <p:sldId id="839" r:id="rId53"/>
    <p:sldId id="840" r:id="rId54"/>
  </p:sldIdLst>
  <p:sldSz cx="12192000" cy="6858000"/>
  <p:notesSz cx="7077075" cy="9363075"/>
  <p:defaultTex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6E6"/>
    <a:srgbClr val="1E0000"/>
    <a:srgbClr val="500000"/>
    <a:srgbClr val="00999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792" autoAdjust="0"/>
    <p:restoredTop sz="94694" autoAdjust="0"/>
  </p:normalViewPr>
  <p:slideViewPr>
    <p:cSldViewPr>
      <p:cViewPr varScale="1">
        <p:scale>
          <a:sx n="104" d="100"/>
          <a:sy n="104" d="100"/>
        </p:scale>
        <p:origin x="462" y="10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109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67155" cy="468629"/>
          </a:xfrm>
          <a:prstGeom prst="rect">
            <a:avLst/>
          </a:prstGeom>
          <a:noFill/>
          <a:ln w="9525">
            <a:noFill/>
            <a:miter lim="800000"/>
            <a:headEnd/>
            <a:tailEnd/>
          </a:ln>
          <a:effectLst/>
        </p:spPr>
        <p:txBody>
          <a:bodyPr vert="horz" wrap="square" lIns="93937" tIns="46968" rIns="93937" bIns="46968" numCol="1" anchor="t" anchorCtr="0" compatLnSpc="1">
            <a:prstTxWarp prst="textNoShape">
              <a:avLst/>
            </a:prstTxWarp>
          </a:bodyPr>
          <a:lstStyle>
            <a:lvl1pPr>
              <a:spcBef>
                <a:spcPct val="0"/>
              </a:spcBef>
              <a:buClrTx/>
              <a:buSzTx/>
              <a:buFontTx/>
              <a:buNone/>
              <a:defRPr sz="1200"/>
            </a:lvl1pPr>
          </a:lstStyle>
          <a:p>
            <a:pPr>
              <a:defRPr/>
            </a:pPr>
            <a:endParaRPr lang="en-US"/>
          </a:p>
        </p:txBody>
      </p:sp>
      <p:sp>
        <p:nvSpPr>
          <p:cNvPr id="28675" name="Rectangle 3"/>
          <p:cNvSpPr>
            <a:spLocks noGrp="1" noChangeArrowheads="1"/>
          </p:cNvSpPr>
          <p:nvPr>
            <p:ph type="dt" sz="quarter" idx="1"/>
          </p:nvPr>
        </p:nvSpPr>
        <p:spPr bwMode="auto">
          <a:xfrm>
            <a:off x="4009921" y="0"/>
            <a:ext cx="3067154" cy="468629"/>
          </a:xfrm>
          <a:prstGeom prst="rect">
            <a:avLst/>
          </a:prstGeom>
          <a:noFill/>
          <a:ln w="9525">
            <a:noFill/>
            <a:miter lim="800000"/>
            <a:headEnd/>
            <a:tailEnd/>
          </a:ln>
          <a:effectLst/>
        </p:spPr>
        <p:txBody>
          <a:bodyPr vert="horz" wrap="square" lIns="93937" tIns="46968" rIns="93937" bIns="46968" numCol="1" anchor="t" anchorCtr="0" compatLnSpc="1">
            <a:prstTxWarp prst="textNoShape">
              <a:avLst/>
            </a:prstTxWarp>
          </a:bodyPr>
          <a:lstStyle>
            <a:lvl1pPr algn="r">
              <a:spcBef>
                <a:spcPct val="0"/>
              </a:spcBef>
              <a:buClrTx/>
              <a:buSzTx/>
              <a:buFontTx/>
              <a:buNone/>
              <a:defRPr sz="1200"/>
            </a:lvl1pPr>
          </a:lstStyle>
          <a:p>
            <a:pPr>
              <a:defRPr/>
            </a:pPr>
            <a:endParaRPr lang="en-US"/>
          </a:p>
        </p:txBody>
      </p:sp>
      <p:sp>
        <p:nvSpPr>
          <p:cNvPr id="28676" name="Rectangle 4"/>
          <p:cNvSpPr>
            <a:spLocks noGrp="1" noChangeArrowheads="1"/>
          </p:cNvSpPr>
          <p:nvPr>
            <p:ph type="ftr" sz="quarter" idx="2"/>
          </p:nvPr>
        </p:nvSpPr>
        <p:spPr bwMode="auto">
          <a:xfrm>
            <a:off x="0" y="8894446"/>
            <a:ext cx="3067155" cy="468629"/>
          </a:xfrm>
          <a:prstGeom prst="rect">
            <a:avLst/>
          </a:prstGeom>
          <a:noFill/>
          <a:ln w="9525">
            <a:noFill/>
            <a:miter lim="800000"/>
            <a:headEnd/>
            <a:tailEnd/>
          </a:ln>
          <a:effectLst/>
        </p:spPr>
        <p:txBody>
          <a:bodyPr vert="horz" wrap="square" lIns="93937" tIns="46968" rIns="93937" bIns="46968" numCol="1" anchor="b" anchorCtr="0" compatLnSpc="1">
            <a:prstTxWarp prst="textNoShape">
              <a:avLst/>
            </a:prstTxWarp>
          </a:bodyPr>
          <a:lstStyle>
            <a:lvl1pPr>
              <a:spcBef>
                <a:spcPct val="0"/>
              </a:spcBef>
              <a:buClrTx/>
              <a:buSzTx/>
              <a:buFontTx/>
              <a:buNone/>
              <a:defRPr sz="1200"/>
            </a:lvl1pPr>
          </a:lstStyle>
          <a:p>
            <a:pPr>
              <a:defRPr/>
            </a:pPr>
            <a:endParaRPr lang="en-US"/>
          </a:p>
        </p:txBody>
      </p:sp>
      <p:sp>
        <p:nvSpPr>
          <p:cNvPr id="28677" name="Rectangle 5"/>
          <p:cNvSpPr>
            <a:spLocks noGrp="1" noChangeArrowheads="1"/>
          </p:cNvSpPr>
          <p:nvPr>
            <p:ph type="sldNum" sz="quarter" idx="3"/>
          </p:nvPr>
        </p:nvSpPr>
        <p:spPr bwMode="auto">
          <a:xfrm>
            <a:off x="4009921" y="8894446"/>
            <a:ext cx="3067154" cy="468629"/>
          </a:xfrm>
          <a:prstGeom prst="rect">
            <a:avLst/>
          </a:prstGeom>
          <a:noFill/>
          <a:ln w="9525">
            <a:noFill/>
            <a:miter lim="800000"/>
            <a:headEnd/>
            <a:tailEnd/>
          </a:ln>
          <a:effectLst/>
        </p:spPr>
        <p:txBody>
          <a:bodyPr vert="horz" wrap="square" lIns="93937" tIns="46968" rIns="93937" bIns="46968" numCol="1" anchor="b" anchorCtr="0" compatLnSpc="1">
            <a:prstTxWarp prst="textNoShape">
              <a:avLst/>
            </a:prstTxWarp>
          </a:bodyPr>
          <a:lstStyle>
            <a:lvl1pPr algn="r">
              <a:spcBef>
                <a:spcPct val="0"/>
              </a:spcBef>
              <a:buClrTx/>
              <a:buSzTx/>
              <a:buFontTx/>
              <a:buNone/>
              <a:defRPr sz="1200"/>
            </a:lvl1pPr>
          </a:lstStyle>
          <a:p>
            <a:pPr>
              <a:defRPr/>
            </a:pPr>
            <a:fld id="{3B7227E4-51F8-45C2-83C1-D251491FB81E}" type="slidenum">
              <a:rPr lang="en-US"/>
              <a:pPr>
                <a:defRPr/>
              </a:pPr>
              <a:t>‹#›</a:t>
            </a:fld>
            <a:endParaRPr lang="en-US"/>
          </a:p>
        </p:txBody>
      </p:sp>
    </p:spTree>
    <p:extLst>
      <p:ext uri="{BB962C8B-B14F-4D97-AF65-F5344CB8AC3E}">
        <p14:creationId xmlns:p14="http://schemas.microsoft.com/office/powerpoint/2010/main" val="1714397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155" cy="468629"/>
          </a:xfrm>
          <a:prstGeom prst="rect">
            <a:avLst/>
          </a:prstGeom>
        </p:spPr>
        <p:txBody>
          <a:bodyPr vert="horz" wrap="square" lIns="93937" tIns="46968" rIns="93937" bIns="46968"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idx="1"/>
          </p:nvPr>
        </p:nvSpPr>
        <p:spPr>
          <a:xfrm>
            <a:off x="4008339" y="0"/>
            <a:ext cx="3067155" cy="468629"/>
          </a:xfrm>
          <a:prstGeom prst="rect">
            <a:avLst/>
          </a:prstGeom>
        </p:spPr>
        <p:txBody>
          <a:bodyPr vert="horz" wrap="square" lIns="93937" tIns="46968" rIns="93937" bIns="46968" numCol="1" anchor="t" anchorCtr="0" compatLnSpc="1">
            <a:prstTxWarp prst="textNoShape">
              <a:avLst/>
            </a:prstTxWarp>
          </a:bodyPr>
          <a:lstStyle>
            <a:lvl1pPr algn="r">
              <a:defRPr sz="1200"/>
            </a:lvl1pPr>
          </a:lstStyle>
          <a:p>
            <a:pPr>
              <a:defRPr/>
            </a:pPr>
            <a:fld id="{24C5774C-03E1-499A-B4E4-895282C04360}" type="datetimeFigureOut">
              <a:rPr lang="en-US"/>
              <a:pPr>
                <a:defRPr/>
              </a:pPr>
              <a:t>11/15/2022</a:t>
            </a:fld>
            <a:endParaRPr lang="en-US"/>
          </a:p>
        </p:txBody>
      </p:sp>
      <p:sp>
        <p:nvSpPr>
          <p:cNvPr id="4" name="Slide Image Placeholder 3"/>
          <p:cNvSpPr>
            <a:spLocks noGrp="1" noRot="1" noChangeAspect="1"/>
          </p:cNvSpPr>
          <p:nvPr>
            <p:ph type="sldImg" idx="2"/>
          </p:nvPr>
        </p:nvSpPr>
        <p:spPr>
          <a:xfrm>
            <a:off x="419100" y="703263"/>
            <a:ext cx="6238875" cy="3509962"/>
          </a:xfrm>
          <a:prstGeom prst="rect">
            <a:avLst/>
          </a:prstGeom>
          <a:noFill/>
          <a:ln w="12700">
            <a:solidFill>
              <a:prstClr val="black"/>
            </a:solidFill>
          </a:ln>
        </p:spPr>
        <p:txBody>
          <a:bodyPr vert="horz" lIns="93937" tIns="46968" rIns="93937" bIns="46968" rtlCol="0" anchor="ctr"/>
          <a:lstStyle/>
          <a:p>
            <a:pPr lvl="0"/>
            <a:endParaRPr lang="en-US" noProof="0"/>
          </a:p>
        </p:txBody>
      </p:sp>
      <p:sp>
        <p:nvSpPr>
          <p:cNvPr id="5" name="Notes Placeholder 4"/>
          <p:cNvSpPr>
            <a:spLocks noGrp="1"/>
          </p:cNvSpPr>
          <p:nvPr>
            <p:ph type="body" sz="quarter" idx="3"/>
          </p:nvPr>
        </p:nvSpPr>
        <p:spPr>
          <a:xfrm>
            <a:off x="707075" y="4447224"/>
            <a:ext cx="5662925" cy="4212908"/>
          </a:xfrm>
          <a:prstGeom prst="rect">
            <a:avLst/>
          </a:prstGeom>
        </p:spPr>
        <p:txBody>
          <a:bodyPr vert="horz" lIns="93937" tIns="46968" rIns="93937" bIns="4696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92863"/>
            <a:ext cx="3067155" cy="468629"/>
          </a:xfrm>
          <a:prstGeom prst="rect">
            <a:avLst/>
          </a:prstGeom>
        </p:spPr>
        <p:txBody>
          <a:bodyPr vert="horz" wrap="square" lIns="93937" tIns="46968" rIns="93937" bIns="46968" numCol="1" anchor="b" anchorCtr="0" compatLnSpc="1">
            <a:prstTxWarp prst="textNoShape">
              <a:avLst/>
            </a:prstTxWarp>
          </a:bodyPr>
          <a:lstStyle>
            <a:lvl1pPr>
              <a:defRPr sz="1200"/>
            </a:lvl1pPr>
          </a:lstStyle>
          <a:p>
            <a:pPr>
              <a:defRPr/>
            </a:pPr>
            <a:endParaRPr lang="en-US"/>
          </a:p>
        </p:txBody>
      </p:sp>
      <p:sp>
        <p:nvSpPr>
          <p:cNvPr id="7" name="Slide Number Placeholder 6"/>
          <p:cNvSpPr>
            <a:spLocks noGrp="1"/>
          </p:cNvSpPr>
          <p:nvPr>
            <p:ph type="sldNum" sz="quarter" idx="5"/>
          </p:nvPr>
        </p:nvSpPr>
        <p:spPr>
          <a:xfrm>
            <a:off x="4008339" y="8892863"/>
            <a:ext cx="3067155" cy="468629"/>
          </a:xfrm>
          <a:prstGeom prst="rect">
            <a:avLst/>
          </a:prstGeom>
        </p:spPr>
        <p:txBody>
          <a:bodyPr vert="horz" wrap="square" lIns="93937" tIns="46968" rIns="93937" bIns="46968" numCol="1" anchor="b" anchorCtr="0" compatLnSpc="1">
            <a:prstTxWarp prst="textNoShape">
              <a:avLst/>
            </a:prstTxWarp>
          </a:bodyPr>
          <a:lstStyle>
            <a:lvl1pPr algn="r">
              <a:defRPr sz="1200"/>
            </a:lvl1pPr>
          </a:lstStyle>
          <a:p>
            <a:pPr>
              <a:defRPr/>
            </a:pPr>
            <a:fld id="{169181FC-D85A-4591-8BD1-5E6A6B17461A}" type="slidenum">
              <a:rPr lang="en-US"/>
              <a:pPr>
                <a:defRPr/>
              </a:pPr>
              <a:t>‹#›</a:t>
            </a:fld>
            <a:endParaRPr lang="en-US"/>
          </a:p>
        </p:txBody>
      </p:sp>
    </p:spTree>
    <p:extLst>
      <p:ext uri="{BB962C8B-B14F-4D97-AF65-F5344CB8AC3E}">
        <p14:creationId xmlns:p14="http://schemas.microsoft.com/office/powerpoint/2010/main" val="35706096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419100" y="703263"/>
            <a:ext cx="6238875" cy="35099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0647" indent="-284864" eaLnBrk="0" hangingPunct="0">
              <a:defRPr sz="2800">
                <a:solidFill>
                  <a:schemeClr val="tx1"/>
                </a:solidFill>
                <a:latin typeface="Times New Roman" pitchFamily="18" charset="0"/>
              </a:defRPr>
            </a:lvl2pPr>
            <a:lvl3pPr marL="1139457" indent="-227891" eaLnBrk="0" hangingPunct="0">
              <a:defRPr sz="2800">
                <a:solidFill>
                  <a:schemeClr val="tx1"/>
                </a:solidFill>
                <a:latin typeface="Times New Roman" pitchFamily="18" charset="0"/>
              </a:defRPr>
            </a:lvl3pPr>
            <a:lvl4pPr marL="1595239" indent="-227891" eaLnBrk="0" hangingPunct="0">
              <a:defRPr sz="2800">
                <a:solidFill>
                  <a:schemeClr val="tx1"/>
                </a:solidFill>
                <a:latin typeface="Times New Roman" pitchFamily="18" charset="0"/>
              </a:defRPr>
            </a:lvl4pPr>
            <a:lvl5pPr marL="2051022" indent="-227891" eaLnBrk="0" hangingPunct="0">
              <a:defRPr sz="2800">
                <a:solidFill>
                  <a:schemeClr val="tx1"/>
                </a:solidFill>
                <a:latin typeface="Times New Roman" pitchFamily="18" charset="0"/>
              </a:defRPr>
            </a:lvl5pPr>
            <a:lvl6pPr marL="2506805"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62587"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18370"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74153"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fld id="{FFA44757-FF1F-42D8-B2CA-5FE2A078B1AB}" type="slidenum">
              <a:rPr lang="en-US" altLang="en-US" sz="1200"/>
              <a:pPr eaLnBrk="1" hangingPunct="1"/>
              <a:t>0</a:t>
            </a:fld>
            <a:endParaRPr lang="en-US" altLang="en-US" sz="1200" dirty="0"/>
          </a:p>
        </p:txBody>
      </p:sp>
    </p:spTree>
    <p:extLst>
      <p:ext uri="{BB962C8B-B14F-4D97-AF65-F5344CB8AC3E}">
        <p14:creationId xmlns:p14="http://schemas.microsoft.com/office/powerpoint/2010/main" val="17703699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AutoShape 1027"/>
          <p:cNvSpPr>
            <a:spLocks noChangeArrowheads="1"/>
          </p:cNvSpPr>
          <p:nvPr/>
        </p:nvSpPr>
        <p:spPr bwMode="auto">
          <a:xfrm>
            <a:off x="914400" y="990600"/>
            <a:ext cx="6908800" cy="1905000"/>
          </a:xfrm>
          <a:prstGeom prst="roundRect">
            <a:avLst>
              <a:gd name="adj" fmla="val 50000"/>
            </a:avLst>
          </a:prstGeom>
          <a:solidFill>
            <a:schemeClr val="bg1"/>
          </a:solidFill>
          <a:ln w="9525">
            <a:noFill/>
            <a:round/>
            <a:headEnd/>
            <a:tailEnd/>
          </a:ln>
        </p:spPr>
        <p:txBody>
          <a:bodyPr wrap="none" anchor="ctr"/>
          <a:lstStyle/>
          <a:p>
            <a:pPr algn="ctr">
              <a:spcBef>
                <a:spcPct val="0"/>
              </a:spcBef>
              <a:buClrTx/>
              <a:buSzTx/>
              <a:buFontTx/>
              <a:buNone/>
              <a:defRPr/>
            </a:pPr>
            <a:endParaRPr kumimoji="1" lang="en-US" sz="2400"/>
          </a:p>
        </p:txBody>
      </p:sp>
      <p:sp>
        <p:nvSpPr>
          <p:cNvPr id="9" name="Line 4103"/>
          <p:cNvSpPr>
            <a:spLocks noChangeShapeType="1"/>
          </p:cNvSpPr>
          <p:nvPr userDrawn="1"/>
        </p:nvSpPr>
        <p:spPr bwMode="auto">
          <a:xfrm>
            <a:off x="0" y="3048000"/>
            <a:ext cx="11988800" cy="0"/>
          </a:xfrm>
          <a:prstGeom prst="line">
            <a:avLst/>
          </a:prstGeom>
          <a:noFill/>
          <a:ln w="50800">
            <a:solidFill>
              <a:srgbClr val="500000"/>
            </a:solidFill>
            <a:round/>
            <a:headEnd type="none" w="sm" len="sm"/>
            <a:tailEnd type="none" w="sm" len="sm"/>
          </a:ln>
          <a:effectLst/>
        </p:spPr>
        <p:txBody>
          <a:bodyPr wrap="none" anchor="ctr"/>
          <a:lstStyle/>
          <a:p>
            <a:pPr>
              <a:defRPr/>
            </a:pPr>
            <a:endParaRPr lang="en-US" sz="2800" dirty="0"/>
          </a:p>
        </p:txBody>
      </p:sp>
      <p:sp>
        <p:nvSpPr>
          <p:cNvPr id="10" name="Rectangle 4098"/>
          <p:cNvSpPr>
            <a:spLocks noGrp="1" noChangeArrowheads="1"/>
          </p:cNvSpPr>
          <p:nvPr>
            <p:ph type="ctrTitle" sz="quarter"/>
          </p:nvPr>
        </p:nvSpPr>
        <p:spPr>
          <a:xfrm>
            <a:off x="914400" y="228600"/>
            <a:ext cx="10363200" cy="1143000"/>
          </a:xfrm>
        </p:spPr>
        <p:txBody>
          <a:bodyPr/>
          <a:lstStyle>
            <a:lvl1pPr>
              <a:defRPr sz="3600" baseline="0">
                <a:solidFill>
                  <a:srgbClr val="1E0000"/>
                </a:solidFill>
                <a:latin typeface="Arial" pitchFamily="34" charset="0"/>
                <a:cs typeface="Arial" pitchFamily="34" charset="0"/>
              </a:defRPr>
            </a:lvl1pPr>
          </a:lstStyle>
          <a:p>
            <a:r>
              <a:rPr lang="en-US" dirty="0"/>
              <a:t>Click to edit Master title style</a:t>
            </a:r>
          </a:p>
        </p:txBody>
      </p:sp>
      <p:sp>
        <p:nvSpPr>
          <p:cNvPr id="11" name="Rectangle 4099"/>
          <p:cNvSpPr>
            <a:spLocks noGrp="1" noChangeArrowheads="1"/>
          </p:cNvSpPr>
          <p:nvPr>
            <p:ph type="subTitle" sz="quarter" idx="1"/>
          </p:nvPr>
        </p:nvSpPr>
        <p:spPr>
          <a:xfrm>
            <a:off x="1930400" y="3124200"/>
            <a:ext cx="8534400" cy="1752600"/>
          </a:xfrm>
        </p:spPr>
        <p:txBody>
          <a:bodyPr/>
          <a:lstStyle>
            <a:lvl1pPr marL="0" indent="0" algn="ctr">
              <a:buFontTx/>
              <a:buNone/>
              <a:defRPr baseline="0">
                <a:solidFill>
                  <a:srgbClr val="1E0000"/>
                </a:solidFill>
                <a:latin typeface="Arial" pitchFamily="34" charset="0"/>
                <a:cs typeface="Arial" pitchFamily="34" charset="0"/>
              </a:defRPr>
            </a:lvl1pPr>
          </a:lstStyle>
          <a:p>
            <a:r>
              <a:rPr lang="en-US" dirty="0"/>
              <a:t>Click to edit Master subtitle style</a:t>
            </a:r>
          </a:p>
        </p:txBody>
      </p:sp>
      <p:pic>
        <p:nvPicPr>
          <p:cNvPr id="7" name="Picture 2" descr="http://brandguide.tamu.edu/downloads/logos/TAM-PrimaryMarkA.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406400" y="5791200"/>
            <a:ext cx="42672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950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
            <a:ext cx="10668000" cy="8382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524000"/>
            <a:ext cx="5232400" cy="3733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0" y="1524000"/>
            <a:ext cx="5232400" cy="3733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9436608" y="6327648"/>
            <a:ext cx="2535936" cy="457200"/>
          </a:xfrm>
          <a:prstGeom prst="rect">
            <a:avLst/>
          </a:prstGeom>
        </p:spPr>
        <p:txBody>
          <a:bodyPr/>
          <a:lstStyle>
            <a:lvl1pPr algn="r">
              <a:defRPr sz="1800" baseline="0">
                <a:solidFill>
                  <a:srgbClr val="1E0000"/>
                </a:solidFill>
              </a:defRPr>
            </a:lvl1pPr>
          </a:lstStyle>
          <a:p>
            <a:fld id="{F06A5241-12CB-C64D-AE38-6540AC6C648E}" type="slidenum">
              <a:rPr lang="en-US" smtClean="0"/>
              <a:pPr/>
              <a:t>‹#›</a:t>
            </a:fld>
            <a:endParaRPr lang="en-US" dirty="0"/>
          </a:p>
        </p:txBody>
      </p:sp>
    </p:spTree>
    <p:extLst>
      <p:ext uri="{BB962C8B-B14F-4D97-AF65-F5344CB8AC3E}">
        <p14:creationId xmlns:p14="http://schemas.microsoft.com/office/powerpoint/2010/main" val="4223174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10668000" cy="838200"/>
          </a:xfrm>
          <a:prstGeom prst="rect">
            <a:avLst/>
          </a:prstGeom>
        </p:spPr>
        <p:txBody>
          <a:bodyPr/>
          <a:lstStyle/>
          <a:p>
            <a:r>
              <a:rPr lang="en-US" dirty="0"/>
              <a:t>Click to edit Master title style</a:t>
            </a:r>
          </a:p>
        </p:txBody>
      </p:sp>
      <p:sp>
        <p:nvSpPr>
          <p:cNvPr id="5" name="Slide Number Placeholder 5"/>
          <p:cNvSpPr>
            <a:spLocks noGrp="1"/>
          </p:cNvSpPr>
          <p:nvPr>
            <p:ph type="sldNum" sz="quarter" idx="12"/>
          </p:nvPr>
        </p:nvSpPr>
        <p:spPr>
          <a:xfrm>
            <a:off x="9436608" y="6327648"/>
            <a:ext cx="2535936" cy="457200"/>
          </a:xfrm>
          <a:prstGeom prst="rect">
            <a:avLst/>
          </a:prstGeom>
        </p:spPr>
        <p:txBody>
          <a:bodyPr/>
          <a:lstStyle>
            <a:lvl1pPr algn="r">
              <a:defRPr sz="1800" baseline="0">
                <a:solidFill>
                  <a:srgbClr val="1E0000"/>
                </a:solidFill>
              </a:defRPr>
            </a:lvl1pPr>
          </a:lstStyle>
          <a:p>
            <a:fld id="{F06A5241-12CB-C64D-AE38-6540AC6C648E}" type="slidenum">
              <a:rPr lang="en-US" smtClean="0"/>
              <a:pPr/>
              <a:t>‹#›</a:t>
            </a:fld>
            <a:endParaRPr lang="en-US" dirty="0"/>
          </a:p>
        </p:txBody>
      </p:sp>
    </p:spTree>
    <p:extLst>
      <p:ext uri="{BB962C8B-B14F-4D97-AF65-F5344CB8AC3E}">
        <p14:creationId xmlns:p14="http://schemas.microsoft.com/office/powerpoint/2010/main" val="1502422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
            <a:ext cx="10668000" cy="8382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524000"/>
            <a:ext cx="5232400" cy="3733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0" y="1524000"/>
            <a:ext cx="5232400" cy="3733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2"/>
          </p:nvPr>
        </p:nvSpPr>
        <p:spPr>
          <a:xfrm>
            <a:off x="9144000" y="6492240"/>
            <a:ext cx="2844800" cy="251418"/>
          </a:xfrm>
          <a:prstGeom prst="rect">
            <a:avLst/>
          </a:prstGeom>
        </p:spPr>
        <p:txBody>
          <a:bodyPr/>
          <a:lstStyle>
            <a:lvl1pPr algn="r">
              <a:defRPr sz="1800" baseline="0">
                <a:solidFill>
                  <a:srgbClr val="1E0000"/>
                </a:solidFill>
              </a:defRPr>
            </a:lvl1pPr>
          </a:lstStyle>
          <a:p>
            <a:fld id="{F06A5241-12CB-C64D-AE38-6540AC6C648E}" type="slidenum">
              <a:rPr lang="en-US" smtClean="0"/>
              <a:pPr/>
              <a:t>‹#›</a:t>
            </a:fld>
            <a:endParaRPr lang="en-US" dirty="0"/>
          </a:p>
        </p:txBody>
      </p:sp>
    </p:spTree>
    <p:extLst>
      <p:ext uri="{BB962C8B-B14F-4D97-AF65-F5344CB8AC3E}">
        <p14:creationId xmlns:p14="http://schemas.microsoft.com/office/powerpoint/2010/main" val="42231743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10668000" cy="838200"/>
          </a:xfrm>
          <a:prstGeom prst="rect">
            <a:avLst/>
          </a:prstGeom>
        </p:spPr>
        <p:txBody>
          <a:bodyPr/>
          <a:lstStyle/>
          <a:p>
            <a:r>
              <a:rPr lang="en-US" dirty="0"/>
              <a:t>Click to edit Master title style</a:t>
            </a:r>
          </a:p>
        </p:txBody>
      </p:sp>
      <p:sp>
        <p:nvSpPr>
          <p:cNvPr id="4" name="Slide Number Placeholder 5"/>
          <p:cNvSpPr>
            <a:spLocks noGrp="1"/>
          </p:cNvSpPr>
          <p:nvPr>
            <p:ph type="sldNum" sz="quarter" idx="12"/>
          </p:nvPr>
        </p:nvSpPr>
        <p:spPr>
          <a:xfrm>
            <a:off x="9144000" y="6492240"/>
            <a:ext cx="2844800" cy="251418"/>
          </a:xfrm>
          <a:prstGeom prst="rect">
            <a:avLst/>
          </a:prstGeom>
        </p:spPr>
        <p:txBody>
          <a:bodyPr/>
          <a:lstStyle>
            <a:lvl1pPr algn="r">
              <a:defRPr sz="1800" baseline="0">
                <a:solidFill>
                  <a:srgbClr val="1E0000"/>
                </a:solidFill>
              </a:defRPr>
            </a:lvl1pPr>
          </a:lstStyle>
          <a:p>
            <a:fld id="{F06A5241-12CB-C64D-AE38-6540AC6C648E}" type="slidenum">
              <a:rPr lang="en-US" smtClean="0"/>
              <a:pPr/>
              <a:t>‹#›</a:t>
            </a:fld>
            <a:endParaRPr lang="en-US" dirty="0"/>
          </a:p>
        </p:txBody>
      </p:sp>
    </p:spTree>
    <p:extLst>
      <p:ext uri="{BB962C8B-B14F-4D97-AF65-F5344CB8AC3E}">
        <p14:creationId xmlns:p14="http://schemas.microsoft.com/office/powerpoint/2010/main" val="1502422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609600" y="76200"/>
            <a:ext cx="11176000" cy="1066800"/>
          </a:xfrm>
        </p:spPr>
        <p:txBody>
          <a:bodyPr/>
          <a:lstStyle>
            <a:lvl1pPr>
              <a:defRPr baseline="0">
                <a:solidFill>
                  <a:srgbClr val="1E0000"/>
                </a:solidFill>
              </a:defRPr>
            </a:lvl1pPr>
          </a:lstStyle>
          <a:p>
            <a:r>
              <a:rPr lang="en-US" dirty="0"/>
              <a:t>Click to edit Master title style</a:t>
            </a:r>
          </a:p>
        </p:txBody>
      </p:sp>
      <p:sp>
        <p:nvSpPr>
          <p:cNvPr id="5" name="Content Placeholder 2"/>
          <p:cNvSpPr>
            <a:spLocks noGrp="1"/>
          </p:cNvSpPr>
          <p:nvPr>
            <p:ph idx="1"/>
          </p:nvPr>
        </p:nvSpPr>
        <p:spPr>
          <a:xfrm>
            <a:off x="457200" y="1280160"/>
            <a:ext cx="11297920" cy="3733800"/>
          </a:xfrm>
        </p:spPr>
        <p:txBody>
          <a:bodyPr/>
          <a:lstStyle>
            <a:lvl1pPr marL="457200" indent="-457200">
              <a:buClr>
                <a:srgbClr val="1E0000"/>
              </a:buClr>
              <a:buSzPct val="100000"/>
              <a:buFont typeface="Arial" panose="020B0604020202020204" pitchFamily="34" charset="0"/>
              <a:buChar char="•"/>
              <a:defRPr baseline="0">
                <a:solidFill>
                  <a:srgbClr val="1E0000"/>
                </a:solidFill>
              </a:defRPr>
            </a:lvl1pPr>
            <a:lvl2pPr>
              <a:buClr>
                <a:srgbClr val="1E0000"/>
              </a:buClr>
              <a:defRPr baseline="0">
                <a:solidFill>
                  <a:srgbClr val="1E0000"/>
                </a:solidFill>
              </a:defRPr>
            </a:lvl2pPr>
            <a:lvl3pPr marL="1257300" indent="-342900">
              <a:buClr>
                <a:srgbClr val="1E0000"/>
              </a:buClr>
              <a:buSzPct val="90000"/>
              <a:buFont typeface="Arial" panose="020B0604020202020204" pitchFamily="34" charset="0"/>
              <a:buChar char="•"/>
              <a:defRPr baseline="0">
                <a:solidFill>
                  <a:srgbClr val="1E0000"/>
                </a:solidFill>
              </a:defRPr>
            </a:lvl3pPr>
            <a:lvl4pPr>
              <a:buClr>
                <a:srgbClr val="1E0000"/>
              </a:buClr>
              <a:defRPr baseline="0">
                <a:solidFill>
                  <a:srgbClr val="1E0000"/>
                </a:solidFill>
              </a:defRPr>
            </a:lvl4pPr>
            <a:lvl5pPr>
              <a:buClr>
                <a:srgbClr val="1E0000"/>
              </a:buClr>
              <a:defRPr baseline="0">
                <a:solidFill>
                  <a:srgbClr val="1E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6"/>
          <p:cNvSpPr>
            <a:spLocks noGrp="1" noChangeArrowheads="1"/>
          </p:cNvSpPr>
          <p:nvPr>
            <p:ph type="sldNum" sz="quarter" idx="4"/>
          </p:nvPr>
        </p:nvSpPr>
        <p:spPr bwMode="auto">
          <a:xfrm>
            <a:off x="10668000" y="6324600"/>
            <a:ext cx="1320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a:latin typeface="Times New Roman" pitchFamily="18" charset="0"/>
              </a:defRPr>
            </a:lvl1pPr>
          </a:lstStyle>
          <a:p>
            <a:pPr>
              <a:defRPr/>
            </a:pPr>
            <a:fld id="{F6D20532-61D7-47D0-903F-227F7C48AD34}" type="slidenum">
              <a:rPr lang="en-US"/>
              <a:pPr>
                <a:defRPr/>
              </a:pPr>
              <a:t>‹#›</a:t>
            </a:fld>
            <a:endParaRPr lang="en-US" dirty="0"/>
          </a:p>
        </p:txBody>
      </p:sp>
    </p:spTree>
    <p:extLst>
      <p:ext uri="{BB962C8B-B14F-4D97-AF65-F5344CB8AC3E}">
        <p14:creationId xmlns:p14="http://schemas.microsoft.com/office/powerpoint/2010/main" val="654020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146007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
            <a:ext cx="10668000" cy="8382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524000"/>
            <a:ext cx="5232400" cy="3733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0" y="1524000"/>
            <a:ext cx="5232400" cy="3733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3174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10668000" cy="838200"/>
          </a:xfrm>
          <a:prstGeom prst="rect">
            <a:avLst/>
          </a:prstGeom>
        </p:spPr>
        <p:txBody>
          <a:bodyPr/>
          <a:lstStyle/>
          <a:p>
            <a:r>
              <a:rPr lang="en-US" dirty="0"/>
              <a:t>Click to edit Master title style</a:t>
            </a:r>
          </a:p>
        </p:txBody>
      </p:sp>
      <p:sp>
        <p:nvSpPr>
          <p:cNvPr id="3" name="Rectangle 6"/>
          <p:cNvSpPr>
            <a:spLocks noGrp="1" noChangeArrowheads="1"/>
          </p:cNvSpPr>
          <p:nvPr>
            <p:ph type="sldNum" sz="quarter" idx="4"/>
          </p:nvPr>
        </p:nvSpPr>
        <p:spPr bwMode="auto">
          <a:xfrm>
            <a:off x="9448800" y="63246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a:latin typeface="Times New Roman" pitchFamily="18" charset="0"/>
              </a:defRPr>
            </a:lvl1pPr>
          </a:lstStyle>
          <a:p>
            <a:pPr>
              <a:defRPr/>
            </a:pPr>
            <a:fld id="{F6D20532-61D7-47D0-903F-227F7C48AD34}" type="slidenum">
              <a:rPr lang="en-US"/>
              <a:pPr>
                <a:defRPr/>
              </a:pPr>
              <a:t>‹#›</a:t>
            </a:fld>
            <a:endParaRPr lang="en-US" dirty="0"/>
          </a:p>
        </p:txBody>
      </p:sp>
    </p:spTree>
    <p:extLst>
      <p:ext uri="{BB962C8B-B14F-4D97-AF65-F5344CB8AC3E}">
        <p14:creationId xmlns:p14="http://schemas.microsoft.com/office/powerpoint/2010/main" val="1502422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609600" y="76200"/>
            <a:ext cx="11176000" cy="1066800"/>
          </a:xfrm>
        </p:spPr>
        <p:txBody>
          <a:bodyPr/>
          <a:lstStyle>
            <a:lvl1pPr>
              <a:defRPr baseline="0">
                <a:solidFill>
                  <a:srgbClr val="1E0000"/>
                </a:solidFill>
              </a:defRPr>
            </a:lvl1pPr>
          </a:lstStyle>
          <a:p>
            <a:r>
              <a:rPr lang="en-US" dirty="0"/>
              <a:t>Click to edit Master title style</a:t>
            </a:r>
          </a:p>
        </p:txBody>
      </p:sp>
      <p:sp>
        <p:nvSpPr>
          <p:cNvPr id="5" name="Content Placeholder 2"/>
          <p:cNvSpPr>
            <a:spLocks noGrp="1"/>
          </p:cNvSpPr>
          <p:nvPr>
            <p:ph idx="1"/>
          </p:nvPr>
        </p:nvSpPr>
        <p:spPr>
          <a:xfrm>
            <a:off x="487680" y="1280160"/>
            <a:ext cx="11297920" cy="3733800"/>
          </a:xfrm>
        </p:spPr>
        <p:txBody>
          <a:bodyPr/>
          <a:lstStyle>
            <a:lvl1pPr marL="457200" indent="-457200">
              <a:buClr>
                <a:srgbClr val="1E0000"/>
              </a:buClr>
              <a:buSzPct val="100000"/>
              <a:buFont typeface="Arial" panose="020B0604020202020204" pitchFamily="34" charset="0"/>
              <a:buChar char="•"/>
              <a:defRPr baseline="0">
                <a:solidFill>
                  <a:srgbClr val="1E0000"/>
                </a:solidFill>
              </a:defRPr>
            </a:lvl1pPr>
            <a:lvl2pPr>
              <a:buClr>
                <a:srgbClr val="1E0000"/>
              </a:buClr>
              <a:defRPr baseline="0">
                <a:solidFill>
                  <a:srgbClr val="1E0000"/>
                </a:solidFill>
              </a:defRPr>
            </a:lvl2pPr>
            <a:lvl3pPr marL="1257300" indent="-342900">
              <a:buClr>
                <a:srgbClr val="1E0000"/>
              </a:buClr>
              <a:buSzPct val="90000"/>
              <a:buFont typeface="Arial" panose="020B0604020202020204" pitchFamily="34" charset="0"/>
              <a:buChar char="•"/>
              <a:defRPr baseline="0">
                <a:solidFill>
                  <a:srgbClr val="1E0000"/>
                </a:solidFill>
              </a:defRPr>
            </a:lvl3pPr>
            <a:lvl4pPr>
              <a:buClr>
                <a:srgbClr val="1E0000"/>
              </a:buClr>
              <a:defRPr baseline="0">
                <a:solidFill>
                  <a:srgbClr val="1E0000"/>
                </a:solidFill>
              </a:defRPr>
            </a:lvl4pPr>
            <a:lvl5pPr>
              <a:buClr>
                <a:srgbClr val="1E0000"/>
              </a:buClr>
              <a:defRPr baseline="0">
                <a:solidFill>
                  <a:srgbClr val="1E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9436608" y="6327648"/>
            <a:ext cx="2535936" cy="457200"/>
          </a:xfrm>
          <a:prstGeom prst="rect">
            <a:avLst/>
          </a:prstGeom>
        </p:spPr>
        <p:txBody>
          <a:bodyPr/>
          <a:lstStyle>
            <a:lvl1pPr algn="r">
              <a:defRPr sz="1800" baseline="0">
                <a:solidFill>
                  <a:srgbClr val="1E0000"/>
                </a:solidFill>
              </a:defRPr>
            </a:lvl1pPr>
          </a:lstStyle>
          <a:p>
            <a:fld id="{F06A5241-12CB-C64D-AE38-6540AC6C648E}" type="slidenum">
              <a:rPr lang="en-US" smtClean="0"/>
              <a:pPr/>
              <a:t>‹#›</a:t>
            </a:fld>
            <a:endParaRPr lang="en-US" dirty="0"/>
          </a:p>
        </p:txBody>
      </p:sp>
    </p:spTree>
    <p:extLst>
      <p:ext uri="{BB962C8B-B14F-4D97-AF65-F5344CB8AC3E}">
        <p14:creationId xmlns:p14="http://schemas.microsoft.com/office/powerpoint/2010/main" val="654020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AutoShape 1027"/>
          <p:cNvSpPr>
            <a:spLocks noChangeArrowheads="1"/>
          </p:cNvSpPr>
          <p:nvPr/>
        </p:nvSpPr>
        <p:spPr bwMode="auto">
          <a:xfrm>
            <a:off x="914400" y="990600"/>
            <a:ext cx="6908800" cy="1905000"/>
          </a:xfrm>
          <a:prstGeom prst="roundRect">
            <a:avLst>
              <a:gd name="adj" fmla="val 50000"/>
            </a:avLst>
          </a:prstGeom>
          <a:solidFill>
            <a:schemeClr val="bg1"/>
          </a:solidFill>
          <a:ln w="9525">
            <a:noFill/>
            <a:round/>
            <a:headEnd/>
            <a:tailEnd/>
          </a:ln>
        </p:spPr>
        <p:txBody>
          <a:bodyPr wrap="none" anchor="ctr"/>
          <a:lstStyle/>
          <a:p>
            <a:pPr algn="ctr">
              <a:spcBef>
                <a:spcPct val="0"/>
              </a:spcBef>
              <a:buClrTx/>
              <a:buSzTx/>
              <a:buFontTx/>
              <a:buNone/>
              <a:defRPr/>
            </a:pPr>
            <a:endParaRPr kumimoji="1" lang="en-US" sz="2400"/>
          </a:p>
        </p:txBody>
      </p:sp>
      <p:sp>
        <p:nvSpPr>
          <p:cNvPr id="9" name="Line 4103"/>
          <p:cNvSpPr>
            <a:spLocks noChangeShapeType="1"/>
          </p:cNvSpPr>
          <p:nvPr userDrawn="1"/>
        </p:nvSpPr>
        <p:spPr bwMode="auto">
          <a:xfrm>
            <a:off x="0" y="3048000"/>
            <a:ext cx="11988800" cy="0"/>
          </a:xfrm>
          <a:prstGeom prst="line">
            <a:avLst/>
          </a:prstGeom>
          <a:noFill/>
          <a:ln w="50800">
            <a:solidFill>
              <a:srgbClr val="500000"/>
            </a:solidFill>
            <a:round/>
            <a:headEnd type="none" w="sm" len="sm"/>
            <a:tailEnd type="none" w="sm" len="sm"/>
          </a:ln>
          <a:effectLst/>
        </p:spPr>
        <p:txBody>
          <a:bodyPr wrap="none" anchor="ctr"/>
          <a:lstStyle/>
          <a:p>
            <a:pPr>
              <a:defRPr/>
            </a:pPr>
            <a:endParaRPr lang="en-US" sz="2800" dirty="0"/>
          </a:p>
        </p:txBody>
      </p:sp>
      <p:sp>
        <p:nvSpPr>
          <p:cNvPr id="10" name="Rectangle 4098"/>
          <p:cNvSpPr>
            <a:spLocks noGrp="1" noChangeArrowheads="1"/>
          </p:cNvSpPr>
          <p:nvPr>
            <p:ph type="ctrTitle" sz="quarter"/>
          </p:nvPr>
        </p:nvSpPr>
        <p:spPr>
          <a:xfrm>
            <a:off x="914400" y="228600"/>
            <a:ext cx="10363200" cy="1143000"/>
          </a:xfrm>
        </p:spPr>
        <p:txBody>
          <a:bodyPr/>
          <a:lstStyle>
            <a:lvl1pPr>
              <a:defRPr sz="3600" baseline="0">
                <a:solidFill>
                  <a:srgbClr val="1E0000"/>
                </a:solidFill>
                <a:latin typeface="Arial" pitchFamily="34" charset="0"/>
                <a:cs typeface="Arial" pitchFamily="34" charset="0"/>
              </a:defRPr>
            </a:lvl1pPr>
          </a:lstStyle>
          <a:p>
            <a:r>
              <a:rPr lang="en-US" dirty="0"/>
              <a:t>Click to edit Master title style</a:t>
            </a:r>
          </a:p>
        </p:txBody>
      </p:sp>
      <p:sp>
        <p:nvSpPr>
          <p:cNvPr id="11" name="Rectangle 4099"/>
          <p:cNvSpPr>
            <a:spLocks noGrp="1" noChangeArrowheads="1"/>
          </p:cNvSpPr>
          <p:nvPr>
            <p:ph type="subTitle" sz="quarter" idx="1"/>
          </p:nvPr>
        </p:nvSpPr>
        <p:spPr>
          <a:xfrm>
            <a:off x="1930400" y="3124200"/>
            <a:ext cx="8534400" cy="1752600"/>
          </a:xfrm>
        </p:spPr>
        <p:txBody>
          <a:bodyPr/>
          <a:lstStyle>
            <a:lvl1pPr marL="0" indent="0" algn="ctr">
              <a:buFontTx/>
              <a:buNone/>
              <a:defRPr baseline="0">
                <a:solidFill>
                  <a:srgbClr val="1E0000"/>
                </a:solidFill>
                <a:latin typeface="Arial" pitchFamily="34" charset="0"/>
                <a:cs typeface="Arial" pitchFamily="34" charset="0"/>
              </a:defRPr>
            </a:lvl1pPr>
          </a:lstStyle>
          <a:p>
            <a:r>
              <a:rPr lang="en-US" dirty="0"/>
              <a:t>Click to edit Master subtitle style</a:t>
            </a:r>
          </a:p>
        </p:txBody>
      </p:sp>
      <p:pic>
        <p:nvPicPr>
          <p:cNvPr id="7" name="Picture 2" descr="http://brandguide.tamu.edu/downloads/logos/TAM-PrimaryMarkA.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406400" y="5791200"/>
            <a:ext cx="42672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950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609600" y="76200"/>
            <a:ext cx="11176000" cy="1066800"/>
          </a:xfrm>
        </p:spPr>
        <p:txBody>
          <a:bodyPr/>
          <a:lstStyle>
            <a:lvl1pPr>
              <a:defRPr baseline="0">
                <a:solidFill>
                  <a:srgbClr val="1E0000"/>
                </a:solidFill>
              </a:defRPr>
            </a:lvl1pPr>
          </a:lstStyle>
          <a:p>
            <a:r>
              <a:rPr lang="en-US" dirty="0"/>
              <a:t>Click to edit Master title style</a:t>
            </a:r>
          </a:p>
        </p:txBody>
      </p:sp>
      <p:sp>
        <p:nvSpPr>
          <p:cNvPr id="5" name="Content Placeholder 2"/>
          <p:cNvSpPr>
            <a:spLocks noGrp="1"/>
          </p:cNvSpPr>
          <p:nvPr>
            <p:ph idx="1"/>
          </p:nvPr>
        </p:nvSpPr>
        <p:spPr>
          <a:xfrm>
            <a:off x="487680" y="1280160"/>
            <a:ext cx="11297920" cy="3733800"/>
          </a:xfrm>
        </p:spPr>
        <p:txBody>
          <a:bodyPr/>
          <a:lstStyle>
            <a:lvl1pPr marL="457200" indent="-457200">
              <a:buClr>
                <a:srgbClr val="1E0000"/>
              </a:buClr>
              <a:buSzPct val="100000"/>
              <a:buFont typeface="Arial" panose="020B0604020202020204" pitchFamily="34" charset="0"/>
              <a:buChar char="•"/>
              <a:defRPr baseline="0">
                <a:solidFill>
                  <a:srgbClr val="1E0000"/>
                </a:solidFill>
              </a:defRPr>
            </a:lvl1pPr>
            <a:lvl2pPr>
              <a:buClr>
                <a:srgbClr val="1E0000"/>
              </a:buClr>
              <a:defRPr baseline="0">
                <a:solidFill>
                  <a:srgbClr val="1E0000"/>
                </a:solidFill>
              </a:defRPr>
            </a:lvl2pPr>
            <a:lvl3pPr marL="1257300" indent="-342900">
              <a:buClr>
                <a:srgbClr val="1E0000"/>
              </a:buClr>
              <a:buSzPct val="90000"/>
              <a:buFont typeface="Arial" panose="020B0604020202020204" pitchFamily="34" charset="0"/>
              <a:buChar char="•"/>
              <a:defRPr baseline="0">
                <a:solidFill>
                  <a:srgbClr val="1E0000"/>
                </a:solidFill>
              </a:defRPr>
            </a:lvl3pPr>
            <a:lvl4pPr>
              <a:buClr>
                <a:srgbClr val="1E0000"/>
              </a:buClr>
              <a:defRPr baseline="0">
                <a:solidFill>
                  <a:srgbClr val="1E0000"/>
                </a:solidFill>
              </a:defRPr>
            </a:lvl4pPr>
            <a:lvl5pPr>
              <a:buClr>
                <a:srgbClr val="1E0000"/>
              </a:buClr>
              <a:defRPr baseline="0">
                <a:solidFill>
                  <a:srgbClr val="1E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9144000" y="6492240"/>
            <a:ext cx="2844800" cy="251418"/>
          </a:xfrm>
          <a:prstGeom prst="rect">
            <a:avLst/>
          </a:prstGeom>
        </p:spPr>
        <p:txBody>
          <a:bodyPr/>
          <a:lstStyle>
            <a:lvl1pPr algn="r">
              <a:defRPr sz="1800" baseline="0">
                <a:solidFill>
                  <a:srgbClr val="1E0000"/>
                </a:solidFill>
              </a:defRPr>
            </a:lvl1pPr>
          </a:lstStyle>
          <a:p>
            <a:fld id="{F06A5241-12CB-C64D-AE38-6540AC6C648E}" type="slidenum">
              <a:rPr lang="en-US" smtClean="0"/>
              <a:pPr/>
              <a:t>‹#›</a:t>
            </a:fld>
            <a:endParaRPr lang="en-US" dirty="0"/>
          </a:p>
        </p:txBody>
      </p:sp>
    </p:spTree>
    <p:extLst>
      <p:ext uri="{BB962C8B-B14F-4D97-AF65-F5344CB8AC3E}">
        <p14:creationId xmlns:p14="http://schemas.microsoft.com/office/powerpoint/2010/main" val="654020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1460070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10" Type="http://schemas.openxmlformats.org/officeDocument/2006/relationships/image" Target="../media/image1.png"/><Relationship Id="rId4" Type="http://schemas.openxmlformats.org/officeDocument/2006/relationships/slideLayout" Target="../slideLayouts/slideLayout9.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AutoShape 5"/>
          <p:cNvSpPr>
            <a:spLocks noChangeArrowheads="1"/>
          </p:cNvSpPr>
          <p:nvPr/>
        </p:nvSpPr>
        <p:spPr bwMode="auto">
          <a:xfrm>
            <a:off x="1016000" y="1143000"/>
            <a:ext cx="6807200" cy="609600"/>
          </a:xfrm>
          <a:prstGeom prst="roundRect">
            <a:avLst>
              <a:gd name="adj" fmla="val 50000"/>
            </a:avLst>
          </a:prstGeom>
          <a:solidFill>
            <a:schemeClr val="bg1"/>
          </a:solidFill>
          <a:ln w="9525">
            <a:noFill/>
            <a:round/>
            <a:headEnd/>
            <a:tailEnd/>
          </a:ln>
        </p:spPr>
        <p:txBody>
          <a:bodyPr wrap="none" anchor="ctr"/>
          <a:lstStyle/>
          <a:p>
            <a:pPr algn="ctr">
              <a:spcBef>
                <a:spcPct val="0"/>
              </a:spcBef>
              <a:buClrTx/>
              <a:buSzTx/>
              <a:buFontTx/>
              <a:buNone/>
              <a:defRPr/>
            </a:pPr>
            <a:endParaRPr kumimoji="1" lang="en-US" sz="2400"/>
          </a:p>
        </p:txBody>
      </p:sp>
      <p:sp>
        <p:nvSpPr>
          <p:cNvPr id="25615" name="Rectangle 15"/>
          <p:cNvSpPr>
            <a:spLocks noChangeArrowheads="1"/>
          </p:cNvSpPr>
          <p:nvPr userDrawn="1"/>
        </p:nvSpPr>
        <p:spPr bwMode="auto">
          <a:xfrm>
            <a:off x="304801" y="6629401"/>
            <a:ext cx="11578167" cy="9525"/>
          </a:xfrm>
          <a:prstGeom prst="rect">
            <a:avLst/>
          </a:prstGeom>
          <a:gradFill rotWithShape="0">
            <a:gsLst>
              <a:gs pos="0">
                <a:schemeClr val="folHlink"/>
              </a:gs>
              <a:gs pos="100000">
                <a:schemeClr val="folHlink">
                  <a:gamma/>
                  <a:tint val="25098"/>
                  <a:invGamma/>
                </a:schemeClr>
              </a:gs>
            </a:gsLst>
            <a:path path="shape">
              <a:fillToRect l="50000" t="50000" r="50000" b="50000"/>
            </a:path>
          </a:gradFill>
          <a:ln w="19050">
            <a:noFill/>
            <a:miter lim="800000"/>
            <a:headEnd/>
            <a:tailEnd/>
          </a:ln>
          <a:effectLst/>
        </p:spPr>
        <p:txBody>
          <a:bodyPr wrap="none" anchor="ctr"/>
          <a:lstStyle/>
          <a:p>
            <a:pPr algn="ctr">
              <a:spcBef>
                <a:spcPct val="0"/>
              </a:spcBef>
              <a:buClrTx/>
              <a:buSzTx/>
              <a:buFontTx/>
              <a:buNone/>
              <a:defRPr/>
            </a:pPr>
            <a:endParaRPr lang="en-US" sz="2400">
              <a:latin typeface="Helvetica" charset="0"/>
            </a:endParaRPr>
          </a:p>
        </p:txBody>
      </p:sp>
      <p:sp>
        <p:nvSpPr>
          <p:cNvPr id="11" name="Line 8"/>
          <p:cNvSpPr>
            <a:spLocks noChangeShapeType="1"/>
          </p:cNvSpPr>
          <p:nvPr userDrawn="1"/>
        </p:nvSpPr>
        <p:spPr bwMode="auto">
          <a:xfrm>
            <a:off x="0" y="1143000"/>
            <a:ext cx="11176000" cy="0"/>
          </a:xfrm>
          <a:prstGeom prst="line">
            <a:avLst/>
          </a:prstGeom>
          <a:noFill/>
          <a:ln w="50800">
            <a:solidFill>
              <a:srgbClr val="500000"/>
            </a:solidFill>
            <a:round/>
            <a:headEnd type="none" w="sm" len="sm"/>
            <a:tailEnd type="none" w="sm" len="sm"/>
          </a:ln>
          <a:effectLst/>
        </p:spPr>
        <p:txBody>
          <a:bodyPr wrap="none" anchor="ctr"/>
          <a:lstStyle/>
          <a:p>
            <a:pPr>
              <a:defRPr/>
            </a:pPr>
            <a:endParaRPr lang="en-US" sz="2800" dirty="0"/>
          </a:p>
        </p:txBody>
      </p:sp>
      <p:sp>
        <p:nvSpPr>
          <p:cNvPr id="12" name="Rectangle 6"/>
          <p:cNvSpPr>
            <a:spLocks noGrp="1" noChangeArrowheads="1"/>
          </p:cNvSpPr>
          <p:nvPr>
            <p:ph type="title"/>
          </p:nvPr>
        </p:nvSpPr>
        <p:spPr bwMode="auto">
          <a:xfrm>
            <a:off x="609600" y="76200"/>
            <a:ext cx="10668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 name="Rectangle 6"/>
          <p:cNvSpPr>
            <a:spLocks noGrp="1" noChangeArrowheads="1"/>
          </p:cNvSpPr>
          <p:nvPr>
            <p:ph type="sldNum" sz="quarter" idx="4"/>
          </p:nvPr>
        </p:nvSpPr>
        <p:spPr bwMode="auto">
          <a:xfrm>
            <a:off x="9448800" y="63246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a:latin typeface="Times New Roman" pitchFamily="18" charset="0"/>
              </a:defRPr>
            </a:lvl1pPr>
          </a:lstStyle>
          <a:p>
            <a:pPr>
              <a:defRPr/>
            </a:pPr>
            <a:fld id="{F6D20532-61D7-47D0-903F-227F7C48AD34}" type="slidenum">
              <a:rPr lang="en-US"/>
              <a:pPr>
                <a:defRPr/>
              </a:pPr>
              <a:t>‹#›</a:t>
            </a:fld>
            <a:endParaRPr lang="en-US" dirty="0"/>
          </a:p>
        </p:txBody>
      </p:sp>
      <p:sp>
        <p:nvSpPr>
          <p:cNvPr id="15" name="Rectangle 7"/>
          <p:cNvSpPr>
            <a:spLocks noGrp="1" noChangeArrowheads="1"/>
          </p:cNvSpPr>
          <p:nvPr>
            <p:ph type="body" idx="1"/>
          </p:nvPr>
        </p:nvSpPr>
        <p:spPr bwMode="auto">
          <a:xfrm>
            <a:off x="487680" y="1280160"/>
            <a:ext cx="10668000" cy="373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074" name="Picture 2" descr="Related image"/>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318241" y="838200"/>
            <a:ext cx="812800" cy="6096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33" r:id="rId1"/>
    <p:sldLayoutId id="2147483723" r:id="rId2"/>
    <p:sldLayoutId id="2147483724" r:id="rId3"/>
    <p:sldLayoutId id="2147483725" r:id="rId4"/>
    <p:sldLayoutId id="2147483727" r:id="rId5"/>
  </p:sldLayoutIdLst>
  <p:txStyles>
    <p:titleStyle>
      <a:lvl1pPr algn="l" rtl="0" eaLnBrk="0" fontAlgn="base" hangingPunct="0">
        <a:lnSpc>
          <a:spcPct val="90000"/>
        </a:lnSpc>
        <a:spcBef>
          <a:spcPct val="0"/>
        </a:spcBef>
        <a:spcAft>
          <a:spcPct val="0"/>
        </a:spcAft>
        <a:defRPr sz="3600" b="1" baseline="0">
          <a:solidFill>
            <a:srgbClr val="3C0000"/>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457200" indent="-457200" algn="l" rtl="0" eaLnBrk="0" fontAlgn="base" hangingPunct="0">
        <a:spcBef>
          <a:spcPct val="20000"/>
        </a:spcBef>
        <a:spcAft>
          <a:spcPct val="0"/>
        </a:spcAft>
        <a:buClr>
          <a:schemeClr val="tx1"/>
        </a:buClr>
        <a:buSzPct val="100000"/>
        <a:buFont typeface="Arial" panose="020B0604020202020204" pitchFamily="34" charset="0"/>
        <a:buChar char="•"/>
        <a:defRPr sz="2800" baseline="0">
          <a:solidFill>
            <a:srgbClr val="280000"/>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baseline="0">
          <a:solidFill>
            <a:srgbClr val="280000"/>
          </a:solidFill>
          <a:latin typeface="+mn-lt"/>
        </a:defRPr>
      </a:lvl2pPr>
      <a:lvl3pPr marL="1257300" indent="-342900" algn="l" rtl="0" eaLnBrk="0" fontAlgn="base" hangingPunct="0">
        <a:spcBef>
          <a:spcPct val="20000"/>
        </a:spcBef>
        <a:spcAft>
          <a:spcPct val="0"/>
        </a:spcAft>
        <a:buClr>
          <a:schemeClr val="tx1"/>
        </a:buClr>
        <a:buSzPct val="90000"/>
        <a:buFont typeface="Arial" panose="020B0604020202020204" pitchFamily="34" charset="0"/>
        <a:buChar char="•"/>
        <a:defRPr sz="2000" baseline="0">
          <a:solidFill>
            <a:srgbClr val="280000"/>
          </a:solidFill>
          <a:latin typeface="+mn-lt"/>
        </a:defRPr>
      </a:lvl3pPr>
      <a:lvl4pPr marL="1600200" indent="-228600" algn="l" rtl="0" eaLnBrk="0" fontAlgn="base" hangingPunct="0">
        <a:spcBef>
          <a:spcPct val="20000"/>
        </a:spcBef>
        <a:spcAft>
          <a:spcPct val="0"/>
        </a:spcAft>
        <a:buClr>
          <a:schemeClr val="tx1"/>
        </a:buClr>
        <a:buSzPct val="80000"/>
        <a:buChar char="–"/>
        <a:defRPr sz="2000" baseline="0">
          <a:solidFill>
            <a:srgbClr val="280000"/>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
        <a:defRPr sz="2000" baseline="0">
          <a:solidFill>
            <a:srgbClr val="280000"/>
          </a:solidFill>
          <a:latin typeface="+mn-lt"/>
        </a:defRPr>
      </a:lvl5pPr>
      <a:lvl6pPr marL="25146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AutoShape 5"/>
          <p:cNvSpPr>
            <a:spLocks noChangeArrowheads="1"/>
          </p:cNvSpPr>
          <p:nvPr/>
        </p:nvSpPr>
        <p:spPr bwMode="auto">
          <a:xfrm>
            <a:off x="1016000" y="1143000"/>
            <a:ext cx="6807200" cy="609600"/>
          </a:xfrm>
          <a:prstGeom prst="roundRect">
            <a:avLst>
              <a:gd name="adj" fmla="val 50000"/>
            </a:avLst>
          </a:prstGeom>
          <a:solidFill>
            <a:schemeClr val="bg1"/>
          </a:solidFill>
          <a:ln w="9525">
            <a:noFill/>
            <a:round/>
            <a:headEnd/>
            <a:tailEnd/>
          </a:ln>
        </p:spPr>
        <p:txBody>
          <a:bodyPr wrap="none" anchor="ctr"/>
          <a:lstStyle/>
          <a:p>
            <a:pPr algn="ctr">
              <a:spcBef>
                <a:spcPct val="0"/>
              </a:spcBef>
              <a:buClrTx/>
              <a:buSzTx/>
              <a:buFontTx/>
              <a:buNone/>
              <a:defRPr/>
            </a:pPr>
            <a:endParaRPr kumimoji="1" lang="en-US" sz="2400"/>
          </a:p>
        </p:txBody>
      </p:sp>
      <p:sp>
        <p:nvSpPr>
          <p:cNvPr id="25615" name="Rectangle 15"/>
          <p:cNvSpPr>
            <a:spLocks noChangeArrowheads="1"/>
          </p:cNvSpPr>
          <p:nvPr userDrawn="1"/>
        </p:nvSpPr>
        <p:spPr bwMode="auto">
          <a:xfrm>
            <a:off x="304801" y="6629401"/>
            <a:ext cx="11578167" cy="9525"/>
          </a:xfrm>
          <a:prstGeom prst="rect">
            <a:avLst/>
          </a:prstGeom>
          <a:gradFill rotWithShape="0">
            <a:gsLst>
              <a:gs pos="0">
                <a:schemeClr val="folHlink"/>
              </a:gs>
              <a:gs pos="100000">
                <a:schemeClr val="folHlink">
                  <a:gamma/>
                  <a:tint val="25098"/>
                  <a:invGamma/>
                </a:schemeClr>
              </a:gs>
            </a:gsLst>
            <a:path path="shape">
              <a:fillToRect l="50000" t="50000" r="50000" b="50000"/>
            </a:path>
          </a:gradFill>
          <a:ln w="19050">
            <a:noFill/>
            <a:miter lim="800000"/>
            <a:headEnd/>
            <a:tailEnd/>
          </a:ln>
          <a:effectLst/>
        </p:spPr>
        <p:txBody>
          <a:bodyPr wrap="none" anchor="ctr"/>
          <a:lstStyle/>
          <a:p>
            <a:pPr algn="ctr">
              <a:spcBef>
                <a:spcPct val="0"/>
              </a:spcBef>
              <a:buClrTx/>
              <a:buSzTx/>
              <a:buFontTx/>
              <a:buNone/>
              <a:defRPr/>
            </a:pPr>
            <a:endParaRPr lang="en-US" sz="2400">
              <a:latin typeface="Helvetica" charset="0"/>
            </a:endParaRPr>
          </a:p>
        </p:txBody>
      </p:sp>
      <p:sp>
        <p:nvSpPr>
          <p:cNvPr id="11" name="Line 8"/>
          <p:cNvSpPr>
            <a:spLocks noChangeShapeType="1"/>
          </p:cNvSpPr>
          <p:nvPr userDrawn="1"/>
        </p:nvSpPr>
        <p:spPr bwMode="auto">
          <a:xfrm>
            <a:off x="0" y="1143000"/>
            <a:ext cx="11176000" cy="0"/>
          </a:xfrm>
          <a:prstGeom prst="line">
            <a:avLst/>
          </a:prstGeom>
          <a:noFill/>
          <a:ln w="50800">
            <a:solidFill>
              <a:srgbClr val="500000"/>
            </a:solidFill>
            <a:round/>
            <a:headEnd type="none" w="sm" len="sm"/>
            <a:tailEnd type="none" w="sm" len="sm"/>
          </a:ln>
          <a:effectLst/>
        </p:spPr>
        <p:txBody>
          <a:bodyPr wrap="none" anchor="ctr"/>
          <a:lstStyle/>
          <a:p>
            <a:pPr>
              <a:defRPr/>
            </a:pPr>
            <a:endParaRPr lang="en-US" sz="2800" dirty="0"/>
          </a:p>
        </p:txBody>
      </p:sp>
      <p:sp>
        <p:nvSpPr>
          <p:cNvPr id="12" name="Rectangle 6"/>
          <p:cNvSpPr>
            <a:spLocks noGrp="1" noChangeArrowheads="1"/>
          </p:cNvSpPr>
          <p:nvPr>
            <p:ph type="title"/>
          </p:nvPr>
        </p:nvSpPr>
        <p:spPr bwMode="auto">
          <a:xfrm>
            <a:off x="609600" y="76200"/>
            <a:ext cx="10668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5" name="Rectangle 7"/>
          <p:cNvSpPr>
            <a:spLocks noGrp="1" noChangeArrowheads="1"/>
          </p:cNvSpPr>
          <p:nvPr>
            <p:ph type="body" idx="1"/>
          </p:nvPr>
        </p:nvSpPr>
        <p:spPr bwMode="auto">
          <a:xfrm>
            <a:off x="487680" y="1280160"/>
            <a:ext cx="10668000" cy="373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074" name="Picture 2" descr="Related image"/>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11318241" y="838200"/>
            <a:ext cx="812800" cy="6096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55" r:id="rId1"/>
    <p:sldLayoutId id="2147483750" r:id="rId2"/>
    <p:sldLayoutId id="2147483751" r:id="rId3"/>
    <p:sldLayoutId id="2147483752" r:id="rId4"/>
    <p:sldLayoutId id="2147483756" r:id="rId5"/>
    <p:sldLayoutId id="2147483757" r:id="rId6"/>
    <p:sldLayoutId id="2147483753" r:id="rId7"/>
    <p:sldLayoutId id="2147483754" r:id="rId8"/>
  </p:sldLayoutIdLst>
  <p:hf hdr="0" ftr="0" dt="0"/>
  <p:txStyles>
    <p:titleStyle>
      <a:lvl1pPr algn="l" rtl="0" eaLnBrk="0" fontAlgn="base" hangingPunct="0">
        <a:lnSpc>
          <a:spcPct val="90000"/>
        </a:lnSpc>
        <a:spcBef>
          <a:spcPct val="0"/>
        </a:spcBef>
        <a:spcAft>
          <a:spcPct val="0"/>
        </a:spcAft>
        <a:defRPr sz="3600" b="1" baseline="0">
          <a:solidFill>
            <a:srgbClr val="3C0000"/>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457200" indent="-457200" algn="l" rtl="0" eaLnBrk="0" fontAlgn="base" hangingPunct="0">
        <a:spcBef>
          <a:spcPct val="20000"/>
        </a:spcBef>
        <a:spcAft>
          <a:spcPct val="0"/>
        </a:spcAft>
        <a:buClr>
          <a:schemeClr val="tx1"/>
        </a:buClr>
        <a:buSzPct val="100000"/>
        <a:buFont typeface="Arial" panose="020B0604020202020204" pitchFamily="34" charset="0"/>
        <a:buChar char="•"/>
        <a:defRPr sz="2800" baseline="0">
          <a:solidFill>
            <a:srgbClr val="280000"/>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baseline="0">
          <a:solidFill>
            <a:srgbClr val="280000"/>
          </a:solidFill>
          <a:latin typeface="+mn-lt"/>
        </a:defRPr>
      </a:lvl2pPr>
      <a:lvl3pPr marL="1257300" indent="-342900" algn="l" rtl="0" eaLnBrk="0" fontAlgn="base" hangingPunct="0">
        <a:spcBef>
          <a:spcPct val="20000"/>
        </a:spcBef>
        <a:spcAft>
          <a:spcPct val="0"/>
        </a:spcAft>
        <a:buClr>
          <a:schemeClr val="tx1"/>
        </a:buClr>
        <a:buSzPct val="90000"/>
        <a:buFont typeface="Arial" panose="020B0604020202020204" pitchFamily="34" charset="0"/>
        <a:buChar char="•"/>
        <a:defRPr sz="2000" baseline="0">
          <a:solidFill>
            <a:srgbClr val="280000"/>
          </a:solidFill>
          <a:latin typeface="+mn-lt"/>
        </a:defRPr>
      </a:lvl3pPr>
      <a:lvl4pPr marL="1600200" indent="-228600" algn="l" rtl="0" eaLnBrk="0" fontAlgn="base" hangingPunct="0">
        <a:spcBef>
          <a:spcPct val="20000"/>
        </a:spcBef>
        <a:spcAft>
          <a:spcPct val="0"/>
        </a:spcAft>
        <a:buClr>
          <a:schemeClr val="tx1"/>
        </a:buClr>
        <a:buSzPct val="80000"/>
        <a:buChar char="–"/>
        <a:defRPr sz="2000" baseline="0">
          <a:solidFill>
            <a:srgbClr val="280000"/>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
        <a:defRPr sz="2000" baseline="0">
          <a:solidFill>
            <a:srgbClr val="280000"/>
          </a:solidFill>
          <a:latin typeface="+mn-lt"/>
        </a:defRPr>
      </a:lvl5pPr>
      <a:lvl6pPr marL="25146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overbye@tamu.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4.bin"/><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oleObject" Target="../embeddings/oleObject5.bin"/><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6.bin"/><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oleObject" Target="../embeddings/oleObject7.bin"/><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oleObject" Target="../embeddings/oleObject8.bin"/><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oleObject" Target="../embeddings/oleObject9.bin"/><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10.bin"/><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oleObject" Target="../embeddings/oleObject11.bin"/><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oleObject" Target="../embeddings/oleObject12.bin"/><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oleObject" Target="../embeddings/oleObject13.bin"/><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oleObject" Target="../embeddings/oleObject14.bin"/><Relationship Id="rId1" Type="http://schemas.openxmlformats.org/officeDocument/2006/relationships/slideLayout" Target="../slideLayouts/slideLayout6.xml"/><Relationship Id="rId5" Type="http://schemas.openxmlformats.org/officeDocument/2006/relationships/image" Target="../media/image19.wmf"/><Relationship Id="rId4" Type="http://schemas.openxmlformats.org/officeDocument/2006/relationships/oleObject" Target="../embeddings/oleObject15.bin"/></Relationships>
</file>

<file path=ppt/slides/_rels/slide25.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16.bin"/><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oleObject" Target="../embeddings/oleObject17.bin"/><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oleObject" Target="../embeddings/oleObject18.bin"/><Relationship Id="rId1" Type="http://schemas.openxmlformats.org/officeDocument/2006/relationships/slideLayout" Target="../slideLayouts/slideLayout6.xml"/><Relationship Id="rId5" Type="http://schemas.openxmlformats.org/officeDocument/2006/relationships/image" Target="../media/image23.wmf"/><Relationship Id="rId4" Type="http://schemas.openxmlformats.org/officeDocument/2006/relationships/oleObject" Target="../embeddings/oleObject19.bin"/></Relationships>
</file>

<file path=ppt/slides/_rels/slide28.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oleObject" Target="../embeddings/oleObject20.bin"/><Relationship Id="rId1" Type="http://schemas.openxmlformats.org/officeDocument/2006/relationships/slideLayout" Target="../slideLayouts/slideLayout6.xml"/><Relationship Id="rId5" Type="http://schemas.openxmlformats.org/officeDocument/2006/relationships/image" Target="../media/image25.wmf"/><Relationship Id="rId4" Type="http://schemas.openxmlformats.org/officeDocument/2006/relationships/oleObject" Target="../embeddings/oleObject21.bin"/></Relationships>
</file>

<file path=ppt/slides/_rels/slide29.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oleObject" Target="../embeddings/oleObject22.bin"/><Relationship Id="rId1" Type="http://schemas.openxmlformats.org/officeDocument/2006/relationships/slideLayout" Target="../slideLayouts/slideLayout6.xml"/><Relationship Id="rId5" Type="http://schemas.openxmlformats.org/officeDocument/2006/relationships/image" Target="../media/image27.wmf"/><Relationship Id="rId4" Type="http://schemas.openxmlformats.org/officeDocument/2006/relationships/oleObject" Target="../embeddings/oleObject23.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oleObject" Target="../embeddings/oleObject24.bin"/><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oleObject" Target="../embeddings/oleObject25.bin"/><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oleObject" Target="../embeddings/oleObject26.bin"/><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oleObject" Target="../embeddings/oleObject27.bin"/><Relationship Id="rId1" Type="http://schemas.openxmlformats.org/officeDocument/2006/relationships/slideLayout" Target="../slideLayouts/slideLayout6.xml"/><Relationship Id="rId5" Type="http://schemas.openxmlformats.org/officeDocument/2006/relationships/image" Target="../media/image32.wmf"/><Relationship Id="rId4" Type="http://schemas.openxmlformats.org/officeDocument/2006/relationships/oleObject" Target="../embeddings/oleObject28.bin"/></Relationships>
</file>

<file path=ppt/slides/_rels/slide34.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oleObject" Target="../embeddings/oleObject29.bin"/><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 Id="rId4" Type="http://schemas.openxmlformats.org/officeDocument/2006/relationships/image" Target="../media/image40.emf"/></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emf"/><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2.bin"/><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3.bin"/><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Grp="1" noChangeArrowheads="1"/>
          </p:cNvSpPr>
          <p:nvPr>
            <p:ph type="ctrTitle"/>
          </p:nvPr>
        </p:nvSpPr>
        <p:spPr>
          <a:xfrm>
            <a:off x="1524000" y="76201"/>
            <a:ext cx="9144000" cy="1646237"/>
          </a:xfrm>
          <a:noFill/>
        </p:spPr>
        <p:txBody>
          <a:bodyPr anchor="ctr"/>
          <a:lstStyle/>
          <a:p>
            <a:pPr algn="ctr" eaLnBrk="1" hangingPunct="1">
              <a:spcBef>
                <a:spcPct val="50000"/>
              </a:spcBef>
            </a:pPr>
            <a:r>
              <a:rPr lang="en-US" altLang="en-US" dirty="0"/>
              <a:t>ECEN 615</a:t>
            </a:r>
            <a:br>
              <a:rPr lang="en-US" altLang="en-US" dirty="0"/>
            </a:br>
            <a:r>
              <a:rPr lang="en-US" altLang="en-US" dirty="0"/>
              <a:t>Methods of Electric Power </a:t>
            </a:r>
            <a:br>
              <a:rPr lang="en-US" altLang="en-US" dirty="0"/>
            </a:br>
            <a:r>
              <a:rPr lang="en-US" altLang="en-US" dirty="0"/>
              <a:t>Systems Analysis</a:t>
            </a:r>
          </a:p>
        </p:txBody>
      </p:sp>
      <p:sp>
        <p:nvSpPr>
          <p:cNvPr id="6" name="Rectangle 5"/>
          <p:cNvSpPr/>
          <p:nvPr/>
        </p:nvSpPr>
        <p:spPr>
          <a:xfrm>
            <a:off x="1828800" y="1752601"/>
            <a:ext cx="9525000" cy="1077218"/>
          </a:xfrm>
          <a:prstGeom prst="rect">
            <a:avLst/>
          </a:prstGeom>
        </p:spPr>
        <p:txBody>
          <a:bodyPr wrap="square">
            <a:spAutoFit/>
          </a:bodyPr>
          <a:lstStyle/>
          <a:p>
            <a:pPr algn="ctr"/>
            <a:r>
              <a:rPr lang="en-US" sz="3200" b="1" kern="0" dirty="0">
                <a:solidFill>
                  <a:srgbClr val="1E0000"/>
                </a:solidFill>
                <a:latin typeface="Arial" pitchFamily="34" charset="0"/>
                <a:cs typeface="Arial" pitchFamily="34" charset="0"/>
              </a:rPr>
              <a:t>Lecture 22: Linear Programming, </a:t>
            </a:r>
            <a:br>
              <a:rPr lang="en-US" sz="3200" b="1" kern="0" dirty="0">
                <a:solidFill>
                  <a:srgbClr val="1E0000"/>
                </a:solidFill>
                <a:latin typeface="Arial" pitchFamily="34" charset="0"/>
                <a:cs typeface="Arial" pitchFamily="34" charset="0"/>
              </a:rPr>
            </a:br>
            <a:r>
              <a:rPr lang="en-US" sz="3200" b="1" kern="0" dirty="0">
                <a:solidFill>
                  <a:srgbClr val="1E0000"/>
                </a:solidFill>
                <a:latin typeface="Arial" pitchFamily="34" charset="0"/>
                <a:cs typeface="Arial" pitchFamily="34" charset="0"/>
              </a:rPr>
              <a:t>Optimal Power Flow, </a:t>
            </a:r>
          </a:p>
        </p:txBody>
      </p:sp>
      <p:sp>
        <p:nvSpPr>
          <p:cNvPr id="7" name="Subtitle 2"/>
          <p:cNvSpPr>
            <a:spLocks noGrp="1"/>
          </p:cNvSpPr>
          <p:nvPr>
            <p:ph type="subTitle" sz="quarter" idx="1"/>
          </p:nvPr>
        </p:nvSpPr>
        <p:spPr>
          <a:xfrm>
            <a:off x="1752600" y="3251817"/>
            <a:ext cx="8534400" cy="1752600"/>
          </a:xfrm>
        </p:spPr>
        <p:txBody>
          <a:bodyPr/>
          <a:lstStyle/>
          <a:p>
            <a:r>
              <a:rPr lang="en-US" dirty="0"/>
              <a:t>Prof. Tom Overbye</a:t>
            </a:r>
          </a:p>
          <a:p>
            <a:r>
              <a:rPr lang="en-US" dirty="0"/>
              <a:t>Dept. of Electrical and Computer Engineering</a:t>
            </a:r>
          </a:p>
          <a:p>
            <a:r>
              <a:rPr lang="en-US" dirty="0"/>
              <a:t>Texas A&amp;M University</a:t>
            </a:r>
          </a:p>
          <a:p>
            <a:r>
              <a:rPr lang="en-US" dirty="0">
                <a:hlinkClick r:id="rId3"/>
              </a:rPr>
              <a:t>overbye@tamu.edu</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a:extLst>
              <a:ext uri="{FF2B5EF4-FFF2-40B4-BE49-F238E27FC236}">
                <a16:creationId xmlns:a16="http://schemas.microsoft.com/office/drawing/2014/main" id="{3E6F9A93-1979-4DA6-A412-19EA49B42142}"/>
              </a:ext>
            </a:extLst>
          </p:cNvPr>
          <p:cNvSpPr>
            <a:spLocks noGrp="1" noChangeArrowheads="1"/>
          </p:cNvSpPr>
          <p:nvPr>
            <p:ph type="title"/>
          </p:nvPr>
        </p:nvSpPr>
        <p:spPr/>
        <p:txBody>
          <a:bodyPr/>
          <a:lstStyle/>
          <a:p>
            <a:r>
              <a:rPr lang="en-US" altLang="en-US"/>
              <a:t>LP Standard Form</a:t>
            </a:r>
          </a:p>
        </p:txBody>
      </p:sp>
      <p:graphicFrame>
        <p:nvGraphicFramePr>
          <p:cNvPr id="264196" name="Object 4">
            <a:extLst>
              <a:ext uri="{FF2B5EF4-FFF2-40B4-BE49-F238E27FC236}">
                <a16:creationId xmlns:a16="http://schemas.microsoft.com/office/drawing/2014/main" id="{C8FB39A0-C97F-41F8-A995-AE0A35A33C68}"/>
              </a:ext>
            </a:extLst>
          </p:cNvPr>
          <p:cNvGraphicFramePr>
            <a:graphicFrameLocks noGrp="1" noChangeAspect="1"/>
          </p:cNvGraphicFramePr>
          <p:nvPr>
            <p:ph type="body" idx="1"/>
            <p:extLst>
              <p:ext uri="{D42A27DB-BD31-4B8C-83A1-F6EECF244321}">
                <p14:modId xmlns:p14="http://schemas.microsoft.com/office/powerpoint/2010/main" val="432094056"/>
              </p:ext>
            </p:extLst>
          </p:nvPr>
        </p:nvGraphicFramePr>
        <p:xfrm>
          <a:off x="914400" y="1279526"/>
          <a:ext cx="6578600" cy="4697413"/>
        </p:xfrm>
        <a:graphic>
          <a:graphicData uri="http://schemas.openxmlformats.org/presentationml/2006/ole">
            <mc:AlternateContent xmlns:mc="http://schemas.openxmlformats.org/markup-compatibility/2006">
              <mc:Choice xmlns:v="urn:schemas-microsoft-com:vml" Requires="v">
                <p:oleObj name="Equation" r:id="rId2" imgW="6527520" imgH="4660560" progId="Equation.DSMT4">
                  <p:embed/>
                </p:oleObj>
              </mc:Choice>
              <mc:Fallback>
                <p:oleObj name="Equation" r:id="rId2" imgW="6527520" imgH="4660560" progId="Equation.DSMT4">
                  <p:embed/>
                  <p:pic>
                    <p:nvPicPr>
                      <p:cNvPr id="264196" name="Object 4">
                        <a:extLst>
                          <a:ext uri="{FF2B5EF4-FFF2-40B4-BE49-F238E27FC236}">
                            <a16:creationId xmlns:a16="http://schemas.microsoft.com/office/drawing/2014/main" id="{C8FB39A0-C97F-41F8-A995-AE0A35A33C68}"/>
                          </a:ext>
                        </a:extLst>
                      </p:cNvPr>
                      <p:cNvPicPr>
                        <a:picLocks noChangeAspect="1" noChangeArrowheads="1"/>
                      </p:cNvPicPr>
                      <p:nvPr/>
                    </p:nvPicPr>
                    <p:blipFill>
                      <a:blip r:embed="rId3"/>
                      <a:srcRect/>
                      <a:stretch>
                        <a:fillRect/>
                      </a:stretch>
                    </p:blipFill>
                    <p:spPr bwMode="auto">
                      <a:xfrm>
                        <a:off x="914400" y="1279526"/>
                        <a:ext cx="6578600" cy="4697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4197" name="Text Box 5">
            <a:extLst>
              <a:ext uri="{FF2B5EF4-FFF2-40B4-BE49-F238E27FC236}">
                <a16:creationId xmlns:a16="http://schemas.microsoft.com/office/drawing/2014/main" id="{DE534926-D23E-4DF6-BD0B-229614078993}"/>
              </a:ext>
            </a:extLst>
          </p:cNvPr>
          <p:cNvSpPr txBox="1">
            <a:spLocks noChangeArrowheads="1"/>
          </p:cNvSpPr>
          <p:nvPr/>
        </p:nvSpPr>
        <p:spPr bwMode="auto">
          <a:xfrm>
            <a:off x="5867400" y="1828801"/>
            <a:ext cx="4876800" cy="830997"/>
          </a:xfrm>
          <a:prstGeom prst="rect">
            <a:avLst/>
          </a:prstGeom>
          <a:solidFill>
            <a:srgbClr val="FFE6E6"/>
          </a:solidFill>
          <a:ln>
            <a:noFill/>
          </a:ln>
          <a:effectLst/>
        </p:spPr>
        <p:txBody>
          <a:bodyPr wrap="square">
            <a:spAutoFit/>
          </a:bodyPr>
          <a:lstStyle/>
          <a:p>
            <a:r>
              <a:rPr lang="en-US" altLang="en-US" sz="2400" dirty="0">
                <a:solidFill>
                  <a:srgbClr val="1E0000"/>
                </a:solidFill>
              </a:rPr>
              <a:t>Maximum problems can be treated as minimizing the negative</a:t>
            </a:r>
          </a:p>
        </p:txBody>
      </p:sp>
      <p:sp>
        <p:nvSpPr>
          <p:cNvPr id="5" name="Text Box 5">
            <a:extLst>
              <a:ext uri="{FF2B5EF4-FFF2-40B4-BE49-F238E27FC236}">
                <a16:creationId xmlns:a16="http://schemas.microsoft.com/office/drawing/2014/main" id="{CD1BAC3E-F1EF-4A36-AEC8-EEBB513439D4}"/>
              </a:ext>
            </a:extLst>
          </p:cNvPr>
          <p:cNvSpPr txBox="1">
            <a:spLocks noChangeArrowheads="1"/>
          </p:cNvSpPr>
          <p:nvPr/>
        </p:nvSpPr>
        <p:spPr bwMode="auto">
          <a:xfrm>
            <a:off x="1828800" y="5977573"/>
            <a:ext cx="6858001" cy="461665"/>
          </a:xfrm>
          <a:prstGeom prst="rect">
            <a:avLst/>
          </a:prstGeom>
          <a:solidFill>
            <a:srgbClr val="FFE6E6"/>
          </a:solidFill>
          <a:ln>
            <a:noFill/>
          </a:ln>
          <a:effectLst/>
        </p:spPr>
        <p:txBody>
          <a:bodyPr wrap="square">
            <a:spAutoFit/>
          </a:bodyPr>
          <a:lstStyle/>
          <a:p>
            <a:r>
              <a:rPr lang="en-US" altLang="en-US" sz="2400" dirty="0">
                <a:solidFill>
                  <a:srgbClr val="1E0000"/>
                </a:solidFill>
              </a:rPr>
              <a:t>The previous examples were not in this form!</a:t>
            </a:r>
          </a:p>
        </p:txBody>
      </p:sp>
      <p:sp>
        <p:nvSpPr>
          <p:cNvPr id="2" name="Slide Number Placeholder 1">
            <a:extLst>
              <a:ext uri="{FF2B5EF4-FFF2-40B4-BE49-F238E27FC236}">
                <a16:creationId xmlns:a16="http://schemas.microsoft.com/office/drawing/2014/main" id="{DB539F0C-44F7-098D-8D7F-E9CF4D7A95A1}"/>
              </a:ext>
            </a:extLst>
          </p:cNvPr>
          <p:cNvSpPr txBox="1">
            <a:spLocks/>
          </p:cNvSpPr>
          <p:nvPr/>
        </p:nvSpPr>
        <p:spPr>
          <a:xfrm>
            <a:off x="10744200" y="6324600"/>
            <a:ext cx="12192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9</a:t>
            </a:fld>
            <a:endParaRPr lang="en-US" sz="2000" dirty="0">
              <a:solidFill>
                <a:srgbClr val="1E0000"/>
              </a:solidFill>
            </a:endParaRPr>
          </a:p>
        </p:txBody>
      </p:sp>
    </p:spTree>
    <p:extLst>
      <p:ext uri="{BB962C8B-B14F-4D97-AF65-F5344CB8AC3E}">
        <p14:creationId xmlns:p14="http://schemas.microsoft.com/office/powerpoint/2010/main" val="3299962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a:extLst>
              <a:ext uri="{FF2B5EF4-FFF2-40B4-BE49-F238E27FC236}">
                <a16:creationId xmlns:a16="http://schemas.microsoft.com/office/drawing/2014/main" id="{F51A3493-87A1-4436-9B31-9C285DDFFB81}"/>
              </a:ext>
            </a:extLst>
          </p:cNvPr>
          <p:cNvSpPr>
            <a:spLocks noGrp="1" noChangeArrowheads="1"/>
          </p:cNvSpPr>
          <p:nvPr>
            <p:ph type="title"/>
          </p:nvPr>
        </p:nvSpPr>
        <p:spPr/>
        <p:txBody>
          <a:bodyPr/>
          <a:lstStyle/>
          <a:p>
            <a:r>
              <a:rPr lang="en-US" altLang="en-US"/>
              <a:t>Replacing Inequality Constraints with Equality Constraints</a:t>
            </a:r>
          </a:p>
        </p:txBody>
      </p:sp>
      <p:sp>
        <p:nvSpPr>
          <p:cNvPr id="268291" name="Rectangle 3">
            <a:extLst>
              <a:ext uri="{FF2B5EF4-FFF2-40B4-BE49-F238E27FC236}">
                <a16:creationId xmlns:a16="http://schemas.microsoft.com/office/drawing/2014/main" id="{6B62C828-18F8-48B4-BE32-6576B0B985F8}"/>
              </a:ext>
            </a:extLst>
          </p:cNvPr>
          <p:cNvSpPr>
            <a:spLocks noGrp="1" noChangeArrowheads="1"/>
          </p:cNvSpPr>
          <p:nvPr>
            <p:ph type="body" idx="1"/>
          </p:nvPr>
        </p:nvSpPr>
        <p:spPr>
          <a:xfrm>
            <a:off x="457200" y="1280160"/>
            <a:ext cx="9829800" cy="3276600"/>
          </a:xfrm>
        </p:spPr>
        <p:txBody>
          <a:bodyPr/>
          <a:lstStyle/>
          <a:p>
            <a:r>
              <a:rPr lang="en-US" altLang="en-US" dirty="0"/>
              <a:t>The LP standard form does not allow inequality constraints</a:t>
            </a:r>
          </a:p>
          <a:p>
            <a:r>
              <a:rPr lang="en-US" altLang="en-US" dirty="0"/>
              <a:t>Inequality constraints can be replaced with equality constraints through the introduction of slack variables, each of which must be greater than or equal to zero</a:t>
            </a:r>
          </a:p>
          <a:p>
            <a:endParaRPr lang="en-US" altLang="en-US" dirty="0"/>
          </a:p>
          <a:p>
            <a:endParaRPr lang="en-US" altLang="en-US" dirty="0"/>
          </a:p>
          <a:p>
            <a:endParaRPr lang="en-US" altLang="en-US" dirty="0"/>
          </a:p>
          <a:p>
            <a:r>
              <a:rPr lang="en-US" altLang="en-US" dirty="0"/>
              <a:t>Slack variables have no cost associated with them; they merely tell how far a constraint is from being binding, which will occur when its slack variable is zero </a:t>
            </a:r>
          </a:p>
        </p:txBody>
      </p:sp>
      <p:graphicFrame>
        <p:nvGraphicFramePr>
          <p:cNvPr id="268292" name="Object 4">
            <a:extLst>
              <a:ext uri="{FF2B5EF4-FFF2-40B4-BE49-F238E27FC236}">
                <a16:creationId xmlns:a16="http://schemas.microsoft.com/office/drawing/2014/main" id="{A2D23806-E429-47B9-8A1C-548B87EA9636}"/>
              </a:ext>
            </a:extLst>
          </p:cNvPr>
          <p:cNvGraphicFramePr>
            <a:graphicFrameLocks noChangeAspect="1"/>
          </p:cNvGraphicFramePr>
          <p:nvPr>
            <p:extLst>
              <p:ext uri="{D42A27DB-BD31-4B8C-83A1-F6EECF244321}">
                <p14:modId xmlns:p14="http://schemas.microsoft.com/office/powerpoint/2010/main" val="579463549"/>
              </p:ext>
            </p:extLst>
          </p:nvPr>
        </p:nvGraphicFramePr>
        <p:xfrm>
          <a:off x="1066800" y="3412836"/>
          <a:ext cx="4667250" cy="992188"/>
        </p:xfrm>
        <a:graphic>
          <a:graphicData uri="http://schemas.openxmlformats.org/presentationml/2006/ole">
            <mc:AlternateContent xmlns:mc="http://schemas.openxmlformats.org/markup-compatibility/2006">
              <mc:Choice xmlns:v="urn:schemas-microsoft-com:vml" Requires="v">
                <p:oleObj name="Equation" r:id="rId2" imgW="4660560" imgH="990360" progId="Equation.DSMT4">
                  <p:embed/>
                </p:oleObj>
              </mc:Choice>
              <mc:Fallback>
                <p:oleObj name="Equation" r:id="rId2" imgW="4660560" imgH="990360" progId="Equation.DSMT4">
                  <p:embed/>
                  <p:pic>
                    <p:nvPicPr>
                      <p:cNvPr id="268292" name="Object 4">
                        <a:extLst>
                          <a:ext uri="{FF2B5EF4-FFF2-40B4-BE49-F238E27FC236}">
                            <a16:creationId xmlns:a16="http://schemas.microsoft.com/office/drawing/2014/main" id="{A2D23806-E429-47B9-8A1C-548B87EA9636}"/>
                          </a:ext>
                        </a:extLst>
                      </p:cNvPr>
                      <p:cNvPicPr>
                        <a:picLocks noChangeAspect="1" noChangeArrowheads="1"/>
                      </p:cNvPicPr>
                      <p:nvPr/>
                    </p:nvPicPr>
                    <p:blipFill>
                      <a:blip r:embed="rId3"/>
                      <a:srcRect/>
                      <a:stretch>
                        <a:fillRect/>
                      </a:stretch>
                    </p:blipFill>
                    <p:spPr bwMode="auto">
                      <a:xfrm>
                        <a:off x="1066800" y="3412836"/>
                        <a:ext cx="4667250" cy="992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1">
            <a:extLst>
              <a:ext uri="{FF2B5EF4-FFF2-40B4-BE49-F238E27FC236}">
                <a16:creationId xmlns:a16="http://schemas.microsoft.com/office/drawing/2014/main" id="{8059D858-C8A8-B4CD-7F51-F92AF3B67F11}"/>
              </a:ext>
            </a:extLst>
          </p:cNvPr>
          <p:cNvSpPr txBox="1">
            <a:spLocks/>
          </p:cNvSpPr>
          <p:nvPr/>
        </p:nvSpPr>
        <p:spPr>
          <a:xfrm>
            <a:off x="10744200" y="6324600"/>
            <a:ext cx="12192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10</a:t>
            </a:fld>
            <a:endParaRPr lang="en-US" sz="2000" dirty="0">
              <a:solidFill>
                <a:srgbClr val="1E0000"/>
              </a:solidFill>
            </a:endParaRPr>
          </a:p>
        </p:txBody>
      </p:sp>
    </p:spTree>
    <p:extLst>
      <p:ext uri="{BB962C8B-B14F-4D97-AF65-F5344CB8AC3E}">
        <p14:creationId xmlns:p14="http://schemas.microsoft.com/office/powerpoint/2010/main" val="2063368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A953D-ACC8-4EFB-9AE7-FC1969128607}"/>
              </a:ext>
            </a:extLst>
          </p:cNvPr>
          <p:cNvSpPr>
            <a:spLocks noGrp="1"/>
          </p:cNvSpPr>
          <p:nvPr>
            <p:ph type="title"/>
          </p:nvPr>
        </p:nvSpPr>
        <p:spPr/>
        <p:txBody>
          <a:bodyPr/>
          <a:lstStyle/>
          <a:p>
            <a:r>
              <a:rPr lang="en-US" dirty="0"/>
              <a:t>Lumber Mill Example with Slack Variables</a:t>
            </a:r>
          </a:p>
        </p:txBody>
      </p:sp>
      <p:sp>
        <p:nvSpPr>
          <p:cNvPr id="3" name="Content Placeholder 2">
            <a:extLst>
              <a:ext uri="{FF2B5EF4-FFF2-40B4-BE49-F238E27FC236}">
                <a16:creationId xmlns:a16="http://schemas.microsoft.com/office/drawing/2014/main" id="{FBE569DD-CA5C-4C9B-A2B8-2189521395E6}"/>
              </a:ext>
            </a:extLst>
          </p:cNvPr>
          <p:cNvSpPr>
            <a:spLocks noGrp="1"/>
          </p:cNvSpPr>
          <p:nvPr>
            <p:ph idx="1"/>
          </p:nvPr>
        </p:nvSpPr>
        <p:spPr/>
        <p:txBody>
          <a:bodyPr/>
          <a:lstStyle/>
          <a:p>
            <a:r>
              <a:rPr lang="en-US" dirty="0"/>
              <a:t>Let the slack variables be x</a:t>
            </a:r>
            <a:r>
              <a:rPr lang="en-US" baseline="-25000" dirty="0"/>
              <a:t>3</a:t>
            </a:r>
            <a:r>
              <a:rPr lang="en-US" dirty="0"/>
              <a:t> and x</a:t>
            </a:r>
            <a:r>
              <a:rPr lang="en-US" baseline="-25000" dirty="0"/>
              <a:t>4</a:t>
            </a:r>
            <a:r>
              <a:rPr lang="en-US" dirty="0"/>
              <a:t>, so</a:t>
            </a:r>
          </a:p>
          <a:p>
            <a:endParaRPr lang="en-US" dirty="0"/>
          </a:p>
          <a:p>
            <a:endParaRPr lang="en-US" dirty="0"/>
          </a:p>
          <a:p>
            <a:endParaRPr lang="en-US" dirty="0"/>
          </a:p>
          <a:p>
            <a:endParaRPr lang="en-US" dirty="0"/>
          </a:p>
          <a:p>
            <a:pPr marL="0" indent="0">
              <a:buNone/>
            </a:pPr>
            <a:endParaRPr lang="en-US" dirty="0"/>
          </a:p>
          <a:p>
            <a:pPr marL="0" indent="0">
              <a:buNone/>
            </a:pPr>
            <a:r>
              <a:rPr lang="en-US" dirty="0"/>
              <a:t> </a:t>
            </a:r>
          </a:p>
        </p:txBody>
      </p:sp>
      <p:graphicFrame>
        <p:nvGraphicFramePr>
          <p:cNvPr id="4" name="Object 4">
            <a:extLst>
              <a:ext uri="{FF2B5EF4-FFF2-40B4-BE49-F238E27FC236}">
                <a16:creationId xmlns:a16="http://schemas.microsoft.com/office/drawing/2014/main" id="{B8C6118A-339F-45B5-AAED-59291D2BA950}"/>
              </a:ext>
            </a:extLst>
          </p:cNvPr>
          <p:cNvGraphicFramePr>
            <a:graphicFrameLocks noChangeAspect="1"/>
          </p:cNvGraphicFramePr>
          <p:nvPr>
            <p:extLst>
              <p:ext uri="{D42A27DB-BD31-4B8C-83A1-F6EECF244321}">
                <p14:modId xmlns:p14="http://schemas.microsoft.com/office/powerpoint/2010/main" val="2936858858"/>
              </p:ext>
            </p:extLst>
          </p:nvPr>
        </p:nvGraphicFramePr>
        <p:xfrm>
          <a:off x="1306512" y="2060721"/>
          <a:ext cx="4510088" cy="2063750"/>
        </p:xfrm>
        <a:graphic>
          <a:graphicData uri="http://schemas.openxmlformats.org/presentationml/2006/ole">
            <mc:AlternateContent xmlns:mc="http://schemas.openxmlformats.org/markup-compatibility/2006">
              <mc:Choice xmlns:v="urn:schemas-microsoft-com:vml" Requires="v">
                <p:oleObj name="Equation" r:id="rId2" imgW="4495680" imgH="2057400" progId="Equation.DSMT4">
                  <p:embed/>
                </p:oleObj>
              </mc:Choice>
              <mc:Fallback>
                <p:oleObj name="Equation" r:id="rId2" imgW="4495680" imgH="2057400" progId="Equation.DSMT4">
                  <p:embed/>
                  <p:pic>
                    <p:nvPicPr>
                      <p:cNvPr id="4" name="Object 4">
                        <a:extLst>
                          <a:ext uri="{FF2B5EF4-FFF2-40B4-BE49-F238E27FC236}">
                            <a16:creationId xmlns:a16="http://schemas.microsoft.com/office/drawing/2014/main" id="{B8C6118A-339F-45B5-AAED-59291D2BA950}"/>
                          </a:ext>
                        </a:extLst>
                      </p:cNvPr>
                      <p:cNvPicPr>
                        <a:picLocks noChangeAspect="1" noChangeArrowheads="1"/>
                      </p:cNvPicPr>
                      <p:nvPr/>
                    </p:nvPicPr>
                    <p:blipFill>
                      <a:blip r:embed="rId3"/>
                      <a:srcRect/>
                      <a:stretch>
                        <a:fillRect/>
                      </a:stretch>
                    </p:blipFill>
                    <p:spPr bwMode="auto">
                      <a:xfrm>
                        <a:off x="1306512" y="2060721"/>
                        <a:ext cx="4510088" cy="2063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Text Box 5">
            <a:extLst>
              <a:ext uri="{FF2B5EF4-FFF2-40B4-BE49-F238E27FC236}">
                <a16:creationId xmlns:a16="http://schemas.microsoft.com/office/drawing/2014/main" id="{20DA046B-834A-4F40-B324-21461BCDD67B}"/>
              </a:ext>
            </a:extLst>
          </p:cNvPr>
          <p:cNvSpPr txBox="1">
            <a:spLocks noChangeArrowheads="1"/>
          </p:cNvSpPr>
          <p:nvPr/>
        </p:nvSpPr>
        <p:spPr bwMode="auto">
          <a:xfrm>
            <a:off x="7315200" y="1809107"/>
            <a:ext cx="2971800" cy="461665"/>
          </a:xfrm>
          <a:prstGeom prst="rect">
            <a:avLst/>
          </a:prstGeom>
          <a:solidFill>
            <a:srgbClr val="FFE6E6"/>
          </a:solidFill>
          <a:ln>
            <a:noFill/>
          </a:ln>
          <a:effectLst/>
        </p:spPr>
        <p:txBody>
          <a:bodyPr wrap="square">
            <a:spAutoFit/>
          </a:bodyPr>
          <a:lstStyle/>
          <a:p>
            <a:r>
              <a:rPr lang="en-US" altLang="en-US" sz="2400" dirty="0">
                <a:solidFill>
                  <a:srgbClr val="1E0000"/>
                </a:solidFill>
              </a:rPr>
              <a:t>Minimize the negative</a:t>
            </a:r>
          </a:p>
        </p:txBody>
      </p:sp>
      <p:sp>
        <p:nvSpPr>
          <p:cNvPr id="6" name="Slide Number Placeholder 1">
            <a:extLst>
              <a:ext uri="{FF2B5EF4-FFF2-40B4-BE49-F238E27FC236}">
                <a16:creationId xmlns:a16="http://schemas.microsoft.com/office/drawing/2014/main" id="{63AB170F-F9D0-9915-905C-4FC2DC7D2AD6}"/>
              </a:ext>
            </a:extLst>
          </p:cNvPr>
          <p:cNvSpPr txBox="1">
            <a:spLocks/>
          </p:cNvSpPr>
          <p:nvPr/>
        </p:nvSpPr>
        <p:spPr>
          <a:xfrm>
            <a:off x="10744200" y="6324600"/>
            <a:ext cx="12192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11</a:t>
            </a:fld>
            <a:endParaRPr lang="en-US" sz="2000" dirty="0">
              <a:solidFill>
                <a:srgbClr val="1E0000"/>
              </a:solidFill>
            </a:endParaRPr>
          </a:p>
        </p:txBody>
      </p:sp>
    </p:spTree>
    <p:extLst>
      <p:ext uri="{BB962C8B-B14F-4D97-AF65-F5344CB8AC3E}">
        <p14:creationId xmlns:p14="http://schemas.microsoft.com/office/powerpoint/2010/main" val="2033356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a:extLst>
              <a:ext uri="{FF2B5EF4-FFF2-40B4-BE49-F238E27FC236}">
                <a16:creationId xmlns:a16="http://schemas.microsoft.com/office/drawing/2014/main" id="{53DA9E76-C9CB-41B7-B1C1-45E58741FD24}"/>
              </a:ext>
            </a:extLst>
          </p:cNvPr>
          <p:cNvSpPr>
            <a:spLocks noGrp="1" noChangeArrowheads="1"/>
          </p:cNvSpPr>
          <p:nvPr>
            <p:ph type="title"/>
          </p:nvPr>
        </p:nvSpPr>
        <p:spPr/>
        <p:txBody>
          <a:bodyPr/>
          <a:lstStyle/>
          <a:p>
            <a:r>
              <a:rPr lang="en-US" altLang="en-US" dirty="0"/>
              <a:t>LP Definitions</a:t>
            </a:r>
          </a:p>
        </p:txBody>
      </p:sp>
      <p:graphicFrame>
        <p:nvGraphicFramePr>
          <p:cNvPr id="265220" name="Object 4">
            <a:extLst>
              <a:ext uri="{FF2B5EF4-FFF2-40B4-BE49-F238E27FC236}">
                <a16:creationId xmlns:a16="http://schemas.microsoft.com/office/drawing/2014/main" id="{BF25B936-F327-4208-88C9-2E20CA15A45B}"/>
              </a:ext>
            </a:extLst>
          </p:cNvPr>
          <p:cNvGraphicFramePr>
            <a:graphicFrameLocks noGrp="1" noChangeAspect="1"/>
          </p:cNvGraphicFramePr>
          <p:nvPr>
            <p:ph type="body" idx="1"/>
            <p:extLst>
              <p:ext uri="{D42A27DB-BD31-4B8C-83A1-F6EECF244321}">
                <p14:modId xmlns:p14="http://schemas.microsoft.com/office/powerpoint/2010/main" val="4002881363"/>
              </p:ext>
            </p:extLst>
          </p:nvPr>
        </p:nvGraphicFramePr>
        <p:xfrm>
          <a:off x="914400" y="1279525"/>
          <a:ext cx="7776355" cy="5151621"/>
        </p:xfrm>
        <a:graphic>
          <a:graphicData uri="http://schemas.openxmlformats.org/presentationml/2006/ole">
            <mc:AlternateContent xmlns:mc="http://schemas.openxmlformats.org/markup-compatibility/2006">
              <mc:Choice xmlns:v="urn:schemas-microsoft-com:vml" Requires="v">
                <p:oleObj name="Equation" r:id="rId2" imgW="7975440" imgH="5283000" progId="Equation.DSMT4">
                  <p:embed/>
                </p:oleObj>
              </mc:Choice>
              <mc:Fallback>
                <p:oleObj name="Equation" r:id="rId2" imgW="7975440" imgH="5283000" progId="Equation.DSMT4">
                  <p:embed/>
                  <p:pic>
                    <p:nvPicPr>
                      <p:cNvPr id="265220" name="Object 4">
                        <a:extLst>
                          <a:ext uri="{FF2B5EF4-FFF2-40B4-BE49-F238E27FC236}">
                            <a16:creationId xmlns:a16="http://schemas.microsoft.com/office/drawing/2014/main" id="{BF25B936-F327-4208-88C9-2E20CA15A45B}"/>
                          </a:ext>
                        </a:extLst>
                      </p:cNvPr>
                      <p:cNvPicPr>
                        <a:picLocks noChangeAspect="1" noChangeArrowheads="1"/>
                      </p:cNvPicPr>
                      <p:nvPr/>
                    </p:nvPicPr>
                    <p:blipFill>
                      <a:blip r:embed="rId3"/>
                      <a:srcRect/>
                      <a:stretch>
                        <a:fillRect/>
                      </a:stretch>
                    </p:blipFill>
                    <p:spPr bwMode="auto">
                      <a:xfrm>
                        <a:off x="914400" y="1279525"/>
                        <a:ext cx="7776355" cy="5151621"/>
                      </a:xfrm>
                      <a:prstGeom prst="rect">
                        <a:avLst/>
                      </a:prstGeom>
                      <a:noFill/>
                      <a:ln>
                        <a:noFill/>
                      </a:ln>
                      <a:effectLst/>
                    </p:spPr>
                  </p:pic>
                </p:oleObj>
              </mc:Fallback>
            </mc:AlternateContent>
          </a:graphicData>
        </a:graphic>
      </p:graphicFrame>
      <p:sp>
        <p:nvSpPr>
          <p:cNvPr id="265221" name="Text Box 5">
            <a:extLst>
              <a:ext uri="{FF2B5EF4-FFF2-40B4-BE49-F238E27FC236}">
                <a16:creationId xmlns:a16="http://schemas.microsoft.com/office/drawing/2014/main" id="{F8540DC0-20A4-4F58-97E2-7613443E486F}"/>
              </a:ext>
            </a:extLst>
          </p:cNvPr>
          <p:cNvSpPr txBox="1">
            <a:spLocks noChangeArrowheads="1"/>
          </p:cNvSpPr>
          <p:nvPr/>
        </p:nvSpPr>
        <p:spPr bwMode="auto">
          <a:xfrm>
            <a:off x="6095999" y="3886201"/>
            <a:ext cx="3658374" cy="461665"/>
          </a:xfrm>
          <a:prstGeom prst="rect">
            <a:avLst/>
          </a:prstGeom>
          <a:solidFill>
            <a:srgbClr val="FFE6E6"/>
          </a:solidFill>
          <a:ln>
            <a:noFill/>
          </a:ln>
          <a:effectLst/>
        </p:spPr>
        <p:txBody>
          <a:bodyPr wrap="square">
            <a:spAutoFit/>
          </a:bodyPr>
          <a:lstStyle/>
          <a:p>
            <a:r>
              <a:rPr lang="en-US" altLang="en-US" sz="2400" b="1" dirty="0">
                <a:solidFill>
                  <a:srgbClr val="1E0000"/>
                </a:solidFill>
              </a:rPr>
              <a:t>A</a:t>
            </a:r>
            <a:r>
              <a:rPr lang="en-US" altLang="en-US" sz="2400" baseline="-25000" dirty="0">
                <a:solidFill>
                  <a:srgbClr val="1E0000"/>
                </a:solidFill>
              </a:rPr>
              <a:t>B</a:t>
            </a:r>
            <a:r>
              <a:rPr lang="en-US" altLang="en-US" sz="2400" dirty="0">
                <a:solidFill>
                  <a:srgbClr val="1E0000"/>
                </a:solidFill>
              </a:rPr>
              <a:t> is called the basis matrix</a:t>
            </a:r>
          </a:p>
        </p:txBody>
      </p:sp>
      <p:sp>
        <p:nvSpPr>
          <p:cNvPr id="7" name="Text Box 5">
            <a:extLst>
              <a:ext uri="{FF2B5EF4-FFF2-40B4-BE49-F238E27FC236}">
                <a16:creationId xmlns:a16="http://schemas.microsoft.com/office/drawing/2014/main" id="{F8540DC0-20A4-4F58-97E2-7613443E486F}"/>
              </a:ext>
            </a:extLst>
          </p:cNvPr>
          <p:cNvSpPr txBox="1">
            <a:spLocks noChangeArrowheads="1"/>
          </p:cNvSpPr>
          <p:nvPr/>
        </p:nvSpPr>
        <p:spPr bwMode="auto">
          <a:xfrm>
            <a:off x="6978473" y="1315376"/>
            <a:ext cx="3307124" cy="461665"/>
          </a:xfrm>
          <a:prstGeom prst="rect">
            <a:avLst/>
          </a:prstGeom>
          <a:solidFill>
            <a:srgbClr val="FFE6E6"/>
          </a:solidFill>
          <a:ln>
            <a:noFill/>
          </a:ln>
          <a:effectLst/>
        </p:spPr>
        <p:txBody>
          <a:bodyPr wrap="square">
            <a:spAutoFit/>
          </a:bodyPr>
          <a:lstStyle/>
          <a:p>
            <a:r>
              <a:rPr lang="en-US" altLang="en-US" sz="2400" dirty="0">
                <a:solidFill>
                  <a:srgbClr val="1E0000"/>
                </a:solidFill>
              </a:rPr>
              <a:t>This is a key LP concept!</a:t>
            </a:r>
            <a:endParaRPr lang="en-US" altLang="en-US" sz="2800" dirty="0"/>
          </a:p>
        </p:txBody>
      </p:sp>
      <p:sp>
        <p:nvSpPr>
          <p:cNvPr id="2" name="Slide Number Placeholder 1">
            <a:extLst>
              <a:ext uri="{FF2B5EF4-FFF2-40B4-BE49-F238E27FC236}">
                <a16:creationId xmlns:a16="http://schemas.microsoft.com/office/drawing/2014/main" id="{A7F2607E-C3FA-8667-A1E2-8BF9B5096E58}"/>
              </a:ext>
            </a:extLst>
          </p:cNvPr>
          <p:cNvSpPr txBox="1">
            <a:spLocks/>
          </p:cNvSpPr>
          <p:nvPr/>
        </p:nvSpPr>
        <p:spPr>
          <a:xfrm>
            <a:off x="10744200" y="6324600"/>
            <a:ext cx="12192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12</a:t>
            </a:fld>
            <a:endParaRPr lang="en-US" sz="2000" dirty="0">
              <a:solidFill>
                <a:srgbClr val="1E0000"/>
              </a:solidFill>
            </a:endParaRPr>
          </a:p>
        </p:txBody>
      </p:sp>
    </p:spTree>
    <p:extLst>
      <p:ext uri="{BB962C8B-B14F-4D97-AF65-F5344CB8AC3E}">
        <p14:creationId xmlns:p14="http://schemas.microsoft.com/office/powerpoint/2010/main" val="1420549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a:extLst>
              <a:ext uri="{FF2B5EF4-FFF2-40B4-BE49-F238E27FC236}">
                <a16:creationId xmlns:a16="http://schemas.microsoft.com/office/drawing/2014/main" id="{36E776BF-B15F-47C1-B9BF-EC9F1E87E5BA}"/>
              </a:ext>
            </a:extLst>
          </p:cNvPr>
          <p:cNvSpPr>
            <a:spLocks noGrp="1" noChangeArrowheads="1"/>
          </p:cNvSpPr>
          <p:nvPr>
            <p:ph type="title"/>
          </p:nvPr>
        </p:nvSpPr>
        <p:spPr/>
        <p:txBody>
          <a:bodyPr/>
          <a:lstStyle/>
          <a:p>
            <a:r>
              <a:rPr lang="en-US" altLang="en-US" dirty="0"/>
              <a:t>Fundamental LP Theorem</a:t>
            </a:r>
          </a:p>
        </p:txBody>
      </p:sp>
      <p:sp>
        <p:nvSpPr>
          <p:cNvPr id="267267" name="Rectangle 3">
            <a:extLst>
              <a:ext uri="{FF2B5EF4-FFF2-40B4-BE49-F238E27FC236}">
                <a16:creationId xmlns:a16="http://schemas.microsoft.com/office/drawing/2014/main" id="{FA9AE811-D7C7-4784-8702-FB93A9248B5E}"/>
              </a:ext>
            </a:extLst>
          </p:cNvPr>
          <p:cNvSpPr>
            <a:spLocks noGrp="1" noChangeArrowheads="1"/>
          </p:cNvSpPr>
          <p:nvPr>
            <p:ph type="body" idx="1"/>
          </p:nvPr>
        </p:nvSpPr>
        <p:spPr>
          <a:xfrm>
            <a:off x="457200" y="1280160"/>
            <a:ext cx="11297920" cy="3733800"/>
          </a:xfrm>
        </p:spPr>
        <p:txBody>
          <a:bodyPr/>
          <a:lstStyle/>
          <a:p>
            <a:pPr marL="609600" indent="-609600"/>
            <a:r>
              <a:rPr lang="en-US" altLang="en-US" dirty="0"/>
              <a:t>Given an LP in standard form with </a:t>
            </a:r>
            <a:r>
              <a:rPr lang="en-US" altLang="en-US" b="1" dirty="0"/>
              <a:t>A</a:t>
            </a:r>
            <a:r>
              <a:rPr lang="en-US" altLang="en-US" dirty="0"/>
              <a:t> of rank m then</a:t>
            </a:r>
          </a:p>
          <a:p>
            <a:pPr marL="990600" lvl="1" indent="-533400"/>
            <a:r>
              <a:rPr lang="en-US" altLang="en-US" dirty="0"/>
              <a:t>If there is a feasible solution, there is a basic feasible solution</a:t>
            </a:r>
          </a:p>
          <a:p>
            <a:pPr marL="990600" lvl="1" indent="-533400"/>
            <a:r>
              <a:rPr lang="en-US" altLang="en-US" dirty="0"/>
              <a:t>If there is an optimal, feasible solution, then there is an optimal, basic feasible solution</a:t>
            </a:r>
          </a:p>
          <a:p>
            <a:pPr marL="609600" indent="-609600"/>
            <a:r>
              <a:rPr lang="en-US" altLang="en-US" dirty="0"/>
              <a:t>Note, there could be a LARGE number of basic, feasible solutions</a:t>
            </a:r>
          </a:p>
          <a:p>
            <a:pPr marL="990600" lvl="1" indent="-533400"/>
            <a:r>
              <a:rPr lang="en-US" altLang="en-US" dirty="0"/>
              <a:t>Simplex algorithm determines the optimal, </a:t>
            </a:r>
            <a:br>
              <a:rPr lang="en-US" altLang="en-US" dirty="0"/>
            </a:br>
            <a:r>
              <a:rPr lang="en-US" altLang="en-US" dirty="0"/>
              <a:t>basic feasible solution usually very quickly</a:t>
            </a:r>
          </a:p>
          <a:p>
            <a:pPr marL="990600" lvl="1" indent="-533400"/>
            <a:endParaRPr lang="en-US" altLang="en-US" dirty="0"/>
          </a:p>
        </p:txBody>
      </p:sp>
      <p:sp>
        <p:nvSpPr>
          <p:cNvPr id="2" name="Slide Number Placeholder 1">
            <a:extLst>
              <a:ext uri="{FF2B5EF4-FFF2-40B4-BE49-F238E27FC236}">
                <a16:creationId xmlns:a16="http://schemas.microsoft.com/office/drawing/2014/main" id="{67107503-6BC7-E288-3AF7-6832F0E67D1D}"/>
              </a:ext>
            </a:extLst>
          </p:cNvPr>
          <p:cNvSpPr txBox="1">
            <a:spLocks/>
          </p:cNvSpPr>
          <p:nvPr/>
        </p:nvSpPr>
        <p:spPr>
          <a:xfrm>
            <a:off x="10744200" y="6324600"/>
            <a:ext cx="12192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13</a:t>
            </a:fld>
            <a:endParaRPr lang="en-US" sz="2000" dirty="0">
              <a:solidFill>
                <a:srgbClr val="1E0000"/>
              </a:solidFill>
            </a:endParaRPr>
          </a:p>
        </p:txBody>
      </p:sp>
    </p:spTree>
    <p:extLst>
      <p:ext uri="{BB962C8B-B14F-4D97-AF65-F5344CB8AC3E}">
        <p14:creationId xmlns:p14="http://schemas.microsoft.com/office/powerpoint/2010/main" val="2397531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LP Graphical Interpretation </a:t>
            </a:r>
          </a:p>
        </p:txBody>
      </p:sp>
      <p:sp>
        <p:nvSpPr>
          <p:cNvPr id="3" name="Content Placeholder 2"/>
          <p:cNvSpPr>
            <a:spLocks noGrp="1"/>
          </p:cNvSpPr>
          <p:nvPr>
            <p:ph idx="1"/>
          </p:nvPr>
        </p:nvSpPr>
        <p:spPr>
          <a:xfrm>
            <a:off x="457200" y="1280160"/>
            <a:ext cx="11297920" cy="3733800"/>
          </a:xfrm>
        </p:spPr>
        <p:txBody>
          <a:bodyPr/>
          <a:lstStyle/>
          <a:p>
            <a:r>
              <a:rPr lang="en-US" dirty="0"/>
              <a:t>The LP constraints define a polyhedron in the solution space</a:t>
            </a:r>
          </a:p>
          <a:p>
            <a:pPr lvl="1"/>
            <a:r>
              <a:rPr lang="en-US" dirty="0"/>
              <a:t>This is a polytope if the polyhedron is bounded and nonempty</a:t>
            </a:r>
          </a:p>
          <a:p>
            <a:pPr lvl="1"/>
            <a:r>
              <a:rPr lang="en-US" dirty="0"/>
              <a:t>The basic, feasible </a:t>
            </a:r>
            <a:br>
              <a:rPr lang="en-US" dirty="0"/>
            </a:br>
            <a:r>
              <a:rPr lang="en-US" dirty="0"/>
              <a:t>solutions are</a:t>
            </a:r>
            <a:br>
              <a:rPr lang="en-US" dirty="0"/>
            </a:br>
            <a:r>
              <a:rPr lang="en-US" dirty="0"/>
              <a:t>vertices of this</a:t>
            </a:r>
            <a:br>
              <a:rPr lang="en-US" dirty="0"/>
            </a:br>
            <a:r>
              <a:rPr lang="en-US" dirty="0"/>
              <a:t>polyhedron</a:t>
            </a:r>
          </a:p>
          <a:p>
            <a:pPr lvl="1"/>
            <a:r>
              <a:rPr lang="en-US" dirty="0"/>
              <a:t>With the linear cost</a:t>
            </a:r>
            <a:br>
              <a:rPr lang="en-US" dirty="0"/>
            </a:br>
            <a:r>
              <a:rPr lang="en-US" dirty="0"/>
              <a:t>function the solution</a:t>
            </a:r>
            <a:br>
              <a:rPr lang="en-US" dirty="0"/>
            </a:br>
            <a:r>
              <a:rPr lang="en-US" dirty="0"/>
              <a:t>will be at one of</a:t>
            </a:r>
            <a:br>
              <a:rPr lang="en-US" dirty="0"/>
            </a:br>
            <a:r>
              <a:rPr lang="en-US" dirty="0"/>
              <a:t>vertices</a:t>
            </a:r>
          </a:p>
          <a:p>
            <a:pPr lvl="1"/>
            <a:endParaRPr lang="en-US" dirty="0"/>
          </a:p>
          <a:p>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36602" t="4509" r="10691" b="71490"/>
          <a:stretch/>
        </p:blipFill>
        <p:spPr>
          <a:xfrm>
            <a:off x="4419600" y="2286000"/>
            <a:ext cx="5486400" cy="4114800"/>
          </a:xfrm>
          <a:prstGeom prst="rect">
            <a:avLst/>
          </a:prstGeom>
          <a:scene3d>
            <a:camera prst="orthographicFront">
              <a:rot lat="0" lon="0" rev="120000"/>
            </a:camera>
            <a:lightRig rig="threePt" dir="t"/>
          </a:scene3d>
        </p:spPr>
      </p:pic>
      <p:sp>
        <p:nvSpPr>
          <p:cNvPr id="6" name="TextBox 5"/>
          <p:cNvSpPr txBox="1"/>
          <p:nvPr/>
        </p:nvSpPr>
        <p:spPr>
          <a:xfrm>
            <a:off x="900688" y="6216134"/>
            <a:ext cx="3518912" cy="369332"/>
          </a:xfrm>
          <a:prstGeom prst="rect">
            <a:avLst/>
          </a:prstGeom>
          <a:noFill/>
        </p:spPr>
        <p:txBody>
          <a:bodyPr wrap="square" rtlCol="0">
            <a:spAutoFit/>
          </a:bodyPr>
          <a:lstStyle/>
          <a:p>
            <a:r>
              <a:rPr lang="en-US" sz="1800" dirty="0">
                <a:solidFill>
                  <a:srgbClr val="1E0000"/>
                </a:solidFill>
              </a:rPr>
              <a:t>Image: Figure 3.26 from course text</a:t>
            </a:r>
          </a:p>
        </p:txBody>
      </p:sp>
      <p:sp>
        <p:nvSpPr>
          <p:cNvPr id="7" name="Text Box 5">
            <a:extLst>
              <a:ext uri="{FF2B5EF4-FFF2-40B4-BE49-F238E27FC236}">
                <a16:creationId xmlns:a16="http://schemas.microsoft.com/office/drawing/2014/main" id="{20DA046B-834A-4F40-B324-21461BCDD67B}"/>
              </a:ext>
            </a:extLst>
          </p:cNvPr>
          <p:cNvSpPr txBox="1">
            <a:spLocks noChangeArrowheads="1"/>
          </p:cNvSpPr>
          <p:nvPr/>
        </p:nvSpPr>
        <p:spPr bwMode="auto">
          <a:xfrm>
            <a:off x="8839200" y="3276600"/>
            <a:ext cx="2819400" cy="830997"/>
          </a:xfrm>
          <a:prstGeom prst="rect">
            <a:avLst/>
          </a:prstGeom>
          <a:solidFill>
            <a:srgbClr val="FFE6E6"/>
          </a:solidFill>
          <a:ln>
            <a:noFill/>
          </a:ln>
          <a:effectLst/>
        </p:spPr>
        <p:txBody>
          <a:bodyPr wrap="square">
            <a:spAutoFit/>
          </a:bodyPr>
          <a:lstStyle/>
          <a:p>
            <a:r>
              <a:rPr lang="en-US" altLang="en-US" sz="2400" dirty="0">
                <a:solidFill>
                  <a:srgbClr val="1E0000"/>
                </a:solidFill>
              </a:rPr>
              <a:t>A polyhedron can be unbounded</a:t>
            </a:r>
          </a:p>
        </p:txBody>
      </p:sp>
      <p:sp>
        <p:nvSpPr>
          <p:cNvPr id="4" name="Slide Number Placeholder 1">
            <a:extLst>
              <a:ext uri="{FF2B5EF4-FFF2-40B4-BE49-F238E27FC236}">
                <a16:creationId xmlns:a16="http://schemas.microsoft.com/office/drawing/2014/main" id="{8E2507CC-0249-5763-87A4-18F8145D0F1A}"/>
              </a:ext>
            </a:extLst>
          </p:cNvPr>
          <p:cNvSpPr txBox="1">
            <a:spLocks/>
          </p:cNvSpPr>
          <p:nvPr/>
        </p:nvSpPr>
        <p:spPr>
          <a:xfrm>
            <a:off x="10744200" y="6324600"/>
            <a:ext cx="12192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14</a:t>
            </a:fld>
            <a:endParaRPr lang="en-US" sz="2000" dirty="0">
              <a:solidFill>
                <a:srgbClr val="1E0000"/>
              </a:solidFill>
            </a:endParaRPr>
          </a:p>
        </p:txBody>
      </p:sp>
    </p:spTree>
    <p:extLst>
      <p:ext uri="{BB962C8B-B14F-4D97-AF65-F5344CB8AC3E}">
        <p14:creationId xmlns:p14="http://schemas.microsoft.com/office/powerpoint/2010/main" val="263004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a:extLst>
              <a:ext uri="{FF2B5EF4-FFF2-40B4-BE49-F238E27FC236}">
                <a16:creationId xmlns:a16="http://schemas.microsoft.com/office/drawing/2014/main" id="{87914F84-558C-4186-84A1-68D6B290F3BB}"/>
              </a:ext>
            </a:extLst>
          </p:cNvPr>
          <p:cNvSpPr>
            <a:spLocks noGrp="1" noChangeArrowheads="1"/>
          </p:cNvSpPr>
          <p:nvPr>
            <p:ph type="title"/>
          </p:nvPr>
        </p:nvSpPr>
        <p:spPr/>
        <p:txBody>
          <a:bodyPr/>
          <a:lstStyle/>
          <a:p>
            <a:r>
              <a:rPr lang="en-US" altLang="en-US" dirty="0"/>
              <a:t>Simplex Algorithm</a:t>
            </a:r>
          </a:p>
        </p:txBody>
      </p:sp>
      <p:sp>
        <p:nvSpPr>
          <p:cNvPr id="270339" name="Rectangle 3">
            <a:extLst>
              <a:ext uri="{FF2B5EF4-FFF2-40B4-BE49-F238E27FC236}">
                <a16:creationId xmlns:a16="http://schemas.microsoft.com/office/drawing/2014/main" id="{738187D6-EA1E-4A31-A41A-217CED3BC1FB}"/>
              </a:ext>
            </a:extLst>
          </p:cNvPr>
          <p:cNvSpPr>
            <a:spLocks noGrp="1" noChangeArrowheads="1"/>
          </p:cNvSpPr>
          <p:nvPr>
            <p:ph type="body" idx="1"/>
          </p:nvPr>
        </p:nvSpPr>
        <p:spPr/>
        <p:txBody>
          <a:bodyPr/>
          <a:lstStyle/>
          <a:p>
            <a:r>
              <a:rPr lang="en-US" altLang="en-US" dirty="0"/>
              <a:t>The key is to move intelligently from one basic feasible solution (i.e., a vertex) to another, with the goal of continually decreasing the cost function</a:t>
            </a:r>
          </a:p>
          <a:p>
            <a:r>
              <a:rPr lang="en-US" altLang="en-US" dirty="0"/>
              <a:t>The algorithm does this by determining the “best” variable to bring into the basis; this requires that another variable exit the basis, while always retaining a basic, feasible solution</a:t>
            </a:r>
          </a:p>
          <a:p>
            <a:r>
              <a:rPr lang="en-US" altLang="en-US" dirty="0"/>
              <a:t>This is called pivoting</a:t>
            </a:r>
          </a:p>
        </p:txBody>
      </p:sp>
      <p:sp>
        <p:nvSpPr>
          <p:cNvPr id="2" name="Slide Number Placeholder 1">
            <a:extLst>
              <a:ext uri="{FF2B5EF4-FFF2-40B4-BE49-F238E27FC236}">
                <a16:creationId xmlns:a16="http://schemas.microsoft.com/office/drawing/2014/main" id="{BD9F4F30-53BD-21EF-8B7E-CE658EF60814}"/>
              </a:ext>
            </a:extLst>
          </p:cNvPr>
          <p:cNvSpPr txBox="1">
            <a:spLocks/>
          </p:cNvSpPr>
          <p:nvPr/>
        </p:nvSpPr>
        <p:spPr>
          <a:xfrm>
            <a:off x="10744200" y="6324600"/>
            <a:ext cx="12192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15</a:t>
            </a:fld>
            <a:endParaRPr lang="en-US" sz="2000" dirty="0">
              <a:solidFill>
                <a:srgbClr val="1E0000"/>
              </a:solidFill>
            </a:endParaRPr>
          </a:p>
        </p:txBody>
      </p:sp>
    </p:spTree>
    <p:extLst>
      <p:ext uri="{BB962C8B-B14F-4D97-AF65-F5344CB8AC3E}">
        <p14:creationId xmlns:p14="http://schemas.microsoft.com/office/powerpoint/2010/main" val="34624324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76200"/>
            <a:ext cx="10741152" cy="1066800"/>
          </a:xfrm>
        </p:spPr>
        <p:txBody>
          <a:bodyPr/>
          <a:lstStyle/>
          <a:p>
            <a:r>
              <a:rPr lang="en-US" altLang="en-US" dirty="0"/>
              <a:t>Determination of Variable to Enter the Basis </a:t>
            </a:r>
            <a:endParaRPr lang="en-US" dirty="0"/>
          </a:p>
        </p:txBody>
      </p:sp>
      <p:sp>
        <p:nvSpPr>
          <p:cNvPr id="3" name="Content Placeholder 2"/>
          <p:cNvSpPr>
            <a:spLocks noGrp="1"/>
          </p:cNvSpPr>
          <p:nvPr>
            <p:ph idx="1"/>
          </p:nvPr>
        </p:nvSpPr>
        <p:spPr>
          <a:xfrm>
            <a:off x="457200" y="1280160"/>
            <a:ext cx="10439400" cy="1920240"/>
          </a:xfrm>
        </p:spPr>
        <p:txBody>
          <a:bodyPr/>
          <a:lstStyle/>
          <a:p>
            <a:r>
              <a:rPr lang="en-US" altLang="en-US" dirty="0"/>
              <a:t>To determine which non-basic variable should enter the basis (i.e., one which currently 0), look at how the cost function changes w.r.t. to a change in a non-basic variable (i.e., one that is currently zero)</a:t>
            </a:r>
          </a:p>
        </p:txBody>
      </p:sp>
      <p:graphicFrame>
        <p:nvGraphicFramePr>
          <p:cNvPr id="4" name="Object 3"/>
          <p:cNvGraphicFramePr>
            <a:graphicFrameLocks noChangeAspect="1"/>
          </p:cNvGraphicFramePr>
          <p:nvPr>
            <p:extLst>
              <p:ext uri="{D42A27DB-BD31-4B8C-83A1-F6EECF244321}">
                <p14:modId xmlns:p14="http://schemas.microsoft.com/office/powerpoint/2010/main" val="2246541626"/>
              </p:ext>
            </p:extLst>
          </p:nvPr>
        </p:nvGraphicFramePr>
        <p:xfrm>
          <a:off x="1066800" y="2767099"/>
          <a:ext cx="5867400" cy="2954542"/>
        </p:xfrm>
        <a:graphic>
          <a:graphicData uri="http://schemas.openxmlformats.org/presentationml/2006/ole">
            <mc:AlternateContent xmlns:mc="http://schemas.openxmlformats.org/markup-compatibility/2006">
              <mc:Choice xmlns:v="urn:schemas-microsoft-com:vml" Requires="v">
                <p:oleObj name="Equation" r:id="rId2" imgW="5600520" imgH="2819160" progId="Equation.DSMT4">
                  <p:embed/>
                </p:oleObj>
              </mc:Choice>
              <mc:Fallback>
                <p:oleObj name="Equation" r:id="rId2" imgW="5600520" imgH="2819160" progId="Equation.DSMT4">
                  <p:embed/>
                  <p:pic>
                    <p:nvPicPr>
                      <p:cNvPr id="4" name="Object 3"/>
                      <p:cNvPicPr>
                        <a:picLocks noChangeAspect="1" noChangeArrowheads="1"/>
                      </p:cNvPicPr>
                      <p:nvPr/>
                    </p:nvPicPr>
                    <p:blipFill>
                      <a:blip r:embed="rId3"/>
                      <a:srcRect/>
                      <a:stretch>
                        <a:fillRect/>
                      </a:stretch>
                    </p:blipFill>
                    <p:spPr bwMode="auto">
                      <a:xfrm>
                        <a:off x="1066800" y="2767099"/>
                        <a:ext cx="5867400" cy="2954542"/>
                      </a:xfrm>
                      <a:prstGeom prst="rect">
                        <a:avLst/>
                      </a:prstGeom>
                      <a:noFill/>
                      <a:ln>
                        <a:noFill/>
                      </a:ln>
                      <a:effectLst/>
                    </p:spPr>
                  </p:pic>
                </p:oleObj>
              </mc:Fallback>
            </mc:AlternateContent>
          </a:graphicData>
        </a:graphic>
      </p:graphicFrame>
      <p:sp>
        <p:nvSpPr>
          <p:cNvPr id="6" name="TextBox 5"/>
          <p:cNvSpPr txBox="1"/>
          <p:nvPr/>
        </p:nvSpPr>
        <p:spPr>
          <a:xfrm>
            <a:off x="8153400" y="3200400"/>
            <a:ext cx="2130552" cy="2308324"/>
          </a:xfrm>
          <a:prstGeom prst="rect">
            <a:avLst/>
          </a:prstGeom>
          <a:solidFill>
            <a:srgbClr val="FFE6E6"/>
          </a:solidFill>
        </p:spPr>
        <p:txBody>
          <a:bodyPr wrap="square" rtlCol="0">
            <a:spAutoFit/>
          </a:bodyPr>
          <a:lstStyle/>
          <a:p>
            <a:r>
              <a:rPr lang="en-US" sz="2400" dirty="0">
                <a:solidFill>
                  <a:srgbClr val="1E0000"/>
                </a:solidFill>
              </a:rPr>
              <a:t>Elements of </a:t>
            </a:r>
            <a:r>
              <a:rPr lang="en-US" sz="2400" b="1" dirty="0" err="1">
                <a:solidFill>
                  <a:srgbClr val="1E0000"/>
                </a:solidFill>
              </a:rPr>
              <a:t>x</a:t>
            </a:r>
            <a:r>
              <a:rPr lang="en-US" sz="2400" baseline="-25000" dirty="0" err="1">
                <a:solidFill>
                  <a:srgbClr val="1E0000"/>
                </a:solidFill>
              </a:rPr>
              <a:t>n</a:t>
            </a:r>
            <a:r>
              <a:rPr lang="en-US" sz="2400" dirty="0">
                <a:solidFill>
                  <a:srgbClr val="1E0000"/>
                </a:solidFill>
              </a:rPr>
              <a:t> are all zero, but we are looking to change one to decrease the cost</a:t>
            </a:r>
          </a:p>
        </p:txBody>
      </p:sp>
      <p:sp>
        <p:nvSpPr>
          <p:cNvPr id="5" name="Slide Number Placeholder 1">
            <a:extLst>
              <a:ext uri="{FF2B5EF4-FFF2-40B4-BE49-F238E27FC236}">
                <a16:creationId xmlns:a16="http://schemas.microsoft.com/office/drawing/2014/main" id="{17D22892-5BBD-71AD-2920-629CF7D391E2}"/>
              </a:ext>
            </a:extLst>
          </p:cNvPr>
          <p:cNvSpPr txBox="1">
            <a:spLocks/>
          </p:cNvSpPr>
          <p:nvPr/>
        </p:nvSpPr>
        <p:spPr>
          <a:xfrm>
            <a:off x="10744200" y="6324600"/>
            <a:ext cx="12192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16</a:t>
            </a:fld>
            <a:endParaRPr lang="en-US" sz="2000" dirty="0">
              <a:solidFill>
                <a:srgbClr val="1E0000"/>
              </a:solidFill>
            </a:endParaRPr>
          </a:p>
        </p:txBody>
      </p:sp>
    </p:spTree>
    <p:extLst>
      <p:ext uri="{BB962C8B-B14F-4D97-AF65-F5344CB8AC3E}">
        <p14:creationId xmlns:p14="http://schemas.microsoft.com/office/powerpoint/2010/main" val="2048628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Determination of Variable to Enter the Basis, cont.</a:t>
            </a:r>
            <a:endParaRPr lang="en-US" dirty="0"/>
          </a:p>
        </p:txBody>
      </p:sp>
      <p:sp>
        <p:nvSpPr>
          <p:cNvPr id="3" name="Content Placeholder 2"/>
          <p:cNvSpPr>
            <a:spLocks noGrp="1"/>
          </p:cNvSpPr>
          <p:nvPr>
            <p:ph idx="1"/>
          </p:nvPr>
        </p:nvSpPr>
        <p:spPr>
          <a:xfrm>
            <a:off x="457200" y="1280160"/>
            <a:ext cx="9906000" cy="929640"/>
          </a:xfrm>
        </p:spPr>
        <p:txBody>
          <a:bodyPr/>
          <a:lstStyle/>
          <a:p>
            <a:r>
              <a:rPr lang="en-US" dirty="0"/>
              <a:t>Define the reduced (or relative) cost coefficients as</a:t>
            </a:r>
          </a:p>
          <a:p>
            <a:endParaRPr lang="en-US" dirty="0"/>
          </a:p>
          <a:p>
            <a:endParaRPr lang="en-US" dirty="0"/>
          </a:p>
          <a:p>
            <a:r>
              <a:rPr lang="en-US" dirty="0"/>
              <a:t>Elements of this vector tell how the cost function will change for a change in a currently non-basic variable</a:t>
            </a:r>
          </a:p>
          <a:p>
            <a:r>
              <a:rPr lang="en-US" dirty="0"/>
              <a:t>The variable to enter the basis is usually the one with the most negative relative cost</a:t>
            </a:r>
          </a:p>
          <a:p>
            <a:r>
              <a:rPr lang="en-US" dirty="0"/>
              <a:t>If all the relative costs are nonnegative then we are at an optimal solution</a:t>
            </a:r>
          </a:p>
        </p:txBody>
      </p:sp>
      <p:graphicFrame>
        <p:nvGraphicFramePr>
          <p:cNvPr id="4" name="Object 3"/>
          <p:cNvGraphicFramePr>
            <a:graphicFrameLocks noChangeAspect="1"/>
          </p:cNvGraphicFramePr>
          <p:nvPr/>
        </p:nvGraphicFramePr>
        <p:xfrm>
          <a:off x="2438400" y="1981201"/>
          <a:ext cx="2635250" cy="506413"/>
        </p:xfrm>
        <a:graphic>
          <a:graphicData uri="http://schemas.openxmlformats.org/presentationml/2006/ole">
            <mc:AlternateContent xmlns:mc="http://schemas.openxmlformats.org/markup-compatibility/2006">
              <mc:Choice xmlns:v="urn:schemas-microsoft-com:vml" Requires="v">
                <p:oleObj name="Equation" r:id="rId2" imgW="2641320" imgH="507960" progId="Equation.DSMT4">
                  <p:embed/>
                </p:oleObj>
              </mc:Choice>
              <mc:Fallback>
                <p:oleObj name="Equation" r:id="rId2" imgW="2641320" imgH="507960" progId="Equation.DSMT4">
                  <p:embed/>
                  <p:pic>
                    <p:nvPicPr>
                      <p:cNvPr id="4" name="Object 3"/>
                      <p:cNvPicPr>
                        <a:picLocks noChangeAspect="1" noChangeArrowheads="1"/>
                      </p:cNvPicPr>
                      <p:nvPr/>
                    </p:nvPicPr>
                    <p:blipFill>
                      <a:blip r:embed="rId3"/>
                      <a:srcRect/>
                      <a:stretch>
                        <a:fillRect/>
                      </a:stretch>
                    </p:blipFill>
                    <p:spPr bwMode="auto">
                      <a:xfrm>
                        <a:off x="2438400" y="1981201"/>
                        <a:ext cx="2635250"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TextBox 5"/>
          <p:cNvSpPr txBox="1"/>
          <p:nvPr/>
        </p:nvSpPr>
        <p:spPr>
          <a:xfrm>
            <a:off x="6019800" y="1828801"/>
            <a:ext cx="3124200" cy="830997"/>
          </a:xfrm>
          <a:prstGeom prst="rect">
            <a:avLst/>
          </a:prstGeom>
          <a:solidFill>
            <a:srgbClr val="FFE6E6"/>
          </a:solidFill>
        </p:spPr>
        <p:txBody>
          <a:bodyPr wrap="square" rtlCol="0">
            <a:spAutoFit/>
          </a:bodyPr>
          <a:lstStyle/>
          <a:p>
            <a:r>
              <a:rPr lang="en-US" sz="2400" b="1" dirty="0">
                <a:solidFill>
                  <a:srgbClr val="1E0000"/>
                </a:solidFill>
              </a:rPr>
              <a:t>r</a:t>
            </a:r>
            <a:r>
              <a:rPr lang="en-US" sz="2400" dirty="0">
                <a:solidFill>
                  <a:srgbClr val="1E0000"/>
                </a:solidFill>
              </a:rPr>
              <a:t> is an n-m dimensional</a:t>
            </a:r>
            <a:br>
              <a:rPr lang="en-US" sz="2400" dirty="0">
                <a:solidFill>
                  <a:srgbClr val="1E0000"/>
                </a:solidFill>
              </a:rPr>
            </a:br>
            <a:r>
              <a:rPr lang="en-US" sz="2400" dirty="0">
                <a:solidFill>
                  <a:srgbClr val="1E0000"/>
                </a:solidFill>
              </a:rPr>
              <a:t>row vector  </a:t>
            </a:r>
          </a:p>
        </p:txBody>
      </p:sp>
      <p:sp>
        <p:nvSpPr>
          <p:cNvPr id="5" name="Slide Number Placeholder 1">
            <a:extLst>
              <a:ext uri="{FF2B5EF4-FFF2-40B4-BE49-F238E27FC236}">
                <a16:creationId xmlns:a16="http://schemas.microsoft.com/office/drawing/2014/main" id="{A48EA9F0-FBB9-341E-F0EC-55E1D2EDF67B}"/>
              </a:ext>
            </a:extLst>
          </p:cNvPr>
          <p:cNvSpPr txBox="1">
            <a:spLocks/>
          </p:cNvSpPr>
          <p:nvPr/>
        </p:nvSpPr>
        <p:spPr>
          <a:xfrm>
            <a:off x="10744200" y="6324600"/>
            <a:ext cx="12192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17</a:t>
            </a:fld>
            <a:endParaRPr lang="en-US" sz="2000" dirty="0">
              <a:solidFill>
                <a:srgbClr val="1E0000"/>
              </a:solidFill>
            </a:endParaRPr>
          </a:p>
        </p:txBody>
      </p:sp>
    </p:spTree>
    <p:extLst>
      <p:ext uri="{BB962C8B-B14F-4D97-AF65-F5344CB8AC3E}">
        <p14:creationId xmlns:p14="http://schemas.microsoft.com/office/powerpoint/2010/main" val="48152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Determination of Variable to Exit Basis</a:t>
            </a:r>
            <a:endParaRPr lang="en-US" dirty="0"/>
          </a:p>
        </p:txBody>
      </p:sp>
      <p:sp>
        <p:nvSpPr>
          <p:cNvPr id="3" name="Content Placeholder 2"/>
          <p:cNvSpPr>
            <a:spLocks noGrp="1"/>
          </p:cNvSpPr>
          <p:nvPr>
            <p:ph idx="1"/>
          </p:nvPr>
        </p:nvSpPr>
        <p:spPr>
          <a:xfrm>
            <a:off x="457200" y="1280160"/>
            <a:ext cx="10287000" cy="2453640"/>
          </a:xfrm>
        </p:spPr>
        <p:txBody>
          <a:bodyPr/>
          <a:lstStyle/>
          <a:p>
            <a:r>
              <a:rPr lang="en-US" altLang="en-US" dirty="0"/>
              <a:t>The new variable entering the basis, say a position j, causes the values of all the other basic variables to change.  In order to retain a basic, feasible solution, we need to insure no basic variables become negative.  The change in the basic variables is given by </a:t>
            </a:r>
          </a:p>
        </p:txBody>
      </p:sp>
      <p:graphicFrame>
        <p:nvGraphicFramePr>
          <p:cNvPr id="4" name="Object 3"/>
          <p:cNvGraphicFramePr>
            <a:graphicFrameLocks noChangeAspect="1"/>
          </p:cNvGraphicFramePr>
          <p:nvPr>
            <p:extLst>
              <p:ext uri="{D42A27DB-BD31-4B8C-83A1-F6EECF244321}">
                <p14:modId xmlns:p14="http://schemas.microsoft.com/office/powerpoint/2010/main" val="4221600666"/>
              </p:ext>
            </p:extLst>
          </p:nvPr>
        </p:nvGraphicFramePr>
        <p:xfrm>
          <a:off x="1066800" y="3352800"/>
          <a:ext cx="7189788" cy="1798637"/>
        </p:xfrm>
        <a:graphic>
          <a:graphicData uri="http://schemas.openxmlformats.org/presentationml/2006/ole">
            <mc:AlternateContent xmlns:mc="http://schemas.openxmlformats.org/markup-compatibility/2006">
              <mc:Choice xmlns:v="urn:schemas-microsoft-com:vml" Requires="v">
                <p:oleObj name="Equation" r:id="rId2" imgW="6806880" imgH="1701720" progId="Equation.DSMT4">
                  <p:embed/>
                </p:oleObj>
              </mc:Choice>
              <mc:Fallback>
                <p:oleObj name="Equation" r:id="rId2" imgW="6806880" imgH="1701720" progId="Equation.DSMT4">
                  <p:embed/>
                  <p:pic>
                    <p:nvPicPr>
                      <p:cNvPr id="4" name="Object 3"/>
                      <p:cNvPicPr>
                        <a:picLocks noChangeAspect="1" noChangeArrowheads="1"/>
                      </p:cNvPicPr>
                      <p:nvPr/>
                    </p:nvPicPr>
                    <p:blipFill>
                      <a:blip r:embed="rId3"/>
                      <a:srcRect/>
                      <a:stretch>
                        <a:fillRect/>
                      </a:stretch>
                    </p:blipFill>
                    <p:spPr bwMode="auto">
                      <a:xfrm>
                        <a:off x="1066800" y="3352800"/>
                        <a:ext cx="7189788" cy="1798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Slide Number Placeholder 1">
            <a:extLst>
              <a:ext uri="{FF2B5EF4-FFF2-40B4-BE49-F238E27FC236}">
                <a16:creationId xmlns:a16="http://schemas.microsoft.com/office/drawing/2014/main" id="{690293DF-7FE2-B292-6BD6-7CE5D237C210}"/>
              </a:ext>
            </a:extLst>
          </p:cNvPr>
          <p:cNvSpPr txBox="1">
            <a:spLocks/>
          </p:cNvSpPr>
          <p:nvPr/>
        </p:nvSpPr>
        <p:spPr>
          <a:xfrm>
            <a:off x="10744200" y="6324600"/>
            <a:ext cx="12192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18</a:t>
            </a:fld>
            <a:endParaRPr lang="en-US" sz="2000" dirty="0">
              <a:solidFill>
                <a:srgbClr val="1E0000"/>
              </a:solidFill>
            </a:endParaRPr>
          </a:p>
        </p:txBody>
      </p:sp>
    </p:spTree>
    <p:extLst>
      <p:ext uri="{BB962C8B-B14F-4D97-AF65-F5344CB8AC3E}">
        <p14:creationId xmlns:p14="http://schemas.microsoft.com/office/powerpoint/2010/main" val="2955547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1E35C-A874-8CED-C157-B108536D4C26}"/>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B7626368-8EF9-4BFB-0F15-BDB0F0E9ACD2}"/>
              </a:ext>
            </a:extLst>
          </p:cNvPr>
          <p:cNvSpPr>
            <a:spLocks noGrp="1"/>
          </p:cNvSpPr>
          <p:nvPr>
            <p:ph idx="1"/>
          </p:nvPr>
        </p:nvSpPr>
        <p:spPr/>
        <p:txBody>
          <a:bodyPr/>
          <a:lstStyle/>
          <a:p>
            <a:pPr eaLnBrk="1" hangingPunct="1">
              <a:buFont typeface="Arial" charset="0"/>
              <a:buChar char="•"/>
            </a:pPr>
            <a:r>
              <a:rPr lang="en-US" dirty="0"/>
              <a:t>Read Chapter 8</a:t>
            </a:r>
          </a:p>
          <a:p>
            <a:pPr eaLnBrk="1" hangingPunct="1">
              <a:buFont typeface="Arial" charset="0"/>
              <a:buChar char="•"/>
            </a:pPr>
            <a:r>
              <a:rPr lang="en-US" dirty="0"/>
              <a:t>Read the Chapter 3 appendices (3A covers optimization with constraints, 3B covers linear programming, 3D covers dynamic programming, and 3E convex optimization</a:t>
            </a:r>
          </a:p>
          <a:p>
            <a:pPr eaLnBrk="1" hangingPunct="1">
              <a:buFont typeface="Arial" charset="0"/>
              <a:buChar char="•"/>
            </a:pPr>
            <a:r>
              <a:rPr lang="en-US" dirty="0"/>
              <a:t>An excellent book on optimization is Linear and Nonlinear Programming by </a:t>
            </a:r>
            <a:r>
              <a:rPr lang="en-US" dirty="0" err="1"/>
              <a:t>Luenberger</a:t>
            </a:r>
            <a:r>
              <a:rPr lang="en-US" dirty="0"/>
              <a:t> and Ye (the 5</a:t>
            </a:r>
            <a:r>
              <a:rPr lang="en-US" baseline="30000" dirty="0"/>
              <a:t>th</a:t>
            </a:r>
            <a:r>
              <a:rPr lang="en-US" dirty="0"/>
              <a:t> edition came out in 2021)  </a:t>
            </a:r>
          </a:p>
          <a:p>
            <a:r>
              <a:rPr lang="en-US" dirty="0"/>
              <a:t>Homework 6 is due today</a:t>
            </a:r>
          </a:p>
          <a:p>
            <a:r>
              <a:rPr lang="en-US" dirty="0"/>
              <a:t>Exam 2 is on Thursday Dec 1 during class (for the on campus students); it will be comprehensive, but with more emphasis on the material after the first exam</a:t>
            </a:r>
          </a:p>
          <a:p>
            <a:endParaRPr lang="en-US" dirty="0"/>
          </a:p>
        </p:txBody>
      </p:sp>
      <p:sp>
        <p:nvSpPr>
          <p:cNvPr id="4" name="Slide Number Placeholder 1">
            <a:extLst>
              <a:ext uri="{FF2B5EF4-FFF2-40B4-BE49-F238E27FC236}">
                <a16:creationId xmlns:a16="http://schemas.microsoft.com/office/drawing/2014/main" id="{5C5CAEAC-F960-AA0F-586C-E279E73EE330}"/>
              </a:ext>
            </a:extLst>
          </p:cNvPr>
          <p:cNvSpPr txBox="1">
            <a:spLocks/>
          </p:cNvSpPr>
          <p:nvPr/>
        </p:nvSpPr>
        <p:spPr>
          <a:xfrm>
            <a:off x="10744200" y="6324600"/>
            <a:ext cx="12192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1</a:t>
            </a:fld>
            <a:endParaRPr lang="en-US" sz="2000" dirty="0">
              <a:solidFill>
                <a:srgbClr val="1E0000"/>
              </a:solidFill>
            </a:endParaRPr>
          </a:p>
        </p:txBody>
      </p:sp>
    </p:spTree>
    <p:extLst>
      <p:ext uri="{BB962C8B-B14F-4D97-AF65-F5344CB8AC3E}">
        <p14:creationId xmlns:p14="http://schemas.microsoft.com/office/powerpoint/2010/main" val="35281036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Determination of Variable to Exit Basis, cont.</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408522011"/>
              </p:ext>
            </p:extLst>
          </p:nvPr>
        </p:nvGraphicFramePr>
        <p:xfrm>
          <a:off x="914400" y="1338264"/>
          <a:ext cx="7754938" cy="2763837"/>
        </p:xfrm>
        <a:graphic>
          <a:graphicData uri="http://schemas.openxmlformats.org/presentationml/2006/ole">
            <mc:AlternateContent xmlns:mc="http://schemas.openxmlformats.org/markup-compatibility/2006">
              <mc:Choice xmlns:v="urn:schemas-microsoft-com:vml" Requires="v">
                <p:oleObj name="Equation" r:id="rId2" imgW="7340400" imgH="2616120" progId="Equation.DSMT4">
                  <p:embed/>
                </p:oleObj>
              </mc:Choice>
              <mc:Fallback>
                <p:oleObj name="Equation" r:id="rId2" imgW="7340400" imgH="2616120" progId="Equation.DSMT4">
                  <p:embed/>
                  <p:pic>
                    <p:nvPicPr>
                      <p:cNvPr id="4" name="Object 3"/>
                      <p:cNvPicPr>
                        <a:picLocks noChangeAspect="1" noChangeArrowheads="1"/>
                      </p:cNvPicPr>
                      <p:nvPr/>
                    </p:nvPicPr>
                    <p:blipFill>
                      <a:blip r:embed="rId3"/>
                      <a:srcRect/>
                      <a:stretch>
                        <a:fillRect/>
                      </a:stretch>
                    </p:blipFill>
                    <p:spPr bwMode="auto">
                      <a:xfrm>
                        <a:off x="914400" y="1338264"/>
                        <a:ext cx="7754938" cy="2763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Slide Number Placeholder 1">
            <a:extLst>
              <a:ext uri="{FF2B5EF4-FFF2-40B4-BE49-F238E27FC236}">
                <a16:creationId xmlns:a16="http://schemas.microsoft.com/office/drawing/2014/main" id="{8E7CE923-2630-E260-C32B-FCD6317F610A}"/>
              </a:ext>
            </a:extLst>
          </p:cNvPr>
          <p:cNvSpPr txBox="1">
            <a:spLocks/>
          </p:cNvSpPr>
          <p:nvPr/>
        </p:nvSpPr>
        <p:spPr>
          <a:xfrm>
            <a:off x="10744200" y="6324600"/>
            <a:ext cx="12192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19</a:t>
            </a:fld>
            <a:endParaRPr lang="en-US" sz="2000" dirty="0">
              <a:solidFill>
                <a:srgbClr val="1E0000"/>
              </a:solidFill>
            </a:endParaRPr>
          </a:p>
        </p:txBody>
      </p:sp>
    </p:spTree>
    <p:extLst>
      <p:ext uri="{BB962C8B-B14F-4D97-AF65-F5344CB8AC3E}">
        <p14:creationId xmlns:p14="http://schemas.microsoft.com/office/powerpoint/2010/main" val="27556944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Canonical Form</a:t>
            </a:r>
          </a:p>
        </p:txBody>
      </p:sp>
      <p:sp>
        <p:nvSpPr>
          <p:cNvPr id="3" name="Content Placeholder 2"/>
          <p:cNvSpPr>
            <a:spLocks noGrp="1"/>
          </p:cNvSpPr>
          <p:nvPr>
            <p:ph idx="1"/>
          </p:nvPr>
        </p:nvSpPr>
        <p:spPr>
          <a:xfrm>
            <a:off x="457200" y="1280160"/>
            <a:ext cx="10210800" cy="3733800"/>
          </a:xfrm>
        </p:spPr>
        <p:txBody>
          <a:bodyPr/>
          <a:lstStyle/>
          <a:p>
            <a:r>
              <a:rPr lang="en-US" dirty="0"/>
              <a:t>The Simplex Method works by having the problem in what is known as canonical form</a:t>
            </a:r>
          </a:p>
          <a:p>
            <a:r>
              <a:rPr lang="en-US" dirty="0"/>
              <a:t>Canonical form is defined as having the m basic variables with the property that each appears in only one equation, its coefficient in that equation is unity, and none of the other basic variables appear in the same equation</a:t>
            </a:r>
          </a:p>
          <a:p>
            <a:r>
              <a:rPr lang="en-US" dirty="0"/>
              <a:t>Sometime canonical form is readily apparent </a:t>
            </a:r>
          </a:p>
        </p:txBody>
      </p:sp>
      <p:graphicFrame>
        <p:nvGraphicFramePr>
          <p:cNvPr id="4" name="Object 3"/>
          <p:cNvGraphicFramePr>
            <a:graphicFrameLocks noChangeAspect="1"/>
          </p:cNvGraphicFramePr>
          <p:nvPr>
            <p:extLst>
              <p:ext uri="{D42A27DB-BD31-4B8C-83A1-F6EECF244321}">
                <p14:modId xmlns:p14="http://schemas.microsoft.com/office/powerpoint/2010/main" val="3279182283"/>
              </p:ext>
            </p:extLst>
          </p:nvPr>
        </p:nvGraphicFramePr>
        <p:xfrm>
          <a:off x="1346200" y="4648199"/>
          <a:ext cx="4140200" cy="1894495"/>
        </p:xfrm>
        <a:graphic>
          <a:graphicData uri="http://schemas.openxmlformats.org/presentationml/2006/ole">
            <mc:AlternateContent xmlns:mc="http://schemas.openxmlformats.org/markup-compatibility/2006">
              <mc:Choice xmlns:v="urn:schemas-microsoft-com:vml" Requires="v">
                <p:oleObj name="Equation" r:id="rId2" imgW="4495680" imgH="2057400" progId="Equation.DSMT4">
                  <p:embed/>
                </p:oleObj>
              </mc:Choice>
              <mc:Fallback>
                <p:oleObj name="Equation" r:id="rId2" imgW="4495680" imgH="2057400" progId="Equation.DSMT4">
                  <p:embed/>
                  <p:pic>
                    <p:nvPicPr>
                      <p:cNvPr id="4"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6200" y="4648199"/>
                        <a:ext cx="4140200" cy="1894495"/>
                      </a:xfrm>
                      <a:prstGeom prst="rect">
                        <a:avLst/>
                      </a:prstGeom>
                      <a:noFill/>
                      <a:ln>
                        <a:noFill/>
                      </a:ln>
                      <a:effectLst/>
                    </p:spPr>
                  </p:pic>
                </p:oleObj>
              </mc:Fallback>
            </mc:AlternateContent>
          </a:graphicData>
        </a:graphic>
      </p:graphicFrame>
      <p:sp>
        <p:nvSpPr>
          <p:cNvPr id="6" name="TextBox 5"/>
          <p:cNvSpPr txBox="1"/>
          <p:nvPr/>
        </p:nvSpPr>
        <p:spPr>
          <a:xfrm>
            <a:off x="6248400" y="4793010"/>
            <a:ext cx="3810000" cy="1200329"/>
          </a:xfrm>
          <a:prstGeom prst="rect">
            <a:avLst/>
          </a:prstGeom>
          <a:solidFill>
            <a:srgbClr val="FFE6E6"/>
          </a:solidFill>
        </p:spPr>
        <p:txBody>
          <a:bodyPr wrap="square" rtlCol="0">
            <a:spAutoFit/>
          </a:bodyPr>
          <a:lstStyle/>
          <a:p>
            <a:r>
              <a:rPr lang="en-US" sz="2400" dirty="0">
                <a:solidFill>
                  <a:srgbClr val="1E0000"/>
                </a:solidFill>
              </a:rPr>
              <a:t>Note that with x</a:t>
            </a:r>
            <a:r>
              <a:rPr lang="en-US" sz="2400" baseline="-25000" dirty="0">
                <a:solidFill>
                  <a:srgbClr val="1E0000"/>
                </a:solidFill>
              </a:rPr>
              <a:t>3</a:t>
            </a:r>
            <a:r>
              <a:rPr lang="en-US" sz="2400" dirty="0">
                <a:solidFill>
                  <a:srgbClr val="1E0000"/>
                </a:solidFill>
              </a:rPr>
              <a:t> and x</a:t>
            </a:r>
            <a:r>
              <a:rPr lang="en-US" sz="2400" baseline="-25000" dirty="0">
                <a:solidFill>
                  <a:srgbClr val="1E0000"/>
                </a:solidFill>
              </a:rPr>
              <a:t>4</a:t>
            </a:r>
            <a:r>
              <a:rPr lang="en-US" sz="2400" dirty="0">
                <a:solidFill>
                  <a:srgbClr val="1E0000"/>
                </a:solidFill>
              </a:rPr>
              <a:t> as basic variables </a:t>
            </a:r>
            <a:r>
              <a:rPr lang="en-US" sz="2400" b="1" dirty="0">
                <a:solidFill>
                  <a:srgbClr val="1E0000"/>
                </a:solidFill>
              </a:rPr>
              <a:t>A</a:t>
            </a:r>
            <a:r>
              <a:rPr lang="en-US" sz="2400" baseline="-25000" dirty="0">
                <a:solidFill>
                  <a:srgbClr val="1E0000"/>
                </a:solidFill>
              </a:rPr>
              <a:t>B</a:t>
            </a:r>
            <a:r>
              <a:rPr lang="en-US" sz="2400" dirty="0">
                <a:solidFill>
                  <a:srgbClr val="1E0000"/>
                </a:solidFill>
              </a:rPr>
              <a:t> is the identity matrix</a:t>
            </a:r>
          </a:p>
        </p:txBody>
      </p:sp>
      <p:sp>
        <p:nvSpPr>
          <p:cNvPr id="5" name="Slide Number Placeholder 1">
            <a:extLst>
              <a:ext uri="{FF2B5EF4-FFF2-40B4-BE49-F238E27FC236}">
                <a16:creationId xmlns:a16="http://schemas.microsoft.com/office/drawing/2014/main" id="{1E9313E3-BF35-366C-EF65-D885F30DB3B6}"/>
              </a:ext>
            </a:extLst>
          </p:cNvPr>
          <p:cNvSpPr txBox="1">
            <a:spLocks/>
          </p:cNvSpPr>
          <p:nvPr/>
        </p:nvSpPr>
        <p:spPr>
          <a:xfrm>
            <a:off x="10744200" y="6324600"/>
            <a:ext cx="12192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20</a:t>
            </a:fld>
            <a:endParaRPr lang="en-US" sz="2000" dirty="0">
              <a:solidFill>
                <a:srgbClr val="1E0000"/>
              </a:solidFill>
            </a:endParaRPr>
          </a:p>
        </p:txBody>
      </p:sp>
    </p:spTree>
    <p:extLst>
      <p:ext uri="{BB962C8B-B14F-4D97-AF65-F5344CB8AC3E}">
        <p14:creationId xmlns:p14="http://schemas.microsoft.com/office/powerpoint/2010/main" val="40292424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Canonical Form </a:t>
            </a:r>
          </a:p>
        </p:txBody>
      </p:sp>
      <p:sp>
        <p:nvSpPr>
          <p:cNvPr id="3" name="Content Placeholder 2"/>
          <p:cNvSpPr>
            <a:spLocks noGrp="1"/>
          </p:cNvSpPr>
          <p:nvPr>
            <p:ph idx="1"/>
          </p:nvPr>
        </p:nvSpPr>
        <p:spPr>
          <a:xfrm>
            <a:off x="457200" y="1280160"/>
            <a:ext cx="11506200" cy="1310640"/>
          </a:xfrm>
        </p:spPr>
        <p:txBody>
          <a:bodyPr/>
          <a:lstStyle/>
          <a:p>
            <a:r>
              <a:rPr lang="en-US" dirty="0"/>
              <a:t>Other times canonical form is achieved by initially adding artificial variables to get an initial solution</a:t>
            </a:r>
          </a:p>
          <a:p>
            <a:r>
              <a:rPr lang="en-US" dirty="0"/>
              <a:t>Example of the nutrition problem in canonical form with slack and artificial variables (denoted as </a:t>
            </a:r>
            <a:r>
              <a:rPr lang="en-US" b="1" dirty="0"/>
              <a:t>y</a:t>
            </a:r>
            <a:r>
              <a:rPr lang="en-US" dirty="0"/>
              <a:t>) used to get an initial basic feasible solution</a:t>
            </a:r>
          </a:p>
        </p:txBody>
      </p:sp>
      <p:graphicFrame>
        <p:nvGraphicFramePr>
          <p:cNvPr id="5" name="Object 4"/>
          <p:cNvGraphicFramePr>
            <a:graphicFrameLocks noGrp="1" noChangeAspect="1"/>
          </p:cNvGraphicFramePr>
          <p:nvPr>
            <p:extLst>
              <p:ext uri="{D42A27DB-BD31-4B8C-83A1-F6EECF244321}">
                <p14:modId xmlns:p14="http://schemas.microsoft.com/office/powerpoint/2010/main" val="2095921976"/>
              </p:ext>
            </p:extLst>
          </p:nvPr>
        </p:nvGraphicFramePr>
        <p:xfrm>
          <a:off x="1066800" y="3276600"/>
          <a:ext cx="5539525" cy="2999509"/>
        </p:xfrm>
        <a:graphic>
          <a:graphicData uri="http://schemas.openxmlformats.org/presentationml/2006/ole">
            <mc:AlternateContent xmlns:mc="http://schemas.openxmlformats.org/markup-compatibility/2006">
              <mc:Choice xmlns:v="urn:schemas-microsoft-com:vml" Requires="v">
                <p:oleObj name="Equation" r:id="rId2" imgW="5816520" imgH="3149280" progId="Equation.DSMT4">
                  <p:embed/>
                </p:oleObj>
              </mc:Choice>
              <mc:Fallback>
                <p:oleObj name="Equation" r:id="rId2" imgW="5816520" imgH="3149280" progId="Equation.DSMT4">
                  <p:embed/>
                  <p:pic>
                    <p:nvPicPr>
                      <p:cNvPr id="5" name="Object 4"/>
                      <p:cNvPicPr>
                        <a:picLocks noGrp="1" noChangeAspect="1" noChangeArrowheads="1"/>
                      </p:cNvPicPr>
                      <p:nvPr/>
                    </p:nvPicPr>
                    <p:blipFill>
                      <a:blip r:embed="rId3"/>
                      <a:srcRect/>
                      <a:stretch>
                        <a:fillRect/>
                      </a:stretch>
                    </p:blipFill>
                    <p:spPr bwMode="auto">
                      <a:xfrm>
                        <a:off x="1066800" y="3276600"/>
                        <a:ext cx="5539525" cy="2999509"/>
                      </a:xfrm>
                      <a:prstGeom prst="rect">
                        <a:avLst/>
                      </a:prstGeom>
                      <a:noFill/>
                      <a:ln>
                        <a:noFill/>
                      </a:ln>
                      <a:effectLst/>
                    </p:spPr>
                  </p:pic>
                </p:oleObj>
              </mc:Fallback>
            </mc:AlternateContent>
          </a:graphicData>
        </a:graphic>
      </p:graphicFrame>
      <p:sp>
        <p:nvSpPr>
          <p:cNvPr id="6" name="TextBox 5"/>
          <p:cNvSpPr txBox="1"/>
          <p:nvPr/>
        </p:nvSpPr>
        <p:spPr>
          <a:xfrm>
            <a:off x="7315200" y="3733800"/>
            <a:ext cx="2819400" cy="1569660"/>
          </a:xfrm>
          <a:prstGeom prst="rect">
            <a:avLst/>
          </a:prstGeom>
          <a:solidFill>
            <a:srgbClr val="FFE6E6"/>
          </a:solidFill>
        </p:spPr>
        <p:txBody>
          <a:bodyPr wrap="square" rtlCol="0">
            <a:spAutoFit/>
          </a:bodyPr>
          <a:lstStyle/>
          <a:p>
            <a:r>
              <a:rPr lang="en-US" sz="2400" dirty="0">
                <a:solidFill>
                  <a:srgbClr val="1E0000"/>
                </a:solidFill>
              </a:rPr>
              <a:t>Note that with y</a:t>
            </a:r>
            <a:r>
              <a:rPr lang="en-US" sz="2400" baseline="-25000" dirty="0">
                <a:solidFill>
                  <a:srgbClr val="1E0000"/>
                </a:solidFill>
              </a:rPr>
              <a:t>1</a:t>
            </a:r>
            <a:r>
              <a:rPr lang="en-US" sz="2400" dirty="0">
                <a:solidFill>
                  <a:srgbClr val="1E0000"/>
                </a:solidFill>
              </a:rPr>
              <a:t>, y</a:t>
            </a:r>
            <a:r>
              <a:rPr lang="en-US" sz="2400" baseline="-25000" dirty="0">
                <a:solidFill>
                  <a:srgbClr val="1E0000"/>
                </a:solidFill>
              </a:rPr>
              <a:t>2</a:t>
            </a:r>
            <a:r>
              <a:rPr lang="en-US" sz="2400" dirty="0">
                <a:solidFill>
                  <a:srgbClr val="1E0000"/>
                </a:solidFill>
              </a:rPr>
              <a:t>, and y</a:t>
            </a:r>
            <a:r>
              <a:rPr lang="en-US" sz="2400" baseline="-25000" dirty="0">
                <a:solidFill>
                  <a:srgbClr val="1E0000"/>
                </a:solidFill>
              </a:rPr>
              <a:t>3</a:t>
            </a:r>
            <a:r>
              <a:rPr lang="en-US" sz="2400" dirty="0">
                <a:solidFill>
                  <a:srgbClr val="1E0000"/>
                </a:solidFill>
              </a:rPr>
              <a:t> as basic variables </a:t>
            </a:r>
            <a:r>
              <a:rPr lang="en-US" sz="2400" b="1" dirty="0">
                <a:solidFill>
                  <a:srgbClr val="1E0000"/>
                </a:solidFill>
              </a:rPr>
              <a:t>A</a:t>
            </a:r>
            <a:r>
              <a:rPr lang="en-US" sz="2400" baseline="-25000" dirty="0">
                <a:solidFill>
                  <a:srgbClr val="1E0000"/>
                </a:solidFill>
              </a:rPr>
              <a:t>B</a:t>
            </a:r>
            <a:r>
              <a:rPr lang="en-US" sz="2400" dirty="0">
                <a:solidFill>
                  <a:srgbClr val="1E0000"/>
                </a:solidFill>
              </a:rPr>
              <a:t> is the identity matrix</a:t>
            </a:r>
          </a:p>
        </p:txBody>
      </p:sp>
      <p:sp>
        <p:nvSpPr>
          <p:cNvPr id="4" name="Slide Number Placeholder 1">
            <a:extLst>
              <a:ext uri="{FF2B5EF4-FFF2-40B4-BE49-F238E27FC236}">
                <a16:creationId xmlns:a16="http://schemas.microsoft.com/office/drawing/2014/main" id="{5C546FFB-1D23-3EF9-06F9-94887543A87A}"/>
              </a:ext>
            </a:extLst>
          </p:cNvPr>
          <p:cNvSpPr txBox="1">
            <a:spLocks/>
          </p:cNvSpPr>
          <p:nvPr/>
        </p:nvSpPr>
        <p:spPr>
          <a:xfrm>
            <a:off x="10744200" y="6324600"/>
            <a:ext cx="12192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21</a:t>
            </a:fld>
            <a:endParaRPr lang="en-US" sz="2000" dirty="0">
              <a:solidFill>
                <a:srgbClr val="1E0000"/>
              </a:solidFill>
            </a:endParaRPr>
          </a:p>
        </p:txBody>
      </p:sp>
    </p:spTree>
    <p:extLst>
      <p:ext uri="{BB962C8B-B14F-4D97-AF65-F5344CB8AC3E}">
        <p14:creationId xmlns:p14="http://schemas.microsoft.com/office/powerpoint/2010/main" val="42556099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LP Tableau</a:t>
            </a:r>
          </a:p>
        </p:txBody>
      </p:sp>
      <p:sp>
        <p:nvSpPr>
          <p:cNvPr id="3" name="Content Placeholder 2"/>
          <p:cNvSpPr>
            <a:spLocks noGrp="1"/>
          </p:cNvSpPr>
          <p:nvPr>
            <p:ph idx="1"/>
          </p:nvPr>
        </p:nvSpPr>
        <p:spPr>
          <a:xfrm>
            <a:off x="457200" y="1280160"/>
            <a:ext cx="10058400" cy="3733800"/>
          </a:xfrm>
        </p:spPr>
        <p:txBody>
          <a:bodyPr/>
          <a:lstStyle/>
          <a:p>
            <a:r>
              <a:rPr lang="en-US" dirty="0"/>
              <a:t>With the system in canonical form, the Simplex solution process can be illustrated by forming what is known as the LP tableau</a:t>
            </a:r>
          </a:p>
          <a:p>
            <a:pPr lvl="1"/>
            <a:r>
              <a:rPr lang="en-US" dirty="0"/>
              <a:t>Initially this corresponds to the </a:t>
            </a:r>
            <a:r>
              <a:rPr lang="en-US" b="1" dirty="0"/>
              <a:t>A</a:t>
            </a:r>
            <a:r>
              <a:rPr lang="en-US" dirty="0"/>
              <a:t> matrix, with a column appended to include the </a:t>
            </a:r>
            <a:r>
              <a:rPr lang="en-US" b="1" dirty="0"/>
              <a:t>b</a:t>
            </a:r>
            <a:r>
              <a:rPr lang="en-US" dirty="0"/>
              <a:t> vector, and a row added to give the relative cost coefficients; the last element is the negative of the cost function value</a:t>
            </a:r>
          </a:p>
          <a:p>
            <a:pPr lvl="1"/>
            <a:r>
              <a:rPr lang="en-US" dirty="0"/>
              <a:t>Define the tableau as </a:t>
            </a:r>
            <a:r>
              <a:rPr lang="en-US" b="1" dirty="0"/>
              <a:t>Y</a:t>
            </a:r>
            <a:r>
              <a:rPr lang="en-US" dirty="0"/>
              <a:t>, with elements </a:t>
            </a:r>
            <a:r>
              <a:rPr lang="en-US" b="1" dirty="0" err="1"/>
              <a:t>Y</a:t>
            </a:r>
            <a:r>
              <a:rPr lang="en-US" baseline="-25000" dirty="0" err="1"/>
              <a:t>ij</a:t>
            </a:r>
            <a:endParaRPr lang="en-US" baseline="-25000" dirty="0"/>
          </a:p>
          <a:p>
            <a:pPr lvl="1"/>
            <a:r>
              <a:rPr lang="en-US" dirty="0"/>
              <a:t>In canonical form the last column of the tableau gives the values of the basic variables</a:t>
            </a:r>
          </a:p>
          <a:p>
            <a:r>
              <a:rPr lang="en-US" dirty="0"/>
              <a:t>During the solution the tableau is updated by pivoting</a:t>
            </a:r>
          </a:p>
          <a:p>
            <a:pPr lvl="1"/>
            <a:endParaRPr lang="en-US" dirty="0"/>
          </a:p>
        </p:txBody>
      </p:sp>
      <p:sp>
        <p:nvSpPr>
          <p:cNvPr id="4" name="Slide Number Placeholder 1">
            <a:extLst>
              <a:ext uri="{FF2B5EF4-FFF2-40B4-BE49-F238E27FC236}">
                <a16:creationId xmlns:a16="http://schemas.microsoft.com/office/drawing/2014/main" id="{72B22A4A-D7D0-3D41-8C4C-6420E22C6E00}"/>
              </a:ext>
            </a:extLst>
          </p:cNvPr>
          <p:cNvSpPr txBox="1">
            <a:spLocks/>
          </p:cNvSpPr>
          <p:nvPr/>
        </p:nvSpPr>
        <p:spPr>
          <a:xfrm>
            <a:off x="10744200" y="6324600"/>
            <a:ext cx="12192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22</a:t>
            </a:fld>
            <a:endParaRPr lang="en-US" sz="2000" dirty="0">
              <a:solidFill>
                <a:srgbClr val="1E0000"/>
              </a:solidFill>
            </a:endParaRPr>
          </a:p>
        </p:txBody>
      </p:sp>
    </p:spTree>
    <p:extLst>
      <p:ext uri="{BB962C8B-B14F-4D97-AF65-F5344CB8AC3E}">
        <p14:creationId xmlns:p14="http://schemas.microsoft.com/office/powerpoint/2010/main" val="21237512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LP Tableau for the Nutrition Problem with Artificial Variables</a:t>
            </a:r>
          </a:p>
        </p:txBody>
      </p:sp>
      <p:sp>
        <p:nvSpPr>
          <p:cNvPr id="3" name="Content Placeholder 2"/>
          <p:cNvSpPr>
            <a:spLocks noGrp="1"/>
          </p:cNvSpPr>
          <p:nvPr>
            <p:ph idx="1"/>
          </p:nvPr>
        </p:nvSpPr>
        <p:spPr>
          <a:xfrm>
            <a:off x="457200" y="1280160"/>
            <a:ext cx="8549640" cy="3733800"/>
          </a:xfrm>
        </p:spPr>
        <p:txBody>
          <a:bodyPr/>
          <a:lstStyle/>
          <a:p>
            <a:r>
              <a:rPr lang="en-US" dirty="0"/>
              <a:t>When in canonical form the relative costs vector is</a:t>
            </a:r>
          </a:p>
          <a:p>
            <a:endParaRPr lang="en-US" dirty="0"/>
          </a:p>
          <a:p>
            <a:endParaRPr lang="en-US" dirty="0"/>
          </a:p>
          <a:p>
            <a:pPr marL="0" indent="0">
              <a:buNone/>
            </a:pPr>
            <a:endParaRPr lang="en-US" dirty="0"/>
          </a:p>
          <a:p>
            <a:pPr marL="0" indent="0">
              <a:buNone/>
            </a:pPr>
            <a:endParaRPr lang="en-US" dirty="0"/>
          </a:p>
          <a:p>
            <a:r>
              <a:rPr lang="en-US" dirty="0"/>
              <a:t>The initial tableau for the artificial problem is then</a:t>
            </a:r>
            <a:br>
              <a:rPr lang="en-US" dirty="0"/>
            </a:br>
            <a:r>
              <a:rPr lang="en-US" dirty="0"/>
              <a:t> </a:t>
            </a:r>
          </a:p>
        </p:txBody>
      </p:sp>
      <p:graphicFrame>
        <p:nvGraphicFramePr>
          <p:cNvPr id="4" name="Object 3"/>
          <p:cNvGraphicFramePr>
            <a:graphicFrameLocks noChangeAspect="1"/>
          </p:cNvGraphicFramePr>
          <p:nvPr/>
        </p:nvGraphicFramePr>
        <p:xfrm>
          <a:off x="2244725" y="1797050"/>
          <a:ext cx="4432300" cy="2122488"/>
        </p:xfrm>
        <a:graphic>
          <a:graphicData uri="http://schemas.openxmlformats.org/presentationml/2006/ole">
            <mc:AlternateContent xmlns:mc="http://schemas.openxmlformats.org/markup-compatibility/2006">
              <mc:Choice xmlns:v="urn:schemas-microsoft-com:vml" Requires="v">
                <p:oleObj name="Equation" r:id="rId2" imgW="6895800" imgH="3301920" progId="Equation.DSMT4">
                  <p:embed/>
                </p:oleObj>
              </mc:Choice>
              <mc:Fallback>
                <p:oleObj name="Equation" r:id="rId2" imgW="6895800" imgH="3301920" progId="Equation.DSMT4">
                  <p:embed/>
                  <p:pic>
                    <p:nvPicPr>
                      <p:cNvPr id="4" name="Object 3"/>
                      <p:cNvPicPr>
                        <a:picLocks noChangeAspect="1" noChangeArrowheads="1"/>
                      </p:cNvPicPr>
                      <p:nvPr/>
                    </p:nvPicPr>
                    <p:blipFill>
                      <a:blip r:embed="rId3"/>
                      <a:srcRect/>
                      <a:stretch>
                        <a:fillRect/>
                      </a:stretch>
                    </p:blipFill>
                    <p:spPr bwMode="auto">
                      <a:xfrm>
                        <a:off x="2244725" y="1797050"/>
                        <a:ext cx="4432300" cy="2122488"/>
                      </a:xfrm>
                      <a:prstGeom prst="rect">
                        <a:avLst/>
                      </a:prstGeom>
                      <a:noFill/>
                      <a:ln>
                        <a:noFill/>
                      </a:ln>
                      <a:effectLst/>
                    </p:spPr>
                  </p:pic>
                </p:oleObj>
              </mc:Fallback>
            </mc:AlternateContent>
          </a:graphicData>
        </a:graphic>
      </p:graphicFrame>
      <p:graphicFrame>
        <p:nvGraphicFramePr>
          <p:cNvPr id="5" name="Object 4"/>
          <p:cNvGraphicFramePr>
            <a:graphicFrameLocks noChangeAspect="1"/>
          </p:cNvGraphicFramePr>
          <p:nvPr/>
        </p:nvGraphicFramePr>
        <p:xfrm>
          <a:off x="2362201" y="4495800"/>
          <a:ext cx="4615295" cy="1981200"/>
        </p:xfrm>
        <a:graphic>
          <a:graphicData uri="http://schemas.openxmlformats.org/presentationml/2006/ole">
            <mc:AlternateContent xmlns:mc="http://schemas.openxmlformats.org/markup-compatibility/2006">
              <mc:Choice xmlns:v="urn:schemas-microsoft-com:vml" Requires="v">
                <p:oleObj name="Equation" r:id="rId4" imgW="2603160" imgH="1117440" progId="Equation.DSMT4">
                  <p:embed/>
                </p:oleObj>
              </mc:Choice>
              <mc:Fallback>
                <p:oleObj name="Equation" r:id="rId4" imgW="2603160" imgH="1117440" progId="Equation.DSMT4">
                  <p:embed/>
                  <p:pic>
                    <p:nvPicPr>
                      <p:cNvPr id="5" name="Object 4"/>
                      <p:cNvPicPr/>
                      <p:nvPr/>
                    </p:nvPicPr>
                    <p:blipFill>
                      <a:blip r:embed="rId5"/>
                      <a:stretch>
                        <a:fillRect/>
                      </a:stretch>
                    </p:blipFill>
                    <p:spPr>
                      <a:xfrm>
                        <a:off x="2362201" y="4495800"/>
                        <a:ext cx="4615295" cy="1981200"/>
                      </a:xfrm>
                      <a:prstGeom prst="rect">
                        <a:avLst/>
                      </a:prstGeom>
                    </p:spPr>
                  </p:pic>
                </p:oleObj>
              </mc:Fallback>
            </mc:AlternateContent>
          </a:graphicData>
        </a:graphic>
      </p:graphicFrame>
      <p:sp>
        <p:nvSpPr>
          <p:cNvPr id="7" name="TextBox 6"/>
          <p:cNvSpPr txBox="1"/>
          <p:nvPr/>
        </p:nvSpPr>
        <p:spPr>
          <a:xfrm>
            <a:off x="7924800" y="4724400"/>
            <a:ext cx="2819400" cy="1200329"/>
          </a:xfrm>
          <a:prstGeom prst="rect">
            <a:avLst/>
          </a:prstGeom>
          <a:solidFill>
            <a:srgbClr val="FFE6E6"/>
          </a:solidFill>
        </p:spPr>
        <p:txBody>
          <a:bodyPr wrap="square" rtlCol="0">
            <a:spAutoFit/>
          </a:bodyPr>
          <a:lstStyle/>
          <a:p>
            <a:r>
              <a:rPr lang="en-US" sz="2400" dirty="0">
                <a:solidFill>
                  <a:srgbClr val="1E0000"/>
                </a:solidFill>
              </a:rPr>
              <a:t>Note the last column gives the values of the basic variables</a:t>
            </a:r>
          </a:p>
        </p:txBody>
      </p:sp>
      <p:sp>
        <p:nvSpPr>
          <p:cNvPr id="6" name="Slide Number Placeholder 1">
            <a:extLst>
              <a:ext uri="{FF2B5EF4-FFF2-40B4-BE49-F238E27FC236}">
                <a16:creationId xmlns:a16="http://schemas.microsoft.com/office/drawing/2014/main" id="{27F133DE-002E-1A22-F25C-4E2A35D861F6}"/>
              </a:ext>
            </a:extLst>
          </p:cNvPr>
          <p:cNvSpPr txBox="1">
            <a:spLocks/>
          </p:cNvSpPr>
          <p:nvPr/>
        </p:nvSpPr>
        <p:spPr>
          <a:xfrm>
            <a:off x="10744200" y="6324600"/>
            <a:ext cx="12192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23</a:t>
            </a:fld>
            <a:endParaRPr lang="en-US" sz="2000" dirty="0">
              <a:solidFill>
                <a:srgbClr val="1E0000"/>
              </a:solidFill>
            </a:endParaRPr>
          </a:p>
        </p:txBody>
      </p:sp>
    </p:spTree>
    <p:extLst>
      <p:ext uri="{BB962C8B-B14F-4D97-AF65-F5344CB8AC3E}">
        <p14:creationId xmlns:p14="http://schemas.microsoft.com/office/powerpoint/2010/main" val="14572685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LP Tableau Pivoting</a:t>
            </a:r>
          </a:p>
        </p:txBody>
      </p:sp>
      <p:sp>
        <p:nvSpPr>
          <p:cNvPr id="3" name="Content Placeholder 2"/>
          <p:cNvSpPr>
            <a:spLocks noGrp="1"/>
          </p:cNvSpPr>
          <p:nvPr>
            <p:ph idx="1"/>
          </p:nvPr>
        </p:nvSpPr>
        <p:spPr>
          <a:xfrm>
            <a:off x="457200" y="1280160"/>
            <a:ext cx="10591800" cy="3733800"/>
          </a:xfrm>
        </p:spPr>
        <p:txBody>
          <a:bodyPr/>
          <a:lstStyle/>
          <a:p>
            <a:r>
              <a:rPr lang="en-US" dirty="0"/>
              <a:t>Pivoting is used to move from one basic feasible solution to another</a:t>
            </a:r>
          </a:p>
          <a:p>
            <a:pPr lvl="1"/>
            <a:r>
              <a:rPr lang="en-US" dirty="0"/>
              <a:t>Select the pivot column (i.e., the variable coming into the basis, say q) as the one with the most negative relative cost</a:t>
            </a:r>
          </a:p>
          <a:p>
            <a:pPr lvl="1"/>
            <a:r>
              <a:rPr lang="en-US" dirty="0"/>
              <a:t>Select the pivot row (i.e., the variable going out of the basis) as the one with the smallest ratio of x</a:t>
            </a:r>
            <a:r>
              <a:rPr lang="en-US" baseline="-25000" dirty="0"/>
              <a:t>i</a:t>
            </a:r>
            <a:r>
              <a:rPr lang="en-US" dirty="0"/>
              <a:t>/</a:t>
            </a:r>
            <a:r>
              <a:rPr lang="en-US" dirty="0" err="1"/>
              <a:t>Y</a:t>
            </a:r>
            <a:r>
              <a:rPr lang="en-US" baseline="-25000" dirty="0" err="1"/>
              <a:t>iq</a:t>
            </a:r>
            <a:r>
              <a:rPr lang="en-US" dirty="0"/>
              <a:t> for </a:t>
            </a:r>
            <a:r>
              <a:rPr lang="en-US" dirty="0" err="1"/>
              <a:t>Y</a:t>
            </a:r>
            <a:r>
              <a:rPr lang="en-US" baseline="-25000" dirty="0" err="1"/>
              <a:t>iq</a:t>
            </a:r>
            <a:r>
              <a:rPr lang="en-US" dirty="0"/>
              <a:t> &gt;0; define this as row p (x</a:t>
            </a:r>
            <a:r>
              <a:rPr lang="en-US" baseline="-25000" dirty="0"/>
              <a:t>i</a:t>
            </a:r>
            <a:r>
              <a:rPr lang="en-US" dirty="0"/>
              <a:t> is given in the last column)</a:t>
            </a:r>
            <a:endParaRPr lang="en-US" baseline="-25000" dirty="0"/>
          </a:p>
        </p:txBody>
      </p:sp>
      <p:graphicFrame>
        <p:nvGraphicFramePr>
          <p:cNvPr id="5" name="Object 4"/>
          <p:cNvGraphicFramePr>
            <a:graphicFrameLocks noChangeAspect="1"/>
          </p:cNvGraphicFramePr>
          <p:nvPr>
            <p:extLst>
              <p:ext uri="{D42A27DB-BD31-4B8C-83A1-F6EECF244321}">
                <p14:modId xmlns:p14="http://schemas.microsoft.com/office/powerpoint/2010/main" val="1557031102"/>
              </p:ext>
            </p:extLst>
          </p:nvPr>
        </p:nvGraphicFramePr>
        <p:xfrm>
          <a:off x="1676399" y="3886200"/>
          <a:ext cx="6414193" cy="2286000"/>
        </p:xfrm>
        <a:graphic>
          <a:graphicData uri="http://schemas.openxmlformats.org/presentationml/2006/ole">
            <mc:AlternateContent xmlns:mc="http://schemas.openxmlformats.org/markup-compatibility/2006">
              <mc:Choice xmlns:v="urn:schemas-microsoft-com:vml" Requires="v">
                <p:oleObj name="Equation" r:id="rId2" imgW="7340400" imgH="2616120" progId="Equation.DSMT4">
                  <p:embed/>
                </p:oleObj>
              </mc:Choice>
              <mc:Fallback>
                <p:oleObj name="Equation" r:id="rId2" imgW="7340400" imgH="2616120" progId="Equation.DSMT4">
                  <p:embed/>
                  <p:pic>
                    <p:nvPicPr>
                      <p:cNvPr id="5" name="Object 4"/>
                      <p:cNvPicPr>
                        <a:picLocks noChangeAspect="1" noChangeArrowheads="1"/>
                      </p:cNvPicPr>
                      <p:nvPr/>
                    </p:nvPicPr>
                    <p:blipFill>
                      <a:blip r:embed="rId3"/>
                      <a:srcRect/>
                      <a:stretch>
                        <a:fillRect/>
                      </a:stretch>
                    </p:blipFill>
                    <p:spPr bwMode="auto">
                      <a:xfrm>
                        <a:off x="1676399" y="3886200"/>
                        <a:ext cx="6414193" cy="2286000"/>
                      </a:xfrm>
                      <a:prstGeom prst="rect">
                        <a:avLst/>
                      </a:prstGeom>
                      <a:noFill/>
                      <a:ln>
                        <a:noFill/>
                      </a:ln>
                      <a:effectLst/>
                    </p:spPr>
                  </p:pic>
                </p:oleObj>
              </mc:Fallback>
            </mc:AlternateContent>
          </a:graphicData>
        </a:graphic>
      </p:graphicFrame>
      <p:sp>
        <p:nvSpPr>
          <p:cNvPr id="4" name="Slide Number Placeholder 1">
            <a:extLst>
              <a:ext uri="{FF2B5EF4-FFF2-40B4-BE49-F238E27FC236}">
                <a16:creationId xmlns:a16="http://schemas.microsoft.com/office/drawing/2014/main" id="{3B0288FD-3571-BA6D-A0BD-15FD8CE050CE}"/>
              </a:ext>
            </a:extLst>
          </p:cNvPr>
          <p:cNvSpPr txBox="1">
            <a:spLocks/>
          </p:cNvSpPr>
          <p:nvPr/>
        </p:nvSpPr>
        <p:spPr>
          <a:xfrm>
            <a:off x="10744200" y="6324600"/>
            <a:ext cx="12192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24</a:t>
            </a:fld>
            <a:endParaRPr lang="en-US" sz="2000" dirty="0">
              <a:solidFill>
                <a:srgbClr val="1E0000"/>
              </a:solidFill>
            </a:endParaRPr>
          </a:p>
        </p:txBody>
      </p:sp>
    </p:spTree>
    <p:extLst>
      <p:ext uri="{BB962C8B-B14F-4D97-AF65-F5344CB8AC3E}">
        <p14:creationId xmlns:p14="http://schemas.microsoft.com/office/powerpoint/2010/main" val="40892691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LP Tableau Pivoting for Nutrition Problem</a:t>
            </a:r>
          </a:p>
        </p:txBody>
      </p:sp>
      <p:sp>
        <p:nvSpPr>
          <p:cNvPr id="3" name="Content Placeholder 2"/>
          <p:cNvSpPr>
            <a:spLocks noGrp="1"/>
          </p:cNvSpPr>
          <p:nvPr>
            <p:ph idx="1"/>
          </p:nvPr>
        </p:nvSpPr>
        <p:spPr>
          <a:xfrm>
            <a:off x="457200" y="1280160"/>
            <a:ext cx="8001000" cy="701040"/>
          </a:xfrm>
        </p:spPr>
        <p:txBody>
          <a:bodyPr/>
          <a:lstStyle/>
          <a:p>
            <a:r>
              <a:rPr lang="en-US" dirty="0"/>
              <a:t>Starting at</a:t>
            </a:r>
          </a:p>
          <a:p>
            <a:pPr marL="0" indent="0">
              <a:buNone/>
            </a:pPr>
            <a:br>
              <a:rPr lang="en-US" dirty="0"/>
            </a:br>
            <a:br>
              <a:rPr lang="en-US" dirty="0"/>
            </a:br>
            <a:endParaRPr lang="en-US" dirty="0"/>
          </a:p>
          <a:p>
            <a:endParaRPr lang="en-US" dirty="0"/>
          </a:p>
          <a:p>
            <a:endParaRPr lang="en-US" dirty="0"/>
          </a:p>
          <a:p>
            <a:endParaRPr lang="en-US" dirty="0"/>
          </a:p>
          <a:p>
            <a:r>
              <a:rPr lang="en-US" dirty="0"/>
              <a:t>Pivot on column q=2; for row get minimum of {20/3, 12/3, 24/3), which is row p=2 </a:t>
            </a:r>
          </a:p>
          <a:p>
            <a:pPr marL="0" indent="0">
              <a:buNone/>
            </a:pPr>
            <a:r>
              <a:rPr lang="en-US" dirty="0"/>
              <a:t>  </a:t>
            </a:r>
          </a:p>
        </p:txBody>
      </p:sp>
      <p:graphicFrame>
        <p:nvGraphicFramePr>
          <p:cNvPr id="4" name="Object 3"/>
          <p:cNvGraphicFramePr>
            <a:graphicFrameLocks noChangeAspect="1"/>
          </p:cNvGraphicFramePr>
          <p:nvPr>
            <p:extLst>
              <p:ext uri="{D42A27DB-BD31-4B8C-83A1-F6EECF244321}">
                <p14:modId xmlns:p14="http://schemas.microsoft.com/office/powerpoint/2010/main" val="3359470429"/>
              </p:ext>
            </p:extLst>
          </p:nvPr>
        </p:nvGraphicFramePr>
        <p:xfrm>
          <a:off x="914400" y="1953490"/>
          <a:ext cx="5566880" cy="2389909"/>
        </p:xfrm>
        <a:graphic>
          <a:graphicData uri="http://schemas.openxmlformats.org/presentationml/2006/ole">
            <mc:AlternateContent xmlns:mc="http://schemas.openxmlformats.org/markup-compatibility/2006">
              <mc:Choice xmlns:v="urn:schemas-microsoft-com:vml" Requires="v">
                <p:oleObj name="Equation" r:id="rId2" imgW="2603160" imgH="1117440" progId="Equation.DSMT4">
                  <p:embed/>
                </p:oleObj>
              </mc:Choice>
              <mc:Fallback>
                <p:oleObj name="Equation" r:id="rId2" imgW="2603160" imgH="1117440" progId="Equation.DSMT4">
                  <p:embed/>
                  <p:pic>
                    <p:nvPicPr>
                      <p:cNvPr id="4"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953490"/>
                        <a:ext cx="5566880" cy="2389909"/>
                      </a:xfrm>
                      <a:prstGeom prst="rect">
                        <a:avLst/>
                      </a:prstGeom>
                      <a:noFill/>
                      <a:ln>
                        <a:noFill/>
                      </a:ln>
                    </p:spPr>
                  </p:pic>
                </p:oleObj>
              </mc:Fallback>
            </mc:AlternateContent>
          </a:graphicData>
        </a:graphic>
      </p:graphicFrame>
      <p:sp>
        <p:nvSpPr>
          <p:cNvPr id="5" name="Slide Number Placeholder 1">
            <a:extLst>
              <a:ext uri="{FF2B5EF4-FFF2-40B4-BE49-F238E27FC236}">
                <a16:creationId xmlns:a16="http://schemas.microsoft.com/office/drawing/2014/main" id="{2C85A281-23D9-FCDA-C1DD-EF7F637027C2}"/>
              </a:ext>
            </a:extLst>
          </p:cNvPr>
          <p:cNvSpPr txBox="1">
            <a:spLocks/>
          </p:cNvSpPr>
          <p:nvPr/>
        </p:nvSpPr>
        <p:spPr>
          <a:xfrm>
            <a:off x="10744200" y="6324600"/>
            <a:ext cx="12192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25</a:t>
            </a:fld>
            <a:endParaRPr lang="en-US" sz="2000" dirty="0">
              <a:solidFill>
                <a:srgbClr val="1E0000"/>
              </a:solidFill>
            </a:endParaRPr>
          </a:p>
        </p:txBody>
      </p:sp>
    </p:spTree>
    <p:extLst>
      <p:ext uri="{BB962C8B-B14F-4D97-AF65-F5344CB8AC3E}">
        <p14:creationId xmlns:p14="http://schemas.microsoft.com/office/powerpoint/2010/main" val="26419080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LP Tableau Pivoting</a:t>
            </a:r>
          </a:p>
        </p:txBody>
      </p:sp>
      <p:sp>
        <p:nvSpPr>
          <p:cNvPr id="3" name="Content Placeholder 2"/>
          <p:cNvSpPr>
            <a:spLocks noGrp="1"/>
          </p:cNvSpPr>
          <p:nvPr>
            <p:ph idx="1"/>
          </p:nvPr>
        </p:nvSpPr>
        <p:spPr>
          <a:xfrm>
            <a:off x="457200" y="1280160"/>
            <a:ext cx="11430000" cy="1082040"/>
          </a:xfrm>
        </p:spPr>
        <p:txBody>
          <a:bodyPr/>
          <a:lstStyle/>
          <a:p>
            <a:r>
              <a:rPr lang="en-US" dirty="0"/>
              <a:t>Pivoting on element </a:t>
            </a:r>
            <a:r>
              <a:rPr lang="en-US" dirty="0" err="1"/>
              <a:t>Y</a:t>
            </a:r>
            <a:r>
              <a:rPr lang="en-US" baseline="-25000" dirty="0" err="1"/>
              <a:t>pq</a:t>
            </a:r>
            <a:r>
              <a:rPr lang="en-US" dirty="0"/>
              <a:t> is done by </a:t>
            </a:r>
          </a:p>
          <a:p>
            <a:pPr lvl="1"/>
            <a:r>
              <a:rPr lang="en-US" dirty="0"/>
              <a:t>First dividing row p by </a:t>
            </a:r>
            <a:r>
              <a:rPr lang="en-US" dirty="0" err="1"/>
              <a:t>Y</a:t>
            </a:r>
            <a:r>
              <a:rPr lang="en-US" baseline="-25000" dirty="0" err="1"/>
              <a:t>pq</a:t>
            </a:r>
            <a:r>
              <a:rPr lang="en-US" dirty="0"/>
              <a:t> to change the pivot element to unity.</a:t>
            </a:r>
          </a:p>
          <a:p>
            <a:pPr lvl="1"/>
            <a:r>
              <a:rPr lang="en-US" dirty="0"/>
              <a:t>Then subtracting from the k</a:t>
            </a:r>
            <a:r>
              <a:rPr lang="en-US" baseline="30000" dirty="0"/>
              <a:t>th</a:t>
            </a:r>
            <a:r>
              <a:rPr lang="en-US" dirty="0"/>
              <a:t> row </a:t>
            </a:r>
            <a:r>
              <a:rPr lang="en-US" dirty="0" err="1"/>
              <a:t>Y</a:t>
            </a:r>
            <a:r>
              <a:rPr lang="en-US" baseline="-25000" dirty="0" err="1"/>
              <a:t>kq</a:t>
            </a:r>
            <a:r>
              <a:rPr lang="en-US" dirty="0"/>
              <a:t>/</a:t>
            </a:r>
            <a:r>
              <a:rPr lang="en-US" dirty="0" err="1"/>
              <a:t>Y</a:t>
            </a:r>
            <a:r>
              <a:rPr lang="en-US" baseline="-25000" dirty="0" err="1"/>
              <a:t>pq</a:t>
            </a:r>
            <a:r>
              <a:rPr lang="en-US" dirty="0"/>
              <a:t> times the </a:t>
            </a:r>
            <a:r>
              <a:rPr lang="en-US" dirty="0" err="1"/>
              <a:t>p</a:t>
            </a:r>
            <a:r>
              <a:rPr lang="en-US" baseline="30000" dirty="0" err="1"/>
              <a:t>th</a:t>
            </a:r>
            <a:r>
              <a:rPr lang="en-US" dirty="0"/>
              <a:t> row for all rows with </a:t>
            </a:r>
            <a:r>
              <a:rPr lang="en-US" dirty="0" err="1"/>
              <a:t>Y</a:t>
            </a:r>
            <a:r>
              <a:rPr lang="en-US" baseline="-25000" dirty="0" err="1"/>
              <a:t>kq</a:t>
            </a:r>
            <a:r>
              <a:rPr lang="en-US" dirty="0"/>
              <a:t> &lt;&gt; 0</a:t>
            </a:r>
            <a:endParaRPr lang="en-US" dirty="0">
              <a:latin typeface="Symbol" panose="05050102010706020507" pitchFamily="18" charset="2"/>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416700192"/>
              </p:ext>
            </p:extLst>
          </p:nvPr>
        </p:nvGraphicFramePr>
        <p:xfrm>
          <a:off x="3048000" y="2747351"/>
          <a:ext cx="4516546" cy="1938992"/>
        </p:xfrm>
        <a:graphic>
          <a:graphicData uri="http://schemas.openxmlformats.org/presentationml/2006/ole">
            <mc:AlternateContent xmlns:mc="http://schemas.openxmlformats.org/markup-compatibility/2006">
              <mc:Choice xmlns:v="urn:schemas-microsoft-com:vml" Requires="v">
                <p:oleObj name="Equation" r:id="rId2" imgW="2603160" imgH="1117440" progId="Equation.DSMT4">
                  <p:embed/>
                </p:oleObj>
              </mc:Choice>
              <mc:Fallback>
                <p:oleObj name="Equation" r:id="rId2" imgW="2603160" imgH="1117440" progId="Equation.DSMT4">
                  <p:embed/>
                  <p:pic>
                    <p:nvPicPr>
                      <p:cNvPr id="4" name="Object 3"/>
                      <p:cNvPicPr>
                        <a:picLocks noChangeAspect="1" noChangeArrowheads="1"/>
                      </p:cNvPicPr>
                      <p:nvPr/>
                    </p:nvPicPr>
                    <p:blipFill>
                      <a:blip r:embed="rId3"/>
                      <a:srcRect/>
                      <a:stretch>
                        <a:fillRect/>
                      </a:stretch>
                    </p:blipFill>
                    <p:spPr bwMode="auto">
                      <a:xfrm>
                        <a:off x="3048000" y="2747351"/>
                        <a:ext cx="4516546" cy="1938992"/>
                      </a:xfrm>
                      <a:prstGeom prst="rect">
                        <a:avLst/>
                      </a:prstGeom>
                      <a:noFill/>
                      <a:ln>
                        <a:noFill/>
                      </a:ln>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571785772"/>
              </p:ext>
            </p:extLst>
          </p:nvPr>
        </p:nvGraphicFramePr>
        <p:xfrm>
          <a:off x="1447800" y="4876800"/>
          <a:ext cx="6248400" cy="1746047"/>
        </p:xfrm>
        <a:graphic>
          <a:graphicData uri="http://schemas.openxmlformats.org/presentationml/2006/ole">
            <mc:AlternateContent xmlns:mc="http://schemas.openxmlformats.org/markup-compatibility/2006">
              <mc:Choice xmlns:v="urn:schemas-microsoft-com:vml" Requires="v">
                <p:oleObj name="Equation" r:id="rId4" imgW="4000320" imgH="1117440" progId="Equation.DSMT4">
                  <p:embed/>
                </p:oleObj>
              </mc:Choice>
              <mc:Fallback>
                <p:oleObj name="Equation" r:id="rId4" imgW="4000320" imgH="1117440" progId="Equation.DSMT4">
                  <p:embed/>
                  <p:pic>
                    <p:nvPicPr>
                      <p:cNvPr id="5" name="Object 4"/>
                      <p:cNvPicPr>
                        <a:picLocks noChangeAspect="1" noChangeArrowheads="1"/>
                      </p:cNvPicPr>
                      <p:nvPr/>
                    </p:nvPicPr>
                    <p:blipFill>
                      <a:blip r:embed="rId5"/>
                      <a:srcRect/>
                      <a:stretch>
                        <a:fillRect/>
                      </a:stretch>
                    </p:blipFill>
                    <p:spPr bwMode="auto">
                      <a:xfrm>
                        <a:off x="1447800" y="4876800"/>
                        <a:ext cx="6248400" cy="1746047"/>
                      </a:xfrm>
                      <a:prstGeom prst="rect">
                        <a:avLst/>
                      </a:prstGeom>
                      <a:noFill/>
                      <a:ln>
                        <a:noFill/>
                      </a:ln>
                    </p:spPr>
                  </p:pic>
                </p:oleObj>
              </mc:Fallback>
            </mc:AlternateContent>
          </a:graphicData>
        </a:graphic>
      </p:graphicFrame>
      <p:sp>
        <p:nvSpPr>
          <p:cNvPr id="7" name="TextBox 6"/>
          <p:cNvSpPr txBox="1"/>
          <p:nvPr/>
        </p:nvSpPr>
        <p:spPr>
          <a:xfrm>
            <a:off x="8534400" y="3276599"/>
            <a:ext cx="2667000" cy="1200329"/>
          </a:xfrm>
          <a:prstGeom prst="rect">
            <a:avLst/>
          </a:prstGeom>
          <a:solidFill>
            <a:srgbClr val="FFE6E6"/>
          </a:solidFill>
        </p:spPr>
        <p:txBody>
          <a:bodyPr wrap="square" rtlCol="0">
            <a:spAutoFit/>
          </a:bodyPr>
          <a:lstStyle/>
          <a:p>
            <a:r>
              <a:rPr lang="en-US" sz="2400" dirty="0">
                <a:solidFill>
                  <a:srgbClr val="1E0000"/>
                </a:solidFill>
              </a:rPr>
              <a:t>I’m only showing</a:t>
            </a:r>
            <a:br>
              <a:rPr lang="en-US" sz="2400" dirty="0">
                <a:solidFill>
                  <a:srgbClr val="1E0000"/>
                </a:solidFill>
              </a:rPr>
            </a:br>
            <a:r>
              <a:rPr lang="en-US" sz="2400" dirty="0">
                <a:solidFill>
                  <a:srgbClr val="1E0000"/>
                </a:solidFill>
              </a:rPr>
              <a:t>fractions with two</a:t>
            </a:r>
            <a:br>
              <a:rPr lang="en-US" sz="2400" dirty="0">
                <a:solidFill>
                  <a:srgbClr val="1E0000"/>
                </a:solidFill>
              </a:rPr>
            </a:br>
            <a:r>
              <a:rPr lang="en-US" sz="2400" dirty="0">
                <a:solidFill>
                  <a:srgbClr val="1E0000"/>
                </a:solidFill>
              </a:rPr>
              <a:t>ROD digits</a:t>
            </a:r>
          </a:p>
        </p:txBody>
      </p:sp>
      <p:sp>
        <p:nvSpPr>
          <p:cNvPr id="6" name="Slide Number Placeholder 1">
            <a:extLst>
              <a:ext uri="{FF2B5EF4-FFF2-40B4-BE49-F238E27FC236}">
                <a16:creationId xmlns:a16="http://schemas.microsoft.com/office/drawing/2014/main" id="{E02E890F-98C5-1E51-4B3E-A1367CA0BB3E}"/>
              </a:ext>
            </a:extLst>
          </p:cNvPr>
          <p:cNvSpPr txBox="1">
            <a:spLocks/>
          </p:cNvSpPr>
          <p:nvPr/>
        </p:nvSpPr>
        <p:spPr>
          <a:xfrm>
            <a:off x="10744200" y="6324600"/>
            <a:ext cx="12192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26</a:t>
            </a:fld>
            <a:endParaRPr lang="en-US" sz="2000" dirty="0">
              <a:solidFill>
                <a:srgbClr val="1E0000"/>
              </a:solidFill>
            </a:endParaRPr>
          </a:p>
        </p:txBody>
      </p:sp>
    </p:spTree>
    <p:extLst>
      <p:ext uri="{BB962C8B-B14F-4D97-AF65-F5344CB8AC3E}">
        <p14:creationId xmlns:p14="http://schemas.microsoft.com/office/powerpoint/2010/main" val="5853717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76200"/>
            <a:ext cx="8534400" cy="1066800"/>
          </a:xfrm>
        </p:spPr>
        <p:txBody>
          <a:bodyPr/>
          <a:lstStyle/>
          <a:p>
            <a:r>
              <a:rPr lang="en-US" dirty="0"/>
              <a:t>LP Tableau Pivoting, Example, cont.</a:t>
            </a:r>
          </a:p>
        </p:txBody>
      </p:sp>
      <p:sp>
        <p:nvSpPr>
          <p:cNvPr id="3" name="Content Placeholder 2"/>
          <p:cNvSpPr>
            <a:spLocks noGrp="1"/>
          </p:cNvSpPr>
          <p:nvPr>
            <p:ph idx="1"/>
          </p:nvPr>
        </p:nvSpPr>
        <p:spPr/>
        <p:txBody>
          <a:bodyPr/>
          <a:lstStyle/>
          <a:p>
            <a:r>
              <a:rPr lang="en-US" dirty="0"/>
              <a:t>Next pivot on column 1, row 3</a:t>
            </a:r>
          </a:p>
          <a:p>
            <a:endParaRPr lang="en-US" dirty="0"/>
          </a:p>
          <a:p>
            <a:endParaRPr lang="en-US" dirty="0"/>
          </a:p>
          <a:p>
            <a:endParaRPr lang="en-US" dirty="0"/>
          </a:p>
          <a:p>
            <a:endParaRPr lang="en-US" dirty="0"/>
          </a:p>
          <a:p>
            <a:r>
              <a:rPr lang="en-US" dirty="0"/>
              <a:t>Which gives</a:t>
            </a:r>
          </a:p>
        </p:txBody>
      </p:sp>
      <p:graphicFrame>
        <p:nvGraphicFramePr>
          <p:cNvPr id="4" name="Object 3"/>
          <p:cNvGraphicFramePr>
            <a:graphicFrameLocks noChangeAspect="1"/>
          </p:cNvGraphicFramePr>
          <p:nvPr>
            <p:extLst>
              <p:ext uri="{D42A27DB-BD31-4B8C-83A1-F6EECF244321}">
                <p14:modId xmlns:p14="http://schemas.microsoft.com/office/powerpoint/2010/main" val="3271473367"/>
              </p:ext>
            </p:extLst>
          </p:nvPr>
        </p:nvGraphicFramePr>
        <p:xfrm>
          <a:off x="1828800" y="1828800"/>
          <a:ext cx="5459412" cy="2044822"/>
        </p:xfrm>
        <a:graphic>
          <a:graphicData uri="http://schemas.openxmlformats.org/presentationml/2006/ole">
            <mc:AlternateContent xmlns:mc="http://schemas.openxmlformats.org/markup-compatibility/2006">
              <mc:Choice xmlns:v="urn:schemas-microsoft-com:vml" Requires="v">
                <p:oleObj name="Equation" r:id="rId2" imgW="2984400" imgH="1117440" progId="Equation.DSMT4">
                  <p:embed/>
                </p:oleObj>
              </mc:Choice>
              <mc:Fallback>
                <p:oleObj name="Equation" r:id="rId2" imgW="2984400" imgH="1117440" progId="Equation.DSMT4">
                  <p:embed/>
                  <p:pic>
                    <p:nvPicPr>
                      <p:cNvPr id="4" name="Object 3"/>
                      <p:cNvPicPr>
                        <a:picLocks noChangeAspect="1" noChangeArrowheads="1"/>
                      </p:cNvPicPr>
                      <p:nvPr/>
                    </p:nvPicPr>
                    <p:blipFill>
                      <a:blip r:embed="rId3"/>
                      <a:srcRect/>
                      <a:stretch>
                        <a:fillRect/>
                      </a:stretch>
                    </p:blipFill>
                    <p:spPr bwMode="auto">
                      <a:xfrm>
                        <a:off x="1828800" y="1828800"/>
                        <a:ext cx="5459412" cy="2044822"/>
                      </a:xfrm>
                      <a:prstGeom prst="rect">
                        <a:avLst/>
                      </a:prstGeom>
                      <a:noFill/>
                      <a:ln>
                        <a:noFill/>
                      </a:ln>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341722644"/>
              </p:ext>
            </p:extLst>
          </p:nvPr>
        </p:nvGraphicFramePr>
        <p:xfrm>
          <a:off x="1828800" y="4495800"/>
          <a:ext cx="6178705" cy="2044822"/>
        </p:xfrm>
        <a:graphic>
          <a:graphicData uri="http://schemas.openxmlformats.org/presentationml/2006/ole">
            <mc:AlternateContent xmlns:mc="http://schemas.openxmlformats.org/markup-compatibility/2006">
              <mc:Choice xmlns:v="urn:schemas-microsoft-com:vml" Requires="v">
                <p:oleObj name="Equation" r:id="rId4" imgW="3377880" imgH="1117440" progId="Equation.DSMT4">
                  <p:embed/>
                </p:oleObj>
              </mc:Choice>
              <mc:Fallback>
                <p:oleObj name="Equation" r:id="rId4" imgW="3377880" imgH="1117440" progId="Equation.DSMT4">
                  <p:embed/>
                  <p:pic>
                    <p:nvPicPr>
                      <p:cNvPr id="5" name="Object 4"/>
                      <p:cNvPicPr>
                        <a:picLocks noChangeAspect="1" noChangeArrowheads="1"/>
                      </p:cNvPicPr>
                      <p:nvPr/>
                    </p:nvPicPr>
                    <p:blipFill>
                      <a:blip r:embed="rId5"/>
                      <a:srcRect/>
                      <a:stretch>
                        <a:fillRect/>
                      </a:stretch>
                    </p:blipFill>
                    <p:spPr bwMode="auto">
                      <a:xfrm>
                        <a:off x="1828800" y="4495800"/>
                        <a:ext cx="6178705" cy="2044822"/>
                      </a:xfrm>
                      <a:prstGeom prst="rect">
                        <a:avLst/>
                      </a:prstGeom>
                      <a:noFill/>
                      <a:ln>
                        <a:noFill/>
                      </a:ln>
                    </p:spPr>
                  </p:pic>
                </p:oleObj>
              </mc:Fallback>
            </mc:AlternateContent>
          </a:graphicData>
        </a:graphic>
      </p:graphicFrame>
      <p:sp>
        <p:nvSpPr>
          <p:cNvPr id="6" name="Slide Number Placeholder 1">
            <a:extLst>
              <a:ext uri="{FF2B5EF4-FFF2-40B4-BE49-F238E27FC236}">
                <a16:creationId xmlns:a16="http://schemas.microsoft.com/office/drawing/2014/main" id="{D7DFE4C6-5941-A645-7782-CBA1CA7C337D}"/>
              </a:ext>
            </a:extLst>
          </p:cNvPr>
          <p:cNvSpPr txBox="1">
            <a:spLocks/>
          </p:cNvSpPr>
          <p:nvPr/>
        </p:nvSpPr>
        <p:spPr>
          <a:xfrm>
            <a:off x="10744200" y="6324600"/>
            <a:ext cx="12192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27</a:t>
            </a:fld>
            <a:endParaRPr lang="en-US" sz="2000" dirty="0">
              <a:solidFill>
                <a:srgbClr val="1E0000"/>
              </a:solidFill>
            </a:endParaRPr>
          </a:p>
        </p:txBody>
      </p:sp>
    </p:spTree>
    <p:extLst>
      <p:ext uri="{BB962C8B-B14F-4D97-AF65-F5344CB8AC3E}">
        <p14:creationId xmlns:p14="http://schemas.microsoft.com/office/powerpoint/2010/main" val="20222843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76200"/>
            <a:ext cx="8458200" cy="1066800"/>
          </a:xfrm>
        </p:spPr>
        <p:txBody>
          <a:bodyPr/>
          <a:lstStyle/>
          <a:p>
            <a:r>
              <a:rPr lang="en-US" dirty="0"/>
              <a:t>LP Tableau Pivoting, Example, cont.</a:t>
            </a:r>
          </a:p>
        </p:txBody>
      </p:sp>
      <p:sp>
        <p:nvSpPr>
          <p:cNvPr id="5" name="Content Placeholder 2"/>
          <p:cNvSpPr>
            <a:spLocks noGrp="1"/>
          </p:cNvSpPr>
          <p:nvPr>
            <p:ph idx="1"/>
          </p:nvPr>
        </p:nvSpPr>
        <p:spPr>
          <a:xfrm>
            <a:off x="457200" y="1280160"/>
            <a:ext cx="8001000" cy="3733800"/>
          </a:xfrm>
        </p:spPr>
        <p:txBody>
          <a:bodyPr/>
          <a:lstStyle/>
          <a:p>
            <a:r>
              <a:rPr lang="en-US" dirty="0"/>
              <a:t>Next pivot on column 3, row 1</a:t>
            </a:r>
          </a:p>
          <a:p>
            <a:endParaRPr lang="en-US" dirty="0"/>
          </a:p>
          <a:p>
            <a:endParaRPr lang="en-US" dirty="0"/>
          </a:p>
          <a:p>
            <a:endParaRPr lang="en-US" dirty="0"/>
          </a:p>
          <a:p>
            <a:endParaRPr lang="en-US" dirty="0"/>
          </a:p>
          <a:p>
            <a:r>
              <a:rPr lang="en-US" dirty="0"/>
              <a:t>Which gives</a:t>
            </a:r>
          </a:p>
        </p:txBody>
      </p:sp>
      <p:graphicFrame>
        <p:nvGraphicFramePr>
          <p:cNvPr id="7" name="Object 6"/>
          <p:cNvGraphicFramePr>
            <a:graphicFrameLocks noChangeAspect="1"/>
          </p:cNvGraphicFramePr>
          <p:nvPr>
            <p:extLst>
              <p:ext uri="{D42A27DB-BD31-4B8C-83A1-F6EECF244321}">
                <p14:modId xmlns:p14="http://schemas.microsoft.com/office/powerpoint/2010/main" val="1233995256"/>
              </p:ext>
            </p:extLst>
          </p:nvPr>
        </p:nvGraphicFramePr>
        <p:xfrm>
          <a:off x="1828800" y="4419600"/>
          <a:ext cx="5964238" cy="1981200"/>
        </p:xfrm>
        <a:graphic>
          <a:graphicData uri="http://schemas.openxmlformats.org/presentationml/2006/ole">
            <mc:AlternateContent xmlns:mc="http://schemas.openxmlformats.org/markup-compatibility/2006">
              <mc:Choice xmlns:v="urn:schemas-microsoft-com:vml" Requires="v">
                <p:oleObj name="Equation" r:id="rId2" imgW="3365280" imgH="1117440" progId="Equation.DSMT4">
                  <p:embed/>
                </p:oleObj>
              </mc:Choice>
              <mc:Fallback>
                <p:oleObj name="Equation" r:id="rId2" imgW="3365280" imgH="1117440" progId="Equation.DSMT4">
                  <p:embed/>
                  <p:pic>
                    <p:nvPicPr>
                      <p:cNvPr id="7" name="Object 6"/>
                      <p:cNvPicPr>
                        <a:picLocks noChangeAspect="1" noChangeArrowheads="1"/>
                      </p:cNvPicPr>
                      <p:nvPr/>
                    </p:nvPicPr>
                    <p:blipFill>
                      <a:blip r:embed="rId3"/>
                      <a:srcRect/>
                      <a:stretch>
                        <a:fillRect/>
                      </a:stretch>
                    </p:blipFill>
                    <p:spPr bwMode="auto">
                      <a:xfrm>
                        <a:off x="1828800" y="4419600"/>
                        <a:ext cx="596423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p:cNvSpPr txBox="1"/>
          <p:nvPr/>
        </p:nvSpPr>
        <p:spPr>
          <a:xfrm>
            <a:off x="8305800" y="1600200"/>
            <a:ext cx="3505200" cy="1643527"/>
          </a:xfrm>
          <a:prstGeom prst="rect">
            <a:avLst/>
          </a:prstGeom>
          <a:solidFill>
            <a:srgbClr val="FFE6E6"/>
          </a:solidFill>
        </p:spPr>
        <p:txBody>
          <a:bodyPr wrap="square" rtlCol="0">
            <a:spAutoFit/>
          </a:bodyPr>
          <a:lstStyle/>
          <a:p>
            <a:r>
              <a:rPr lang="en-US" sz="2400" dirty="0">
                <a:solidFill>
                  <a:srgbClr val="1E0000"/>
                </a:solidFill>
              </a:rPr>
              <a:t>Since there are no</a:t>
            </a:r>
          </a:p>
          <a:p>
            <a:r>
              <a:rPr lang="en-US" sz="2400" dirty="0">
                <a:solidFill>
                  <a:srgbClr val="1E0000"/>
                </a:solidFill>
              </a:rPr>
              <a:t>negative relative </a:t>
            </a:r>
            <a:br>
              <a:rPr lang="en-US" sz="2400" dirty="0">
                <a:solidFill>
                  <a:srgbClr val="1E0000"/>
                </a:solidFill>
              </a:rPr>
            </a:br>
            <a:r>
              <a:rPr lang="en-US" sz="2400" dirty="0">
                <a:solidFill>
                  <a:srgbClr val="1E0000"/>
                </a:solidFill>
              </a:rPr>
              <a:t>costs we are done (with getting a starting solution)</a:t>
            </a:r>
          </a:p>
        </p:txBody>
      </p:sp>
      <p:graphicFrame>
        <p:nvGraphicFramePr>
          <p:cNvPr id="3" name="Object 2"/>
          <p:cNvGraphicFramePr>
            <a:graphicFrameLocks noChangeAspect="1"/>
          </p:cNvGraphicFramePr>
          <p:nvPr>
            <p:extLst>
              <p:ext uri="{D42A27DB-BD31-4B8C-83A1-F6EECF244321}">
                <p14:modId xmlns:p14="http://schemas.microsoft.com/office/powerpoint/2010/main" val="1688200873"/>
              </p:ext>
            </p:extLst>
          </p:nvPr>
        </p:nvGraphicFramePr>
        <p:xfrm>
          <a:off x="1828800" y="1828800"/>
          <a:ext cx="5986463" cy="1981200"/>
        </p:xfrm>
        <a:graphic>
          <a:graphicData uri="http://schemas.openxmlformats.org/presentationml/2006/ole">
            <mc:AlternateContent xmlns:mc="http://schemas.openxmlformats.org/markup-compatibility/2006">
              <mc:Choice xmlns:v="urn:schemas-microsoft-com:vml" Requires="v">
                <p:oleObj name="Equation" r:id="rId4" imgW="3377880" imgH="1117440" progId="Equation.DSMT4">
                  <p:embed/>
                </p:oleObj>
              </mc:Choice>
              <mc:Fallback>
                <p:oleObj name="Equation" r:id="rId4" imgW="3377880" imgH="1117440" progId="Equation.DSMT4">
                  <p:embed/>
                  <p:pic>
                    <p:nvPicPr>
                      <p:cNvPr id="3" name="Object 2"/>
                      <p:cNvPicPr>
                        <a:picLocks noChangeAspect="1" noChangeArrowheads="1"/>
                      </p:cNvPicPr>
                      <p:nvPr/>
                    </p:nvPicPr>
                    <p:blipFill>
                      <a:blip r:embed="rId5"/>
                      <a:srcRect/>
                      <a:stretch>
                        <a:fillRect/>
                      </a:stretch>
                    </p:blipFill>
                    <p:spPr bwMode="auto">
                      <a:xfrm>
                        <a:off x="1828800" y="1828800"/>
                        <a:ext cx="598646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Slide Number Placeholder 1">
            <a:extLst>
              <a:ext uri="{FF2B5EF4-FFF2-40B4-BE49-F238E27FC236}">
                <a16:creationId xmlns:a16="http://schemas.microsoft.com/office/drawing/2014/main" id="{3F73ED7A-8B3E-CB37-88FC-70F95C2240EA}"/>
              </a:ext>
            </a:extLst>
          </p:cNvPr>
          <p:cNvSpPr txBox="1">
            <a:spLocks/>
          </p:cNvSpPr>
          <p:nvPr/>
        </p:nvSpPr>
        <p:spPr>
          <a:xfrm>
            <a:off x="10744200" y="6324600"/>
            <a:ext cx="12192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28</a:t>
            </a:fld>
            <a:endParaRPr lang="en-US" sz="2000" dirty="0">
              <a:solidFill>
                <a:srgbClr val="1E0000"/>
              </a:solidFill>
            </a:endParaRPr>
          </a:p>
        </p:txBody>
      </p:sp>
    </p:spTree>
    <p:extLst>
      <p:ext uri="{BB962C8B-B14F-4D97-AF65-F5344CB8AC3E}">
        <p14:creationId xmlns:p14="http://schemas.microsoft.com/office/powerpoint/2010/main" val="58285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a:extLst>
              <a:ext uri="{FF2B5EF4-FFF2-40B4-BE49-F238E27FC236}">
                <a16:creationId xmlns:a16="http://schemas.microsoft.com/office/drawing/2014/main" id="{DCC2630A-19BF-4D41-9457-1A103C69865F}"/>
              </a:ext>
            </a:extLst>
          </p:cNvPr>
          <p:cNvSpPr>
            <a:spLocks noGrp="1" noChangeArrowheads="1"/>
          </p:cNvSpPr>
          <p:nvPr>
            <p:ph type="title"/>
          </p:nvPr>
        </p:nvSpPr>
        <p:spPr>
          <a:xfrm>
            <a:off x="612648" y="76200"/>
            <a:ext cx="9067800" cy="1066800"/>
          </a:xfrm>
        </p:spPr>
        <p:txBody>
          <a:bodyPr/>
          <a:lstStyle/>
          <a:p>
            <a:r>
              <a:rPr lang="en-US" altLang="en-US" dirty="0"/>
              <a:t>Quick Coverage of Linear Programming</a:t>
            </a:r>
          </a:p>
        </p:txBody>
      </p:sp>
      <p:sp>
        <p:nvSpPr>
          <p:cNvPr id="257031" name="Rectangle 7">
            <a:extLst>
              <a:ext uri="{FF2B5EF4-FFF2-40B4-BE49-F238E27FC236}">
                <a16:creationId xmlns:a16="http://schemas.microsoft.com/office/drawing/2014/main" id="{B5CDFD2C-6B07-4153-AF3E-F07BDA3F05DF}"/>
              </a:ext>
            </a:extLst>
          </p:cNvPr>
          <p:cNvSpPr>
            <a:spLocks noGrp="1" noChangeArrowheads="1"/>
          </p:cNvSpPr>
          <p:nvPr>
            <p:ph type="body" idx="1"/>
          </p:nvPr>
        </p:nvSpPr>
        <p:spPr>
          <a:xfrm>
            <a:off x="457200" y="1280160"/>
            <a:ext cx="11125200" cy="3733800"/>
          </a:xfrm>
        </p:spPr>
        <p:txBody>
          <a:bodyPr/>
          <a:lstStyle/>
          <a:p>
            <a:r>
              <a:rPr lang="en-US" altLang="en-US" dirty="0"/>
              <a:t>LP is probably the most widely used mathematical programming technique</a:t>
            </a:r>
          </a:p>
          <a:p>
            <a:r>
              <a:rPr lang="en-US" altLang="en-US" dirty="0"/>
              <a:t>It is used to solve linear, constrained minimization (or maximization) problems in which the objective function and the constraints can be written as linear functions</a:t>
            </a:r>
            <a:endParaRPr lang="en-US" altLang="en-US" sz="2400" dirty="0"/>
          </a:p>
        </p:txBody>
      </p:sp>
      <p:sp>
        <p:nvSpPr>
          <p:cNvPr id="2" name="Slide Number Placeholder 1">
            <a:extLst>
              <a:ext uri="{FF2B5EF4-FFF2-40B4-BE49-F238E27FC236}">
                <a16:creationId xmlns:a16="http://schemas.microsoft.com/office/drawing/2014/main" id="{0A34DA05-3F8C-29C5-B0EF-0C66E97D2D1D}"/>
              </a:ext>
            </a:extLst>
          </p:cNvPr>
          <p:cNvSpPr txBox="1">
            <a:spLocks/>
          </p:cNvSpPr>
          <p:nvPr/>
        </p:nvSpPr>
        <p:spPr>
          <a:xfrm>
            <a:off x="10744200" y="6324600"/>
            <a:ext cx="12192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2</a:t>
            </a:fld>
            <a:endParaRPr lang="en-US" sz="2000" dirty="0">
              <a:solidFill>
                <a:srgbClr val="1E0000"/>
              </a:solidFill>
            </a:endParaRPr>
          </a:p>
        </p:txBody>
      </p:sp>
    </p:spTree>
    <p:extLst>
      <p:ext uri="{BB962C8B-B14F-4D97-AF65-F5344CB8AC3E}">
        <p14:creationId xmlns:p14="http://schemas.microsoft.com/office/powerpoint/2010/main" val="17630483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LP Tableau Full Problem</a:t>
            </a:r>
          </a:p>
        </p:txBody>
      </p:sp>
      <p:sp>
        <p:nvSpPr>
          <p:cNvPr id="3" name="Content Placeholder 2"/>
          <p:cNvSpPr>
            <a:spLocks noGrp="1"/>
          </p:cNvSpPr>
          <p:nvPr>
            <p:ph idx="1"/>
          </p:nvPr>
        </p:nvSpPr>
        <p:spPr>
          <a:xfrm>
            <a:off x="457200" y="1280160"/>
            <a:ext cx="11176000" cy="2225040"/>
          </a:xfrm>
        </p:spPr>
        <p:txBody>
          <a:bodyPr/>
          <a:lstStyle/>
          <a:p>
            <a:r>
              <a:rPr lang="en-US" dirty="0"/>
              <a:t>The tableau from the end of the artificial problem is used as the starting point for the actual solution</a:t>
            </a:r>
          </a:p>
          <a:p>
            <a:pPr lvl="1"/>
            <a:r>
              <a:rPr lang="en-US" dirty="0"/>
              <a:t>Remove the artificial variables</a:t>
            </a:r>
          </a:p>
          <a:p>
            <a:pPr lvl="1"/>
            <a:r>
              <a:rPr lang="en-US" dirty="0"/>
              <a:t>Update the relative costs with the costs from the original problem and update the bottom right-hand corner value </a:t>
            </a:r>
          </a:p>
          <a:p>
            <a:pPr lvl="1"/>
            <a:endParaRPr lang="en-US" dirty="0"/>
          </a:p>
          <a:p>
            <a:pPr lvl="1"/>
            <a:endParaRPr lang="en-US" dirty="0"/>
          </a:p>
          <a:p>
            <a:pPr lvl="1"/>
            <a:endParaRPr lang="en-US" dirty="0"/>
          </a:p>
          <a:p>
            <a:pPr lvl="1"/>
            <a:endParaRPr lang="en-US" dirty="0"/>
          </a:p>
          <a:p>
            <a:pPr lvl="1"/>
            <a:endParaRPr lang="en-US" dirty="0"/>
          </a:p>
          <a:p>
            <a:r>
              <a:rPr lang="en-US" dirty="0"/>
              <a:t>Since none of the relative costs are negative we are done with x</a:t>
            </a:r>
            <a:r>
              <a:rPr lang="en-US" baseline="-25000" dirty="0"/>
              <a:t>1</a:t>
            </a:r>
            <a:r>
              <a:rPr lang="en-US" dirty="0"/>
              <a:t>=4, x</a:t>
            </a:r>
            <a:r>
              <a:rPr lang="en-US" baseline="-25000" dirty="0"/>
              <a:t>2</a:t>
            </a:r>
            <a:r>
              <a:rPr lang="en-US" dirty="0"/>
              <a:t>=2.7 and x</a:t>
            </a:r>
            <a:r>
              <a:rPr lang="en-US" baseline="-25000" dirty="0"/>
              <a:t>3</a:t>
            </a:r>
            <a:r>
              <a:rPr lang="en-US" dirty="0"/>
              <a:t>=4</a:t>
            </a:r>
          </a:p>
          <a:p>
            <a:pPr marL="457200" lvl="1" indent="0">
              <a:buNone/>
            </a:pP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348760247"/>
              </p:ext>
            </p:extLst>
          </p:nvPr>
        </p:nvGraphicFramePr>
        <p:xfrm>
          <a:off x="1371600" y="3621578"/>
          <a:ext cx="6064250" cy="2179294"/>
        </p:xfrm>
        <a:graphic>
          <a:graphicData uri="http://schemas.openxmlformats.org/presentationml/2006/ole">
            <mc:AlternateContent xmlns:mc="http://schemas.openxmlformats.org/markup-compatibility/2006">
              <mc:Choice xmlns:v="urn:schemas-microsoft-com:vml" Requires="v">
                <p:oleObj name="Equation" r:id="rId2" imgW="7454880" imgH="2679480" progId="Equation.DSMT4">
                  <p:embed/>
                </p:oleObj>
              </mc:Choice>
              <mc:Fallback>
                <p:oleObj name="Equation" r:id="rId2" imgW="7454880" imgH="2679480" progId="Equation.DSMT4">
                  <p:embed/>
                  <p:pic>
                    <p:nvPicPr>
                      <p:cNvPr id="4" name="Object 3"/>
                      <p:cNvPicPr>
                        <a:picLocks noChangeAspect="1" noChangeArrowheads="1"/>
                      </p:cNvPicPr>
                      <p:nvPr/>
                    </p:nvPicPr>
                    <p:blipFill>
                      <a:blip r:embed="rId3"/>
                      <a:srcRect/>
                      <a:stretch>
                        <a:fillRect/>
                      </a:stretch>
                    </p:blipFill>
                    <p:spPr bwMode="auto">
                      <a:xfrm>
                        <a:off x="1371600" y="3621578"/>
                        <a:ext cx="6064250" cy="2179294"/>
                      </a:xfrm>
                      <a:prstGeom prst="rect">
                        <a:avLst/>
                      </a:prstGeom>
                      <a:noFill/>
                      <a:ln>
                        <a:noFill/>
                      </a:ln>
                    </p:spPr>
                  </p:pic>
                </p:oleObj>
              </mc:Fallback>
            </mc:AlternateContent>
          </a:graphicData>
        </a:graphic>
      </p:graphicFrame>
      <p:sp>
        <p:nvSpPr>
          <p:cNvPr id="5" name="Slide Number Placeholder 1">
            <a:extLst>
              <a:ext uri="{FF2B5EF4-FFF2-40B4-BE49-F238E27FC236}">
                <a16:creationId xmlns:a16="http://schemas.microsoft.com/office/drawing/2014/main" id="{787B28AF-57D4-05A0-149F-91C6401E2747}"/>
              </a:ext>
            </a:extLst>
          </p:cNvPr>
          <p:cNvSpPr txBox="1">
            <a:spLocks/>
          </p:cNvSpPr>
          <p:nvPr/>
        </p:nvSpPr>
        <p:spPr>
          <a:xfrm>
            <a:off x="10744200" y="6324600"/>
            <a:ext cx="12192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29</a:t>
            </a:fld>
            <a:endParaRPr lang="en-US" sz="2000" dirty="0">
              <a:solidFill>
                <a:srgbClr val="1E0000"/>
              </a:solidFill>
            </a:endParaRPr>
          </a:p>
        </p:txBody>
      </p:sp>
    </p:spTree>
    <p:extLst>
      <p:ext uri="{BB962C8B-B14F-4D97-AF65-F5344CB8AC3E}">
        <p14:creationId xmlns:p14="http://schemas.microsoft.com/office/powerpoint/2010/main" val="1588632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76200"/>
            <a:ext cx="11045952" cy="1066800"/>
          </a:xfrm>
        </p:spPr>
        <p:txBody>
          <a:bodyPr/>
          <a:lstStyle/>
          <a:p>
            <a:r>
              <a:rPr lang="en-US" dirty="0"/>
              <a:t>Marginal Costs of Constraint Enforcement in LP</a:t>
            </a:r>
          </a:p>
        </p:txBody>
      </p:sp>
      <p:graphicFrame>
        <p:nvGraphicFramePr>
          <p:cNvPr id="4" name="Object 3"/>
          <p:cNvGraphicFramePr>
            <a:graphicFrameLocks noChangeAspect="1"/>
          </p:cNvGraphicFramePr>
          <p:nvPr>
            <p:extLst>
              <p:ext uri="{D42A27DB-BD31-4B8C-83A1-F6EECF244321}">
                <p14:modId xmlns:p14="http://schemas.microsoft.com/office/powerpoint/2010/main" val="261463570"/>
              </p:ext>
            </p:extLst>
          </p:nvPr>
        </p:nvGraphicFramePr>
        <p:xfrm>
          <a:off x="914400" y="1371600"/>
          <a:ext cx="7951439" cy="4267200"/>
        </p:xfrm>
        <a:graphic>
          <a:graphicData uri="http://schemas.openxmlformats.org/presentationml/2006/ole">
            <mc:AlternateContent xmlns:mc="http://schemas.openxmlformats.org/markup-compatibility/2006">
              <mc:Choice xmlns:v="urn:schemas-microsoft-com:vml" Requires="v">
                <p:oleObj name="Equation" r:id="rId2" imgW="7480080" imgH="4012920" progId="Equation.DSMT4">
                  <p:embed/>
                </p:oleObj>
              </mc:Choice>
              <mc:Fallback>
                <p:oleObj name="Equation" r:id="rId2" imgW="7480080" imgH="4012920" progId="Equation.DSMT4">
                  <p:embed/>
                  <p:pic>
                    <p:nvPicPr>
                      <p:cNvPr id="4" name="Object 3"/>
                      <p:cNvPicPr>
                        <a:picLocks noChangeAspect="1" noChangeArrowheads="1"/>
                      </p:cNvPicPr>
                      <p:nvPr/>
                    </p:nvPicPr>
                    <p:blipFill>
                      <a:blip r:embed="rId3"/>
                      <a:srcRect/>
                      <a:stretch>
                        <a:fillRect/>
                      </a:stretch>
                    </p:blipFill>
                    <p:spPr bwMode="auto">
                      <a:xfrm>
                        <a:off x="914400" y="1371600"/>
                        <a:ext cx="7951439" cy="4267200"/>
                      </a:xfrm>
                      <a:prstGeom prst="rect">
                        <a:avLst/>
                      </a:prstGeom>
                      <a:noFill/>
                      <a:ln>
                        <a:noFill/>
                      </a:ln>
                      <a:effectLst/>
                    </p:spPr>
                  </p:pic>
                </p:oleObj>
              </mc:Fallback>
            </mc:AlternateContent>
          </a:graphicData>
        </a:graphic>
      </p:graphicFrame>
      <p:sp>
        <p:nvSpPr>
          <p:cNvPr id="6" name="TextBox 5"/>
          <p:cNvSpPr txBox="1"/>
          <p:nvPr/>
        </p:nvSpPr>
        <p:spPr>
          <a:xfrm>
            <a:off x="7924800" y="2362200"/>
            <a:ext cx="3657600" cy="1569660"/>
          </a:xfrm>
          <a:prstGeom prst="rect">
            <a:avLst/>
          </a:prstGeom>
          <a:solidFill>
            <a:srgbClr val="FFE6E6"/>
          </a:solidFill>
        </p:spPr>
        <p:txBody>
          <a:bodyPr wrap="square" rtlCol="0">
            <a:spAutoFit/>
          </a:bodyPr>
          <a:lstStyle/>
          <a:p>
            <a:r>
              <a:rPr lang="en-US" sz="2400" dirty="0">
                <a:solidFill>
                  <a:srgbClr val="1E0000"/>
                </a:solidFill>
              </a:rPr>
              <a:t>The marginal costs will be used to determine the OPF locational marginal costs (LMPs)</a:t>
            </a:r>
          </a:p>
        </p:txBody>
      </p:sp>
      <p:sp>
        <p:nvSpPr>
          <p:cNvPr id="3" name="Slide Number Placeholder 1">
            <a:extLst>
              <a:ext uri="{FF2B5EF4-FFF2-40B4-BE49-F238E27FC236}">
                <a16:creationId xmlns:a16="http://schemas.microsoft.com/office/drawing/2014/main" id="{DE2B537A-2D6F-4F7A-F165-490AE98D843A}"/>
              </a:ext>
            </a:extLst>
          </p:cNvPr>
          <p:cNvSpPr txBox="1">
            <a:spLocks/>
          </p:cNvSpPr>
          <p:nvPr/>
        </p:nvSpPr>
        <p:spPr>
          <a:xfrm>
            <a:off x="10744200" y="6324600"/>
            <a:ext cx="12192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30</a:t>
            </a:fld>
            <a:endParaRPr lang="en-US" sz="2000" dirty="0">
              <a:solidFill>
                <a:srgbClr val="1E0000"/>
              </a:solidFill>
            </a:endParaRPr>
          </a:p>
        </p:txBody>
      </p:sp>
    </p:spTree>
    <p:extLst>
      <p:ext uri="{BB962C8B-B14F-4D97-AF65-F5344CB8AC3E}">
        <p14:creationId xmlns:p14="http://schemas.microsoft.com/office/powerpoint/2010/main" val="33999517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Nutrition Problem Marginal Costs</a:t>
            </a:r>
          </a:p>
        </p:txBody>
      </p:sp>
      <p:sp>
        <p:nvSpPr>
          <p:cNvPr id="3" name="Content Placeholder 2"/>
          <p:cNvSpPr>
            <a:spLocks noGrp="1"/>
          </p:cNvSpPr>
          <p:nvPr>
            <p:ph idx="1"/>
          </p:nvPr>
        </p:nvSpPr>
        <p:spPr>
          <a:xfrm>
            <a:off x="457200" y="1280160"/>
            <a:ext cx="8001000" cy="1234440"/>
          </a:xfrm>
        </p:spPr>
        <p:txBody>
          <a:bodyPr/>
          <a:lstStyle/>
          <a:p>
            <a:r>
              <a:rPr lang="en-US" dirty="0"/>
              <a:t>In this problem we had basic variables 1, 2, 3; </a:t>
            </a:r>
            <a:r>
              <a:rPr lang="en-US" dirty="0" err="1"/>
              <a:t>nonbasic</a:t>
            </a:r>
            <a:r>
              <a:rPr lang="en-US" dirty="0"/>
              <a:t> variables of 4 and 5</a:t>
            </a:r>
          </a:p>
        </p:txBody>
      </p:sp>
      <p:graphicFrame>
        <p:nvGraphicFramePr>
          <p:cNvPr id="5" name="Object 4"/>
          <p:cNvGraphicFramePr>
            <a:graphicFrameLocks noChangeAspect="1"/>
          </p:cNvGraphicFramePr>
          <p:nvPr>
            <p:extLst>
              <p:ext uri="{D42A27DB-BD31-4B8C-83A1-F6EECF244321}">
                <p14:modId xmlns:p14="http://schemas.microsoft.com/office/powerpoint/2010/main" val="4202242022"/>
              </p:ext>
            </p:extLst>
          </p:nvPr>
        </p:nvGraphicFramePr>
        <p:xfrm>
          <a:off x="1028699" y="2286000"/>
          <a:ext cx="6826373" cy="3161626"/>
        </p:xfrm>
        <a:graphic>
          <a:graphicData uri="http://schemas.openxmlformats.org/presentationml/2006/ole">
            <mc:AlternateContent xmlns:mc="http://schemas.openxmlformats.org/markup-compatibility/2006">
              <mc:Choice xmlns:v="urn:schemas-microsoft-com:vml" Requires="v">
                <p:oleObj name="Equation" r:id="rId2" imgW="7238880" imgH="3352680" progId="Equation.DSMT4">
                  <p:embed/>
                </p:oleObj>
              </mc:Choice>
              <mc:Fallback>
                <p:oleObj name="Equation" r:id="rId2" imgW="7238880" imgH="3352680" progId="Equation.DSMT4">
                  <p:embed/>
                  <p:pic>
                    <p:nvPicPr>
                      <p:cNvPr id="5" name="Object 4"/>
                      <p:cNvPicPr>
                        <a:picLocks noChangeAspect="1" noChangeArrowheads="1"/>
                      </p:cNvPicPr>
                      <p:nvPr/>
                    </p:nvPicPr>
                    <p:blipFill>
                      <a:blip r:embed="rId3"/>
                      <a:srcRect/>
                      <a:stretch>
                        <a:fillRect/>
                      </a:stretch>
                    </p:blipFill>
                    <p:spPr bwMode="auto">
                      <a:xfrm>
                        <a:off x="1028699" y="2286000"/>
                        <a:ext cx="6826373" cy="3161626"/>
                      </a:xfrm>
                      <a:prstGeom prst="rect">
                        <a:avLst/>
                      </a:prstGeom>
                      <a:noFill/>
                      <a:ln>
                        <a:noFill/>
                      </a:ln>
                      <a:effectLst/>
                    </p:spPr>
                  </p:pic>
                </p:oleObj>
              </mc:Fallback>
            </mc:AlternateContent>
          </a:graphicData>
        </a:graphic>
      </p:graphicFrame>
      <p:sp>
        <p:nvSpPr>
          <p:cNvPr id="7" name="TextBox 6"/>
          <p:cNvSpPr txBox="1"/>
          <p:nvPr/>
        </p:nvSpPr>
        <p:spPr>
          <a:xfrm>
            <a:off x="8305800" y="2248574"/>
            <a:ext cx="2857501" cy="2677656"/>
          </a:xfrm>
          <a:prstGeom prst="rect">
            <a:avLst/>
          </a:prstGeom>
          <a:solidFill>
            <a:srgbClr val="FFE6E6"/>
          </a:solidFill>
        </p:spPr>
        <p:txBody>
          <a:bodyPr wrap="square" rtlCol="0">
            <a:spAutoFit/>
          </a:bodyPr>
          <a:lstStyle/>
          <a:p>
            <a:r>
              <a:rPr lang="en-US" sz="2400" dirty="0">
                <a:solidFill>
                  <a:srgbClr val="1E0000"/>
                </a:solidFill>
              </a:rPr>
              <a:t>There is no marginal cost with the first constraint since it is not binding; values tell how cost changes if the </a:t>
            </a:r>
            <a:r>
              <a:rPr lang="en-US" sz="2400" b="1" dirty="0">
                <a:solidFill>
                  <a:srgbClr val="1E0000"/>
                </a:solidFill>
              </a:rPr>
              <a:t>b</a:t>
            </a:r>
            <a:r>
              <a:rPr lang="en-US" sz="2400" dirty="0">
                <a:solidFill>
                  <a:srgbClr val="1E0000"/>
                </a:solidFill>
              </a:rPr>
              <a:t> values were changed</a:t>
            </a:r>
          </a:p>
        </p:txBody>
      </p:sp>
      <p:sp>
        <p:nvSpPr>
          <p:cNvPr id="6" name="Slide Number Placeholder 1">
            <a:extLst>
              <a:ext uri="{FF2B5EF4-FFF2-40B4-BE49-F238E27FC236}">
                <a16:creationId xmlns:a16="http://schemas.microsoft.com/office/drawing/2014/main" id="{F2BC9198-98DC-D3A4-170B-289379EE379F}"/>
              </a:ext>
            </a:extLst>
          </p:cNvPr>
          <p:cNvSpPr txBox="1">
            <a:spLocks/>
          </p:cNvSpPr>
          <p:nvPr/>
        </p:nvSpPr>
        <p:spPr>
          <a:xfrm>
            <a:off x="10744200" y="6324600"/>
            <a:ext cx="12192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31</a:t>
            </a:fld>
            <a:endParaRPr lang="en-US" sz="2000" dirty="0">
              <a:solidFill>
                <a:srgbClr val="1E0000"/>
              </a:solidFill>
            </a:endParaRPr>
          </a:p>
        </p:txBody>
      </p:sp>
    </p:spTree>
    <p:extLst>
      <p:ext uri="{BB962C8B-B14F-4D97-AF65-F5344CB8AC3E}">
        <p14:creationId xmlns:p14="http://schemas.microsoft.com/office/powerpoint/2010/main" val="13542524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A953D-ACC8-4EFB-9AE7-FC1969128607}"/>
              </a:ext>
            </a:extLst>
          </p:cNvPr>
          <p:cNvSpPr>
            <a:spLocks noGrp="1"/>
          </p:cNvSpPr>
          <p:nvPr>
            <p:ph type="title"/>
          </p:nvPr>
        </p:nvSpPr>
        <p:spPr/>
        <p:txBody>
          <a:bodyPr/>
          <a:lstStyle/>
          <a:p>
            <a:r>
              <a:rPr lang="en-US" dirty="0"/>
              <a:t>Lumber Mill Example Solution</a:t>
            </a:r>
          </a:p>
        </p:txBody>
      </p:sp>
      <p:graphicFrame>
        <p:nvGraphicFramePr>
          <p:cNvPr id="4" name="Object 4">
            <a:extLst>
              <a:ext uri="{FF2B5EF4-FFF2-40B4-BE49-F238E27FC236}">
                <a16:creationId xmlns:a16="http://schemas.microsoft.com/office/drawing/2014/main" id="{B8C6118A-339F-45B5-AAED-59291D2BA950}"/>
              </a:ext>
            </a:extLst>
          </p:cNvPr>
          <p:cNvGraphicFramePr>
            <a:graphicFrameLocks noChangeAspect="1"/>
          </p:cNvGraphicFramePr>
          <p:nvPr>
            <p:extLst>
              <p:ext uri="{D42A27DB-BD31-4B8C-83A1-F6EECF244321}">
                <p14:modId xmlns:p14="http://schemas.microsoft.com/office/powerpoint/2010/main" val="2706272423"/>
              </p:ext>
            </p:extLst>
          </p:nvPr>
        </p:nvGraphicFramePr>
        <p:xfrm>
          <a:off x="914400" y="1280161"/>
          <a:ext cx="6548438" cy="3821113"/>
        </p:xfrm>
        <a:graphic>
          <a:graphicData uri="http://schemas.openxmlformats.org/presentationml/2006/ole">
            <mc:AlternateContent xmlns:mc="http://schemas.openxmlformats.org/markup-compatibility/2006">
              <mc:Choice xmlns:v="urn:schemas-microsoft-com:vml" Requires="v">
                <p:oleObj name="Equation" r:id="rId2" imgW="6527520" imgH="3809880" progId="Equation.DSMT4">
                  <p:embed/>
                </p:oleObj>
              </mc:Choice>
              <mc:Fallback>
                <p:oleObj name="Equation" r:id="rId2" imgW="6527520" imgH="3809880" progId="Equation.DSMT4">
                  <p:embed/>
                  <p:pic>
                    <p:nvPicPr>
                      <p:cNvPr id="4" name="Object 4">
                        <a:extLst>
                          <a:ext uri="{FF2B5EF4-FFF2-40B4-BE49-F238E27FC236}">
                            <a16:creationId xmlns:a16="http://schemas.microsoft.com/office/drawing/2014/main" id="{B8C6118A-339F-45B5-AAED-59291D2BA950}"/>
                          </a:ext>
                        </a:extLst>
                      </p:cNvPr>
                      <p:cNvPicPr>
                        <a:picLocks noChangeAspect="1" noChangeArrowheads="1"/>
                      </p:cNvPicPr>
                      <p:nvPr/>
                    </p:nvPicPr>
                    <p:blipFill>
                      <a:blip r:embed="rId3"/>
                      <a:srcRect/>
                      <a:stretch>
                        <a:fillRect/>
                      </a:stretch>
                    </p:blipFill>
                    <p:spPr bwMode="auto">
                      <a:xfrm>
                        <a:off x="914400" y="1280161"/>
                        <a:ext cx="6548438" cy="3821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 name="TextBox 10">
            <a:extLst>
              <a:ext uri="{FF2B5EF4-FFF2-40B4-BE49-F238E27FC236}">
                <a16:creationId xmlns:a16="http://schemas.microsoft.com/office/drawing/2014/main" id="{247B02A2-B25A-4312-B61D-4BBE20BA8305}"/>
              </a:ext>
            </a:extLst>
          </p:cNvPr>
          <p:cNvSpPr txBox="1"/>
          <p:nvPr/>
        </p:nvSpPr>
        <p:spPr>
          <a:xfrm>
            <a:off x="7620000" y="3099935"/>
            <a:ext cx="3962400" cy="2308324"/>
          </a:xfrm>
          <a:prstGeom prst="rect">
            <a:avLst/>
          </a:prstGeom>
          <a:solidFill>
            <a:srgbClr val="FFE6E6"/>
          </a:solidFill>
        </p:spPr>
        <p:txBody>
          <a:bodyPr wrap="square" rtlCol="0">
            <a:spAutoFit/>
          </a:bodyPr>
          <a:lstStyle/>
          <a:p>
            <a:r>
              <a:rPr lang="en-US" sz="2400" dirty="0">
                <a:solidFill>
                  <a:srgbClr val="1E0000"/>
                </a:solidFill>
              </a:rPr>
              <a:t>Economic interpretation of </a:t>
            </a:r>
            <a:r>
              <a:rPr lang="en-US" sz="2400" b="1" dirty="0">
                <a:solidFill>
                  <a:srgbClr val="1E0000"/>
                </a:solidFill>
                <a:latin typeface="Symbol" panose="05050102010706020507" pitchFamily="18" charset="2"/>
              </a:rPr>
              <a:t>l</a:t>
            </a:r>
            <a:r>
              <a:rPr lang="en-US" sz="2400" dirty="0">
                <a:solidFill>
                  <a:srgbClr val="1E0000"/>
                </a:solidFill>
              </a:rPr>
              <a:t> is the profit is increased by</a:t>
            </a:r>
            <a:br>
              <a:rPr lang="en-US" sz="2400" dirty="0">
                <a:solidFill>
                  <a:srgbClr val="1E0000"/>
                </a:solidFill>
              </a:rPr>
            </a:br>
            <a:r>
              <a:rPr lang="en-US" sz="2400" dirty="0">
                <a:solidFill>
                  <a:srgbClr val="1E0000"/>
                </a:solidFill>
              </a:rPr>
              <a:t>35 for every hour we up the first constraint (the saw) and</a:t>
            </a:r>
            <a:br>
              <a:rPr lang="en-US" sz="2400" dirty="0">
                <a:solidFill>
                  <a:srgbClr val="1E0000"/>
                </a:solidFill>
              </a:rPr>
            </a:br>
            <a:r>
              <a:rPr lang="en-US" sz="2400" dirty="0">
                <a:solidFill>
                  <a:srgbClr val="1E0000"/>
                </a:solidFill>
              </a:rPr>
              <a:t>by 10 for every hour we up the second constraint (plane)  </a:t>
            </a:r>
          </a:p>
        </p:txBody>
      </p:sp>
      <p:graphicFrame>
        <p:nvGraphicFramePr>
          <p:cNvPr id="3" name="Object 2"/>
          <p:cNvGraphicFramePr>
            <a:graphicFrameLocks noChangeAspect="1"/>
          </p:cNvGraphicFramePr>
          <p:nvPr>
            <p:extLst>
              <p:ext uri="{D42A27DB-BD31-4B8C-83A1-F6EECF244321}">
                <p14:modId xmlns:p14="http://schemas.microsoft.com/office/powerpoint/2010/main" val="1117662027"/>
              </p:ext>
            </p:extLst>
          </p:nvPr>
        </p:nvGraphicFramePr>
        <p:xfrm>
          <a:off x="6400800" y="1524000"/>
          <a:ext cx="4499314" cy="912459"/>
        </p:xfrm>
        <a:graphic>
          <a:graphicData uri="http://schemas.openxmlformats.org/presentationml/2006/ole">
            <mc:AlternateContent xmlns:mc="http://schemas.openxmlformats.org/markup-compatibility/2006">
              <mc:Choice xmlns:v="urn:schemas-microsoft-com:vml" Requires="v">
                <p:oleObj name="Equation" r:id="rId4" imgW="4635360" imgH="939600" progId="Equation.DSMT4">
                  <p:embed/>
                </p:oleObj>
              </mc:Choice>
              <mc:Fallback>
                <p:oleObj name="Equation" r:id="rId4" imgW="4635360" imgH="939600" progId="Equation.DSMT4">
                  <p:embed/>
                  <p:pic>
                    <p:nvPicPr>
                      <p:cNvPr id="3" name="Object 2"/>
                      <p:cNvPicPr>
                        <a:picLocks noChangeAspect="1" noChangeArrowheads="1"/>
                      </p:cNvPicPr>
                      <p:nvPr/>
                    </p:nvPicPr>
                    <p:blipFill>
                      <a:blip r:embed="rId5"/>
                      <a:srcRect/>
                      <a:stretch>
                        <a:fillRect/>
                      </a:stretch>
                    </p:blipFill>
                    <p:spPr bwMode="auto">
                      <a:xfrm>
                        <a:off x="6400800" y="1524000"/>
                        <a:ext cx="4499314" cy="912459"/>
                      </a:xfrm>
                      <a:prstGeom prst="rect">
                        <a:avLst/>
                      </a:prstGeom>
                      <a:noFill/>
                      <a:ln>
                        <a:noFill/>
                      </a:ln>
                      <a:effectLst/>
                    </p:spPr>
                  </p:pic>
                </p:oleObj>
              </mc:Fallback>
            </mc:AlternateContent>
          </a:graphicData>
        </a:graphic>
      </p:graphicFrame>
      <p:sp>
        <p:nvSpPr>
          <p:cNvPr id="5" name="Slide Number Placeholder 1">
            <a:extLst>
              <a:ext uri="{FF2B5EF4-FFF2-40B4-BE49-F238E27FC236}">
                <a16:creationId xmlns:a16="http://schemas.microsoft.com/office/drawing/2014/main" id="{6BAD0595-93DF-A363-6A70-37B37F26BC32}"/>
              </a:ext>
            </a:extLst>
          </p:cNvPr>
          <p:cNvSpPr txBox="1">
            <a:spLocks/>
          </p:cNvSpPr>
          <p:nvPr/>
        </p:nvSpPr>
        <p:spPr>
          <a:xfrm>
            <a:off x="10744200" y="6324600"/>
            <a:ext cx="12192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32</a:t>
            </a:fld>
            <a:endParaRPr lang="en-US" sz="2000" dirty="0">
              <a:solidFill>
                <a:srgbClr val="1E0000"/>
              </a:solidFill>
            </a:endParaRPr>
          </a:p>
        </p:txBody>
      </p:sp>
    </p:spTree>
    <p:extLst>
      <p:ext uri="{BB962C8B-B14F-4D97-AF65-F5344CB8AC3E}">
        <p14:creationId xmlns:p14="http://schemas.microsoft.com/office/powerpoint/2010/main" val="6612101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Complications</a:t>
            </a:r>
          </a:p>
        </p:txBody>
      </p:sp>
      <p:sp>
        <p:nvSpPr>
          <p:cNvPr id="3" name="Content Placeholder 2"/>
          <p:cNvSpPr>
            <a:spLocks noGrp="1"/>
          </p:cNvSpPr>
          <p:nvPr>
            <p:ph idx="1"/>
          </p:nvPr>
        </p:nvSpPr>
        <p:spPr>
          <a:xfrm>
            <a:off x="457199" y="1280160"/>
            <a:ext cx="10287001" cy="3733800"/>
          </a:xfrm>
        </p:spPr>
        <p:txBody>
          <a:bodyPr/>
          <a:lstStyle/>
          <a:p>
            <a:r>
              <a:rPr lang="en-US" dirty="0"/>
              <a:t>Often variables are not limited to being </a:t>
            </a:r>
            <a:r>
              <a:rPr lang="en-US" dirty="0">
                <a:sym typeface="Symbol"/>
              </a:rPr>
              <a:t> </a:t>
            </a:r>
            <a:r>
              <a:rPr lang="en-US" dirty="0"/>
              <a:t>0</a:t>
            </a:r>
          </a:p>
          <a:p>
            <a:pPr lvl="1"/>
            <a:r>
              <a:rPr lang="en-US" dirty="0"/>
              <a:t>Variables with just a single limit can be handled by substitution;  for example if x </a:t>
            </a:r>
            <a:r>
              <a:rPr lang="en-US" dirty="0">
                <a:sym typeface="Symbol"/>
              </a:rPr>
              <a:t> 5 then x-5=z  0</a:t>
            </a:r>
          </a:p>
          <a:p>
            <a:pPr lvl="1"/>
            <a:r>
              <a:rPr lang="en-US" dirty="0">
                <a:sym typeface="Symbol"/>
              </a:rPr>
              <a:t>Bounded variables, high</a:t>
            </a:r>
            <a:r>
              <a:rPr lang="en-US" dirty="0"/>
              <a:t> </a:t>
            </a:r>
            <a:r>
              <a:rPr lang="en-US" dirty="0">
                <a:sym typeface="Symbol"/>
              </a:rPr>
              <a:t> </a:t>
            </a:r>
            <a:r>
              <a:rPr lang="en-US" dirty="0"/>
              <a:t>x </a:t>
            </a:r>
            <a:r>
              <a:rPr lang="en-US" dirty="0">
                <a:sym typeface="Symbol"/>
              </a:rPr>
              <a:t> 0 can be handled with a slack variable so x + y = high, and </a:t>
            </a:r>
            <a:r>
              <a:rPr lang="en-US" dirty="0" err="1">
                <a:sym typeface="Symbol"/>
              </a:rPr>
              <a:t>x,y</a:t>
            </a:r>
            <a:r>
              <a:rPr lang="en-US" dirty="0">
                <a:sym typeface="Symbol"/>
              </a:rPr>
              <a:t>  0 </a:t>
            </a:r>
          </a:p>
          <a:p>
            <a:r>
              <a:rPr lang="en-US" dirty="0">
                <a:sym typeface="Symbol"/>
              </a:rPr>
              <a:t>Unbounded conditions need to be detected (i.e., unable to pivot); also the solution set could be null </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148131155"/>
              </p:ext>
            </p:extLst>
          </p:nvPr>
        </p:nvGraphicFramePr>
        <p:xfrm>
          <a:off x="1143000" y="4427826"/>
          <a:ext cx="6403975" cy="2141538"/>
        </p:xfrm>
        <a:graphic>
          <a:graphicData uri="http://schemas.openxmlformats.org/presentationml/2006/ole">
            <mc:AlternateContent xmlns:mc="http://schemas.openxmlformats.org/markup-compatibility/2006">
              <mc:Choice xmlns:v="urn:schemas-microsoft-com:vml" Requires="v">
                <p:oleObj name="Equation" r:id="rId2" imgW="7708680" imgH="2577960" progId="Equation.DSMT4">
                  <p:embed/>
                </p:oleObj>
              </mc:Choice>
              <mc:Fallback>
                <p:oleObj name="Equation" r:id="rId2" imgW="7708680" imgH="2577960" progId="Equation.DSMT4">
                  <p:embed/>
                  <p:pic>
                    <p:nvPicPr>
                      <p:cNvPr id="5" name="Object 4"/>
                      <p:cNvPicPr>
                        <a:picLocks noChangeAspect="1" noChangeArrowheads="1"/>
                      </p:cNvPicPr>
                      <p:nvPr/>
                    </p:nvPicPr>
                    <p:blipFill>
                      <a:blip r:embed="rId3"/>
                      <a:srcRect/>
                      <a:stretch>
                        <a:fillRect/>
                      </a:stretch>
                    </p:blipFill>
                    <p:spPr bwMode="auto">
                      <a:xfrm>
                        <a:off x="1143000" y="4427826"/>
                        <a:ext cx="6403975" cy="214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Slide Number Placeholder 1">
            <a:extLst>
              <a:ext uri="{FF2B5EF4-FFF2-40B4-BE49-F238E27FC236}">
                <a16:creationId xmlns:a16="http://schemas.microsoft.com/office/drawing/2014/main" id="{3DE01831-785B-C2A2-3FBF-77D101FAA2AF}"/>
              </a:ext>
            </a:extLst>
          </p:cNvPr>
          <p:cNvSpPr txBox="1">
            <a:spLocks/>
          </p:cNvSpPr>
          <p:nvPr/>
        </p:nvSpPr>
        <p:spPr>
          <a:xfrm>
            <a:off x="10744200" y="6324600"/>
            <a:ext cx="12192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33</a:t>
            </a:fld>
            <a:endParaRPr lang="en-US" sz="2000" dirty="0">
              <a:solidFill>
                <a:srgbClr val="1E0000"/>
              </a:solidFill>
            </a:endParaRPr>
          </a:p>
        </p:txBody>
      </p:sp>
    </p:spTree>
    <p:extLst>
      <p:ext uri="{BB962C8B-B14F-4D97-AF65-F5344CB8AC3E}">
        <p14:creationId xmlns:p14="http://schemas.microsoft.com/office/powerpoint/2010/main" val="42241863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Complications</a:t>
            </a:r>
          </a:p>
        </p:txBody>
      </p:sp>
      <p:sp>
        <p:nvSpPr>
          <p:cNvPr id="3" name="Content Placeholder 2"/>
          <p:cNvSpPr>
            <a:spLocks noGrp="1"/>
          </p:cNvSpPr>
          <p:nvPr>
            <p:ph idx="1"/>
          </p:nvPr>
        </p:nvSpPr>
        <p:spPr>
          <a:xfrm>
            <a:off x="457200" y="1280160"/>
            <a:ext cx="10972800" cy="3733800"/>
          </a:xfrm>
        </p:spPr>
        <p:txBody>
          <a:bodyPr/>
          <a:lstStyle/>
          <a:p>
            <a:r>
              <a:rPr lang="en-US" dirty="0"/>
              <a:t>Degenerate Solutions</a:t>
            </a:r>
          </a:p>
          <a:p>
            <a:pPr lvl="1"/>
            <a:r>
              <a:rPr lang="en-US" dirty="0"/>
              <a:t>Occur when there are less than m basic variables &gt; 0</a:t>
            </a:r>
          </a:p>
          <a:p>
            <a:pPr lvl="1"/>
            <a:r>
              <a:rPr lang="en-US" dirty="0"/>
              <a:t>When this occurs the variable entering the basis could also have a value of zero; it is possible to cycle, anti-cycling techniques could be used</a:t>
            </a:r>
          </a:p>
          <a:p>
            <a:r>
              <a:rPr lang="en-US" dirty="0"/>
              <a:t>Nonlinear cost functions</a:t>
            </a:r>
          </a:p>
          <a:p>
            <a:pPr lvl="1"/>
            <a:r>
              <a:rPr lang="en-US" dirty="0"/>
              <a:t>Nonlinear cost functions could be approximated by assuming a piecewise linear cost function </a:t>
            </a:r>
          </a:p>
          <a:p>
            <a:r>
              <a:rPr lang="en-US" dirty="0"/>
              <a:t> Integer variables</a:t>
            </a:r>
          </a:p>
          <a:p>
            <a:pPr lvl="1"/>
            <a:r>
              <a:rPr lang="en-US" dirty="0"/>
              <a:t>Sometimes some variables must be integers; known as integer programming; we’ll discuss after some power examples </a:t>
            </a:r>
          </a:p>
          <a:p>
            <a:pPr lvl="1"/>
            <a:endParaRPr lang="en-US" dirty="0"/>
          </a:p>
          <a:p>
            <a:pPr lvl="1"/>
            <a:endParaRPr lang="en-US" dirty="0"/>
          </a:p>
        </p:txBody>
      </p:sp>
      <p:sp>
        <p:nvSpPr>
          <p:cNvPr id="5" name="Slide Number Placeholder 1">
            <a:extLst>
              <a:ext uri="{FF2B5EF4-FFF2-40B4-BE49-F238E27FC236}">
                <a16:creationId xmlns:a16="http://schemas.microsoft.com/office/drawing/2014/main" id="{4B527E93-0C5F-3D1B-EBC2-3E029A78D529}"/>
              </a:ext>
            </a:extLst>
          </p:cNvPr>
          <p:cNvSpPr txBox="1">
            <a:spLocks/>
          </p:cNvSpPr>
          <p:nvPr/>
        </p:nvSpPr>
        <p:spPr>
          <a:xfrm>
            <a:off x="10744200" y="6324600"/>
            <a:ext cx="12192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34</a:t>
            </a:fld>
            <a:endParaRPr lang="en-US" sz="2000" dirty="0">
              <a:solidFill>
                <a:srgbClr val="1E0000"/>
              </a:solidFill>
            </a:endParaRPr>
          </a:p>
        </p:txBody>
      </p:sp>
    </p:spTree>
    <p:extLst>
      <p:ext uri="{BB962C8B-B14F-4D97-AF65-F5344CB8AC3E}">
        <p14:creationId xmlns:p14="http://schemas.microsoft.com/office/powerpoint/2010/main" val="27243801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LP Optimal Power Flow</a:t>
            </a:r>
          </a:p>
        </p:txBody>
      </p:sp>
      <p:sp>
        <p:nvSpPr>
          <p:cNvPr id="3" name="Content Placeholder 2"/>
          <p:cNvSpPr>
            <a:spLocks noGrp="1"/>
          </p:cNvSpPr>
          <p:nvPr>
            <p:ph idx="1"/>
          </p:nvPr>
        </p:nvSpPr>
        <p:spPr>
          <a:xfrm>
            <a:off x="457200" y="1295400"/>
            <a:ext cx="11176000" cy="3733800"/>
          </a:xfrm>
        </p:spPr>
        <p:txBody>
          <a:bodyPr/>
          <a:lstStyle/>
          <a:p>
            <a:r>
              <a:rPr lang="en-US" dirty="0"/>
              <a:t>LP OPF was introduced in </a:t>
            </a:r>
          </a:p>
          <a:p>
            <a:pPr lvl="1"/>
            <a:r>
              <a:rPr lang="en-US" dirty="0"/>
              <a:t>B. Stott, E. Hobson, “Power System Security Control Calculations using Linear Programming,” (Parts 1 and 2) </a:t>
            </a:r>
            <a:r>
              <a:rPr lang="en-US" i="1" dirty="0"/>
              <a:t>IEEE Trans. Power App and Syst</a:t>
            </a:r>
            <a:r>
              <a:rPr lang="en-US" dirty="0"/>
              <a:t>., Sept/Oct 1978</a:t>
            </a:r>
          </a:p>
          <a:p>
            <a:pPr lvl="1"/>
            <a:r>
              <a:rPr lang="en-US" dirty="0"/>
              <a:t>O. </a:t>
            </a:r>
            <a:r>
              <a:rPr lang="en-US" dirty="0" err="1"/>
              <a:t>Alsac</a:t>
            </a:r>
            <a:r>
              <a:rPr lang="en-US" dirty="0"/>
              <a:t>, J. Bright, M. </a:t>
            </a:r>
            <a:r>
              <a:rPr lang="en-US" dirty="0" err="1"/>
              <a:t>Prais</a:t>
            </a:r>
            <a:r>
              <a:rPr lang="en-US" dirty="0"/>
              <a:t>, B. Stott, “Further Developments in LP-based Optimal Power Flow,” </a:t>
            </a:r>
            <a:r>
              <a:rPr lang="en-US" i="1" dirty="0"/>
              <a:t>IEEE Trans. Power Systems</a:t>
            </a:r>
            <a:r>
              <a:rPr lang="en-US" dirty="0"/>
              <a:t>, August 1990</a:t>
            </a:r>
          </a:p>
          <a:p>
            <a:r>
              <a:rPr lang="en-US" dirty="0"/>
              <a:t>It is a widely used technique, particularly for real power optimization; it is the technique used in PowerWorld</a:t>
            </a:r>
          </a:p>
          <a:p>
            <a:endParaRPr lang="en-US" dirty="0"/>
          </a:p>
          <a:p>
            <a:pPr lvl="1"/>
            <a:endParaRPr lang="en-US" dirty="0"/>
          </a:p>
        </p:txBody>
      </p:sp>
      <p:sp>
        <p:nvSpPr>
          <p:cNvPr id="5" name="Slide Number Placeholder 1">
            <a:extLst>
              <a:ext uri="{FF2B5EF4-FFF2-40B4-BE49-F238E27FC236}">
                <a16:creationId xmlns:a16="http://schemas.microsoft.com/office/drawing/2014/main" id="{5D803C4E-C243-5527-9A03-F67CC7F29F76}"/>
              </a:ext>
            </a:extLst>
          </p:cNvPr>
          <p:cNvSpPr txBox="1">
            <a:spLocks/>
          </p:cNvSpPr>
          <p:nvPr/>
        </p:nvSpPr>
        <p:spPr>
          <a:xfrm>
            <a:off x="10744200" y="6324600"/>
            <a:ext cx="12192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35</a:t>
            </a:fld>
            <a:endParaRPr lang="en-US" sz="2000" dirty="0">
              <a:solidFill>
                <a:srgbClr val="1E0000"/>
              </a:solidFill>
            </a:endParaRPr>
          </a:p>
        </p:txBody>
      </p:sp>
    </p:spTree>
    <p:extLst>
      <p:ext uri="{BB962C8B-B14F-4D97-AF65-F5344CB8AC3E}">
        <p14:creationId xmlns:p14="http://schemas.microsoft.com/office/powerpoint/2010/main" val="29890058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LP Optimal Power Flow</a:t>
            </a:r>
          </a:p>
        </p:txBody>
      </p:sp>
      <p:sp>
        <p:nvSpPr>
          <p:cNvPr id="3" name="Content Placeholder 2"/>
          <p:cNvSpPr>
            <a:spLocks noGrp="1"/>
          </p:cNvSpPr>
          <p:nvPr>
            <p:ph idx="1"/>
          </p:nvPr>
        </p:nvSpPr>
        <p:spPr>
          <a:xfrm>
            <a:off x="457200" y="1280160"/>
            <a:ext cx="11328400" cy="3733800"/>
          </a:xfrm>
        </p:spPr>
        <p:txBody>
          <a:bodyPr/>
          <a:lstStyle/>
          <a:p>
            <a:r>
              <a:rPr lang="en-US" dirty="0"/>
              <a:t>Idea is to iterate between solving the power flow, and solving an LP with just a selected number of constraints enforced</a:t>
            </a:r>
          </a:p>
          <a:p>
            <a:r>
              <a:rPr lang="en-US" dirty="0"/>
              <a:t>The power flow (which could be ac or dc) enforces the standard power flow constraints</a:t>
            </a:r>
          </a:p>
          <a:p>
            <a:r>
              <a:rPr lang="en-US" dirty="0"/>
              <a:t>The LP equality constraints include enforcing area interchange, while the inequality constraints include enforcing line limits; controls include changes in generator outputs</a:t>
            </a:r>
          </a:p>
          <a:p>
            <a:r>
              <a:rPr lang="en-US" dirty="0"/>
              <a:t>LP results are transferred to the power flow, which is then resolved </a:t>
            </a:r>
          </a:p>
          <a:p>
            <a:endParaRPr lang="en-US" dirty="0"/>
          </a:p>
        </p:txBody>
      </p:sp>
      <p:sp>
        <p:nvSpPr>
          <p:cNvPr id="5" name="Slide Number Placeholder 1">
            <a:extLst>
              <a:ext uri="{FF2B5EF4-FFF2-40B4-BE49-F238E27FC236}">
                <a16:creationId xmlns:a16="http://schemas.microsoft.com/office/drawing/2014/main" id="{63FE32A0-339D-75C4-7324-D9B2A92A9522}"/>
              </a:ext>
            </a:extLst>
          </p:cNvPr>
          <p:cNvSpPr txBox="1">
            <a:spLocks/>
          </p:cNvSpPr>
          <p:nvPr/>
        </p:nvSpPr>
        <p:spPr>
          <a:xfrm>
            <a:off x="10744200" y="6324600"/>
            <a:ext cx="12192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36</a:t>
            </a:fld>
            <a:endParaRPr lang="en-US" sz="2000" dirty="0">
              <a:solidFill>
                <a:srgbClr val="1E0000"/>
              </a:solidFill>
            </a:endParaRPr>
          </a:p>
        </p:txBody>
      </p:sp>
    </p:spTree>
    <p:extLst>
      <p:ext uri="{BB962C8B-B14F-4D97-AF65-F5344CB8AC3E}">
        <p14:creationId xmlns:p14="http://schemas.microsoft.com/office/powerpoint/2010/main" val="235114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LP OPF Introductory Example</a:t>
            </a:r>
          </a:p>
        </p:txBody>
      </p:sp>
      <p:sp>
        <p:nvSpPr>
          <p:cNvPr id="3" name="Content Placeholder 2"/>
          <p:cNvSpPr>
            <a:spLocks noGrp="1"/>
          </p:cNvSpPr>
          <p:nvPr>
            <p:ph idx="1"/>
          </p:nvPr>
        </p:nvSpPr>
        <p:spPr>
          <a:xfrm>
            <a:off x="457200" y="1280160"/>
            <a:ext cx="10820400" cy="1234440"/>
          </a:xfrm>
        </p:spPr>
        <p:txBody>
          <a:bodyPr/>
          <a:lstStyle/>
          <a:p>
            <a:r>
              <a:rPr lang="en-US" dirty="0"/>
              <a:t>In PowerWorld load the </a:t>
            </a:r>
            <a:r>
              <a:rPr lang="en-US" b="1" dirty="0"/>
              <a:t>B3LP</a:t>
            </a:r>
            <a:r>
              <a:rPr lang="en-US" dirty="0"/>
              <a:t> case and then display the LP OPF Dialog (select </a:t>
            </a:r>
            <a:r>
              <a:rPr lang="en-US" b="1" dirty="0"/>
              <a:t>Add-Ons, OPF Case Info, OPF Options and Results)</a:t>
            </a:r>
          </a:p>
          <a:p>
            <a:r>
              <a:rPr lang="en-US" dirty="0"/>
              <a:t>Use </a:t>
            </a:r>
            <a:r>
              <a:rPr lang="en-US" b="1" dirty="0"/>
              <a:t>Solve LP OPF </a:t>
            </a:r>
            <a:r>
              <a:rPr lang="en-US" dirty="0"/>
              <a:t>to</a:t>
            </a:r>
            <a:br>
              <a:rPr lang="en-US" dirty="0"/>
            </a:br>
            <a:r>
              <a:rPr lang="en-US" dirty="0"/>
              <a:t>solve the OPF, initially</a:t>
            </a:r>
            <a:br>
              <a:rPr lang="en-US" dirty="0"/>
            </a:br>
            <a:r>
              <a:rPr lang="en-US" dirty="0"/>
              <a:t>with no line limits </a:t>
            </a:r>
            <a:br>
              <a:rPr lang="en-US" dirty="0"/>
            </a:br>
            <a:r>
              <a:rPr lang="en-US" dirty="0"/>
              <a:t>enforced; this is similar</a:t>
            </a:r>
            <a:br>
              <a:rPr lang="en-US" dirty="0"/>
            </a:br>
            <a:r>
              <a:rPr lang="en-US" dirty="0"/>
              <a:t>to economic dispatch</a:t>
            </a:r>
            <a:br>
              <a:rPr lang="en-US" dirty="0"/>
            </a:br>
            <a:r>
              <a:rPr lang="en-US" dirty="0"/>
              <a:t>with a single power </a:t>
            </a:r>
            <a:br>
              <a:rPr lang="en-US" dirty="0"/>
            </a:br>
            <a:r>
              <a:rPr lang="en-US" dirty="0"/>
              <a:t>balance equality constraint</a:t>
            </a:r>
          </a:p>
          <a:p>
            <a:r>
              <a:rPr lang="en-US" dirty="0"/>
              <a:t>The LP results are available </a:t>
            </a:r>
            <a:br>
              <a:rPr lang="en-US" dirty="0"/>
            </a:br>
            <a:r>
              <a:rPr lang="en-US" dirty="0"/>
              <a:t>from various pages on the dialog</a:t>
            </a:r>
          </a:p>
        </p:txBody>
      </p:sp>
      <p:pic>
        <p:nvPicPr>
          <p:cNvPr id="3379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623" r="12397"/>
          <a:stretch/>
        </p:blipFill>
        <p:spPr bwMode="auto">
          <a:xfrm>
            <a:off x="5257800" y="2362200"/>
            <a:ext cx="5715000" cy="3117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1">
            <a:extLst>
              <a:ext uri="{FF2B5EF4-FFF2-40B4-BE49-F238E27FC236}">
                <a16:creationId xmlns:a16="http://schemas.microsoft.com/office/drawing/2014/main" id="{1C3CEA4F-33B8-AE95-3A19-1DBFD2C87EE0}"/>
              </a:ext>
            </a:extLst>
          </p:cNvPr>
          <p:cNvSpPr txBox="1">
            <a:spLocks/>
          </p:cNvSpPr>
          <p:nvPr/>
        </p:nvSpPr>
        <p:spPr>
          <a:xfrm>
            <a:off x="10744200" y="6324600"/>
            <a:ext cx="12192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37</a:t>
            </a:fld>
            <a:endParaRPr lang="en-US" sz="2000" dirty="0">
              <a:solidFill>
                <a:srgbClr val="1E0000"/>
              </a:solidFill>
            </a:endParaRPr>
          </a:p>
        </p:txBody>
      </p:sp>
    </p:spTree>
    <p:extLst>
      <p:ext uri="{BB962C8B-B14F-4D97-AF65-F5344CB8AC3E}">
        <p14:creationId xmlns:p14="http://schemas.microsoft.com/office/powerpoint/2010/main" val="11294338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LP OPF Introductory Example, </a:t>
            </a:r>
            <a:r>
              <a:rPr lang="en-US" dirty="0" err="1"/>
              <a:t>cont</a:t>
            </a:r>
            <a:endParaRPr lang="en-US" dirty="0"/>
          </a:p>
        </p:txBody>
      </p:sp>
      <p:pic>
        <p:nvPicPr>
          <p:cNvPr id="348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049" t="33535" r="23951" b="37910"/>
          <a:stretch/>
        </p:blipFill>
        <p:spPr bwMode="auto">
          <a:xfrm>
            <a:off x="914400" y="1280160"/>
            <a:ext cx="9092758" cy="2529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81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3749" t="34304" r="8748" b="35233"/>
          <a:stretch/>
        </p:blipFill>
        <p:spPr bwMode="auto">
          <a:xfrm>
            <a:off x="914399" y="4038601"/>
            <a:ext cx="9092757" cy="2222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1">
            <a:extLst>
              <a:ext uri="{FF2B5EF4-FFF2-40B4-BE49-F238E27FC236}">
                <a16:creationId xmlns:a16="http://schemas.microsoft.com/office/drawing/2014/main" id="{2FD8280F-F843-4528-7F66-0F0857B217C7}"/>
              </a:ext>
            </a:extLst>
          </p:cNvPr>
          <p:cNvSpPr txBox="1">
            <a:spLocks/>
          </p:cNvSpPr>
          <p:nvPr/>
        </p:nvSpPr>
        <p:spPr>
          <a:xfrm>
            <a:off x="10744200" y="6324600"/>
            <a:ext cx="12192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38</a:t>
            </a:fld>
            <a:endParaRPr lang="en-US" sz="2000" dirty="0">
              <a:solidFill>
                <a:srgbClr val="1E0000"/>
              </a:solidFill>
            </a:endParaRPr>
          </a:p>
        </p:txBody>
      </p:sp>
    </p:spTree>
    <p:extLst>
      <p:ext uri="{BB962C8B-B14F-4D97-AF65-F5344CB8AC3E}">
        <p14:creationId xmlns:p14="http://schemas.microsoft.com/office/powerpoint/2010/main" val="1451201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a:extLst>
              <a:ext uri="{FF2B5EF4-FFF2-40B4-BE49-F238E27FC236}">
                <a16:creationId xmlns:a16="http://schemas.microsoft.com/office/drawing/2014/main" id="{8FEF2BF8-5262-4EF2-849E-9235D165D86F}"/>
              </a:ext>
            </a:extLst>
          </p:cNvPr>
          <p:cNvSpPr>
            <a:spLocks noGrp="1" noChangeArrowheads="1"/>
          </p:cNvSpPr>
          <p:nvPr>
            <p:ph type="title"/>
          </p:nvPr>
        </p:nvSpPr>
        <p:spPr/>
        <p:txBody>
          <a:bodyPr/>
          <a:lstStyle/>
          <a:p>
            <a:r>
              <a:rPr lang="en-US" altLang="en-US" dirty="0"/>
              <a:t>Example Problem 1 (mentioned in Lecture 21)</a:t>
            </a:r>
          </a:p>
        </p:txBody>
      </p:sp>
      <p:sp>
        <p:nvSpPr>
          <p:cNvPr id="263171" name="Rectangle 3">
            <a:extLst>
              <a:ext uri="{FF2B5EF4-FFF2-40B4-BE49-F238E27FC236}">
                <a16:creationId xmlns:a16="http://schemas.microsoft.com/office/drawing/2014/main" id="{3C1CEFEF-91CC-4373-A8C0-B80E15FBF949}"/>
              </a:ext>
            </a:extLst>
          </p:cNvPr>
          <p:cNvSpPr>
            <a:spLocks noGrp="1" noChangeArrowheads="1"/>
          </p:cNvSpPr>
          <p:nvPr>
            <p:ph type="body" idx="1"/>
          </p:nvPr>
        </p:nvSpPr>
        <p:spPr>
          <a:xfrm>
            <a:off x="457200" y="1280160"/>
            <a:ext cx="10972800" cy="3733800"/>
          </a:xfrm>
        </p:spPr>
        <p:txBody>
          <a:bodyPr/>
          <a:lstStyle/>
          <a:p>
            <a:r>
              <a:rPr lang="en-US" altLang="en-US" dirty="0"/>
              <a:t>Assume that you operate a lumber mill which makes both construction-grade and finish-grade boards from the logs it receives.  Suppose it takes 2 hours to rough-saw and 3 hours to plane each 1000 board feet of construction-grade boards.  Finish-grade boards take 2 hours to rough-saw and 5 hours to plane for each 1000 board feet.  Assume that the saw is available 8 hours per day, while the plane is available 15 hours per day.  If the profit per 1000 board feet is $100 for construction-grade and $120 for finish-grade, how many board feet of each should you make per day to maximize your profit?</a:t>
            </a:r>
          </a:p>
        </p:txBody>
      </p:sp>
      <p:sp>
        <p:nvSpPr>
          <p:cNvPr id="2" name="Slide Number Placeholder 1">
            <a:extLst>
              <a:ext uri="{FF2B5EF4-FFF2-40B4-BE49-F238E27FC236}">
                <a16:creationId xmlns:a16="http://schemas.microsoft.com/office/drawing/2014/main" id="{ECB8D755-BD2A-B1F4-9FF8-9CD8152AC08E}"/>
              </a:ext>
            </a:extLst>
          </p:cNvPr>
          <p:cNvSpPr txBox="1">
            <a:spLocks/>
          </p:cNvSpPr>
          <p:nvPr/>
        </p:nvSpPr>
        <p:spPr>
          <a:xfrm>
            <a:off x="10744200" y="6324600"/>
            <a:ext cx="12192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3</a:t>
            </a:fld>
            <a:endParaRPr lang="en-US" sz="2000" dirty="0">
              <a:solidFill>
                <a:srgbClr val="1E0000"/>
              </a:solidFill>
            </a:endParaRPr>
          </a:p>
        </p:txBody>
      </p:sp>
    </p:spTree>
    <p:extLst>
      <p:ext uri="{BB962C8B-B14F-4D97-AF65-F5344CB8AC3E}">
        <p14:creationId xmlns:p14="http://schemas.microsoft.com/office/powerpoint/2010/main" val="42587110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LP OPF Introductory Example, </a:t>
            </a:r>
            <a:r>
              <a:rPr lang="en-US" dirty="0" err="1"/>
              <a:t>cont</a:t>
            </a:r>
            <a:endParaRPr lang="en-US" dirty="0"/>
          </a:p>
        </p:txBody>
      </p:sp>
      <p:sp>
        <p:nvSpPr>
          <p:cNvPr id="3" name="Content Placeholder 2"/>
          <p:cNvSpPr>
            <a:spLocks noGrp="1"/>
          </p:cNvSpPr>
          <p:nvPr>
            <p:ph idx="1"/>
          </p:nvPr>
        </p:nvSpPr>
        <p:spPr>
          <a:xfrm>
            <a:off x="457200" y="1280160"/>
            <a:ext cx="10439400" cy="1082040"/>
          </a:xfrm>
        </p:spPr>
        <p:txBody>
          <a:bodyPr/>
          <a:lstStyle/>
          <a:p>
            <a:r>
              <a:rPr lang="en-US" dirty="0"/>
              <a:t>On use </a:t>
            </a:r>
            <a:r>
              <a:rPr lang="en-US" b="1" dirty="0"/>
              <a:t>Options, Constraint Options </a:t>
            </a:r>
            <a:r>
              <a:rPr lang="en-US" dirty="0"/>
              <a:t>to enable the enforcement of the Line/Transformer MVA limits </a:t>
            </a:r>
          </a:p>
        </p:txBody>
      </p:sp>
      <p:pic>
        <p:nvPicPr>
          <p:cNvPr id="358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242" t="13386" r="47254" b="44154"/>
          <a:stretch/>
        </p:blipFill>
        <p:spPr bwMode="auto">
          <a:xfrm>
            <a:off x="990600" y="2209800"/>
            <a:ext cx="8382000" cy="4237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1">
            <a:extLst>
              <a:ext uri="{FF2B5EF4-FFF2-40B4-BE49-F238E27FC236}">
                <a16:creationId xmlns:a16="http://schemas.microsoft.com/office/drawing/2014/main" id="{CF93C0F2-89E4-2463-1B91-63DD2CFF722B}"/>
              </a:ext>
            </a:extLst>
          </p:cNvPr>
          <p:cNvSpPr txBox="1">
            <a:spLocks/>
          </p:cNvSpPr>
          <p:nvPr/>
        </p:nvSpPr>
        <p:spPr>
          <a:xfrm>
            <a:off x="10744200" y="6324600"/>
            <a:ext cx="12192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39</a:t>
            </a:fld>
            <a:endParaRPr lang="en-US" sz="2000" dirty="0">
              <a:solidFill>
                <a:srgbClr val="1E0000"/>
              </a:solidFill>
            </a:endParaRPr>
          </a:p>
        </p:txBody>
      </p:sp>
    </p:spTree>
    <p:extLst>
      <p:ext uri="{BB962C8B-B14F-4D97-AF65-F5344CB8AC3E}">
        <p14:creationId xmlns:p14="http://schemas.microsoft.com/office/powerpoint/2010/main" val="26090964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LP OPF Introductory Example, cont.</a:t>
            </a:r>
          </a:p>
        </p:txBody>
      </p:sp>
      <p:pic>
        <p:nvPicPr>
          <p:cNvPr id="368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331" t="13847" r="22668" b="56616"/>
          <a:stretch/>
        </p:blipFill>
        <p:spPr bwMode="auto">
          <a:xfrm>
            <a:off x="914400" y="1371599"/>
            <a:ext cx="8229600" cy="1881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6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7083" t="13733" r="40234" b="57900"/>
          <a:stretch/>
        </p:blipFill>
        <p:spPr bwMode="auto">
          <a:xfrm>
            <a:off x="914400" y="3352800"/>
            <a:ext cx="731520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68"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114" r="11906"/>
          <a:stretch/>
        </p:blipFill>
        <p:spPr bwMode="auto">
          <a:xfrm>
            <a:off x="8305800" y="2971800"/>
            <a:ext cx="3705861" cy="2021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1">
            <a:extLst>
              <a:ext uri="{FF2B5EF4-FFF2-40B4-BE49-F238E27FC236}">
                <a16:creationId xmlns:a16="http://schemas.microsoft.com/office/drawing/2014/main" id="{E47ADEDC-072F-E39C-A462-595ED3608953}"/>
              </a:ext>
            </a:extLst>
          </p:cNvPr>
          <p:cNvSpPr txBox="1">
            <a:spLocks/>
          </p:cNvSpPr>
          <p:nvPr/>
        </p:nvSpPr>
        <p:spPr>
          <a:xfrm>
            <a:off x="10744200" y="6324600"/>
            <a:ext cx="12192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40</a:t>
            </a:fld>
            <a:endParaRPr lang="en-US" sz="2000" dirty="0">
              <a:solidFill>
                <a:srgbClr val="1E0000"/>
              </a:solidFill>
            </a:endParaRPr>
          </a:p>
        </p:txBody>
      </p:sp>
    </p:spTree>
    <p:extLst>
      <p:ext uri="{BB962C8B-B14F-4D97-AF65-F5344CB8AC3E}">
        <p14:creationId xmlns:p14="http://schemas.microsoft.com/office/powerpoint/2010/main" val="38817838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3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399" y="1280160"/>
            <a:ext cx="8610599" cy="4664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Example 6_23 Optimal Power Flow</a:t>
            </a:r>
          </a:p>
        </p:txBody>
      </p:sp>
      <p:sp>
        <p:nvSpPr>
          <p:cNvPr id="5" name="TextBox 4">
            <a:extLst>
              <a:ext uri="{FF2B5EF4-FFF2-40B4-BE49-F238E27FC236}">
                <a16:creationId xmlns:a16="http://schemas.microsoft.com/office/drawing/2014/main" id="{AD8723DE-6B10-48DB-9C6E-9AD2546DEF71}"/>
              </a:ext>
            </a:extLst>
          </p:cNvPr>
          <p:cNvSpPr txBox="1"/>
          <p:nvPr/>
        </p:nvSpPr>
        <p:spPr>
          <a:xfrm>
            <a:off x="914400" y="6114355"/>
            <a:ext cx="10363200" cy="461665"/>
          </a:xfrm>
          <a:prstGeom prst="rect">
            <a:avLst/>
          </a:prstGeom>
          <a:solidFill>
            <a:srgbClr val="FFE6E6"/>
          </a:solidFill>
        </p:spPr>
        <p:txBody>
          <a:bodyPr wrap="square" rtlCol="0">
            <a:spAutoFit/>
          </a:bodyPr>
          <a:lstStyle/>
          <a:p>
            <a:r>
              <a:rPr lang="en-US" sz="2400" dirty="0">
                <a:solidFill>
                  <a:srgbClr val="1E0000"/>
                </a:solidFill>
              </a:rPr>
              <a:t>Open the case </a:t>
            </a:r>
            <a:r>
              <a:rPr lang="en-US" sz="2400" b="1" dirty="0">
                <a:solidFill>
                  <a:srgbClr val="1E0000"/>
                </a:solidFill>
              </a:rPr>
              <a:t>Example6_23_OPF.</a:t>
            </a:r>
            <a:r>
              <a:rPr lang="en-US" sz="2400" dirty="0">
                <a:solidFill>
                  <a:srgbClr val="1E0000"/>
                </a:solidFill>
              </a:rPr>
              <a:t>  In this example the load is gradually increased</a:t>
            </a:r>
          </a:p>
        </p:txBody>
      </p:sp>
      <p:sp>
        <p:nvSpPr>
          <p:cNvPr id="7" name="TextBox 6">
            <a:extLst>
              <a:ext uri="{FF2B5EF4-FFF2-40B4-BE49-F238E27FC236}">
                <a16:creationId xmlns:a16="http://schemas.microsoft.com/office/drawing/2014/main" id="{AD8723DE-6B10-48DB-9C6E-9AD2546DEF71}"/>
              </a:ext>
            </a:extLst>
          </p:cNvPr>
          <p:cNvSpPr txBox="1"/>
          <p:nvPr/>
        </p:nvSpPr>
        <p:spPr>
          <a:xfrm>
            <a:off x="8610600" y="1371600"/>
            <a:ext cx="3048000" cy="1938992"/>
          </a:xfrm>
          <a:prstGeom prst="rect">
            <a:avLst/>
          </a:prstGeom>
          <a:solidFill>
            <a:srgbClr val="FFE6E6"/>
          </a:solidFill>
        </p:spPr>
        <p:txBody>
          <a:bodyPr wrap="square" rtlCol="0">
            <a:spAutoFit/>
          </a:bodyPr>
          <a:lstStyle/>
          <a:p>
            <a:r>
              <a:rPr lang="en-US" sz="2400" dirty="0">
                <a:solidFill>
                  <a:srgbClr val="1E0000"/>
                </a:solidFill>
              </a:rPr>
              <a:t>On the </a:t>
            </a:r>
            <a:r>
              <a:rPr lang="en-US" sz="2400" b="1" dirty="0">
                <a:solidFill>
                  <a:srgbClr val="1E0000"/>
                </a:solidFill>
              </a:rPr>
              <a:t>Options, Environment</a:t>
            </a:r>
            <a:br>
              <a:rPr lang="en-US" sz="2400" b="1" dirty="0">
                <a:solidFill>
                  <a:srgbClr val="1E0000"/>
                </a:solidFill>
              </a:rPr>
            </a:br>
            <a:r>
              <a:rPr lang="en-US" sz="2400" dirty="0">
                <a:solidFill>
                  <a:srgbClr val="1E0000"/>
                </a:solidFill>
              </a:rPr>
              <a:t>page the simulation can be set to solve an OPF when simulating</a:t>
            </a:r>
          </a:p>
        </p:txBody>
      </p:sp>
      <p:sp>
        <p:nvSpPr>
          <p:cNvPr id="3" name="Slide Number Placeholder 1">
            <a:extLst>
              <a:ext uri="{FF2B5EF4-FFF2-40B4-BE49-F238E27FC236}">
                <a16:creationId xmlns:a16="http://schemas.microsoft.com/office/drawing/2014/main" id="{B5EC6440-F149-5AF0-1BFA-20ACD91348A1}"/>
              </a:ext>
            </a:extLst>
          </p:cNvPr>
          <p:cNvSpPr txBox="1">
            <a:spLocks/>
          </p:cNvSpPr>
          <p:nvPr/>
        </p:nvSpPr>
        <p:spPr>
          <a:xfrm>
            <a:off x="10744200" y="6324600"/>
            <a:ext cx="12192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41</a:t>
            </a:fld>
            <a:endParaRPr lang="en-US" sz="2000" dirty="0">
              <a:solidFill>
                <a:srgbClr val="1E0000"/>
              </a:solidFill>
            </a:endParaRPr>
          </a:p>
        </p:txBody>
      </p:sp>
    </p:spTree>
    <p:extLst>
      <p:ext uri="{BB962C8B-B14F-4D97-AF65-F5344CB8AC3E}">
        <p14:creationId xmlns:p14="http://schemas.microsoft.com/office/powerpoint/2010/main" val="22733964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DE36A-86BC-469F-BF22-7AE49D918B45}"/>
              </a:ext>
            </a:extLst>
          </p:cNvPr>
          <p:cNvSpPr>
            <a:spLocks noGrp="1"/>
          </p:cNvSpPr>
          <p:nvPr>
            <p:ph type="title"/>
          </p:nvPr>
        </p:nvSpPr>
        <p:spPr/>
        <p:txBody>
          <a:bodyPr/>
          <a:lstStyle/>
          <a:p>
            <a:r>
              <a:rPr lang="en-US" dirty="0"/>
              <a:t>Locational Marginal Costs (LMPs)</a:t>
            </a:r>
          </a:p>
        </p:txBody>
      </p:sp>
      <p:sp>
        <p:nvSpPr>
          <p:cNvPr id="3" name="Content Placeholder 2">
            <a:extLst>
              <a:ext uri="{FF2B5EF4-FFF2-40B4-BE49-F238E27FC236}">
                <a16:creationId xmlns:a16="http://schemas.microsoft.com/office/drawing/2014/main" id="{9AF42C9B-06AD-4ECF-99E1-5375BE55C33E}"/>
              </a:ext>
            </a:extLst>
          </p:cNvPr>
          <p:cNvSpPr>
            <a:spLocks noGrp="1"/>
          </p:cNvSpPr>
          <p:nvPr>
            <p:ph idx="1"/>
          </p:nvPr>
        </p:nvSpPr>
        <p:spPr>
          <a:xfrm>
            <a:off x="457200" y="1280160"/>
            <a:ext cx="11049000" cy="3733800"/>
          </a:xfrm>
        </p:spPr>
        <p:txBody>
          <a:bodyPr/>
          <a:lstStyle/>
          <a:p>
            <a:r>
              <a:rPr lang="en-US" dirty="0"/>
              <a:t>In an OPF solution, the bus LMPs tell the marginal cost of supplying electricity to that bus</a:t>
            </a:r>
          </a:p>
          <a:p>
            <a:r>
              <a:rPr lang="en-US" dirty="0"/>
              <a:t>The term “congestion” is used to indicate when there are elements (such as transmission lines or transformers) that are at their limits; that is, the constraint is binding</a:t>
            </a:r>
          </a:p>
          <a:p>
            <a:r>
              <a:rPr lang="en-US" dirty="0"/>
              <a:t>Without losses and without congestion, all the LMPs would be the same</a:t>
            </a:r>
          </a:p>
          <a:p>
            <a:r>
              <a:rPr lang="en-US" dirty="0"/>
              <a:t>Congestion or losses causes unequal LMPs</a:t>
            </a:r>
          </a:p>
          <a:p>
            <a:r>
              <a:rPr lang="en-US" dirty="0"/>
              <a:t>LMPs are often shown using color contours; a challenge is to select the right color range!</a:t>
            </a:r>
          </a:p>
        </p:txBody>
      </p:sp>
      <p:sp>
        <p:nvSpPr>
          <p:cNvPr id="4" name="Slide Number Placeholder 1">
            <a:extLst>
              <a:ext uri="{FF2B5EF4-FFF2-40B4-BE49-F238E27FC236}">
                <a16:creationId xmlns:a16="http://schemas.microsoft.com/office/drawing/2014/main" id="{F441B739-59C5-F70D-8180-B0EFDDA64659}"/>
              </a:ext>
            </a:extLst>
          </p:cNvPr>
          <p:cNvSpPr txBox="1">
            <a:spLocks/>
          </p:cNvSpPr>
          <p:nvPr/>
        </p:nvSpPr>
        <p:spPr>
          <a:xfrm>
            <a:off x="10744200" y="6324600"/>
            <a:ext cx="12192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42</a:t>
            </a:fld>
            <a:endParaRPr lang="en-US" sz="2000" dirty="0">
              <a:solidFill>
                <a:srgbClr val="1E0000"/>
              </a:solidFill>
            </a:endParaRPr>
          </a:p>
        </p:txBody>
      </p:sp>
    </p:spTree>
    <p:extLst>
      <p:ext uri="{BB962C8B-B14F-4D97-AF65-F5344CB8AC3E}">
        <p14:creationId xmlns:p14="http://schemas.microsoft.com/office/powerpoint/2010/main" val="8871983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7321B-B548-44BE-A37D-3CF8D2123AB0}"/>
              </a:ext>
            </a:extLst>
          </p:cNvPr>
          <p:cNvSpPr>
            <a:spLocks noGrp="1"/>
          </p:cNvSpPr>
          <p:nvPr>
            <p:ph type="title"/>
          </p:nvPr>
        </p:nvSpPr>
        <p:spPr/>
        <p:txBody>
          <a:bodyPr/>
          <a:lstStyle/>
          <a:p>
            <a:r>
              <a:rPr lang="en-US" dirty="0"/>
              <a:t>Example 6_23 Optimal Power Flow with Load Scale = 1.72</a:t>
            </a:r>
          </a:p>
        </p:txBody>
      </p:sp>
      <p:pic>
        <p:nvPicPr>
          <p:cNvPr id="7" name="Picture 6">
            <a:extLst>
              <a:ext uri="{FF2B5EF4-FFF2-40B4-BE49-F238E27FC236}">
                <a16:creationId xmlns:a16="http://schemas.microsoft.com/office/drawing/2014/main" id="{0D42F408-4020-BC1E-CF6E-315918C10BAD}"/>
              </a:ext>
            </a:extLst>
          </p:cNvPr>
          <p:cNvPicPr>
            <a:picLocks noChangeAspect="1"/>
          </p:cNvPicPr>
          <p:nvPr/>
        </p:nvPicPr>
        <p:blipFill rotWithShape="1">
          <a:blip r:embed="rId2"/>
          <a:srcRect l="-1" r="13865" b="7691"/>
          <a:stretch/>
        </p:blipFill>
        <p:spPr>
          <a:xfrm>
            <a:off x="457200" y="1280160"/>
            <a:ext cx="9418320" cy="5486400"/>
          </a:xfrm>
          <a:prstGeom prst="rect">
            <a:avLst/>
          </a:prstGeom>
        </p:spPr>
      </p:pic>
      <p:sp>
        <p:nvSpPr>
          <p:cNvPr id="8" name="Slide Number Placeholder 1">
            <a:extLst>
              <a:ext uri="{FF2B5EF4-FFF2-40B4-BE49-F238E27FC236}">
                <a16:creationId xmlns:a16="http://schemas.microsoft.com/office/drawing/2014/main" id="{89B0D54F-4FBC-CA2A-E1C6-17E68D56E0FA}"/>
              </a:ext>
            </a:extLst>
          </p:cNvPr>
          <p:cNvSpPr txBox="1">
            <a:spLocks/>
          </p:cNvSpPr>
          <p:nvPr/>
        </p:nvSpPr>
        <p:spPr>
          <a:xfrm>
            <a:off x="10744200" y="6324600"/>
            <a:ext cx="12192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43</a:t>
            </a:fld>
            <a:endParaRPr lang="en-US" sz="2000" dirty="0">
              <a:solidFill>
                <a:srgbClr val="1E0000"/>
              </a:solidFill>
            </a:endParaRPr>
          </a:p>
        </p:txBody>
      </p:sp>
    </p:spTree>
    <p:extLst>
      <p:ext uri="{BB962C8B-B14F-4D97-AF65-F5344CB8AC3E}">
        <p14:creationId xmlns:p14="http://schemas.microsoft.com/office/powerpoint/2010/main" val="30415244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95848F-0EF4-485C-9471-FA096643374A}"/>
              </a:ext>
            </a:extLst>
          </p:cNvPr>
          <p:cNvSpPr>
            <a:spLocks noGrp="1"/>
          </p:cNvSpPr>
          <p:nvPr>
            <p:ph idx="1"/>
          </p:nvPr>
        </p:nvSpPr>
        <p:spPr/>
        <p:txBody>
          <a:bodyPr/>
          <a:lstStyle/>
          <a:p>
            <a:r>
              <a:rPr lang="en-US" dirty="0"/>
              <a:t>LP Sensitivity Matrix (</a:t>
            </a:r>
            <a:r>
              <a:rPr lang="en-US" b="1" dirty="0"/>
              <a:t>A</a:t>
            </a:r>
            <a:r>
              <a:rPr lang="en-US" dirty="0"/>
              <a:t> Matrix)</a:t>
            </a:r>
          </a:p>
        </p:txBody>
      </p:sp>
      <p:sp>
        <p:nvSpPr>
          <p:cNvPr id="4" name="Title 1">
            <a:extLst>
              <a:ext uri="{FF2B5EF4-FFF2-40B4-BE49-F238E27FC236}">
                <a16:creationId xmlns:a16="http://schemas.microsoft.com/office/drawing/2014/main" id="{7AF729A3-0EC3-4863-AC72-08EF0F75A9D2}"/>
              </a:ext>
            </a:extLst>
          </p:cNvPr>
          <p:cNvSpPr>
            <a:spLocks noGrp="1"/>
          </p:cNvSpPr>
          <p:nvPr>
            <p:ph type="title"/>
          </p:nvPr>
        </p:nvSpPr>
        <p:spPr/>
        <p:txBody>
          <a:bodyPr/>
          <a:lstStyle/>
          <a:p>
            <a:r>
              <a:rPr lang="en-US" dirty="0"/>
              <a:t>Example 6_23 Optimal Power Flow with Load Scale = 1.72</a:t>
            </a:r>
          </a:p>
        </p:txBody>
      </p:sp>
      <p:sp>
        <p:nvSpPr>
          <p:cNvPr id="9" name="TextBox 8">
            <a:extLst>
              <a:ext uri="{FF2B5EF4-FFF2-40B4-BE49-F238E27FC236}">
                <a16:creationId xmlns:a16="http://schemas.microsoft.com/office/drawing/2014/main" id="{D7FC4AC5-35CD-4C32-8DEF-F17C828035F6}"/>
              </a:ext>
            </a:extLst>
          </p:cNvPr>
          <p:cNvSpPr txBox="1"/>
          <p:nvPr/>
        </p:nvSpPr>
        <p:spPr>
          <a:xfrm>
            <a:off x="838200" y="5237716"/>
            <a:ext cx="10058400" cy="830997"/>
          </a:xfrm>
          <a:prstGeom prst="rect">
            <a:avLst/>
          </a:prstGeom>
          <a:solidFill>
            <a:srgbClr val="FFE6E6"/>
          </a:solidFill>
        </p:spPr>
        <p:txBody>
          <a:bodyPr wrap="square" rtlCol="0">
            <a:spAutoFit/>
          </a:bodyPr>
          <a:lstStyle/>
          <a:p>
            <a:r>
              <a:rPr lang="en-US" sz="2400" dirty="0">
                <a:solidFill>
                  <a:srgbClr val="1E0000"/>
                </a:solidFill>
              </a:rPr>
              <a:t>The first row is the power balance constraint, while the second row is the line flow constraint.  The matrix only has the line flows that are being enforced.  </a:t>
            </a:r>
          </a:p>
        </p:txBody>
      </p:sp>
      <p:pic>
        <p:nvPicPr>
          <p:cNvPr id="5" name="Picture 4">
            <a:extLst>
              <a:ext uri="{FF2B5EF4-FFF2-40B4-BE49-F238E27FC236}">
                <a16:creationId xmlns:a16="http://schemas.microsoft.com/office/drawing/2014/main" id="{A4D9EABE-E2D1-E27A-74CE-DB076C669591}"/>
              </a:ext>
            </a:extLst>
          </p:cNvPr>
          <p:cNvPicPr>
            <a:picLocks noChangeAspect="1"/>
          </p:cNvPicPr>
          <p:nvPr/>
        </p:nvPicPr>
        <p:blipFill>
          <a:blip r:embed="rId2"/>
          <a:stretch>
            <a:fillRect/>
          </a:stretch>
        </p:blipFill>
        <p:spPr>
          <a:xfrm>
            <a:off x="914399" y="1896340"/>
            <a:ext cx="9525001" cy="3140695"/>
          </a:xfrm>
          <a:prstGeom prst="rect">
            <a:avLst/>
          </a:prstGeom>
        </p:spPr>
      </p:pic>
      <p:sp>
        <p:nvSpPr>
          <p:cNvPr id="6" name="Slide Number Placeholder 1">
            <a:extLst>
              <a:ext uri="{FF2B5EF4-FFF2-40B4-BE49-F238E27FC236}">
                <a16:creationId xmlns:a16="http://schemas.microsoft.com/office/drawing/2014/main" id="{62F7359C-B137-08D6-1970-B798F8A08830}"/>
              </a:ext>
            </a:extLst>
          </p:cNvPr>
          <p:cNvSpPr txBox="1">
            <a:spLocks/>
          </p:cNvSpPr>
          <p:nvPr/>
        </p:nvSpPr>
        <p:spPr>
          <a:xfrm>
            <a:off x="10744200" y="6324600"/>
            <a:ext cx="12192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44</a:t>
            </a:fld>
            <a:endParaRPr lang="en-US" sz="2000" dirty="0">
              <a:solidFill>
                <a:srgbClr val="1E0000"/>
              </a:solidFill>
            </a:endParaRPr>
          </a:p>
        </p:txBody>
      </p:sp>
    </p:spTree>
    <p:extLst>
      <p:ext uri="{BB962C8B-B14F-4D97-AF65-F5344CB8AC3E}">
        <p14:creationId xmlns:p14="http://schemas.microsoft.com/office/powerpoint/2010/main" val="26688329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410B6-EE08-4A71-9AE4-23FD2F226BA8}"/>
              </a:ext>
            </a:extLst>
          </p:cNvPr>
          <p:cNvSpPr>
            <a:spLocks noGrp="1"/>
          </p:cNvSpPr>
          <p:nvPr>
            <p:ph type="title"/>
          </p:nvPr>
        </p:nvSpPr>
        <p:spPr/>
        <p:txBody>
          <a:bodyPr/>
          <a:lstStyle/>
          <a:p>
            <a:r>
              <a:rPr lang="en-US" dirty="0"/>
              <a:t>Example 6_23 Optimal Power Flow with Load Scale = 1.82</a:t>
            </a:r>
          </a:p>
        </p:txBody>
      </p:sp>
      <p:sp>
        <p:nvSpPr>
          <p:cNvPr id="3" name="Content Placeholder 2">
            <a:extLst>
              <a:ext uri="{FF2B5EF4-FFF2-40B4-BE49-F238E27FC236}">
                <a16:creationId xmlns:a16="http://schemas.microsoft.com/office/drawing/2014/main" id="{C151237E-280A-4C98-A52E-A56B45CD8C10}"/>
              </a:ext>
            </a:extLst>
          </p:cNvPr>
          <p:cNvSpPr>
            <a:spLocks noGrp="1"/>
          </p:cNvSpPr>
          <p:nvPr>
            <p:ph idx="1"/>
          </p:nvPr>
        </p:nvSpPr>
        <p:spPr>
          <a:xfrm>
            <a:off x="457200" y="1280160"/>
            <a:ext cx="10210800" cy="1539240"/>
          </a:xfrm>
        </p:spPr>
        <p:txBody>
          <a:bodyPr/>
          <a:lstStyle/>
          <a:p>
            <a:r>
              <a:rPr lang="en-US" dirty="0"/>
              <a:t>This situation is infeasible, at least with available controls.  There is a solution because the OPF is allowing one of the constraints to violate (at high cost)</a:t>
            </a:r>
          </a:p>
        </p:txBody>
      </p:sp>
      <p:pic>
        <p:nvPicPr>
          <p:cNvPr id="4" name="Picture 3">
            <a:extLst>
              <a:ext uri="{FF2B5EF4-FFF2-40B4-BE49-F238E27FC236}">
                <a16:creationId xmlns:a16="http://schemas.microsoft.com/office/drawing/2014/main" id="{A7F7D9F7-5D29-4FF8-83A4-225690E232EF}"/>
              </a:ext>
            </a:extLst>
          </p:cNvPr>
          <p:cNvPicPr>
            <a:picLocks noChangeAspect="1"/>
          </p:cNvPicPr>
          <p:nvPr/>
        </p:nvPicPr>
        <p:blipFill rotWithShape="1">
          <a:blip r:embed="rId2"/>
          <a:srcRect l="4" r="40995" b="21961"/>
          <a:stretch/>
        </p:blipFill>
        <p:spPr>
          <a:xfrm>
            <a:off x="3340100" y="3489961"/>
            <a:ext cx="5715000" cy="3196525"/>
          </a:xfrm>
          <a:prstGeom prst="rect">
            <a:avLst/>
          </a:prstGeom>
        </p:spPr>
      </p:pic>
      <p:pic>
        <p:nvPicPr>
          <p:cNvPr id="5" name="Picture 4">
            <a:extLst>
              <a:ext uri="{FF2B5EF4-FFF2-40B4-BE49-F238E27FC236}">
                <a16:creationId xmlns:a16="http://schemas.microsoft.com/office/drawing/2014/main" id="{0DDC109E-9E20-4E48-B54A-053D0C3C0C71}"/>
              </a:ext>
            </a:extLst>
          </p:cNvPr>
          <p:cNvPicPr>
            <a:picLocks noChangeAspect="1"/>
          </p:cNvPicPr>
          <p:nvPr/>
        </p:nvPicPr>
        <p:blipFill rotWithShape="1">
          <a:blip r:embed="rId3"/>
          <a:srcRect l="19998" t="42004" r="9001" b="50334"/>
          <a:stretch/>
        </p:blipFill>
        <p:spPr>
          <a:xfrm>
            <a:off x="457200" y="2819400"/>
            <a:ext cx="9038868" cy="548640"/>
          </a:xfrm>
          <a:prstGeom prst="rect">
            <a:avLst/>
          </a:prstGeom>
        </p:spPr>
      </p:pic>
      <p:sp>
        <p:nvSpPr>
          <p:cNvPr id="6" name="Slide Number Placeholder 1">
            <a:extLst>
              <a:ext uri="{FF2B5EF4-FFF2-40B4-BE49-F238E27FC236}">
                <a16:creationId xmlns:a16="http://schemas.microsoft.com/office/drawing/2014/main" id="{63C4AADF-34FA-69BD-0E15-09E87514C3D7}"/>
              </a:ext>
            </a:extLst>
          </p:cNvPr>
          <p:cNvSpPr txBox="1">
            <a:spLocks/>
          </p:cNvSpPr>
          <p:nvPr/>
        </p:nvSpPr>
        <p:spPr>
          <a:xfrm>
            <a:off x="10744200" y="6324600"/>
            <a:ext cx="12192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45</a:t>
            </a:fld>
            <a:endParaRPr lang="en-US" sz="2000" dirty="0">
              <a:solidFill>
                <a:srgbClr val="1E0000"/>
              </a:solidFill>
            </a:endParaRPr>
          </a:p>
        </p:txBody>
      </p:sp>
    </p:spTree>
    <p:extLst>
      <p:ext uri="{BB962C8B-B14F-4D97-AF65-F5344CB8AC3E}">
        <p14:creationId xmlns:p14="http://schemas.microsoft.com/office/powerpoint/2010/main" val="38048827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Generator Cost Curve Modeling</a:t>
            </a:r>
          </a:p>
        </p:txBody>
      </p:sp>
      <p:sp>
        <p:nvSpPr>
          <p:cNvPr id="3" name="Content Placeholder 2"/>
          <p:cNvSpPr>
            <a:spLocks noGrp="1"/>
          </p:cNvSpPr>
          <p:nvPr>
            <p:ph idx="1"/>
          </p:nvPr>
        </p:nvSpPr>
        <p:spPr/>
        <p:txBody>
          <a:bodyPr/>
          <a:lstStyle/>
          <a:p>
            <a:r>
              <a:rPr lang="en-US" dirty="0"/>
              <a:t>LP algorithms require linear cost curves, with piecewise linear curves used to approximate a nonlinear cost function</a:t>
            </a:r>
          </a:p>
          <a:p>
            <a:r>
              <a:rPr lang="en-US" dirty="0"/>
              <a:t>Two common ways</a:t>
            </a:r>
            <a:br>
              <a:rPr lang="en-US" dirty="0"/>
            </a:br>
            <a:r>
              <a:rPr lang="en-US" dirty="0"/>
              <a:t>of entering cost </a:t>
            </a:r>
            <a:br>
              <a:rPr lang="en-US" dirty="0"/>
            </a:br>
            <a:r>
              <a:rPr lang="en-US" dirty="0"/>
              <a:t>information are </a:t>
            </a:r>
          </a:p>
          <a:p>
            <a:pPr lvl="1"/>
            <a:r>
              <a:rPr lang="en-US" dirty="0"/>
              <a:t>Quadratic function</a:t>
            </a:r>
          </a:p>
          <a:p>
            <a:pPr lvl="1"/>
            <a:r>
              <a:rPr lang="en-US" dirty="0"/>
              <a:t>Piecewise linear curve</a:t>
            </a:r>
          </a:p>
          <a:p>
            <a:r>
              <a:rPr lang="en-US" dirty="0"/>
              <a:t>The PowerWorld OPF</a:t>
            </a:r>
            <a:br>
              <a:rPr lang="en-US" dirty="0"/>
            </a:br>
            <a:r>
              <a:rPr lang="en-US" dirty="0"/>
              <a:t>supports both types </a:t>
            </a:r>
          </a:p>
        </p:txBody>
      </p:sp>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286000"/>
            <a:ext cx="3770376" cy="4077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1">
            <a:extLst>
              <a:ext uri="{FF2B5EF4-FFF2-40B4-BE49-F238E27FC236}">
                <a16:creationId xmlns:a16="http://schemas.microsoft.com/office/drawing/2014/main" id="{DBB1B548-124A-FD42-EB08-9B9F2E7212DB}"/>
              </a:ext>
            </a:extLst>
          </p:cNvPr>
          <p:cNvSpPr txBox="1">
            <a:spLocks/>
          </p:cNvSpPr>
          <p:nvPr/>
        </p:nvSpPr>
        <p:spPr>
          <a:xfrm>
            <a:off x="10744200" y="6324600"/>
            <a:ext cx="12192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46</a:t>
            </a:fld>
            <a:endParaRPr lang="en-US" sz="2000" dirty="0">
              <a:solidFill>
                <a:srgbClr val="1E0000"/>
              </a:solidFill>
            </a:endParaRPr>
          </a:p>
        </p:txBody>
      </p:sp>
    </p:spTree>
    <p:extLst>
      <p:ext uri="{BB962C8B-B14F-4D97-AF65-F5344CB8AC3E}">
        <p14:creationId xmlns:p14="http://schemas.microsoft.com/office/powerpoint/2010/main" val="4344529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Security Constrained OPF</a:t>
            </a:r>
          </a:p>
        </p:txBody>
      </p:sp>
      <p:sp>
        <p:nvSpPr>
          <p:cNvPr id="3" name="Content Placeholder 2"/>
          <p:cNvSpPr>
            <a:spLocks noGrp="1"/>
          </p:cNvSpPr>
          <p:nvPr>
            <p:ph idx="1"/>
          </p:nvPr>
        </p:nvSpPr>
        <p:spPr/>
        <p:txBody>
          <a:bodyPr/>
          <a:lstStyle/>
          <a:p>
            <a:r>
              <a:rPr lang="en-US" dirty="0"/>
              <a:t>Security constrained optimal power flow (SCOPF) is similar to OPF except it also includes contingency constraints</a:t>
            </a:r>
          </a:p>
          <a:p>
            <a:pPr lvl="1"/>
            <a:r>
              <a:rPr lang="en-US" dirty="0"/>
              <a:t>Again the goal is to minimize some objective function, usually the current system cost, subject to a variety of equality and inequality constraints</a:t>
            </a:r>
          </a:p>
          <a:p>
            <a:pPr lvl="1"/>
            <a:r>
              <a:rPr lang="en-US" dirty="0"/>
              <a:t>This adds significantly more computation, but is required to simulate how the system is actually operated (with N-1 reliability)</a:t>
            </a:r>
          </a:p>
          <a:p>
            <a:r>
              <a:rPr lang="en-US" dirty="0"/>
              <a:t>A common solution is to alternate between solving a power flow and contingency analysis, and an LP</a:t>
            </a:r>
          </a:p>
        </p:txBody>
      </p:sp>
      <p:sp>
        <p:nvSpPr>
          <p:cNvPr id="4" name="Slide Number Placeholder 1">
            <a:extLst>
              <a:ext uri="{FF2B5EF4-FFF2-40B4-BE49-F238E27FC236}">
                <a16:creationId xmlns:a16="http://schemas.microsoft.com/office/drawing/2014/main" id="{F5ADD2FA-6652-061B-253A-E75983B3C3B3}"/>
              </a:ext>
            </a:extLst>
          </p:cNvPr>
          <p:cNvSpPr txBox="1">
            <a:spLocks/>
          </p:cNvSpPr>
          <p:nvPr/>
        </p:nvSpPr>
        <p:spPr>
          <a:xfrm>
            <a:off x="10744200" y="6324600"/>
            <a:ext cx="12192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47</a:t>
            </a:fld>
            <a:endParaRPr lang="en-US" sz="2000" dirty="0">
              <a:solidFill>
                <a:srgbClr val="1E0000"/>
              </a:solidFill>
            </a:endParaRPr>
          </a:p>
        </p:txBody>
      </p:sp>
    </p:spTree>
    <p:extLst>
      <p:ext uri="{BB962C8B-B14F-4D97-AF65-F5344CB8AC3E}">
        <p14:creationId xmlns:p14="http://schemas.microsoft.com/office/powerpoint/2010/main" val="11996458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Security Constrained OPF, cont.</a:t>
            </a:r>
          </a:p>
        </p:txBody>
      </p:sp>
      <p:sp>
        <p:nvSpPr>
          <p:cNvPr id="3" name="Content Placeholder 2"/>
          <p:cNvSpPr>
            <a:spLocks noGrp="1"/>
          </p:cNvSpPr>
          <p:nvPr>
            <p:ph idx="1"/>
          </p:nvPr>
        </p:nvSpPr>
        <p:spPr/>
        <p:txBody>
          <a:bodyPr/>
          <a:lstStyle/>
          <a:p>
            <a:r>
              <a:rPr lang="en-US" dirty="0"/>
              <a:t>With the inclusion of contingencies, there needs to be a distinction between what control actions must be done pre-contingent, and which ones can be done post-contingent</a:t>
            </a:r>
          </a:p>
          <a:p>
            <a:pPr lvl="1"/>
            <a:r>
              <a:rPr lang="en-US" dirty="0"/>
              <a:t>The advantage of post-contingent control actions is they would only need to be done in the unlikely event the contingency actually occurs</a:t>
            </a:r>
          </a:p>
          <a:p>
            <a:r>
              <a:rPr lang="en-US" dirty="0"/>
              <a:t>Pre-contingent control actions are usually done for line overloads, while post-contingent control actions are done for most reactive power control and generator outage re-dispatch </a:t>
            </a:r>
          </a:p>
        </p:txBody>
      </p:sp>
      <p:sp>
        <p:nvSpPr>
          <p:cNvPr id="4" name="Slide Number Placeholder 1">
            <a:extLst>
              <a:ext uri="{FF2B5EF4-FFF2-40B4-BE49-F238E27FC236}">
                <a16:creationId xmlns:a16="http://schemas.microsoft.com/office/drawing/2014/main" id="{3071B096-877D-4E89-629A-1162894A2963}"/>
              </a:ext>
            </a:extLst>
          </p:cNvPr>
          <p:cNvSpPr txBox="1">
            <a:spLocks/>
          </p:cNvSpPr>
          <p:nvPr/>
        </p:nvSpPr>
        <p:spPr>
          <a:xfrm>
            <a:off x="10744200" y="6324600"/>
            <a:ext cx="12192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48</a:t>
            </a:fld>
            <a:endParaRPr lang="en-US" sz="2000" dirty="0">
              <a:solidFill>
                <a:srgbClr val="1E0000"/>
              </a:solidFill>
            </a:endParaRPr>
          </a:p>
        </p:txBody>
      </p:sp>
    </p:spTree>
    <p:extLst>
      <p:ext uri="{BB962C8B-B14F-4D97-AF65-F5344CB8AC3E}">
        <p14:creationId xmlns:p14="http://schemas.microsoft.com/office/powerpoint/2010/main" val="2993248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a:extLst>
              <a:ext uri="{FF2B5EF4-FFF2-40B4-BE49-F238E27FC236}">
                <a16:creationId xmlns:a16="http://schemas.microsoft.com/office/drawing/2014/main" id="{C3489BA4-19FF-43C6-8A45-1B28A1FE6E38}"/>
              </a:ext>
            </a:extLst>
          </p:cNvPr>
          <p:cNvSpPr>
            <a:spLocks noGrp="1" noChangeArrowheads="1"/>
          </p:cNvSpPr>
          <p:nvPr>
            <p:ph type="title"/>
          </p:nvPr>
        </p:nvSpPr>
        <p:spPr/>
        <p:txBody>
          <a:bodyPr/>
          <a:lstStyle/>
          <a:p>
            <a:r>
              <a:rPr lang="en-US" altLang="en-US"/>
              <a:t>Problem 1 Setup</a:t>
            </a:r>
          </a:p>
        </p:txBody>
      </p:sp>
      <p:graphicFrame>
        <p:nvGraphicFramePr>
          <p:cNvPr id="260100" name="Object 4">
            <a:extLst>
              <a:ext uri="{FF2B5EF4-FFF2-40B4-BE49-F238E27FC236}">
                <a16:creationId xmlns:a16="http://schemas.microsoft.com/office/drawing/2014/main" id="{5A84A4BF-3E39-4F4C-B1F3-10636144B2D2}"/>
              </a:ext>
            </a:extLst>
          </p:cNvPr>
          <p:cNvGraphicFramePr>
            <a:graphicFrameLocks noGrp="1" noChangeAspect="1"/>
          </p:cNvGraphicFramePr>
          <p:nvPr>
            <p:ph type="body" idx="1"/>
            <p:extLst>
              <p:ext uri="{D42A27DB-BD31-4B8C-83A1-F6EECF244321}">
                <p14:modId xmlns:p14="http://schemas.microsoft.com/office/powerpoint/2010/main" val="957748671"/>
              </p:ext>
            </p:extLst>
          </p:nvPr>
        </p:nvGraphicFramePr>
        <p:xfrm>
          <a:off x="914400" y="1280160"/>
          <a:ext cx="5667375" cy="2597150"/>
        </p:xfrm>
        <a:graphic>
          <a:graphicData uri="http://schemas.openxmlformats.org/presentationml/2006/ole">
            <mc:AlternateContent xmlns:mc="http://schemas.openxmlformats.org/markup-compatibility/2006">
              <mc:Choice xmlns:v="urn:schemas-microsoft-com:vml" Requires="v">
                <p:oleObj name="Equation" r:id="rId2" imgW="5651280" imgH="2590560" progId="Equation.DSMT4">
                  <p:embed/>
                </p:oleObj>
              </mc:Choice>
              <mc:Fallback>
                <p:oleObj name="Equation" r:id="rId2" imgW="5651280" imgH="2590560" progId="Equation.DSMT4">
                  <p:embed/>
                  <p:pic>
                    <p:nvPicPr>
                      <p:cNvPr id="260100" name="Object 4">
                        <a:extLst>
                          <a:ext uri="{FF2B5EF4-FFF2-40B4-BE49-F238E27FC236}">
                            <a16:creationId xmlns:a16="http://schemas.microsoft.com/office/drawing/2014/main" id="{5A84A4BF-3E39-4F4C-B1F3-10636144B2D2}"/>
                          </a:ext>
                        </a:extLst>
                      </p:cNvPr>
                      <p:cNvPicPr>
                        <a:picLocks noChangeAspect="1" noChangeArrowheads="1"/>
                      </p:cNvPicPr>
                      <p:nvPr/>
                    </p:nvPicPr>
                    <p:blipFill>
                      <a:blip r:embed="rId3"/>
                      <a:srcRect/>
                      <a:stretch>
                        <a:fillRect/>
                      </a:stretch>
                    </p:blipFill>
                    <p:spPr bwMode="auto">
                      <a:xfrm>
                        <a:off x="914400" y="1280160"/>
                        <a:ext cx="5667375" cy="2597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TextBox 1">
            <a:extLst>
              <a:ext uri="{FF2B5EF4-FFF2-40B4-BE49-F238E27FC236}">
                <a16:creationId xmlns:a16="http://schemas.microsoft.com/office/drawing/2014/main" id="{0A79E4DB-1502-45E1-AF22-E4CDD3070CA9}"/>
              </a:ext>
            </a:extLst>
          </p:cNvPr>
          <p:cNvSpPr txBox="1"/>
          <p:nvPr/>
        </p:nvSpPr>
        <p:spPr>
          <a:xfrm>
            <a:off x="877455" y="4035252"/>
            <a:ext cx="7123545" cy="1200329"/>
          </a:xfrm>
          <a:prstGeom prst="rect">
            <a:avLst/>
          </a:prstGeom>
          <a:solidFill>
            <a:srgbClr val="FFE6E6"/>
          </a:solidFill>
        </p:spPr>
        <p:txBody>
          <a:bodyPr wrap="square" rtlCol="0">
            <a:spAutoFit/>
          </a:bodyPr>
          <a:lstStyle/>
          <a:p>
            <a:r>
              <a:rPr lang="en-US" sz="2400" dirty="0">
                <a:solidFill>
                  <a:srgbClr val="1E0000"/>
                </a:solidFill>
              </a:rPr>
              <a:t>Notice that all of the equations are linear, but they are inequality, as opposed to equality, constraints; we are seeking to determine the values of x</a:t>
            </a:r>
            <a:r>
              <a:rPr lang="en-US" sz="2400" baseline="-25000" dirty="0">
                <a:solidFill>
                  <a:srgbClr val="1E0000"/>
                </a:solidFill>
              </a:rPr>
              <a:t>1</a:t>
            </a:r>
            <a:r>
              <a:rPr lang="en-US" sz="2400" dirty="0">
                <a:solidFill>
                  <a:srgbClr val="1E0000"/>
                </a:solidFill>
              </a:rPr>
              <a:t> and x</a:t>
            </a:r>
            <a:r>
              <a:rPr lang="en-US" sz="2400" baseline="-25000" dirty="0">
                <a:solidFill>
                  <a:srgbClr val="1E0000"/>
                </a:solidFill>
              </a:rPr>
              <a:t>2</a:t>
            </a:r>
            <a:r>
              <a:rPr lang="en-US" sz="2400" dirty="0">
                <a:solidFill>
                  <a:srgbClr val="1E0000"/>
                </a:solidFill>
              </a:rPr>
              <a:t> </a:t>
            </a:r>
          </a:p>
        </p:txBody>
      </p:sp>
      <p:sp>
        <p:nvSpPr>
          <p:cNvPr id="3" name="Slide Number Placeholder 1">
            <a:extLst>
              <a:ext uri="{FF2B5EF4-FFF2-40B4-BE49-F238E27FC236}">
                <a16:creationId xmlns:a16="http://schemas.microsoft.com/office/drawing/2014/main" id="{58C24EC7-5522-37FF-0CCB-4F632306989F}"/>
              </a:ext>
            </a:extLst>
          </p:cNvPr>
          <p:cNvSpPr txBox="1">
            <a:spLocks/>
          </p:cNvSpPr>
          <p:nvPr/>
        </p:nvSpPr>
        <p:spPr>
          <a:xfrm>
            <a:off x="10744200" y="6324600"/>
            <a:ext cx="12192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4</a:t>
            </a:fld>
            <a:endParaRPr lang="en-US" sz="2000" dirty="0">
              <a:solidFill>
                <a:srgbClr val="1E0000"/>
              </a:solidFill>
            </a:endParaRPr>
          </a:p>
        </p:txBody>
      </p:sp>
    </p:spTree>
    <p:extLst>
      <p:ext uri="{BB962C8B-B14F-4D97-AF65-F5344CB8AC3E}">
        <p14:creationId xmlns:p14="http://schemas.microsoft.com/office/powerpoint/2010/main" val="7626785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SCOPF Example</a:t>
            </a:r>
          </a:p>
        </p:txBody>
      </p:sp>
      <p:sp>
        <p:nvSpPr>
          <p:cNvPr id="3" name="Content Placeholder 2"/>
          <p:cNvSpPr>
            <a:spLocks noGrp="1"/>
          </p:cNvSpPr>
          <p:nvPr>
            <p:ph idx="1"/>
          </p:nvPr>
        </p:nvSpPr>
        <p:spPr>
          <a:xfrm>
            <a:off x="457200" y="1280160"/>
            <a:ext cx="10972800" cy="1767840"/>
          </a:xfrm>
        </p:spPr>
        <p:txBody>
          <a:bodyPr/>
          <a:lstStyle/>
          <a:p>
            <a:r>
              <a:rPr lang="en-US" dirty="0"/>
              <a:t>We’ll again consider Example 6_23, except now it has been enhanced to include contingencies and we’ve also greatly increased the capacity on the line between buses 4 and 5; named Bus5_SCOPF_DC</a:t>
            </a:r>
          </a:p>
        </p:txBody>
      </p:sp>
      <p:pic>
        <p:nvPicPr>
          <p:cNvPr id="4"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3" r="11961" b="13333"/>
          <a:stretch/>
        </p:blipFill>
        <p:spPr bwMode="auto">
          <a:xfrm>
            <a:off x="5943600" y="2811105"/>
            <a:ext cx="4769658" cy="2695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215" r="8035" b="10620"/>
          <a:stretch/>
        </p:blipFill>
        <p:spPr bwMode="auto">
          <a:xfrm>
            <a:off x="1066799" y="2811106"/>
            <a:ext cx="4825981" cy="2695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838200" y="5588944"/>
            <a:ext cx="4800600" cy="830997"/>
          </a:xfrm>
          <a:prstGeom prst="rect">
            <a:avLst/>
          </a:prstGeom>
          <a:solidFill>
            <a:srgbClr val="FFE6E6"/>
          </a:solidFill>
        </p:spPr>
        <p:txBody>
          <a:bodyPr wrap="square" rtlCol="0">
            <a:spAutoFit/>
          </a:bodyPr>
          <a:lstStyle/>
          <a:p>
            <a:r>
              <a:rPr lang="en-US" sz="2400" dirty="0">
                <a:solidFill>
                  <a:srgbClr val="1E0000"/>
                </a:solidFill>
              </a:rPr>
              <a:t>Original with line 4-5 limit of 60 MW with 2-5 out </a:t>
            </a:r>
          </a:p>
        </p:txBody>
      </p:sp>
      <p:sp>
        <p:nvSpPr>
          <p:cNvPr id="7" name="TextBox 6"/>
          <p:cNvSpPr txBox="1"/>
          <p:nvPr/>
        </p:nvSpPr>
        <p:spPr>
          <a:xfrm>
            <a:off x="5878925" y="5552257"/>
            <a:ext cx="4603515" cy="830997"/>
          </a:xfrm>
          <a:prstGeom prst="rect">
            <a:avLst/>
          </a:prstGeom>
          <a:solidFill>
            <a:srgbClr val="FFE6E6"/>
          </a:solidFill>
        </p:spPr>
        <p:txBody>
          <a:bodyPr wrap="square" rtlCol="0">
            <a:spAutoFit/>
          </a:bodyPr>
          <a:lstStyle/>
          <a:p>
            <a:r>
              <a:rPr lang="en-US" sz="2400" dirty="0">
                <a:solidFill>
                  <a:srgbClr val="1E0000"/>
                </a:solidFill>
              </a:rPr>
              <a:t>Modified with line 4-5 limit of 200 MVA with 2-5 out </a:t>
            </a:r>
          </a:p>
        </p:txBody>
      </p:sp>
      <p:sp>
        <p:nvSpPr>
          <p:cNvPr id="8" name="Slide Number Placeholder 1">
            <a:extLst>
              <a:ext uri="{FF2B5EF4-FFF2-40B4-BE49-F238E27FC236}">
                <a16:creationId xmlns:a16="http://schemas.microsoft.com/office/drawing/2014/main" id="{DEF1C79F-5047-06D1-65B8-2BEFD854505F}"/>
              </a:ext>
            </a:extLst>
          </p:cNvPr>
          <p:cNvSpPr txBox="1">
            <a:spLocks/>
          </p:cNvSpPr>
          <p:nvPr/>
        </p:nvSpPr>
        <p:spPr>
          <a:xfrm>
            <a:off x="10744200" y="6324600"/>
            <a:ext cx="12192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49</a:t>
            </a:fld>
            <a:endParaRPr lang="en-US" sz="2000" dirty="0">
              <a:solidFill>
                <a:srgbClr val="1E0000"/>
              </a:solidFill>
            </a:endParaRPr>
          </a:p>
        </p:txBody>
      </p:sp>
    </p:spTree>
    <p:extLst>
      <p:ext uri="{BB962C8B-B14F-4D97-AF65-F5344CB8AC3E}">
        <p14:creationId xmlns:p14="http://schemas.microsoft.com/office/powerpoint/2010/main" val="5213553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PowerWorld SCOPF Application</a:t>
            </a: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 t="2" r="47638" b="39999"/>
          <a:stretch/>
        </p:blipFill>
        <p:spPr bwMode="auto">
          <a:xfrm>
            <a:off x="1981200" y="1828801"/>
            <a:ext cx="7684876" cy="4769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495800" y="1219201"/>
            <a:ext cx="3693640" cy="461665"/>
          </a:xfrm>
          <a:prstGeom prst="rect">
            <a:avLst/>
          </a:prstGeom>
          <a:solidFill>
            <a:srgbClr val="FFE6E6"/>
          </a:solidFill>
        </p:spPr>
        <p:txBody>
          <a:bodyPr wrap="square" rtlCol="0">
            <a:spAutoFit/>
          </a:bodyPr>
          <a:lstStyle/>
          <a:p>
            <a:r>
              <a:rPr lang="en-US" sz="2400" dirty="0">
                <a:solidFill>
                  <a:srgbClr val="1E0000"/>
                </a:solidFill>
              </a:rPr>
              <a:t>Just click the button to solve</a:t>
            </a:r>
          </a:p>
        </p:txBody>
      </p:sp>
      <p:cxnSp>
        <p:nvCxnSpPr>
          <p:cNvPr id="6" name="Straight Arrow Connector 5"/>
          <p:cNvCxnSpPr/>
          <p:nvPr/>
        </p:nvCxnSpPr>
        <p:spPr bwMode="auto">
          <a:xfrm flipH="1">
            <a:off x="3429000" y="1426206"/>
            <a:ext cx="990600" cy="783594"/>
          </a:xfrm>
          <a:prstGeom prst="straightConnector1">
            <a:avLst/>
          </a:prstGeom>
          <a:noFill/>
          <a:ln w="38100" cap="flat" cmpd="sng" algn="ctr">
            <a:solidFill>
              <a:schemeClr val="tx1"/>
            </a:solidFill>
            <a:prstDash val="solid"/>
            <a:round/>
            <a:headEnd type="none" w="med" len="med"/>
            <a:tailEnd type="arrow"/>
          </a:ln>
          <a:effectLst/>
        </p:spPr>
      </p:cxnSp>
      <p:cxnSp>
        <p:nvCxnSpPr>
          <p:cNvPr id="7" name="Straight Arrow Connector 6"/>
          <p:cNvCxnSpPr/>
          <p:nvPr/>
        </p:nvCxnSpPr>
        <p:spPr bwMode="auto">
          <a:xfrm flipH="1">
            <a:off x="5715000" y="2667001"/>
            <a:ext cx="1981200" cy="489875"/>
          </a:xfrm>
          <a:prstGeom prst="straightConnector1">
            <a:avLst/>
          </a:prstGeom>
          <a:noFill/>
          <a:ln w="38100" cap="flat" cmpd="sng" algn="ctr">
            <a:solidFill>
              <a:schemeClr val="tx1"/>
            </a:solidFill>
            <a:prstDash val="solid"/>
            <a:round/>
            <a:headEnd type="none" w="med" len="med"/>
            <a:tailEnd type="arrow"/>
          </a:ln>
          <a:effectLst/>
        </p:spPr>
      </p:cxnSp>
      <p:sp>
        <p:nvSpPr>
          <p:cNvPr id="8" name="TextBox 7"/>
          <p:cNvSpPr txBox="1"/>
          <p:nvPr/>
        </p:nvSpPr>
        <p:spPr>
          <a:xfrm>
            <a:off x="7767165" y="2003997"/>
            <a:ext cx="2612365" cy="1200329"/>
          </a:xfrm>
          <a:prstGeom prst="rect">
            <a:avLst/>
          </a:prstGeom>
          <a:solidFill>
            <a:srgbClr val="FFE6E6"/>
          </a:solidFill>
        </p:spPr>
        <p:txBody>
          <a:bodyPr wrap="square" rtlCol="0">
            <a:spAutoFit/>
          </a:bodyPr>
          <a:lstStyle/>
          <a:p>
            <a:r>
              <a:rPr lang="en-US" sz="2400" dirty="0">
                <a:solidFill>
                  <a:srgbClr val="1E0000"/>
                </a:solidFill>
              </a:rPr>
              <a:t>Number of times</a:t>
            </a:r>
            <a:br>
              <a:rPr lang="en-US" sz="2400" dirty="0">
                <a:solidFill>
                  <a:srgbClr val="1E0000"/>
                </a:solidFill>
              </a:rPr>
            </a:br>
            <a:r>
              <a:rPr lang="en-US" sz="2400" dirty="0">
                <a:solidFill>
                  <a:srgbClr val="1E0000"/>
                </a:solidFill>
              </a:rPr>
              <a:t>to redo contingency</a:t>
            </a:r>
            <a:br>
              <a:rPr lang="en-US" sz="2400" dirty="0">
                <a:solidFill>
                  <a:srgbClr val="1E0000"/>
                </a:solidFill>
              </a:rPr>
            </a:br>
            <a:r>
              <a:rPr lang="en-US" sz="2400" dirty="0">
                <a:solidFill>
                  <a:srgbClr val="1E0000"/>
                </a:solidFill>
              </a:rPr>
              <a:t>analysis</a:t>
            </a:r>
          </a:p>
        </p:txBody>
      </p:sp>
      <p:sp>
        <p:nvSpPr>
          <p:cNvPr id="3" name="Slide Number Placeholder 1">
            <a:extLst>
              <a:ext uri="{FF2B5EF4-FFF2-40B4-BE49-F238E27FC236}">
                <a16:creationId xmlns:a16="http://schemas.microsoft.com/office/drawing/2014/main" id="{89C25E31-E18E-6003-B2F7-E96213082755}"/>
              </a:ext>
            </a:extLst>
          </p:cNvPr>
          <p:cNvSpPr txBox="1">
            <a:spLocks/>
          </p:cNvSpPr>
          <p:nvPr/>
        </p:nvSpPr>
        <p:spPr>
          <a:xfrm>
            <a:off x="10744200" y="6324600"/>
            <a:ext cx="12192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50</a:t>
            </a:fld>
            <a:endParaRPr lang="en-US" sz="2000" dirty="0">
              <a:solidFill>
                <a:srgbClr val="1E0000"/>
              </a:solidFill>
            </a:endParaRPr>
          </a:p>
        </p:txBody>
      </p:sp>
    </p:spTree>
    <p:extLst>
      <p:ext uri="{BB962C8B-B14F-4D97-AF65-F5344CB8AC3E}">
        <p14:creationId xmlns:p14="http://schemas.microsoft.com/office/powerpoint/2010/main" val="33011617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LP OPF and SCOPF Issues</a:t>
            </a:r>
          </a:p>
        </p:txBody>
      </p:sp>
      <p:sp>
        <p:nvSpPr>
          <p:cNvPr id="3" name="Content Placeholder 2"/>
          <p:cNvSpPr>
            <a:spLocks noGrp="1"/>
          </p:cNvSpPr>
          <p:nvPr>
            <p:ph idx="1"/>
          </p:nvPr>
        </p:nvSpPr>
        <p:spPr>
          <a:xfrm>
            <a:off x="457200" y="1280160"/>
            <a:ext cx="10591800" cy="3733800"/>
          </a:xfrm>
        </p:spPr>
        <p:txBody>
          <a:bodyPr/>
          <a:lstStyle/>
          <a:p>
            <a:r>
              <a:rPr lang="en-US" dirty="0"/>
              <a:t>The LP approach is widely used for the OPF and SCOPF, particularly when implementing a dc power flow approach</a:t>
            </a:r>
          </a:p>
          <a:p>
            <a:r>
              <a:rPr lang="en-US" dirty="0"/>
              <a:t>A key issue is determining the number of binding constraints to enforce in the LP tableau</a:t>
            </a:r>
          </a:p>
          <a:p>
            <a:pPr lvl="1"/>
            <a:r>
              <a:rPr lang="en-US" dirty="0"/>
              <a:t>Enforcing too many is time-consuming, enforcing too few results in excessive iterations</a:t>
            </a:r>
          </a:p>
          <a:p>
            <a:r>
              <a:rPr lang="en-US" dirty="0"/>
              <a:t>The LP approach is limited by the degree of linearity in the power system</a:t>
            </a:r>
          </a:p>
          <a:p>
            <a:pPr lvl="1"/>
            <a:r>
              <a:rPr lang="en-US" dirty="0"/>
              <a:t>Real power constraints are fairly linear, reactive power constraints much less so  </a:t>
            </a:r>
          </a:p>
        </p:txBody>
      </p:sp>
      <p:sp>
        <p:nvSpPr>
          <p:cNvPr id="4" name="Slide Number Placeholder 1">
            <a:extLst>
              <a:ext uri="{FF2B5EF4-FFF2-40B4-BE49-F238E27FC236}">
                <a16:creationId xmlns:a16="http://schemas.microsoft.com/office/drawing/2014/main" id="{5A1C15C4-BEE0-9F50-ED44-06889AA55E86}"/>
              </a:ext>
            </a:extLst>
          </p:cNvPr>
          <p:cNvSpPr txBox="1">
            <a:spLocks/>
          </p:cNvSpPr>
          <p:nvPr/>
        </p:nvSpPr>
        <p:spPr>
          <a:xfrm>
            <a:off x="10744200" y="6324600"/>
            <a:ext cx="12192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51</a:t>
            </a:fld>
            <a:endParaRPr lang="en-US" sz="2000" dirty="0">
              <a:solidFill>
                <a:srgbClr val="1E0000"/>
              </a:solidFill>
            </a:endParaRPr>
          </a:p>
        </p:txBody>
      </p:sp>
    </p:spTree>
    <p:extLst>
      <p:ext uri="{BB962C8B-B14F-4D97-AF65-F5344CB8AC3E}">
        <p14:creationId xmlns:p14="http://schemas.microsoft.com/office/powerpoint/2010/main" val="4176944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a:extLst>
              <a:ext uri="{FF2B5EF4-FFF2-40B4-BE49-F238E27FC236}">
                <a16:creationId xmlns:a16="http://schemas.microsoft.com/office/drawing/2014/main" id="{159421EA-9A09-46BA-8428-FF65E93C92C5}"/>
              </a:ext>
            </a:extLst>
          </p:cNvPr>
          <p:cNvSpPr>
            <a:spLocks noGrp="1" noChangeArrowheads="1"/>
          </p:cNvSpPr>
          <p:nvPr>
            <p:ph type="title"/>
          </p:nvPr>
        </p:nvSpPr>
        <p:spPr/>
        <p:txBody>
          <a:bodyPr/>
          <a:lstStyle/>
          <a:p>
            <a:r>
              <a:rPr lang="en-US" altLang="en-US" dirty="0"/>
              <a:t>Example Problem 2 (Nutritionist Problem)</a:t>
            </a:r>
          </a:p>
        </p:txBody>
      </p:sp>
      <p:sp>
        <p:nvSpPr>
          <p:cNvPr id="261123" name="Rectangle 3">
            <a:extLst>
              <a:ext uri="{FF2B5EF4-FFF2-40B4-BE49-F238E27FC236}">
                <a16:creationId xmlns:a16="http://schemas.microsoft.com/office/drawing/2014/main" id="{E249A4D2-A42D-4C87-A2A6-D343FC6C00DC}"/>
              </a:ext>
            </a:extLst>
          </p:cNvPr>
          <p:cNvSpPr>
            <a:spLocks noGrp="1" noChangeArrowheads="1"/>
          </p:cNvSpPr>
          <p:nvPr>
            <p:ph type="body" idx="1"/>
          </p:nvPr>
        </p:nvSpPr>
        <p:spPr/>
        <p:txBody>
          <a:bodyPr/>
          <a:lstStyle/>
          <a:p>
            <a:r>
              <a:rPr lang="en-US" altLang="zh-CN" dirty="0"/>
              <a:t>A nutritionist is planning a meal with 2 foods: A and B.  Each ounce of A costs $ 0.20, and has 2 units of fat, 1 of carbohydrate, and 4 of protein. Each ounce of B costs $0.25, and has 3 units of fat, 3 of carbohydrate, and 3 of protein.  Provide the least cost meal which has no more than 20 units of fat, but with at least 12 units of carbohydrates and 24 units of protein. </a:t>
            </a:r>
            <a:endParaRPr lang="en-US" altLang="en-US" dirty="0"/>
          </a:p>
        </p:txBody>
      </p:sp>
      <p:sp>
        <p:nvSpPr>
          <p:cNvPr id="2" name="Slide Number Placeholder 1">
            <a:extLst>
              <a:ext uri="{FF2B5EF4-FFF2-40B4-BE49-F238E27FC236}">
                <a16:creationId xmlns:a16="http://schemas.microsoft.com/office/drawing/2014/main" id="{FFB0E966-D4A1-31AC-E3EA-EC300D768066}"/>
              </a:ext>
            </a:extLst>
          </p:cNvPr>
          <p:cNvSpPr txBox="1">
            <a:spLocks/>
          </p:cNvSpPr>
          <p:nvPr/>
        </p:nvSpPr>
        <p:spPr>
          <a:xfrm>
            <a:off x="10744200" y="6324600"/>
            <a:ext cx="12192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5</a:t>
            </a:fld>
            <a:endParaRPr lang="en-US" sz="2000" dirty="0">
              <a:solidFill>
                <a:srgbClr val="1E0000"/>
              </a:solidFill>
            </a:endParaRPr>
          </a:p>
        </p:txBody>
      </p:sp>
    </p:spTree>
    <p:extLst>
      <p:ext uri="{BB962C8B-B14F-4D97-AF65-F5344CB8AC3E}">
        <p14:creationId xmlns:p14="http://schemas.microsoft.com/office/powerpoint/2010/main" val="1696184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a:extLst>
              <a:ext uri="{FF2B5EF4-FFF2-40B4-BE49-F238E27FC236}">
                <a16:creationId xmlns:a16="http://schemas.microsoft.com/office/drawing/2014/main" id="{53E909F1-56E6-4720-8B4B-8FEF99967F14}"/>
              </a:ext>
            </a:extLst>
          </p:cNvPr>
          <p:cNvSpPr>
            <a:spLocks noGrp="1" noChangeArrowheads="1"/>
          </p:cNvSpPr>
          <p:nvPr>
            <p:ph type="title"/>
          </p:nvPr>
        </p:nvSpPr>
        <p:spPr/>
        <p:txBody>
          <a:bodyPr/>
          <a:lstStyle/>
          <a:p>
            <a:r>
              <a:rPr lang="en-US" altLang="en-US"/>
              <a:t>Problem 2 Setup</a:t>
            </a:r>
          </a:p>
        </p:txBody>
      </p:sp>
      <p:graphicFrame>
        <p:nvGraphicFramePr>
          <p:cNvPr id="262148" name="Object 4">
            <a:extLst>
              <a:ext uri="{FF2B5EF4-FFF2-40B4-BE49-F238E27FC236}">
                <a16:creationId xmlns:a16="http://schemas.microsoft.com/office/drawing/2014/main" id="{6A8060A3-4C64-4CB2-AB0D-F099EE0AD91E}"/>
              </a:ext>
            </a:extLst>
          </p:cNvPr>
          <p:cNvGraphicFramePr>
            <a:graphicFrameLocks noGrp="1" noChangeAspect="1"/>
          </p:cNvGraphicFramePr>
          <p:nvPr>
            <p:ph type="body" idx="1"/>
            <p:extLst>
              <p:ext uri="{D42A27DB-BD31-4B8C-83A1-F6EECF244321}">
                <p14:modId xmlns:p14="http://schemas.microsoft.com/office/powerpoint/2010/main" val="1087318530"/>
              </p:ext>
            </p:extLst>
          </p:nvPr>
        </p:nvGraphicFramePr>
        <p:xfrm>
          <a:off x="914400" y="1280160"/>
          <a:ext cx="5365750" cy="3160712"/>
        </p:xfrm>
        <a:graphic>
          <a:graphicData uri="http://schemas.openxmlformats.org/presentationml/2006/ole">
            <mc:AlternateContent xmlns:mc="http://schemas.openxmlformats.org/markup-compatibility/2006">
              <mc:Choice xmlns:v="urn:schemas-microsoft-com:vml" Requires="v">
                <p:oleObj name="Equation" r:id="rId2" imgW="5346360" imgH="3149280" progId="Equation.DSMT4">
                  <p:embed/>
                </p:oleObj>
              </mc:Choice>
              <mc:Fallback>
                <p:oleObj name="Equation" r:id="rId2" imgW="5346360" imgH="3149280" progId="Equation.DSMT4">
                  <p:embed/>
                  <p:pic>
                    <p:nvPicPr>
                      <p:cNvPr id="262148" name="Object 4">
                        <a:extLst>
                          <a:ext uri="{FF2B5EF4-FFF2-40B4-BE49-F238E27FC236}">
                            <a16:creationId xmlns:a16="http://schemas.microsoft.com/office/drawing/2014/main" id="{6A8060A3-4C64-4CB2-AB0D-F099EE0AD91E}"/>
                          </a:ext>
                        </a:extLst>
                      </p:cNvPr>
                      <p:cNvPicPr>
                        <a:picLocks noChangeAspect="1" noChangeArrowheads="1"/>
                      </p:cNvPicPr>
                      <p:nvPr/>
                    </p:nvPicPr>
                    <p:blipFill>
                      <a:blip r:embed="rId3"/>
                      <a:srcRect/>
                      <a:stretch>
                        <a:fillRect/>
                      </a:stretch>
                    </p:blipFill>
                    <p:spPr bwMode="auto">
                      <a:xfrm>
                        <a:off x="914400" y="1280160"/>
                        <a:ext cx="5365750" cy="3160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TextBox 4">
            <a:extLst>
              <a:ext uri="{FF2B5EF4-FFF2-40B4-BE49-F238E27FC236}">
                <a16:creationId xmlns:a16="http://schemas.microsoft.com/office/drawing/2014/main" id="{65C2E1B0-9EFE-4C2F-BF2C-CEBF6B598EA0}"/>
              </a:ext>
            </a:extLst>
          </p:cNvPr>
          <p:cNvSpPr txBox="1"/>
          <p:nvPr/>
        </p:nvSpPr>
        <p:spPr>
          <a:xfrm>
            <a:off x="1707123" y="4876800"/>
            <a:ext cx="8980953" cy="1200329"/>
          </a:xfrm>
          <a:prstGeom prst="rect">
            <a:avLst/>
          </a:prstGeom>
          <a:solidFill>
            <a:srgbClr val="FFE6E6"/>
          </a:solidFill>
        </p:spPr>
        <p:txBody>
          <a:bodyPr wrap="square" rtlCol="0">
            <a:spAutoFit/>
          </a:bodyPr>
          <a:lstStyle/>
          <a:p>
            <a:r>
              <a:rPr lang="en-US" sz="2400" dirty="0">
                <a:solidFill>
                  <a:srgbClr val="1E0000"/>
                </a:solidFill>
              </a:rPr>
              <a:t>Again all of the equations are linear, but they are inequality, as opposed to equality, constraints; we are again seeking to determine the values of x</a:t>
            </a:r>
            <a:r>
              <a:rPr lang="en-US" sz="2400" baseline="-25000" dirty="0">
                <a:solidFill>
                  <a:srgbClr val="1E0000"/>
                </a:solidFill>
              </a:rPr>
              <a:t>1</a:t>
            </a:r>
            <a:r>
              <a:rPr lang="en-US" sz="2400" dirty="0">
                <a:solidFill>
                  <a:srgbClr val="1E0000"/>
                </a:solidFill>
              </a:rPr>
              <a:t> and x</a:t>
            </a:r>
            <a:r>
              <a:rPr lang="en-US" sz="2400" baseline="-25000" dirty="0">
                <a:solidFill>
                  <a:srgbClr val="1E0000"/>
                </a:solidFill>
              </a:rPr>
              <a:t>2</a:t>
            </a:r>
            <a:r>
              <a:rPr lang="en-US" sz="2400" dirty="0">
                <a:solidFill>
                  <a:srgbClr val="1E0000"/>
                </a:solidFill>
              </a:rPr>
              <a:t>; notice there are also more constraints than solution variables </a:t>
            </a:r>
          </a:p>
        </p:txBody>
      </p:sp>
      <p:sp>
        <p:nvSpPr>
          <p:cNvPr id="2" name="Slide Number Placeholder 1">
            <a:extLst>
              <a:ext uri="{FF2B5EF4-FFF2-40B4-BE49-F238E27FC236}">
                <a16:creationId xmlns:a16="http://schemas.microsoft.com/office/drawing/2014/main" id="{C84FD8F7-CD18-52F7-2A40-29E0B951A836}"/>
              </a:ext>
            </a:extLst>
          </p:cNvPr>
          <p:cNvSpPr txBox="1">
            <a:spLocks/>
          </p:cNvSpPr>
          <p:nvPr/>
        </p:nvSpPr>
        <p:spPr>
          <a:xfrm>
            <a:off x="10744200" y="6324600"/>
            <a:ext cx="12192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6</a:t>
            </a:fld>
            <a:endParaRPr lang="en-US" sz="2000" dirty="0">
              <a:solidFill>
                <a:srgbClr val="1E0000"/>
              </a:solidFill>
            </a:endParaRPr>
          </a:p>
        </p:txBody>
      </p:sp>
    </p:spTree>
    <p:extLst>
      <p:ext uri="{BB962C8B-B14F-4D97-AF65-F5344CB8AC3E}">
        <p14:creationId xmlns:p14="http://schemas.microsoft.com/office/powerpoint/2010/main" val="341307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B5F38-3EF9-49AF-BE21-94E2578E4005}"/>
              </a:ext>
            </a:extLst>
          </p:cNvPr>
          <p:cNvSpPr>
            <a:spLocks noGrp="1"/>
          </p:cNvSpPr>
          <p:nvPr>
            <p:ph type="title"/>
          </p:nvPr>
        </p:nvSpPr>
        <p:spPr/>
        <p:txBody>
          <a:bodyPr/>
          <a:lstStyle/>
          <a:p>
            <a:r>
              <a:rPr lang="en-US" dirty="0"/>
              <a:t>Three Bus Case Formulation</a:t>
            </a:r>
          </a:p>
        </p:txBody>
      </p:sp>
      <p:sp>
        <p:nvSpPr>
          <p:cNvPr id="3" name="Content Placeholder 2">
            <a:extLst>
              <a:ext uri="{FF2B5EF4-FFF2-40B4-BE49-F238E27FC236}">
                <a16:creationId xmlns:a16="http://schemas.microsoft.com/office/drawing/2014/main" id="{37030106-FEED-48C7-8E1D-FCB2E7498D26}"/>
              </a:ext>
            </a:extLst>
          </p:cNvPr>
          <p:cNvSpPr>
            <a:spLocks noGrp="1"/>
          </p:cNvSpPr>
          <p:nvPr>
            <p:ph idx="1"/>
          </p:nvPr>
        </p:nvSpPr>
        <p:spPr>
          <a:xfrm>
            <a:off x="457200" y="1280160"/>
            <a:ext cx="10896600" cy="701040"/>
          </a:xfrm>
        </p:spPr>
        <p:txBody>
          <a:bodyPr/>
          <a:lstStyle/>
          <a:p>
            <a:r>
              <a:rPr lang="en-US" dirty="0"/>
              <a:t>For the earlier three bus system given the initial condition of an overloaded transmission line, minimize the cost of generation such that the change in generation </a:t>
            </a:r>
            <a:br>
              <a:rPr lang="en-US" dirty="0"/>
            </a:br>
            <a:r>
              <a:rPr lang="en-US" dirty="0"/>
              <a:t>is zero, and the flow </a:t>
            </a:r>
            <a:br>
              <a:rPr lang="en-US" dirty="0"/>
            </a:br>
            <a:r>
              <a:rPr lang="en-US" dirty="0"/>
              <a:t>on the line between</a:t>
            </a:r>
            <a:br>
              <a:rPr lang="en-US" dirty="0"/>
            </a:br>
            <a:r>
              <a:rPr lang="en-US" dirty="0"/>
              <a:t>buses 1 and 3 is not </a:t>
            </a:r>
            <a:br>
              <a:rPr lang="en-US" dirty="0"/>
            </a:br>
            <a:r>
              <a:rPr lang="en-US" dirty="0"/>
              <a:t>violating its limit</a:t>
            </a:r>
          </a:p>
          <a:p>
            <a:r>
              <a:rPr lang="en-US" dirty="0"/>
              <a:t>Can be setup consider-</a:t>
            </a:r>
            <a:br>
              <a:rPr lang="en-US" dirty="0"/>
            </a:br>
            <a:r>
              <a:rPr lang="en-US" dirty="0" err="1"/>
              <a:t>ing</a:t>
            </a:r>
            <a:r>
              <a:rPr lang="en-US" dirty="0"/>
              <a:t> the change in</a:t>
            </a:r>
            <a:br>
              <a:rPr lang="en-US" dirty="0"/>
            </a:br>
            <a:r>
              <a:rPr lang="en-US" dirty="0"/>
              <a:t>generation, (</a:t>
            </a:r>
            <a:r>
              <a:rPr lang="en-US" dirty="0">
                <a:latin typeface="Symbol" panose="05050102010706020507" pitchFamily="18" charset="2"/>
              </a:rPr>
              <a:t>D</a:t>
            </a:r>
            <a:r>
              <a:rPr lang="en-US" dirty="0"/>
              <a:t>P</a:t>
            </a:r>
            <a:r>
              <a:rPr lang="en-US" baseline="-25000" dirty="0"/>
              <a:t>G1</a:t>
            </a:r>
            <a:r>
              <a:rPr lang="en-US" dirty="0"/>
              <a:t>, </a:t>
            </a:r>
            <a:r>
              <a:rPr lang="en-US" dirty="0">
                <a:latin typeface="Symbol" panose="05050102010706020507" pitchFamily="18" charset="2"/>
              </a:rPr>
              <a:t>D</a:t>
            </a:r>
            <a:r>
              <a:rPr lang="en-US" dirty="0"/>
              <a:t>P</a:t>
            </a:r>
            <a:r>
              <a:rPr lang="en-US" baseline="-25000" dirty="0"/>
              <a:t>G2</a:t>
            </a:r>
            <a:r>
              <a:rPr lang="en-US" dirty="0"/>
              <a:t>, </a:t>
            </a:r>
            <a:r>
              <a:rPr lang="en-US" dirty="0">
                <a:latin typeface="Symbol" panose="05050102010706020507" pitchFamily="18" charset="2"/>
              </a:rPr>
              <a:t>D</a:t>
            </a:r>
            <a:r>
              <a:rPr lang="en-US" dirty="0"/>
              <a:t>P</a:t>
            </a:r>
            <a:r>
              <a:rPr lang="en-US" baseline="-25000" dirty="0"/>
              <a:t>G3</a:t>
            </a:r>
            <a:r>
              <a:rPr lang="en-US" dirty="0"/>
              <a:t>) </a:t>
            </a:r>
          </a:p>
        </p:txBody>
      </p:sp>
      <p:pic>
        <p:nvPicPr>
          <p:cNvPr id="5" name="Picture 2">
            <a:extLst>
              <a:ext uri="{FF2B5EF4-FFF2-40B4-BE49-F238E27FC236}">
                <a16:creationId xmlns:a16="http://schemas.microsoft.com/office/drawing/2014/main" id="{25F4453C-92D1-4A02-A8D3-6512E9C8F259}"/>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l="5152" t="5130" r="2120" b="7568"/>
          <a:stretch/>
        </p:blipFill>
        <p:spPr bwMode="auto">
          <a:xfrm>
            <a:off x="5562600" y="2291542"/>
            <a:ext cx="5867400" cy="368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1">
            <a:extLst>
              <a:ext uri="{FF2B5EF4-FFF2-40B4-BE49-F238E27FC236}">
                <a16:creationId xmlns:a16="http://schemas.microsoft.com/office/drawing/2014/main" id="{CA72F084-ABF6-ED44-96C3-50AFD9349734}"/>
              </a:ext>
            </a:extLst>
          </p:cNvPr>
          <p:cNvSpPr txBox="1">
            <a:spLocks/>
          </p:cNvSpPr>
          <p:nvPr/>
        </p:nvSpPr>
        <p:spPr>
          <a:xfrm>
            <a:off x="10744200" y="6324600"/>
            <a:ext cx="12192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7</a:t>
            </a:fld>
            <a:endParaRPr lang="en-US" sz="2000" dirty="0">
              <a:solidFill>
                <a:srgbClr val="1E0000"/>
              </a:solidFill>
            </a:endParaRPr>
          </a:p>
        </p:txBody>
      </p:sp>
    </p:spTree>
    <p:extLst>
      <p:ext uri="{BB962C8B-B14F-4D97-AF65-F5344CB8AC3E}">
        <p14:creationId xmlns:p14="http://schemas.microsoft.com/office/powerpoint/2010/main" val="1537779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EC7E1-F88D-4ECF-82CD-E47C90788CB4}"/>
              </a:ext>
            </a:extLst>
          </p:cNvPr>
          <p:cNvSpPr>
            <a:spLocks noGrp="1"/>
          </p:cNvSpPr>
          <p:nvPr>
            <p:ph type="title"/>
          </p:nvPr>
        </p:nvSpPr>
        <p:spPr/>
        <p:txBody>
          <a:bodyPr/>
          <a:lstStyle/>
          <a:p>
            <a:r>
              <a:rPr lang="en-US" dirty="0"/>
              <a:t>Three Bus Case Problem Setup</a:t>
            </a:r>
          </a:p>
        </p:txBody>
      </p:sp>
      <p:graphicFrame>
        <p:nvGraphicFramePr>
          <p:cNvPr id="4" name="Object 4">
            <a:extLst>
              <a:ext uri="{FF2B5EF4-FFF2-40B4-BE49-F238E27FC236}">
                <a16:creationId xmlns:a16="http://schemas.microsoft.com/office/drawing/2014/main" id="{C96F5067-87E3-4FC7-97B1-962D3ACA36CC}"/>
              </a:ext>
            </a:extLst>
          </p:cNvPr>
          <p:cNvGraphicFramePr>
            <a:graphicFrameLocks noChangeAspect="1"/>
          </p:cNvGraphicFramePr>
          <p:nvPr>
            <p:extLst>
              <p:ext uri="{D42A27DB-BD31-4B8C-83A1-F6EECF244321}">
                <p14:modId xmlns:p14="http://schemas.microsoft.com/office/powerpoint/2010/main" val="2549683769"/>
              </p:ext>
            </p:extLst>
          </p:nvPr>
        </p:nvGraphicFramePr>
        <p:xfrm>
          <a:off x="914400" y="1279526"/>
          <a:ext cx="5991225" cy="3021013"/>
        </p:xfrm>
        <a:graphic>
          <a:graphicData uri="http://schemas.openxmlformats.org/presentationml/2006/ole">
            <mc:AlternateContent xmlns:mc="http://schemas.openxmlformats.org/markup-compatibility/2006">
              <mc:Choice xmlns:v="urn:schemas-microsoft-com:vml" Requires="v">
                <p:oleObj name="Equation" r:id="rId2" imgW="5968800" imgH="3009600" progId="Equation.DSMT4">
                  <p:embed/>
                </p:oleObj>
              </mc:Choice>
              <mc:Fallback>
                <p:oleObj name="Equation" r:id="rId2" imgW="5968800" imgH="3009600" progId="Equation.DSMT4">
                  <p:embed/>
                  <p:pic>
                    <p:nvPicPr>
                      <p:cNvPr id="4" name="Object 4">
                        <a:extLst>
                          <a:ext uri="{FF2B5EF4-FFF2-40B4-BE49-F238E27FC236}">
                            <a16:creationId xmlns:a16="http://schemas.microsoft.com/office/drawing/2014/main" id="{C96F5067-87E3-4FC7-97B1-962D3ACA36CC}"/>
                          </a:ext>
                        </a:extLst>
                      </p:cNvPr>
                      <p:cNvPicPr>
                        <a:picLocks noChangeAspect="1" noChangeArrowheads="1"/>
                      </p:cNvPicPr>
                      <p:nvPr/>
                    </p:nvPicPr>
                    <p:blipFill>
                      <a:blip r:embed="rId3"/>
                      <a:srcRect/>
                      <a:stretch>
                        <a:fillRect/>
                      </a:stretch>
                    </p:blipFill>
                    <p:spPr bwMode="auto">
                      <a:xfrm>
                        <a:off x="914400" y="1279526"/>
                        <a:ext cx="5991225" cy="3021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TextBox 4">
            <a:extLst>
              <a:ext uri="{FF2B5EF4-FFF2-40B4-BE49-F238E27FC236}">
                <a16:creationId xmlns:a16="http://schemas.microsoft.com/office/drawing/2014/main" id="{1CD98775-EAD0-4D54-9DE7-0E0A7C70B01A}"/>
              </a:ext>
            </a:extLst>
          </p:cNvPr>
          <p:cNvSpPr txBox="1"/>
          <p:nvPr/>
        </p:nvSpPr>
        <p:spPr>
          <a:xfrm>
            <a:off x="5561983" y="2623577"/>
            <a:ext cx="2677336" cy="461665"/>
          </a:xfrm>
          <a:prstGeom prst="rect">
            <a:avLst/>
          </a:prstGeom>
          <a:solidFill>
            <a:srgbClr val="FFE6E6"/>
          </a:solidFill>
        </p:spPr>
        <p:txBody>
          <a:bodyPr wrap="square" rtlCol="0">
            <a:spAutoFit/>
          </a:bodyPr>
          <a:lstStyle/>
          <a:p>
            <a:r>
              <a:rPr lang="en-US" sz="2400" dirty="0">
                <a:solidFill>
                  <a:srgbClr val="1E0000"/>
                </a:solidFill>
              </a:rPr>
              <a:t>Line flow constraint</a:t>
            </a:r>
          </a:p>
        </p:txBody>
      </p:sp>
      <p:sp>
        <p:nvSpPr>
          <p:cNvPr id="6" name="TextBox 5">
            <a:extLst>
              <a:ext uri="{FF2B5EF4-FFF2-40B4-BE49-F238E27FC236}">
                <a16:creationId xmlns:a16="http://schemas.microsoft.com/office/drawing/2014/main" id="{41C38AA2-BED4-488C-8C6F-EFCEED4CD465}"/>
              </a:ext>
            </a:extLst>
          </p:cNvPr>
          <p:cNvSpPr txBox="1"/>
          <p:nvPr/>
        </p:nvSpPr>
        <p:spPr>
          <a:xfrm>
            <a:off x="5585074" y="3265209"/>
            <a:ext cx="3275256" cy="461665"/>
          </a:xfrm>
          <a:prstGeom prst="rect">
            <a:avLst/>
          </a:prstGeom>
          <a:solidFill>
            <a:srgbClr val="FFE6E6"/>
          </a:solidFill>
        </p:spPr>
        <p:txBody>
          <a:bodyPr wrap="square" rtlCol="0">
            <a:spAutoFit/>
          </a:bodyPr>
          <a:lstStyle/>
          <a:p>
            <a:r>
              <a:rPr lang="en-US" sz="2400" dirty="0">
                <a:solidFill>
                  <a:srgbClr val="1E0000"/>
                </a:solidFill>
              </a:rPr>
              <a:t>Power balance constraint</a:t>
            </a:r>
          </a:p>
        </p:txBody>
      </p:sp>
      <p:sp>
        <p:nvSpPr>
          <p:cNvPr id="3" name="Slide Number Placeholder 1">
            <a:extLst>
              <a:ext uri="{FF2B5EF4-FFF2-40B4-BE49-F238E27FC236}">
                <a16:creationId xmlns:a16="http://schemas.microsoft.com/office/drawing/2014/main" id="{C14E7511-9B86-B3FB-B6F1-0DD9FE569FF8}"/>
              </a:ext>
            </a:extLst>
          </p:cNvPr>
          <p:cNvSpPr txBox="1">
            <a:spLocks/>
          </p:cNvSpPr>
          <p:nvPr/>
        </p:nvSpPr>
        <p:spPr>
          <a:xfrm>
            <a:off x="10744200" y="6324600"/>
            <a:ext cx="12192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8</a:t>
            </a:fld>
            <a:endParaRPr lang="en-US" sz="2000" dirty="0">
              <a:solidFill>
                <a:srgbClr val="1E0000"/>
              </a:solidFill>
            </a:endParaRPr>
          </a:p>
        </p:txBody>
      </p:sp>
    </p:spTree>
    <p:extLst>
      <p:ext uri="{BB962C8B-B14F-4D97-AF65-F5344CB8AC3E}">
        <p14:creationId xmlns:p14="http://schemas.microsoft.com/office/powerpoint/2010/main" val="2993897432"/>
      </p:ext>
    </p:extLst>
  </p:cSld>
  <p:clrMapOvr>
    <a:masterClrMapping/>
  </p:clrMapOvr>
</p:sld>
</file>

<file path=ppt/theme/theme1.xml><?xml version="1.0" encoding="utf-8"?>
<a:theme xmlns:a="http://schemas.openxmlformats.org/drawingml/2006/main" name="Capsules">
  <a:themeElements>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apsules">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apsules">
  <a:themeElements>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apsules">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D:\Program Files\Microsoft Office\Templates\Presentation Designs\Capsules.pot</Template>
  <TotalTime>9035</TotalTime>
  <Words>2911</Words>
  <Application>Microsoft Office PowerPoint</Application>
  <PresentationFormat>Widescreen</PresentationFormat>
  <Paragraphs>281</Paragraphs>
  <Slides>52</Slides>
  <Notes>1</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52</vt:i4>
      </vt:variant>
    </vt:vector>
  </HeadingPairs>
  <TitlesOfParts>
    <vt:vector size="61" baseType="lpstr">
      <vt:lpstr>Arial</vt:lpstr>
      <vt:lpstr>Calibri</vt:lpstr>
      <vt:lpstr>Helvetica</vt:lpstr>
      <vt:lpstr>Symbol</vt:lpstr>
      <vt:lpstr>Times New Roman</vt:lpstr>
      <vt:lpstr>Wingdings</vt:lpstr>
      <vt:lpstr>Capsules</vt:lpstr>
      <vt:lpstr>Capsules</vt:lpstr>
      <vt:lpstr>Equation</vt:lpstr>
      <vt:lpstr>ECEN 615 Methods of Electric Power  Systems Analysis</vt:lpstr>
      <vt:lpstr>Announcements</vt:lpstr>
      <vt:lpstr>Quick Coverage of Linear Programming</vt:lpstr>
      <vt:lpstr>Example Problem 1 (mentioned in Lecture 21)</vt:lpstr>
      <vt:lpstr>Problem 1 Setup</vt:lpstr>
      <vt:lpstr>Example Problem 2 (Nutritionist Problem)</vt:lpstr>
      <vt:lpstr>Problem 2 Setup</vt:lpstr>
      <vt:lpstr>Three Bus Case Formulation</vt:lpstr>
      <vt:lpstr>Three Bus Case Problem Setup</vt:lpstr>
      <vt:lpstr>LP Standard Form</vt:lpstr>
      <vt:lpstr>Replacing Inequality Constraints with Equality Constraints</vt:lpstr>
      <vt:lpstr>Lumber Mill Example with Slack Variables</vt:lpstr>
      <vt:lpstr>LP Definitions</vt:lpstr>
      <vt:lpstr>Fundamental LP Theorem</vt:lpstr>
      <vt:lpstr>LP Graphical Interpretation </vt:lpstr>
      <vt:lpstr>Simplex Algorithm</vt:lpstr>
      <vt:lpstr>Determination of Variable to Enter the Basis </vt:lpstr>
      <vt:lpstr>Determination of Variable to Enter the Basis, cont.</vt:lpstr>
      <vt:lpstr>Determination of Variable to Exit Basis</vt:lpstr>
      <vt:lpstr>Determination of Variable to Exit Basis, cont.</vt:lpstr>
      <vt:lpstr>Canonical Form</vt:lpstr>
      <vt:lpstr>Canonical Form </vt:lpstr>
      <vt:lpstr>LP Tableau</vt:lpstr>
      <vt:lpstr>LP Tableau for the Nutrition Problem with Artificial Variables</vt:lpstr>
      <vt:lpstr>LP Tableau Pivoting</vt:lpstr>
      <vt:lpstr>LP Tableau Pivoting for Nutrition Problem</vt:lpstr>
      <vt:lpstr>LP Tableau Pivoting</vt:lpstr>
      <vt:lpstr>LP Tableau Pivoting, Example, cont.</vt:lpstr>
      <vt:lpstr>LP Tableau Pivoting, Example, cont.</vt:lpstr>
      <vt:lpstr>LP Tableau Full Problem</vt:lpstr>
      <vt:lpstr>Marginal Costs of Constraint Enforcement in LP</vt:lpstr>
      <vt:lpstr>Nutrition Problem Marginal Costs</vt:lpstr>
      <vt:lpstr>Lumber Mill Example Solution</vt:lpstr>
      <vt:lpstr>Complications</vt:lpstr>
      <vt:lpstr>Complications</vt:lpstr>
      <vt:lpstr>LP Optimal Power Flow</vt:lpstr>
      <vt:lpstr>LP Optimal Power Flow</vt:lpstr>
      <vt:lpstr>LP OPF Introductory Example</vt:lpstr>
      <vt:lpstr>LP OPF Introductory Example, cont</vt:lpstr>
      <vt:lpstr>LP OPF Introductory Example, cont</vt:lpstr>
      <vt:lpstr>LP OPF Introductory Example, cont.</vt:lpstr>
      <vt:lpstr>Example 6_23 Optimal Power Flow</vt:lpstr>
      <vt:lpstr>Locational Marginal Costs (LMPs)</vt:lpstr>
      <vt:lpstr>Example 6_23 Optimal Power Flow with Load Scale = 1.72</vt:lpstr>
      <vt:lpstr>Example 6_23 Optimal Power Flow with Load Scale = 1.72</vt:lpstr>
      <vt:lpstr>Example 6_23 Optimal Power Flow with Load Scale = 1.82</vt:lpstr>
      <vt:lpstr>Generator Cost Curve Modeling</vt:lpstr>
      <vt:lpstr>Security Constrained OPF</vt:lpstr>
      <vt:lpstr>Security Constrained OPF, cont.</vt:lpstr>
      <vt:lpstr>SCOPF Example</vt:lpstr>
      <vt:lpstr>PowerWorld SCOPF Application</vt:lpstr>
      <vt:lpstr>LP OPF and SCOPF Issues</vt:lpstr>
    </vt:vector>
  </TitlesOfParts>
  <Company>ECE - UIUC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ECEN 615_Lect1</dc:title>
  <dc:creator>ECE Publications</dc:creator>
  <cp:lastModifiedBy>Overbye, Thomas J</cp:lastModifiedBy>
  <cp:revision>583</cp:revision>
  <cp:lastPrinted>2020-08-20T12:26:33Z</cp:lastPrinted>
  <dcterms:created xsi:type="dcterms:W3CDTF">2000-05-11T14:27:08Z</dcterms:created>
  <dcterms:modified xsi:type="dcterms:W3CDTF">2022-11-15T20:08:31Z</dcterms:modified>
</cp:coreProperties>
</file>