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9" r:id="rId2"/>
  </p:sldMasterIdLst>
  <p:notesMasterIdLst>
    <p:notesMasterId r:id="rId54"/>
  </p:notesMasterIdLst>
  <p:handoutMasterIdLst>
    <p:handoutMasterId r:id="rId55"/>
  </p:handoutMasterIdLst>
  <p:sldIdLst>
    <p:sldId id="258" r:id="rId3"/>
    <p:sldId id="744" r:id="rId4"/>
    <p:sldId id="824" r:id="rId5"/>
    <p:sldId id="825" r:id="rId6"/>
    <p:sldId id="826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  <p:sldId id="835" r:id="rId16"/>
    <p:sldId id="836" r:id="rId17"/>
    <p:sldId id="837" r:id="rId18"/>
    <p:sldId id="838" r:id="rId19"/>
    <p:sldId id="839" r:id="rId20"/>
    <p:sldId id="840" r:id="rId21"/>
    <p:sldId id="841" r:id="rId22"/>
    <p:sldId id="842" r:id="rId23"/>
    <p:sldId id="843" r:id="rId24"/>
    <p:sldId id="844" r:id="rId25"/>
    <p:sldId id="845" r:id="rId26"/>
    <p:sldId id="846" r:id="rId27"/>
    <p:sldId id="847" r:id="rId28"/>
    <p:sldId id="848" r:id="rId29"/>
    <p:sldId id="849" r:id="rId30"/>
    <p:sldId id="850" r:id="rId31"/>
    <p:sldId id="851" r:id="rId32"/>
    <p:sldId id="854" r:id="rId33"/>
    <p:sldId id="855" r:id="rId34"/>
    <p:sldId id="856" r:id="rId35"/>
    <p:sldId id="858" r:id="rId36"/>
    <p:sldId id="861" r:id="rId37"/>
    <p:sldId id="862" r:id="rId38"/>
    <p:sldId id="863" r:id="rId39"/>
    <p:sldId id="864" r:id="rId40"/>
    <p:sldId id="865" r:id="rId41"/>
    <p:sldId id="866" r:id="rId42"/>
    <p:sldId id="867" r:id="rId43"/>
    <p:sldId id="868" r:id="rId44"/>
    <p:sldId id="869" r:id="rId45"/>
    <p:sldId id="870" r:id="rId46"/>
    <p:sldId id="871" r:id="rId47"/>
    <p:sldId id="872" r:id="rId48"/>
    <p:sldId id="873" r:id="rId49"/>
    <p:sldId id="874" r:id="rId50"/>
    <p:sldId id="875" r:id="rId51"/>
    <p:sldId id="876" r:id="rId52"/>
    <p:sldId id="877" r:id="rId53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4694" autoAdjust="0"/>
  </p:normalViewPr>
  <p:slideViewPr>
    <p:cSldViewPr>
      <p:cViewPr varScale="1">
        <p:scale>
          <a:sx n="108" d="100"/>
          <a:sy n="108" d="100"/>
        </p:scale>
        <p:origin x="118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3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3" r:id="rId7"/>
    <p:sldLayoutId id="2147483754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23: Optimal Power Flow, </a:t>
            </a:r>
            <a:b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Electricity Markets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E36A-86BC-469F-BF22-7AE49D91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Locational Marginal Costs (LMPs)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2C9B-06AD-4ECF-99E1-5375BE55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In an OPF solution, the bus LMPs tell the marginal cost of supplying electricity to that bus</a:t>
            </a:r>
          </a:p>
          <a:p>
            <a:r>
              <a:rPr lang="en-US" dirty="0"/>
              <a:t>The term “congestion” is used to indicate when there are elements (such as transmission lines or transformers) that are at their limits; that is, the constraint is binding</a:t>
            </a:r>
          </a:p>
          <a:p>
            <a:r>
              <a:rPr lang="en-US" dirty="0"/>
              <a:t>Without losses and without congestion, all the LMPs would be the same</a:t>
            </a:r>
          </a:p>
          <a:p>
            <a:r>
              <a:rPr lang="en-US" dirty="0"/>
              <a:t>Congestion or losses causes unequal LMPs</a:t>
            </a:r>
          </a:p>
          <a:p>
            <a:r>
              <a:rPr lang="en-US" dirty="0"/>
              <a:t>LMPs are often shown using color contours; a challenge is to select the right color range!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1BC41E0-1362-5C04-BD16-04D81907CFF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9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321B-B548-44BE-A37D-3CF8D2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2F408-4020-BC1E-CF6E-315918C10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3865" b="7691"/>
          <a:stretch/>
        </p:blipFill>
        <p:spPr>
          <a:xfrm>
            <a:off x="457200" y="1280160"/>
            <a:ext cx="9418320" cy="54864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C618B9A-496B-9580-B956-86091131FFD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2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848F-0EF4-485C-9471-FA096643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LP Sensitivity Matrix (</a:t>
            </a:r>
            <a:r>
              <a:rPr lang="en-US" b="1" dirty="0"/>
              <a:t>A</a:t>
            </a:r>
            <a:r>
              <a:rPr lang="en-US" dirty="0"/>
              <a:t> Matrix)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F729A3-0EC3-4863-AC72-08EF0F75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1.72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C4AC5-35CD-4C32-8DEF-F17C828035F6}"/>
              </a:ext>
            </a:extLst>
          </p:cNvPr>
          <p:cNvSpPr txBox="1"/>
          <p:nvPr/>
        </p:nvSpPr>
        <p:spPr>
          <a:xfrm>
            <a:off x="838200" y="5237716"/>
            <a:ext cx="100584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first row is the power balance constraint, while the second row is the line flow constraint.  The matrix only has the line flows that are being enforced.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9EABE-E2D1-E27A-74CE-DB076C66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896340"/>
            <a:ext cx="9525001" cy="31406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0EA2F-A5A2-2F41-0515-399E598711B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10B6-EE08-4A71-9AE4-23FD2F22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1.82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237E-280A-4C98-A52E-A56B45CD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1539240"/>
          </a:xfrm>
        </p:spPr>
        <p:txBody>
          <a:bodyPr/>
          <a:lstStyle/>
          <a:p>
            <a:r>
              <a:rPr lang="en-US" dirty="0"/>
              <a:t>This situation is infeasible, at least with available controls.  There is a solution because the OPF is allowing one of the constraints to violate (at high cost)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9F7-5D29-4FF8-83A4-225690E2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40995" b="21961"/>
          <a:stretch/>
        </p:blipFill>
        <p:spPr>
          <a:xfrm>
            <a:off x="3340100" y="3489961"/>
            <a:ext cx="5715000" cy="3196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C109E-9E20-4E48-B54A-053D0C3C0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8" t="42004" r="9001" b="50334"/>
          <a:stretch/>
        </p:blipFill>
        <p:spPr>
          <a:xfrm>
            <a:off x="457200" y="2819400"/>
            <a:ext cx="9038868" cy="54864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0ECC461-41BE-1225-CDAC-9F183349E1E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8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Cost Curve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LP algorithms require linear cost curves, with piecewise linear curves used to approximate a nonlinear cost function</a:t>
            </a:r>
          </a:p>
          <a:p>
            <a:r>
              <a:rPr lang="en-US" dirty="0"/>
              <a:t>Two common ways</a:t>
            </a:r>
            <a:br>
              <a:rPr lang="en-US" dirty="0"/>
            </a:br>
            <a:r>
              <a:rPr lang="en-US" dirty="0"/>
              <a:t>of entering cost </a:t>
            </a:r>
            <a:br>
              <a:rPr lang="en-US" dirty="0"/>
            </a:br>
            <a:r>
              <a:rPr lang="en-US" dirty="0"/>
              <a:t>information are </a:t>
            </a:r>
          </a:p>
          <a:p>
            <a:pPr lvl="1"/>
            <a:r>
              <a:rPr lang="en-US" dirty="0"/>
              <a:t>Quadratic function</a:t>
            </a:r>
          </a:p>
          <a:p>
            <a:pPr lvl="1"/>
            <a:r>
              <a:rPr lang="en-US" dirty="0"/>
              <a:t>Piecewise linear curve</a:t>
            </a:r>
          </a:p>
          <a:p>
            <a:r>
              <a:rPr lang="en-US" dirty="0"/>
              <a:t>The PowerWorld OPF</a:t>
            </a:r>
            <a:br>
              <a:rPr lang="en-US" dirty="0"/>
            </a:br>
            <a:r>
              <a:rPr lang="en-US" dirty="0"/>
              <a:t>supports both types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770376" cy="40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E0EF33E-FD3D-DEF3-FE2A-5C57B344A3D4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5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89917EB-5080-30AF-F526-1F16C167979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4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4C78B03-6839-9486-2743-F585D7E7C11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4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1767840"/>
          </a:xfrm>
        </p:spPr>
        <p:txBody>
          <a:bodyPr/>
          <a:lstStyle/>
          <a:p>
            <a:r>
              <a:rPr lang="en-US" dirty="0"/>
              <a:t>We’ll again consider Example 6_23, except now it has been enhanced to include contingencies and we’ve also greatly increased the capacity on the line between buses 4 and 5; named Bus5_SCOPF_DC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11961" b="13333"/>
          <a:stretch/>
        </p:blipFill>
        <p:spPr bwMode="auto">
          <a:xfrm>
            <a:off x="5943600" y="2811105"/>
            <a:ext cx="4769658" cy="269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8035" b="10620"/>
          <a:stretch/>
        </p:blipFill>
        <p:spPr bwMode="auto">
          <a:xfrm>
            <a:off x="1066799" y="2811106"/>
            <a:ext cx="4825981" cy="269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588944"/>
            <a:ext cx="48006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Original with line 4-5 limit of 60 MW with 2-5 out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925" y="5552257"/>
            <a:ext cx="4603515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Modified with line 4-5 limit of 200 MVA with 2-5 out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16389E6-C9F8-39F4-6C1C-7883D76F040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7638" b="39999"/>
          <a:stretch/>
        </p:blipFill>
        <p:spPr bwMode="auto">
          <a:xfrm>
            <a:off x="1981200" y="1828801"/>
            <a:ext cx="7684876" cy="47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219201"/>
            <a:ext cx="3693640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Just click the button to solve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429000" y="1426206"/>
            <a:ext cx="990600" cy="7835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715000" y="2667001"/>
            <a:ext cx="1981200" cy="4898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767165" y="2003997"/>
            <a:ext cx="2612365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Number of times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redo contingency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analysis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1FB8F76-03CD-37FF-5A0B-47B0308C069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6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and SCOPF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3733800"/>
          </a:xfrm>
        </p:spPr>
        <p:txBody>
          <a:bodyPr/>
          <a:lstStyle/>
          <a:p>
            <a:r>
              <a:rPr lang="en-US" dirty="0"/>
              <a:t>The LP approach is widely used for the OPF and SCOPF, particularly when implementing a dc power flow approach</a:t>
            </a:r>
          </a:p>
          <a:p>
            <a:r>
              <a:rPr lang="en-US" dirty="0"/>
              <a:t>A key issue is determining the number of binding constraints to enforce in the LP tableau</a:t>
            </a:r>
          </a:p>
          <a:p>
            <a:pPr lvl="1"/>
            <a:r>
              <a:rPr lang="en-US" dirty="0"/>
              <a:t>Enforcing too many is time-consuming, enforcing too few results in excessive iterations</a:t>
            </a:r>
          </a:p>
          <a:p>
            <a:r>
              <a:rPr lang="en-US" dirty="0"/>
              <a:t>The LP approach is limited by the degree of linearity in the power system</a:t>
            </a:r>
          </a:p>
          <a:p>
            <a:pPr lvl="1"/>
            <a:r>
              <a:rPr lang="en-US" dirty="0"/>
              <a:t>Real power constraints are fairly linear, reactive power constraints much less so 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2D0836E-7A33-01B5-4F83-6B62E64CF1F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4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E35C-A874-8CED-C157-B108536D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6368-8EF9-4BFB-0F15-BDB0F0E9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Read Chapter 8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Homework 7 is assigned today but does not need to be turned in. Rather it should be finished before the second </a:t>
            </a:r>
            <a:r>
              <a:rPr lang="en-US" dirty="0" err="1"/>
              <a:t>exame</a:t>
            </a:r>
            <a:endParaRPr lang="en-US" dirty="0"/>
          </a:p>
          <a:p>
            <a:r>
              <a:rPr lang="en-US" dirty="0"/>
              <a:t>Exam 2 is on Thursday Dec 1 during class (for the on campus students); it will be comprehensive, but with more emphasis on the material after the first exam</a:t>
            </a:r>
          </a:p>
          <a:p>
            <a:r>
              <a:rPr lang="en-US" dirty="0"/>
              <a:t>On Nov 18, 2022 DOE issued FOA 2740 (</a:t>
            </a:r>
            <a:r>
              <a:rPr lang="en-US" i="0" u="none" strike="noStrike" baseline="0" dirty="0"/>
              <a:t>BIL – Grid Resilience and Innovation Partnerships [GRIP]) providing 3.9 billion in total funding through 40 to 100 awards; the goal is to make the electric grid more  resilient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C5CAEAC-F960-AA0F-586C-E279E73EE33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2072640"/>
          </a:xfrm>
        </p:spPr>
        <p:txBody>
          <a:bodyPr/>
          <a:lstStyle/>
          <a:p>
            <a:r>
              <a:rPr lang="en-US" dirty="0"/>
              <a:t>An alternative to using the LP approach is to use Newton’s method, in which all the equations are solved simultaneously</a:t>
            </a:r>
          </a:p>
          <a:p>
            <a:pPr marL="171450"/>
            <a:r>
              <a:rPr lang="en-US" dirty="0"/>
              <a:t>A key paper in area is</a:t>
            </a:r>
          </a:p>
          <a:p>
            <a:pPr marL="457200" lvl="1"/>
            <a:r>
              <a:rPr lang="en-US" dirty="0"/>
              <a:t>D.I. Sun, B. Ashley, B. Brewer, B.A. Hughes, and W.F. </a:t>
            </a:r>
            <a:r>
              <a:rPr lang="en-US" dirty="0" err="1"/>
              <a:t>Tinney</a:t>
            </a:r>
            <a:r>
              <a:rPr lang="en-US" dirty="0"/>
              <a:t>, "Optimal Power Flow by Newton Approach", </a:t>
            </a:r>
            <a:r>
              <a:rPr lang="en-US" i="1" dirty="0"/>
              <a:t>IEEE Trans. Power App and Syst</a:t>
            </a:r>
            <a:r>
              <a:rPr lang="en-US" dirty="0"/>
              <a:t>., October 1984</a:t>
            </a:r>
          </a:p>
          <a:p>
            <a:r>
              <a:rPr lang="en-US" dirty="0"/>
              <a:t>Problem is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43364"/>
              </p:ext>
            </p:extLst>
          </p:nvPr>
        </p:nvGraphicFramePr>
        <p:xfrm>
          <a:off x="1177317" y="4191000"/>
          <a:ext cx="267456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660240" progId="Equation.DSMT4">
                  <p:embed/>
                </p:oleObj>
              </mc:Choice>
              <mc:Fallback>
                <p:oleObj name="Equation" r:id="rId2" imgW="110484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7317" y="4191000"/>
                        <a:ext cx="2674566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05300" y="4077682"/>
            <a:ext cx="537210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For simplicity </a:t>
            </a:r>
            <a:r>
              <a:rPr lang="en-US" sz="2400" b="1" dirty="0">
                <a:solidFill>
                  <a:srgbClr val="1E0000"/>
                </a:solidFill>
              </a:rPr>
              <a:t>x</a:t>
            </a:r>
            <a:r>
              <a:rPr lang="en-US" sz="2400" dirty="0">
                <a:solidFill>
                  <a:srgbClr val="1E0000"/>
                </a:solidFill>
              </a:rPr>
              <a:t> represents all the variables and we can use </a:t>
            </a:r>
            <a:r>
              <a:rPr lang="en-US" sz="2400" b="1" dirty="0">
                <a:solidFill>
                  <a:srgbClr val="1E0000"/>
                </a:solidFill>
              </a:rPr>
              <a:t>h</a:t>
            </a:r>
            <a:r>
              <a:rPr lang="en-US" sz="2400" dirty="0">
                <a:solidFill>
                  <a:srgbClr val="1E0000"/>
                </a:solidFill>
              </a:rPr>
              <a:t> to impose limits on individual variables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27B9DD5-1F00-07CA-2979-E62B7A541095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363200" cy="777240"/>
          </a:xfrm>
        </p:spPr>
        <p:txBody>
          <a:bodyPr/>
          <a:lstStyle/>
          <a:p>
            <a:r>
              <a:rPr lang="en-US" dirty="0"/>
              <a:t>During the solution the inequality constraints are either binding (=0) or nonbinding (&lt;0)</a:t>
            </a:r>
          </a:p>
          <a:p>
            <a:pPr lvl="1"/>
            <a:r>
              <a:rPr lang="en-US" dirty="0"/>
              <a:t>The nonbinding constraints do not impact the final solution</a:t>
            </a:r>
          </a:p>
          <a:p>
            <a:r>
              <a:rPr lang="en-US" dirty="0"/>
              <a:t>We’ll modify the problem to split the </a:t>
            </a:r>
            <a:r>
              <a:rPr lang="en-US" b="1" dirty="0"/>
              <a:t>h</a:t>
            </a:r>
            <a:r>
              <a:rPr lang="en-US" dirty="0"/>
              <a:t> vector into the binding constraints, </a:t>
            </a:r>
            <a:r>
              <a:rPr lang="en-US" b="1" dirty="0"/>
              <a:t>h</a:t>
            </a:r>
            <a:r>
              <a:rPr lang="en-US" baseline="-25000" dirty="0"/>
              <a:t>1</a:t>
            </a:r>
            <a:r>
              <a:rPr lang="en-US" dirty="0"/>
              <a:t> and the nonbinding constraints, </a:t>
            </a:r>
            <a:r>
              <a:rPr lang="en-US" b="1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91150"/>
              </p:ext>
            </p:extLst>
          </p:nvPr>
        </p:nvGraphicFramePr>
        <p:xfrm>
          <a:off x="1219200" y="3738187"/>
          <a:ext cx="265906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888840" progId="Equation.DSMT4">
                  <p:embed/>
                </p:oleObj>
              </mc:Choice>
              <mc:Fallback>
                <p:oleObj name="Equation" r:id="rId2" imgW="1168200" imgH="888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8187"/>
                        <a:ext cx="265906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F1EFB71-23C3-1578-89F8-EF2870BB953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To solve first define the </a:t>
            </a:r>
            <a:r>
              <a:rPr lang="en-US" dirty="0" err="1"/>
              <a:t>Lagrangian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necessary condition for a minimum is that the gradient is zero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26057"/>
              </p:ext>
            </p:extLst>
          </p:nvPr>
        </p:nvGraphicFramePr>
        <p:xfrm>
          <a:off x="1052513" y="1989772"/>
          <a:ext cx="514508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440" imgH="507960" progId="Equation.DSMT4">
                  <p:embed/>
                </p:oleObj>
              </mc:Choice>
              <mc:Fallback>
                <p:oleObj name="Equation" r:id="rId2" imgW="22604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989772"/>
                        <a:ext cx="514508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53611"/>
              </p:ext>
            </p:extLst>
          </p:nvPr>
        </p:nvGraphicFramePr>
        <p:xfrm>
          <a:off x="1295400" y="3828039"/>
          <a:ext cx="2819400" cy="287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1320480" progId="Equation.DSMT4">
                  <p:embed/>
                </p:oleObj>
              </mc:Choice>
              <mc:Fallback>
                <p:oleObj name="Equation" r:id="rId4" imgW="1295280" imgH="1320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28039"/>
                        <a:ext cx="2819400" cy="2877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4091790"/>
            <a:ext cx="32766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Both </a:t>
            </a:r>
            <a:r>
              <a:rPr lang="en-US" sz="2400" b="1" dirty="0">
                <a:solidFill>
                  <a:srgbClr val="1E0000"/>
                </a:solidFill>
                <a:sym typeface="Symbol"/>
              </a:rPr>
              <a:t></a:t>
            </a:r>
            <a:r>
              <a:rPr lang="en-US" sz="2400" dirty="0">
                <a:solidFill>
                  <a:srgbClr val="1E0000"/>
                </a:solidFill>
              </a:rPr>
              <a:t> and </a:t>
            </a:r>
            <a:r>
              <a:rPr lang="en-US" sz="2400" b="1" dirty="0">
                <a:solidFill>
                  <a:srgbClr val="1E0000"/>
                </a:solidFill>
                <a:sym typeface="Symbol"/>
              </a:rPr>
              <a:t></a:t>
            </a:r>
            <a:r>
              <a:rPr lang="en-US" sz="2400" dirty="0">
                <a:solidFill>
                  <a:srgbClr val="1E0000"/>
                </a:solidFill>
              </a:rPr>
              <a:t> are Lagrange Multipliers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CD2A4C8-86A3-B80D-D3BC-2ADB0B09AC8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2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1082040"/>
          </a:xfrm>
        </p:spPr>
        <p:txBody>
          <a:bodyPr/>
          <a:lstStyle/>
          <a:p>
            <a:r>
              <a:rPr lang="en-US" dirty="0"/>
              <a:t>Solve using Newton’s method.  To do this we need to define the Hessian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Because this is a second order method, as opposed to a first order linearization, it can better handle system nonlinearities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51333"/>
              </p:ext>
            </p:extLst>
          </p:nvPr>
        </p:nvGraphicFramePr>
        <p:xfrm>
          <a:off x="1447800" y="1839653"/>
          <a:ext cx="7149304" cy="303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30520" imgH="1498320" progId="Equation.DSMT4">
                  <p:embed/>
                </p:oleObj>
              </mc:Choice>
              <mc:Fallback>
                <p:oleObj name="Equation" r:id="rId2" imgW="3530520" imgH="1498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39653"/>
                        <a:ext cx="7149304" cy="3037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E56E7B-5C71-3D72-7A35-FA80CAE9CBE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53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701040"/>
          </a:xfrm>
        </p:spPr>
        <p:txBody>
          <a:bodyPr/>
          <a:lstStyle/>
          <a:p>
            <a:r>
              <a:rPr lang="en-US" dirty="0"/>
              <a:t>Solution is then via the standard Newton’s method.  That 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70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0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79429"/>
              </p:ext>
            </p:extLst>
          </p:nvPr>
        </p:nvGraphicFramePr>
        <p:xfrm>
          <a:off x="1038225" y="1905000"/>
          <a:ext cx="505777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840" imgH="1688760" progId="Equation.DSMT4">
                  <p:embed/>
                </p:oleObj>
              </mc:Choice>
              <mc:Fallback>
                <p:oleObj name="Equation" r:id="rId4" imgW="2247840" imgH="1688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8225" y="1905000"/>
                        <a:ext cx="5057775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51600" y="2383304"/>
            <a:ext cx="391160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 iteration is needed for a quadratic function with linear constraints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924F1E0-D667-02F5-F1E1-2E567BBFDA2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2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/>
              <p:cNvSpPr txBox="1"/>
              <p:nvPr/>
            </p:nvSpPr>
            <p:spPr>
              <a:xfrm>
                <a:off x="639763" y="1273175"/>
                <a:ext cx="8275637" cy="511651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Minimize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−2≥0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initially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assuming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constraint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binding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1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1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1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1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1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1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𝜕𝜆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0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1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1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3" y="1273175"/>
                <a:ext cx="8275637" cy="5116513"/>
              </a:xfrm>
              <a:prstGeom prst="rect">
                <a:avLst/>
              </a:prstGeom>
              <a:blipFill>
                <a:blip r:embed="rId2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96200" y="1272732"/>
            <a:ext cx="304800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 iteration is needed so any “guess” is fine.  Pick (1,1,0)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2971800"/>
            <a:ext cx="41910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Because </a:t>
            </a:r>
            <a:r>
              <a:rPr lang="en-US" sz="2400" dirty="0">
                <a:solidFill>
                  <a:srgbClr val="1E0000"/>
                </a:solidFill>
                <a:latin typeface="Symbol" panose="05050102010706020507" pitchFamily="18" charset="2"/>
              </a:rPr>
              <a:t>l</a:t>
            </a:r>
            <a:r>
              <a:rPr lang="en-US" sz="2400" dirty="0">
                <a:solidFill>
                  <a:srgbClr val="1E0000"/>
                </a:solidFill>
              </a:rPr>
              <a:t> is positive the constraint is binding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08C457D-9106-93D5-619A-B844BDE1092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93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OPF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Newton OPF has the advantage of being better able to handle system nonlinearities</a:t>
            </a:r>
          </a:p>
          <a:p>
            <a:r>
              <a:rPr lang="en-US" dirty="0"/>
              <a:t>There is still the issue of having to deal with determining which constraints are binding</a:t>
            </a:r>
          </a:p>
          <a:p>
            <a:r>
              <a:rPr lang="en-US" dirty="0"/>
              <a:t>The Newton OPF needs to implement second order derivatives plus all the complexities of the power flow solution</a:t>
            </a:r>
          </a:p>
          <a:p>
            <a:pPr lvl="1"/>
            <a:r>
              <a:rPr lang="en-US" dirty="0"/>
              <a:t>The power flow starts off simple, but can rapidly get complex when dealing with actual systems </a:t>
            </a:r>
          </a:p>
          <a:p>
            <a:r>
              <a:rPr lang="en-US" dirty="0"/>
              <a:t>There is still the issue of handling integer variables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81B690E-1D11-2CE7-C027-287551A3E01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3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mixed-integer program (MIP) is an optimization problem of the form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58505974"/>
              </p:ext>
            </p:extLst>
          </p:nvPr>
        </p:nvGraphicFramePr>
        <p:xfrm>
          <a:off x="1006764" y="1981200"/>
          <a:ext cx="5933544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27520" imgH="4190760" progId="Equation.DSMT4">
                  <p:embed/>
                </p:oleObj>
              </mc:Choice>
              <mc:Fallback>
                <p:oleObj name="Equation" r:id="rId2" imgW="6527520" imgH="4190760" progId="Equation.DSMT4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764" y="1981200"/>
                        <a:ext cx="5933544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6B71DE9-6895-046B-9FBC-975F40EE1AF4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6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624840"/>
          </a:xfrm>
        </p:spPr>
        <p:txBody>
          <a:bodyPr/>
          <a:lstStyle/>
          <a:p>
            <a:r>
              <a:rPr lang="en-US" dirty="0"/>
              <a:t>The advances in the algorithms have been substantial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5818018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Notes are partially based on a presentation at Feb 2015 US National Academies Analytic Foundations of the Next Generation Grid by Robert Bixby from </a:t>
            </a:r>
            <a:r>
              <a:rPr lang="en-US" sz="1600" dirty="0" err="1">
                <a:solidFill>
                  <a:srgbClr val="1E0000"/>
                </a:solidFill>
              </a:rPr>
              <a:t>Gurobi</a:t>
            </a:r>
            <a:r>
              <a:rPr lang="en-US" sz="1600" dirty="0">
                <a:solidFill>
                  <a:srgbClr val="1E0000"/>
                </a:solidFill>
              </a:rPr>
              <a:t> Optimization titled “Advances in Mixed-Integer Programming and the Impact on Managing Electrical Power Grids”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17226" r="23049" b="4440"/>
          <a:stretch/>
        </p:blipFill>
        <p:spPr bwMode="auto">
          <a:xfrm>
            <a:off x="838200" y="1905000"/>
            <a:ext cx="5603421" cy="38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1" y="2435679"/>
            <a:ext cx="2514599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Speedups from 2009 to 2015 were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about a factor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of 30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CE8384-3C6F-FE58-D63C-E3AA7D5F8A55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5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Suppose you were given the following choices?</a:t>
            </a:r>
          </a:p>
          <a:p>
            <a:pPr lvl="1"/>
            <a:r>
              <a:rPr lang="en-US" dirty="0"/>
              <a:t>Solve a MIP with today’s solution technology on a 1991 machine</a:t>
            </a:r>
          </a:p>
          <a:p>
            <a:pPr lvl="1"/>
            <a:r>
              <a:rPr lang="en-US" dirty="0"/>
              <a:t>Solve a MIP with a 1991 solution on a machine from today?</a:t>
            </a:r>
          </a:p>
          <a:p>
            <a:r>
              <a:rPr lang="en-US" dirty="0"/>
              <a:t>The answer is to choose option 1, by a factor of approximately 300</a:t>
            </a:r>
          </a:p>
          <a:p>
            <a:r>
              <a:rPr lang="en-US" dirty="0"/>
              <a:t>This leads to the current debate of whether the OPF (and SCOPF) should be solved using generic solvers or more customized code (which could also have quite good solvers!)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710" y="5943600"/>
            <a:ext cx="1175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Notes are partially based on a presentation at Feb 2015 US National Academies Analytic Foundations of the Next Generation Grid by Robert Bixby from </a:t>
            </a:r>
            <a:r>
              <a:rPr lang="en-US" sz="1600" dirty="0" err="1">
                <a:solidFill>
                  <a:srgbClr val="1E0000"/>
                </a:solidFill>
              </a:rPr>
              <a:t>Gurobi</a:t>
            </a:r>
            <a:r>
              <a:rPr lang="en-US" sz="1600" dirty="0">
                <a:solidFill>
                  <a:srgbClr val="1E0000"/>
                </a:solidFill>
              </a:rPr>
              <a:t> Optimization titled “Advances in Mixed-Integer Programming and the Impact on Managing Electrical Power Grids”</a:t>
            </a:r>
            <a:endParaRPr lang="en-US" sz="16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745134A-9D89-0AAE-96DC-6234078BF7A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0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Optimal Power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176000" cy="3733800"/>
          </a:xfrm>
        </p:spPr>
        <p:txBody>
          <a:bodyPr/>
          <a:lstStyle/>
          <a:p>
            <a:r>
              <a:rPr lang="en-US" dirty="0"/>
              <a:t>LP OPF was introduced in </a:t>
            </a:r>
          </a:p>
          <a:p>
            <a:pPr lvl="1"/>
            <a:r>
              <a:rPr lang="en-US" dirty="0"/>
              <a:t>B. Stott, E. Hobson, “Power System Security Control Calculations using Linear Programming,” (Parts 1 and 2) </a:t>
            </a:r>
            <a:r>
              <a:rPr lang="en-US" i="1" dirty="0"/>
              <a:t>IEEE Trans. Power App and Syst</a:t>
            </a:r>
            <a:r>
              <a:rPr lang="en-US" dirty="0"/>
              <a:t>., Sept/Oct 1978</a:t>
            </a:r>
          </a:p>
          <a:p>
            <a:pPr lvl="1"/>
            <a:r>
              <a:rPr lang="en-US" dirty="0"/>
              <a:t>O. </a:t>
            </a:r>
            <a:r>
              <a:rPr lang="en-US" dirty="0" err="1"/>
              <a:t>Alsac</a:t>
            </a:r>
            <a:r>
              <a:rPr lang="en-US" dirty="0"/>
              <a:t>, J. Bright, M. </a:t>
            </a:r>
            <a:r>
              <a:rPr lang="en-US" dirty="0" err="1"/>
              <a:t>Prais</a:t>
            </a:r>
            <a:r>
              <a:rPr lang="en-US" dirty="0"/>
              <a:t>, B. Stott, “Further Developments in LP-based Optimal Power Flow,” </a:t>
            </a:r>
            <a:r>
              <a:rPr lang="en-US" i="1" dirty="0"/>
              <a:t>IEEE Trans. Power Systems</a:t>
            </a:r>
            <a:r>
              <a:rPr lang="en-US" dirty="0"/>
              <a:t>, August 1990</a:t>
            </a:r>
          </a:p>
          <a:p>
            <a:r>
              <a:rPr lang="en-US" dirty="0"/>
              <a:t>It is a widely used technique, particularly for real power optimization; it is the technique used in PowerWorld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803C4E-C243-5527-9A03-F67CC7F29F7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05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General Solvers Overview</a:t>
            </a:r>
            <a:endParaRPr dirty="0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280146"/>
            <a:ext cx="11277600" cy="5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OPF is currently an area of active research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Many formulations and solution methods exist… </a:t>
            </a:r>
            <a:endParaRPr dirty="0"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–"/>
            </a:pPr>
            <a:r>
              <a:rPr lang="en-US" dirty="0"/>
              <a:t>As do many </a:t>
            </a:r>
            <a:r>
              <a:rPr lang="en-US" b="1" i="1" dirty="0"/>
              <a:t>tools </a:t>
            </a:r>
            <a:r>
              <a:rPr lang="en-US" dirty="0"/>
              <a:t>for highly complex, large-scale computing!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While many options exist, some may work better for certain problems or with certain programs you already use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Consider experimenting with a new language/solver!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Gurobi</a:t>
            </a:r>
            <a:r>
              <a:rPr lang="en-US" dirty="0"/>
              <a:t> and CPLEX are two well-known commercial optimization solvers/packages for linear programming (LP), quadratic programming (QP), quadratically constrained programming (QCP), and the mixed integer (MI) counterparts of LP/QP/QCP</a:t>
            </a:r>
          </a:p>
          <a:p>
            <a:pPr lvl="1" indent="-45720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Gurobi</a:t>
            </a:r>
            <a:r>
              <a:rPr lang="en-US" dirty="0"/>
              <a:t> and CPLEX are accessible through object-oriented interfaces (C++, Java, Python, C), matrix-oriented interfaces (MATLAB) and other modeling languages (AMPL, GAMS)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457200" lvl="0" indent="-279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C3A39-AD60-A210-AD46-9E734A28711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OPF and SCOPF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Solving a full ac OPF or SCOPF on a large system is difficult, so most electricity markets actually use the more approximate, but much simpler DCOPF, in which a dc power flow is used </a:t>
            </a:r>
          </a:p>
          <a:p>
            <a:pPr lvl="1"/>
            <a:r>
              <a:rPr lang="en-US" dirty="0"/>
              <a:t>The DC power flow used has extensions to approximate the impact of losses</a:t>
            </a:r>
          </a:p>
          <a:p>
            <a:r>
              <a:rPr lang="en-US" dirty="0"/>
              <a:t>PowerWorld includes this option in the </a:t>
            </a:r>
            <a:r>
              <a:rPr lang="en-US" b="1" dirty="0"/>
              <a:t>Options, Power Flow Solution, DC Options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219DE0-3868-A569-5078-76DC143A6EA5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6_13 DC SCOPF: Load Scalar at 1.20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Now there is not an unenforceable constraint on the line between 4-5 (for the line 2-5 contingency) because the reactive losses are ignored</a:t>
            </a:r>
          </a:p>
          <a:p>
            <a:endParaRPr lang="en-US" dirty="0"/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10102" b="11999"/>
          <a:stretch/>
        </p:blipFill>
        <p:spPr bwMode="auto">
          <a:xfrm>
            <a:off x="1066800" y="2286000"/>
            <a:ext cx="7162800" cy="404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8F84515-ADB8-8629-C795-A305433FF8C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2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Bus Texas Synthetic DC OPF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929640"/>
          </a:xfrm>
        </p:spPr>
        <p:txBody>
          <a:bodyPr/>
          <a:lstStyle/>
          <a:p>
            <a:r>
              <a:rPr lang="en-US" dirty="0"/>
              <a:t>This system does a DC OPF solution, with the ability to change the load in the areas </a:t>
            </a:r>
          </a:p>
        </p:txBody>
      </p:sp>
      <p:pic>
        <p:nvPicPr>
          <p:cNvPr id="2969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4583"/>
          <a:stretch/>
        </p:blipFill>
        <p:spPr bwMode="auto">
          <a:xfrm>
            <a:off x="1295400" y="2311400"/>
            <a:ext cx="6492240" cy="44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1" y="2438400"/>
            <a:ext cx="3403599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quite low LMPs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are actually due to a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constraint on a single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230/115 kV transformer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3C15C38-9852-3A4D-387D-F77B204EC96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7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1998 Heat Storm: Two Constraints Caused a Price Spike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0" y="5301457"/>
            <a:ext cx="8839200" cy="1200329"/>
          </a:xfrm>
          <a:prstGeom prst="rect">
            <a:avLst/>
          </a:prstGeom>
          <a:solidFill>
            <a:srgbClr val="FFE6E6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Colored areas could NOT sell into Midwest because of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constraints on a line in Northern Wisconsin and on a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Transformer in Ohio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>
            <a:fillRect/>
          </a:stretch>
        </p:blipFill>
        <p:spPr bwMode="auto">
          <a:xfrm>
            <a:off x="457200" y="1280160"/>
            <a:ext cx="7917478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73933" y="1447800"/>
            <a:ext cx="3086267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Price of electricity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in Central Illinois went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$7500 per MWh!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1EC53-C2D9-47CA-9C62-5165FAFE1A18}"/>
              </a:ext>
            </a:extLst>
          </p:cNvPr>
          <p:cNvSpPr txBox="1"/>
          <p:nvPr/>
        </p:nvSpPr>
        <p:spPr>
          <a:xfrm>
            <a:off x="8699333" y="2952929"/>
            <a:ext cx="3086267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Since 1998 new transmission has been added to the grid to help alleviate these constraints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E22C920-9497-F784-7E06-DC3AD2DE464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1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dirty="0"/>
              <a:t>For decades electric utilities operated as vertical monopolies, with their rates set by state regulators</a:t>
            </a:r>
          </a:p>
          <a:p>
            <a:r>
              <a:rPr lang="en-US" dirty="0"/>
              <a:t>Utilities had an obligation to serve</a:t>
            </a:r>
            <a:br>
              <a:rPr lang="en-US" dirty="0"/>
            </a:br>
            <a:r>
              <a:rPr lang="en-US" dirty="0"/>
              <a:t>and customers had no choice</a:t>
            </a:r>
          </a:p>
          <a:p>
            <a:pPr lvl="1"/>
            <a:r>
              <a:rPr lang="en-US" dirty="0"/>
              <a:t>There was little third party generation</a:t>
            </a:r>
          </a:p>
          <a:p>
            <a:r>
              <a:rPr lang="en-US" dirty="0"/>
              <a:t>Major change in US occurred in 1992</a:t>
            </a:r>
            <a:br>
              <a:rPr lang="en-US" dirty="0"/>
            </a:br>
            <a:r>
              <a:rPr lang="en-US" dirty="0"/>
              <a:t>with the National Energy Policy Act</a:t>
            </a:r>
            <a:br>
              <a:rPr lang="en-US" dirty="0"/>
            </a:br>
            <a:r>
              <a:rPr lang="en-US" dirty="0"/>
              <a:t>that mandated utilities provide</a:t>
            </a:r>
            <a:br>
              <a:rPr lang="en-US" dirty="0"/>
            </a:br>
            <a:r>
              <a:rPr lang="en-US" dirty="0"/>
              <a:t>“nondiscriminatory” access to the high </a:t>
            </a:r>
            <a:br>
              <a:rPr lang="en-US" dirty="0"/>
            </a:br>
            <a:r>
              <a:rPr lang="en-US" dirty="0"/>
              <a:t>voltage grid</a:t>
            </a:r>
          </a:p>
          <a:p>
            <a:r>
              <a:rPr lang="en-US" dirty="0"/>
              <a:t>Goal was to setup true competition in generation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89865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F7F3D89-A9F5-DB6A-3BDB-73D69529AB8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7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382000" cy="1066800"/>
          </a:xfrm>
        </p:spPr>
        <p:txBody>
          <a:bodyPr/>
          <a:lstStyle/>
          <a:p>
            <a:r>
              <a:rPr lang="en-US" dirty="0"/>
              <a:t>Markets Versus Centralized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dirty="0"/>
              <a:t>With the vertically integrated utility, a small number of entities (typically utilities) did most of the planning </a:t>
            </a:r>
          </a:p>
          <a:p>
            <a:pPr lvl="1"/>
            <a:r>
              <a:rPr lang="en-US" dirty="0"/>
              <a:t>For example, which new generators and/or lines to build</a:t>
            </a:r>
          </a:p>
          <a:p>
            <a:pPr lvl="1"/>
            <a:r>
              <a:rPr lang="en-US" dirty="0"/>
              <a:t>Planning was coordinated and governed by regulators</a:t>
            </a:r>
          </a:p>
          <a:p>
            <a:pPr lvl="1"/>
            <a:r>
              <a:rPr lang="en-US" dirty="0"/>
              <a:t>Regulators needed to know the utilities actual costs so they could provide them with a fixed rate of return</a:t>
            </a:r>
          </a:p>
          <a:p>
            <a:r>
              <a:rPr lang="en-US" dirty="0"/>
              <a:t>With markets the larger number of participants often make individual decisions in reaction to prices</a:t>
            </a:r>
          </a:p>
          <a:p>
            <a:pPr lvl="1"/>
            <a:r>
              <a:rPr lang="en-US" dirty="0"/>
              <a:t>For example, whether to build new generation</a:t>
            </a:r>
          </a:p>
          <a:p>
            <a:pPr lvl="1"/>
            <a:r>
              <a:rPr lang="en-US" dirty="0"/>
              <a:t>Generator owners in general to not need to reveal their true costs; rather they make offers into the market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6F306B2-62DE-871A-73E9-BC47A908CEC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14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maximize the economic surplus (or total welfare), which is the sum of the consumer surplus and the producer surplus (i.e., their profit)</a:t>
            </a:r>
          </a:p>
          <a:p>
            <a:r>
              <a:rPr lang="en-US" dirty="0"/>
              <a:t>Generation owners have to</a:t>
            </a:r>
            <a:br>
              <a:rPr lang="en-US" dirty="0"/>
            </a:br>
            <a:r>
              <a:rPr lang="en-US" dirty="0"/>
              <a:t>decide their offer prices</a:t>
            </a:r>
          </a:p>
          <a:p>
            <a:r>
              <a:rPr lang="en-US" dirty="0"/>
              <a:t>If their price is too high, they</a:t>
            </a:r>
            <a:br>
              <a:rPr lang="en-US" dirty="0"/>
            </a:br>
            <a:r>
              <a:rPr lang="en-US" dirty="0"/>
              <a:t>are not selected to generate</a:t>
            </a:r>
          </a:p>
          <a:p>
            <a:r>
              <a:rPr lang="en-US" dirty="0"/>
              <a:t>At the wholesale level, the</a:t>
            </a:r>
            <a:br>
              <a:rPr lang="en-US" dirty="0"/>
            </a:br>
            <a:r>
              <a:rPr lang="en-US" dirty="0"/>
              <a:t>consumers often just see a </a:t>
            </a:r>
            <a:br>
              <a:rPr lang="en-US" dirty="0"/>
            </a:br>
            <a:r>
              <a:rPr lang="en-US" dirty="0"/>
              <a:t>price, though there can be price</a:t>
            </a:r>
            <a:br>
              <a:rPr lang="en-US" dirty="0"/>
            </a:br>
            <a:r>
              <a:rPr lang="en-US" dirty="0"/>
              <a:t>responsive load bids</a:t>
            </a:r>
          </a:p>
          <a:p>
            <a:endParaRPr lang="en-US" dirty="0"/>
          </a:p>
        </p:txBody>
      </p:sp>
      <p:pic>
        <p:nvPicPr>
          <p:cNvPr id="3076" name="Picture 4" descr="https://upload.wikimedia.org/wikipedia/commons/thumb/d/d7/Economic-surpluses.svg/350px-Economic-surplus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6912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1722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Image Source: en.wikipedia.org/wiki/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Economic_surplus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#/media/File:Economic-surpluses.svg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602D1D5-9620-485C-026B-52148F08B46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94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Today in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1158240"/>
          </a:xfrm>
        </p:spPr>
        <p:txBody>
          <a:bodyPr/>
          <a:lstStyle/>
          <a:p>
            <a:r>
              <a:rPr lang="en-US" dirty="0"/>
              <a:t>Starting in about 1995 electricity markets gradually started to develop, both in the US and elsewhere </a:t>
            </a:r>
          </a:p>
          <a:p>
            <a:r>
              <a:rPr lang="en-US" dirty="0"/>
              <a:t>In North America </a:t>
            </a:r>
            <a:br>
              <a:rPr lang="en-US" dirty="0"/>
            </a:br>
            <a:r>
              <a:rPr lang="en-US" dirty="0"/>
              <a:t>more than 60% of the</a:t>
            </a:r>
            <a:br>
              <a:rPr lang="en-US" dirty="0"/>
            </a:br>
            <a:r>
              <a:rPr lang="en-US" dirty="0"/>
              <a:t>load is supplied via </a:t>
            </a:r>
            <a:br>
              <a:rPr lang="en-US" dirty="0"/>
            </a:br>
            <a:r>
              <a:rPr lang="en-US" dirty="0"/>
              <a:t>wholesale electricity </a:t>
            </a:r>
            <a:br>
              <a:rPr lang="en-US" dirty="0"/>
            </a:br>
            <a:r>
              <a:rPr lang="en-US" dirty="0"/>
              <a:t>markets; markets differ </a:t>
            </a:r>
            <a:br>
              <a:rPr lang="en-US" dirty="0"/>
            </a:br>
            <a:r>
              <a:rPr lang="en-US" dirty="0"/>
              <a:t>but they all have certain</a:t>
            </a:r>
            <a:br>
              <a:rPr lang="en-US" dirty="0"/>
            </a:br>
            <a:r>
              <a:rPr lang="en-US" dirty="0"/>
              <a:t>common features</a:t>
            </a:r>
          </a:p>
          <a:p>
            <a:pPr lvl="1"/>
            <a:r>
              <a:rPr lang="en-US" dirty="0"/>
              <a:t>The terms regional transmission organizations (RTOs) and independent system operators (ISOs) are used (RTOs are more functionality and most are actually RTOs</a:t>
            </a:r>
            <a:br>
              <a:rPr lang="en-US" dirty="0"/>
            </a:br>
            <a:endParaRPr lang="en-US" sz="800" dirty="0"/>
          </a:p>
        </p:txBody>
      </p:sp>
      <p:pic>
        <p:nvPicPr>
          <p:cNvPr id="7" name="Picture 6" descr="Map of RTOs and IS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9120"/>
            <a:ext cx="5181600" cy="3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33600" y="6399312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www.ferc.gov/industries-data/electric/power-sales-and-markets/rtos-and-isos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2C41C81-EAAB-D6D7-ADEF-CAC64A2EF02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2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NERC Reliability Coordinators (RCs) </a:t>
            </a:r>
          </a:p>
        </p:txBody>
      </p:sp>
      <p:pic>
        <p:nvPicPr>
          <p:cNvPr id="5" name="Picture 4" descr="https://www.nerc.com/pa/rrm/TLR/SiteAssets/Pages/Reliability-Coordinators/Reliability%20Coordinators%20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1" y="1209185"/>
            <a:ext cx="5791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705600" y="1371600"/>
            <a:ext cx="4953000" cy="3139321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E0000"/>
                </a:solidFill>
                <a:latin typeface="+mn-lt"/>
                <a:ea typeface="Calibri" panose="020F0502020204030204" pitchFamily="34" charset="0"/>
                <a:cs typeface="Vrinda"/>
              </a:rPr>
              <a:t>As noted in NERC </a:t>
            </a:r>
            <a:br>
              <a:rPr lang="en-US" sz="2200" dirty="0">
                <a:solidFill>
                  <a:srgbClr val="1E0000"/>
                </a:solidFill>
                <a:latin typeface="+mn-lt"/>
                <a:ea typeface="Calibri" panose="020F0502020204030204" pitchFamily="34" charset="0"/>
                <a:cs typeface="Vrinda"/>
              </a:rPr>
            </a:br>
            <a:r>
              <a:rPr lang="en-US" sz="2200" dirty="0">
                <a:solidFill>
                  <a:srgbClr val="1E0000"/>
                </a:solidFill>
                <a:latin typeface="+mn-lt"/>
                <a:ea typeface="Calibri" panose="020F0502020204030204" pitchFamily="34" charset="0"/>
                <a:cs typeface="Vrinda"/>
              </a:rPr>
              <a:t>IRO-001-1, “Reliability Coordinators must have the authority, plans and agreements in place to immediately direct reliability entities within the Reliability Coordinator Areas to re-dispatch generation, reconfigure transmission, or reduce load to mitigate critical conditions to return the system to a reliable state.” </a:t>
            </a:r>
            <a:endParaRPr lang="en-US" sz="2200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1A9ACB1-7D5B-DB25-34BB-DEB51745B63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Optimal Power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r>
              <a:rPr lang="en-US" dirty="0"/>
              <a:t>Idea is to iterate between solving the power flow, and solving an LP with just a selected number of constraints enforced</a:t>
            </a:r>
          </a:p>
          <a:p>
            <a:r>
              <a:rPr lang="en-US" dirty="0"/>
              <a:t>The power flow (which could be ac or dc) enforces the standard power flow constraints</a:t>
            </a:r>
          </a:p>
          <a:p>
            <a:r>
              <a:rPr lang="en-US" dirty="0"/>
              <a:t>The LP equality constraints include enforcing area interchange, while the inequality constraints include enforcing line limits; controls include changes in generator outputs</a:t>
            </a:r>
          </a:p>
          <a:p>
            <a:r>
              <a:rPr lang="en-US" dirty="0"/>
              <a:t>LP results are transferred to the power flow, which is then resolved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3FE32A0-339D-75C4-7324-D9B2A92A952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Day ahead market – this is needed because time is required to make decisions about committing generators</a:t>
            </a:r>
          </a:p>
          <a:p>
            <a:pPr lvl="1"/>
            <a:r>
              <a:rPr lang="en-US" dirty="0"/>
              <a:t>Generation owners submit offers for how much generation they can supply and at what price; accepted offers are binding</a:t>
            </a:r>
          </a:p>
          <a:p>
            <a:r>
              <a:rPr lang="en-US" dirty="0"/>
              <a:t>Real-time energy market – needed because day ahead forecasts are never perfect, and unexpected events can occur</a:t>
            </a:r>
          </a:p>
          <a:p>
            <a:r>
              <a:rPr lang="en-US" dirty="0"/>
              <a:t>Co-optimization with other “ancillary services” such as reserves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91200"/>
            <a:ext cx="856676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The source for much of this material “Analytic Research Foundations for the Next-Generation Electric</a:t>
            </a:r>
          </a:p>
          <a:p>
            <a:r>
              <a:rPr lang="en-US" sz="1600" dirty="0">
                <a:solidFill>
                  <a:srgbClr val="1E0000"/>
                </a:solidFill>
              </a:rPr>
              <a:t>Grid” (Chapter 2), The National Academies Press, 2016 (free download available)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B2480B9-F6E0-4D75-4D38-150090E1F7F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7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Pricing is done using locational marginal prices, determined by an SCOPF</a:t>
            </a:r>
          </a:p>
          <a:p>
            <a:pPr lvl="1"/>
            <a:r>
              <a:rPr lang="en-US" dirty="0"/>
              <a:t>Most markets include a marginal losses component</a:t>
            </a:r>
          </a:p>
          <a:p>
            <a:r>
              <a:rPr lang="en-US" dirty="0"/>
              <a:t>LMP markets are designed to send transparent price signals so people can make short and long-term decisions</a:t>
            </a:r>
          </a:p>
          <a:p>
            <a:pPr lvl="1"/>
            <a:r>
              <a:rPr lang="en-US" dirty="0"/>
              <a:t>Generators are free to offer their electricity at whatever price they desire; they do not have to reveal their “true” costs</a:t>
            </a:r>
          </a:p>
          <a:p>
            <a:pPr lvl="1"/>
            <a:r>
              <a:rPr lang="en-US" dirty="0"/>
              <a:t>Most of the times markets work as planned (competitive prices) </a:t>
            </a:r>
          </a:p>
          <a:p>
            <a:pPr lvl="1"/>
            <a:r>
              <a:rPr lang="en-US" dirty="0"/>
              <a:t>During times of shortages (scarcity) there are limits on LMPs; ERCOT’s had been  $9000/MWh prior to Uri; now it is $5000/MWh</a:t>
            </a:r>
          </a:p>
          <a:p>
            <a:pPr lvl="1"/>
            <a:r>
              <a:rPr lang="en-US" dirty="0"/>
              <a:t>Markets are run by independent system operators (ISOs)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BE37840-D8BF-DE03-4D02-98EAC39CE0C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2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LMP Energy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dirty="0"/>
              <a:t>In an LMP energy market the generation is paid the LMP at the bus, and the loads pay the LMP at the bus</a:t>
            </a:r>
          </a:p>
          <a:p>
            <a:pPr lvl="1"/>
            <a:r>
              <a:rPr lang="en-US" dirty="0"/>
              <a:t>This is done in both the day ahead market and in the real-time market (which makes up the differences between actual and the day ahead)</a:t>
            </a:r>
          </a:p>
          <a:p>
            <a:r>
              <a:rPr lang="en-US" dirty="0"/>
              <a:t>The generator surplus (profit) is the difference between the LMP and the actual cost of generation</a:t>
            </a:r>
          </a:p>
          <a:p>
            <a:r>
              <a:rPr lang="en-US" dirty="0"/>
              <a:t>Generators that offer too high are not selected to run, and hence make no profit</a:t>
            </a:r>
          </a:p>
          <a:p>
            <a:r>
              <a:rPr lang="en-US" dirty="0"/>
              <a:t>A key decision for the generation owners is what values to offer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2D372C8-7768-0685-A42C-DD4CAF22FD1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88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Offers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Generator offers are given in piecewise linear curves; that is, a fixed $/MWh for so much power for a time period</a:t>
            </a:r>
          </a:p>
          <a:p>
            <a:r>
              <a:rPr lang="en-US" dirty="0"/>
              <a:t>In the absence of constraints (congestion) the ISO would just select the lowest offers to meet the anticipated load</a:t>
            </a:r>
          </a:p>
          <a:p>
            <a:r>
              <a:rPr lang="en-US" dirty="0"/>
              <a:t>Actual dispatch is determined using an SCOPF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3870823"/>
            <a:ext cx="5161433" cy="24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870823"/>
            <a:ext cx="4394897" cy="24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183C93F-7866-91D1-EE60-7F97E4D38555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05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r>
              <a:rPr lang="en-US" dirty="0"/>
              <a:t>Generators with high fixed costs and low operating costs (e.g., wind, solar, nuclear) benefit from running many hours</a:t>
            </a:r>
          </a:p>
          <a:p>
            <a:pPr lvl="1"/>
            <a:r>
              <a:rPr lang="en-US" dirty="0"/>
              <a:t>Usually they should submit offers close to their marginal costs</a:t>
            </a:r>
          </a:p>
          <a:p>
            <a:pPr lvl="1"/>
            <a:r>
              <a:rPr lang="en-US" dirty="0"/>
              <a:t>Wind (and some others) receive a production tax credit (PTC) for their first ten years of operation</a:t>
            </a:r>
          </a:p>
          <a:p>
            <a:pPr lvl="2"/>
            <a:r>
              <a:rPr lang="en-US" dirty="0"/>
              <a:t>$23/MWh for systems starting construction before 1/1/2017</a:t>
            </a:r>
          </a:p>
          <a:p>
            <a:pPr lvl="2"/>
            <a:r>
              <a:rPr lang="en-US" dirty="0"/>
              <a:t>$18/MWh 2017, $14/MWh in 2018, $10/MWh in 2019</a:t>
            </a:r>
          </a:p>
          <a:p>
            <a:pPr lvl="2"/>
            <a:r>
              <a:rPr lang="en-US" dirty="0"/>
              <a:t>It was suppose to end in 2019, but was extended in 12/2019 through 2020 at $15MWh</a:t>
            </a:r>
          </a:p>
          <a:p>
            <a:pPr lvl="2"/>
            <a:r>
              <a:rPr lang="en-US" dirty="0"/>
              <a:t>Then it got extended through the end of 2021 at $18/MWh </a:t>
            </a:r>
          </a:p>
          <a:p>
            <a:pPr lvl="2"/>
            <a:r>
              <a:rPr lang="en-US" dirty="0"/>
              <a:t>On 8/16/22 President Biden signed the Inflation Reduction Act of 2022 that extended the PTC through at least 2024 and provides 100% for certain projects </a:t>
            </a:r>
          </a:p>
          <a:p>
            <a:pPr lvl="1"/>
            <a:r>
              <a:rPr lang="en-US" dirty="0"/>
              <a:t>Generators with low fixed costs and high operating cost can do fine operating fewer hours (at higher prices)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93441C-C312-360E-B816-4D6898F7E8A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8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3733800"/>
          </a:xfrm>
        </p:spPr>
        <p:txBody>
          <a:bodyPr/>
          <a:lstStyle/>
          <a:p>
            <a:r>
              <a:rPr lang="en-US" altLang="en-US" dirty="0"/>
              <a:t>In its simplest form, an auction is a mechanism of allocating scarce goods based upon competition</a:t>
            </a:r>
          </a:p>
          <a:p>
            <a:pPr lvl="1"/>
            <a:r>
              <a:rPr lang="en-US" altLang="en-US" dirty="0"/>
              <a:t>a seller wishes to obtain as much money as possible, and a buyer wants to pay as little as necessary. </a:t>
            </a:r>
          </a:p>
          <a:p>
            <a:r>
              <a:rPr lang="en-US" altLang="en-US" dirty="0"/>
              <a:t>An auction is usually considered efficient  if resources accrue to those who value them most highly</a:t>
            </a:r>
          </a:p>
          <a:p>
            <a:r>
              <a:rPr lang="en-US" altLang="en-US" dirty="0"/>
              <a:t>Auctions can be either one-sided with a single monopolist seller/buyer or a double auction with multiple parties in each category</a:t>
            </a:r>
          </a:p>
          <a:p>
            <a:pPr lvl="1"/>
            <a:r>
              <a:rPr lang="en-US" altLang="en-US" dirty="0"/>
              <a:t>bid to buy, offer to sell</a:t>
            </a:r>
          </a:p>
          <a:p>
            <a:r>
              <a:rPr lang="en-US" altLang="en-US" dirty="0"/>
              <a:t>Most people’s experience is with one-side auctions with one seller and multiple buyers</a:t>
            </a:r>
          </a:p>
          <a:p>
            <a:pPr lvl="1"/>
            <a:endParaRPr lang="en-US" altLang="en-US" sz="4000" dirty="0"/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795439-A3C5-747D-70CD-146649DC195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06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r>
              <a:rPr lang="en-US" altLang="en-US" dirty="0"/>
              <a:t>Electricity markets can be one-sided, with the ISO functioning as a monopolist buyer, while multiple generating companies make offers to sell their generation, or two-sided with load participation</a:t>
            </a:r>
          </a:p>
          <a:p>
            <a:r>
              <a:rPr lang="en-US" altLang="en-US" dirty="0"/>
              <a:t>Auctions provide mechanisms for participants to reveal their true costs while satisfying their desires to buy low and/or sell high.  </a:t>
            </a:r>
          </a:p>
          <a:p>
            <a:r>
              <a:rPr lang="en-US" altLang="en-US" dirty="0"/>
              <a:t>Auctions differ on the price participants receive and the information they see along the way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3D04EF5-EB75-4A6A-FBF5-6FEE1DEB563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22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Single-Sided Auctions with Multiple Buyers, One Seller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3733800"/>
          </a:xfrm>
        </p:spPr>
        <p:txBody>
          <a:bodyPr/>
          <a:lstStyle/>
          <a:p>
            <a:pPr marL="609600" indent="-609600"/>
            <a:r>
              <a:rPr lang="en-US" altLang="en-US" dirty="0"/>
              <a:t>Simultaneous auctions</a:t>
            </a:r>
          </a:p>
          <a:p>
            <a:pPr marL="990600" lvl="1" indent="-533400"/>
            <a:r>
              <a:rPr lang="en-US" altLang="en-US" dirty="0"/>
              <a:t>English (ascending price to buy)</a:t>
            </a:r>
          </a:p>
          <a:p>
            <a:pPr marL="990600" lvl="1" indent="-533400"/>
            <a:r>
              <a:rPr lang="en-US" altLang="en-US" dirty="0"/>
              <a:t>Dutch (descending price to buy)</a:t>
            </a:r>
          </a:p>
          <a:p>
            <a:pPr marL="609600" indent="-609600"/>
            <a:r>
              <a:rPr lang="en-US" altLang="en-US" dirty="0"/>
              <a:t>Sealed-bid auctions (all participants submit offers simultaneously)</a:t>
            </a:r>
          </a:p>
          <a:p>
            <a:pPr marL="990600" lvl="1" indent="-533400"/>
            <a:r>
              <a:rPr lang="en-US" altLang="en-US" dirty="0"/>
              <a:t>First price sealed bid (pay highest price if one, discriminatory prices if multiple)</a:t>
            </a:r>
          </a:p>
          <a:p>
            <a:pPr marL="990600" lvl="1" indent="-533400"/>
            <a:r>
              <a:rPr lang="en-US" altLang="en-US" dirty="0" err="1"/>
              <a:t>Vickrey</a:t>
            </a:r>
            <a:r>
              <a:rPr lang="en-US" altLang="en-US" dirty="0"/>
              <a:t> (uniform second price) (pay the second highest price if one, all pay highest losing price if many); this approach gives people incentive to bid their true value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85CDF61-E0D4-B7C0-DE70-00EC10F50F1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7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Price Auctions: Multiple Sellers, One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Uniform price auctions are sealed offer auctions in which sellers make simultaneous decisions (done when submitting offers).  </a:t>
            </a:r>
          </a:p>
          <a:p>
            <a:r>
              <a:rPr lang="en-US" altLang="en-US" dirty="0"/>
              <a:t>Generators are paid the last accepted offer </a:t>
            </a:r>
          </a:p>
          <a:p>
            <a:r>
              <a:rPr lang="en-US" altLang="en-US" dirty="0"/>
              <a:t>Provides incentive to offer at marginal cost since higher values cause offers to be rejected</a:t>
            </a:r>
          </a:p>
          <a:p>
            <a:pPr lvl="1"/>
            <a:r>
              <a:rPr lang="en-US" altLang="en-US" dirty="0"/>
              <a:t>reigning price should match marginal cost</a:t>
            </a:r>
          </a:p>
          <a:p>
            <a:r>
              <a:rPr lang="en-US" altLang="en-US" dirty="0"/>
              <a:t>Price caps are needed to prevent prices from rising up to infinity during shortages</a:t>
            </a:r>
          </a:p>
          <a:p>
            <a:r>
              <a:rPr lang="en-US" altLang="en-US" dirty="0"/>
              <a:t>Some generators offering above their marginal costs are needed to cover their fixed costs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DA5E3C6-7C63-6BDB-CFDF-87AE55E4523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Offer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1005840"/>
          </a:xfrm>
        </p:spPr>
        <p:txBody>
          <a:bodyPr/>
          <a:lstStyle/>
          <a:p>
            <a:r>
              <a:rPr lang="en-US" dirty="0"/>
              <a:t>Below example shows 3 generator case, in which the bus 2 generator can vary its offer to maximize profit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1296" y="2057400"/>
            <a:ext cx="2362200" cy="3046988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Note, this example makes the unrealistic assumption that the other generators do not vary their offers in response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00" r="2428" b="22001"/>
          <a:stretch/>
        </p:blipFill>
        <p:spPr bwMode="auto">
          <a:xfrm>
            <a:off x="467359" y="2397760"/>
            <a:ext cx="9003937" cy="33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415052C-A7FD-0106-20EE-AC15977A715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1234440"/>
          </a:xfrm>
        </p:spPr>
        <p:txBody>
          <a:bodyPr/>
          <a:lstStyle/>
          <a:p>
            <a:r>
              <a:rPr lang="en-US" dirty="0"/>
              <a:t>In PowerWorld load the </a:t>
            </a:r>
            <a:r>
              <a:rPr lang="en-US" b="1" dirty="0"/>
              <a:t>B3LP</a:t>
            </a:r>
            <a:r>
              <a:rPr lang="en-US" dirty="0"/>
              <a:t> case and then display the LP OPF Dialog (select </a:t>
            </a:r>
            <a:r>
              <a:rPr lang="en-US" b="1" dirty="0"/>
              <a:t>Add-Ons, OPF Case Info, OPF Options and Results)</a:t>
            </a:r>
          </a:p>
          <a:p>
            <a:r>
              <a:rPr lang="en-US" dirty="0"/>
              <a:t>Use </a:t>
            </a:r>
            <a:r>
              <a:rPr lang="en-US" b="1" dirty="0"/>
              <a:t>Solve LP OPF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solve the OPF, initially</a:t>
            </a:r>
            <a:br>
              <a:rPr lang="en-US" dirty="0"/>
            </a:br>
            <a:r>
              <a:rPr lang="en-US" dirty="0"/>
              <a:t>with no line limits </a:t>
            </a:r>
            <a:br>
              <a:rPr lang="en-US" dirty="0"/>
            </a:br>
            <a:r>
              <a:rPr lang="en-US" dirty="0"/>
              <a:t>enforced; this is similar</a:t>
            </a:r>
            <a:br>
              <a:rPr lang="en-US" dirty="0"/>
            </a:br>
            <a:r>
              <a:rPr lang="en-US" dirty="0"/>
              <a:t>to economic dispatch</a:t>
            </a:r>
            <a:br>
              <a:rPr lang="en-US" dirty="0"/>
            </a:br>
            <a:r>
              <a:rPr lang="en-US" dirty="0"/>
              <a:t>with a single power </a:t>
            </a:r>
            <a:br>
              <a:rPr lang="en-US" dirty="0"/>
            </a:br>
            <a:r>
              <a:rPr lang="en-US" dirty="0"/>
              <a:t>balance equality constraint</a:t>
            </a:r>
          </a:p>
          <a:p>
            <a:r>
              <a:rPr lang="en-US" dirty="0"/>
              <a:t>The LP results are available </a:t>
            </a:r>
            <a:br>
              <a:rPr lang="en-US" dirty="0"/>
            </a:br>
            <a:r>
              <a:rPr lang="en-US" dirty="0"/>
              <a:t>from various pages on the dialog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12397"/>
          <a:stretch/>
        </p:blipFill>
        <p:spPr bwMode="auto">
          <a:xfrm>
            <a:off x="5257800" y="2362200"/>
            <a:ext cx="5715000" cy="31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6551D7C-9415-945B-4393-F9B58AA5DCC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33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Market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dirty="0"/>
              <a:t>One issue is whether a particular group of generators has market power</a:t>
            </a:r>
          </a:p>
          <a:p>
            <a:r>
              <a:rPr lang="en-US" dirty="0"/>
              <a:t>Market power is the antithesis of competition</a:t>
            </a:r>
          </a:p>
          <a:p>
            <a:pPr marL="971550" lvl="2" indent="-457200">
              <a:buSzPct val="100000"/>
            </a:pPr>
            <a:r>
              <a:rPr lang="en-US" altLang="en-US" dirty="0"/>
              <a:t>It is the ability of a particular group of sellers to maintain prices above competitive levels, usually by withholding supply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The extreme case is a single supplier of a product (i.e., a monopoly)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In the short run what a monopolistic producer can charge depends upon the price elasticity of the demand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Sometimes market power can result in decreased prices in the long-term by quickening the entry of new players or new innovation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5210792-BB7D-4235-6DD9-98296D649F2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6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Power and Scarcity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altLang="en-US" dirty="0"/>
              <a:t>A generator owner exercises market power when it is unwilling to make energy available at a price that is equal to that unit’s variable cost of production, even thought there is currently unloaded generation capacity (i.e., there is no scarcity).</a:t>
            </a:r>
          </a:p>
          <a:p>
            <a:r>
              <a:rPr lang="en-US" altLang="en-US" dirty="0"/>
              <a:t>Scarcity rents occur when the level of electric demand is such that there is little, if any, unused capacity</a:t>
            </a:r>
          </a:p>
          <a:p>
            <a:r>
              <a:rPr lang="en-US" altLang="en-US" dirty="0"/>
              <a:t>Scarcity rents are used to recover fixed costs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341176-0DC4-3972-3057-0E6D1700F15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6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</a:t>
            </a:r>
            <a:r>
              <a:rPr lang="en-US" dirty="0" err="1"/>
              <a:t>cont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9" t="33535" r="23951" b="37910"/>
          <a:stretch/>
        </p:blipFill>
        <p:spPr bwMode="auto">
          <a:xfrm>
            <a:off x="914400" y="1280160"/>
            <a:ext cx="9092758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34304" r="8748" b="35233"/>
          <a:stretch/>
        </p:blipFill>
        <p:spPr bwMode="auto">
          <a:xfrm>
            <a:off x="914399" y="4038601"/>
            <a:ext cx="9092757" cy="22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FD8280F-F843-4528-7F66-0F0857B217C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0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1082040"/>
          </a:xfrm>
        </p:spPr>
        <p:txBody>
          <a:bodyPr/>
          <a:lstStyle/>
          <a:p>
            <a:r>
              <a:rPr lang="en-US" dirty="0"/>
              <a:t>On use </a:t>
            </a:r>
            <a:r>
              <a:rPr lang="en-US" b="1" dirty="0"/>
              <a:t>Options, Constraint Options </a:t>
            </a:r>
            <a:r>
              <a:rPr lang="en-US" dirty="0"/>
              <a:t>to enable the enforcement of the Line/Transformer MVA limits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13386" r="47254" b="44154"/>
          <a:stretch/>
        </p:blipFill>
        <p:spPr bwMode="auto">
          <a:xfrm>
            <a:off x="990600" y="2209800"/>
            <a:ext cx="8382000" cy="42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16F099-83EE-E9C2-062C-F995E0C8380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9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cont.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13847" r="22668" b="56616"/>
          <a:stretch/>
        </p:blipFill>
        <p:spPr bwMode="auto">
          <a:xfrm>
            <a:off x="914400" y="1371599"/>
            <a:ext cx="8229600" cy="18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3733" r="40234" b="57900"/>
          <a:stretch/>
        </p:blipFill>
        <p:spPr bwMode="auto">
          <a:xfrm>
            <a:off x="914400" y="3352800"/>
            <a:ext cx="731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11906"/>
          <a:stretch/>
        </p:blipFill>
        <p:spPr bwMode="auto">
          <a:xfrm>
            <a:off x="8305800" y="2971800"/>
            <a:ext cx="3705861" cy="202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0CF58A6-A750-61F3-6304-EA7229B389E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8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80160"/>
            <a:ext cx="8610599" cy="466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723DE-6B10-48DB-9C6E-9AD2546DEF71}"/>
              </a:ext>
            </a:extLst>
          </p:cNvPr>
          <p:cNvSpPr txBox="1"/>
          <p:nvPr/>
        </p:nvSpPr>
        <p:spPr>
          <a:xfrm>
            <a:off x="914400" y="6114355"/>
            <a:ext cx="10363200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Open the case </a:t>
            </a:r>
            <a:r>
              <a:rPr lang="en-US" sz="2400" b="1" dirty="0">
                <a:solidFill>
                  <a:srgbClr val="1E0000"/>
                </a:solidFill>
              </a:rPr>
              <a:t>Example6_23_OPF.</a:t>
            </a:r>
            <a:r>
              <a:rPr lang="en-US" sz="2400" dirty="0">
                <a:solidFill>
                  <a:srgbClr val="1E0000"/>
                </a:solidFill>
              </a:rPr>
              <a:t>  In this example the load is gradually increased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723DE-6B10-48DB-9C6E-9AD2546DEF71}"/>
              </a:ext>
            </a:extLst>
          </p:cNvPr>
          <p:cNvSpPr txBox="1"/>
          <p:nvPr/>
        </p:nvSpPr>
        <p:spPr>
          <a:xfrm>
            <a:off x="8610600" y="1371600"/>
            <a:ext cx="3048000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On the </a:t>
            </a:r>
            <a:r>
              <a:rPr lang="en-US" sz="2400" b="1" dirty="0">
                <a:solidFill>
                  <a:srgbClr val="1E0000"/>
                </a:solidFill>
              </a:rPr>
              <a:t>Options, Environment</a:t>
            </a:r>
            <a:br>
              <a:rPr lang="en-US" sz="2400" b="1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page the simulation can be set to solve an OPF when simulating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849F17E-0DD2-76B8-0CF3-8D4950DEE85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9643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9081</TotalTime>
  <Words>3583</Words>
  <Application>Microsoft Office PowerPoint</Application>
  <PresentationFormat>Widescreen</PresentationFormat>
  <Paragraphs>295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LP Optimal Power Flow</vt:lpstr>
      <vt:lpstr>LP Optimal Power Flow</vt:lpstr>
      <vt:lpstr>LP OPF Introductory Example</vt:lpstr>
      <vt:lpstr>LP OPF Introductory Example, cont</vt:lpstr>
      <vt:lpstr>LP OPF Introductory Example, cont</vt:lpstr>
      <vt:lpstr>LP OPF Introductory Example, cont.</vt:lpstr>
      <vt:lpstr>Example 6_23 Optimal Power Flow</vt:lpstr>
      <vt:lpstr>Locational Marginal Costs (LMPs)</vt:lpstr>
      <vt:lpstr>Example 6_23 Optimal Power Flow with Load Scale = 1.72</vt:lpstr>
      <vt:lpstr>Example 6_23 Optimal Power Flow with Load Scale = 1.72</vt:lpstr>
      <vt:lpstr>Example 6_23 Optimal Power Flow with Load Scale = 1.82</vt:lpstr>
      <vt:lpstr>Generator Cost Curve Modeling</vt:lpstr>
      <vt:lpstr>Security Constrained OPF</vt:lpstr>
      <vt:lpstr>Security Constrained OPF, cont.</vt:lpstr>
      <vt:lpstr>SCOPF Example</vt:lpstr>
      <vt:lpstr>PowerWorld SCOPF Application</vt:lpstr>
      <vt:lpstr>LP OPF and SCOPF Issues</vt:lpstr>
      <vt:lpstr>OPF Solution by Newton’s Method</vt:lpstr>
      <vt:lpstr>OPF Solution by Newton’s Method</vt:lpstr>
      <vt:lpstr>OPF Solution by Newton’s Method</vt:lpstr>
      <vt:lpstr>OPF Solution by Newton’s Method</vt:lpstr>
      <vt:lpstr>OPF Solution by Newton’s Method</vt:lpstr>
      <vt:lpstr>Example: Solve</vt:lpstr>
      <vt:lpstr>Newton OPF Comments</vt:lpstr>
      <vt:lpstr>Mixed-Integer Programming</vt:lpstr>
      <vt:lpstr>Mixed-Integer Programming</vt:lpstr>
      <vt:lpstr>Mixed-Integer Programming</vt:lpstr>
      <vt:lpstr>More General Solvers Overview</vt:lpstr>
      <vt:lpstr>DC OPF and SCOPF</vt:lpstr>
      <vt:lpstr>Example 6_13 DC SCOPF: Load Scalar at 1.20</vt:lpstr>
      <vt:lpstr>2000 Bus Texas Synthetic DC OPF Example</vt:lpstr>
      <vt:lpstr>June 1998 Heat Storm: Two Constraints Caused a Price Spike</vt:lpstr>
      <vt:lpstr>Electricity Markets History</vt:lpstr>
      <vt:lpstr>Markets Versus Centralized Planning</vt:lpstr>
      <vt:lpstr>Overall Goal</vt:lpstr>
      <vt:lpstr>Electricity Markets Today in North America</vt:lpstr>
      <vt:lpstr>Aside: NERC Reliability Coordinators (RCs) </vt:lpstr>
      <vt:lpstr>Electricity Markets Common Features</vt:lpstr>
      <vt:lpstr>Electricity Markets Common Features</vt:lpstr>
      <vt:lpstr>LMP Energy Markets</vt:lpstr>
      <vt:lpstr>Generator Offers</vt:lpstr>
      <vt:lpstr>General Guidelines</vt:lpstr>
      <vt:lpstr>Auctions</vt:lpstr>
      <vt:lpstr>Auctions, cont.</vt:lpstr>
      <vt:lpstr>Types of Single-Sided Auctions with Multiple Buyers, One Seller</vt:lpstr>
      <vt:lpstr>Uniform Price Auctions: Multiple Sellers, One Buyer</vt:lpstr>
      <vt:lpstr>What to Offer Example</vt:lpstr>
      <vt:lpstr>Horizontal Market Power</vt:lpstr>
      <vt:lpstr>Market Power and Scarcity Rents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Kunkolienkar, Sanjana Mahendra</cp:lastModifiedBy>
  <cp:revision>588</cp:revision>
  <cp:lastPrinted>2020-08-20T12:26:33Z</cp:lastPrinted>
  <dcterms:created xsi:type="dcterms:W3CDTF">2000-05-11T14:27:08Z</dcterms:created>
  <dcterms:modified xsi:type="dcterms:W3CDTF">2022-11-30T04:47:56Z</dcterms:modified>
</cp:coreProperties>
</file>