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  <p:sldMasterId id="2147483758" r:id="rId3"/>
    <p:sldMasterId id="2147483648" r:id="rId4"/>
  </p:sldMasterIdLst>
  <p:notesMasterIdLst>
    <p:notesMasterId r:id="rId53"/>
  </p:notesMasterIdLst>
  <p:handoutMasterIdLst>
    <p:handoutMasterId r:id="rId54"/>
  </p:handoutMasterIdLst>
  <p:sldIdLst>
    <p:sldId id="258" r:id="rId5"/>
    <p:sldId id="930" r:id="rId6"/>
    <p:sldId id="931" r:id="rId7"/>
    <p:sldId id="932" r:id="rId8"/>
    <p:sldId id="933" r:id="rId9"/>
    <p:sldId id="871" r:id="rId10"/>
    <p:sldId id="872" r:id="rId11"/>
    <p:sldId id="873" r:id="rId12"/>
    <p:sldId id="874" r:id="rId13"/>
    <p:sldId id="875" r:id="rId14"/>
    <p:sldId id="876" r:id="rId15"/>
    <p:sldId id="877" r:id="rId16"/>
    <p:sldId id="881" r:id="rId17"/>
    <p:sldId id="882" r:id="rId18"/>
    <p:sldId id="896" r:id="rId19"/>
    <p:sldId id="897" r:id="rId20"/>
    <p:sldId id="898" r:id="rId21"/>
    <p:sldId id="899" r:id="rId22"/>
    <p:sldId id="900" r:id="rId23"/>
    <p:sldId id="901" r:id="rId24"/>
    <p:sldId id="902" r:id="rId25"/>
    <p:sldId id="903" r:id="rId26"/>
    <p:sldId id="904" r:id="rId27"/>
    <p:sldId id="905" r:id="rId28"/>
    <p:sldId id="906" r:id="rId29"/>
    <p:sldId id="907" r:id="rId30"/>
    <p:sldId id="908" r:id="rId31"/>
    <p:sldId id="909" r:id="rId32"/>
    <p:sldId id="910" r:id="rId33"/>
    <p:sldId id="911" r:id="rId34"/>
    <p:sldId id="912" r:id="rId35"/>
    <p:sldId id="913" r:id="rId36"/>
    <p:sldId id="914" r:id="rId37"/>
    <p:sldId id="915" r:id="rId38"/>
    <p:sldId id="916" r:id="rId39"/>
    <p:sldId id="917" r:id="rId40"/>
    <p:sldId id="918" r:id="rId41"/>
    <p:sldId id="919" r:id="rId42"/>
    <p:sldId id="920" r:id="rId43"/>
    <p:sldId id="921" r:id="rId44"/>
    <p:sldId id="922" r:id="rId45"/>
    <p:sldId id="923" r:id="rId46"/>
    <p:sldId id="924" r:id="rId47"/>
    <p:sldId id="925" r:id="rId48"/>
    <p:sldId id="926" r:id="rId49"/>
    <p:sldId id="927" r:id="rId50"/>
    <p:sldId id="928" r:id="rId51"/>
    <p:sldId id="929" r:id="rId52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2" autoAdjust="0"/>
    <p:restoredTop sz="94694" autoAdjust="0"/>
  </p:normalViewPr>
  <p:slideViewPr>
    <p:cSldViewPr>
      <p:cViewPr varScale="1">
        <p:scale>
          <a:sx n="107" d="100"/>
          <a:sy n="107" d="100"/>
        </p:scale>
        <p:origin x="-110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621" y="607388"/>
            <a:ext cx="11283883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32804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6584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4103">
            <a:extLst>
              <a:ext uri="{FF2B5EF4-FFF2-40B4-BE49-F238E27FC236}">
                <a16:creationId xmlns:a16="http://schemas.microsoft.com/office/drawing/2014/main" xmlns="" id="{4963AE1E-B509-6CE8-D0B1-1007368171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7432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1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10972800" cy="106984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0160"/>
            <a:ext cx="11326305" cy="4809555"/>
          </a:xfrm>
        </p:spPr>
        <p:txBody>
          <a:bodyPr/>
          <a:lstStyle>
            <a:lvl1pPr>
              <a:defRPr sz="2600"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2"/>
            <a:ext cx="38608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xmlns="" id="{D5AA4A7E-96EB-F424-D00A-55C8C32D99B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43000"/>
            <a:ext cx="116332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75B70797-B304-BDD6-B9A2-19B42CEC3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922020"/>
            <a:ext cx="416558" cy="4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166F5F6-2300-79C8-76F2-3277D398D8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67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7670"/>
            <a:ext cx="10972800" cy="107996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5725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4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1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66"/>
            <a:ext cx="10972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82963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82962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78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10972800" cy="106984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xmlns="" id="{B44B99A5-276E-F807-993C-C6AF73DF26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200" y="922020"/>
            <a:ext cx="416558" cy="4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8">
            <a:extLst>
              <a:ext uri="{FF2B5EF4-FFF2-40B4-BE49-F238E27FC236}">
                <a16:creationId xmlns:a16="http://schemas.microsoft.com/office/drawing/2014/main" xmlns="" id="{00287BAF-4729-81F0-92AB-AA3C0904F4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43000"/>
            <a:ext cx="116332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213577C-AA63-F3FF-7E09-EF88A3991E5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73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6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3735"/>
            <a:ext cx="4011084" cy="10313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3735"/>
            <a:ext cx="6815667" cy="5476124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099"/>
            <a:ext cx="4011084" cy="4444760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4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672867-4B84-3044-819A-BDD5809F0F3B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2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152"/>
            <a:ext cx="10972800" cy="1069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59"/>
            <a:ext cx="11486561" cy="4903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72867-4B84-3044-819A-BDD5809F0F3B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5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25: Auctions, Electric Grid Resiliency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Offer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005840"/>
          </a:xfrm>
        </p:spPr>
        <p:txBody>
          <a:bodyPr/>
          <a:lstStyle/>
          <a:p>
            <a:r>
              <a:rPr lang="en-US" dirty="0"/>
              <a:t>Below example shows 3 generator case, in which the bus 2 generator can vary its offer to maximize profit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296" y="2057400"/>
            <a:ext cx="2362200" cy="304698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Note, this example makes the unrealistic assumption that the other generators do not vary their offers in response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00" r="2428" b="22001"/>
          <a:stretch/>
        </p:blipFill>
        <p:spPr bwMode="auto">
          <a:xfrm>
            <a:off x="467359" y="2397760"/>
            <a:ext cx="9003937" cy="3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3415052C-A7FD-0106-20EE-AC15977A715C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Market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One issue is whether a particular group of generators has market power</a:t>
            </a:r>
          </a:p>
          <a:p>
            <a:r>
              <a:rPr lang="en-US" dirty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/>
              <a:t>It is the ability of a particular group of sellers to maintain prices above competitive levels, usually by withholding 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Sometimes market power can result in decreased prices in the long-term by quickening the entry of new players or new innovation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5210792-BB7D-4235-6DD9-98296D649F2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A3341176-0DC4-3972-3057-0E6D1700F15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200"/>
            <a:ext cx="8458200" cy="1066800"/>
          </a:xfrm>
        </p:spPr>
        <p:txBody>
          <a:bodyPr/>
          <a:lstStyle/>
          <a:p>
            <a:r>
              <a:rPr lang="en-US" dirty="0"/>
              <a:t>High-Impact, Low-Frequency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concern to consider what the NERC calls </a:t>
            </a:r>
            <a:r>
              <a:rPr lang="en-US" dirty="0" err="1"/>
              <a:t>calls</a:t>
            </a:r>
            <a:r>
              <a:rPr lang="en-US" dirty="0"/>
              <a:t> High-Impact, </a:t>
            </a:r>
            <a:br>
              <a:rPr lang="en-US" dirty="0"/>
            </a:br>
            <a:r>
              <a:rPr lang="en-US" dirty="0"/>
              <a:t>Low-Frequency Events</a:t>
            </a:r>
            <a:br>
              <a:rPr lang="en-US" dirty="0"/>
            </a:br>
            <a:r>
              <a:rPr lang="en-US" dirty="0"/>
              <a:t>(HILFs); others call them </a:t>
            </a:r>
            <a:br>
              <a:rPr lang="en-US" dirty="0"/>
            </a:br>
            <a:r>
              <a:rPr lang="en-US" dirty="0"/>
              <a:t>black sky days</a:t>
            </a:r>
          </a:p>
          <a:p>
            <a:pPr lvl="1"/>
            <a:r>
              <a:rPr lang="en-US" dirty="0"/>
              <a:t>Large-scale, potentially long duration blackouts</a:t>
            </a:r>
          </a:p>
          <a:p>
            <a:pPr lvl="1"/>
            <a:r>
              <a:rPr lang="en-US" dirty="0"/>
              <a:t>HILFs identified by NERC </a:t>
            </a:r>
            <a:br>
              <a:rPr lang="en-US" dirty="0"/>
            </a:br>
            <a:r>
              <a:rPr lang="en-US" dirty="0"/>
              <a:t>were 1) a coordinated cyber, </a:t>
            </a:r>
            <a:br>
              <a:rPr lang="en-US" dirty="0"/>
            </a:br>
            <a:r>
              <a:rPr lang="en-US" dirty="0"/>
              <a:t>physical or blended attacks, 2) pandemics, 3) geomagnetic disturbances (GMDs), and 4) HEMPs </a:t>
            </a:r>
          </a:p>
          <a:p>
            <a:r>
              <a:rPr lang="en-US" dirty="0"/>
              <a:t>The next several slides will consider some challenges in this area including some coverage of Winter Storm Uri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4" t="10046" r="2622" b="9432"/>
          <a:stretch/>
        </p:blipFill>
        <p:spPr bwMode="auto">
          <a:xfrm>
            <a:off x="6221625" y="1676400"/>
            <a:ext cx="3850832" cy="2395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80465" y="4019490"/>
            <a:ext cx="30620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</a:rPr>
              <a:t>Image Source: NERC, 2012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6371B801-CA32-3945-E163-825BFED4F29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92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and Resiliency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Keeping the lights on involves designing and operating the electric grid with a goal of simultaneously increasing two related but ultimately different concepts: reliability and resiliency</a:t>
            </a:r>
          </a:p>
          <a:p>
            <a:r>
              <a:rPr lang="en-US" dirty="0"/>
              <a:t>Reliability: suitable or fit to be relied on: dependable</a:t>
            </a:r>
          </a:p>
          <a:p>
            <a:pPr lvl="1"/>
            <a:r>
              <a:rPr lang="en-US" dirty="0"/>
              <a:t>One of the key benefits of interconnected electric grids</a:t>
            </a:r>
          </a:p>
          <a:p>
            <a:r>
              <a:rPr lang="en-US" dirty="0"/>
              <a:t>Resiliency: an ability to recover from or adjust easily to misfortune or change</a:t>
            </a:r>
          </a:p>
          <a:p>
            <a:pPr lvl="1"/>
            <a:r>
              <a:rPr lang="en-US" dirty="0"/>
              <a:t>A key focus of electric grid protection systems almost from day one, but there is a more recent focus on acknowledging that large-scale blackouts cannot be totally prevented, so we must be able to bounce back </a:t>
            </a:r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077200" y="6606584"/>
            <a:ext cx="2133600" cy="25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FC8D21-943B-441A-A479-D8EF879E15E7}" type="slidenum">
              <a:rPr lang="en-US" sz="1200" smtClean="0"/>
              <a:pPr>
                <a:defRPr/>
              </a:pPr>
              <a:t>13</a:t>
            </a:fld>
            <a:endParaRPr lang="en-US" sz="1200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17A5318-23D4-07EC-6C7F-E8E38D881DE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2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Grid Resilience?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Merriam Webster Dictionary (resilience in general)</a:t>
            </a:r>
          </a:p>
          <a:p>
            <a:pPr lvl="1"/>
            <a:r>
              <a:rPr lang="en-US" dirty="0"/>
              <a:t>“An ability to recover from or adjust easily to misfortune or change”</a:t>
            </a:r>
          </a:p>
          <a:p>
            <a:r>
              <a:rPr lang="en-US" dirty="0"/>
              <a:t>EPRI &amp; North American Transmission Forum (NATF)</a:t>
            </a:r>
          </a:p>
          <a:p>
            <a:pPr lvl="1"/>
            <a:r>
              <a:rPr lang="en-US" dirty="0"/>
              <a:t>The ability of the system and its components (… equipment and human …) to minimize damage and improve recovery from non-routine disruptions, including High Impact, Low Frequency (HILF) events, in a reasonable amount of time”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86412" y="6089715"/>
            <a:ext cx="12105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</a:rPr>
              <a:t>These definitions are from the 53</a:t>
            </a:r>
            <a:r>
              <a:rPr lang="en-US" altLang="en-US" sz="1400" baseline="30000" dirty="0">
                <a:latin typeface="Arial" charset="0"/>
              </a:rPr>
              <a:t>rd</a:t>
            </a:r>
            <a:r>
              <a:rPr lang="en-US" altLang="en-US" sz="1400" dirty="0">
                <a:latin typeface="Arial" charset="0"/>
              </a:rPr>
              <a:t> North American Power Symposium keynote address by Dan Smith of Lower Colorado River Authority, Nov/2021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EB9987F5-AFF2-3268-5286-38F681F96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5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– Resilience Continuum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265" y="1405392"/>
            <a:ext cx="9389692" cy="530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829800" y="1828800"/>
            <a:ext cx="1893216" cy="255454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Slide is from the 53</a:t>
            </a:r>
            <a:r>
              <a:rPr lang="en-US" altLang="en-US" sz="1600" baseline="30000" dirty="0">
                <a:latin typeface="Arial" charset="0"/>
              </a:rPr>
              <a:t>rd</a:t>
            </a:r>
            <a:r>
              <a:rPr lang="en-US" altLang="en-US" sz="1600" dirty="0">
                <a:latin typeface="Arial" charset="0"/>
              </a:rPr>
              <a:t> North American Power Symposium keynote address by Dan Smith of Lower Colorado River Authority, November 2021; credit NATF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7D4C6816-AD27-E7BC-23AA-EED90EB2D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37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Recent Reports on Resiliency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385142" cy="4323703"/>
          </a:xfrm>
        </p:spPr>
        <p:txBody>
          <a:bodyPr/>
          <a:lstStyle/>
          <a:p>
            <a:r>
              <a:rPr lang="en-US" i="1" dirty="0"/>
              <a:t>Analytic Research Foundations for the Next-Generation Electric Grid</a:t>
            </a:r>
            <a:r>
              <a:rPr lang="en-US" dirty="0"/>
              <a:t>, 2016</a:t>
            </a:r>
          </a:p>
          <a:p>
            <a:pPr lvl="1"/>
            <a:r>
              <a:rPr lang="en-US" dirty="0"/>
              <a:t>Make everything as simple as possible but not simpler [maybe from Einstein]</a:t>
            </a:r>
          </a:p>
          <a:p>
            <a:r>
              <a:rPr lang="en-US" i="1" dirty="0"/>
              <a:t>Enhancing the Resilience of the Nation’s Electricity System</a:t>
            </a:r>
            <a:r>
              <a:rPr lang="en-US" dirty="0"/>
              <a:t>, 2017</a:t>
            </a:r>
          </a:p>
          <a:p>
            <a:r>
              <a:rPr lang="en-US" dirty="0"/>
              <a:t>US Department of Energy Transmission Innovation Symposium, May 2021</a:t>
            </a:r>
          </a:p>
          <a:p>
            <a:pPr lvl="1"/>
            <a:r>
              <a:rPr lang="en-US" dirty="0"/>
              <a:t>www.energy.gov/oe/transmission-innovation-symposium</a:t>
            </a:r>
          </a:p>
          <a:p>
            <a:r>
              <a:rPr lang="en-US" dirty="0"/>
              <a:t>Focus here is on resiliency</a:t>
            </a:r>
          </a:p>
          <a:p>
            <a:endParaRPr lang="en-US" dirty="0"/>
          </a:p>
        </p:txBody>
      </p:sp>
      <p:pic>
        <p:nvPicPr>
          <p:cNvPr id="3074" name="Picture 2" descr="https://www.nap.edu/cover/24836/45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932297"/>
            <a:ext cx="2015411" cy="26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nap.edu/cover/21919/4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80160"/>
            <a:ext cx="1971635" cy="25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B1AE115-FE8F-FA20-1488-7BD07E318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0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Resilient to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80160"/>
            <a:ext cx="11043501" cy="1442621"/>
          </a:xfrm>
        </p:spPr>
        <p:txBody>
          <a:bodyPr/>
          <a:lstStyle/>
          <a:p>
            <a:r>
              <a:rPr lang="en-US" dirty="0"/>
              <a:t>A key question on resiliency is to determine the likely threats</a:t>
            </a:r>
          </a:p>
          <a:p>
            <a:pPr lvl="1"/>
            <a:r>
              <a:rPr lang="en-US" dirty="0"/>
              <a:t>Some are geographic, and may are hard to quantify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66" y="2884041"/>
            <a:ext cx="5176335" cy="34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5257" y="2355651"/>
            <a:ext cx="2302233" cy="4616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Earthquake Risk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0684" y="3005682"/>
            <a:ext cx="5496640" cy="353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67632" y="6460621"/>
            <a:ext cx="55973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Enhancing the Resilience of the Nation’s Electricity System</a:t>
            </a:r>
            <a:r>
              <a:rPr lang="en-US" sz="1400" dirty="0"/>
              <a:t>,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6683" y="2450186"/>
            <a:ext cx="2635658" cy="4616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Freezing Rain Risk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1340FA7F-4C6C-2A09-4204-22E7B007C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0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88136"/>
          </a:xfrm>
        </p:spPr>
        <p:txBody>
          <a:bodyPr/>
          <a:lstStyle/>
          <a:p>
            <a:r>
              <a:rPr lang="en-US" dirty="0"/>
              <a:t>Some Electric Grid Risks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385" y="1303511"/>
            <a:ext cx="8969506" cy="529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56210" y="5460523"/>
            <a:ext cx="1857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i="1" dirty="0"/>
              <a:t>Enhancing the Resilience of the Nation’s Electricity System</a:t>
            </a:r>
            <a:r>
              <a:rPr lang="en-US" sz="1400" dirty="0"/>
              <a:t>, 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49C1EF-2270-F050-A812-84A5DF08D8C1}"/>
              </a:ext>
            </a:extLst>
          </p:cNvPr>
          <p:cNvSpPr txBox="1"/>
          <p:nvPr/>
        </p:nvSpPr>
        <p:spPr>
          <a:xfrm>
            <a:off x="9113508" y="1740770"/>
            <a:ext cx="2339527" cy="193899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This image does not mention cold weather, though it is discussed in the 2017 report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3D2E2B7C-F9DF-F6EA-D49C-715AE3D17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39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Near Blackout, February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electric grids often make the news for all the wrong reasons!</a:t>
            </a:r>
          </a:p>
          <a:p>
            <a:r>
              <a:rPr lang="en-US" dirty="0"/>
              <a:t>Starting on Feb 14, 2021 statewide </a:t>
            </a:r>
            <a:br>
              <a:rPr lang="en-US" dirty="0"/>
            </a:br>
            <a:r>
              <a:rPr lang="en-US" dirty="0"/>
              <a:t>Texas had  temperatures much </a:t>
            </a:r>
            <a:br>
              <a:rPr lang="en-US" dirty="0"/>
            </a:br>
            <a:r>
              <a:rPr lang="en-US" dirty="0"/>
              <a:t>below avg., though not record cold</a:t>
            </a:r>
          </a:p>
          <a:p>
            <a:pPr lvl="1"/>
            <a:r>
              <a:rPr lang="en-US" dirty="0"/>
              <a:t>In College Station on Feb 15 is low was 9</a:t>
            </a:r>
            <a:r>
              <a:rPr lang="en-US" dirty="0">
                <a:sym typeface="Symbol" panose="05050102010706020507" pitchFamily="18" charset="2"/>
              </a:rPr>
              <a:t>F and very windy (and 5F on Feb 16); avg. high is 65F and low of 45F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Our record low is -3F (1/31/1949), our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coldest February temperature was 5F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(2/5/1951) and last single digit was </a:t>
            </a:r>
            <a:r>
              <a:rPr lang="en-US" dirty="0"/>
              <a:t>9</a:t>
            </a:r>
            <a:r>
              <a:rPr lang="en-US" dirty="0">
                <a:sym typeface="Symbol" panose="05050102010706020507" pitchFamily="18" charset="2"/>
              </a:rPr>
              <a:t>F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(12/22/1989)</a:t>
            </a:r>
          </a:p>
          <a:p>
            <a:r>
              <a:rPr lang="en-US" dirty="0">
                <a:sym typeface="Symbol" panose="05050102010706020507" pitchFamily="18" charset="2"/>
              </a:rPr>
              <a:t>This stressed many infrastructures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including the ERCOT electric grid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933A58B6-AACB-B23A-06F3-0E3AE641F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0136" y="3883133"/>
            <a:ext cx="4145306" cy="29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258005-841B-7674-DE7C-125199638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59"/>
          <a:stretch/>
        </p:blipFill>
        <p:spPr bwMode="auto">
          <a:xfrm>
            <a:off x="7066631" y="1829673"/>
            <a:ext cx="3672316" cy="150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B8B7A4CA-E047-897C-F34B-1F0F2372F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90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6693C-3354-0F10-E490-2BA2760F7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Zoomed View of Generation Sources,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40CD45-7731-9D41-E3B7-896C9A407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2" y="1323682"/>
            <a:ext cx="11542476" cy="5239479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4399D5A-6A65-6F2B-BAF9-67C52640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36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AFEB3-C0E7-EF76-1C48-8B27167D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Generation and Home Heating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242197-0912-77EF-DDE0-F9A3EE2A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" y="1340247"/>
            <a:ext cx="8937323" cy="500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28CA95-9F22-DE7C-1B27-38B370E6B970}"/>
              </a:ext>
            </a:extLst>
          </p:cNvPr>
          <p:cNvSpPr/>
          <p:nvPr/>
        </p:nvSpPr>
        <p:spPr>
          <a:xfrm>
            <a:off x="368424" y="6415516"/>
            <a:ext cx="4508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Image Source: www.eia.gov/todayinenergy/detail.php?id=47116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4C2EEE-DB5E-B009-4B01-D6402E7E9B36}"/>
              </a:ext>
            </a:extLst>
          </p:cNvPr>
          <p:cNvSpPr txBox="1"/>
          <p:nvPr/>
        </p:nvSpPr>
        <p:spPr>
          <a:xfrm>
            <a:off x="9691794" y="1521161"/>
            <a:ext cx="2131782" cy="304698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Texas population is growing, increasing 16% from 25.1 million in 2010 to 29.2 million on 2020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666E6572-02EC-A8BF-C185-5C0A2042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61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DB561-A29F-4BA7-9F63-854ED64B9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Population Density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4DA910-CEA1-D41E-C99A-82C92DC3C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" y="1211910"/>
            <a:ext cx="8116462" cy="549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871F2D7B-122D-509D-FC9B-B899B11B0D09}"/>
              </a:ext>
            </a:extLst>
          </p:cNvPr>
          <p:cNvSpPr txBox="1"/>
          <p:nvPr/>
        </p:nvSpPr>
        <p:spPr>
          <a:xfrm>
            <a:off x="8964707" y="1568466"/>
            <a:ext cx="2875359" cy="23083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85% of population is along or east of the I35 corridor (DFW to Waco to Austin to San Antonio to Laredo)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DD4717DE-D411-EAA1-01C0-800F5081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3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082CD-48E9-610D-61D1-E4A4BF85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Temperatures, Feb 11 to 18,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224F83-53C1-2A5C-59A6-7E31F25F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0160"/>
            <a:ext cx="9753600" cy="54864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241CBD77-9723-E477-F0FB-3AC852F67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0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5B038-7279-E944-E3FD-A75E0080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3152"/>
            <a:ext cx="11585643" cy="1069848"/>
          </a:xfrm>
        </p:spPr>
        <p:txBody>
          <a:bodyPr/>
          <a:lstStyle/>
          <a:p>
            <a:r>
              <a:rPr lang="en-US" dirty="0"/>
              <a:t>Texas Wind and Solar Max Gen Based on Weather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8E8DD0-C0DE-5684-5A2F-64F38AAB7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0160"/>
            <a:ext cx="8402509" cy="520788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17DAA627-7AB4-5F63-D503-41252A1D4BDD}"/>
              </a:ext>
            </a:extLst>
          </p:cNvPr>
          <p:cNvSpPr txBox="1"/>
          <p:nvPr/>
        </p:nvSpPr>
        <p:spPr>
          <a:xfrm>
            <a:off x="9548366" y="2443955"/>
            <a:ext cx="2312893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does not account for cold weather failures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81292B86-02F4-A990-9951-6C2F921DA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0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D0C3E3-56DB-9AD4-94DC-AE4B5B048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Wind Speed, Feb 11 to 18,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AA06FB-0C3E-2372-4642-650F0D2E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0160"/>
            <a:ext cx="9753600" cy="54864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EB50CFAA-15A4-1BE1-27DA-983D6445C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63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259F23-3906-D703-EB6E-80015551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Generation Feb 11-18,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560F9B-5BF7-644F-C3E6-AB5D7CE12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6" y="1227643"/>
            <a:ext cx="8960177" cy="5045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5AF644-1881-F328-9C44-4B7BF125ED65}"/>
              </a:ext>
            </a:extLst>
          </p:cNvPr>
          <p:cNvSpPr txBox="1"/>
          <p:nvPr/>
        </p:nvSpPr>
        <p:spPr>
          <a:xfrm>
            <a:off x="9695536" y="5332854"/>
            <a:ext cx="199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Image source: New York Times, Feb 23, 2021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27AA7024-BF56-FD44-36DF-4F2CD7344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4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18148-2E56-D82B-D98F-23C27066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Aside: Power System Dynamic Response to Load/Gen Mismatch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497DF3-898B-5864-35C9-1635D2577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electric grid frequency is constantly changing, but it usually within a few mHz of desired (e.g., 60 Hz)</a:t>
            </a:r>
          </a:p>
          <a:p>
            <a:r>
              <a:rPr lang="en-US" dirty="0"/>
              <a:t>Too much generation </a:t>
            </a:r>
            <a:br>
              <a:rPr lang="en-US" dirty="0"/>
            </a:br>
            <a:r>
              <a:rPr lang="en-US" dirty="0"/>
              <a:t>increases the frequency </a:t>
            </a:r>
            <a:br>
              <a:rPr lang="en-US" dirty="0"/>
            </a:br>
            <a:r>
              <a:rPr lang="en-US" dirty="0"/>
              <a:t>and too little decreases it</a:t>
            </a:r>
          </a:p>
          <a:p>
            <a:r>
              <a:rPr lang="en-US" dirty="0"/>
              <a:t>All grid elements have </a:t>
            </a:r>
            <a:br>
              <a:rPr lang="en-US" dirty="0"/>
            </a:br>
            <a:r>
              <a:rPr lang="en-US" dirty="0"/>
              <a:t>the same average frequency</a:t>
            </a:r>
            <a:br>
              <a:rPr lang="en-US" dirty="0"/>
            </a:br>
            <a:r>
              <a:rPr lang="en-US" dirty="0"/>
              <a:t>but during disturbances the</a:t>
            </a:r>
            <a:br>
              <a:rPr lang="en-US" dirty="0"/>
            </a:br>
            <a:r>
              <a:rPr lang="en-US" dirty="0"/>
              <a:t>frequency can  oscillate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E43420-E791-E534-3B56-1458D9E93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21" y="2089285"/>
            <a:ext cx="6476480" cy="4388111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3A0A0C28-C59A-ECE6-0306-CA15EA97A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9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906248-6268-A97A-BD53-B4870735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Frequency, Feb 15,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30C178-B2D3-BB7B-4AF1-4EBB7BC0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1" y="1397325"/>
            <a:ext cx="9196527" cy="4998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488D0D-6536-05A4-AD2F-65AA672B5C17}"/>
              </a:ext>
            </a:extLst>
          </p:cNvPr>
          <p:cNvSpPr txBox="1"/>
          <p:nvPr/>
        </p:nvSpPr>
        <p:spPr>
          <a:xfrm>
            <a:off x="9717319" y="4993488"/>
            <a:ext cx="2225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Image source: ERCOT Presentation by Bill Magness, February 25, 2021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59BBC811-DDDD-07E6-A543-92A135A60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7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3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DD173-47DD-24E6-629C-22B79CFD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Load Shed and Rotating Blackouts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B57E44-4041-DEB1-248F-94B67046D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0"/>
            <a:ext cx="11326305" cy="869151"/>
          </a:xfrm>
        </p:spPr>
        <p:txBody>
          <a:bodyPr/>
          <a:lstStyle/>
          <a:p>
            <a:r>
              <a:rPr lang="en-US" dirty="0"/>
              <a:t>The vast majority of the lost load was due to load shed and then rotating blackouts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594244-C68E-5D59-D71C-1508D2DA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6" y="2286471"/>
            <a:ext cx="8148408" cy="4498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F9A12A-60FD-AD81-60F2-FC20173223C9}"/>
              </a:ext>
            </a:extLst>
          </p:cNvPr>
          <p:cNvSpPr txBox="1"/>
          <p:nvPr/>
        </p:nvSpPr>
        <p:spPr>
          <a:xfrm>
            <a:off x="9136282" y="5947172"/>
            <a:ext cx="2225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Image source: ERCOT Presentation by Bill Magness, February 25,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9C5005-C4F9-AC9D-11D9-6FFBB409EBC8}"/>
              </a:ext>
            </a:extLst>
          </p:cNvPr>
          <p:cNvSpPr txBox="1"/>
          <p:nvPr/>
        </p:nvSpPr>
        <p:spPr>
          <a:xfrm>
            <a:off x="8945235" y="2090172"/>
            <a:ext cx="3030244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 the time the ERCOT peak load had been 74.8 GW (summer); winter peak of 69.2 GW was set on 2/14/21 (previous winter peak was 65.9 GW).  A new peak of 80 GW was set on 7/20/22.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4D30FE1C-E696-A7F6-55BF-01535D49A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68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00E0AA-3F32-1374-221C-66C81A59D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Grids Cascade?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BB3809-A3A6-44B8-A666-64538941D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ERCOT reported that they were minutes away from a catastrophic blackout that would have taken down the entire grid, requiring many days to restore</a:t>
            </a:r>
          </a:p>
          <a:p>
            <a:r>
              <a:rPr lang="en-US" dirty="0"/>
              <a:t>Grids can cascade due to a number of different reasons with many related to the transmission grid flows and voltages</a:t>
            </a:r>
          </a:p>
          <a:p>
            <a:r>
              <a:rPr lang="en-US" dirty="0"/>
              <a:t> For ERCOT the situation was the</a:t>
            </a:r>
            <a:br>
              <a:rPr lang="en-US" dirty="0"/>
            </a:br>
            <a:r>
              <a:rPr lang="en-US" dirty="0"/>
              <a:t>prolonged (minutes) low frequency</a:t>
            </a:r>
            <a:br>
              <a:rPr lang="en-US" dirty="0"/>
            </a:br>
            <a:r>
              <a:rPr lang="en-US" dirty="0"/>
              <a:t>would have result in generators</a:t>
            </a:r>
            <a:br>
              <a:rPr lang="en-US" dirty="0"/>
            </a:br>
            <a:r>
              <a:rPr lang="en-US" dirty="0"/>
              <a:t>tripping due to under frequency</a:t>
            </a:r>
            <a:br>
              <a:rPr lang="en-US" dirty="0"/>
            </a:br>
            <a:r>
              <a:rPr lang="en-US" dirty="0"/>
              <a:t>resulting in a cascading collapse</a:t>
            </a:r>
            <a:br>
              <a:rPr lang="en-US" dirty="0"/>
            </a:br>
            <a:r>
              <a:rPr lang="en-US" dirty="0"/>
              <a:t>in the frequency and hence the entire system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C7AD23D-15E6-C76E-B91B-EA1C669C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2968" y="3429000"/>
            <a:ext cx="4060535" cy="304880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B81FE74B-51F1-24EF-39DD-45D64F08D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1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C36B6-17AC-4384-35B0-A987FE98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Generation was Lost?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19F79F-EB29-B504-E517-CA37553D9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24784"/>
            <a:ext cx="8841128" cy="533087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257EAA6B-7AC6-E3B8-E4D3-55B82A7FE47A}"/>
              </a:ext>
            </a:extLst>
          </p:cNvPr>
          <p:cNvSpPr txBox="1"/>
          <p:nvPr/>
        </p:nvSpPr>
        <p:spPr>
          <a:xfrm>
            <a:off x="9374234" y="1337786"/>
            <a:ext cx="2626088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slide correctly recognizes that much of the wind capacity that was not available due to the cold, would not have been generating much because of low wind.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892A0621-A57C-6C39-46D0-5DCFA3850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28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9A367-D81C-E123-78A1-A3FCDDDD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Winterizing Wind Turbines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E87C40-E738-125A-BB0E-3031C579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80161"/>
            <a:ext cx="11326305" cy="3404962"/>
          </a:xfrm>
        </p:spPr>
        <p:txBody>
          <a:bodyPr/>
          <a:lstStyle/>
          <a:p>
            <a:r>
              <a:rPr lang="en-US" dirty="0"/>
              <a:t>In general wind turbines can operate in quite low temperatures</a:t>
            </a:r>
          </a:p>
          <a:p>
            <a:r>
              <a:rPr lang="en-US" dirty="0"/>
              <a:t>However, most of the wind turbines in Texas were not configured with the systems needed to deal with low temperatures</a:t>
            </a:r>
          </a:p>
          <a:p>
            <a:pPr lvl="1"/>
            <a:r>
              <a:rPr lang="en-US" dirty="0"/>
              <a:t>They mostly were not available because of turbine blade icing</a:t>
            </a:r>
          </a:p>
          <a:p>
            <a:r>
              <a:rPr lang="en-US" dirty="0"/>
              <a:t>Wind turbines can be winterized with systems such as heated blades or coatings; packages can also be installed to protect the gearbox and motors, such as adding heating to the nacelle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BE0371E-237F-1FA0-3460-C150A3DED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65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724C2-FDC5-90CB-04E4-434311BA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Why is ERCOT Separate?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4D9AFA-51FC-54BB-2170-28242C580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operates asynchronous from the rest of North America, but has high voltage dc (HVDC) ties with the Eastern Interconnect and Mexico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advantage is ERCOT avoids some federal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regulation.  The legal basis for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complex, based on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US Constitution, the Federal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Power Act, the 5/4/76 midnight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connection, other legislation, </a:t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32C2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 rulings, and FERC decisions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897EF56-C002-DEDA-5644-7173B908E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5"/>
          <a:stretch/>
        </p:blipFill>
        <p:spPr bwMode="auto">
          <a:xfrm>
            <a:off x="6120351" y="2694663"/>
            <a:ext cx="5330858" cy="39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59A92E-2771-ADF4-FC21-8EF2C3580293}"/>
              </a:ext>
            </a:extLst>
          </p:cNvPr>
          <p:cNvSpPr/>
          <p:nvPr/>
        </p:nvSpPr>
        <p:spPr>
          <a:xfrm>
            <a:off x="388834" y="6184087"/>
            <a:ext cx="5021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332C2C"/>
                </a:solidFill>
                <a:latin typeface="Times New Roman"/>
                <a:ea typeface="+mn-ea"/>
              </a:rPr>
              <a:t>Image Source: aect.net/documents/2017/AECT%20LSB%20012617.pdf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1A8E0833-DEB6-FE68-536D-313DEC4E4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02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BECCE-0697-7FB9-F844-8062C3B1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the East and West Grids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3D0587-64B0-4DE5-9448-8261E4D0C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2020 we did a research project for SPP looking at an ac interconnection of the East and West grids</a:t>
            </a:r>
          </a:p>
          <a:p>
            <a:pPr lvl="1"/>
            <a:r>
              <a:rPr lang="en-US" dirty="0"/>
              <a:t>This did not include ERCOT, but did include parts of Texas</a:t>
            </a:r>
          </a:p>
          <a:p>
            <a:r>
              <a:rPr lang="en-US" dirty="0"/>
              <a:t>There are nine locations where the grids are close and could be tied together</a:t>
            </a:r>
          </a:p>
          <a:p>
            <a:r>
              <a:rPr lang="en-US" dirty="0"/>
              <a:t>The study required lots of dynamic simulations using </a:t>
            </a:r>
            <a:br>
              <a:rPr lang="en-US" dirty="0"/>
            </a:br>
            <a:r>
              <a:rPr lang="en-US" dirty="0"/>
              <a:t>quite detailed full system models (transient stability level, 110,000 buses)</a:t>
            </a:r>
          </a:p>
          <a:p>
            <a:r>
              <a:rPr lang="en-US" dirty="0"/>
              <a:t>The result was there are no show stoppers to doing this, and there could be good benefits!</a:t>
            </a:r>
          </a:p>
          <a:p>
            <a:r>
              <a:rPr lang="en-US" dirty="0"/>
              <a:t>We have just started (Fall 2022) a follow-up project, looking more at the economic benefits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31F78A07-C898-3AEC-612A-D3FAC7D62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410A8-5BBA-05AD-B008-B886D6F4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East-West Combined Grid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E61FD52B-9EF4-850B-BE31-BB89AC0DA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1E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0BDDF2-C56E-5115-E5E3-E5E17E964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98" y="1427064"/>
            <a:ext cx="9212180" cy="46060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F2EEDE-A654-CFE2-EA95-FE232D8761E3}"/>
              </a:ext>
            </a:extLst>
          </p:cNvPr>
          <p:cNvSpPr txBox="1"/>
          <p:nvPr/>
        </p:nvSpPr>
        <p:spPr>
          <a:xfrm>
            <a:off x="9440780" y="1427064"/>
            <a:ext cx="2669622" cy="3785652"/>
          </a:xfrm>
          <a:prstGeom prst="rect">
            <a:avLst/>
          </a:prstGeom>
          <a:solidFill>
            <a:srgbClr val="FFE6E6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The study included Canada but we did not consider any ac interconnections between the grids in Canada; the grids were connected at nine points from Montana to New Mexico</a:t>
            </a:r>
          </a:p>
        </p:txBody>
      </p:sp>
    </p:spTree>
    <p:extLst>
      <p:ext uri="{BB962C8B-B14F-4D97-AF65-F5344CB8AC3E}">
        <p14:creationId xmlns:p14="http://schemas.microsoft.com/office/powerpoint/2010/main" val="721675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4F5C8-93AD-5B89-E1EF-A06740163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52"/>
            <a:ext cx="11326304" cy="1069848"/>
          </a:xfrm>
        </p:spPr>
        <p:txBody>
          <a:bodyPr/>
          <a:lstStyle/>
          <a:p>
            <a:r>
              <a:rPr lang="en-US" dirty="0"/>
              <a:t>WECC Frequency Response: With and Without the AC Interconnection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085E54-D70E-EB1E-0C71-1C41D601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4375"/>
            <a:ext cx="7628883" cy="51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13289ED0-BD46-1EAA-F3EB-84B84C1775D5}"/>
              </a:ext>
            </a:extLst>
          </p:cNvPr>
          <p:cNvSpPr txBox="1"/>
          <p:nvPr/>
        </p:nvSpPr>
        <p:spPr>
          <a:xfrm>
            <a:off x="8553415" y="1351508"/>
            <a:ext cx="2919005" cy="3046988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graph compares the frequency response for three WECC buses for a severe contingency  with the interface (thick lines) and without (thin lines)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AF74F0BB-E6D9-5B3E-95E9-8A7AF7E48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5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60E1C-5443-CB1B-B5EC-2BDB4D28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AC-Tie Interface, Severe Contingency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D99E67-E888-EB50-CDE2-DFE4D0C18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4" y="1272400"/>
            <a:ext cx="6886934" cy="5431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359D0B-6211-A7A2-8553-A9E413A1C524}"/>
              </a:ext>
            </a:extLst>
          </p:cNvPr>
          <p:cNvSpPr txBox="1"/>
          <p:nvPr/>
        </p:nvSpPr>
        <p:spPr>
          <a:xfrm>
            <a:off x="7811714" y="1506206"/>
            <a:ext cx="3905804" cy="230832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large, and seemingly persistent, change in the interface flow required the need for modeling the system’s longer term AGC response.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B32E3038-2926-DFBE-F63F-C01B89C23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31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A18B6-7700-26C9-E5E0-93CA9F2A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ERCOT-East-West Transmission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DBE47A1-6CD1-8309-9542-F419C44CF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199" y="1236848"/>
            <a:ext cx="7480169" cy="5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FAE463-53F2-D363-F21B-BDC310F29EF7}"/>
              </a:ext>
            </a:extLst>
          </p:cNvPr>
          <p:cNvSpPr txBox="1"/>
          <p:nvPr/>
        </p:nvSpPr>
        <p:spPr>
          <a:xfrm>
            <a:off x="8447959" y="1240464"/>
            <a:ext cx="2392865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Orange is 345 kV, Red is 500 kV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84D76D-0ACB-7A18-4875-14E9FBFCFC2C}"/>
              </a:ext>
            </a:extLst>
          </p:cNvPr>
          <p:cNvSpPr txBox="1"/>
          <p:nvPr/>
        </p:nvSpPr>
        <p:spPr>
          <a:xfrm>
            <a:off x="8354047" y="2321348"/>
            <a:ext cx="2976971" cy="3785652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 ac interconnection would probably be the least expensive approach to greatly increase the ERCOT import/export capability, assuming it did not change the current regulation approach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xmlns="" id="{8E68AE3A-C8EF-CEE1-46B5-DEBCD7538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386840"/>
          </a:xfrm>
        </p:spPr>
        <p:txBody>
          <a:bodyPr/>
          <a:lstStyle/>
          <a:p>
            <a:r>
              <a:rPr lang="en-US" dirty="0"/>
              <a:t>We’ll again consider Example 6_23, except now it has been enhanced to include contingencies and we’ve also greatly increased the capacity on the line between buses 4 and 5; named Bus5_SCOPF_DC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r="11961" b="13333"/>
          <a:stretch/>
        </p:blipFill>
        <p:spPr bwMode="auto">
          <a:xfrm>
            <a:off x="5867401" y="2788457"/>
            <a:ext cx="4769658" cy="269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5" r="8035" b="10620"/>
          <a:stretch/>
        </p:blipFill>
        <p:spPr bwMode="auto">
          <a:xfrm>
            <a:off x="990600" y="2788458"/>
            <a:ext cx="4825981" cy="269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1" y="5566296"/>
            <a:ext cx="48006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</a:rPr>
              <a:t>Original with line 4-5 limit of 60 MW with 2-5 out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2726" y="5529609"/>
            <a:ext cx="4603515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</a:rPr>
              <a:t>Modified with line 4-5 limit of 200 MVA with 2-5 out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09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3152"/>
            <a:ext cx="11627963" cy="1069848"/>
          </a:xfrm>
        </p:spPr>
        <p:txBody>
          <a:bodyPr/>
          <a:lstStyle/>
          <a:p>
            <a:r>
              <a:rPr lang="en-US" dirty="0"/>
              <a:t>Back to General Resilience: The Four Stage Process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915" y="4777115"/>
            <a:ext cx="10625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is presented as Figure 1.2a in the National Academies’ </a:t>
            </a:r>
            <a:r>
              <a:rPr lang="en-US" sz="2400" i="1" dirty="0"/>
              <a:t>Enhancing the Resilience of the Nation’s Electricity System</a:t>
            </a:r>
            <a:r>
              <a:rPr lang="en-US" sz="2400" dirty="0"/>
              <a:t> report (2017), and is originally from </a:t>
            </a:r>
          </a:p>
          <a:p>
            <a:r>
              <a:rPr lang="en-US" sz="2400" dirty="0"/>
              <a:t>S.E. Flynn, “America the resilient: Defying terrorism and mitigating</a:t>
            </a:r>
          </a:p>
          <a:p>
            <a:r>
              <a:rPr lang="en-US" sz="2400" dirty="0"/>
              <a:t>natural disasters.” </a:t>
            </a:r>
            <a:r>
              <a:rPr lang="en-US" sz="2400" i="1" dirty="0"/>
              <a:t>Foreign Affairs, </a:t>
            </a:r>
            <a:r>
              <a:rPr lang="en-US" sz="2400" dirty="0"/>
              <a:t>vol. 87: 2–8 (2008) and as illustrated by the National Infrastructure Advisory Council (NIAC) in 2010.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948" y="1342220"/>
            <a:ext cx="9658384" cy="315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418DA3CA-80F9-6870-5626-13BF470D0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9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Approach HILF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in studying HILFs is seldom to replicate a specific event</a:t>
            </a:r>
          </a:p>
          <a:p>
            <a:pPr lvl="1"/>
            <a:r>
              <a:rPr lang="en-US" dirty="0"/>
              <a:t>Many have not occurred, and within each class there can be great variability (e.g., a physical attack)</a:t>
            </a:r>
          </a:p>
          <a:p>
            <a:r>
              <a:rPr lang="en-US" dirty="0"/>
              <a:t>Nor is it to ensure there is no loss of service</a:t>
            </a:r>
          </a:p>
          <a:p>
            <a:r>
              <a:rPr lang="en-US" dirty="0"/>
              <a:t>Rather, it is to be broadly prepared, and to be able to do at least a reasonable cost/benefit analysis</a:t>
            </a:r>
          </a:p>
          <a:p>
            <a:r>
              <a:rPr lang="en-US" dirty="0"/>
              <a:t>HILF simulations can help in preparing for the unexpected</a:t>
            </a:r>
          </a:p>
          <a:p>
            <a:r>
              <a:rPr lang="en-US" dirty="0"/>
              <a:t>Several techniques, such as improved control room rare event situational awareness and better black start procedures, are generally applicable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97DA4266-5AE9-C4CC-D7BB-79D4AF7F3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307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HILF Two Main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HILF events can be divided into two broad categories: 1) those not caused by human agents, and 2) those caused by human agents</a:t>
            </a:r>
          </a:p>
          <a:p>
            <a:r>
              <a:rPr lang="en-US" dirty="0"/>
              <a:t>Modeling the non-human events is somewhat easier because the goal is to (at least generally) replicate what has occurred, or what could occur</a:t>
            </a:r>
          </a:p>
          <a:p>
            <a:r>
              <a:rPr lang="en-US" dirty="0"/>
              <a:t>With human agent events the challenge is to protect the grid from potential events, without exposing vulnerabilities to an adversary or giving out potential mechanisms of attack</a:t>
            </a:r>
          </a:p>
          <a:p>
            <a:r>
              <a:rPr lang="en-US" dirty="0"/>
              <a:t>Synthetic grids are good for both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8D41BD39-F43B-120A-350B-2FEA7A212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82,000 Bus Synthetic Grid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r="16258"/>
          <a:stretch/>
        </p:blipFill>
        <p:spPr bwMode="auto">
          <a:xfrm>
            <a:off x="420362" y="1240067"/>
            <a:ext cx="704088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5048" y="1118305"/>
            <a:ext cx="3392152" cy="1938992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The different colors indicate different nominal kV voltages, with green 765, orange 500,  red 345, blue 230, black lower.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2AD47F-C944-4F39-BDB3-F16CF52F7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42" y="3678941"/>
            <a:ext cx="4232897" cy="2308324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>
                <a:latin typeface="+mn-lt"/>
              </a:rPr>
              <a:t>We hope to develop models for other countries and are in the process of adding additional detail; creating realistic synthetic grids is challenging since real grids involve lots of engineering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xmlns="" id="{BDF67653-4539-6F8A-96F0-818D48F51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305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1AB6E1-1894-43AC-B91A-2B070408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and Grid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09F48-26B8-4DF4-BFEC-63D2F309D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optimal ac grid size for resiliency</a:t>
            </a:r>
          </a:p>
          <a:p>
            <a:pPr lvl="1"/>
            <a:r>
              <a:rPr lang="en-US" dirty="0"/>
              <a:t>Larger grids can share resources, particularly during emergencies, and can provide access to larger power markets</a:t>
            </a:r>
          </a:p>
          <a:p>
            <a:pPr lvl="1"/>
            <a:r>
              <a:rPr lang="en-US" dirty="0"/>
              <a:t>But larger grids also open up the risk to cascading outages, potentially causing large scale blacks</a:t>
            </a:r>
          </a:p>
          <a:p>
            <a:pPr lvl="1"/>
            <a:r>
              <a:rPr lang="en-US" dirty="0"/>
              <a:t>The world’s largest grids are 1) State Grid of China (900 GW), 2) Continental Europe (850 GW), 3) North American Eastern Interconnect (650 GW) </a:t>
            </a:r>
          </a:p>
          <a:p>
            <a:r>
              <a:rPr lang="en-US" dirty="0"/>
              <a:t>Probably the most effective approach is to have grids the can flexibly breakup into smaller grids (known as adaptive islanding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7B6511BD-E547-4397-D49F-FE7E1C00F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82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D1818-7E1B-45F3-9598-8CF6BC26E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Grid Resilience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BDB49-58EE-4514-AB86-BE3F07495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resilience requires considering how grids will respond to particular disturbances</a:t>
            </a:r>
          </a:p>
          <a:p>
            <a:r>
              <a:rPr lang="en-US" dirty="0"/>
              <a:t>Substantially changing the topologies of existing grids is usually not an option</a:t>
            </a:r>
          </a:p>
          <a:p>
            <a:r>
              <a:rPr lang="en-US" dirty="0"/>
              <a:t>Simplistic studies of how a grid disturbance could cascade often lead to incorrect conclusions</a:t>
            </a:r>
          </a:p>
          <a:p>
            <a:pPr lvl="1"/>
            <a:r>
              <a:rPr lang="en-US" dirty="0"/>
              <a:t>Sequential power flows, sequentially taking out overloaded devices are not particularly helpful</a:t>
            </a:r>
          </a:p>
          <a:p>
            <a:r>
              <a:rPr lang="en-US" dirty="0"/>
              <a:t>Full detail models of large-scale actual grids including the protection system usually don’t exist and modeling them would requiring knowing the associated remedial action schemes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C8DE3EF3-B60A-9840-43B5-461D265C1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 and Renewables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renewables make up an increasing percentage of our generation, there is growing concern about outlier weather events that could curtail large amounts of generation</a:t>
            </a:r>
          </a:p>
          <a:p>
            <a:pPr lvl="1"/>
            <a:r>
              <a:rPr lang="en-US" dirty="0"/>
              <a:t>A traditional droughts can impact hydro and the cooling on some thermal units</a:t>
            </a:r>
          </a:p>
          <a:p>
            <a:pPr lvl="1"/>
            <a:r>
              <a:rPr lang="en-US" dirty="0"/>
              <a:t>“Wind droughts” can impact wind energy production; Europe experienced a partial wind drought in late 2021</a:t>
            </a:r>
          </a:p>
          <a:p>
            <a:pPr lvl="1"/>
            <a:r>
              <a:rPr lang="en-US" dirty="0"/>
              <a:t>Unusually long periods of cloudy weather negatively impact solar power generation</a:t>
            </a:r>
          </a:p>
          <a:p>
            <a:r>
              <a:rPr lang="en-US" dirty="0"/>
              <a:t> Fuel source diversity can help, and can additional transmission to help with geographic diversity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F7CED83B-99F3-8E08-F7A0-F97B59518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3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Resiliency and Coupled Infrastructures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our societies become more dependent on electricity, short and small duration blackouts become more concerning, and large-scale, long duration outages can be catastrophic</a:t>
            </a:r>
          </a:p>
          <a:p>
            <a:r>
              <a:rPr lang="en-US" dirty="0"/>
              <a:t>There are many couplings between electric grids and other infrastructures such as natural gas, water, cyber, and increasing transportation</a:t>
            </a:r>
          </a:p>
          <a:p>
            <a:r>
              <a:rPr lang="en-US" dirty="0"/>
              <a:t>These couples need to be more fully considered in electric grid resiliency modeling and simulation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29E63A83-2E46-FC8F-8E38-10DC48D7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46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13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Specific Recommendations to Enhance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“visioning” process is needed to imaging and assessing plausible high impact events</a:t>
            </a:r>
          </a:p>
          <a:p>
            <a:r>
              <a:rPr lang="en-US" dirty="0"/>
              <a:t>The electric grid operators need to do exercises to better simulate high impact scenarios</a:t>
            </a:r>
          </a:p>
          <a:p>
            <a:r>
              <a:rPr lang="en-US" dirty="0"/>
              <a:t>More physical components are needed, including replacement transformers and backup power</a:t>
            </a:r>
          </a:p>
          <a:p>
            <a:r>
              <a:rPr lang="en-US" dirty="0"/>
              <a:t>More research, development and demonstration is needed, including a focus on cyber and HILFs</a:t>
            </a:r>
          </a:p>
          <a:p>
            <a:r>
              <a:rPr lang="en-US" dirty="0"/>
              <a:t>Resilience groups are needed throughout the industry and government to raise awareness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5113" y="6115650"/>
            <a:ext cx="8205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National Academies 2017 “Enhancing the Resilience of the Nation’s Electricity System” 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077200" y="6606584"/>
            <a:ext cx="2133600" cy="254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2FC8D21-943B-441A-A479-D8EF879E15E7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xmlns="" id="{BA5579CF-B42E-A98D-5C0F-74241A439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5200" y="6324600"/>
            <a:ext cx="8382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7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47638" b="39999"/>
          <a:stretch/>
        </p:blipFill>
        <p:spPr bwMode="auto">
          <a:xfrm>
            <a:off x="795291" y="1676400"/>
            <a:ext cx="7684876" cy="476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9891" y="1066800"/>
            <a:ext cx="3693640" cy="461665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</a:rPr>
              <a:t>Just click the button to solve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243091" y="1273805"/>
            <a:ext cx="990600" cy="78359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4529091" y="2514600"/>
            <a:ext cx="1981200" cy="4898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581256" y="1851596"/>
            <a:ext cx="2612365" cy="1200329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1E0000"/>
                </a:solidFill>
              </a:rPr>
              <a:t>Number of times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redo contingency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analysis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xmlns="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9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 if resources accrue to those who value them most highly</a:t>
            </a:r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pPr lvl="1"/>
            <a:r>
              <a:rPr lang="en-US" altLang="en-US" dirty="0"/>
              <a:t>bid to buy, offer to sell</a:t>
            </a:r>
          </a:p>
          <a:p>
            <a:r>
              <a:rPr lang="en-US" altLang="en-US" dirty="0"/>
              <a:t>Most people’s experience is with one-side auctions with one seller and multiple buyers</a:t>
            </a:r>
          </a:p>
          <a:p>
            <a:pPr lvl="1"/>
            <a:endParaRPr lang="en-US" altLang="en-US" sz="4000" dirty="0"/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B8795439-A3C5-747D-70CD-146649DC195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0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altLang="en-US" dirty="0"/>
              <a:t>Electricity markets can be one-sided, with the ISO functioning as a monopolist buyer, while multiple generating companies make offers to sell their generation, or two-sided with load participation</a:t>
            </a:r>
          </a:p>
          <a:p>
            <a:r>
              <a:rPr lang="en-US" altLang="en-US" dirty="0"/>
              <a:t>Auctions provide mechanisms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the information they see along the way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73D04EF5-EB75-4A6A-FBF5-6FEE1DEB563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2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Single-Sided Auctions with Multiple Buyers, One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3733800"/>
          </a:xfrm>
        </p:spPr>
        <p:txBody>
          <a:bodyPr/>
          <a:lstStyle/>
          <a:p>
            <a:pPr marL="609600" indent="-609600"/>
            <a:r>
              <a:rPr lang="en-US" altLang="en-US" dirty="0"/>
              <a:t>Simultaneous auctions</a:t>
            </a:r>
          </a:p>
          <a:p>
            <a:pPr marL="990600" lvl="1" indent="-533400"/>
            <a:r>
              <a:rPr lang="en-US" altLang="en-US" dirty="0"/>
              <a:t>English (ascending price to buy)</a:t>
            </a:r>
          </a:p>
          <a:p>
            <a:pPr marL="990600" lvl="1" indent="-533400"/>
            <a:r>
              <a:rPr lang="en-US" altLang="en-US" dirty="0"/>
              <a:t>Dutch (descending price to buy)</a:t>
            </a:r>
          </a:p>
          <a:p>
            <a:pPr marL="609600" indent="-609600"/>
            <a:r>
              <a:rPr lang="en-US" altLang="en-US" dirty="0"/>
              <a:t>Sealed-bid auctions (all participants submit offers simultaneously)</a:t>
            </a:r>
          </a:p>
          <a:p>
            <a:pPr marL="990600" lvl="1" indent="-533400"/>
            <a:r>
              <a:rPr lang="en-US" altLang="en-US" dirty="0"/>
              <a:t>First price sealed bid (pay highest price if one, discriminatory prices if multiple)</a:t>
            </a:r>
          </a:p>
          <a:p>
            <a:pPr marL="990600" lvl="1" indent="-533400"/>
            <a:r>
              <a:rPr lang="en-US" altLang="en-US" dirty="0" err="1"/>
              <a:t>Vickrey</a:t>
            </a:r>
            <a:r>
              <a:rPr lang="en-US" altLang="en-US" dirty="0"/>
              <a:t> (uniform second price) (pay the second highest price if one, all pay highest losing price if many); this approach gives people incentive to bid their true value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585CDF61-E0D4-B7C0-DE70-00EC10F50F1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Auctions: Multiple Sellers, One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submitting offers).  </a:t>
            </a:r>
          </a:p>
          <a:p>
            <a:r>
              <a:rPr lang="en-US" altLang="en-US" dirty="0"/>
              <a:t>Generators are paid the last accepted offer </a:t>
            </a:r>
          </a:p>
          <a:p>
            <a:r>
              <a:rPr lang="en-US" altLang="en-US" dirty="0"/>
              <a:t>Provides incentive to offer at marginal cost since higher values cause offers to be rejected</a:t>
            </a:r>
          </a:p>
          <a:p>
            <a:pPr lvl="1"/>
            <a:r>
              <a:rPr lang="en-US" altLang="en-US" dirty="0"/>
              <a:t>reigning price should match marginal cost</a:t>
            </a:r>
          </a:p>
          <a:p>
            <a:r>
              <a:rPr lang="en-US" altLang="en-US" dirty="0"/>
              <a:t>Price caps are needed to prevent prices from rising up to infinity during shortages</a:t>
            </a:r>
          </a:p>
          <a:p>
            <a:r>
              <a:rPr lang="en-US" altLang="en-US" dirty="0"/>
              <a:t>Some generators offering above their marginal costs are needed to cover their fixed costs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DDA5E3C6-7C63-6BDB-CFDF-87AE55E452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19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TAMU Palette">
      <a:dk1>
        <a:srgbClr val="332C2C"/>
      </a:dk1>
      <a:lt1>
        <a:sysClr val="window" lastClr="FFFFFF"/>
      </a:lt1>
      <a:dk2>
        <a:srgbClr val="565252"/>
      </a:dk2>
      <a:lt2>
        <a:srgbClr val="D9D9D9"/>
      </a:lt2>
      <a:accent1>
        <a:srgbClr val="500000"/>
      </a:accent1>
      <a:accent2>
        <a:srgbClr val="1D3362"/>
      </a:accent2>
      <a:accent3>
        <a:srgbClr val="FFFFFF"/>
      </a:accent3>
      <a:accent4>
        <a:srgbClr val="D0D0D0"/>
      </a:accent4>
      <a:accent5>
        <a:srgbClr val="444040"/>
      </a:accent5>
      <a:accent6>
        <a:srgbClr val="000000"/>
      </a:accent6>
      <a:hlink>
        <a:srgbClr val="500000"/>
      </a:hlink>
      <a:folHlink>
        <a:srgbClr val="B0AFA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9942</TotalTime>
  <Words>2688</Words>
  <Application>Microsoft Office PowerPoint</Application>
  <PresentationFormat>Custom</PresentationFormat>
  <Paragraphs>254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Capsules</vt:lpstr>
      <vt:lpstr>Capsules</vt:lpstr>
      <vt:lpstr>Capsules</vt:lpstr>
      <vt:lpstr>Office Theme</vt:lpstr>
      <vt:lpstr>ECEN 615 Methods of Electric Power  Systems Analysis</vt:lpstr>
      <vt:lpstr>Security Constrained OPF</vt:lpstr>
      <vt:lpstr>Security Constrained OPF, cont.</vt:lpstr>
      <vt:lpstr>SCOPF Example</vt:lpstr>
      <vt:lpstr>PowerWorld SCOPF Application</vt:lpstr>
      <vt:lpstr>Auctions</vt:lpstr>
      <vt:lpstr>Auctions, cont.</vt:lpstr>
      <vt:lpstr>Types of Single-Sided Auctions with Multiple Buyers, One Seller</vt:lpstr>
      <vt:lpstr>Uniform Price Auctions: Multiple Sellers, One Buyer</vt:lpstr>
      <vt:lpstr>What to Offer Example</vt:lpstr>
      <vt:lpstr>Horizontal Market Power</vt:lpstr>
      <vt:lpstr>Market Power and Scarcity Rents</vt:lpstr>
      <vt:lpstr>High-Impact, Low-Frequency Events</vt:lpstr>
      <vt:lpstr>Reliability and Resiliency</vt:lpstr>
      <vt:lpstr>What is Grid Resilience? </vt:lpstr>
      <vt:lpstr>Reliability – Resilience Continuum</vt:lpstr>
      <vt:lpstr>Several Recent Reports on Resiliency</vt:lpstr>
      <vt:lpstr>Resilient to What?</vt:lpstr>
      <vt:lpstr>Some Electric Grid Risks</vt:lpstr>
      <vt:lpstr>Texas Near Blackout, February 2021</vt:lpstr>
      <vt:lpstr>Zoomed View of Generation Sources, 2021</vt:lpstr>
      <vt:lpstr>Texas Generation and Home Heating Sources</vt:lpstr>
      <vt:lpstr>Texas Population Density</vt:lpstr>
      <vt:lpstr>Visualization of Temperatures, Feb 11 to 18, 2021</vt:lpstr>
      <vt:lpstr>Texas Wind and Solar Max Gen Based on Weather</vt:lpstr>
      <vt:lpstr>Visualization of Wind Speed, Feb 11 to 18, 2021</vt:lpstr>
      <vt:lpstr>ERCOT Generation Feb 11-18, 2021</vt:lpstr>
      <vt:lpstr>Quick Aside: Power System Dynamic Response to Load/Gen Mismatch</vt:lpstr>
      <vt:lpstr>ERCOT Frequency, Feb 15, 2021</vt:lpstr>
      <vt:lpstr>ERCOT Load Shed and Rotating Blackouts</vt:lpstr>
      <vt:lpstr>How can Grids Cascade?</vt:lpstr>
      <vt:lpstr>How Much Generation was Lost?</vt:lpstr>
      <vt:lpstr>Winterizing Wind Turbines</vt:lpstr>
      <vt:lpstr>Background: Why is ERCOT Separate?</vt:lpstr>
      <vt:lpstr>Joining the East and West Grids</vt:lpstr>
      <vt:lpstr>East-West Combined Grid</vt:lpstr>
      <vt:lpstr>WECC Frequency Response: With and Without the AC Interconnection</vt:lpstr>
      <vt:lpstr>AC-Tie Interface, Severe Contingency</vt:lpstr>
      <vt:lpstr>ERCOT-East-West Transmission</vt:lpstr>
      <vt:lpstr>Back to General Resilience: The Four Stage Process</vt:lpstr>
      <vt:lpstr>How to Approach HILF Events</vt:lpstr>
      <vt:lpstr>HILF Two Main Categories</vt:lpstr>
      <vt:lpstr>82,000 Bus Synthetic Grid</vt:lpstr>
      <vt:lpstr>Resilience and Grid Size</vt:lpstr>
      <vt:lpstr>General Grid Resilience Comments</vt:lpstr>
      <vt:lpstr>Resiliency and Renewables </vt:lpstr>
      <vt:lpstr>Resiliency and Coupled Infrastructures</vt:lpstr>
      <vt:lpstr>Some Specific Recommendations to Enhance Resilience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Tom</cp:lastModifiedBy>
  <cp:revision>597</cp:revision>
  <cp:lastPrinted>2020-08-20T12:26:33Z</cp:lastPrinted>
  <dcterms:created xsi:type="dcterms:W3CDTF">2000-05-11T14:27:08Z</dcterms:created>
  <dcterms:modified xsi:type="dcterms:W3CDTF">2022-12-06T11:32:43Z</dcterms:modified>
</cp:coreProperties>
</file>