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1"/>
  </p:notesMasterIdLst>
  <p:handoutMasterIdLst>
    <p:handoutMasterId r:id="rId42"/>
  </p:handoutMasterIdLst>
  <p:sldIdLst>
    <p:sldId id="258" r:id="rId2"/>
    <p:sldId id="259" r:id="rId3"/>
    <p:sldId id="476" r:id="rId4"/>
    <p:sldId id="283" r:id="rId5"/>
    <p:sldId id="369" r:id="rId6"/>
    <p:sldId id="373" r:id="rId7"/>
    <p:sldId id="374" r:id="rId8"/>
    <p:sldId id="377" r:id="rId9"/>
    <p:sldId id="379" r:id="rId10"/>
    <p:sldId id="382" r:id="rId11"/>
    <p:sldId id="383" r:id="rId12"/>
    <p:sldId id="384" r:id="rId13"/>
    <p:sldId id="385" r:id="rId14"/>
    <p:sldId id="386" r:id="rId15"/>
    <p:sldId id="388" r:id="rId16"/>
    <p:sldId id="425" r:id="rId17"/>
    <p:sldId id="463" r:id="rId18"/>
    <p:sldId id="464" r:id="rId19"/>
    <p:sldId id="465" r:id="rId20"/>
    <p:sldId id="466" r:id="rId21"/>
    <p:sldId id="467" r:id="rId22"/>
    <p:sldId id="468" r:id="rId23"/>
    <p:sldId id="429" r:id="rId24"/>
    <p:sldId id="430" r:id="rId25"/>
    <p:sldId id="431" r:id="rId26"/>
    <p:sldId id="432" r:id="rId27"/>
    <p:sldId id="469" r:id="rId28"/>
    <p:sldId id="447" r:id="rId29"/>
    <p:sldId id="448" r:id="rId30"/>
    <p:sldId id="449" r:id="rId31"/>
    <p:sldId id="450" r:id="rId32"/>
    <p:sldId id="451" r:id="rId33"/>
    <p:sldId id="452" r:id="rId34"/>
    <p:sldId id="453" r:id="rId35"/>
    <p:sldId id="454" r:id="rId36"/>
    <p:sldId id="455" r:id="rId37"/>
    <p:sldId id="456" r:id="rId38"/>
    <p:sldId id="457" r:id="rId39"/>
    <p:sldId id="458" r:id="rId40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126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5C2CB3-4819-4655-9408-C15B34625976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347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262DE7-C26E-4725-8DC5-193D4A582E41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9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522D21-F5F3-494B-AC8E-8BCE51096DB7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49572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E1EB1C-1829-47D2-91FC-7157D6EFAB6D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44605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85FE5D-2163-401E-82BE-7B34AC30B251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36778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1F91D8-FEA4-48BE-BE68-8E346C6801B5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23282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8C0EFB-A01F-4318-BECD-34DC07E09DDF}" type="slidenum">
              <a:rPr lang="en-US" sz="1200"/>
              <a:pPr eaLnBrk="1" hangingPunct="1"/>
              <a:t>38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4006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811525-59E4-409F-8129-29C7E7900CF5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013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5F88C0-5CC9-473A-8152-E2A3CA06C715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0142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2986E2-BC01-4BB9-9903-88E1823CA19F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571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BD6AF2-FDBB-4816-898F-4BA07094961C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2994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F9DC52-5E33-4BA7-BACF-1EB8B887CC2B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43051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B69E14-48C8-44AD-9C87-1F07FBA873B9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70602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7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672F12-448E-4B97-8F0B-4410E1BD1B21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7089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3:Per Unit, </a:t>
            </a:r>
            <a:r>
              <a:rPr lang="en-US" sz="3200" b="1" kern="0" dirty="0" err="1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Ybus</a:t>
            </a:r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, Power Flow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r>
              <a:rPr lang="en-US" dirty="0"/>
              <a:t>345 kV+ Transmission Growth at a Glance (From Jay </a:t>
            </a:r>
            <a:r>
              <a:rPr lang="en-US" dirty="0" err="1"/>
              <a:t>Caspary</a:t>
            </a:r>
            <a:r>
              <a:rPr lang="en-US" dirty="0"/>
              <a:t>)</a:t>
            </a:r>
          </a:p>
        </p:txBody>
      </p:sp>
      <p:pic>
        <p:nvPicPr>
          <p:cNvPr id="3" name="Picture 2" descr="\\MAX-fsrv.ad.syr.edu\amazur$\My Pictures\GridMaps\Grid194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8001000" cy="48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8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r>
              <a:rPr lang="en-US" dirty="0"/>
              <a:t>345 kV+ Transmission Growth at a Glance (From Jay </a:t>
            </a:r>
            <a:r>
              <a:rPr lang="en-US" dirty="0" err="1"/>
              <a:t>Caspary</a:t>
            </a:r>
            <a:r>
              <a:rPr lang="en-US" dirty="0"/>
              <a:t>)</a:t>
            </a:r>
          </a:p>
        </p:txBody>
      </p:sp>
      <p:pic>
        <p:nvPicPr>
          <p:cNvPr id="3" name="Picture 2" descr="\\MAX-fsrv.ad.syr.edu\amazur$\My Pictures\GridMaps\Grid196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" y="1280160"/>
            <a:ext cx="8001000" cy="48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0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r>
              <a:rPr lang="en-US" dirty="0"/>
              <a:t>345 kV+ Transmission Growth at a Glance (From Jay </a:t>
            </a:r>
            <a:r>
              <a:rPr lang="en-US" dirty="0" err="1"/>
              <a:t>Caspary</a:t>
            </a:r>
            <a:r>
              <a:rPr lang="en-US" dirty="0"/>
              <a:t>)</a:t>
            </a:r>
          </a:p>
        </p:txBody>
      </p:sp>
      <p:pic>
        <p:nvPicPr>
          <p:cNvPr id="3" name="Picture 2" descr="\\MAX-fsrv.ad.syr.edu\amazur$\My Pictures\GridMaps\Grid197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" y="1280160"/>
            <a:ext cx="8001000" cy="48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68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r>
              <a:rPr lang="en-US" dirty="0"/>
              <a:t>345 kV+ Transmission Growth at a Glance (From Jay </a:t>
            </a:r>
            <a:r>
              <a:rPr lang="en-US" dirty="0" err="1"/>
              <a:t>Caspary</a:t>
            </a:r>
            <a:r>
              <a:rPr lang="en-US" dirty="0"/>
              <a:t>)</a:t>
            </a:r>
          </a:p>
        </p:txBody>
      </p:sp>
      <p:pic>
        <p:nvPicPr>
          <p:cNvPr id="3" name="Picture 2" descr="\\MAX-fsrv.ad.syr.edu\amazur$\My Pictures\GridMaps\Grid199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" y="1280160"/>
            <a:ext cx="8001000" cy="48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7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term “Smart Grid” dates officially to the 2007 “Energy Independence and Security Act”, Title 13 (“Smart Grid”)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/>
              <a:t>Use of digital information and control techniques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/>
              <a:t>Dynamic grid optimization with cyber-security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/>
              <a:t>Deployment of distributed resources including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/>
              <a:t>Customer participation and smart appliances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/>
              <a:t> Integration of storage including PHEVs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/>
              <a:t>Development of interoperability standards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28800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64979"/>
            <a:ext cx="31877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9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Renewable Portfolio Standards (September 2020)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6301666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</a:rPr>
              <a:t>See also www.ncsl.org/research/energy/renewable-portfolio-standards.aspx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716891"/>
            <a:ext cx="467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1E0000"/>
                </a:solidFill>
              </a:rPr>
              <a:t>Image source: http://www.dsireusa.org/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44688" y="1367868"/>
            <a:ext cx="3890111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1E0000"/>
                </a:solidFill>
                <a:latin typeface="Arial" charset="0"/>
              </a:rPr>
              <a:t>TX is now 10 GW by 2025</a:t>
            </a:r>
            <a:br>
              <a:rPr lang="en-US" sz="2400" dirty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>
                <a:solidFill>
                  <a:srgbClr val="1E0000"/>
                </a:solidFill>
                <a:latin typeface="Arial" charset="0"/>
              </a:rPr>
              <a:t>which we’ve met several times over; CA is 60% by 2030 and 100% by 2045</a:t>
            </a:r>
            <a:endParaRPr lang="en-US" sz="2400" dirty="0"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4" b="4413"/>
          <a:stretch/>
        </p:blipFill>
        <p:spPr bwMode="auto">
          <a:xfrm>
            <a:off x="304800" y="1219200"/>
            <a:ext cx="7696200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02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Interconnected Power System </a:t>
            </a:r>
            <a:br>
              <a:rPr lang="en-US" dirty="0"/>
            </a:br>
            <a:r>
              <a:rPr lang="en-US" dirty="0"/>
              <a:t>Basic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dirty="0"/>
              <a:t>Three </a:t>
            </a:r>
            <a:r>
              <a:rPr lang="en-US" dirty="0">
                <a:cs typeface="Times New Roman" pitchFamily="18" charset="0"/>
              </a:rPr>
              <a:t>–</a:t>
            </a:r>
            <a:r>
              <a:rPr lang="en-US" dirty="0"/>
              <a:t> phase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AC systems:</a:t>
            </a:r>
          </a:p>
          <a:p>
            <a:pPr marL="1025525" lvl="1" indent="-4492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generation and transmission equipment is usually three phase</a:t>
            </a:r>
          </a:p>
          <a:p>
            <a:pPr marL="1025525" lvl="1" indent="-4492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industrial loads are three phase</a:t>
            </a:r>
          </a:p>
          <a:p>
            <a:pPr marL="1025525" lvl="1" indent="-4492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residential and commercial loads are single phase and distributed equally among the phases; consequently, a balanced three – phase system results</a:t>
            </a:r>
          </a:p>
          <a:p>
            <a:pPr marL="461963" indent="-4619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Synchronous machines have traditionally generated electricity, though this is rapidly changing with the addition of more inverter-connected generation (such as solar and most wind)</a:t>
            </a:r>
          </a:p>
          <a:p>
            <a:pPr marL="461963" indent="-4619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Interconnection transmits power over a wider region with subsystems operating at different voltage levels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16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 of Per Unit (From Undergrad Class)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key problem in analyzing power systems is the large number of transformers.  </a:t>
            </a:r>
          </a:p>
          <a:p>
            <a:pPr lvl="1"/>
            <a:r>
              <a:rPr lang="en-US" altLang="en-US" dirty="0"/>
              <a:t>It would be very difficult to continually have to refer impedances to the different sides of the transformers</a:t>
            </a:r>
          </a:p>
          <a:p>
            <a:r>
              <a:rPr lang="en-US" altLang="en-US" dirty="0"/>
              <a:t>This problem is avoided by a normalization of all variables.</a:t>
            </a:r>
          </a:p>
          <a:p>
            <a:r>
              <a:rPr lang="en-US" altLang="en-US" dirty="0"/>
              <a:t>This normalization is known as per unit analysis.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938875"/>
              </p:ext>
            </p:extLst>
          </p:nvPr>
        </p:nvGraphicFramePr>
        <p:xfrm>
          <a:off x="1143000" y="4284056"/>
          <a:ext cx="640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00800" imgH="901440" progId="Equation.DSMT4">
                  <p:embed/>
                </p:oleObj>
              </mc:Choice>
              <mc:Fallback>
                <p:oleObj name="Equation" r:id="rId2" imgW="6400800" imgH="901440" progId="Equation.DSMT4">
                  <p:embed/>
                  <p:pic>
                    <p:nvPicPr>
                      <p:cNvPr id="49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84056"/>
                        <a:ext cx="6400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Conversion Procedure, Single-Phase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/>
              <a:t>Pick a 1</a:t>
            </a:r>
            <a:r>
              <a:rPr lang="en-US" altLang="en-US" dirty="0">
                <a:latin typeface="Symbol" pitchFamily="18" charset="2"/>
              </a:rPr>
              <a:t>f</a:t>
            </a:r>
            <a:r>
              <a:rPr lang="en-US" altLang="en-US" dirty="0"/>
              <a:t> VA base for the entire system, S</a:t>
            </a:r>
            <a:r>
              <a:rPr lang="en-US" altLang="en-US" baseline="-25000" dirty="0"/>
              <a:t>B</a:t>
            </a:r>
            <a:endParaRPr lang="en-US" altLang="en-US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/>
              <a:t>Pick a voltage base for each different voltage level, V</a:t>
            </a:r>
            <a:r>
              <a:rPr lang="en-US" altLang="en-US" baseline="-25000" dirty="0"/>
              <a:t>B</a:t>
            </a:r>
            <a:r>
              <a:rPr lang="en-US" altLang="en-US" dirty="0"/>
              <a:t>.  Voltage bases are related by transformer turns ratios.  Voltages are line to neutral.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/>
              <a:t>Calculate the impedance base, Z</a:t>
            </a:r>
            <a:r>
              <a:rPr lang="en-US" altLang="en-US" baseline="-25000" dirty="0"/>
              <a:t>B</a:t>
            </a:r>
            <a:r>
              <a:rPr lang="en-US" altLang="en-US" dirty="0"/>
              <a:t>= (V</a:t>
            </a:r>
            <a:r>
              <a:rPr lang="en-US" altLang="en-US" baseline="-25000" dirty="0"/>
              <a:t>B</a:t>
            </a:r>
            <a:r>
              <a:rPr lang="en-US" altLang="en-US" dirty="0"/>
              <a:t>)</a:t>
            </a:r>
            <a:r>
              <a:rPr lang="en-US" altLang="en-US" baseline="30000" dirty="0"/>
              <a:t>2</a:t>
            </a:r>
            <a:r>
              <a:rPr lang="en-US" altLang="en-US" dirty="0"/>
              <a:t>/S</a:t>
            </a:r>
            <a:r>
              <a:rPr lang="en-US" altLang="en-US" baseline="-25000" dirty="0"/>
              <a:t>B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/>
              <a:t>Calculate the current base, I</a:t>
            </a:r>
            <a:r>
              <a:rPr lang="en-US" altLang="en-US" baseline="-25000" dirty="0"/>
              <a:t>B</a:t>
            </a:r>
            <a:r>
              <a:rPr lang="en-US" altLang="en-US" dirty="0"/>
              <a:t> = V</a:t>
            </a:r>
            <a:r>
              <a:rPr lang="en-US" altLang="en-US" baseline="-25000" dirty="0"/>
              <a:t>B</a:t>
            </a:r>
            <a:r>
              <a:rPr lang="en-US" altLang="en-US" dirty="0"/>
              <a:t>/Z</a:t>
            </a:r>
            <a:r>
              <a:rPr lang="en-US" altLang="en-US" baseline="-25000" dirty="0"/>
              <a:t>B</a:t>
            </a:r>
            <a:r>
              <a:rPr lang="en-US" altLang="en-US" dirty="0"/>
              <a:t> 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/>
              <a:t>Convert actual values to per unit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9856" y="4800600"/>
            <a:ext cx="1129792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rgbClr val="1E0000"/>
                </a:solidFill>
              </a:rPr>
              <a:t>Note, per unit conversion on affects magnitudes, not the angles.  Also, per unit quantities no longer have units (i.e., a voltage is 1.0 </a:t>
            </a:r>
            <a:r>
              <a:rPr lang="en-US" altLang="en-US" sz="2800" dirty="0" err="1">
                <a:solidFill>
                  <a:srgbClr val="1E0000"/>
                </a:solidFill>
              </a:rPr>
              <a:t>p.u</a:t>
            </a:r>
            <a:r>
              <a:rPr lang="en-US" altLang="en-US" sz="2800" dirty="0">
                <a:solidFill>
                  <a:srgbClr val="1E0000"/>
                </a:solidFill>
              </a:rPr>
              <a:t>., not 1 </a:t>
            </a:r>
            <a:r>
              <a:rPr lang="en-US" altLang="en-US" sz="2800" dirty="0" err="1">
                <a:solidFill>
                  <a:srgbClr val="1E0000"/>
                </a:solidFill>
              </a:rPr>
              <a:t>p.u</a:t>
            </a:r>
            <a:r>
              <a:rPr lang="en-US" altLang="en-US" sz="2800" dirty="0">
                <a:solidFill>
                  <a:srgbClr val="1E0000"/>
                </a:solidFill>
              </a:rPr>
              <a:t>. volts)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19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Unit Solution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1615440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/>
              <a:t>Convert to per unit (</a:t>
            </a:r>
            <a:r>
              <a:rPr lang="en-US" altLang="en-US" dirty="0" err="1"/>
              <a:t>p.u</a:t>
            </a:r>
            <a:r>
              <a:rPr lang="en-US" altLang="en-US" dirty="0"/>
              <a:t>.) (many problems are already in per unit)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/>
              <a:t>Solve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/>
              <a:t>Convert back to actual as necessary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9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582400" cy="3733800"/>
          </a:xfrm>
        </p:spPr>
        <p:txBody>
          <a:bodyPr/>
          <a:lstStyle/>
          <a:p>
            <a:r>
              <a:rPr lang="en-US" dirty="0"/>
              <a:t>Exam 1 is moved to Oct 13 (Oct 10 and 11 are fall break)</a:t>
            </a:r>
          </a:p>
          <a:p>
            <a:r>
              <a:rPr lang="en-US" dirty="0"/>
              <a:t>Homework 1 is assigned today.  It is due on Thursday September 8</a:t>
            </a:r>
          </a:p>
          <a:p>
            <a:r>
              <a:rPr lang="en-US" dirty="0"/>
              <a:t>ERCOT is having a Virtual College Day on September 16 at </a:t>
            </a:r>
            <a:br>
              <a:rPr lang="en-US" dirty="0"/>
            </a:br>
            <a:r>
              <a:rPr lang="en-US" dirty="0"/>
              <a:t>930am (Central Time); details at ERCOT.COM/CAREERS</a:t>
            </a:r>
          </a:p>
          <a:p>
            <a:pPr lvl="1"/>
            <a:r>
              <a:rPr lang="en-US">
                <a:solidFill>
                  <a:srgbClr val="1E0000"/>
                </a:solidFill>
              </a:rPr>
              <a:t>To register you can go to www.ercot.com/careers/</a:t>
            </a:r>
            <a:r>
              <a:rPr lang="en-US" dirty="0" err="1">
                <a:solidFill>
                  <a:srgbClr val="1E0000"/>
                </a:solidFill>
              </a:rPr>
              <a:t>edp</a:t>
            </a:r>
            <a:endParaRPr lang="en-US" dirty="0">
              <a:solidFill>
                <a:srgbClr val="1E0000"/>
              </a:solidFill>
            </a:endParaRPr>
          </a:p>
          <a:p>
            <a:pPr lvl="1"/>
            <a:endParaRPr 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Example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87680" y="1280160"/>
            <a:ext cx="1095844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1E0000"/>
                </a:solidFill>
              </a:rPr>
              <a:t>Solve for the current, load voltage and load power  in the circuit shown </a:t>
            </a:r>
            <a:br>
              <a:rPr lang="en-US" altLang="en-US" sz="2800" dirty="0">
                <a:solidFill>
                  <a:srgbClr val="1E0000"/>
                </a:solidFill>
              </a:rPr>
            </a:br>
            <a:r>
              <a:rPr lang="en-US" altLang="en-US" sz="2800" dirty="0">
                <a:solidFill>
                  <a:srgbClr val="1E0000"/>
                </a:solidFill>
              </a:rPr>
              <a:t>below using per unit analysis with an S</a:t>
            </a:r>
            <a:r>
              <a:rPr lang="en-US" altLang="en-US" sz="2800" baseline="-25000" dirty="0">
                <a:solidFill>
                  <a:srgbClr val="1E0000"/>
                </a:solidFill>
              </a:rPr>
              <a:t>B </a:t>
            </a:r>
            <a:r>
              <a:rPr lang="en-US" altLang="en-US" sz="2800" dirty="0">
                <a:solidFill>
                  <a:srgbClr val="1E0000"/>
                </a:solidFill>
                <a:latin typeface="Times" charset="0"/>
              </a:rPr>
              <a:t>of 100 MVA, and </a:t>
            </a:r>
            <a:br>
              <a:rPr lang="en-US" altLang="en-US" sz="2800" dirty="0">
                <a:solidFill>
                  <a:srgbClr val="1E0000"/>
                </a:solidFill>
                <a:latin typeface="Times" charset="0"/>
              </a:rPr>
            </a:br>
            <a:r>
              <a:rPr lang="en-US" altLang="en-US" sz="2800" dirty="0">
                <a:solidFill>
                  <a:srgbClr val="1E0000"/>
                </a:solidFill>
                <a:latin typeface="Times" charset="0"/>
              </a:rPr>
              <a:t>voltage bases of 8 kV, 80 kV  and 16 kV </a:t>
            </a:r>
            <a:endParaRPr lang="en-US" altLang="en-US" sz="2800" dirty="0">
              <a:solidFill>
                <a:srgbClr val="1E0000"/>
              </a:solidFill>
            </a:endParaRPr>
          </a:p>
        </p:txBody>
      </p:sp>
      <p:pic>
        <p:nvPicPr>
          <p:cNvPr id="5" name="Picture 3" descr="Fig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r="3529" b="76768"/>
          <a:stretch>
            <a:fillRect/>
          </a:stretch>
        </p:blipFill>
        <p:spPr bwMode="auto">
          <a:xfrm>
            <a:off x="762000" y="2667000"/>
            <a:ext cx="5715000" cy="202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891652"/>
              </p:ext>
            </p:extLst>
          </p:nvPr>
        </p:nvGraphicFramePr>
        <p:xfrm>
          <a:off x="7543800" y="2438400"/>
          <a:ext cx="3276600" cy="2327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65560" imgH="2958840" progId="Equation.DSMT4">
                  <p:embed/>
                </p:oleObj>
              </mc:Choice>
              <mc:Fallback>
                <p:oleObj name="Equation" r:id="rId3" imgW="4165560" imgH="295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438400"/>
                        <a:ext cx="3276600" cy="2327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 descr="Fig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6038" r="8235" b="66417"/>
          <a:stretch>
            <a:fillRect/>
          </a:stretch>
        </p:blipFill>
        <p:spPr bwMode="auto">
          <a:xfrm>
            <a:off x="1066800" y="4860722"/>
            <a:ext cx="4038600" cy="174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89107" y="5039064"/>
            <a:ext cx="289560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Same circuit, with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values expressed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in per unit.  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3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Example, cont’d</a:t>
            </a:r>
            <a:endParaRPr lang="en-US" dirty="0"/>
          </a:p>
        </p:txBody>
      </p:sp>
      <p:pic>
        <p:nvPicPr>
          <p:cNvPr id="4" name="Picture 4" descr="Fig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6038" r="8235" b="66417"/>
          <a:stretch>
            <a:fillRect/>
          </a:stretch>
        </p:blipFill>
        <p:spPr bwMode="auto">
          <a:xfrm>
            <a:off x="6553200" y="2209800"/>
            <a:ext cx="530146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458389"/>
              </p:ext>
            </p:extLst>
          </p:nvPr>
        </p:nvGraphicFramePr>
        <p:xfrm>
          <a:off x="330200" y="1403350"/>
          <a:ext cx="746760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67480" imgH="3593880" progId="Equation.DSMT4">
                  <p:embed/>
                </p:oleObj>
              </mc:Choice>
              <mc:Fallback>
                <p:oleObj name="Equation" r:id="rId3" imgW="7467480" imgH="3593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403350"/>
                        <a:ext cx="7467600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10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Unit Example,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929640"/>
          </a:xfrm>
        </p:spPr>
        <p:txBody>
          <a:bodyPr/>
          <a:lstStyle/>
          <a:p>
            <a:pPr eaLnBrk="1" hangingPunct="1"/>
            <a:r>
              <a:rPr lang="en-US" altLang="en-US" dirty="0"/>
              <a:t>To convert back to actual values just multiply the per unit values by their per unit base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906324"/>
              </p:ext>
            </p:extLst>
          </p:nvPr>
        </p:nvGraphicFramePr>
        <p:xfrm>
          <a:off x="1003300" y="2501900"/>
          <a:ext cx="8026400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026200" imgH="3403440" progId="Equation.DSMT4">
                  <p:embed/>
                </p:oleObj>
              </mc:Choice>
              <mc:Fallback>
                <p:oleObj name="Equation" r:id="rId2" imgW="8026200" imgH="3403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501900"/>
                        <a:ext cx="8026400" cy="340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74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for Balanced Three-Phase Circuits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2413359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aseline="0">
                <a:solidFill>
                  <a:srgbClr val="1E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baseline="0">
                <a:solidFill>
                  <a:srgbClr val="1E0000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 baseline="0">
                <a:solidFill>
                  <a:srgbClr val="1E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baseline="0">
                <a:solidFill>
                  <a:srgbClr val="1E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 baseline="0">
                <a:solidFill>
                  <a:srgbClr val="1E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kern="0" dirty="0"/>
              <a:t>Pick a </a:t>
            </a:r>
            <a:r>
              <a:rPr lang="en-US" kern="0" dirty="0">
                <a:solidFill>
                  <a:srgbClr val="FF3300"/>
                </a:solidFill>
              </a:rPr>
              <a:t>3</a:t>
            </a:r>
            <a:r>
              <a:rPr lang="en-US" kern="0" dirty="0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 kern="0" dirty="0"/>
              <a:t> VA base for the entire system,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kern="0" dirty="0"/>
              <a:t>Pick a voltage base for each different voltage level, V</a:t>
            </a:r>
            <a:r>
              <a:rPr lang="en-US" kern="0" baseline="-25000" dirty="0"/>
              <a:t>B</a:t>
            </a:r>
            <a:r>
              <a:rPr lang="en-US" kern="0" dirty="0"/>
              <a:t>. </a:t>
            </a:r>
            <a:r>
              <a:rPr lang="en-US" kern="0" dirty="0">
                <a:solidFill>
                  <a:srgbClr val="FF3300"/>
                </a:solidFill>
              </a:rPr>
              <a:t>Voltages are line to line</a:t>
            </a:r>
            <a:r>
              <a:rPr lang="en-US" kern="0" dirty="0"/>
              <a:t>. 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kern="0" dirty="0"/>
              <a:t>Calculate the impedance base</a:t>
            </a:r>
          </a:p>
          <a:p>
            <a:pPr marL="533400" indent="-533400" eaLnBrk="1" hangingPunct="1"/>
            <a:endParaRPr lang="en-US" kern="0" baseline="-250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9103" y="1282105"/>
            <a:ext cx="11361897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1E0000"/>
                </a:solidFill>
              </a:rPr>
              <a:t>Procedure is very similar to 1</a:t>
            </a:r>
            <a:r>
              <a:rPr lang="en-US" altLang="en-US" sz="2800" dirty="0">
                <a:solidFill>
                  <a:srgbClr val="1E0000"/>
                </a:solidFill>
                <a:latin typeface="Symbol" pitchFamily="18" charset="2"/>
              </a:rPr>
              <a:t>f</a:t>
            </a:r>
            <a:r>
              <a:rPr lang="en-US" altLang="en-US" sz="2800" dirty="0">
                <a:solidFill>
                  <a:srgbClr val="1E0000"/>
                </a:solidFill>
              </a:rPr>
              <a:t> except we use a 3</a:t>
            </a:r>
            <a:r>
              <a:rPr lang="en-US" altLang="en-US" sz="2800" dirty="0">
                <a:solidFill>
                  <a:srgbClr val="1E0000"/>
                </a:solidFill>
                <a:latin typeface="Symbol" pitchFamily="18" charset="2"/>
              </a:rPr>
              <a:t>f</a:t>
            </a:r>
            <a:r>
              <a:rPr lang="en-US" altLang="en-US" sz="2800" dirty="0">
                <a:solidFill>
                  <a:srgbClr val="1E0000"/>
                </a:solidFill>
              </a:rPr>
              <a:t> VA base, and use line to line voltage bases</a:t>
            </a:r>
          </a:p>
          <a:p>
            <a:pPr eaLnBrk="1" hangingPunct="1"/>
            <a:endParaRPr lang="en-US" sz="2800" dirty="0">
              <a:solidFill>
                <a:srgbClr val="1E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334930"/>
              </p:ext>
            </p:extLst>
          </p:nvPr>
        </p:nvGraphicFramePr>
        <p:xfrm>
          <a:off x="457200" y="4476750"/>
          <a:ext cx="5348288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2880" imgH="1066680" progId="Equation.DSMT4">
                  <p:embed/>
                </p:oleObj>
              </mc:Choice>
              <mc:Fallback>
                <p:oleObj name="Equation" r:id="rId2" imgW="495288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76750"/>
                        <a:ext cx="5348288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3400" y="5715000"/>
            <a:ext cx="8148638" cy="519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1E0000"/>
                </a:solidFill>
              </a:rPr>
              <a:t>Exactly the same impedance bases as with single phase!</a:t>
            </a:r>
          </a:p>
        </p:txBody>
      </p:sp>
    </p:spTree>
    <p:extLst>
      <p:ext uri="{BB962C8B-B14F-4D97-AF65-F5344CB8AC3E}">
        <p14:creationId xmlns:p14="http://schemas.microsoft.com/office/powerpoint/2010/main" val="1690948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Three-Phase Per Unit, cont'd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 startAt="4"/>
            </a:pPr>
            <a:r>
              <a:rPr lang="en-US" dirty="0"/>
              <a:t>Calculate the current base, I</a:t>
            </a:r>
            <a:r>
              <a:rPr lang="en-US" baseline="-25000" dirty="0"/>
              <a:t>B</a:t>
            </a:r>
            <a:br>
              <a:rPr lang="en-US" baseline="-25000" dirty="0"/>
            </a:br>
            <a:br>
              <a:rPr lang="en-US" baseline="-25000" dirty="0"/>
            </a:br>
            <a:br>
              <a:rPr lang="en-US" baseline="-25000" dirty="0"/>
            </a:br>
            <a:br>
              <a:rPr lang="en-US" baseline="-25000" dirty="0"/>
            </a:br>
            <a:br>
              <a:rPr lang="en-US" baseline="-25000" dirty="0"/>
            </a:br>
            <a:br>
              <a:rPr lang="en-US" baseline="-25000" dirty="0"/>
            </a:br>
            <a:endParaRPr lang="en-US" baseline="-25000" dirty="0"/>
          </a:p>
          <a:p>
            <a:pPr marL="533400" indent="-533400" eaLnBrk="1" hangingPunct="1">
              <a:buFont typeface="Wingdings" pitchFamily="2" charset="2"/>
              <a:buAutoNum type="arabicPeriod" startAt="4"/>
            </a:pPr>
            <a:r>
              <a:rPr lang="en-US" dirty="0"/>
              <a:t>Convert actual values to per unit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743575"/>
              </p:ext>
            </p:extLst>
          </p:nvPr>
        </p:nvGraphicFramePr>
        <p:xfrm>
          <a:off x="457200" y="2000250"/>
          <a:ext cx="6273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73720" imgH="1079280" progId="Equation.DSMT4">
                  <p:embed/>
                </p:oleObj>
              </mc:Choice>
              <mc:Fallback>
                <p:oleObj name="Equation" r:id="rId2" imgW="627372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00250"/>
                        <a:ext cx="62738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24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Three-Phase Per Unit Example</a:t>
            </a:r>
          </a:p>
        </p:txBody>
      </p:sp>
      <p:pic>
        <p:nvPicPr>
          <p:cNvPr id="20484" name="Picture 4" descr="Fig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6038" r="8235" b="66417"/>
          <a:stretch>
            <a:fillRect/>
          </a:stretch>
        </p:blipFill>
        <p:spPr bwMode="auto">
          <a:xfrm>
            <a:off x="1524000" y="3851298"/>
            <a:ext cx="46418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1097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aseline="0">
                <a:solidFill>
                  <a:srgbClr val="1E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baseline="0">
                <a:solidFill>
                  <a:srgbClr val="1E0000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 baseline="0">
                <a:solidFill>
                  <a:srgbClr val="1E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baseline="0">
                <a:solidFill>
                  <a:srgbClr val="1E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 baseline="0">
                <a:solidFill>
                  <a:srgbClr val="1E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kern="0" dirty="0"/>
              <a:t>Solve for the current, load voltage and load power in the previous circuit, assuming a 3</a:t>
            </a:r>
            <a:r>
              <a:rPr lang="en-US" kern="0" dirty="0">
                <a:latin typeface="Symbol" pitchFamily="18" charset="2"/>
              </a:rPr>
              <a:t>f</a:t>
            </a:r>
            <a:r>
              <a:rPr lang="en-US" kern="0" dirty="0"/>
              <a:t> power base </a:t>
            </a:r>
            <a:r>
              <a:rPr lang="en-US" kern="0" dirty="0">
                <a:latin typeface="Times" charset="0"/>
              </a:rPr>
              <a:t>of </a:t>
            </a:r>
            <a:r>
              <a:rPr lang="en-US" b="1" kern="0" dirty="0">
                <a:solidFill>
                  <a:srgbClr val="FF3300"/>
                </a:solidFill>
                <a:latin typeface="Times" charset="0"/>
              </a:rPr>
              <a:t>300 MVA</a:t>
            </a:r>
            <a:r>
              <a:rPr lang="en-US" kern="0" dirty="0">
                <a:latin typeface="Times" charset="0"/>
              </a:rPr>
              <a:t>, and line to line voltage bases of 13.8 kV, 138 kV  and 27.6 kV (square root of 3 larger than the 1</a:t>
            </a:r>
            <a:r>
              <a:rPr lang="en-US" kern="0" dirty="0">
                <a:latin typeface="Symbol" pitchFamily="18" charset="2"/>
              </a:rPr>
              <a:t>f</a:t>
            </a:r>
            <a:r>
              <a:rPr lang="en-US" kern="0" dirty="0">
                <a:latin typeface="Times" charset="0"/>
              </a:rPr>
              <a:t> example voltages).  Also assume the generator is Y-connected so its line to line voltage is 13.8 kV.   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81800" y="3851298"/>
            <a:ext cx="2736647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dirty="0">
                <a:solidFill>
                  <a:srgbClr val="1E0000"/>
                </a:solidFill>
              </a:rPr>
              <a:t>Convert to per unit</a:t>
            </a:r>
          </a:p>
          <a:p>
            <a:pPr eaLnBrk="1" hangingPunct="1">
              <a:spcBef>
                <a:spcPts val="0"/>
              </a:spcBef>
            </a:pPr>
            <a:r>
              <a:rPr lang="en-US" dirty="0">
                <a:solidFill>
                  <a:srgbClr val="1E0000"/>
                </a:solidFill>
              </a:rPr>
              <a:t>as before.  Note the</a:t>
            </a:r>
          </a:p>
          <a:p>
            <a:pPr eaLnBrk="1" hangingPunct="1">
              <a:spcBef>
                <a:spcPts val="0"/>
              </a:spcBef>
            </a:pPr>
            <a:r>
              <a:rPr lang="en-US" dirty="0">
                <a:solidFill>
                  <a:srgbClr val="1E0000"/>
                </a:solidFill>
              </a:rPr>
              <a:t>system is exactly the</a:t>
            </a:r>
          </a:p>
          <a:p>
            <a:pPr eaLnBrk="1" hangingPunct="1">
              <a:spcBef>
                <a:spcPts val="0"/>
              </a:spcBef>
            </a:pPr>
            <a:r>
              <a:rPr lang="en-US" dirty="0">
                <a:solidFill>
                  <a:srgbClr val="1E0000"/>
                </a:solidFill>
              </a:rPr>
              <a:t>same!  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8305800" cy="1066800"/>
          </a:xfrm>
        </p:spPr>
        <p:txBody>
          <a:bodyPr/>
          <a:lstStyle/>
          <a:p>
            <a:r>
              <a:rPr lang="en-US" dirty="0"/>
              <a:t>Three-Phase Per Unit Example, cont.</a:t>
            </a:r>
          </a:p>
        </p:txBody>
      </p:sp>
      <p:graphicFrame>
        <p:nvGraphicFramePr>
          <p:cNvPr id="2150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31318"/>
              </p:ext>
            </p:extLst>
          </p:nvPr>
        </p:nvGraphicFramePr>
        <p:xfrm>
          <a:off x="457200" y="1349375"/>
          <a:ext cx="746760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67480" imgH="3593880" progId="Equation.DSMT4">
                  <p:embed/>
                </p:oleObj>
              </mc:Choice>
              <mc:Fallback>
                <p:oleObj name="Equation" r:id="rId3" imgW="7467480" imgH="359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49375"/>
                        <a:ext cx="7467600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91200" y="3276599"/>
            <a:ext cx="5270500" cy="51911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1E0000"/>
                </a:solidFill>
              </a:rPr>
              <a:t>Again, analysis is exactly the same!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Three-Phase Per Unit Example, cont'd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Differences appear when we convert back to actual values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160565"/>
              </p:ext>
            </p:extLst>
          </p:nvPr>
        </p:nvGraphicFramePr>
        <p:xfrm>
          <a:off x="457200" y="2057400"/>
          <a:ext cx="7743825" cy="338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960" imgH="3382920" progId="Equation.DSMT4">
                  <p:embed/>
                </p:oleObj>
              </mc:Choice>
              <mc:Fallback>
                <p:oleObj name="Equation" r:id="rId2" imgW="7743960" imgH="3382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2057400"/>
                        <a:ext cx="7743825" cy="338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84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Three-Phase Per Unit Example 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625840" cy="1143000"/>
          </a:xfrm>
        </p:spPr>
        <p:txBody>
          <a:bodyPr/>
          <a:lstStyle/>
          <a:p>
            <a:r>
              <a:rPr lang="en-US" dirty="0"/>
              <a:t>Assume a 3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load of 100+j50 MVA with V</a:t>
            </a:r>
            <a:r>
              <a:rPr lang="en-US" baseline="-25000" dirty="0"/>
              <a:t>LL </a:t>
            </a:r>
            <a:r>
              <a:rPr lang="en-US" dirty="0"/>
              <a:t>of 69 kV is connected to a source through the below network:</a:t>
            </a:r>
          </a:p>
        </p:txBody>
      </p:sp>
      <p:pic>
        <p:nvPicPr>
          <p:cNvPr id="23556" name="Picture 4" descr="fig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862" r="2353" b="75906"/>
          <a:stretch>
            <a:fillRect/>
          </a:stretch>
        </p:blipFill>
        <p:spPr bwMode="auto">
          <a:xfrm>
            <a:off x="914400" y="2362200"/>
            <a:ext cx="64928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14400" y="5029200"/>
            <a:ext cx="7047122" cy="140961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1E0000"/>
                </a:solidFill>
              </a:rPr>
              <a:t>What is the supply current and complex power?</a:t>
            </a:r>
          </a:p>
          <a:p>
            <a:pPr eaLnBrk="1" hangingPunct="1"/>
            <a:endParaRPr lang="en-US" sz="2000" dirty="0">
              <a:solidFill>
                <a:srgbClr val="1E0000"/>
              </a:solidFill>
            </a:endParaRPr>
          </a:p>
          <a:p>
            <a:pPr eaLnBrk="1" hangingPunct="1"/>
            <a:r>
              <a:rPr lang="en-US" sz="2800" dirty="0">
                <a:solidFill>
                  <a:srgbClr val="1E0000"/>
                </a:solidFill>
              </a:rPr>
              <a:t>Answer: I=467 amps, S = 103.3 + j76.0 MVA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28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049000" cy="3733800"/>
          </a:xfrm>
        </p:spPr>
        <p:txBody>
          <a:bodyPr/>
          <a:lstStyle/>
          <a:p>
            <a:r>
              <a:rPr lang="en-US" altLang="en-US" dirty="0"/>
              <a:t>We now have the necessary models to start to develop the power system analysis tools</a:t>
            </a:r>
          </a:p>
          <a:p>
            <a:r>
              <a:rPr lang="en-US" altLang="en-US" dirty="0"/>
              <a:t>The most common power system analysis tool is the power flow (also known sometimes as the load flow)</a:t>
            </a:r>
          </a:p>
          <a:p>
            <a:pPr lvl="1"/>
            <a:r>
              <a:rPr lang="en-US" altLang="en-US" dirty="0"/>
              <a:t>power flow determines how the power flows in a network</a:t>
            </a:r>
          </a:p>
          <a:p>
            <a:pPr lvl="1"/>
            <a:r>
              <a:rPr lang="en-US" altLang="en-US" dirty="0"/>
              <a:t>also used to determine all bus voltages and all currents</a:t>
            </a:r>
          </a:p>
          <a:p>
            <a:pPr lvl="1"/>
            <a:r>
              <a:rPr lang="en-US" altLang="en-US" dirty="0"/>
              <a:t>because of constant power models, power flow is a nonlinear analysis technique</a:t>
            </a:r>
          </a:p>
          <a:p>
            <a:pPr lvl="1"/>
            <a:r>
              <a:rPr lang="en-US" altLang="en-US" dirty="0"/>
              <a:t>power flow is a steady-state analysis tool</a:t>
            </a:r>
          </a:p>
          <a:p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9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ERCOT Virtual College Day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 t="12769" r="34500" b="-460"/>
          <a:stretch/>
        </p:blipFill>
        <p:spPr bwMode="auto">
          <a:xfrm>
            <a:off x="228600" y="228600"/>
            <a:ext cx="4495800" cy="647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5400" y="1414790"/>
            <a:ext cx="41848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To register you can go to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www.ercot.com/careers/edp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7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Linear versus Nonlinear Systems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57200" y="128016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</a:rPr>
              <a:t>A function </a:t>
            </a:r>
            <a:r>
              <a:rPr lang="en-US" altLang="en-US" b="1" dirty="0">
                <a:solidFill>
                  <a:srgbClr val="1E0000"/>
                </a:solidFill>
              </a:rPr>
              <a:t>H</a:t>
            </a:r>
            <a:r>
              <a:rPr lang="en-US" altLang="en-US" dirty="0">
                <a:solidFill>
                  <a:srgbClr val="1E0000"/>
                </a:solidFill>
              </a:rPr>
              <a:t> is linear if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</a:rPr>
              <a:t>	</a:t>
            </a:r>
            <a:r>
              <a:rPr lang="en-US" altLang="en-US" b="1" dirty="0">
                <a:solidFill>
                  <a:srgbClr val="1E0000"/>
                </a:solidFill>
              </a:rPr>
              <a:t>H</a:t>
            </a:r>
            <a:r>
              <a:rPr lang="en-US" altLang="en-US" dirty="0">
                <a:solidFill>
                  <a:srgbClr val="1E0000"/>
                </a:solidFill>
              </a:rPr>
              <a:t>(</a:t>
            </a:r>
            <a:r>
              <a:rPr lang="en-US" altLang="en-US" dirty="0">
                <a:solidFill>
                  <a:srgbClr val="1E0000"/>
                </a:solidFill>
                <a:latin typeface="Symbol" pitchFamily="18" charset="2"/>
              </a:rPr>
              <a:t>a</a:t>
            </a:r>
            <a:r>
              <a:rPr lang="en-US" altLang="en-US" baseline="-25000" dirty="0">
                <a:solidFill>
                  <a:srgbClr val="1E0000"/>
                </a:solidFill>
              </a:rPr>
              <a:t>1</a:t>
            </a:r>
            <a:r>
              <a:rPr lang="en-US" altLang="en-US" b="1" dirty="0">
                <a:solidFill>
                  <a:srgbClr val="1E0000"/>
                </a:solidFill>
                <a:latin typeface="Symbol" pitchFamily="18" charset="2"/>
              </a:rPr>
              <a:t>m</a:t>
            </a:r>
            <a:r>
              <a:rPr lang="en-US" altLang="en-US" baseline="-25000" dirty="0">
                <a:solidFill>
                  <a:srgbClr val="1E0000"/>
                </a:solidFill>
              </a:rPr>
              <a:t>1</a:t>
            </a:r>
            <a:r>
              <a:rPr lang="en-US" altLang="en-US" dirty="0">
                <a:solidFill>
                  <a:srgbClr val="1E0000"/>
                </a:solidFill>
              </a:rPr>
              <a:t> + </a:t>
            </a:r>
            <a:r>
              <a:rPr lang="en-US" altLang="en-US" dirty="0">
                <a:solidFill>
                  <a:srgbClr val="1E0000"/>
                </a:solidFill>
                <a:latin typeface="Symbol" pitchFamily="18" charset="2"/>
              </a:rPr>
              <a:t>a</a:t>
            </a:r>
            <a:r>
              <a:rPr lang="en-US" altLang="en-US" baseline="-25000" dirty="0">
                <a:solidFill>
                  <a:srgbClr val="1E0000"/>
                </a:solidFill>
              </a:rPr>
              <a:t>2</a:t>
            </a:r>
            <a:r>
              <a:rPr lang="en-US" altLang="en-US" b="1" dirty="0">
                <a:solidFill>
                  <a:srgbClr val="1E0000"/>
                </a:solidFill>
                <a:latin typeface="Symbol" pitchFamily="18" charset="2"/>
              </a:rPr>
              <a:t>m</a:t>
            </a:r>
            <a:r>
              <a:rPr lang="en-US" altLang="en-US" baseline="-25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) = </a:t>
            </a:r>
            <a:r>
              <a:rPr lang="en-US" altLang="en-US" dirty="0">
                <a:solidFill>
                  <a:srgbClr val="1E0000"/>
                </a:solidFill>
                <a:latin typeface="Symbol" pitchFamily="18" charset="2"/>
              </a:rPr>
              <a:t>a</a:t>
            </a:r>
            <a:r>
              <a:rPr lang="en-US" altLang="en-US" baseline="-25000" dirty="0">
                <a:solidFill>
                  <a:srgbClr val="1E0000"/>
                </a:solidFill>
              </a:rPr>
              <a:t>1</a:t>
            </a:r>
            <a:r>
              <a:rPr lang="en-US" altLang="en-US" b="1" dirty="0">
                <a:solidFill>
                  <a:srgbClr val="1E0000"/>
                </a:solidFill>
              </a:rPr>
              <a:t>H</a:t>
            </a:r>
            <a:r>
              <a:rPr lang="en-US" altLang="en-US" dirty="0">
                <a:solidFill>
                  <a:srgbClr val="1E0000"/>
                </a:solidFill>
              </a:rPr>
              <a:t>(</a:t>
            </a:r>
            <a:r>
              <a:rPr lang="en-US" altLang="en-US" b="1" dirty="0">
                <a:solidFill>
                  <a:srgbClr val="1E0000"/>
                </a:solidFill>
                <a:latin typeface="Symbol" pitchFamily="18" charset="2"/>
              </a:rPr>
              <a:t>m</a:t>
            </a:r>
            <a:r>
              <a:rPr lang="en-US" altLang="en-US" baseline="-25000" dirty="0">
                <a:solidFill>
                  <a:srgbClr val="1E0000"/>
                </a:solidFill>
              </a:rPr>
              <a:t>1</a:t>
            </a:r>
            <a:r>
              <a:rPr lang="en-US" altLang="en-US" dirty="0">
                <a:solidFill>
                  <a:srgbClr val="1E0000"/>
                </a:solidFill>
              </a:rPr>
              <a:t>) + </a:t>
            </a:r>
            <a:r>
              <a:rPr lang="en-US" altLang="en-US" dirty="0">
                <a:solidFill>
                  <a:srgbClr val="1E0000"/>
                </a:solidFill>
                <a:latin typeface="Symbol" pitchFamily="18" charset="2"/>
              </a:rPr>
              <a:t>a</a:t>
            </a:r>
            <a:r>
              <a:rPr lang="en-US" altLang="en-US" baseline="-25000" dirty="0">
                <a:solidFill>
                  <a:srgbClr val="1E0000"/>
                </a:solidFill>
              </a:rPr>
              <a:t>2</a:t>
            </a:r>
            <a:r>
              <a:rPr lang="en-US" altLang="en-US" b="1" dirty="0">
                <a:solidFill>
                  <a:srgbClr val="1E0000"/>
                </a:solidFill>
              </a:rPr>
              <a:t>H</a:t>
            </a:r>
            <a:r>
              <a:rPr lang="en-US" altLang="en-US" dirty="0">
                <a:solidFill>
                  <a:srgbClr val="1E0000"/>
                </a:solidFill>
              </a:rPr>
              <a:t>(</a:t>
            </a:r>
            <a:r>
              <a:rPr lang="en-US" altLang="en-US" b="1" dirty="0">
                <a:solidFill>
                  <a:srgbClr val="1E0000"/>
                </a:solidFill>
                <a:latin typeface="Symbol" pitchFamily="18" charset="2"/>
              </a:rPr>
              <a:t>m</a:t>
            </a:r>
            <a:r>
              <a:rPr lang="en-US" altLang="en-US" baseline="-25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</a:rPr>
              <a:t>That is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</a:rPr>
              <a:t>	1)	the output is proportional to the input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</a:rPr>
              <a:t>	2)	the principle of superposition holds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1E0000"/>
                </a:solidFill>
              </a:rPr>
              <a:t>Linear Example:</a:t>
            </a:r>
            <a:r>
              <a:rPr lang="en-US" altLang="en-US" dirty="0">
                <a:solidFill>
                  <a:srgbClr val="1E0000"/>
                </a:solidFill>
              </a:rPr>
              <a:t> 	</a:t>
            </a:r>
            <a:r>
              <a:rPr lang="en-US" altLang="en-US" b="1" dirty="0">
                <a:solidFill>
                  <a:srgbClr val="1E0000"/>
                </a:solidFill>
              </a:rPr>
              <a:t>y</a:t>
            </a:r>
            <a:r>
              <a:rPr lang="en-US" altLang="en-US" dirty="0">
                <a:solidFill>
                  <a:srgbClr val="1E0000"/>
                </a:solidFill>
              </a:rPr>
              <a:t> = </a:t>
            </a:r>
            <a:r>
              <a:rPr lang="en-US" altLang="en-US" b="1" dirty="0">
                <a:solidFill>
                  <a:srgbClr val="1E0000"/>
                </a:solidFill>
              </a:rPr>
              <a:t>H</a:t>
            </a:r>
            <a:r>
              <a:rPr lang="en-US" altLang="en-US" dirty="0">
                <a:solidFill>
                  <a:srgbClr val="1E0000"/>
                </a:solidFill>
              </a:rPr>
              <a:t>(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dirty="0">
                <a:solidFill>
                  <a:srgbClr val="1E0000"/>
                </a:solidFill>
              </a:rPr>
              <a:t>) = c 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dirty="0">
                <a:solidFill>
                  <a:srgbClr val="1E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</a:rPr>
              <a:t>				</a:t>
            </a:r>
            <a:r>
              <a:rPr lang="en-US" altLang="en-US" b="1" dirty="0">
                <a:solidFill>
                  <a:srgbClr val="1E0000"/>
                </a:solidFill>
              </a:rPr>
              <a:t>y</a:t>
            </a:r>
            <a:r>
              <a:rPr lang="en-US" altLang="en-US" dirty="0">
                <a:solidFill>
                  <a:srgbClr val="1E0000"/>
                </a:solidFill>
              </a:rPr>
              <a:t> = c(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aseline="-25000" dirty="0">
                <a:solidFill>
                  <a:srgbClr val="1E0000"/>
                </a:solidFill>
              </a:rPr>
              <a:t>1</a:t>
            </a:r>
            <a:r>
              <a:rPr lang="en-US" altLang="en-US" dirty="0">
                <a:solidFill>
                  <a:srgbClr val="1E0000"/>
                </a:solidFill>
              </a:rPr>
              <a:t>+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aseline="-25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) = c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aseline="-25000" dirty="0">
                <a:solidFill>
                  <a:srgbClr val="1E0000"/>
                </a:solidFill>
              </a:rPr>
              <a:t>1</a:t>
            </a:r>
            <a:r>
              <a:rPr lang="en-US" altLang="en-US" dirty="0">
                <a:solidFill>
                  <a:srgbClr val="1E0000"/>
                </a:solidFill>
              </a:rPr>
              <a:t> + c 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aseline="-25000" dirty="0">
                <a:solidFill>
                  <a:srgbClr val="1E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1E0000"/>
                </a:solidFill>
              </a:rPr>
              <a:t>Nonlinear Example:</a:t>
            </a:r>
            <a:r>
              <a:rPr lang="en-US" altLang="en-US" dirty="0">
                <a:solidFill>
                  <a:srgbClr val="1E0000"/>
                </a:solidFill>
              </a:rPr>
              <a:t> </a:t>
            </a:r>
            <a:r>
              <a:rPr lang="en-US" altLang="en-US" b="1" dirty="0">
                <a:solidFill>
                  <a:srgbClr val="1E0000"/>
                </a:solidFill>
              </a:rPr>
              <a:t>y</a:t>
            </a:r>
            <a:r>
              <a:rPr lang="en-US" altLang="en-US" dirty="0">
                <a:solidFill>
                  <a:srgbClr val="1E0000"/>
                </a:solidFill>
              </a:rPr>
              <a:t> = </a:t>
            </a:r>
            <a:r>
              <a:rPr lang="en-US" altLang="en-US" b="1" dirty="0">
                <a:solidFill>
                  <a:srgbClr val="1E0000"/>
                </a:solidFill>
              </a:rPr>
              <a:t>H</a:t>
            </a:r>
            <a:r>
              <a:rPr lang="en-US" altLang="en-US" dirty="0">
                <a:solidFill>
                  <a:srgbClr val="1E0000"/>
                </a:solidFill>
              </a:rPr>
              <a:t>(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dirty="0">
                <a:solidFill>
                  <a:srgbClr val="1E0000"/>
                </a:solidFill>
              </a:rPr>
              <a:t>) = c 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="1" baseline="30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</a:rPr>
              <a:t>				 </a:t>
            </a:r>
            <a:r>
              <a:rPr lang="en-US" altLang="en-US" b="1" dirty="0">
                <a:solidFill>
                  <a:srgbClr val="1E0000"/>
                </a:solidFill>
              </a:rPr>
              <a:t>y</a:t>
            </a:r>
            <a:r>
              <a:rPr lang="en-US" altLang="en-US" dirty="0">
                <a:solidFill>
                  <a:srgbClr val="1E0000"/>
                </a:solidFill>
              </a:rPr>
              <a:t> = c(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aseline="-25000" dirty="0">
                <a:solidFill>
                  <a:srgbClr val="1E0000"/>
                </a:solidFill>
              </a:rPr>
              <a:t>1</a:t>
            </a:r>
            <a:r>
              <a:rPr lang="en-US" altLang="en-US" dirty="0">
                <a:solidFill>
                  <a:srgbClr val="1E0000"/>
                </a:solidFill>
              </a:rPr>
              <a:t>+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aseline="-25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)</a:t>
            </a:r>
            <a:r>
              <a:rPr lang="en-US" altLang="en-US" baseline="30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 ≠ (c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aseline="-25000" dirty="0">
                <a:solidFill>
                  <a:srgbClr val="1E0000"/>
                </a:solidFill>
              </a:rPr>
              <a:t>1</a:t>
            </a:r>
            <a:r>
              <a:rPr lang="en-US" altLang="en-US" dirty="0">
                <a:solidFill>
                  <a:srgbClr val="1E0000"/>
                </a:solidFill>
              </a:rPr>
              <a:t>)</a:t>
            </a:r>
            <a:r>
              <a:rPr lang="en-US" altLang="en-US" baseline="30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 + (c 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aseline="-25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)</a:t>
            </a:r>
            <a:r>
              <a:rPr lang="en-US" altLang="en-US" baseline="30000" dirty="0">
                <a:solidFill>
                  <a:srgbClr val="1E0000"/>
                </a:solidFill>
              </a:rPr>
              <a:t>2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6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Linear Power System Elements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72979"/>
              </p:ext>
            </p:extLst>
          </p:nvPr>
        </p:nvGraphicFramePr>
        <p:xfrm>
          <a:off x="457200" y="1280160"/>
          <a:ext cx="68199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19840" imgH="3009600" progId="Equation.DSMT4">
                  <p:embed/>
                </p:oleObj>
              </mc:Choice>
              <mc:Fallback>
                <p:oleObj name="Equation" r:id="rId2" imgW="6819840" imgH="3009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8199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Fig92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862" r="11765" b="81944"/>
          <a:stretch>
            <a:fillRect/>
          </a:stretch>
        </p:blipFill>
        <p:spPr bwMode="auto">
          <a:xfrm>
            <a:off x="304800" y="4572000"/>
            <a:ext cx="59436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31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System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1386840"/>
          </a:xfrm>
        </p:spPr>
        <p:txBody>
          <a:bodyPr/>
          <a:lstStyle/>
          <a:p>
            <a:r>
              <a:rPr lang="en-US" altLang="en-US" dirty="0"/>
              <a:t>Constant power loads and generator injections are nonlinear and hence systems with these elements can not be analyzed by superposition</a:t>
            </a:r>
          </a:p>
        </p:txBody>
      </p:sp>
      <p:pic>
        <p:nvPicPr>
          <p:cNvPr id="5" name="Picture 4" descr="Fig9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1765" b="77631"/>
          <a:stretch>
            <a:fillRect/>
          </a:stretch>
        </p:blipFill>
        <p:spPr bwMode="auto">
          <a:xfrm>
            <a:off x="762000" y="2743200"/>
            <a:ext cx="59436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5429957"/>
            <a:ext cx="7267575" cy="9461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Nonlinear problems can be very difficult to solve,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and usually require an iterative approach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7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Nonlinear Systems May Have Multiple Solutions or No Solution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57200" y="13716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</a:rPr>
              <a:t>Example 1:	x</a:t>
            </a:r>
            <a:r>
              <a:rPr lang="en-US" altLang="en-US" baseline="30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 - 2 = 0 has solutions x = </a:t>
            </a:r>
            <a:r>
              <a:rPr lang="en-US" altLang="en-US" dirty="0">
                <a:solidFill>
                  <a:srgbClr val="1E0000"/>
                </a:solidFill>
                <a:sym typeface="Symbol" pitchFamily="18" charset="2"/>
              </a:rPr>
              <a:t>1.414…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  <a:sym typeface="Symbol" pitchFamily="18" charset="2"/>
              </a:rPr>
              <a:t>Example 2:  </a:t>
            </a:r>
            <a:r>
              <a:rPr lang="en-US" altLang="en-US" dirty="0">
                <a:solidFill>
                  <a:srgbClr val="1E0000"/>
                </a:solidFill>
              </a:rPr>
              <a:t>x</a:t>
            </a:r>
            <a:r>
              <a:rPr lang="en-US" altLang="en-US" baseline="30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  <a:sym typeface="Symbol" pitchFamily="18" charset="2"/>
              </a:rPr>
              <a:t> + 2 = 0 has no real solution</a:t>
            </a:r>
            <a:endParaRPr lang="en-US" altLang="en-US" dirty="0">
              <a:solidFill>
                <a:srgbClr val="1E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2465876"/>
            <a:ext cx="7484729" cy="3803271"/>
            <a:chOff x="578749" y="2538816"/>
            <a:chExt cx="7484729" cy="3803271"/>
          </a:xfrm>
        </p:grpSpPr>
        <p:pic>
          <p:nvPicPr>
            <p:cNvPr id="7" name="Picture 6" descr="fig96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3078956"/>
              <a:ext cx="6781800" cy="243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05851" y="2538816"/>
              <a:ext cx="20649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1E0000"/>
                  </a:solidFill>
                </a:rPr>
                <a:t>f(x) = x</a:t>
              </a:r>
              <a:r>
                <a:rPr lang="en-US" altLang="en-US" baseline="30000" dirty="0">
                  <a:solidFill>
                    <a:srgbClr val="1E0000"/>
                  </a:solidFill>
                </a:rPr>
                <a:t>2</a:t>
              </a:r>
              <a:r>
                <a:rPr lang="en-US" altLang="en-US" dirty="0">
                  <a:solidFill>
                    <a:srgbClr val="1E0000"/>
                  </a:solidFill>
                </a:rPr>
                <a:t> - 2  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707926" y="2548341"/>
              <a:ext cx="21467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1E0000"/>
                  </a:solidFill>
                </a:rPr>
                <a:t>f(x) = x</a:t>
              </a:r>
              <a:r>
                <a:rPr lang="en-US" altLang="en-US" baseline="30000" dirty="0">
                  <a:solidFill>
                    <a:srgbClr val="1E0000"/>
                  </a:solidFill>
                </a:rPr>
                <a:t>2</a:t>
              </a:r>
              <a:r>
                <a:rPr lang="en-US" altLang="en-US" dirty="0">
                  <a:solidFill>
                    <a:srgbClr val="1E0000"/>
                  </a:solidFill>
                </a:rPr>
                <a:t> + 2  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2040926" y="4605741"/>
              <a:ext cx="5334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 flipV="1">
              <a:off x="1278926" y="4529541"/>
              <a:ext cx="7620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78749" y="5797243"/>
              <a:ext cx="42659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1E0000"/>
                  </a:solidFill>
                </a:rPr>
                <a:t>two solutions where f(x) = 0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083175" y="5818867"/>
              <a:ext cx="29803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1E0000"/>
                  </a:solidFill>
                </a:rPr>
                <a:t>no solution f(x) = 0</a:t>
              </a: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 flipV="1">
              <a:off x="5698526" y="4605741"/>
              <a:ext cx="1524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59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Multiple Solution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701040"/>
          </a:xfrm>
        </p:spPr>
        <p:txBody>
          <a:bodyPr/>
          <a:lstStyle/>
          <a:p>
            <a:r>
              <a:rPr lang="en-US" altLang="en-US" dirty="0"/>
              <a:t>The dc system shown below has two solutions:</a:t>
            </a:r>
          </a:p>
          <a:p>
            <a:endParaRPr lang="en-US" dirty="0"/>
          </a:p>
        </p:txBody>
      </p:sp>
      <p:pic>
        <p:nvPicPr>
          <p:cNvPr id="5" name="Picture 4" descr="Fig9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56165"/>
            <a:ext cx="38862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38800" y="2013919"/>
            <a:ext cx="2744662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1E0000"/>
                </a:solidFill>
              </a:rPr>
              <a:t>where the 18 watt</a:t>
            </a:r>
          </a:p>
          <a:p>
            <a:pPr eaLnBrk="1" hangingPunct="1"/>
            <a:r>
              <a:rPr lang="en-US" altLang="en-US" dirty="0">
                <a:solidFill>
                  <a:srgbClr val="1E0000"/>
                </a:solidFill>
              </a:rPr>
              <a:t>load is a resistive</a:t>
            </a:r>
          </a:p>
          <a:p>
            <a:pPr eaLnBrk="1" hangingPunct="1"/>
            <a:r>
              <a:rPr lang="en-US" altLang="en-US" dirty="0">
                <a:solidFill>
                  <a:srgbClr val="1E0000"/>
                </a:solidFill>
              </a:rPr>
              <a:t>load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58420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159021" y="2215217"/>
            <a:ext cx="1800225" cy="137318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What is the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maximum</a:t>
            </a:r>
          </a:p>
          <a:p>
            <a:pPr>
              <a:spcBef>
                <a:spcPts val="0"/>
              </a:spcBef>
            </a:pPr>
            <a:r>
              <a:rPr lang="en-US" altLang="en-US" dirty="0" err="1">
                <a:solidFill>
                  <a:srgbClr val="1E0000"/>
                </a:solidFill>
              </a:rPr>
              <a:t>P</a:t>
            </a:r>
            <a:r>
              <a:rPr lang="en-US" altLang="en-US" baseline="-25000" dirty="0" err="1">
                <a:solidFill>
                  <a:srgbClr val="1E0000"/>
                </a:solidFill>
              </a:rPr>
              <a:t>Load</a:t>
            </a:r>
            <a:r>
              <a:rPr lang="en-US" altLang="en-US" dirty="0">
                <a:solidFill>
                  <a:srgbClr val="1E0000"/>
                </a:solidFill>
                <a:latin typeface="Times" charset="0"/>
              </a:rPr>
              <a:t>?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41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Admittance Matrix or </a:t>
            </a:r>
            <a:r>
              <a:rPr lang="en-US" dirty="0" err="1"/>
              <a:t>Y</a:t>
            </a:r>
            <a:r>
              <a:rPr lang="en-US" baseline="-25000" dirty="0" err="1"/>
              <a:t>bus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step in solving the power flow is to create what is known as the bus admittance matrix, often call the </a:t>
            </a:r>
            <a:r>
              <a:rPr lang="en-US" b="1" dirty="0"/>
              <a:t>Y</a:t>
            </a:r>
            <a:r>
              <a:rPr lang="en-US" baseline="-25000" dirty="0"/>
              <a:t>bus</a:t>
            </a:r>
            <a:r>
              <a:rPr lang="en-US" dirty="0"/>
              <a:t>.</a:t>
            </a:r>
            <a:r>
              <a:rPr lang="en-US" baseline="-25000" dirty="0"/>
              <a:t>  </a:t>
            </a:r>
          </a:p>
          <a:p>
            <a:r>
              <a:rPr lang="en-US" dirty="0"/>
              <a:t>The</a:t>
            </a:r>
            <a:r>
              <a:rPr lang="en-US" b="1" dirty="0"/>
              <a:t> Y</a:t>
            </a:r>
            <a:r>
              <a:rPr lang="en-US" baseline="-25000" dirty="0"/>
              <a:t>bus </a:t>
            </a:r>
            <a:r>
              <a:rPr lang="en-US" dirty="0"/>
              <a:t>gives the relationships between all the bus current injections, </a:t>
            </a:r>
            <a:r>
              <a:rPr lang="en-US" b="1" dirty="0"/>
              <a:t>I</a:t>
            </a:r>
            <a:r>
              <a:rPr lang="en-US" dirty="0"/>
              <a:t>, and all the bus voltages, </a:t>
            </a:r>
            <a:r>
              <a:rPr lang="en-US" b="1" dirty="0"/>
              <a:t>V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I</a:t>
            </a:r>
            <a:r>
              <a:rPr lang="en-US" dirty="0"/>
              <a:t>  = </a:t>
            </a:r>
            <a:r>
              <a:rPr lang="en-US" b="1" dirty="0"/>
              <a:t>Y</a:t>
            </a:r>
            <a:r>
              <a:rPr lang="en-US" baseline="-25000" dirty="0"/>
              <a:t>bus</a:t>
            </a:r>
            <a:r>
              <a:rPr lang="en-US" dirty="0"/>
              <a:t> </a:t>
            </a:r>
            <a:r>
              <a:rPr lang="en-US" b="1" dirty="0"/>
              <a:t>V</a:t>
            </a:r>
          </a:p>
          <a:p>
            <a:r>
              <a:rPr lang="en-US" dirty="0"/>
              <a:t>The </a:t>
            </a:r>
            <a:r>
              <a:rPr lang="en-US" b="1" dirty="0"/>
              <a:t>Y</a:t>
            </a:r>
            <a:r>
              <a:rPr lang="en-US" baseline="-25000" dirty="0"/>
              <a:t>bus </a:t>
            </a:r>
            <a:r>
              <a:rPr lang="en-US" dirty="0"/>
              <a:t>is developed by applying KCL at each bus in the system to relate the bus current injections, the bus voltages, and the branch impedances and admittances</a:t>
            </a:r>
          </a:p>
          <a:p>
            <a:endParaRPr lang="en-US" b="1" dirty="0"/>
          </a:p>
          <a:p>
            <a:endParaRPr lang="en-US" dirty="0"/>
          </a:p>
          <a:p>
            <a:pPr>
              <a:buFont typeface="Wingdings" pitchFamily="2" charset="2"/>
              <a:buChar char="l"/>
            </a:pP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18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bus</a:t>
            </a:r>
            <a:r>
              <a:rPr lang="en-US" dirty="0"/>
              <a:t> Example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457200" y="1280160"/>
            <a:ext cx="93878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1E0000"/>
                </a:solidFill>
              </a:rPr>
              <a:t>Determine the bus admittance matrix for the network shown below, assuming the current injection at each bus i is I</a:t>
            </a:r>
            <a:r>
              <a:rPr lang="en-US" sz="2800" baseline="-25000" dirty="0">
                <a:solidFill>
                  <a:srgbClr val="1E0000"/>
                </a:solidFill>
              </a:rPr>
              <a:t>i </a:t>
            </a:r>
            <a:r>
              <a:rPr lang="en-US" dirty="0">
                <a:solidFill>
                  <a:srgbClr val="1E0000"/>
                </a:solidFill>
                <a:latin typeface="Times" charset="0"/>
              </a:rPr>
              <a:t>= </a:t>
            </a:r>
            <a:r>
              <a:rPr lang="en-US" dirty="0" err="1">
                <a:solidFill>
                  <a:srgbClr val="1E0000"/>
                </a:solidFill>
                <a:latin typeface="Times" charset="0"/>
              </a:rPr>
              <a:t>I</a:t>
            </a:r>
            <a:r>
              <a:rPr lang="en-US" baseline="-25000" dirty="0" err="1">
                <a:solidFill>
                  <a:srgbClr val="1E0000"/>
                </a:solidFill>
                <a:latin typeface="Times" charset="0"/>
              </a:rPr>
              <a:t>Gi</a:t>
            </a:r>
            <a:r>
              <a:rPr lang="en-US" baseline="-25000" dirty="0">
                <a:solidFill>
                  <a:srgbClr val="1E0000"/>
                </a:solidFill>
                <a:latin typeface="Times" charset="0"/>
              </a:rPr>
              <a:t>  </a:t>
            </a:r>
            <a:r>
              <a:rPr lang="en-US" dirty="0">
                <a:solidFill>
                  <a:srgbClr val="1E0000"/>
                </a:solidFill>
                <a:latin typeface="Times" charset="0"/>
              </a:rPr>
              <a:t>- </a:t>
            </a:r>
            <a:r>
              <a:rPr lang="en-US" dirty="0" err="1">
                <a:solidFill>
                  <a:srgbClr val="1E0000"/>
                </a:solidFill>
                <a:latin typeface="Times" charset="0"/>
              </a:rPr>
              <a:t>I</a:t>
            </a:r>
            <a:r>
              <a:rPr lang="en-US" baseline="-25000" dirty="0" err="1">
                <a:solidFill>
                  <a:srgbClr val="1E0000"/>
                </a:solidFill>
                <a:latin typeface="Times" charset="0"/>
              </a:rPr>
              <a:t>Di</a:t>
            </a:r>
            <a:r>
              <a:rPr lang="en-US" baseline="-25000" dirty="0">
                <a:solidFill>
                  <a:srgbClr val="1E0000"/>
                </a:solidFill>
                <a:latin typeface="Times" charset="0"/>
              </a:rPr>
              <a:t> </a:t>
            </a:r>
            <a:r>
              <a:rPr lang="en-US" dirty="0">
                <a:solidFill>
                  <a:srgbClr val="1E0000"/>
                </a:solidFill>
                <a:latin typeface="Times" charset="0"/>
              </a:rPr>
              <a:t>where </a:t>
            </a:r>
            <a:r>
              <a:rPr lang="en-US" dirty="0" err="1">
                <a:solidFill>
                  <a:srgbClr val="1E0000"/>
                </a:solidFill>
                <a:latin typeface="Times" charset="0"/>
              </a:rPr>
              <a:t>I</a:t>
            </a:r>
            <a:r>
              <a:rPr lang="en-US" baseline="-25000" dirty="0" err="1">
                <a:solidFill>
                  <a:srgbClr val="1E0000"/>
                </a:solidFill>
                <a:latin typeface="Times" charset="0"/>
              </a:rPr>
              <a:t>Gi</a:t>
            </a:r>
            <a:r>
              <a:rPr lang="en-US" baseline="-25000" dirty="0">
                <a:solidFill>
                  <a:srgbClr val="1E0000"/>
                </a:solidFill>
                <a:latin typeface="Times" charset="0"/>
              </a:rPr>
              <a:t> </a:t>
            </a:r>
            <a:r>
              <a:rPr lang="en-US" dirty="0">
                <a:solidFill>
                  <a:srgbClr val="1E0000"/>
                </a:solidFill>
                <a:latin typeface="Times" charset="0"/>
              </a:rPr>
              <a:t>is the current injection into the bus from the generator and </a:t>
            </a:r>
            <a:r>
              <a:rPr lang="en-US" dirty="0" err="1">
                <a:solidFill>
                  <a:srgbClr val="1E0000"/>
                </a:solidFill>
                <a:latin typeface="Times" charset="0"/>
              </a:rPr>
              <a:t>I</a:t>
            </a:r>
            <a:r>
              <a:rPr lang="en-US" baseline="-25000" dirty="0" err="1">
                <a:solidFill>
                  <a:srgbClr val="1E0000"/>
                </a:solidFill>
                <a:latin typeface="Times" charset="0"/>
              </a:rPr>
              <a:t>Di</a:t>
            </a:r>
            <a:r>
              <a:rPr lang="en-US" dirty="0">
                <a:solidFill>
                  <a:srgbClr val="1E0000"/>
                </a:solidFill>
                <a:latin typeface="Times" charset="0"/>
              </a:rPr>
              <a:t> is the current flowing into the load</a:t>
            </a:r>
          </a:p>
        </p:txBody>
      </p:sp>
      <p:pic>
        <p:nvPicPr>
          <p:cNvPr id="39940" name="Picture 6" descr="Fig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4706" b="69005"/>
          <a:stretch>
            <a:fillRect/>
          </a:stretch>
        </p:blipFill>
        <p:spPr bwMode="auto">
          <a:xfrm>
            <a:off x="990600" y="3076852"/>
            <a:ext cx="66294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18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8001000" cy="1069848"/>
          </a:xfrm>
        </p:spPr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bus</a:t>
            </a:r>
            <a:r>
              <a:rPr lang="en-US" dirty="0"/>
              <a:t> Example, cont’d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464042"/>
              </p:ext>
            </p:extLst>
          </p:nvPr>
        </p:nvGraphicFramePr>
        <p:xfrm>
          <a:off x="457200" y="1384300"/>
          <a:ext cx="7620000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9760" imgH="5232240" progId="Equation.DSMT4">
                  <p:embed/>
                </p:oleObj>
              </mc:Choice>
              <mc:Fallback>
                <p:oleObj name="Equation" r:id="rId3" imgW="7619760" imgH="5232240" progId="Equation.DSMT4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84300"/>
                        <a:ext cx="7620000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80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78992"/>
          </a:xfrm>
        </p:spPr>
        <p:txBody>
          <a:bodyPr/>
          <a:lstStyle/>
          <a:p>
            <a:r>
              <a:rPr lang="en-US" dirty="0"/>
              <a:t>Y</a:t>
            </a:r>
            <a:r>
              <a:rPr lang="en-US" baseline="-25000" dirty="0"/>
              <a:t>bus</a:t>
            </a:r>
            <a:r>
              <a:rPr lang="en-US" dirty="0"/>
              <a:t> Example, cont’d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303064"/>
              </p:ext>
            </p:extLst>
          </p:nvPr>
        </p:nvGraphicFramePr>
        <p:xfrm>
          <a:off x="457200" y="1371600"/>
          <a:ext cx="7429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29320" imgH="3657600" progId="Equation.DSMT4">
                  <p:embed/>
                </p:oleObj>
              </mc:Choice>
              <mc:Fallback>
                <p:oleObj name="Equation" r:id="rId3" imgW="7429320" imgH="3657600" progId="Equation.DSMT4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4295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5333999"/>
            <a:ext cx="11125200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1E0000"/>
                </a:solidFill>
              </a:rPr>
              <a:t>For a system with n buses the </a:t>
            </a:r>
            <a:r>
              <a:rPr lang="en-US" dirty="0" err="1">
                <a:solidFill>
                  <a:srgbClr val="1E0000"/>
                </a:solidFill>
              </a:rPr>
              <a:t>Y</a:t>
            </a:r>
            <a:r>
              <a:rPr lang="en-US" baseline="-25000" dirty="0" err="1">
                <a:solidFill>
                  <a:srgbClr val="1E0000"/>
                </a:solidFill>
              </a:rPr>
              <a:t>bus</a:t>
            </a:r>
            <a:r>
              <a:rPr lang="en-US" baseline="-25000" dirty="0">
                <a:solidFill>
                  <a:srgbClr val="1E0000"/>
                </a:solidFill>
              </a:rPr>
              <a:t> </a:t>
            </a:r>
            <a:r>
              <a:rPr lang="en-US" dirty="0">
                <a:solidFill>
                  <a:srgbClr val="1E0000"/>
                </a:solidFill>
                <a:latin typeface="Times" charset="0"/>
              </a:rPr>
              <a:t>is an n by n symmetric matrix (i.e., one where </a:t>
            </a:r>
            <a:r>
              <a:rPr lang="en-US" dirty="0" err="1">
                <a:solidFill>
                  <a:srgbClr val="1E0000"/>
                </a:solidFill>
                <a:latin typeface="Times" charset="0"/>
              </a:rPr>
              <a:t>A</a:t>
            </a:r>
            <a:r>
              <a:rPr lang="en-US" baseline="-25000" dirty="0" err="1">
                <a:solidFill>
                  <a:srgbClr val="1E0000"/>
                </a:solidFill>
                <a:latin typeface="Times" charset="0"/>
              </a:rPr>
              <a:t>ij</a:t>
            </a:r>
            <a:r>
              <a:rPr lang="en-US" dirty="0">
                <a:solidFill>
                  <a:srgbClr val="1E0000"/>
                </a:solidFill>
                <a:latin typeface="Times" charset="0"/>
              </a:rPr>
              <a:t> = </a:t>
            </a:r>
            <a:r>
              <a:rPr lang="en-US" dirty="0" err="1">
                <a:solidFill>
                  <a:srgbClr val="1E0000"/>
                </a:solidFill>
                <a:latin typeface="Times" charset="0"/>
              </a:rPr>
              <a:t>A</a:t>
            </a:r>
            <a:r>
              <a:rPr lang="en-US" baseline="-25000" dirty="0" err="1">
                <a:solidFill>
                  <a:srgbClr val="1E0000"/>
                </a:solidFill>
                <a:latin typeface="Times" charset="0"/>
              </a:rPr>
              <a:t>ji</a:t>
            </a:r>
            <a:r>
              <a:rPr lang="en-US" dirty="0">
                <a:solidFill>
                  <a:srgbClr val="1E0000"/>
                </a:solidFill>
                <a:latin typeface="Times" charset="0"/>
              </a:rPr>
              <a:t>); however this will not be true in general when we consider phase shifting transformers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9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</a:t>
            </a:r>
            <a:r>
              <a:rPr lang="en-US" baseline="-25000"/>
              <a:t>bus </a:t>
            </a:r>
            <a:r>
              <a:rPr lang="en-US"/>
              <a:t>General Form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1125200" cy="5029200"/>
          </a:xfrm>
        </p:spPr>
        <p:txBody>
          <a:bodyPr/>
          <a:lstStyle/>
          <a:p>
            <a:r>
              <a:rPr lang="en-US" dirty="0"/>
              <a:t>The diagonal terms, </a:t>
            </a:r>
            <a:r>
              <a:rPr lang="en-US" dirty="0" err="1"/>
              <a:t>Y</a:t>
            </a:r>
            <a:r>
              <a:rPr lang="en-US" baseline="-25000" dirty="0" err="1"/>
              <a:t>ii</a:t>
            </a:r>
            <a:r>
              <a:rPr lang="en-US" dirty="0"/>
              <a:t>, are the self admittance terms, equal to the sum of the admittances of all devices incident to bus i.  </a:t>
            </a:r>
            <a:endParaRPr lang="en-US" sz="1200" dirty="0"/>
          </a:p>
          <a:p>
            <a:r>
              <a:rPr lang="en-US" dirty="0"/>
              <a:t>The off-diagonal terms, </a:t>
            </a:r>
            <a:r>
              <a:rPr lang="en-US" dirty="0" err="1"/>
              <a:t>Y</a:t>
            </a:r>
            <a:r>
              <a:rPr lang="en-US" baseline="-25000" dirty="0" err="1"/>
              <a:t>ij</a:t>
            </a:r>
            <a:r>
              <a:rPr lang="en-US" dirty="0"/>
              <a:t>, are equal to the negative of the sum of the admittances joining the two buses.</a:t>
            </a:r>
            <a:endParaRPr lang="en-US" sz="1200" dirty="0"/>
          </a:p>
          <a:p>
            <a:r>
              <a:rPr lang="en-US" dirty="0"/>
              <a:t>With large systems Y</a:t>
            </a:r>
            <a:r>
              <a:rPr lang="en-US" baseline="-25000" dirty="0"/>
              <a:t>bus </a:t>
            </a:r>
            <a:r>
              <a:rPr lang="en-US" dirty="0"/>
              <a:t>is a sparse matrix (that is, most entries are zero)</a:t>
            </a:r>
            <a:endParaRPr lang="en-US" sz="1200" dirty="0"/>
          </a:p>
          <a:p>
            <a:r>
              <a:rPr lang="en-US" dirty="0"/>
              <a:t>Shunt terms, such as with the 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 line model, only affect the diagonal terms.    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2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Brief History of Electric Power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11506200" cy="37338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dirty="0"/>
              <a:t>First real practical uses of electricity began with the telegraph (1860's) and then arc lighting in the 1870’s 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Early 1880’s – Edison introduced Pearl Street dc system in Manhattan supplying 59 customers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1884 – Sprague produces practical dc motor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1885 – invention of transformer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Mid 1880’s – Westinghouse/Tesla introduce rival ac system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Late 1880’s – Tesla invents ac induction motor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1893 – Three-phase transmission line at 2.3 kV</a:t>
            </a:r>
          </a:p>
          <a:p>
            <a:pPr eaLnBrk="1" hangingPunct="1">
              <a:buClr>
                <a:srgbClr val="1E0000"/>
              </a:buClr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3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History, cont’d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11430000" cy="43434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altLang="en-US" dirty="0"/>
              <a:t>1896 – ac lines deliver electricity from hydro generation at Niagara Falls to Buffalo, 20 miles away; </a:t>
            </a:r>
            <a:r>
              <a:rPr lang="en-US" dirty="0"/>
              <a:t>also 30kV line in Germany</a:t>
            </a:r>
            <a:endParaRPr lang="en-US" altLang="en-US" dirty="0"/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Early 1900’s – Private utilities supply all customers in area (city); recognized as a natural monopoly; states step in to begin regulation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By 1920’s – Large interstate holding companies control most electricity systems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1935 – Congress passes Public Utility Holding Company Act to establish national regulation, breaking up large interstate utilities (repealed 2005)</a:t>
            </a:r>
          </a:p>
          <a:p>
            <a:pPr marL="971550" lvl="2" indent="-457200" eaLnBrk="1" hangingPunct="1">
              <a:buClr>
                <a:srgbClr val="1E0000"/>
              </a:buClr>
              <a:buSzPct val="100000"/>
            </a:pPr>
            <a:r>
              <a:rPr lang="en-US" dirty="0"/>
              <a:t>This gave rise to electric utilities that only operated in one state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1935/6 – Rural Electrification Act brought electricity to rural areas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1930’s – Electric utilities established as vertical monopolies</a:t>
            </a:r>
          </a:p>
          <a:p>
            <a:pPr eaLnBrk="1" hangingPunct="1">
              <a:buClr>
                <a:srgbClr val="1E0000"/>
              </a:buClr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1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History, cont’d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10972800" cy="37338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dirty="0"/>
              <a:t>Frequency standardized in the 1930’s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During 1940’s to 1960’s utilities gradually interconnected their systems so by 1970 transmission lines crisscrossed North America, with voltages up to 765 kV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1970’s brought inflation, increased fossil-fuel prices, calls for conservation and growing environmental concerns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Increasing rates replaced decreasing ones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As a result, U.S. Congress passed Public Utilities Regulator Policies Act (PURPA) in 1978, which mandated utilities must purchase power from independent generators located in their service territory (modified 2005)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PURPA introduced some competition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0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History, cont’d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11582400" cy="48768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altLang="en-US" dirty="0"/>
              <a:t>Major opening of industry to competition occurred as a result of National Energy Policy Act of 1992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This act mandated that utilities provide “nondiscriminatory” access to the high voltage transmission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Goal was to set up true competition in generation 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Result over the last few years has been a dramatic restructuring of electric utility industry (for better or worse!)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Energy Bill 2005 repealed PUHCA; modified PURPA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Electric grid restructuring took place in the 1990’s into the 2000’s</a:t>
            </a:r>
          </a:p>
          <a:p>
            <a:pPr lvl="1" eaLnBrk="1" hangingPunct="1">
              <a:buClr>
                <a:srgbClr val="1E0000"/>
              </a:buClr>
            </a:pPr>
            <a:r>
              <a:rPr lang="en-US" altLang="en-US" dirty="0"/>
              <a:t>Goal has been to reduce rates through the introduction of competition and consumer choice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4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96774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Historical State Variation in Electric Rates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3614738" y="15763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0013"/>
            <a:ext cx="7086600" cy="498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1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August 14</a:t>
            </a:r>
            <a:r>
              <a:rPr lang="en-US" altLang="en-US" baseline="30000" dirty="0"/>
              <a:t>th</a:t>
            </a:r>
            <a:r>
              <a:rPr lang="en-US" altLang="en-US" dirty="0"/>
              <a:t>, 2003 Blackout</a:t>
            </a:r>
          </a:p>
        </p:txBody>
      </p:sp>
      <p:pic>
        <p:nvPicPr>
          <p:cNvPr id="39939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" y="1295400"/>
            <a:ext cx="3819480" cy="463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E8667D-ECD7-4982-B7E8-93892CFD3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90456"/>
            <a:ext cx="4393682" cy="3380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BFBC1-93F9-4AF1-B675-BC941FDB1062}"/>
              </a:ext>
            </a:extLst>
          </p:cNvPr>
          <p:cNvSpPr txBox="1"/>
          <p:nvPr/>
        </p:nvSpPr>
        <p:spPr>
          <a:xfrm>
            <a:off x="3962399" y="5181600"/>
            <a:ext cx="367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Above image from energy.gov, August 14, 2003 </a:t>
            </a:r>
            <a:br>
              <a:rPr lang="en-US" sz="1400" dirty="0">
                <a:solidFill>
                  <a:srgbClr val="1E0000"/>
                </a:solidFill>
              </a:rPr>
            </a:br>
            <a:r>
              <a:rPr lang="en-US" sz="1400" dirty="0">
                <a:solidFill>
                  <a:srgbClr val="1E0000"/>
                </a:solidFill>
              </a:rPr>
              <a:t>Blackout Final Report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75"/>
          <a:stretch/>
        </p:blipFill>
        <p:spPr bwMode="auto">
          <a:xfrm>
            <a:off x="7696200" y="1690456"/>
            <a:ext cx="4343400" cy="328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25FE2-62DE-798C-1E8E-4F0E932D0607}"/>
              </a:ext>
            </a:extLst>
          </p:cNvPr>
          <p:cNvSpPr txBox="1"/>
          <p:nvPr/>
        </p:nvSpPr>
        <p:spPr>
          <a:xfrm>
            <a:off x="66720" y="6119069"/>
            <a:ext cx="10458825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I will talk about this event and the 2021 Texas one later in the semester </a:t>
            </a:r>
          </a:p>
        </p:txBody>
      </p:sp>
    </p:spTree>
    <p:extLst>
      <p:ext uri="{BB962C8B-B14F-4D97-AF65-F5344CB8AC3E}">
        <p14:creationId xmlns:p14="http://schemas.microsoft.com/office/powerpoint/2010/main" val="1137857381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4827</TotalTime>
  <Words>2016</Words>
  <Application>Microsoft Office PowerPoint</Application>
  <PresentationFormat>Widescreen</PresentationFormat>
  <Paragraphs>233</Paragraphs>
  <Slides>39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Helvetica</vt:lpstr>
      <vt:lpstr>Symbol</vt:lpstr>
      <vt:lpstr>Times</vt:lpstr>
      <vt:lpstr>Times New Roman</vt:lpstr>
      <vt:lpstr>Wingdings</vt:lpstr>
      <vt:lpstr>Capsules</vt:lpstr>
      <vt:lpstr>Equation</vt:lpstr>
      <vt:lpstr>ECEN 615 Methods of Electric Power  Systems Analysis</vt:lpstr>
      <vt:lpstr>Announcements</vt:lpstr>
      <vt:lpstr>     ERCOT Virtual College Day</vt:lpstr>
      <vt:lpstr>Brief History of Electric Power</vt:lpstr>
      <vt:lpstr>History, cont’d</vt:lpstr>
      <vt:lpstr>History, cont’d</vt:lpstr>
      <vt:lpstr>History, cont’d</vt:lpstr>
      <vt:lpstr>Historical State Variation in Electric Rates</vt:lpstr>
      <vt:lpstr>August 14th, 2003 Blackout</vt:lpstr>
      <vt:lpstr>345 kV+ Transmission Growth at a Glance (From Jay Caspary)</vt:lpstr>
      <vt:lpstr>345 kV+ Transmission Growth at a Glance (From Jay Caspary)</vt:lpstr>
      <vt:lpstr>345 kV+ Transmission Growth at a Glance (From Jay Caspary)</vt:lpstr>
      <vt:lpstr>345 kV+ Transmission Growth at a Glance (From Jay Caspary)</vt:lpstr>
      <vt:lpstr>The Smart Grid</vt:lpstr>
      <vt:lpstr>Renewable Portfolio Standards (September 2020)</vt:lpstr>
      <vt:lpstr>Interconnected Power System  Basic Characteristics</vt:lpstr>
      <vt:lpstr>Quick Review of Per Unit (From Undergrad Class)</vt:lpstr>
      <vt:lpstr>Per Unit Conversion Procedure, Single-Phase</vt:lpstr>
      <vt:lpstr>Per Unit Solution Procedure</vt:lpstr>
      <vt:lpstr>Per Unit Example</vt:lpstr>
      <vt:lpstr>Per Unit Example, cont’d</vt:lpstr>
      <vt:lpstr>Per Unit Example, cont’d</vt:lpstr>
      <vt:lpstr>Procedure for Balanced Three-Phase Circuits</vt:lpstr>
      <vt:lpstr>Three-Phase Per Unit, cont'd</vt:lpstr>
      <vt:lpstr>Three-Phase Per Unit Example</vt:lpstr>
      <vt:lpstr>Three-Phase Per Unit Example, cont.</vt:lpstr>
      <vt:lpstr>Three-Phase Per Unit Example, cont'd</vt:lpstr>
      <vt:lpstr>Three-Phase Per Unit Example 2</vt:lpstr>
      <vt:lpstr>Power Flow Analysis</vt:lpstr>
      <vt:lpstr>Linear versus Nonlinear Systems</vt:lpstr>
      <vt:lpstr>Linear Power System Elements</vt:lpstr>
      <vt:lpstr>Nonlinear System Example</vt:lpstr>
      <vt:lpstr>Nonlinear Systems May Have Multiple Solutions or No Solution</vt:lpstr>
      <vt:lpstr>Multiple Solution Example </vt:lpstr>
      <vt:lpstr>Bus Admittance Matrix or Ybus</vt:lpstr>
      <vt:lpstr>Ybus Example</vt:lpstr>
      <vt:lpstr>Ybus Example, cont’d</vt:lpstr>
      <vt:lpstr>Ybus Example, cont’d</vt:lpstr>
      <vt:lpstr>Ybus General Form 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Overbye, Thomas J</cp:lastModifiedBy>
  <cp:revision>407</cp:revision>
  <cp:lastPrinted>2020-08-20T12:26:33Z</cp:lastPrinted>
  <dcterms:created xsi:type="dcterms:W3CDTF">2000-05-11T14:27:08Z</dcterms:created>
  <dcterms:modified xsi:type="dcterms:W3CDTF">2022-09-05T15:06:41Z</dcterms:modified>
</cp:coreProperties>
</file>