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62" r:id="rId1"/>
  </p:sldMasterIdLst>
  <p:notesMasterIdLst>
    <p:notesMasterId r:id="rId39"/>
  </p:notesMasterIdLst>
  <p:handoutMasterIdLst>
    <p:handoutMasterId r:id="rId40"/>
  </p:handoutMasterIdLst>
  <p:sldIdLst>
    <p:sldId id="258" r:id="rId2"/>
    <p:sldId id="259" r:id="rId3"/>
    <p:sldId id="476" r:id="rId4"/>
    <p:sldId id="514" r:id="rId5"/>
    <p:sldId id="515" r:id="rId6"/>
    <p:sldId id="516" r:id="rId7"/>
    <p:sldId id="517" r:id="rId8"/>
    <p:sldId id="458" r:id="rId9"/>
    <p:sldId id="459" r:id="rId10"/>
    <p:sldId id="460" r:id="rId11"/>
    <p:sldId id="461" r:id="rId12"/>
    <p:sldId id="462" r:id="rId13"/>
    <p:sldId id="470" r:id="rId14"/>
    <p:sldId id="471" r:id="rId15"/>
    <p:sldId id="472" r:id="rId16"/>
    <p:sldId id="473" r:id="rId17"/>
    <p:sldId id="474" r:id="rId18"/>
    <p:sldId id="487" r:id="rId19"/>
    <p:sldId id="488" r:id="rId20"/>
    <p:sldId id="489" r:id="rId21"/>
    <p:sldId id="490" r:id="rId22"/>
    <p:sldId id="491" r:id="rId23"/>
    <p:sldId id="492" r:id="rId24"/>
    <p:sldId id="493" r:id="rId25"/>
    <p:sldId id="494" r:id="rId26"/>
    <p:sldId id="495" r:id="rId27"/>
    <p:sldId id="496" r:id="rId28"/>
    <p:sldId id="497" r:id="rId29"/>
    <p:sldId id="498" r:id="rId30"/>
    <p:sldId id="499" r:id="rId31"/>
    <p:sldId id="500" r:id="rId32"/>
    <p:sldId id="501" r:id="rId33"/>
    <p:sldId id="502" r:id="rId34"/>
    <p:sldId id="503" r:id="rId35"/>
    <p:sldId id="504" r:id="rId36"/>
    <p:sldId id="505" r:id="rId37"/>
    <p:sldId id="506" r:id="rId38"/>
  </p:sldIdLst>
  <p:sldSz cx="12192000" cy="6858000"/>
  <p:notesSz cx="7077075" cy="93630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E6"/>
    <a:srgbClr val="1E0000"/>
    <a:srgbClr val="500000"/>
    <a:srgbClr val="0099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6812" autoAdjust="0"/>
    <p:restoredTop sz="94660" autoAdjust="0"/>
  </p:normalViewPr>
  <p:slideViewPr>
    <p:cSldViewPr>
      <p:cViewPr varScale="1">
        <p:scale>
          <a:sx n="107" d="100"/>
          <a:sy n="107" d="100"/>
        </p:scale>
        <p:origin x="-1104" y="-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155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9921" y="0"/>
            <a:ext cx="3067154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4446"/>
            <a:ext cx="3067155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9921" y="8894446"/>
            <a:ext cx="3067154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339" y="0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9/6/2022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703263"/>
            <a:ext cx="6238875" cy="3509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7" tIns="46968" rIns="93937" bIns="46968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075" y="4447224"/>
            <a:ext cx="5662925" cy="4212908"/>
          </a:xfrm>
          <a:prstGeom prst="rect">
            <a:avLst/>
          </a:prstGeom>
        </p:spPr>
        <p:txBody>
          <a:bodyPr vert="horz" lIns="93937" tIns="46968" rIns="93937" bIns="46968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2863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339" y="8892863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9100" y="703263"/>
            <a:ext cx="6238875" cy="35099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0647" indent="-284864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39457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595239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1022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06805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62587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18370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74153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/>
              <a:pPr eaLnBrk="1" hangingPunct="1"/>
              <a:t>0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770369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63247" indent="-29355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74225" indent="-23484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43915" indent="-23484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13605" indent="-23484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83295" indent="-2348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52985" indent="-2348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22676" indent="-2348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92365" indent="-2348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EE07899-5194-4AB2-91D5-7F6171F5B473}" type="slidenum">
              <a:rPr lang="en-US" sz="1200"/>
              <a:pPr eaLnBrk="1" hangingPunct="1"/>
              <a:t>15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8644340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63247" indent="-29355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74225" indent="-23484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43915" indent="-23484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13605" indent="-23484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83295" indent="-2348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52985" indent="-2348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22676" indent="-2348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92365" indent="-2348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ED00509-C500-40CF-AD0A-A6B4B05B4E1A}" type="slidenum">
              <a:rPr lang="en-US" sz="1200"/>
              <a:pPr eaLnBrk="1" hangingPunct="1"/>
              <a:t>16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1740693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0600" indent="-28484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9385" indent="-22787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5139" indent="-22787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0892" indent="-22787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06647" indent="-2278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62401" indent="-2278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18155" indent="-2278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73910" indent="-2278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87B508B-F3C4-49E9-8ABE-52744BF3E195}" type="slidenum">
              <a:rPr lang="en-US" sz="1200"/>
              <a:pPr eaLnBrk="1" hangingPunct="1"/>
              <a:t>19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1662346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0600" indent="-28484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9385" indent="-22787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5139" indent="-22787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0892" indent="-22787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06647" indent="-2278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62401" indent="-2278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18155" indent="-2278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73910" indent="-2278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759684A-EDA5-440F-8004-24F8FC2D3EA6}" type="slidenum">
              <a:rPr lang="en-US" sz="1200"/>
              <a:pPr eaLnBrk="1" hangingPunct="1"/>
              <a:t>20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3174984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0600" indent="-28484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9385" indent="-22787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5139" indent="-22787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0892" indent="-22787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06647" indent="-2278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62401" indent="-2278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18155" indent="-2278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73910" indent="-2278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59916BE-ACF7-432D-A93D-580161D751AA}" type="slidenum">
              <a:rPr lang="en-US" sz="1200"/>
              <a:pPr eaLnBrk="1" hangingPunct="1"/>
              <a:t>21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262745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19100" y="703263"/>
            <a:ext cx="6238875" cy="3509962"/>
          </a:xfrm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63247" indent="-29355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74225" indent="-23484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43915" indent="-23484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13605" indent="-23484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83295" indent="-2348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52985" indent="-2348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22676" indent="-2348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92365" indent="-2348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98C0EFB-A01F-4318-BECD-34DC07E09DDF}" type="slidenum">
              <a:rPr lang="en-US" sz="1200"/>
              <a:pPr eaLnBrk="1" hangingPunct="1"/>
              <a:t>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340060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19100" y="703263"/>
            <a:ext cx="6238875" cy="3509962"/>
          </a:xfrm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63247" indent="-29355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74225" indent="-23484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43915" indent="-23484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13605" indent="-23484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83295" indent="-2348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52985" indent="-2348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22676" indent="-2348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92365" indent="-2348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332E0D7-DC72-4677-B391-966C42A13438}" type="slidenum">
              <a:rPr lang="en-US" sz="1200"/>
              <a:pPr eaLnBrk="1" hangingPunct="1"/>
              <a:t>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588578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19100" y="703263"/>
            <a:ext cx="6238875" cy="3509962"/>
          </a:xfrm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63247" indent="-29355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74225" indent="-23484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43915" indent="-23484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13605" indent="-23484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83295" indent="-2348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52985" indent="-2348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22676" indent="-2348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92365" indent="-2348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A239C07-1F6F-4913-965A-B1D91C7A67BD}" type="slidenum">
              <a:rPr lang="en-US" sz="1200"/>
              <a:pPr eaLnBrk="1" hangingPunct="1"/>
              <a:t>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104305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19100" y="703263"/>
            <a:ext cx="6238875" cy="3509962"/>
          </a:xfrm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63247" indent="-29355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74225" indent="-23484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43915" indent="-23484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13605" indent="-23484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83295" indent="-2348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52985" indent="-2348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22676" indent="-2348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92365" indent="-2348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556C790-49FA-48C0-A05C-B68D32C9DC35}" type="slidenum">
              <a:rPr lang="en-US" sz="1200"/>
              <a:pPr eaLnBrk="1" hangingPunct="1"/>
              <a:t>10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72218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19100" y="703263"/>
            <a:ext cx="6238875" cy="3509962"/>
          </a:xfrm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63247" indent="-29355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74225" indent="-23484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43915" indent="-23484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13605" indent="-23484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83295" indent="-2348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52985" indent="-2348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22676" indent="-2348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92365" indent="-2348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88D5CFC-817B-4A06-B9FA-73DAB27AEF92}" type="slidenum">
              <a:rPr lang="en-US" sz="1200"/>
              <a:pPr eaLnBrk="1" hangingPunct="1"/>
              <a:t>11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928829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63247" indent="-29355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74225" indent="-23484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43915" indent="-23484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13605" indent="-23484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83295" indent="-2348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52985" indent="-2348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22676" indent="-2348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92365" indent="-2348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D868A19-5CC6-44C0-A19D-04125047F424}" type="slidenum">
              <a:rPr lang="en-US" sz="1200"/>
              <a:pPr eaLnBrk="1" hangingPunct="1"/>
              <a:t>12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687688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63247" indent="-29355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74225" indent="-23484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43915" indent="-23484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13605" indent="-23484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83295" indent="-2348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52985" indent="-2348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22676" indent="-2348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92365" indent="-2348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182007A-2EB6-4262-8E5A-E321F97320F4}" type="slidenum">
              <a:rPr lang="en-US" sz="1200"/>
              <a:pPr eaLnBrk="1" hangingPunct="1"/>
              <a:t>13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89040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63247" indent="-29355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74225" indent="-23484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43915" indent="-23484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13605" indent="-23484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83295" indent="-2348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52985" indent="-2348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22676" indent="-2348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92365" indent="-23484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B18DC1F-9D0D-4B77-B145-794D1224E35E}" type="slidenum">
              <a:rPr lang="en-US" sz="1200"/>
              <a:pPr eaLnBrk="1" hangingPunct="1"/>
              <a:t>14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534973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027"/>
          <p:cNvSpPr>
            <a:spLocks noChangeArrowheads="1"/>
          </p:cNvSpPr>
          <p:nvPr/>
        </p:nvSpPr>
        <p:spPr bwMode="auto">
          <a:xfrm>
            <a:off x="914400" y="990600"/>
            <a:ext cx="69088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119888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"/>
            <a:ext cx="10363200" cy="1143000"/>
          </a:xfrm>
        </p:spPr>
        <p:txBody>
          <a:bodyPr/>
          <a:lstStyle>
            <a:lvl1pPr>
              <a:defRPr sz="3600"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6400" y="5791200"/>
            <a:ext cx="4267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1176000" cy="1066800"/>
          </a:xfrm>
        </p:spPr>
        <p:txBody>
          <a:bodyPr/>
          <a:lstStyle>
            <a:lvl1pPr>
              <a:defRPr baseline="0">
                <a:solidFill>
                  <a:srgbClr val="1E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87680" y="1280160"/>
            <a:ext cx="11297920" cy="3733800"/>
          </a:xfrm>
        </p:spPr>
        <p:txBody>
          <a:bodyPr/>
          <a:lstStyle>
            <a:lvl1pPr marL="457200" indent="-457200">
              <a:buClr>
                <a:srgbClr val="1E0000"/>
              </a:buClr>
              <a:buSzPct val="10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1pPr>
            <a:lvl2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2pPr>
            <a:lvl3pPr marL="1257300" indent="-342900">
              <a:buClr>
                <a:srgbClr val="1E0000"/>
              </a:buClr>
              <a:buSzPct val="9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3pPr>
            <a:lvl4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4pPr>
            <a:lvl5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48800" y="63246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6007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10668000" cy="838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2324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524000"/>
            <a:ext cx="52324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3174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6680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48800" y="63246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5"/>
          <p:cNvSpPr>
            <a:spLocks noChangeArrowheads="1"/>
          </p:cNvSpPr>
          <p:nvPr/>
        </p:nvSpPr>
        <p:spPr bwMode="auto">
          <a:xfrm>
            <a:off x="1016000" y="1143000"/>
            <a:ext cx="68072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304801" y="6629401"/>
            <a:ext cx="11578167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111760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"/>
            <a:ext cx="10668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48800" y="63246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7680" y="1280160"/>
            <a:ext cx="10668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241" y="838200"/>
            <a:ext cx="812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24" r:id="rId3"/>
    <p:sldLayoutId id="2147483725" r:id="rId4"/>
    <p:sldLayoutId id="214748372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baseline="0">
          <a:solidFill>
            <a:srgbClr val="3C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800" baseline="0">
          <a:solidFill>
            <a:srgbClr val="28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 baseline="0">
          <a:solidFill>
            <a:srgbClr val="280000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sz="2000" baseline="0">
          <a:solidFill>
            <a:srgbClr val="28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 baseline="0">
          <a:solidFill>
            <a:srgbClr val="28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sz="2000" baseline="0">
          <a:solidFill>
            <a:srgbClr val="28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overbye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8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9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7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8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9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0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1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2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3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4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5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8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9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30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31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524000" y="76201"/>
            <a:ext cx="9144000" cy="1646237"/>
          </a:xfrm>
          <a:noFill/>
        </p:spPr>
        <p:txBody>
          <a:bodyPr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dirty="0"/>
              <a:t>ECEN 615</a:t>
            </a:r>
            <a:br>
              <a:rPr lang="en-US" altLang="en-US" dirty="0"/>
            </a:br>
            <a:r>
              <a:rPr lang="en-US" altLang="en-US" dirty="0"/>
              <a:t>Methods of Electric Power </a:t>
            </a:r>
            <a:br>
              <a:rPr lang="en-US" altLang="en-US" dirty="0"/>
            </a:br>
            <a:r>
              <a:rPr lang="en-US" altLang="en-US" dirty="0"/>
              <a:t>Systems Analysis</a:t>
            </a:r>
          </a:p>
        </p:txBody>
      </p:sp>
      <p:sp>
        <p:nvSpPr>
          <p:cNvPr id="6" name="Rectangle 5"/>
          <p:cNvSpPr/>
          <p:nvPr/>
        </p:nvSpPr>
        <p:spPr>
          <a:xfrm>
            <a:off x="1828800" y="1752601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0" dirty="0">
                <a:solidFill>
                  <a:srgbClr val="1E0000"/>
                </a:solidFill>
                <a:latin typeface="Arial" pitchFamily="34" charset="0"/>
                <a:cs typeface="Arial" pitchFamily="34" charset="0"/>
              </a:rPr>
              <a:t>Lecture 4: Power Flow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>
          <a:xfrm>
            <a:off x="1752600" y="3251817"/>
            <a:ext cx="8534400" cy="1752600"/>
          </a:xfrm>
        </p:spPr>
        <p:txBody>
          <a:bodyPr/>
          <a:lstStyle/>
          <a:p>
            <a:r>
              <a:rPr lang="en-US" dirty="0"/>
              <a:t>Prof. Tom Overbye</a:t>
            </a:r>
          </a:p>
          <a:p>
            <a:r>
              <a:rPr lang="en-US" dirty="0"/>
              <a:t>Dept. of Electrical and Computer Engineering</a:t>
            </a:r>
          </a:p>
          <a:p>
            <a:r>
              <a:rPr lang="en-US" dirty="0"/>
              <a:t>Texas A&amp;M University</a:t>
            </a:r>
          </a:p>
          <a:p>
            <a:r>
              <a:rPr lang="en-US" dirty="0">
                <a:hlinkClick r:id="rId3"/>
              </a:rPr>
              <a:t>overbye@tamu.edu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10668000" cy="1078992"/>
          </a:xfrm>
        </p:spPr>
        <p:txBody>
          <a:bodyPr/>
          <a:lstStyle/>
          <a:p>
            <a:r>
              <a:rPr lang="en-US" dirty="0"/>
              <a:t>Two Bus System Example</a:t>
            </a:r>
          </a:p>
        </p:txBody>
      </p:sp>
      <p:pic>
        <p:nvPicPr>
          <p:cNvPr id="6148" name="Picture 4" descr="Fig9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t="6900" r="11765" b="62105"/>
          <a:stretch>
            <a:fillRect/>
          </a:stretch>
        </p:blipFill>
        <p:spPr bwMode="auto">
          <a:xfrm>
            <a:off x="457200" y="1280161"/>
            <a:ext cx="5715000" cy="293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14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2323183"/>
              </p:ext>
            </p:extLst>
          </p:nvPr>
        </p:nvGraphicFramePr>
        <p:xfrm>
          <a:off x="457200" y="4343400"/>
          <a:ext cx="6972300" cy="200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5" imgW="6972120" imgH="2006280" progId="Equation.DSMT4">
                  <p:embed/>
                </p:oleObj>
              </mc:Choice>
              <mc:Fallback>
                <p:oleObj name="Equation" r:id="rId5" imgW="6972120" imgH="2006280" progId="Equation.DSMT4">
                  <p:embed/>
                  <p:pic>
                    <p:nvPicPr>
                      <p:cNvPr id="614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343400"/>
                        <a:ext cx="6972300" cy="200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654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10668000" cy="1078992"/>
          </a:xfrm>
        </p:spPr>
        <p:txBody>
          <a:bodyPr/>
          <a:lstStyle/>
          <a:p>
            <a:r>
              <a:rPr lang="en-US" dirty="0"/>
              <a:t>Using the Y</a:t>
            </a:r>
            <a:r>
              <a:rPr lang="en-US" baseline="-25000" dirty="0"/>
              <a:t>bus</a:t>
            </a:r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1844616"/>
              </p:ext>
            </p:extLst>
          </p:nvPr>
        </p:nvGraphicFramePr>
        <p:xfrm>
          <a:off x="457200" y="1371600"/>
          <a:ext cx="6832600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4" imgW="6832440" imgH="3809880" progId="Equation.DSMT4">
                  <p:embed/>
                </p:oleObj>
              </mc:Choice>
              <mc:Fallback>
                <p:oleObj name="Equation" r:id="rId4" imgW="6832440" imgH="3809880" progId="Equation.DSMT4">
                  <p:embed/>
                  <p:pic>
                    <p:nvPicPr>
                      <p:cNvPr id="717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371600"/>
                        <a:ext cx="6832600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81000" y="5486400"/>
            <a:ext cx="7924800" cy="830997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  <a:latin typeface="+mn-lt"/>
              </a:rPr>
              <a:t>However, this requires that </a:t>
            </a:r>
            <a:r>
              <a:rPr lang="en-US" sz="2400" b="1" dirty="0">
                <a:solidFill>
                  <a:srgbClr val="1E0000"/>
                </a:solidFill>
                <a:latin typeface="+mn-lt"/>
              </a:rPr>
              <a:t>Y</a:t>
            </a:r>
            <a:r>
              <a:rPr lang="en-US" sz="2400" baseline="-25000" dirty="0">
                <a:solidFill>
                  <a:srgbClr val="1E0000"/>
                </a:solidFill>
                <a:latin typeface="+mn-lt"/>
              </a:rPr>
              <a:t>bus</a:t>
            </a:r>
            <a:r>
              <a:rPr lang="en-US" sz="2400" dirty="0">
                <a:solidFill>
                  <a:srgbClr val="1E0000"/>
                </a:solidFill>
                <a:latin typeface="+mn-lt"/>
              </a:rPr>
              <a:t> not be singular; note it will be singular if there are no shunt connections!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143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10668000" cy="1078992"/>
          </a:xfrm>
        </p:spPr>
        <p:txBody>
          <a:bodyPr/>
          <a:lstStyle/>
          <a:p>
            <a:r>
              <a:rPr lang="en-US" dirty="0"/>
              <a:t>Solving for Bus Currents</a:t>
            </a:r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289540"/>
              </p:ext>
            </p:extLst>
          </p:nvPr>
        </p:nvGraphicFramePr>
        <p:xfrm>
          <a:off x="457200" y="1280160"/>
          <a:ext cx="8077200" cy="490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4" imgW="8076960" imgH="4902120" progId="Equation.DSMT4">
                  <p:embed/>
                </p:oleObj>
              </mc:Choice>
              <mc:Fallback>
                <p:oleObj name="Equation" r:id="rId4" imgW="8076960" imgH="4902120" progId="Equation.DSMT4">
                  <p:embed/>
                  <p:pic>
                    <p:nvPicPr>
                      <p:cNvPr id="819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8077200" cy="490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872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10668000" cy="1069848"/>
          </a:xfrm>
        </p:spPr>
        <p:txBody>
          <a:bodyPr/>
          <a:lstStyle/>
          <a:p>
            <a:r>
              <a:rPr lang="en-US" dirty="0"/>
              <a:t>Solving for Bus Voltages</a:t>
            </a:r>
          </a:p>
        </p:txBody>
      </p:sp>
      <p:graphicFrame>
        <p:nvGraphicFramePr>
          <p:cNvPr id="92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0208815"/>
              </p:ext>
            </p:extLst>
          </p:nvPr>
        </p:nvGraphicFramePr>
        <p:xfrm>
          <a:off x="457200" y="1280160"/>
          <a:ext cx="9448800" cy="481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4" imgW="7886520" imgH="4991040" progId="Equation.DSMT4">
                  <p:embed/>
                </p:oleObj>
              </mc:Choice>
              <mc:Fallback>
                <p:oleObj name="Equation" r:id="rId4" imgW="7886520" imgH="4991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9448800" cy="481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1E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 Flow Analysis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11196320" cy="2987040"/>
          </a:xfrm>
        </p:spPr>
        <p:txBody>
          <a:bodyPr/>
          <a:lstStyle/>
          <a:p>
            <a:r>
              <a:rPr lang="en-US" dirty="0"/>
              <a:t>When analyzing power systems we know neither the complex bus voltages nor the complex current injections</a:t>
            </a:r>
          </a:p>
          <a:p>
            <a:r>
              <a:rPr lang="en-US" dirty="0"/>
              <a:t>Rather, we know the complex power being consumed by the load, and the power being injected by the generators plus their voltage magnitudes</a:t>
            </a:r>
          </a:p>
          <a:p>
            <a:r>
              <a:rPr lang="en-US" dirty="0"/>
              <a:t>Therefore we can not directly use the Y</a:t>
            </a:r>
            <a:r>
              <a:rPr lang="en-US" baseline="-25000" dirty="0"/>
              <a:t>bus </a:t>
            </a:r>
            <a:r>
              <a:rPr lang="en-US" dirty="0"/>
              <a:t>equations, but rather must use the power balance equations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1E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10668000" cy="1069848"/>
          </a:xfrm>
        </p:spPr>
        <p:txBody>
          <a:bodyPr/>
          <a:lstStyle/>
          <a:p>
            <a:r>
              <a:rPr lang="en-US" dirty="0"/>
              <a:t>Power Balance Equations</a:t>
            </a:r>
          </a:p>
        </p:txBody>
      </p:sp>
      <p:graphicFrame>
        <p:nvGraphicFramePr>
          <p:cNvPr id="1024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563977"/>
              </p:ext>
            </p:extLst>
          </p:nvPr>
        </p:nvGraphicFramePr>
        <p:xfrm>
          <a:off x="457200" y="1280160"/>
          <a:ext cx="8686800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4" imgW="7530840" imgH="4838400" progId="Equation.DSMT4">
                  <p:embed/>
                </p:oleObj>
              </mc:Choice>
              <mc:Fallback>
                <p:oleObj name="Equation" r:id="rId4" imgW="7530840" imgH="4838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8686800" cy="472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1E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10668000" cy="1069848"/>
          </a:xfrm>
        </p:spPr>
        <p:txBody>
          <a:bodyPr/>
          <a:lstStyle/>
          <a:p>
            <a:r>
              <a:rPr lang="en-US" dirty="0"/>
              <a:t>Power Balance Equations, cont’d</a:t>
            </a:r>
          </a:p>
        </p:txBody>
      </p:sp>
      <p:graphicFrame>
        <p:nvGraphicFramePr>
          <p:cNvPr id="1126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1559550"/>
              </p:ext>
            </p:extLst>
          </p:nvPr>
        </p:nvGraphicFramePr>
        <p:xfrm>
          <a:off x="457201" y="1280160"/>
          <a:ext cx="8991600" cy="505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Equation" r:id="rId4" imgW="7340400" imgH="5054400" progId="Equation.DSMT4">
                  <p:embed/>
                </p:oleObj>
              </mc:Choice>
              <mc:Fallback>
                <p:oleObj name="Equation" r:id="rId4" imgW="7340400" imgH="505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1" y="1280160"/>
                        <a:ext cx="8991600" cy="505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1E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10668000" cy="1069848"/>
          </a:xfrm>
        </p:spPr>
        <p:txBody>
          <a:bodyPr/>
          <a:lstStyle/>
          <a:p>
            <a:r>
              <a:rPr lang="en-US" dirty="0"/>
              <a:t>Real Power Balance Equations</a:t>
            </a:r>
          </a:p>
        </p:txBody>
      </p:sp>
      <p:graphicFrame>
        <p:nvGraphicFramePr>
          <p:cNvPr id="1229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6633819"/>
              </p:ext>
            </p:extLst>
          </p:nvPr>
        </p:nvGraphicFramePr>
        <p:xfrm>
          <a:off x="457200" y="1280160"/>
          <a:ext cx="8610600" cy="478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Equation" r:id="rId4" imgW="7848360" imgH="4787640" progId="Equation.DSMT4">
                  <p:embed/>
                </p:oleObj>
              </mc:Choice>
              <mc:Fallback>
                <p:oleObj name="Equation" r:id="rId4" imgW="7848360" imgH="4787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8610600" cy="478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1E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Flow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1280160"/>
            <a:ext cx="11196320" cy="3733800"/>
          </a:xfrm>
        </p:spPr>
        <p:txBody>
          <a:bodyPr/>
          <a:lstStyle/>
          <a:p>
            <a:r>
              <a:rPr lang="en-US" dirty="0"/>
              <a:t>Classic paper for this lecture is W.F. Tinney and C.E. Hart, “Power Flow Solution by Newton’s Method,” </a:t>
            </a:r>
            <a:r>
              <a:rPr lang="en-US" i="1" dirty="0"/>
              <a:t>IEEE Power App System</a:t>
            </a:r>
            <a:r>
              <a:rPr lang="en-US" dirty="0"/>
              <a:t>, Nov 1967</a:t>
            </a:r>
          </a:p>
          <a:p>
            <a:r>
              <a:rPr lang="en-US" dirty="0"/>
              <a:t>Basic power flow is also covered in essentially any power system analysis textbooks.</a:t>
            </a:r>
          </a:p>
          <a:p>
            <a:r>
              <a:rPr lang="en-US" dirty="0"/>
              <a:t>We use the term “power flow” not “load flow” since power flows not  load.  Also, the power flow usage is not new (see title of </a:t>
            </a:r>
            <a:r>
              <a:rPr lang="en-US" dirty="0" err="1"/>
              <a:t>Tinney’s</a:t>
            </a:r>
            <a:r>
              <a:rPr lang="en-US" dirty="0"/>
              <a:t> 1967 paper, and note Tinney references Ward’s 1956 power flow paper)</a:t>
            </a:r>
          </a:p>
          <a:p>
            <a:pPr lvl="1"/>
            <a:r>
              <a:rPr lang="en-US" dirty="0"/>
              <a:t>A nice history of the power flow is given in an insert by Alvarado and Thomas in T.J. Overbye, J.D. Weber, “Visualizing the Electric Grid,” </a:t>
            </a:r>
            <a:r>
              <a:rPr lang="en-US" i="1" dirty="0"/>
              <a:t>IEEE Spectrum</a:t>
            </a:r>
            <a:r>
              <a:rPr lang="en-US" dirty="0"/>
              <a:t>, Feb 2001.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3660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Power Flow System 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1280160"/>
            <a:ext cx="10713720" cy="3733800"/>
          </a:xfrm>
        </p:spPr>
        <p:txBody>
          <a:bodyPr/>
          <a:lstStyle/>
          <a:p>
            <a:r>
              <a:rPr lang="en-US" dirty="0"/>
              <a:t>In 1957 Bill Tinney, in a paper titled “Digital Solutions for Large Power Networks,” studied a 100 bus, 200 branch system (with 2 KB of memory)!</a:t>
            </a:r>
          </a:p>
          <a:p>
            <a:r>
              <a:rPr lang="en-US" dirty="0"/>
              <a:t>In </a:t>
            </a:r>
            <a:r>
              <a:rPr lang="en-US" dirty="0" err="1"/>
              <a:t>Tinney’s</a:t>
            </a:r>
            <a:r>
              <a:rPr lang="en-US" dirty="0"/>
              <a:t> 1963 “Techniques for Exploiting Sparsity of the Network Admittance Matrix” paper (which gave us the Tinney Schemes 1, 2, and 3), uses 32 kB for 1000 nodes.</a:t>
            </a:r>
          </a:p>
          <a:p>
            <a:r>
              <a:rPr lang="en-US" dirty="0"/>
              <a:t>In </a:t>
            </a:r>
            <a:r>
              <a:rPr lang="en-US" dirty="0" err="1"/>
              <a:t>Tinney’s</a:t>
            </a:r>
            <a:r>
              <a:rPr lang="en-US" dirty="0"/>
              <a:t> classic 1967 “Power Flow Solution by Newton’s Method” paper he applies his method to systems with up to about 1000 buses (with 32 kB of memory) and provides a solution time of 51 seconds for a 487 bus system.</a:t>
            </a:r>
          </a:p>
          <a:p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18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180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582400" cy="3733800"/>
          </a:xfrm>
        </p:spPr>
        <p:txBody>
          <a:bodyPr/>
          <a:lstStyle/>
          <a:p>
            <a:r>
              <a:rPr lang="en-US" dirty="0"/>
              <a:t>Exam 1 is moved to Oct 13 (Oct 10 and 11 are fall break)</a:t>
            </a:r>
          </a:p>
          <a:p>
            <a:r>
              <a:rPr lang="en-US" dirty="0"/>
              <a:t>Homework 1 is now due on Tuesday September 13</a:t>
            </a:r>
          </a:p>
          <a:p>
            <a:r>
              <a:rPr lang="en-US" dirty="0"/>
              <a:t>ERCOT is having a Virtual College Day on September 16 at </a:t>
            </a:r>
            <a:br>
              <a:rPr lang="en-US" dirty="0"/>
            </a:br>
            <a:r>
              <a:rPr lang="en-US" dirty="0"/>
              <a:t>930am (Central Time); details at ERCOT.COM/CAREERS</a:t>
            </a:r>
          </a:p>
          <a:p>
            <a:pPr lvl="1"/>
            <a:r>
              <a:rPr lang="en-US" dirty="0">
                <a:solidFill>
                  <a:srgbClr val="1E0000"/>
                </a:solidFill>
              </a:rPr>
              <a:t>To register you can go to www.ercot.com/careers/edp</a:t>
            </a:r>
          </a:p>
          <a:p>
            <a:pPr lvl="1"/>
            <a:endParaRPr lang="en-US" dirty="0"/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endParaRPr lang="en-US" altLang="en-US" dirty="0"/>
          </a:p>
          <a:p>
            <a:pPr eaLnBrk="1" hangingPunct="1">
              <a:buFont typeface="Arial" charset="0"/>
              <a:buChar char="•"/>
            </a:pPr>
            <a:endParaRPr lang="en-US" altLang="en-US" dirty="0"/>
          </a:p>
          <a:p>
            <a:pPr eaLnBrk="1" hangingPunct="1">
              <a:buFont typeface="Arial" charset="0"/>
              <a:buChar char="•"/>
            </a:pPr>
            <a:endParaRPr lang="en-US" altLang="en-US" dirty="0"/>
          </a:p>
          <a:p>
            <a:pPr eaLnBrk="1" hangingPunct="1">
              <a:buFont typeface="Arial" charset="0"/>
              <a:buChar char="•"/>
            </a:pPr>
            <a:endParaRPr lang="en-US" altLang="en-US" dirty="0"/>
          </a:p>
          <a:p>
            <a:pPr marL="457200" lvl="1" indent="0" eaLnBrk="1" hangingPunct="1">
              <a:buNone/>
            </a:pPr>
            <a:endParaRPr lang="en-US" altLang="en-US" dirty="0"/>
          </a:p>
          <a:p>
            <a:pPr eaLnBrk="1" hangingPunct="1">
              <a:buFont typeface="Arial" charset="0"/>
              <a:buChar char="•"/>
            </a:pPr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6382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Slack Bus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not arbitrarily specify S at all buses because total generation must equal total load + total losses</a:t>
            </a:r>
          </a:p>
          <a:p>
            <a:r>
              <a:rPr lang="en-US" dirty="0"/>
              <a:t>We also need an angle reference bus.</a:t>
            </a:r>
          </a:p>
          <a:p>
            <a:r>
              <a:rPr lang="en-US" dirty="0"/>
              <a:t>To solve these problems we define one bus as the "slack" bus.  This bus has a fixed voltage magnitude and angle, and a varying real/reactive power injection.</a:t>
            </a:r>
          </a:p>
          <a:p>
            <a:r>
              <a:rPr lang="en-US" dirty="0"/>
              <a:t>In an actual power system the slack bus does not really exist; frequency changes locally when the power supplied does not match the power consumed    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19</a:t>
            </a:fld>
            <a:endParaRPr lang="en-US" dirty="0">
              <a:solidFill>
                <a:srgbClr val="1E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Types of Power Flow Buses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three main types of power flow buses</a:t>
            </a:r>
          </a:p>
          <a:p>
            <a:pPr lvl="1"/>
            <a:r>
              <a:rPr lang="en-US" dirty="0"/>
              <a:t>Load (PQ) at which P/Q are fixed; iteration solves for voltage magnitude and angle.  </a:t>
            </a:r>
          </a:p>
          <a:p>
            <a:pPr lvl="1"/>
            <a:r>
              <a:rPr lang="en-US" dirty="0"/>
              <a:t>Slack at which the voltage magnitude and angle are fixed; iteration solves for P/Q injections</a:t>
            </a:r>
          </a:p>
          <a:p>
            <a:pPr lvl="1"/>
            <a:r>
              <a:rPr lang="en-US" dirty="0"/>
              <a:t>Generator (PV) at which P and </a:t>
            </a:r>
            <a:r>
              <a:rPr lang="en-US" dirty="0">
                <a:cs typeface="Times New Roman" pitchFamily="18" charset="0"/>
              </a:rPr>
              <a:t>|V| are fixed; iteration solves for voltage angle and Q injection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20</a:t>
            </a:fld>
            <a:endParaRPr lang="en-US" dirty="0">
              <a:solidFill>
                <a:srgbClr val="1E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Newton-Raphson Algorithm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87680" y="1280160"/>
            <a:ext cx="10668000" cy="2057400"/>
          </a:xfrm>
        </p:spPr>
        <p:txBody>
          <a:bodyPr/>
          <a:lstStyle/>
          <a:p>
            <a:r>
              <a:rPr lang="en-US" dirty="0"/>
              <a:t>Most common technique for solving the power flow problem is to use the Newton-</a:t>
            </a:r>
            <a:r>
              <a:rPr lang="en-US" dirty="0" err="1"/>
              <a:t>Raphson</a:t>
            </a:r>
            <a:r>
              <a:rPr lang="en-US" dirty="0"/>
              <a:t> algorithm</a:t>
            </a:r>
          </a:p>
          <a:p>
            <a:r>
              <a:rPr lang="en-US" dirty="0"/>
              <a:t>Key idea behind Newton-Raphson is to use sequential linearization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50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8210457"/>
              </p:ext>
            </p:extLst>
          </p:nvPr>
        </p:nvGraphicFramePr>
        <p:xfrm>
          <a:off x="838200" y="3124200"/>
          <a:ext cx="811106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Equation" r:id="rId4" imgW="6476760" imgH="914400" progId="Equation.DSMT4">
                  <p:embed/>
                </p:oleObj>
              </mc:Choice>
              <mc:Fallback>
                <p:oleObj name="Equation" r:id="rId4" imgW="647676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124200"/>
                        <a:ext cx="8111067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21</a:t>
            </a:fld>
            <a:endParaRPr lang="en-US" dirty="0">
              <a:solidFill>
                <a:srgbClr val="1E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Newton-Raphson Method (scalar)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0140190"/>
              </p:ext>
            </p:extLst>
          </p:nvPr>
        </p:nvGraphicFramePr>
        <p:xfrm>
          <a:off x="476250" y="1371600"/>
          <a:ext cx="8153400" cy="471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Equation" r:id="rId3" imgW="8153280" imgH="4711680" progId="Equation.DSMT4">
                  <p:embed/>
                </p:oleObj>
              </mc:Choice>
              <mc:Fallback>
                <p:oleObj name="Equation" r:id="rId3" imgW="8153280" imgH="47116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" y="1371600"/>
                        <a:ext cx="8153400" cy="471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22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867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Newton-Raphson Method, cont’d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0182399"/>
              </p:ext>
            </p:extLst>
          </p:nvPr>
        </p:nvGraphicFramePr>
        <p:xfrm>
          <a:off x="476250" y="1371600"/>
          <a:ext cx="7239000" cy="491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Equation" r:id="rId3" imgW="7238880" imgH="4914720" progId="Equation.DSMT4">
                  <p:embed/>
                </p:oleObj>
              </mc:Choice>
              <mc:Fallback>
                <p:oleObj name="Equation" r:id="rId3" imgW="7238880" imgH="49147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" y="1371600"/>
                        <a:ext cx="7239000" cy="491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23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950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Newton-Raphson Example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999730"/>
              </p:ext>
            </p:extLst>
          </p:nvPr>
        </p:nvGraphicFramePr>
        <p:xfrm>
          <a:off x="457200" y="1280160"/>
          <a:ext cx="6896100" cy="537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Equation" r:id="rId3" imgW="6895800" imgH="5371920" progId="Equation.DSMT4">
                  <p:embed/>
                </p:oleObj>
              </mc:Choice>
              <mc:Fallback>
                <p:oleObj name="Equation" r:id="rId3" imgW="6895800" imgH="53719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6896100" cy="537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24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9725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Newton-Raphson Example, cont’d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0514847"/>
              </p:ext>
            </p:extLst>
          </p:nvPr>
        </p:nvGraphicFramePr>
        <p:xfrm>
          <a:off x="457200" y="1280160"/>
          <a:ext cx="7823200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Equation" r:id="rId3" imgW="7823160" imgH="4343400" progId="Equation.DSMT4">
                  <p:embed/>
                </p:oleObj>
              </mc:Choice>
              <mc:Fallback>
                <p:oleObj name="Equation" r:id="rId3" imgW="7823160" imgH="4343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7823200" cy="434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25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2800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10668000" cy="1069848"/>
          </a:xfrm>
        </p:spPr>
        <p:txBody>
          <a:bodyPr/>
          <a:lstStyle/>
          <a:p>
            <a:r>
              <a:rPr lang="en-US" dirty="0"/>
              <a:t>Newton-Raphson Power Flow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9586562"/>
              </p:ext>
            </p:extLst>
          </p:nvPr>
        </p:nvGraphicFramePr>
        <p:xfrm>
          <a:off x="457200" y="1280160"/>
          <a:ext cx="10706100" cy="364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Equation" r:id="rId3" imgW="10706040" imgH="3644640" progId="Equation.DSMT4">
                  <p:embed/>
                </p:oleObj>
              </mc:Choice>
              <mc:Fallback>
                <p:oleObj name="Equation" r:id="rId3" imgW="10706040" imgH="3644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10706100" cy="364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26</a:t>
            </a:fld>
            <a:endParaRPr lang="en-US" dirty="0">
              <a:solidFill>
                <a:srgbClr val="1E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Flow Variables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9685748"/>
              </p:ext>
            </p:extLst>
          </p:nvPr>
        </p:nvGraphicFramePr>
        <p:xfrm>
          <a:off x="457200" y="1280160"/>
          <a:ext cx="11049000" cy="417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Equation" r:id="rId3" imgW="11048760" imgH="4178160" progId="Equation.DSMT4">
                  <p:embed/>
                </p:oleObj>
              </mc:Choice>
              <mc:Fallback>
                <p:oleObj name="Equation" r:id="rId3" imgW="11048760" imgH="41781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11049000" cy="417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27</a:t>
            </a:fld>
            <a:endParaRPr lang="en-US" dirty="0">
              <a:solidFill>
                <a:srgbClr val="1E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10668000" cy="1069848"/>
          </a:xfrm>
        </p:spPr>
        <p:txBody>
          <a:bodyPr/>
          <a:lstStyle/>
          <a:p>
            <a:r>
              <a:rPr lang="en-US" dirty="0"/>
              <a:t>N-R Power Flow Solution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0026412"/>
              </p:ext>
            </p:extLst>
          </p:nvPr>
        </p:nvGraphicFramePr>
        <p:xfrm>
          <a:off x="457200" y="1279525"/>
          <a:ext cx="7327900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Equation" r:id="rId3" imgW="7327800" imgH="4419360" progId="Equation.DSMT4">
                  <p:embed/>
                </p:oleObj>
              </mc:Choice>
              <mc:Fallback>
                <p:oleObj name="Equation" r:id="rId3" imgW="7327800" imgH="44193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79525"/>
                        <a:ext cx="7327900" cy="441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28</a:t>
            </a:fld>
            <a:endParaRPr lang="en-US" dirty="0">
              <a:solidFill>
                <a:srgbClr val="1E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			ERCOT Virtual College Day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7" t="12769" r="34500" b="-460"/>
          <a:stretch/>
        </p:blipFill>
        <p:spPr bwMode="auto">
          <a:xfrm>
            <a:off x="228600" y="228600"/>
            <a:ext cx="4495800" cy="647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105400" y="1414790"/>
            <a:ext cx="418486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1E0000"/>
                </a:solidFill>
              </a:rPr>
              <a:t>To register you can go to</a:t>
            </a:r>
            <a:br>
              <a:rPr lang="en-US" dirty="0">
                <a:solidFill>
                  <a:srgbClr val="1E0000"/>
                </a:solidFill>
              </a:rPr>
            </a:br>
            <a:r>
              <a:rPr lang="en-US" dirty="0">
                <a:solidFill>
                  <a:srgbClr val="1E0000"/>
                </a:solidFill>
              </a:rPr>
              <a:t>www.ercot.com/careers/edp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179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10668000" cy="1069848"/>
          </a:xfrm>
        </p:spPr>
        <p:txBody>
          <a:bodyPr/>
          <a:lstStyle/>
          <a:p>
            <a:r>
              <a:rPr lang="en-US" dirty="0"/>
              <a:t>Power Flow Jacobian Matrix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3944630"/>
              </p:ext>
            </p:extLst>
          </p:nvPr>
        </p:nvGraphicFramePr>
        <p:xfrm>
          <a:off x="457200" y="1279525"/>
          <a:ext cx="7734300" cy="505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Equation" r:id="rId3" imgW="7734240" imgH="5054400" progId="Equation.DSMT4">
                  <p:embed/>
                </p:oleObj>
              </mc:Choice>
              <mc:Fallback>
                <p:oleObj name="Equation" r:id="rId3" imgW="7734240" imgH="5054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79525"/>
                        <a:ext cx="7734300" cy="505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29</a:t>
            </a:fld>
            <a:endParaRPr lang="en-US" dirty="0">
              <a:solidFill>
                <a:srgbClr val="1E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10668000" cy="1069848"/>
          </a:xfrm>
        </p:spPr>
        <p:txBody>
          <a:bodyPr/>
          <a:lstStyle/>
          <a:p>
            <a:r>
              <a:rPr lang="en-US" dirty="0"/>
              <a:t>Power Flow Jacobian Matrix, cont’d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4971483"/>
              </p:ext>
            </p:extLst>
          </p:nvPr>
        </p:nvGraphicFramePr>
        <p:xfrm>
          <a:off x="457200" y="1280160"/>
          <a:ext cx="10274300" cy="50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Equation" r:id="rId3" imgW="10274040" imgH="5079960" progId="Equation.DSMT4">
                  <p:embed/>
                </p:oleObj>
              </mc:Choice>
              <mc:Fallback>
                <p:oleObj name="Equation" r:id="rId3" imgW="10274040" imgH="50799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10274300" cy="508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30</a:t>
            </a:fld>
            <a:endParaRPr lang="en-US" dirty="0">
              <a:solidFill>
                <a:srgbClr val="1E0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Bus Newton-Raphson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1280160"/>
            <a:ext cx="10668000" cy="184404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For the two bus power system shown below, use the Newton-Raphson power flow to determine the voltage magnitude and angle at bus two.  Assume that bus one is the slack and </a:t>
            </a:r>
            <a:r>
              <a:rPr lang="en-US" dirty="0" err="1"/>
              <a:t>S</a:t>
            </a:r>
            <a:r>
              <a:rPr lang="en-US" baseline="-25000" dirty="0" err="1"/>
              <a:t>Base</a:t>
            </a:r>
            <a:r>
              <a:rPr lang="en-US" dirty="0"/>
              <a:t> = 100 MVA.   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5102225"/>
            <a:ext cx="7738533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 b="57426"/>
          <a:stretch>
            <a:fillRect/>
          </a:stretch>
        </p:blipFill>
        <p:spPr bwMode="auto">
          <a:xfrm>
            <a:off x="1066800" y="2743200"/>
            <a:ext cx="7848600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31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3279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Bus Example, cont’d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93327"/>
              </p:ext>
            </p:extLst>
          </p:nvPr>
        </p:nvGraphicFramePr>
        <p:xfrm>
          <a:off x="457200" y="1371600"/>
          <a:ext cx="7264400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Equation" r:id="rId3" imgW="7264400" imgH="4343400" progId="Equation.DSMT4">
                  <p:embed/>
                </p:oleObj>
              </mc:Choice>
              <mc:Fallback>
                <p:oleObj name="Equation" r:id="rId3" imgW="7264400" imgH="4343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371600"/>
                        <a:ext cx="7264400" cy="434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32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893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Bus Example, cont’d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6188310"/>
              </p:ext>
            </p:extLst>
          </p:nvPr>
        </p:nvGraphicFramePr>
        <p:xfrm>
          <a:off x="457200" y="1371600"/>
          <a:ext cx="6781800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Equation" r:id="rId3" imgW="6781800" imgH="4953000" progId="Equation.DSMT4">
                  <p:embed/>
                </p:oleObj>
              </mc:Choice>
              <mc:Fallback>
                <p:oleObj name="Equation" r:id="rId3" imgW="6781800" imgH="4953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371600"/>
                        <a:ext cx="6781800" cy="49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33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8228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Bus Example, First Iteration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9841898"/>
              </p:ext>
            </p:extLst>
          </p:nvPr>
        </p:nvGraphicFramePr>
        <p:xfrm>
          <a:off x="457200" y="1371600"/>
          <a:ext cx="8204200" cy="506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Equation" r:id="rId3" imgW="8204200" imgH="5067300" progId="Equation.DSMT4">
                  <p:embed/>
                </p:oleObj>
              </mc:Choice>
              <mc:Fallback>
                <p:oleObj name="Equation" r:id="rId3" imgW="8204200" imgH="50673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371600"/>
                        <a:ext cx="8204200" cy="506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34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8871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Bus Example, Next Iterations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4289742"/>
              </p:ext>
            </p:extLst>
          </p:nvPr>
        </p:nvGraphicFramePr>
        <p:xfrm>
          <a:off x="457200" y="1371600"/>
          <a:ext cx="7613650" cy="506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Equation" r:id="rId3" imgW="8305800" imgH="5524500" progId="Equation.DSMT4">
                  <p:embed/>
                </p:oleObj>
              </mc:Choice>
              <mc:Fallback>
                <p:oleObj name="Equation" r:id="rId3" imgW="8305800" imgH="55245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371600"/>
                        <a:ext cx="7613650" cy="506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35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2023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Bus Solved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1280160"/>
            <a:ext cx="11297920" cy="1539240"/>
          </a:xfrm>
        </p:spPr>
        <p:txBody>
          <a:bodyPr/>
          <a:lstStyle/>
          <a:p>
            <a:r>
              <a:rPr lang="en-US" dirty="0">
                <a:solidFill>
                  <a:srgbClr val="080808"/>
                </a:solidFill>
              </a:rPr>
              <a:t>Once the voltage angle and magnitude at bus 2 are known we can calculate all the other system values, such as the line flows and the generator reactive power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3723" r="28575" b="64526"/>
          <a:stretch>
            <a:fillRect/>
          </a:stretch>
        </p:blipFill>
        <p:spPr bwMode="auto">
          <a:xfrm>
            <a:off x="672262" y="2743200"/>
            <a:ext cx="7815933" cy="2410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1"/>
          <p:cNvSpPr txBox="1"/>
          <p:nvPr/>
        </p:nvSpPr>
        <p:spPr>
          <a:xfrm>
            <a:off x="764118" y="5144030"/>
            <a:ext cx="10437282" cy="954107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>
                <a:solidFill>
                  <a:srgbClr val="1E0000"/>
                </a:solidFill>
              </a:rPr>
              <a:t>PowerWorld Case Name: </a:t>
            </a:r>
            <a:r>
              <a:rPr lang="en-US" dirty="0">
                <a:solidFill>
                  <a:srgbClr val="FF0000"/>
                </a:solidFill>
              </a:rPr>
              <a:t>Bus2_Intro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1E0000"/>
                </a:solidFill>
              </a:rPr>
              <a:t>Note, most PowerWorld cases will be available on the course website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36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057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Interesting Video of an </a:t>
            </a:r>
            <a:r>
              <a:rPr lang="en-US" dirty="0" err="1"/>
              <a:t>Uncleared</a:t>
            </a:r>
            <a:r>
              <a:rPr lang="en-US" dirty="0"/>
              <a:t> Fault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1280160"/>
            <a:ext cx="11297920" cy="2529840"/>
          </a:xfrm>
        </p:spPr>
        <p:txBody>
          <a:bodyPr/>
          <a:lstStyle/>
          <a:p>
            <a:r>
              <a:rPr lang="en-US" dirty="0"/>
              <a:t>The below video shows an event from September 2 in the Netherlands (Flevoland province) in which a transmission line fault was not cleared.  Note the sag and smoke (steam?) coming from the line </a:t>
            </a:r>
          </a:p>
          <a:p>
            <a:r>
              <a:rPr lang="en-US" dirty="0"/>
              <a:t>https://nos.nl/video/2443017-explosies-en-rokende-kabels-bij-verdeelstation-in-dronten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98" b="21001"/>
          <a:stretch/>
        </p:blipFill>
        <p:spPr bwMode="auto">
          <a:xfrm>
            <a:off x="990600" y="3636146"/>
            <a:ext cx="8579556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931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PowerWorld Simulator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1280160"/>
            <a:ext cx="11475720" cy="3733800"/>
          </a:xfrm>
        </p:spPr>
        <p:txBody>
          <a:bodyPr/>
          <a:lstStyle/>
          <a:p>
            <a:r>
              <a:rPr lang="en-US" dirty="0"/>
              <a:t>Class will make extensive use of PowerWorld Simulator, initially using the 42 bus educational version</a:t>
            </a:r>
          </a:p>
          <a:p>
            <a:r>
              <a:rPr lang="en-US" dirty="0"/>
              <a:t>Start getting familiar with PowerWorld, particularly the power flow basics; free training material is available at</a:t>
            </a:r>
          </a:p>
          <a:p>
            <a:pPr lvl="1"/>
            <a:r>
              <a:rPr lang="en-US" dirty="0"/>
              <a:t>www.powerworld.com/training/online-training</a:t>
            </a:r>
          </a:p>
          <a:p>
            <a:r>
              <a:rPr lang="en-US" dirty="0"/>
              <a:t>By way of history, I started developing the power flow code that would become PowerWorld in 1987</a:t>
            </a:r>
          </a:p>
          <a:p>
            <a:r>
              <a:rPr lang="en-US" dirty="0"/>
              <a:t>I also developed windows code for an power system dynamics short course in 1993</a:t>
            </a:r>
          </a:p>
          <a:p>
            <a:r>
              <a:rPr lang="en-US" dirty="0"/>
              <a:t>PowerWorld was born in 1994 through the merging of these two code sets, originally to teach power system operators to utility industry non-</a:t>
            </a:r>
            <a:r>
              <a:rPr lang="en-US" dirty="0" err="1"/>
              <a:t>technicals</a:t>
            </a:r>
            <a:r>
              <a:rPr lang="en-US" dirty="0"/>
              <a:t> 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819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PowerWorld Simulator Introduction,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1280160"/>
            <a:ext cx="10866120" cy="3733800"/>
          </a:xfrm>
        </p:spPr>
        <p:txBody>
          <a:bodyPr/>
          <a:lstStyle/>
          <a:p>
            <a:r>
              <a:rPr lang="en-US" dirty="0"/>
              <a:t>PowerWorld as a company was formed in 1996; the first commercial version was 4.0; current release version is 22 with Version 23 due out in fall</a:t>
            </a:r>
          </a:p>
          <a:p>
            <a:r>
              <a:rPr lang="en-US" dirty="0"/>
              <a:t>The goal of PowerWorld Simulator (Simulator) is to make power system analysis as easy as possible; it started out mostly as a power flow, but has since gained lots of additional functionality, some of which we’ll discuss in 615</a:t>
            </a:r>
          </a:p>
          <a:p>
            <a:pPr lvl="1"/>
            <a:r>
              <a:rPr lang="en-US" dirty="0"/>
              <a:t>Mostly it considers balanced, three-phase systems (there is some ability to handle unbalanced systems with fault analysis)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580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PowerWorld Simulator Introduction,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1280160"/>
            <a:ext cx="10866120" cy="2910840"/>
          </a:xfrm>
        </p:spPr>
        <p:txBody>
          <a:bodyPr/>
          <a:lstStyle/>
          <a:p>
            <a:r>
              <a:rPr lang="en-US" dirty="0"/>
              <a:t>There are two main types of files: *.pwb files define the power grid model, and *.pwd files contain the display files</a:t>
            </a:r>
          </a:p>
          <a:p>
            <a:r>
              <a:rPr lang="en-US" dirty="0"/>
              <a:t>It has two main operating modes: Run Mode and Edit Mode; most 615 activities will use the Run Mode</a:t>
            </a:r>
          </a:p>
          <a:p>
            <a:r>
              <a:rPr lang="en-US" dirty="0"/>
              <a:t>To solve the power flow for HW1</a:t>
            </a:r>
            <a:br>
              <a:rPr lang="en-US" dirty="0"/>
            </a:br>
            <a:r>
              <a:rPr lang="en-US" dirty="0"/>
              <a:t>1) Open Simulator, 2) Select </a:t>
            </a:r>
            <a:r>
              <a:rPr lang="en-US" b="1" dirty="0"/>
              <a:t>File, </a:t>
            </a:r>
            <a:br>
              <a:rPr lang="en-US" b="1" dirty="0"/>
            </a:br>
            <a:r>
              <a:rPr lang="en-US" b="1" dirty="0"/>
              <a:t>Open Case</a:t>
            </a:r>
            <a:r>
              <a:rPr lang="en-US" dirty="0"/>
              <a:t>, 3) choose a *.pwb file, </a:t>
            </a:r>
            <a:br>
              <a:rPr lang="en-US" dirty="0"/>
            </a:br>
            <a:r>
              <a:rPr lang="en-US" dirty="0"/>
              <a:t>4) Select </a:t>
            </a:r>
            <a:r>
              <a:rPr lang="en-US" b="1" dirty="0"/>
              <a:t>Tools</a:t>
            </a:r>
            <a:r>
              <a:rPr lang="en-US" dirty="0"/>
              <a:t> and click the green</a:t>
            </a:r>
            <a:br>
              <a:rPr lang="en-US" dirty="0"/>
            </a:br>
            <a:r>
              <a:rPr lang="en-US" dirty="0"/>
              <a:t>arrow to start the solution process, </a:t>
            </a:r>
            <a:br>
              <a:rPr lang="en-US" dirty="0"/>
            </a:br>
            <a:r>
              <a:rPr lang="en-US" dirty="0"/>
              <a:t>5) click on the red (or green) circuit</a:t>
            </a:r>
            <a:br>
              <a:rPr lang="en-US" dirty="0"/>
            </a:br>
            <a:r>
              <a:rPr lang="en-US" dirty="0"/>
              <a:t>breakers to toggle the status, 6) right-</a:t>
            </a:r>
            <a:br>
              <a:rPr lang="en-US" dirty="0"/>
            </a:br>
            <a:r>
              <a:rPr lang="en-US" dirty="0"/>
              <a:t>click on a device to see details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8" r="17585"/>
          <a:stretch/>
        </p:blipFill>
        <p:spPr bwMode="auto">
          <a:xfrm>
            <a:off x="6400800" y="2819400"/>
            <a:ext cx="557212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298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</a:t>
            </a:r>
            <a:r>
              <a:rPr lang="en-US" baseline="-25000"/>
              <a:t>bus </a:t>
            </a:r>
            <a:r>
              <a:rPr lang="en-US"/>
              <a:t>General Form 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11125200" cy="5029200"/>
          </a:xfrm>
        </p:spPr>
        <p:txBody>
          <a:bodyPr/>
          <a:lstStyle/>
          <a:p>
            <a:r>
              <a:rPr lang="en-US" dirty="0"/>
              <a:t>The diagonal terms, </a:t>
            </a:r>
            <a:r>
              <a:rPr lang="en-US" dirty="0" err="1"/>
              <a:t>Y</a:t>
            </a:r>
            <a:r>
              <a:rPr lang="en-US" baseline="-25000" dirty="0" err="1"/>
              <a:t>ii</a:t>
            </a:r>
            <a:r>
              <a:rPr lang="en-US" dirty="0"/>
              <a:t>, are the self admittance terms, equal to the sum of the admittances of all devices incident to bus i.  </a:t>
            </a:r>
            <a:endParaRPr lang="en-US" sz="1200" dirty="0"/>
          </a:p>
          <a:p>
            <a:r>
              <a:rPr lang="en-US" dirty="0"/>
              <a:t>The off-diagonal terms, </a:t>
            </a:r>
            <a:r>
              <a:rPr lang="en-US" dirty="0" err="1"/>
              <a:t>Y</a:t>
            </a:r>
            <a:r>
              <a:rPr lang="en-US" baseline="-25000" dirty="0" err="1"/>
              <a:t>ij</a:t>
            </a:r>
            <a:r>
              <a:rPr lang="en-US" dirty="0"/>
              <a:t>, are equal to the negative of the sum of the admittances joining the two buses.</a:t>
            </a:r>
            <a:endParaRPr lang="en-US" sz="1200" dirty="0"/>
          </a:p>
          <a:p>
            <a:r>
              <a:rPr lang="en-US" dirty="0"/>
              <a:t>With large systems Y</a:t>
            </a:r>
            <a:r>
              <a:rPr lang="en-US" baseline="-25000" dirty="0"/>
              <a:t>bus </a:t>
            </a:r>
            <a:r>
              <a:rPr lang="en-US" dirty="0"/>
              <a:t>is a sparse matrix (that is, most entries are zero)</a:t>
            </a:r>
            <a:endParaRPr lang="en-US" sz="1200" dirty="0"/>
          </a:p>
          <a:p>
            <a:r>
              <a:rPr lang="en-US" dirty="0"/>
              <a:t>Shunt terms, such as with the </a:t>
            </a:r>
            <a:r>
              <a:rPr lang="en-US" dirty="0">
                <a:latin typeface="Symbol" pitchFamily="18" charset="2"/>
              </a:rPr>
              <a:t>p</a:t>
            </a:r>
            <a:r>
              <a:rPr lang="en-US" dirty="0"/>
              <a:t> line model, only affect the diagonal terms.     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225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10668000" cy="1078992"/>
          </a:xfrm>
        </p:spPr>
        <p:txBody>
          <a:bodyPr/>
          <a:lstStyle/>
          <a:p>
            <a:r>
              <a:rPr lang="en-US" dirty="0"/>
              <a:t>Modeling Shunts in the Y</a:t>
            </a:r>
            <a:r>
              <a:rPr lang="en-US" baseline="-25000" dirty="0"/>
              <a:t>bus </a:t>
            </a:r>
            <a:endParaRPr lang="en-US" dirty="0"/>
          </a:p>
        </p:txBody>
      </p:sp>
      <p:pic>
        <p:nvPicPr>
          <p:cNvPr id="5124" name="Picture 3" descr="Fig9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6" b="73318"/>
          <a:stretch>
            <a:fillRect/>
          </a:stretch>
        </p:blipFill>
        <p:spPr bwMode="auto">
          <a:xfrm>
            <a:off x="457200" y="1280161"/>
            <a:ext cx="6934200" cy="236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2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7150561"/>
              </p:ext>
            </p:extLst>
          </p:nvPr>
        </p:nvGraphicFramePr>
        <p:xfrm>
          <a:off x="622300" y="3677214"/>
          <a:ext cx="6769100" cy="283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5" imgW="6769080" imgH="2831760" progId="Equation.DSMT4">
                  <p:embed/>
                </p:oleObj>
              </mc:Choice>
              <mc:Fallback>
                <p:oleObj name="Equation" r:id="rId5" imgW="6769080" imgH="2831760" progId="Equation.DSMT4">
                  <p:embed/>
                  <p:pic>
                    <p:nvPicPr>
                      <p:cNvPr id="512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" y="3677214"/>
                        <a:ext cx="6769100" cy="283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933277"/>
      </p:ext>
    </p:extLst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Designs\Capsules.pot</Template>
  <TotalTime>5102</TotalTime>
  <Words>1201</Words>
  <Application>Microsoft Office PowerPoint</Application>
  <PresentationFormat>Custom</PresentationFormat>
  <Paragraphs>150</Paragraphs>
  <Slides>37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Capsules</vt:lpstr>
      <vt:lpstr>Equation</vt:lpstr>
      <vt:lpstr>ECEN 615 Methods of Electric Power  Systems Analysis</vt:lpstr>
      <vt:lpstr>Announcements</vt:lpstr>
      <vt:lpstr>     ERCOT Virtual College Day</vt:lpstr>
      <vt:lpstr>An Interesting Video of an Uncleared Fault</vt:lpstr>
      <vt:lpstr>Quick PowerWorld Simulator Introduction</vt:lpstr>
      <vt:lpstr>Quick PowerWorld Simulator Introduction, cont.</vt:lpstr>
      <vt:lpstr>Quick PowerWorld Simulator Introduction, cont.</vt:lpstr>
      <vt:lpstr>Ybus General Form </vt:lpstr>
      <vt:lpstr>Modeling Shunts in the Ybus </vt:lpstr>
      <vt:lpstr>Two Bus System Example</vt:lpstr>
      <vt:lpstr>Using the Ybus</vt:lpstr>
      <vt:lpstr>Solving for Bus Currents</vt:lpstr>
      <vt:lpstr>Solving for Bus Voltages</vt:lpstr>
      <vt:lpstr>Power Flow Analysis</vt:lpstr>
      <vt:lpstr>Power Balance Equations</vt:lpstr>
      <vt:lpstr>Power Balance Equations, cont’d</vt:lpstr>
      <vt:lpstr>Real Power Balance Equations</vt:lpstr>
      <vt:lpstr>Power Flow Analysis</vt:lpstr>
      <vt:lpstr>Early Power Flow System Size</vt:lpstr>
      <vt:lpstr>Slack Bus</vt:lpstr>
      <vt:lpstr>Three Types of Power Flow Buses</vt:lpstr>
      <vt:lpstr>Newton-Raphson Algorithm</vt:lpstr>
      <vt:lpstr>Newton-Raphson Method (scalar)</vt:lpstr>
      <vt:lpstr>Newton-Raphson Method, cont’d</vt:lpstr>
      <vt:lpstr>Newton-Raphson Example</vt:lpstr>
      <vt:lpstr>Newton-Raphson Example, cont’d</vt:lpstr>
      <vt:lpstr>Newton-Raphson Power Flow</vt:lpstr>
      <vt:lpstr>Power Flow Variables</vt:lpstr>
      <vt:lpstr>N-R Power Flow Solution </vt:lpstr>
      <vt:lpstr>Power Flow Jacobian Matrix</vt:lpstr>
      <vt:lpstr>Power Flow Jacobian Matrix, cont’d</vt:lpstr>
      <vt:lpstr>Two Bus Newton-Raphson Example</vt:lpstr>
      <vt:lpstr>Two Bus Example, cont’d</vt:lpstr>
      <vt:lpstr>Two Bus Example, cont’d</vt:lpstr>
      <vt:lpstr>Two Bus Example, First Iteration</vt:lpstr>
      <vt:lpstr>Two Bus Example, Next Iterations</vt:lpstr>
      <vt:lpstr>Two Bus Solved Values</vt:lpstr>
    </vt:vector>
  </TitlesOfParts>
  <Company>ECE - UIUC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ECEN 615_Lect1</dc:title>
  <dc:creator>ECE Publications</dc:creator>
  <cp:lastModifiedBy>Tom</cp:lastModifiedBy>
  <cp:revision>422</cp:revision>
  <cp:lastPrinted>2020-08-20T12:26:33Z</cp:lastPrinted>
  <dcterms:created xsi:type="dcterms:W3CDTF">2000-05-11T14:27:08Z</dcterms:created>
  <dcterms:modified xsi:type="dcterms:W3CDTF">2022-09-06T18:52:14Z</dcterms:modified>
</cp:coreProperties>
</file>