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3"/>
  </p:notesMasterIdLst>
  <p:handoutMasterIdLst>
    <p:handoutMasterId r:id="rId34"/>
  </p:handoutMasterIdLst>
  <p:sldIdLst>
    <p:sldId id="258" r:id="rId2"/>
    <p:sldId id="259" r:id="rId3"/>
    <p:sldId id="545" r:id="rId4"/>
    <p:sldId id="506" r:id="rId5"/>
    <p:sldId id="507" r:id="rId6"/>
    <p:sldId id="508" r:id="rId7"/>
    <p:sldId id="509" r:id="rId8"/>
    <p:sldId id="510" r:id="rId9"/>
    <p:sldId id="511" r:id="rId10"/>
    <p:sldId id="512" r:id="rId11"/>
    <p:sldId id="513" r:id="rId12"/>
    <p:sldId id="514" r:id="rId13"/>
    <p:sldId id="515" r:id="rId14"/>
    <p:sldId id="516" r:id="rId15"/>
    <p:sldId id="517" r:id="rId16"/>
    <p:sldId id="518" r:id="rId17"/>
    <p:sldId id="519" r:id="rId18"/>
    <p:sldId id="520" r:id="rId19"/>
    <p:sldId id="522" r:id="rId20"/>
    <p:sldId id="521" r:id="rId21"/>
    <p:sldId id="523" r:id="rId22"/>
    <p:sldId id="524" r:id="rId23"/>
    <p:sldId id="525" r:id="rId24"/>
    <p:sldId id="526" r:id="rId25"/>
    <p:sldId id="527" r:id="rId26"/>
    <p:sldId id="528" r:id="rId27"/>
    <p:sldId id="529" r:id="rId28"/>
    <p:sldId id="530" r:id="rId29"/>
    <p:sldId id="531" r:id="rId30"/>
    <p:sldId id="532" r:id="rId31"/>
    <p:sldId id="533" r:id="rId32"/>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07" d="100"/>
          <a:sy n="107" d="100"/>
        </p:scale>
        <p:origin x="-110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9/10/2022</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ms.gle/6aye2butgCLDv6bz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 Id="rId1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8.bin"/><Relationship Id="rId18" Type="http://schemas.openxmlformats.org/officeDocument/2006/relationships/image" Target="../media/image31.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8.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8.vml"/><Relationship Id="rId6" Type="http://schemas.openxmlformats.org/officeDocument/2006/relationships/image" Target="../media/image25.wmf"/><Relationship Id="rId11" Type="http://schemas.openxmlformats.org/officeDocument/2006/relationships/oleObject" Target="../embeddings/oleObject17.bin"/><Relationship Id="rId24" Type="http://schemas.openxmlformats.org/officeDocument/2006/relationships/image" Target="../media/image34.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27.wmf"/><Relationship Id="rId19" Type="http://schemas.openxmlformats.org/officeDocument/2006/relationships/oleObject" Target="../embeddings/oleObject21.bin"/><Relationship Id="rId4" Type="http://schemas.openxmlformats.org/officeDocument/2006/relationships/image" Target="../media/image24.wmf"/><Relationship Id="rId9" Type="http://schemas.openxmlformats.org/officeDocument/2006/relationships/oleObject" Target="../embeddings/oleObject16.bin"/><Relationship Id="rId14" Type="http://schemas.openxmlformats.org/officeDocument/2006/relationships/image" Target="../media/image29.wmf"/><Relationship Id="rId22" Type="http://schemas.openxmlformats.org/officeDocument/2006/relationships/image" Target="../media/image33.wmf"/></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5: Power Flow</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Buses</a:t>
            </a:r>
          </a:p>
        </p:txBody>
      </p:sp>
      <p:sp>
        <p:nvSpPr>
          <p:cNvPr id="3" name="Content Placeholder 2"/>
          <p:cNvSpPr>
            <a:spLocks noGrp="1"/>
          </p:cNvSpPr>
          <p:nvPr>
            <p:ph idx="1"/>
          </p:nvPr>
        </p:nvSpPr>
        <p:spPr>
          <a:xfrm>
            <a:off x="487680" y="1280160"/>
            <a:ext cx="10256520" cy="3733800"/>
          </a:xfrm>
        </p:spPr>
        <p:txBody>
          <a:bodyPr/>
          <a:lstStyle/>
          <a:p>
            <a:r>
              <a:rPr lang="en-US" dirty="0"/>
              <a:t>Since the voltage magnitude at PV buses is fixed there is no need to explicitly include these voltages in </a:t>
            </a:r>
            <a:r>
              <a:rPr lang="en-US" b="1" dirty="0"/>
              <a:t>x</a:t>
            </a:r>
            <a:r>
              <a:rPr lang="en-US" dirty="0"/>
              <a:t> or write the reactive power balance equations</a:t>
            </a:r>
          </a:p>
          <a:p>
            <a:pPr lvl="1"/>
            <a:r>
              <a:rPr lang="en-US" dirty="0"/>
              <a:t>the reactive power output of the generator varies to maintain the fixed terminal voltage (within limits)</a:t>
            </a:r>
          </a:p>
          <a:p>
            <a:pPr lvl="1"/>
            <a:r>
              <a:rPr lang="en-US" dirty="0"/>
              <a:t>optionally these variations/equations can be included by just writing the explicit voltage constraint for the generator bus </a:t>
            </a:r>
            <a:br>
              <a:rPr lang="en-US" dirty="0"/>
            </a:br>
            <a:r>
              <a:rPr lang="en-US" dirty="0"/>
              <a:t/>
            </a:r>
            <a:br>
              <a:rPr lang="en-US" dirty="0"/>
            </a:br>
            <a:r>
              <a:rPr lang="en-US" dirty="0">
                <a:cs typeface="Times New Roman" pitchFamily="18" charset="0"/>
              </a:rPr>
              <a:t>|</a:t>
            </a:r>
            <a:r>
              <a:rPr lang="en-US" dirty="0"/>
              <a:t>V</a:t>
            </a:r>
            <a:r>
              <a:rPr lang="en-US" baseline="-25000" dirty="0"/>
              <a:t>i</a:t>
            </a:r>
            <a:r>
              <a:rPr lang="en-US" dirty="0"/>
              <a:t> </a:t>
            </a:r>
            <a:r>
              <a:rPr lang="en-US" dirty="0">
                <a:cs typeface="Times New Roman" pitchFamily="18" charset="0"/>
              </a:rPr>
              <a:t>| </a:t>
            </a:r>
            <a:r>
              <a:rPr lang="en-US" dirty="0"/>
              <a:t>– V</a:t>
            </a:r>
            <a:r>
              <a:rPr lang="en-US" baseline="-25000" dirty="0"/>
              <a:t>i setpoint </a:t>
            </a:r>
            <a:r>
              <a:rPr lang="en-US" dirty="0"/>
              <a:t>= 0 </a:t>
            </a:r>
          </a:p>
          <a:p>
            <a:pPr marL="457200" lvl="1" indent="0">
              <a:buNone/>
            </a:pPr>
            <a:r>
              <a:rPr lang="en-US" dirty="0"/>
              <a:t/>
            </a:r>
            <a:br>
              <a:rPr lang="en-US" dirty="0"/>
            </a:br>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296962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Bus PV Case Example</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5177" r="36000" b="41417"/>
          <a:stretch>
            <a:fillRect/>
          </a:stretch>
        </p:blipFill>
        <p:spPr bwMode="auto">
          <a:xfrm>
            <a:off x="914400" y="3200400"/>
            <a:ext cx="6705600" cy="345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129461770"/>
              </p:ext>
            </p:extLst>
          </p:nvPr>
        </p:nvGraphicFramePr>
        <p:xfrm>
          <a:off x="457200" y="1280160"/>
          <a:ext cx="7048500" cy="2057400"/>
        </p:xfrm>
        <a:graphic>
          <a:graphicData uri="http://schemas.openxmlformats.org/presentationml/2006/ole">
            <mc:AlternateContent xmlns:mc="http://schemas.openxmlformats.org/markup-compatibility/2006">
              <mc:Choice xmlns:v="urn:schemas-microsoft-com:vml" Requires="v">
                <p:oleObj spid="_x0000_s3074" name="Equation" r:id="rId4" imgW="7048440" imgH="2057400" progId="Equation.DSMT4">
                  <p:embed/>
                </p:oleObj>
              </mc:Choice>
              <mc:Fallback>
                <p:oleObj name="Equation" r:id="rId4" imgW="7048440" imgH="2057400" progId="Equation.DSMT4">
                  <p:embed/>
                  <p:pic>
                    <p:nvPicPr>
                      <p:cNvPr id="0" name=""/>
                      <p:cNvPicPr>
                        <a:picLocks noChangeAspect="1" noChangeArrowheads="1"/>
                      </p:cNvPicPr>
                      <p:nvPr/>
                    </p:nvPicPr>
                    <p:blipFill>
                      <a:blip r:embed="rId5"/>
                      <a:srcRect/>
                      <a:stretch>
                        <a:fillRect/>
                      </a:stretch>
                    </p:blipFill>
                    <p:spPr bwMode="auto">
                      <a:xfrm>
                        <a:off x="457200" y="1280160"/>
                        <a:ext cx="70485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530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Voltage Dependent Load</a:t>
            </a:r>
          </a:p>
        </p:txBody>
      </p:sp>
      <p:graphicFrame>
        <p:nvGraphicFramePr>
          <p:cNvPr id="4" name="Object 3"/>
          <p:cNvGraphicFramePr>
            <a:graphicFrameLocks noChangeAspect="1"/>
          </p:cNvGraphicFramePr>
          <p:nvPr>
            <p:extLst>
              <p:ext uri="{D42A27DB-BD31-4B8C-83A1-F6EECF244321}">
                <p14:modId xmlns:p14="http://schemas.microsoft.com/office/powerpoint/2010/main" val="2197554662"/>
              </p:ext>
            </p:extLst>
          </p:nvPr>
        </p:nvGraphicFramePr>
        <p:xfrm>
          <a:off x="457200" y="1280160"/>
          <a:ext cx="10274300" cy="4216400"/>
        </p:xfrm>
        <a:graphic>
          <a:graphicData uri="http://schemas.openxmlformats.org/presentationml/2006/ole">
            <mc:AlternateContent xmlns:mc="http://schemas.openxmlformats.org/markup-compatibility/2006">
              <mc:Choice xmlns:v="urn:schemas-microsoft-com:vml" Requires="v">
                <p:oleObj spid="_x0000_s4098" name="Equation" r:id="rId3" imgW="10274040" imgH="4216320" progId="Equation.DSMT4">
                  <p:embed/>
                </p:oleObj>
              </mc:Choice>
              <mc:Fallback>
                <p:oleObj name="Equation" r:id="rId3" imgW="10274040" imgH="4216320" progId="Equation.DSMT4">
                  <p:embed/>
                  <p:pic>
                    <p:nvPicPr>
                      <p:cNvPr id="0" name="Object 3"/>
                      <p:cNvPicPr>
                        <a:picLocks noChangeAspect="1" noChangeArrowheads="1"/>
                      </p:cNvPicPr>
                      <p:nvPr/>
                    </p:nvPicPr>
                    <p:blipFill>
                      <a:blip r:embed="rId4"/>
                      <a:srcRect/>
                      <a:stretch>
                        <a:fillRect/>
                      </a:stretch>
                    </p:blipFill>
                    <p:spPr bwMode="auto">
                      <a:xfrm>
                        <a:off x="457200" y="1280160"/>
                        <a:ext cx="10274300" cy="421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317671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Dependent Load Example</a:t>
            </a:r>
          </a:p>
        </p:txBody>
      </p:sp>
      <p:graphicFrame>
        <p:nvGraphicFramePr>
          <p:cNvPr id="4" name="Object 3"/>
          <p:cNvGraphicFramePr>
            <a:graphicFrameLocks noChangeAspect="1"/>
          </p:cNvGraphicFramePr>
          <p:nvPr>
            <p:extLst>
              <p:ext uri="{D42A27DB-BD31-4B8C-83A1-F6EECF244321}">
                <p14:modId xmlns:p14="http://schemas.microsoft.com/office/powerpoint/2010/main" val="3404414054"/>
              </p:ext>
            </p:extLst>
          </p:nvPr>
        </p:nvGraphicFramePr>
        <p:xfrm>
          <a:off x="457200" y="1280160"/>
          <a:ext cx="10972800" cy="3390900"/>
        </p:xfrm>
        <a:graphic>
          <a:graphicData uri="http://schemas.openxmlformats.org/presentationml/2006/ole">
            <mc:AlternateContent xmlns:mc="http://schemas.openxmlformats.org/markup-compatibility/2006">
              <mc:Choice xmlns:v="urn:schemas-microsoft-com:vml" Requires="v">
                <p:oleObj spid="_x0000_s5122" name="Equation" r:id="rId3" imgW="10972800" imgH="3390840" progId="Equation.DSMT4">
                  <p:embed/>
                </p:oleObj>
              </mc:Choice>
              <mc:Fallback>
                <p:oleObj name="Equation" r:id="rId3" imgW="10972800" imgH="3390840" progId="Equation.DSMT4">
                  <p:embed/>
                  <p:pic>
                    <p:nvPicPr>
                      <p:cNvPr id="0" name="Object 3"/>
                      <p:cNvPicPr>
                        <a:picLocks noChangeAspect="1" noChangeArrowheads="1"/>
                      </p:cNvPicPr>
                      <p:nvPr/>
                    </p:nvPicPr>
                    <p:blipFill>
                      <a:blip r:embed="rId4"/>
                      <a:srcRect/>
                      <a:stretch>
                        <a:fillRect/>
                      </a:stretch>
                    </p:blipFill>
                    <p:spPr bwMode="auto">
                      <a:xfrm>
                        <a:off x="457200" y="1280160"/>
                        <a:ext cx="10972800" cy="339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164050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Dependent Load, cont'd</a:t>
            </a:r>
          </a:p>
        </p:txBody>
      </p:sp>
      <p:graphicFrame>
        <p:nvGraphicFramePr>
          <p:cNvPr id="4" name="Object 3"/>
          <p:cNvGraphicFramePr>
            <a:graphicFrameLocks noChangeAspect="1"/>
          </p:cNvGraphicFramePr>
          <p:nvPr>
            <p:extLst>
              <p:ext uri="{D42A27DB-BD31-4B8C-83A1-F6EECF244321}">
                <p14:modId xmlns:p14="http://schemas.microsoft.com/office/powerpoint/2010/main" val="2379887482"/>
              </p:ext>
            </p:extLst>
          </p:nvPr>
        </p:nvGraphicFramePr>
        <p:xfrm>
          <a:off x="457200" y="1279525"/>
          <a:ext cx="8140700" cy="5118100"/>
        </p:xfrm>
        <a:graphic>
          <a:graphicData uri="http://schemas.openxmlformats.org/presentationml/2006/ole">
            <mc:AlternateContent xmlns:mc="http://schemas.openxmlformats.org/markup-compatibility/2006">
              <mc:Choice xmlns:v="urn:schemas-microsoft-com:vml" Requires="v">
                <p:oleObj spid="_x0000_s6146" name="Equation" r:id="rId3" imgW="8140680" imgH="5117760" progId="Equation.DSMT4">
                  <p:embed/>
                </p:oleObj>
              </mc:Choice>
              <mc:Fallback>
                <p:oleObj name="Equation" r:id="rId3" imgW="8140680" imgH="51177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79525"/>
                        <a:ext cx="8140700" cy="511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388004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Dependent Load, cont'd</a:t>
            </a:r>
          </a:p>
        </p:txBody>
      </p:sp>
      <p:sp>
        <p:nvSpPr>
          <p:cNvPr id="3" name="Content Placeholder 2"/>
          <p:cNvSpPr>
            <a:spLocks noGrp="1"/>
          </p:cNvSpPr>
          <p:nvPr>
            <p:ph idx="1"/>
          </p:nvPr>
        </p:nvSpPr>
        <p:spPr>
          <a:xfrm>
            <a:off x="487680" y="1280160"/>
            <a:ext cx="11297920" cy="1615440"/>
          </a:xfrm>
        </p:spPr>
        <p:txBody>
          <a:bodyPr/>
          <a:lstStyle/>
          <a:p>
            <a:r>
              <a:rPr lang="en-US" dirty="0"/>
              <a:t>With constant impedance load the MW/Mvar load at bus 2 varies with the square of the bus 2 voltage magnitude.  This if the voltage level is less than 1.0, the load is lower than 200/100 MW/Mvar</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3999" t="3883" r="31200" b="63419"/>
          <a:stretch>
            <a:fillRect/>
          </a:stretch>
        </p:blipFill>
        <p:spPr bwMode="auto">
          <a:xfrm>
            <a:off x="1295400" y="2819400"/>
            <a:ext cx="82296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5385763"/>
            <a:ext cx="6934200" cy="523220"/>
          </a:xfrm>
          <a:prstGeom prst="rect">
            <a:avLst/>
          </a:prstGeom>
          <a:solidFill>
            <a:srgbClr val="FFE6E6"/>
          </a:solidFill>
        </p:spPr>
        <p:txBody>
          <a:bodyPr wrap="square" rtlCol="0">
            <a:spAutoFit/>
          </a:bodyPr>
          <a:lstStyle/>
          <a:p>
            <a:r>
              <a:rPr lang="en-US" dirty="0" err="1">
                <a:solidFill>
                  <a:srgbClr val="1E0000"/>
                </a:solidFill>
              </a:rPr>
              <a:t>PowerWorld</a:t>
            </a:r>
            <a:r>
              <a:rPr lang="en-US" dirty="0">
                <a:solidFill>
                  <a:srgbClr val="1E0000"/>
                </a:solidFill>
              </a:rPr>
              <a:t> Case Name: </a:t>
            </a:r>
            <a:r>
              <a:rPr lang="en-US" b="1" dirty="0">
                <a:solidFill>
                  <a:srgbClr val="1E0000"/>
                </a:solidFill>
              </a:rPr>
              <a:t>Bus2_Intro_Z</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31983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Reactive Power Limits</a:t>
            </a:r>
          </a:p>
        </p:txBody>
      </p:sp>
      <p:sp>
        <p:nvSpPr>
          <p:cNvPr id="3" name="Content Placeholder 2"/>
          <p:cNvSpPr>
            <a:spLocks noGrp="1"/>
          </p:cNvSpPr>
          <p:nvPr>
            <p:ph idx="1"/>
          </p:nvPr>
        </p:nvSpPr>
        <p:spPr/>
        <p:txBody>
          <a:bodyPr/>
          <a:lstStyle/>
          <a:p>
            <a:r>
              <a:rPr lang="en-US" dirty="0"/>
              <a:t>The reactive power output of generators varies to maintain the terminal voltage; on a real generator this is done by the exciter</a:t>
            </a:r>
          </a:p>
          <a:p>
            <a:r>
              <a:rPr lang="en-US" dirty="0"/>
              <a:t>To maintain higher voltages requires more reactive power</a:t>
            </a:r>
          </a:p>
          <a:p>
            <a:r>
              <a:rPr lang="en-US" dirty="0"/>
              <a:t>Generators have reactive power limits, which are dependent upon the generator's MW output</a:t>
            </a:r>
          </a:p>
          <a:p>
            <a:r>
              <a:rPr lang="en-US" dirty="0"/>
              <a:t>These limits must be considered during the power flow solution.</a:t>
            </a:r>
          </a:p>
          <a:p>
            <a:r>
              <a:rPr lang="en-US" dirty="0"/>
              <a:t>During the power flow once a solution is obtained there is a check to make sure the generator reactive power output is within its limits</a:t>
            </a:r>
          </a:p>
          <a:p>
            <a:pPr marL="0" indent="0">
              <a:buNone/>
            </a:pPr>
            <a:r>
              <a:rPr lang="en-US" dirty="0"/>
              <a:t>  </a:t>
            </a:r>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57488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80808"/>
                </a:solidFill>
              </a:rPr>
              <a:t>Generator Reactive Limits, cont'd</a:t>
            </a:r>
            <a:endParaRPr lang="en-US" dirty="0"/>
          </a:p>
        </p:txBody>
      </p:sp>
      <p:sp>
        <p:nvSpPr>
          <p:cNvPr id="3" name="Content Placeholder 2"/>
          <p:cNvSpPr>
            <a:spLocks noGrp="1"/>
          </p:cNvSpPr>
          <p:nvPr>
            <p:ph idx="1"/>
          </p:nvPr>
        </p:nvSpPr>
        <p:spPr/>
        <p:txBody>
          <a:bodyPr/>
          <a:lstStyle/>
          <a:p>
            <a:r>
              <a:rPr lang="en-US" dirty="0"/>
              <a:t>During the power flow once a solution is obtained there is a check to make sure the generator reactive power output is within its limits</a:t>
            </a:r>
          </a:p>
          <a:p>
            <a:r>
              <a:rPr lang="en-US" dirty="0"/>
              <a:t>If the reactive power is outside of the limits, fix Q at the max or min value, and resolve treating the generator as a PQ bus</a:t>
            </a:r>
          </a:p>
          <a:p>
            <a:pPr lvl="1"/>
            <a:r>
              <a:rPr lang="en-US" dirty="0"/>
              <a:t>this is know as "type-switching"</a:t>
            </a:r>
          </a:p>
          <a:p>
            <a:pPr lvl="1"/>
            <a:r>
              <a:rPr lang="en-US" dirty="0"/>
              <a:t>also need to check if a PQ generator can again regulate</a:t>
            </a:r>
          </a:p>
          <a:p>
            <a:r>
              <a:rPr lang="en-US" dirty="0"/>
              <a:t>Rule of thumb: to raise system voltage we need to supply more </a:t>
            </a:r>
            <a:r>
              <a:rPr lang="en-US" dirty="0" err="1"/>
              <a:t>vars</a:t>
            </a:r>
            <a:endParaRPr lang="en-US" dirty="0"/>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196024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N-R Power Flow: 5-bus Example</a:t>
            </a:r>
          </a:p>
        </p:txBody>
      </p:sp>
      <p:grpSp>
        <p:nvGrpSpPr>
          <p:cNvPr id="4" name="Group 2"/>
          <p:cNvGrpSpPr>
            <a:grpSpLocks/>
          </p:cNvGrpSpPr>
          <p:nvPr/>
        </p:nvGrpSpPr>
        <p:grpSpPr bwMode="auto">
          <a:xfrm>
            <a:off x="556260" y="1283970"/>
            <a:ext cx="8435340" cy="3973830"/>
            <a:chOff x="336" y="1190"/>
            <a:chExt cx="4992" cy="2218"/>
          </a:xfrm>
        </p:grpSpPr>
        <p:sp>
          <p:nvSpPr>
            <p:cNvPr id="5" name="Oval 3"/>
            <p:cNvSpPr>
              <a:spLocks noChangeArrowheads="1"/>
            </p:cNvSpPr>
            <p:nvPr/>
          </p:nvSpPr>
          <p:spPr bwMode="auto">
            <a:xfrm>
              <a:off x="480" y="1728"/>
              <a:ext cx="28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Line 4"/>
            <p:cNvSpPr>
              <a:spLocks noChangeShapeType="1"/>
            </p:cNvSpPr>
            <p:nvPr/>
          </p:nvSpPr>
          <p:spPr bwMode="auto">
            <a:xfrm>
              <a:off x="768" y="187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1056" y="18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6"/>
            <p:cNvGrpSpPr>
              <a:grpSpLocks/>
            </p:cNvGrpSpPr>
            <p:nvPr/>
          </p:nvGrpSpPr>
          <p:grpSpPr bwMode="auto">
            <a:xfrm>
              <a:off x="1248" y="1680"/>
              <a:ext cx="144" cy="384"/>
              <a:chOff x="1632" y="2064"/>
              <a:chExt cx="144" cy="384"/>
            </a:xfrm>
          </p:grpSpPr>
          <p:grpSp>
            <p:nvGrpSpPr>
              <p:cNvPr id="98" name="Group 7"/>
              <p:cNvGrpSpPr>
                <a:grpSpLocks/>
              </p:cNvGrpSpPr>
              <p:nvPr/>
            </p:nvGrpSpPr>
            <p:grpSpPr bwMode="auto">
              <a:xfrm>
                <a:off x="1632" y="2064"/>
                <a:ext cx="48" cy="384"/>
                <a:chOff x="1632" y="2064"/>
                <a:chExt cx="48" cy="384"/>
              </a:xfrm>
            </p:grpSpPr>
            <p:sp>
              <p:nvSpPr>
                <p:cNvPr id="104" name="Freeform 8"/>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9"/>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0"/>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1"/>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9" name="Group 12"/>
              <p:cNvGrpSpPr>
                <a:grpSpLocks/>
              </p:cNvGrpSpPr>
              <p:nvPr/>
            </p:nvGrpSpPr>
            <p:grpSpPr bwMode="auto">
              <a:xfrm flipH="1">
                <a:off x="1728" y="2064"/>
                <a:ext cx="48" cy="384"/>
                <a:chOff x="1632" y="2064"/>
                <a:chExt cx="48" cy="384"/>
              </a:xfrm>
            </p:grpSpPr>
            <p:sp>
              <p:nvSpPr>
                <p:cNvPr id="100" name="Freeform 13"/>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4"/>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5"/>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6"/>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9" name="Line 17"/>
            <p:cNvSpPr>
              <a:spLocks noChangeShapeType="1"/>
            </p:cNvSpPr>
            <p:nvPr/>
          </p:nvSpPr>
          <p:spPr bwMode="auto">
            <a:xfrm>
              <a:off x="1392" y="18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1584" y="1872"/>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1584" y="2016"/>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2304" y="2016"/>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1"/>
            <p:cNvSpPr>
              <a:spLocks noChangeShapeType="1"/>
            </p:cNvSpPr>
            <p:nvPr/>
          </p:nvSpPr>
          <p:spPr bwMode="auto">
            <a:xfrm>
              <a:off x="2832" y="201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2"/>
            <p:cNvSpPr>
              <a:spLocks noChangeShapeType="1"/>
            </p:cNvSpPr>
            <p:nvPr/>
          </p:nvSpPr>
          <p:spPr bwMode="auto">
            <a:xfrm>
              <a:off x="2832" y="2016"/>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3"/>
            <p:cNvSpPr>
              <a:spLocks noChangeShapeType="1"/>
            </p:cNvSpPr>
            <p:nvPr/>
          </p:nvSpPr>
          <p:spPr bwMode="auto">
            <a:xfrm>
              <a:off x="2688" y="307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4"/>
            <p:cNvGrpSpPr>
              <a:grpSpLocks/>
            </p:cNvGrpSpPr>
            <p:nvPr/>
          </p:nvGrpSpPr>
          <p:grpSpPr bwMode="auto">
            <a:xfrm>
              <a:off x="2352" y="3072"/>
              <a:ext cx="192" cy="336"/>
              <a:chOff x="2688" y="3456"/>
              <a:chExt cx="192" cy="336"/>
            </a:xfrm>
          </p:grpSpPr>
          <p:sp>
            <p:nvSpPr>
              <p:cNvPr id="96" name="Line 25"/>
              <p:cNvSpPr>
                <a:spLocks noChangeShapeType="1"/>
              </p:cNvSpPr>
              <p:nvPr/>
            </p:nvSpPr>
            <p:spPr bwMode="auto">
              <a:xfrm>
                <a:off x="2784" y="3456"/>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 name="Line 26"/>
              <p:cNvSpPr>
                <a:spLocks noChangeShapeType="1"/>
              </p:cNvSpPr>
              <p:nvPr/>
            </p:nvSpPr>
            <p:spPr bwMode="auto">
              <a:xfrm flipV="1">
                <a:off x="2688" y="35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 name="Line 27"/>
            <p:cNvSpPr>
              <a:spLocks noChangeShapeType="1"/>
            </p:cNvSpPr>
            <p:nvPr/>
          </p:nvSpPr>
          <p:spPr bwMode="auto">
            <a:xfrm>
              <a:off x="3504" y="187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28"/>
            <p:cNvGrpSpPr>
              <a:grpSpLocks/>
            </p:cNvGrpSpPr>
            <p:nvPr/>
          </p:nvGrpSpPr>
          <p:grpSpPr bwMode="auto">
            <a:xfrm>
              <a:off x="3744" y="1680"/>
              <a:ext cx="144" cy="384"/>
              <a:chOff x="1632" y="2064"/>
              <a:chExt cx="144" cy="384"/>
            </a:xfrm>
          </p:grpSpPr>
          <p:grpSp>
            <p:nvGrpSpPr>
              <p:cNvPr id="86" name="Group 29"/>
              <p:cNvGrpSpPr>
                <a:grpSpLocks/>
              </p:cNvGrpSpPr>
              <p:nvPr/>
            </p:nvGrpSpPr>
            <p:grpSpPr bwMode="auto">
              <a:xfrm>
                <a:off x="1632" y="2064"/>
                <a:ext cx="48" cy="384"/>
                <a:chOff x="1632" y="2064"/>
                <a:chExt cx="48" cy="384"/>
              </a:xfrm>
            </p:grpSpPr>
            <p:sp>
              <p:nvSpPr>
                <p:cNvPr id="92" name="Freeform 30"/>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31"/>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32"/>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33"/>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7" name="Group 34"/>
              <p:cNvGrpSpPr>
                <a:grpSpLocks/>
              </p:cNvGrpSpPr>
              <p:nvPr/>
            </p:nvGrpSpPr>
            <p:grpSpPr bwMode="auto">
              <a:xfrm flipH="1">
                <a:off x="1728" y="2064"/>
                <a:ext cx="48" cy="384"/>
                <a:chOff x="1632" y="2064"/>
                <a:chExt cx="48" cy="384"/>
              </a:xfrm>
            </p:grpSpPr>
            <p:sp>
              <p:nvSpPr>
                <p:cNvPr id="88" name="Freeform 35"/>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36"/>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37"/>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38"/>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9" name="Line 39"/>
            <p:cNvSpPr>
              <a:spLocks noChangeShapeType="1"/>
            </p:cNvSpPr>
            <p:nvPr/>
          </p:nvSpPr>
          <p:spPr bwMode="auto">
            <a:xfrm>
              <a:off x="3888" y="187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0"/>
            <p:cNvSpPr>
              <a:spLocks noChangeShapeType="1"/>
            </p:cNvSpPr>
            <p:nvPr/>
          </p:nvSpPr>
          <p:spPr bwMode="auto">
            <a:xfrm>
              <a:off x="4416" y="201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 name="Group 41"/>
            <p:cNvGrpSpPr>
              <a:grpSpLocks/>
            </p:cNvGrpSpPr>
            <p:nvPr/>
          </p:nvGrpSpPr>
          <p:grpSpPr bwMode="auto">
            <a:xfrm>
              <a:off x="4320" y="1680"/>
              <a:ext cx="864" cy="672"/>
              <a:chOff x="4224" y="2064"/>
              <a:chExt cx="864" cy="672"/>
            </a:xfrm>
          </p:grpSpPr>
          <p:sp>
            <p:nvSpPr>
              <p:cNvPr id="78" name="Line 42"/>
              <p:cNvSpPr>
                <a:spLocks noChangeShapeType="1"/>
              </p:cNvSpPr>
              <p:nvPr/>
            </p:nvSpPr>
            <p:spPr bwMode="auto">
              <a:xfrm>
                <a:off x="4560" y="2064"/>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9" name="Group 43"/>
              <p:cNvGrpSpPr>
                <a:grpSpLocks/>
              </p:cNvGrpSpPr>
              <p:nvPr/>
            </p:nvGrpSpPr>
            <p:grpSpPr bwMode="auto">
              <a:xfrm>
                <a:off x="4224" y="2400"/>
                <a:ext cx="192" cy="336"/>
                <a:chOff x="2688" y="3456"/>
                <a:chExt cx="192" cy="336"/>
              </a:xfrm>
            </p:grpSpPr>
            <p:sp>
              <p:nvSpPr>
                <p:cNvPr id="84" name="Line 44"/>
                <p:cNvSpPr>
                  <a:spLocks noChangeShapeType="1"/>
                </p:cNvSpPr>
                <p:nvPr/>
              </p:nvSpPr>
              <p:spPr bwMode="auto">
                <a:xfrm>
                  <a:off x="2784" y="3456"/>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 name="Line 45"/>
                <p:cNvSpPr>
                  <a:spLocks noChangeShapeType="1"/>
                </p:cNvSpPr>
                <p:nvPr/>
              </p:nvSpPr>
              <p:spPr bwMode="auto">
                <a:xfrm flipV="1">
                  <a:off x="2688" y="35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 name="Line 46"/>
              <p:cNvSpPr>
                <a:spLocks noChangeShapeType="1"/>
              </p:cNvSpPr>
              <p:nvPr/>
            </p:nvSpPr>
            <p:spPr bwMode="auto">
              <a:xfrm>
                <a:off x="4464" y="240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 name="Line 47"/>
              <p:cNvSpPr>
                <a:spLocks noChangeShapeType="1"/>
              </p:cNvSpPr>
              <p:nvPr/>
            </p:nvSpPr>
            <p:spPr bwMode="auto">
              <a:xfrm>
                <a:off x="4560" y="225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Oval 48"/>
              <p:cNvSpPr>
                <a:spLocks noChangeArrowheads="1"/>
              </p:cNvSpPr>
              <p:nvPr/>
            </p:nvSpPr>
            <p:spPr bwMode="auto">
              <a:xfrm>
                <a:off x="4800" y="2112"/>
                <a:ext cx="28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Line 49"/>
              <p:cNvSpPr>
                <a:spLocks noChangeShapeType="1"/>
              </p:cNvSpPr>
              <p:nvPr/>
            </p:nvSpPr>
            <p:spPr bwMode="auto">
              <a:xfrm flipH="1">
                <a:off x="4656" y="2064"/>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22" name="Group 50"/>
            <p:cNvGrpSpPr>
              <a:grpSpLocks/>
            </p:cNvGrpSpPr>
            <p:nvPr/>
          </p:nvGrpSpPr>
          <p:grpSpPr bwMode="auto">
            <a:xfrm>
              <a:off x="1200" y="2112"/>
              <a:ext cx="303" cy="192"/>
              <a:chOff x="1536" y="2496"/>
              <a:chExt cx="303" cy="192"/>
            </a:xfrm>
          </p:grpSpPr>
          <p:sp>
            <p:nvSpPr>
              <p:cNvPr id="66" name="AutoShape 51"/>
              <p:cNvSpPr>
                <a:spLocks noChangeArrowheads="1"/>
              </p:cNvSpPr>
              <p:nvPr/>
            </p:nvSpPr>
            <p:spPr bwMode="auto">
              <a:xfrm>
                <a:off x="1536" y="2544"/>
                <a:ext cx="96" cy="8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7" name="Group 52"/>
              <p:cNvGrpSpPr>
                <a:grpSpLocks/>
              </p:cNvGrpSpPr>
              <p:nvPr/>
            </p:nvGrpSpPr>
            <p:grpSpPr bwMode="auto">
              <a:xfrm>
                <a:off x="1680" y="2496"/>
                <a:ext cx="159" cy="192"/>
                <a:chOff x="576" y="2640"/>
                <a:chExt cx="907" cy="1104"/>
              </a:xfrm>
            </p:grpSpPr>
            <p:grpSp>
              <p:nvGrpSpPr>
                <p:cNvPr id="68" name="Group 53"/>
                <p:cNvGrpSpPr>
                  <a:grpSpLocks/>
                </p:cNvGrpSpPr>
                <p:nvPr/>
              </p:nvGrpSpPr>
              <p:grpSpPr bwMode="auto">
                <a:xfrm>
                  <a:off x="576" y="2640"/>
                  <a:ext cx="907" cy="1008"/>
                  <a:chOff x="720" y="3120"/>
                  <a:chExt cx="432" cy="480"/>
                </a:xfrm>
              </p:grpSpPr>
              <p:grpSp>
                <p:nvGrpSpPr>
                  <p:cNvPr id="70" name="Group 54"/>
                  <p:cNvGrpSpPr>
                    <a:grpSpLocks/>
                  </p:cNvGrpSpPr>
                  <p:nvPr/>
                </p:nvGrpSpPr>
                <p:grpSpPr bwMode="auto">
                  <a:xfrm>
                    <a:off x="720" y="3120"/>
                    <a:ext cx="432" cy="432"/>
                    <a:chOff x="720" y="3120"/>
                    <a:chExt cx="192" cy="192"/>
                  </a:xfrm>
                </p:grpSpPr>
                <p:sp>
                  <p:nvSpPr>
                    <p:cNvPr id="72" name="Line 55"/>
                    <p:cNvSpPr>
                      <a:spLocks noChangeShapeType="1"/>
                    </p:cNvSpPr>
                    <p:nvPr/>
                  </p:nvSpPr>
                  <p:spPr bwMode="auto">
                    <a:xfrm>
                      <a:off x="720"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56"/>
                    <p:cNvSpPr>
                      <a:spLocks noChangeShapeType="1"/>
                    </p:cNvSpPr>
                    <p:nvPr/>
                  </p:nvSpPr>
                  <p:spPr bwMode="auto">
                    <a:xfrm flipV="1">
                      <a:off x="768"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57"/>
                    <p:cNvSpPr>
                      <a:spLocks noChangeShapeType="1"/>
                    </p:cNvSpPr>
                    <p:nvPr/>
                  </p:nvSpPr>
                  <p:spPr bwMode="auto">
                    <a:xfrm>
                      <a:off x="7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58"/>
                    <p:cNvSpPr>
                      <a:spLocks noChangeShapeType="1"/>
                    </p:cNvSpPr>
                    <p:nvPr/>
                  </p:nvSpPr>
                  <p:spPr bwMode="auto">
                    <a:xfrm>
                      <a:off x="768" y="321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59"/>
                    <p:cNvSpPr>
                      <a:spLocks noChangeShapeType="1"/>
                    </p:cNvSpPr>
                    <p:nvPr/>
                  </p:nvSpPr>
                  <p:spPr bwMode="auto">
                    <a:xfrm>
                      <a:off x="864"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60"/>
                    <p:cNvSpPr>
                      <a:spLocks noChangeShapeType="1"/>
                    </p:cNvSpPr>
                    <p:nvPr/>
                  </p:nvSpPr>
                  <p:spPr bwMode="auto">
                    <a:xfrm>
                      <a:off x="816" y="331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 name="Line 61"/>
                  <p:cNvSpPr>
                    <a:spLocks noChangeShapeType="1"/>
                  </p:cNvSpPr>
                  <p:nvPr/>
                </p:nvSpPr>
                <p:spPr bwMode="auto">
                  <a:xfrm>
                    <a:off x="100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 name="Line 62"/>
                <p:cNvSpPr>
                  <a:spLocks noChangeShapeType="1"/>
                </p:cNvSpPr>
                <p:nvPr/>
              </p:nvSpPr>
              <p:spPr bwMode="auto">
                <a:xfrm>
                  <a:off x="1248" y="37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3" name="Group 63"/>
            <p:cNvGrpSpPr>
              <a:grpSpLocks/>
            </p:cNvGrpSpPr>
            <p:nvPr/>
          </p:nvGrpSpPr>
          <p:grpSpPr bwMode="auto">
            <a:xfrm flipH="1">
              <a:off x="3648" y="2112"/>
              <a:ext cx="303" cy="192"/>
              <a:chOff x="1536" y="2496"/>
              <a:chExt cx="303" cy="192"/>
            </a:xfrm>
          </p:grpSpPr>
          <p:sp>
            <p:nvSpPr>
              <p:cNvPr id="54" name="AutoShape 64"/>
              <p:cNvSpPr>
                <a:spLocks noChangeArrowheads="1"/>
              </p:cNvSpPr>
              <p:nvPr/>
            </p:nvSpPr>
            <p:spPr bwMode="auto">
              <a:xfrm>
                <a:off x="1536" y="2544"/>
                <a:ext cx="96" cy="8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5" name="Group 65"/>
              <p:cNvGrpSpPr>
                <a:grpSpLocks/>
              </p:cNvGrpSpPr>
              <p:nvPr/>
            </p:nvGrpSpPr>
            <p:grpSpPr bwMode="auto">
              <a:xfrm>
                <a:off x="1680" y="2496"/>
                <a:ext cx="159" cy="192"/>
                <a:chOff x="576" y="2640"/>
                <a:chExt cx="907" cy="1104"/>
              </a:xfrm>
            </p:grpSpPr>
            <p:grpSp>
              <p:nvGrpSpPr>
                <p:cNvPr id="56" name="Group 66"/>
                <p:cNvGrpSpPr>
                  <a:grpSpLocks/>
                </p:cNvGrpSpPr>
                <p:nvPr/>
              </p:nvGrpSpPr>
              <p:grpSpPr bwMode="auto">
                <a:xfrm>
                  <a:off x="576" y="2640"/>
                  <a:ext cx="907" cy="1008"/>
                  <a:chOff x="720" y="3120"/>
                  <a:chExt cx="432" cy="480"/>
                </a:xfrm>
              </p:grpSpPr>
              <p:grpSp>
                <p:nvGrpSpPr>
                  <p:cNvPr id="58" name="Group 67"/>
                  <p:cNvGrpSpPr>
                    <a:grpSpLocks/>
                  </p:cNvGrpSpPr>
                  <p:nvPr/>
                </p:nvGrpSpPr>
                <p:grpSpPr bwMode="auto">
                  <a:xfrm>
                    <a:off x="720" y="3120"/>
                    <a:ext cx="432" cy="432"/>
                    <a:chOff x="720" y="3120"/>
                    <a:chExt cx="192" cy="192"/>
                  </a:xfrm>
                </p:grpSpPr>
                <p:sp>
                  <p:nvSpPr>
                    <p:cNvPr id="60" name="Line 68"/>
                    <p:cNvSpPr>
                      <a:spLocks noChangeShapeType="1"/>
                    </p:cNvSpPr>
                    <p:nvPr/>
                  </p:nvSpPr>
                  <p:spPr bwMode="auto">
                    <a:xfrm>
                      <a:off x="720"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69"/>
                    <p:cNvSpPr>
                      <a:spLocks noChangeShapeType="1"/>
                    </p:cNvSpPr>
                    <p:nvPr/>
                  </p:nvSpPr>
                  <p:spPr bwMode="auto">
                    <a:xfrm flipV="1">
                      <a:off x="768"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70"/>
                    <p:cNvSpPr>
                      <a:spLocks noChangeShapeType="1"/>
                    </p:cNvSpPr>
                    <p:nvPr/>
                  </p:nvSpPr>
                  <p:spPr bwMode="auto">
                    <a:xfrm>
                      <a:off x="7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71"/>
                    <p:cNvSpPr>
                      <a:spLocks noChangeShapeType="1"/>
                    </p:cNvSpPr>
                    <p:nvPr/>
                  </p:nvSpPr>
                  <p:spPr bwMode="auto">
                    <a:xfrm>
                      <a:off x="768" y="321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72"/>
                    <p:cNvSpPr>
                      <a:spLocks noChangeShapeType="1"/>
                    </p:cNvSpPr>
                    <p:nvPr/>
                  </p:nvSpPr>
                  <p:spPr bwMode="auto">
                    <a:xfrm>
                      <a:off x="864"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73"/>
                    <p:cNvSpPr>
                      <a:spLocks noChangeShapeType="1"/>
                    </p:cNvSpPr>
                    <p:nvPr/>
                  </p:nvSpPr>
                  <p:spPr bwMode="auto">
                    <a:xfrm>
                      <a:off x="816" y="331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Line 74"/>
                  <p:cNvSpPr>
                    <a:spLocks noChangeShapeType="1"/>
                  </p:cNvSpPr>
                  <p:nvPr/>
                </p:nvSpPr>
                <p:spPr bwMode="auto">
                  <a:xfrm>
                    <a:off x="100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 name="Line 75"/>
                <p:cNvSpPr>
                  <a:spLocks noChangeShapeType="1"/>
                </p:cNvSpPr>
                <p:nvPr/>
              </p:nvSpPr>
              <p:spPr bwMode="auto">
                <a:xfrm>
                  <a:off x="1248" y="37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 name="Text Box 76"/>
            <p:cNvSpPr txBox="1">
              <a:spLocks noChangeArrowheads="1"/>
            </p:cNvSpPr>
            <p:nvPr/>
          </p:nvSpPr>
          <p:spPr bwMode="auto">
            <a:xfrm>
              <a:off x="336" y="2064"/>
              <a:ext cx="52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400 MVA</a:t>
              </a:r>
            </a:p>
            <a:p>
              <a:pPr algn="ctr" eaLnBrk="1" hangingPunct="1"/>
              <a:r>
                <a:rPr lang="en-US" sz="1600">
                  <a:latin typeface="Times New Roman" pitchFamily="18" charset="0"/>
                </a:rPr>
                <a:t>15 kV</a:t>
              </a:r>
            </a:p>
          </p:txBody>
        </p:sp>
        <p:sp>
          <p:nvSpPr>
            <p:cNvPr id="25" name="Text Box 77"/>
            <p:cNvSpPr txBox="1">
              <a:spLocks noChangeArrowheads="1"/>
            </p:cNvSpPr>
            <p:nvPr/>
          </p:nvSpPr>
          <p:spPr bwMode="auto">
            <a:xfrm>
              <a:off x="1056" y="2400"/>
              <a:ext cx="5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400 MVA</a:t>
              </a:r>
            </a:p>
            <a:p>
              <a:pPr algn="ctr" eaLnBrk="1" hangingPunct="1"/>
              <a:r>
                <a:rPr lang="en-US" sz="1600">
                  <a:latin typeface="Times New Roman" pitchFamily="18" charset="0"/>
                </a:rPr>
                <a:t>15/345 kV</a:t>
              </a:r>
            </a:p>
          </p:txBody>
        </p:sp>
        <p:sp>
          <p:nvSpPr>
            <p:cNvPr id="26" name="Text Box 78"/>
            <p:cNvSpPr txBox="1">
              <a:spLocks noChangeArrowheads="1"/>
            </p:cNvSpPr>
            <p:nvPr/>
          </p:nvSpPr>
          <p:spPr bwMode="auto">
            <a:xfrm>
              <a:off x="1248" y="144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T1</a:t>
              </a:r>
            </a:p>
          </p:txBody>
        </p:sp>
        <p:sp>
          <p:nvSpPr>
            <p:cNvPr id="27" name="Text Box 79"/>
            <p:cNvSpPr txBox="1">
              <a:spLocks noChangeArrowheads="1"/>
            </p:cNvSpPr>
            <p:nvPr/>
          </p:nvSpPr>
          <p:spPr bwMode="auto">
            <a:xfrm>
              <a:off x="3744" y="119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T2</a:t>
              </a:r>
            </a:p>
          </p:txBody>
        </p:sp>
        <p:sp>
          <p:nvSpPr>
            <p:cNvPr id="28" name="Text Box 80"/>
            <p:cNvSpPr txBox="1">
              <a:spLocks noChangeArrowheads="1"/>
            </p:cNvSpPr>
            <p:nvPr/>
          </p:nvSpPr>
          <p:spPr bwMode="auto">
            <a:xfrm>
              <a:off x="3552" y="1324"/>
              <a:ext cx="5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800 MVA</a:t>
              </a:r>
            </a:p>
            <a:p>
              <a:pPr algn="ctr" eaLnBrk="1" hangingPunct="1"/>
              <a:r>
                <a:rPr lang="en-US" sz="1600">
                  <a:latin typeface="Times New Roman" pitchFamily="18" charset="0"/>
                </a:rPr>
                <a:t>345/15 kV</a:t>
              </a:r>
            </a:p>
          </p:txBody>
        </p:sp>
        <p:sp>
          <p:nvSpPr>
            <p:cNvPr id="29" name="Text Box 81"/>
            <p:cNvSpPr txBox="1">
              <a:spLocks noChangeArrowheads="1"/>
            </p:cNvSpPr>
            <p:nvPr/>
          </p:nvSpPr>
          <p:spPr bwMode="auto">
            <a:xfrm>
              <a:off x="4800" y="2064"/>
              <a:ext cx="52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800 MVA</a:t>
              </a:r>
            </a:p>
            <a:p>
              <a:pPr algn="ctr" eaLnBrk="1" hangingPunct="1"/>
              <a:r>
                <a:rPr lang="en-US" sz="1600">
                  <a:latin typeface="Times New Roman" pitchFamily="18" charset="0"/>
                </a:rPr>
                <a:t>15 kV</a:t>
              </a:r>
            </a:p>
          </p:txBody>
        </p:sp>
        <p:sp>
          <p:nvSpPr>
            <p:cNvPr id="30" name="Text Box 82"/>
            <p:cNvSpPr txBox="1">
              <a:spLocks noChangeArrowheads="1"/>
            </p:cNvSpPr>
            <p:nvPr/>
          </p:nvSpPr>
          <p:spPr bwMode="auto">
            <a:xfrm>
              <a:off x="4800" y="1488"/>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520 MVA</a:t>
              </a:r>
            </a:p>
          </p:txBody>
        </p:sp>
        <p:sp>
          <p:nvSpPr>
            <p:cNvPr id="31" name="Text Box 83"/>
            <p:cNvSpPr txBox="1">
              <a:spLocks noChangeArrowheads="1"/>
            </p:cNvSpPr>
            <p:nvPr/>
          </p:nvSpPr>
          <p:spPr bwMode="auto">
            <a:xfrm>
              <a:off x="4512" y="2400"/>
              <a:ext cx="4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 MW</a:t>
              </a:r>
            </a:p>
          </p:txBody>
        </p:sp>
        <p:sp>
          <p:nvSpPr>
            <p:cNvPr id="32" name="Text Box 84"/>
            <p:cNvSpPr txBox="1">
              <a:spLocks noChangeArrowheads="1"/>
            </p:cNvSpPr>
            <p:nvPr/>
          </p:nvSpPr>
          <p:spPr bwMode="auto">
            <a:xfrm>
              <a:off x="4032" y="2400"/>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40 Mvar</a:t>
              </a:r>
            </a:p>
          </p:txBody>
        </p:sp>
        <p:sp>
          <p:nvSpPr>
            <p:cNvPr id="33" name="Text Box 85"/>
            <p:cNvSpPr txBox="1">
              <a:spLocks noChangeArrowheads="1"/>
            </p:cNvSpPr>
            <p:nvPr/>
          </p:nvSpPr>
          <p:spPr bwMode="auto">
            <a:xfrm>
              <a:off x="1776" y="3216"/>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280 Mvar</a:t>
              </a:r>
            </a:p>
          </p:txBody>
        </p:sp>
        <p:sp>
          <p:nvSpPr>
            <p:cNvPr id="34" name="Text Box 86"/>
            <p:cNvSpPr txBox="1">
              <a:spLocks noChangeArrowheads="1"/>
            </p:cNvSpPr>
            <p:nvPr/>
          </p:nvSpPr>
          <p:spPr bwMode="auto">
            <a:xfrm>
              <a:off x="2784" y="3216"/>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800 MW</a:t>
              </a:r>
            </a:p>
          </p:txBody>
        </p:sp>
        <p:sp>
          <p:nvSpPr>
            <p:cNvPr id="35" name="Text Box 87"/>
            <p:cNvSpPr txBox="1">
              <a:spLocks noChangeArrowheads="1"/>
            </p:cNvSpPr>
            <p:nvPr/>
          </p:nvSpPr>
          <p:spPr bwMode="auto">
            <a:xfrm>
              <a:off x="2352" y="1536"/>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Line 3   345 kV</a:t>
              </a:r>
            </a:p>
          </p:txBody>
        </p:sp>
        <p:sp>
          <p:nvSpPr>
            <p:cNvPr id="36" name="Text Box 88"/>
            <p:cNvSpPr txBox="1">
              <a:spLocks noChangeArrowheads="1"/>
            </p:cNvSpPr>
            <p:nvPr/>
          </p:nvSpPr>
          <p:spPr bwMode="auto">
            <a:xfrm rot="-5400000">
              <a:off x="2189" y="251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Line 2</a:t>
              </a:r>
            </a:p>
          </p:txBody>
        </p:sp>
        <p:sp>
          <p:nvSpPr>
            <p:cNvPr id="37" name="Text Box 89"/>
            <p:cNvSpPr txBox="1">
              <a:spLocks noChangeArrowheads="1"/>
            </p:cNvSpPr>
            <p:nvPr/>
          </p:nvSpPr>
          <p:spPr bwMode="auto">
            <a:xfrm rot="-5400000">
              <a:off x="2573" y="251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Line 1</a:t>
              </a:r>
            </a:p>
          </p:txBody>
        </p:sp>
        <p:sp>
          <p:nvSpPr>
            <p:cNvPr id="38" name="Text Box 90"/>
            <p:cNvSpPr txBox="1">
              <a:spLocks noChangeArrowheads="1"/>
            </p:cNvSpPr>
            <p:nvPr/>
          </p:nvSpPr>
          <p:spPr bwMode="auto">
            <a:xfrm>
              <a:off x="1872" y="2400"/>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latin typeface="Times New Roman" pitchFamily="18" charset="0"/>
                </a:rPr>
                <a:t>345 kV 100 mi</a:t>
              </a:r>
            </a:p>
          </p:txBody>
        </p:sp>
        <p:sp>
          <p:nvSpPr>
            <p:cNvPr id="39" name="Text Box 91"/>
            <p:cNvSpPr txBox="1">
              <a:spLocks noChangeArrowheads="1"/>
            </p:cNvSpPr>
            <p:nvPr/>
          </p:nvSpPr>
          <p:spPr bwMode="auto">
            <a:xfrm>
              <a:off x="2880" y="2448"/>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latin typeface="Times New Roman" pitchFamily="18" charset="0"/>
                </a:rPr>
                <a:t>345 kV 200 mi</a:t>
              </a:r>
            </a:p>
          </p:txBody>
        </p:sp>
        <p:sp>
          <p:nvSpPr>
            <p:cNvPr id="40" name="Text Box 92"/>
            <p:cNvSpPr txBox="1">
              <a:spLocks noChangeArrowheads="1"/>
            </p:cNvSpPr>
            <p:nvPr/>
          </p:nvSpPr>
          <p:spPr bwMode="auto">
            <a:xfrm>
              <a:off x="2352" y="1872"/>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50 mi</a:t>
              </a:r>
            </a:p>
          </p:txBody>
        </p:sp>
        <p:grpSp>
          <p:nvGrpSpPr>
            <p:cNvPr id="41" name="Group 93"/>
            <p:cNvGrpSpPr>
              <a:grpSpLocks/>
            </p:cNvGrpSpPr>
            <p:nvPr/>
          </p:nvGrpSpPr>
          <p:grpSpPr bwMode="auto">
            <a:xfrm>
              <a:off x="1008" y="1488"/>
              <a:ext cx="64" cy="576"/>
              <a:chOff x="1008" y="1488"/>
              <a:chExt cx="64" cy="576"/>
            </a:xfrm>
          </p:grpSpPr>
          <p:sp>
            <p:nvSpPr>
              <p:cNvPr id="52" name="Line 94"/>
              <p:cNvSpPr>
                <a:spLocks noChangeShapeType="1"/>
              </p:cNvSpPr>
              <p:nvPr/>
            </p:nvSpPr>
            <p:spPr bwMode="auto">
              <a:xfrm>
                <a:off x="1056"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Text Box 95"/>
              <p:cNvSpPr txBox="1">
                <a:spLocks noChangeArrowheads="1"/>
              </p:cNvSpPr>
              <p:nvPr/>
            </p:nvSpPr>
            <p:spPr bwMode="auto">
              <a:xfrm>
                <a:off x="10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1</a:t>
                </a:r>
              </a:p>
            </p:txBody>
          </p:sp>
        </p:grpSp>
        <p:grpSp>
          <p:nvGrpSpPr>
            <p:cNvPr id="42" name="Group 96"/>
            <p:cNvGrpSpPr>
              <a:grpSpLocks/>
            </p:cNvGrpSpPr>
            <p:nvPr/>
          </p:nvGrpSpPr>
          <p:grpSpPr bwMode="auto">
            <a:xfrm>
              <a:off x="3408" y="1488"/>
              <a:ext cx="64" cy="576"/>
              <a:chOff x="3408" y="1488"/>
              <a:chExt cx="64" cy="576"/>
            </a:xfrm>
          </p:grpSpPr>
          <p:sp>
            <p:nvSpPr>
              <p:cNvPr id="50" name="Line 97"/>
              <p:cNvSpPr>
                <a:spLocks noChangeShapeType="1"/>
              </p:cNvSpPr>
              <p:nvPr/>
            </p:nvSpPr>
            <p:spPr bwMode="auto">
              <a:xfrm>
                <a:off x="3456"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98"/>
              <p:cNvSpPr txBox="1">
                <a:spLocks noChangeArrowheads="1"/>
              </p:cNvSpPr>
              <p:nvPr/>
            </p:nvSpPr>
            <p:spPr bwMode="auto">
              <a:xfrm>
                <a:off x="34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a:t>
                </a:r>
              </a:p>
            </p:txBody>
          </p:sp>
        </p:grpSp>
        <p:sp>
          <p:nvSpPr>
            <p:cNvPr id="43" name="Text Box 99"/>
            <p:cNvSpPr txBox="1">
              <a:spLocks noChangeArrowheads="1"/>
            </p:cNvSpPr>
            <p:nvPr/>
          </p:nvSpPr>
          <p:spPr bwMode="auto">
            <a:xfrm>
              <a:off x="46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3</a:t>
              </a:r>
            </a:p>
          </p:txBody>
        </p:sp>
        <p:grpSp>
          <p:nvGrpSpPr>
            <p:cNvPr id="44" name="Group 100"/>
            <p:cNvGrpSpPr>
              <a:grpSpLocks/>
            </p:cNvGrpSpPr>
            <p:nvPr/>
          </p:nvGrpSpPr>
          <p:grpSpPr bwMode="auto">
            <a:xfrm>
              <a:off x="1808" y="2976"/>
              <a:ext cx="1360" cy="154"/>
              <a:chOff x="1808" y="2976"/>
              <a:chExt cx="1360" cy="154"/>
            </a:xfrm>
          </p:grpSpPr>
          <p:sp>
            <p:nvSpPr>
              <p:cNvPr id="48" name="Line 101"/>
              <p:cNvSpPr>
                <a:spLocks noChangeShapeType="1"/>
              </p:cNvSpPr>
              <p:nvPr/>
            </p:nvSpPr>
            <p:spPr bwMode="auto">
              <a:xfrm>
                <a:off x="1920" y="3072"/>
                <a:ext cx="12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Text Box 102"/>
              <p:cNvSpPr txBox="1">
                <a:spLocks noChangeArrowheads="1"/>
              </p:cNvSpPr>
              <p:nvPr/>
            </p:nvSpPr>
            <p:spPr bwMode="auto">
              <a:xfrm>
                <a:off x="1808" y="297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2</a:t>
                </a:r>
              </a:p>
            </p:txBody>
          </p:sp>
        </p:grpSp>
        <p:grpSp>
          <p:nvGrpSpPr>
            <p:cNvPr id="45" name="Group 103"/>
            <p:cNvGrpSpPr>
              <a:grpSpLocks/>
            </p:cNvGrpSpPr>
            <p:nvPr/>
          </p:nvGrpSpPr>
          <p:grpSpPr bwMode="auto">
            <a:xfrm>
              <a:off x="1536" y="1488"/>
              <a:ext cx="64" cy="576"/>
              <a:chOff x="1536" y="1488"/>
              <a:chExt cx="64" cy="576"/>
            </a:xfrm>
          </p:grpSpPr>
          <p:sp>
            <p:nvSpPr>
              <p:cNvPr id="46" name="Line 104"/>
              <p:cNvSpPr>
                <a:spLocks noChangeShapeType="1"/>
              </p:cNvSpPr>
              <p:nvPr/>
            </p:nvSpPr>
            <p:spPr bwMode="auto">
              <a:xfrm>
                <a:off x="1584"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Text Box 105"/>
              <p:cNvSpPr txBox="1">
                <a:spLocks noChangeArrowheads="1"/>
              </p:cNvSpPr>
              <p:nvPr/>
            </p:nvSpPr>
            <p:spPr bwMode="auto">
              <a:xfrm>
                <a:off x="1536"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5</a:t>
                </a:r>
              </a:p>
            </p:txBody>
          </p:sp>
        </p:grpSp>
      </p:grpSp>
      <p:sp>
        <p:nvSpPr>
          <p:cNvPr id="108" name="TextBox 108"/>
          <p:cNvSpPr txBox="1">
            <a:spLocks noChangeArrowheads="1"/>
          </p:cNvSpPr>
          <p:nvPr/>
        </p:nvSpPr>
        <p:spPr bwMode="auto">
          <a:xfrm>
            <a:off x="299482" y="5358275"/>
            <a:ext cx="11282918" cy="707886"/>
          </a:xfrm>
          <a:prstGeom prst="rect">
            <a:avLst/>
          </a:prstGeom>
          <a:solidFill>
            <a:srgbClr val="FFE6E6"/>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solidFill>
                  <a:srgbClr val="1E0000"/>
                </a:solidFill>
              </a:rPr>
              <a:t>This five bus example is taken from Chapter 6 of Power System Analysis and Design by Glover, Overbye, Birchfield and Sarma,  7</a:t>
            </a:r>
            <a:r>
              <a:rPr lang="en-US" sz="2000" baseline="30000" dirty="0">
                <a:solidFill>
                  <a:srgbClr val="1E0000"/>
                </a:solidFill>
              </a:rPr>
              <a:t>th</a:t>
            </a:r>
            <a:r>
              <a:rPr lang="en-US" sz="2000" dirty="0">
                <a:solidFill>
                  <a:srgbClr val="1E0000"/>
                </a:solidFill>
              </a:rPr>
              <a:t> Edition, 2022</a:t>
            </a:r>
          </a:p>
        </p:txBody>
      </p:sp>
      <p:sp>
        <p:nvSpPr>
          <p:cNvPr id="109"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320259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N-R Power Flow: 5-bus Example</a:t>
            </a:r>
          </a:p>
        </p:txBody>
      </p:sp>
      <p:sp>
        <p:nvSpPr>
          <p:cNvPr id="4" name="Text Box 81"/>
          <p:cNvSpPr txBox="1">
            <a:spLocks noChangeArrowheads="1"/>
          </p:cNvSpPr>
          <p:nvPr/>
        </p:nvSpPr>
        <p:spPr bwMode="auto">
          <a:xfrm>
            <a:off x="533400" y="1371600"/>
            <a:ext cx="136896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Table 1. </a:t>
            </a:r>
          </a:p>
          <a:p>
            <a:pPr eaLnBrk="1" hangingPunct="1"/>
            <a:r>
              <a:rPr lang="en-US" sz="2400" dirty="0"/>
              <a:t>Bus input </a:t>
            </a:r>
          </a:p>
          <a:p>
            <a:pPr eaLnBrk="1" hangingPunct="1"/>
            <a:r>
              <a:rPr lang="en-US" sz="2400" dirty="0"/>
              <a:t>data</a:t>
            </a:r>
          </a:p>
        </p:txBody>
      </p:sp>
      <p:sp>
        <p:nvSpPr>
          <p:cNvPr id="5" name="Text Box 119"/>
          <p:cNvSpPr txBox="1">
            <a:spLocks noChangeArrowheads="1"/>
          </p:cNvSpPr>
          <p:nvPr/>
        </p:nvSpPr>
        <p:spPr bwMode="auto">
          <a:xfrm>
            <a:off x="272355" y="4402824"/>
            <a:ext cx="2106346"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Table 2.</a:t>
            </a:r>
          </a:p>
          <a:p>
            <a:pPr eaLnBrk="1" hangingPunct="1"/>
            <a:r>
              <a:rPr lang="en-US" sz="2400" dirty="0"/>
              <a:t> Line input data</a:t>
            </a:r>
          </a:p>
        </p:txBody>
      </p:sp>
      <p:graphicFrame>
        <p:nvGraphicFramePr>
          <p:cNvPr id="6" name="Group 131"/>
          <p:cNvGraphicFramePr>
            <a:graphicFrameLocks noGrp="1"/>
          </p:cNvGraphicFramePr>
          <p:nvPr>
            <p:extLst>
              <p:ext uri="{D42A27DB-BD31-4B8C-83A1-F6EECF244321}">
                <p14:modId xmlns:p14="http://schemas.microsoft.com/office/powerpoint/2010/main" val="4239301786"/>
              </p:ext>
            </p:extLst>
          </p:nvPr>
        </p:nvGraphicFramePr>
        <p:xfrm>
          <a:off x="2971800" y="1143000"/>
          <a:ext cx="7543800" cy="3046422"/>
        </p:xfrm>
        <a:graphic>
          <a:graphicData uri="http://schemas.openxmlformats.org/drawingml/2006/table">
            <a:tbl>
              <a:tblPr/>
              <a:tblGrid>
                <a:gridCol w="7620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985838">
                  <a:extLst>
                    <a:ext uri="{9D8B030D-6E8A-4147-A177-3AD203B41FA5}">
                      <a16:colId xmlns:a16="http://schemas.microsoft.com/office/drawing/2014/main" xmlns="" val="20003"/>
                    </a:ext>
                  </a:extLst>
                </a:gridCol>
                <a:gridCol w="544512">
                  <a:extLst>
                    <a:ext uri="{9D8B030D-6E8A-4147-A177-3AD203B41FA5}">
                      <a16:colId xmlns:a16="http://schemas.microsoft.com/office/drawing/2014/main" xmlns="" val="20004"/>
                    </a:ext>
                  </a:extLst>
                </a:gridCol>
                <a:gridCol w="546100">
                  <a:extLst>
                    <a:ext uri="{9D8B030D-6E8A-4147-A177-3AD203B41FA5}">
                      <a16:colId xmlns:a16="http://schemas.microsoft.com/office/drawing/2014/main" xmlns="" val="20005"/>
                    </a:ext>
                  </a:extLst>
                </a:gridCol>
                <a:gridCol w="622300">
                  <a:extLst>
                    <a:ext uri="{9D8B030D-6E8A-4147-A177-3AD203B41FA5}">
                      <a16:colId xmlns:a16="http://schemas.microsoft.com/office/drawing/2014/main" xmlns="" val="20006"/>
                    </a:ext>
                  </a:extLst>
                </a:gridCol>
                <a:gridCol w="623888">
                  <a:extLst>
                    <a:ext uri="{9D8B030D-6E8A-4147-A177-3AD203B41FA5}">
                      <a16:colId xmlns:a16="http://schemas.microsoft.com/office/drawing/2014/main" xmlns="" val="20007"/>
                    </a:ext>
                  </a:extLst>
                </a:gridCol>
                <a:gridCol w="868362">
                  <a:extLst>
                    <a:ext uri="{9D8B030D-6E8A-4147-A177-3AD203B41FA5}">
                      <a16:colId xmlns:a16="http://schemas.microsoft.com/office/drawing/2014/main" xmlns="" val="20008"/>
                    </a:ext>
                  </a:extLst>
                </a:gridCol>
                <a:gridCol w="685800">
                  <a:extLst>
                    <a:ext uri="{9D8B030D-6E8A-4147-A177-3AD203B41FA5}">
                      <a16:colId xmlns:a16="http://schemas.microsoft.com/office/drawing/2014/main" xmlns="" val="20009"/>
                    </a:ext>
                  </a:extLst>
                </a:gridCol>
              </a:tblGrid>
              <a:tr h="539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Bus</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Type</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V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 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34" charset="0"/>
                          <a:cs typeface="Times New Roman" pitchFamily="18" charset="0"/>
                          <a:sym typeface="Symbol" pitchFamily="18" charset="2"/>
                        </a:rPr>
                        <a:t></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degrees</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a:t>
                      </a:r>
                      <a:r>
                        <a:rPr kumimoji="0" lang="en-US" sz="1600" b="0" i="0" u="none" strike="noStrike" cap="none" normalizeH="0" baseline="-30000" dirty="0">
                          <a:ln>
                            <a:noFill/>
                          </a:ln>
                          <a:solidFill>
                            <a:schemeClr val="tx1"/>
                          </a:solidFill>
                          <a:effectLst/>
                          <a:latin typeface="Arial" pitchFamily="34" charset="0"/>
                          <a:cs typeface="Times New Roman" pitchFamily="18" charset="0"/>
                        </a:rPr>
                        <a:t>G</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G</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a:t>
                      </a:r>
                      <a:r>
                        <a:rPr kumimoji="0" lang="en-US" sz="1600" b="0" i="0" u="none" strike="noStrike" cap="none" normalizeH="0" baseline="-30000" dirty="0">
                          <a:ln>
                            <a:noFill/>
                          </a:ln>
                          <a:solidFill>
                            <a:schemeClr val="tx1"/>
                          </a:solidFill>
                          <a:effectLst/>
                          <a:latin typeface="Arial" pitchFamily="34" charset="0"/>
                          <a:cs typeface="Times New Roman" pitchFamily="18" charset="0"/>
                        </a:rPr>
                        <a:t>L</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L</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Gmax</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Gmin</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9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Swing</a:t>
                      </a:r>
                      <a:r>
                        <a:rPr kumimoji="0" lang="en-US" sz="1600" b="0" i="0" u="none" strike="noStrike" cap="none" normalizeH="0" baseline="0" dirty="0">
                          <a:ln>
                            <a:noFill/>
                          </a:ln>
                          <a:solidFill>
                            <a:schemeClr val="tx1"/>
                          </a:solidFill>
                          <a:effectLst/>
                          <a:latin typeface="Arial"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1.0</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095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Constant voltage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1.05</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-2.8</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08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7" name="Group 130"/>
          <p:cNvGraphicFramePr>
            <a:graphicFrameLocks noGrp="1"/>
          </p:cNvGraphicFramePr>
          <p:nvPr>
            <p:extLst>
              <p:ext uri="{D42A27DB-BD31-4B8C-83A1-F6EECF244321}">
                <p14:modId xmlns:p14="http://schemas.microsoft.com/office/powerpoint/2010/main" val="1090387163"/>
              </p:ext>
            </p:extLst>
          </p:nvPr>
        </p:nvGraphicFramePr>
        <p:xfrm>
          <a:off x="2895600" y="4431483"/>
          <a:ext cx="6248400" cy="2170160"/>
        </p:xfrm>
        <a:graphic>
          <a:graphicData uri="http://schemas.openxmlformats.org/drawingml/2006/table">
            <a:tbl>
              <a:tblPr/>
              <a:tblGrid>
                <a:gridCol w="990600">
                  <a:extLst>
                    <a:ext uri="{9D8B030D-6E8A-4147-A177-3AD203B41FA5}">
                      <a16:colId xmlns:a16="http://schemas.microsoft.com/office/drawing/2014/main" xmlns="" val="20000"/>
                    </a:ext>
                  </a:extLst>
                </a:gridCol>
                <a:gridCol w="10414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gridCol w="1168400">
                  <a:extLst>
                    <a:ext uri="{9D8B030D-6E8A-4147-A177-3AD203B41FA5}">
                      <a16:colId xmlns:a16="http://schemas.microsoft.com/office/drawing/2014/main" xmlns="" val="20005"/>
                    </a:ext>
                  </a:extLst>
                </a:gridCol>
              </a:tblGrid>
              <a:tr h="10881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Bus-to-Bus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MVA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2-4</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0.0090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1.72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0.0045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0.050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0.88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4-5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0.00225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0.44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296154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582400" cy="3733800"/>
          </a:xfrm>
        </p:spPr>
        <p:txBody>
          <a:bodyPr/>
          <a:lstStyle/>
          <a:p>
            <a:r>
              <a:rPr lang="en-US" dirty="0"/>
              <a:t>Read Chapter 6 from the book</a:t>
            </a:r>
          </a:p>
          <a:p>
            <a:r>
              <a:rPr lang="en-US" dirty="0"/>
              <a:t>Homework 1 is due on Tuesday September 13</a:t>
            </a:r>
          </a:p>
          <a:p>
            <a:r>
              <a:rPr lang="en-US" dirty="0"/>
              <a:t>The ECEN Energy and Power Group (EPG) will be having its semester dinner on Saturday October 1st at 5:00 pm at Prof. Davis’s house.  The address is 3810 Park Meadow Lane, Bryan, TX 77802. </a:t>
            </a:r>
          </a:p>
          <a:p>
            <a:pPr lvl="1"/>
            <a:r>
              <a:rPr lang="en-US" dirty="0"/>
              <a:t>All ECEN 615 students are invited with families </a:t>
            </a:r>
          </a:p>
          <a:p>
            <a:pPr lvl="1"/>
            <a:r>
              <a:rPr lang="en-US" b="1" dirty="0"/>
              <a:t>RSVP </a:t>
            </a:r>
            <a:r>
              <a:rPr lang="en-US" dirty="0"/>
              <a:t>at </a:t>
            </a:r>
            <a:r>
              <a:rPr lang="en-US" b="1" u="sng" dirty="0">
                <a:hlinkClick r:id="rId2"/>
              </a:rPr>
              <a:t>https://forms.gle/6aye2butgCLDv6bz5</a:t>
            </a:r>
            <a:r>
              <a:rPr lang="en-US" dirty="0"/>
              <a:t> </a:t>
            </a:r>
            <a:r>
              <a:rPr lang="en-US" b="1" dirty="0"/>
              <a:t>by Sunday, September 25</a:t>
            </a:r>
            <a:r>
              <a:rPr lang="en-US" b="1" baseline="30000" dirty="0"/>
              <a:t>th</a:t>
            </a:r>
            <a:r>
              <a:rPr lang="en-US" b="1" dirty="0"/>
              <a:t>.</a:t>
            </a:r>
            <a:endParaRPr lang="en-US" dirty="0"/>
          </a:p>
          <a:p>
            <a:endParaRPr lang="en-US" dirty="0"/>
          </a:p>
          <a:p>
            <a:pPr lvl="1"/>
            <a:endParaRPr 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N-R Power Flow: 5-bus Example</a:t>
            </a:r>
          </a:p>
        </p:txBody>
      </p:sp>
      <p:graphicFrame>
        <p:nvGraphicFramePr>
          <p:cNvPr id="4" name="Group 82"/>
          <p:cNvGraphicFramePr>
            <a:graphicFrameLocks noGrp="1"/>
          </p:cNvGraphicFramePr>
          <p:nvPr>
            <p:extLst>
              <p:ext uri="{D42A27DB-BD31-4B8C-83A1-F6EECF244321}">
                <p14:modId xmlns:p14="http://schemas.microsoft.com/office/powerpoint/2010/main" val="2714562006"/>
              </p:ext>
            </p:extLst>
          </p:nvPr>
        </p:nvGraphicFramePr>
        <p:xfrm>
          <a:off x="2514600" y="1295400"/>
          <a:ext cx="7162800" cy="2176422"/>
        </p:xfrm>
        <a:graphic>
          <a:graphicData uri="http://schemas.openxmlformats.org/drawingml/2006/table">
            <a:tbl>
              <a:tblPr/>
              <a:tblGrid>
                <a:gridCol w="990600">
                  <a:extLst>
                    <a:ext uri="{9D8B030D-6E8A-4147-A177-3AD203B41FA5}">
                      <a16:colId xmlns:a16="http://schemas.microsoft.com/office/drawing/2014/main" xmlns="" val="20000"/>
                    </a:ext>
                  </a:extLst>
                </a:gridCol>
                <a:gridCol w="10414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1295400">
                  <a:extLst>
                    <a:ext uri="{9D8B030D-6E8A-4147-A177-3AD203B41FA5}">
                      <a16:colId xmlns:a16="http://schemas.microsoft.com/office/drawing/2014/main" xmlns="" val="20005"/>
                    </a:ext>
                  </a:extLst>
                </a:gridCol>
                <a:gridCol w="1524000">
                  <a:extLst>
                    <a:ext uri="{9D8B030D-6E8A-4147-A177-3AD203B41FA5}">
                      <a16:colId xmlns:a16="http://schemas.microsoft.com/office/drawing/2014/main" xmlns="" val="20006"/>
                    </a:ext>
                  </a:extLst>
                </a:gridCol>
              </a:tblGrid>
              <a:tr h="1380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Bus-to-Bus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G</a:t>
                      </a:r>
                      <a:r>
                        <a:rPr kumimoji="0" lang="en-US" sz="1600" b="0" i="0" u="none" strike="noStrike" cap="none" normalizeH="0" baseline="-25000">
                          <a:ln>
                            <a:noFill/>
                          </a:ln>
                          <a:solidFill>
                            <a:schemeClr val="tx1"/>
                          </a:solidFill>
                          <a:effectLst/>
                          <a:latin typeface="Arial" pitchFamily="34"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B</a:t>
                      </a:r>
                      <a:r>
                        <a:rPr kumimoji="0" lang="en-US" sz="1600" b="0" i="0" u="none" strike="noStrike" cap="none" normalizeH="0" baseline="-25000">
                          <a:ln>
                            <a:noFill/>
                          </a:ln>
                          <a:solidFill>
                            <a:schemeClr val="tx1"/>
                          </a:solidFill>
                          <a:effectLst/>
                          <a:latin typeface="Arial" pitchFamily="34" charset="0"/>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MVA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TAP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Setting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4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0.00150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6.0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cs typeface="Times New Roman" pitchFamily="18" charset="0"/>
                        </a:rPr>
                        <a:t>—</a:t>
                      </a:r>
                      <a:endParaRPr kumimoji="0" lang="en-US" sz="16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3-4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0.00075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10.0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Text Box 36"/>
          <p:cNvSpPr txBox="1">
            <a:spLocks noChangeArrowheads="1"/>
          </p:cNvSpPr>
          <p:nvPr/>
        </p:nvSpPr>
        <p:spPr bwMode="auto">
          <a:xfrm>
            <a:off x="228600" y="1476552"/>
            <a:ext cx="1665328"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Table 3. </a:t>
            </a:r>
          </a:p>
          <a:p>
            <a:pPr eaLnBrk="1" hangingPunct="1"/>
            <a:r>
              <a:rPr lang="en-US" sz="2400" dirty="0"/>
              <a:t>Transformer</a:t>
            </a:r>
          </a:p>
          <a:p>
            <a:pPr eaLnBrk="1" hangingPunct="1"/>
            <a:r>
              <a:rPr lang="en-US" sz="2400" dirty="0"/>
              <a:t> input data</a:t>
            </a:r>
          </a:p>
        </p:txBody>
      </p:sp>
      <p:graphicFrame>
        <p:nvGraphicFramePr>
          <p:cNvPr id="6" name="Group 37"/>
          <p:cNvGraphicFramePr>
            <a:graphicFrameLocks noGrp="1"/>
          </p:cNvGraphicFramePr>
          <p:nvPr>
            <p:extLst>
              <p:ext uri="{D42A27DB-BD31-4B8C-83A1-F6EECF244321}">
                <p14:modId xmlns:p14="http://schemas.microsoft.com/office/powerpoint/2010/main" val="1290786915"/>
              </p:ext>
            </p:extLst>
          </p:nvPr>
        </p:nvGraphicFramePr>
        <p:xfrm>
          <a:off x="2514600" y="3571509"/>
          <a:ext cx="6096000" cy="2809959"/>
        </p:xfrm>
        <a:graphic>
          <a:graphicData uri="http://schemas.openxmlformats.org/drawingml/2006/table">
            <a:tbl>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Input Data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Unknowns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1 </a:t>
                      </a:r>
                      <a:r>
                        <a:rPr kumimoji="0" lang="en-US" sz="1600" b="0" i="0" u="none" strike="noStrike" cap="none" normalizeH="0" baseline="0" dirty="0">
                          <a:ln>
                            <a:noFill/>
                          </a:ln>
                          <a:solidFill>
                            <a:schemeClr val="tx1"/>
                          </a:solidFill>
                          <a:effectLst/>
                          <a:latin typeface="Arial" pitchFamily="34" charset="0"/>
                        </a:rPr>
                        <a:t>= 1.0,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sym typeface="Symbol" pitchFamily="18" charset="2"/>
                        </a:rPr>
                        <a:t>1 </a:t>
                      </a:r>
                      <a:r>
                        <a:rPr kumimoji="0" lang="en-US" sz="1600" b="0" i="0" u="none" strike="noStrike" cap="none" normalizeH="0" baseline="0" dirty="0">
                          <a:ln>
                            <a:noFill/>
                          </a:ln>
                          <a:solidFill>
                            <a:schemeClr val="tx1"/>
                          </a:solidFill>
                          <a:effectLst/>
                          <a:latin typeface="Arial" pitchFamily="34" charset="0"/>
                          <a:sym typeface="Symbol" pitchFamily="18" charset="2"/>
                        </a:rPr>
                        <a:t>= 0</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1</a:t>
                      </a:r>
                      <a:r>
                        <a:rPr kumimoji="0" lang="en-US" sz="1600" b="0" i="0" u="none" strike="noStrike" cap="none" normalizeH="0" baseline="0" dirty="0">
                          <a:ln>
                            <a:noFill/>
                          </a:ln>
                          <a:solidFill>
                            <a:schemeClr val="tx1"/>
                          </a:solidFill>
                          <a:effectLst/>
                          <a:latin typeface="Arial" pitchFamily="34" charset="0"/>
                        </a:rPr>
                        <a:t>, Q</a:t>
                      </a:r>
                      <a:r>
                        <a:rPr kumimoji="0" lang="en-US" sz="1600" b="0" i="0" u="none" strike="noStrike" cap="none" normalizeH="0" baseline="-25000" dirty="0">
                          <a:ln>
                            <a:noFill/>
                          </a:ln>
                          <a:solidFill>
                            <a:schemeClr val="tx1"/>
                          </a:solidFill>
                          <a:effectLst/>
                          <a:latin typeface="Arial" pitchFamily="34"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27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2 </a:t>
                      </a:r>
                      <a:r>
                        <a:rPr kumimoji="0" lang="en-US" sz="1600" b="0" i="0" u="none" strike="noStrike" cap="none" normalizeH="0" baseline="0" dirty="0">
                          <a:ln>
                            <a:noFill/>
                          </a:ln>
                          <a:solidFill>
                            <a:schemeClr val="tx1"/>
                          </a:solidFill>
                          <a:effectLst/>
                          <a:latin typeface="Arial" pitchFamily="34" charset="0"/>
                        </a:rPr>
                        <a:t>= P</a:t>
                      </a:r>
                      <a:r>
                        <a:rPr kumimoji="0" lang="en-US" sz="1600" b="0" i="0" u="none" strike="noStrike" cap="none" normalizeH="0" baseline="-25000" dirty="0">
                          <a:ln>
                            <a:noFill/>
                          </a:ln>
                          <a:solidFill>
                            <a:schemeClr val="tx1"/>
                          </a:solidFill>
                          <a:effectLst/>
                          <a:latin typeface="Arial" pitchFamily="34" charset="0"/>
                        </a:rPr>
                        <a:t>G2</a:t>
                      </a: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L2 </a:t>
                      </a:r>
                      <a:r>
                        <a:rPr kumimoji="0" lang="en-US" sz="1600" b="0" i="0" u="none" strike="noStrike" cap="none" normalizeH="0" baseline="0" dirty="0">
                          <a:ln>
                            <a:noFill/>
                          </a:ln>
                          <a:solidFill>
                            <a:schemeClr val="tx1"/>
                          </a:solidFill>
                          <a:effectLst/>
                          <a:latin typeface="Arial" pitchFamily="34" charset="0"/>
                        </a:rPr>
                        <a:t>= -8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Q</a:t>
                      </a:r>
                      <a:r>
                        <a:rPr kumimoji="0" lang="en-US" sz="1600" b="0" i="0" u="none" strike="noStrike" cap="none" normalizeH="0" baseline="-25000" dirty="0">
                          <a:ln>
                            <a:noFill/>
                          </a:ln>
                          <a:solidFill>
                            <a:schemeClr val="tx1"/>
                          </a:solidFill>
                          <a:effectLst/>
                          <a:latin typeface="Arial" pitchFamily="34" charset="0"/>
                        </a:rPr>
                        <a:t>2 </a:t>
                      </a:r>
                      <a:r>
                        <a:rPr kumimoji="0" lang="en-US" sz="1600" b="0" i="0" u="none" strike="noStrike" cap="none" normalizeH="0" baseline="0" dirty="0">
                          <a:ln>
                            <a:noFill/>
                          </a:ln>
                          <a:solidFill>
                            <a:schemeClr val="tx1"/>
                          </a:solidFill>
                          <a:effectLst/>
                          <a:latin typeface="Arial" pitchFamily="34" charset="0"/>
                        </a:rPr>
                        <a:t>= Q</a:t>
                      </a:r>
                      <a:r>
                        <a:rPr kumimoji="0" lang="en-US" sz="1600" b="0" i="0" u="none" strike="noStrike" cap="none" normalizeH="0" baseline="-25000" dirty="0">
                          <a:ln>
                            <a:noFill/>
                          </a:ln>
                          <a:solidFill>
                            <a:schemeClr val="tx1"/>
                          </a:solidFill>
                          <a:effectLst/>
                          <a:latin typeface="Arial" pitchFamily="34" charset="0"/>
                        </a:rPr>
                        <a:t>G2</a:t>
                      </a:r>
                      <a:r>
                        <a:rPr kumimoji="0" lang="en-US" sz="1600" b="0" i="0" u="none" strike="noStrike" cap="none" normalizeH="0" baseline="0" dirty="0">
                          <a:ln>
                            <a:noFill/>
                          </a:ln>
                          <a:solidFill>
                            <a:schemeClr val="tx1"/>
                          </a:solidFill>
                          <a:effectLst/>
                          <a:latin typeface="Arial" pitchFamily="34" charset="0"/>
                        </a:rPr>
                        <a:t>-Q</a:t>
                      </a:r>
                      <a:r>
                        <a:rPr kumimoji="0" lang="en-US" sz="1600" b="0" i="0" u="none" strike="noStrike" cap="none" normalizeH="0" baseline="-25000" dirty="0">
                          <a:ln>
                            <a:noFill/>
                          </a:ln>
                          <a:solidFill>
                            <a:schemeClr val="tx1"/>
                          </a:solidFill>
                          <a:effectLst/>
                          <a:latin typeface="Arial" pitchFamily="34" charset="0"/>
                        </a:rPr>
                        <a:t>L2 </a:t>
                      </a:r>
                      <a:r>
                        <a:rPr kumimoji="0" lang="en-US" sz="1600" b="0" i="0" u="none" strike="noStrike" cap="none" normalizeH="0" baseline="0" dirty="0">
                          <a:ln>
                            <a:noFill/>
                          </a:ln>
                          <a:solidFill>
                            <a:schemeClr val="tx1"/>
                          </a:solidFill>
                          <a:effectLst/>
                          <a:latin typeface="Arial" pitchFamily="34" charset="0"/>
                        </a:rPr>
                        <a:t>= -2.8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2</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27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3 </a:t>
                      </a:r>
                      <a:r>
                        <a:rPr kumimoji="0" lang="en-US" sz="1600" b="0" i="0" u="none" strike="noStrike" cap="none" normalizeH="0" baseline="0" dirty="0">
                          <a:ln>
                            <a:noFill/>
                          </a:ln>
                          <a:solidFill>
                            <a:schemeClr val="tx1"/>
                          </a:solidFill>
                          <a:effectLst/>
                          <a:latin typeface="Arial" pitchFamily="34" charset="0"/>
                        </a:rPr>
                        <a:t>= 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3 </a:t>
                      </a:r>
                      <a:r>
                        <a:rPr kumimoji="0" lang="en-US" sz="1600" b="0" i="0" u="none" strike="noStrike" cap="none" normalizeH="0" baseline="0" dirty="0">
                          <a:ln>
                            <a:noFill/>
                          </a:ln>
                          <a:solidFill>
                            <a:schemeClr val="tx1"/>
                          </a:solidFill>
                          <a:effectLst/>
                          <a:latin typeface="Arial" pitchFamily="34" charset="0"/>
                        </a:rPr>
                        <a:t>= P</a:t>
                      </a:r>
                      <a:r>
                        <a:rPr kumimoji="0" lang="en-US" sz="1600" b="0" i="0" u="none" strike="noStrike" cap="none" normalizeH="0" baseline="-25000" dirty="0">
                          <a:ln>
                            <a:noFill/>
                          </a:ln>
                          <a:solidFill>
                            <a:schemeClr val="tx1"/>
                          </a:solidFill>
                          <a:effectLst/>
                          <a:latin typeface="Arial" pitchFamily="34" charset="0"/>
                        </a:rPr>
                        <a:t>G3</a:t>
                      </a: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L3 </a:t>
                      </a:r>
                      <a:r>
                        <a:rPr kumimoji="0" lang="en-US" sz="1600" b="0" i="0" u="none" strike="noStrike" cap="none" normalizeH="0" baseline="0" dirty="0">
                          <a:ln>
                            <a:noFill/>
                          </a:ln>
                          <a:solidFill>
                            <a:schemeClr val="tx1"/>
                          </a:solidFill>
                          <a:effectLst/>
                          <a:latin typeface="Arial" pitchFamily="34" charset="0"/>
                        </a:rPr>
                        <a:t>= 4.4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Q</a:t>
                      </a:r>
                      <a:r>
                        <a:rPr kumimoji="0" lang="en-US" sz="1600" b="0" i="0" u="none" strike="noStrike" cap="none" normalizeH="0" baseline="-25000" dirty="0">
                          <a:ln>
                            <a:noFill/>
                          </a:ln>
                          <a:solidFill>
                            <a:schemeClr val="tx1"/>
                          </a:solidFill>
                          <a:effectLst/>
                          <a:latin typeface="Arial" pitchFamily="34" charset="0"/>
                        </a:rPr>
                        <a:t>3</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3</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4 </a:t>
                      </a:r>
                      <a:r>
                        <a:rPr kumimoji="0" lang="en-US" sz="1600" b="0" i="0" u="none" strike="noStrike" cap="none" normalizeH="0" baseline="0" dirty="0">
                          <a:ln>
                            <a:noFill/>
                          </a:ln>
                          <a:solidFill>
                            <a:schemeClr val="tx1"/>
                          </a:solidFill>
                          <a:effectLst/>
                          <a:latin typeface="Arial" pitchFamily="34" charset="0"/>
                        </a:rPr>
                        <a:t>= 0, Q</a:t>
                      </a:r>
                      <a:r>
                        <a:rPr kumimoji="0" lang="en-US" sz="1600" b="0" i="0" u="none" strike="noStrike" cap="none" normalizeH="0" baseline="-25000" dirty="0">
                          <a:ln>
                            <a:noFill/>
                          </a:ln>
                          <a:solidFill>
                            <a:schemeClr val="tx1"/>
                          </a:solidFill>
                          <a:effectLst/>
                          <a:latin typeface="Arial" pitchFamily="34" charset="0"/>
                          <a:sym typeface="Symbol" pitchFamily="18" charset="2"/>
                        </a:rPr>
                        <a:t>4 </a:t>
                      </a:r>
                      <a:r>
                        <a:rPr kumimoji="0" lang="en-US" sz="1600" b="0" i="0" u="none" strike="noStrike" cap="none" normalizeH="0" baseline="0" dirty="0">
                          <a:ln>
                            <a:noFill/>
                          </a:ln>
                          <a:solidFill>
                            <a:schemeClr val="tx1"/>
                          </a:solidFill>
                          <a:effectLst/>
                          <a:latin typeface="Arial" pitchFamily="34" charset="0"/>
                          <a:sym typeface="Symbol" pitchFamily="18" charset="2"/>
                        </a:rPr>
                        <a:t>= 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4</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4</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5 </a:t>
                      </a:r>
                      <a:r>
                        <a:rPr kumimoji="0" lang="en-US" sz="1600" b="0" i="0" u="none" strike="noStrike" cap="none" normalizeH="0" baseline="0" dirty="0">
                          <a:ln>
                            <a:noFill/>
                          </a:ln>
                          <a:solidFill>
                            <a:schemeClr val="tx1"/>
                          </a:solidFill>
                          <a:effectLst/>
                          <a:latin typeface="Arial" pitchFamily="34" charset="0"/>
                        </a:rPr>
                        <a:t>= 0, Q</a:t>
                      </a:r>
                      <a:r>
                        <a:rPr kumimoji="0" lang="en-US" sz="1600" b="0" i="0" u="none" strike="noStrike" cap="none" normalizeH="0" baseline="-25000" dirty="0">
                          <a:ln>
                            <a:noFill/>
                          </a:ln>
                          <a:solidFill>
                            <a:schemeClr val="tx1"/>
                          </a:solidFill>
                          <a:effectLst/>
                          <a:latin typeface="Arial" pitchFamily="34" charset="0"/>
                          <a:sym typeface="Symbol" pitchFamily="18" charset="2"/>
                        </a:rPr>
                        <a:t>5 </a:t>
                      </a:r>
                      <a:r>
                        <a:rPr kumimoji="0" lang="en-US" sz="1600" b="0" i="0" u="none" strike="noStrike" cap="none" normalizeH="0" baseline="0" dirty="0">
                          <a:ln>
                            <a:noFill/>
                          </a:ln>
                          <a:solidFill>
                            <a:schemeClr val="tx1"/>
                          </a:solidFill>
                          <a:effectLst/>
                          <a:latin typeface="Arial" pitchFamily="34" charset="0"/>
                          <a:sym typeface="Symbol" pitchFamily="18" charset="2"/>
                        </a:rPr>
                        <a:t>= 0</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5</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5</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7" name="Text Box 77"/>
          <p:cNvSpPr txBox="1">
            <a:spLocks noChangeArrowheads="1"/>
          </p:cNvSpPr>
          <p:nvPr/>
        </p:nvSpPr>
        <p:spPr bwMode="auto">
          <a:xfrm>
            <a:off x="352576" y="4114800"/>
            <a:ext cx="1453924"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Table 4. </a:t>
            </a:r>
          </a:p>
          <a:p>
            <a:pPr eaLnBrk="1" hangingPunct="1"/>
            <a:r>
              <a:rPr lang="en-US" sz="2400" dirty="0"/>
              <a:t>Input data </a:t>
            </a:r>
          </a:p>
          <a:p>
            <a:pPr eaLnBrk="1" hangingPunct="1"/>
            <a:r>
              <a:rPr lang="en-US" sz="2400" dirty="0"/>
              <a:t>and </a:t>
            </a:r>
            <a:br>
              <a:rPr lang="en-US" sz="2400" dirty="0"/>
            </a:br>
            <a:r>
              <a:rPr lang="en-US" sz="2400" dirty="0"/>
              <a:t>unknowns</a:t>
            </a:r>
          </a:p>
        </p:txBody>
      </p:sp>
      <p:sp>
        <p:nvSpPr>
          <p:cNvPr id="8"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254899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Case Ybus</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399"/>
            <a:ext cx="8153400" cy="521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86600" y="4717002"/>
            <a:ext cx="3962400" cy="954107"/>
          </a:xfrm>
          <a:prstGeom prst="rect">
            <a:avLst/>
          </a:prstGeom>
          <a:solidFill>
            <a:srgbClr val="FFE6E6"/>
          </a:solidFill>
        </p:spPr>
        <p:txBody>
          <a:bodyPr wrap="square" rtlCol="0">
            <a:spAutoFit/>
          </a:bodyPr>
          <a:lstStyle/>
          <a:p>
            <a:r>
              <a:rPr lang="en-US" dirty="0">
                <a:solidFill>
                  <a:srgbClr val="1E0000"/>
                </a:solidFill>
              </a:rPr>
              <a:t>PowerWorld Case Name: </a:t>
            </a:r>
            <a:r>
              <a:rPr lang="en-US" b="1" dirty="0" err="1">
                <a:solidFill>
                  <a:srgbClr val="1E0000"/>
                </a:solidFill>
              </a:rPr>
              <a:t>GOS_FiveBus</a:t>
            </a:r>
            <a:endParaRPr lang="en-US" b="1" dirty="0">
              <a:solidFill>
                <a:srgbClr val="1E0000"/>
              </a:solidFill>
            </a:endParaRP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309112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Ybus Calculation Details</a:t>
            </a:r>
          </a:p>
        </p:txBody>
      </p:sp>
      <p:grpSp>
        <p:nvGrpSpPr>
          <p:cNvPr id="4" name="Group 3"/>
          <p:cNvGrpSpPr>
            <a:grpSpLocks/>
          </p:cNvGrpSpPr>
          <p:nvPr/>
        </p:nvGrpSpPr>
        <p:grpSpPr bwMode="auto">
          <a:xfrm>
            <a:off x="609600" y="1338023"/>
            <a:ext cx="7734669" cy="5106988"/>
            <a:chOff x="482231" y="1522413"/>
            <a:chExt cx="7734669" cy="5106987"/>
          </a:xfrm>
        </p:grpSpPr>
        <p:graphicFrame>
          <p:nvGraphicFramePr>
            <p:cNvPr id="5" name="Object 2"/>
            <p:cNvGraphicFramePr>
              <a:graphicFrameLocks noChangeAspect="1"/>
            </p:cNvGraphicFramePr>
            <p:nvPr/>
          </p:nvGraphicFramePr>
          <p:xfrm>
            <a:off x="609600" y="2014538"/>
            <a:ext cx="1600200" cy="481012"/>
          </p:xfrm>
          <a:graphic>
            <a:graphicData uri="http://schemas.openxmlformats.org/presentationml/2006/ole">
              <mc:AlternateContent xmlns:mc="http://schemas.openxmlformats.org/markup-compatibility/2006">
                <mc:Choice xmlns:v="urn:schemas-microsoft-com:vml" Requires="v">
                  <p:oleObj spid="_x0000_s7170"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14538"/>
                          <a:ext cx="160020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453721022"/>
                </p:ext>
              </p:extLst>
            </p:nvPr>
          </p:nvGraphicFramePr>
          <p:xfrm>
            <a:off x="482231" y="2741613"/>
            <a:ext cx="7162800" cy="790575"/>
          </p:xfrm>
          <a:graphic>
            <a:graphicData uri="http://schemas.openxmlformats.org/presentationml/2006/ole">
              <mc:AlternateContent xmlns:mc="http://schemas.openxmlformats.org/markup-compatibility/2006">
                <mc:Choice xmlns:v="urn:schemas-microsoft-com:vml" Requires="v">
                  <p:oleObj spid="_x0000_s7171" name="Equation" r:id="rId5" imgW="3911600" imgH="431800" progId="Equation.3">
                    <p:embed/>
                  </p:oleObj>
                </mc:Choice>
                <mc:Fallback>
                  <p:oleObj name="Equation" r:id="rId5" imgW="3911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31" y="2741613"/>
                          <a:ext cx="71628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495300" y="3690938"/>
            <a:ext cx="7581900" cy="790575"/>
          </p:xfrm>
          <a:graphic>
            <a:graphicData uri="http://schemas.openxmlformats.org/presentationml/2006/ole">
              <mc:AlternateContent xmlns:mc="http://schemas.openxmlformats.org/markup-compatibility/2006">
                <mc:Choice xmlns:v="urn:schemas-microsoft-com:vml" Requires="v">
                  <p:oleObj spid="_x0000_s7172" name="Equation" r:id="rId7" imgW="4140200" imgH="431800" progId="Equation.3">
                    <p:embed/>
                  </p:oleObj>
                </mc:Choice>
                <mc:Fallback>
                  <p:oleObj name="Equation" r:id="rId7" imgW="41402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3690938"/>
                          <a:ext cx="75819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561975" y="4757738"/>
            <a:ext cx="5000625" cy="836612"/>
          </p:xfrm>
          <a:graphic>
            <a:graphicData uri="http://schemas.openxmlformats.org/presentationml/2006/ole">
              <mc:AlternateContent xmlns:mc="http://schemas.openxmlformats.org/markup-compatibility/2006">
                <mc:Choice xmlns:v="urn:schemas-microsoft-com:vml" Requires="v">
                  <p:oleObj spid="_x0000_s7173" name="Equation" r:id="rId9" imgW="2730500" imgH="457200" progId="Equation.3">
                    <p:embed/>
                  </p:oleObj>
                </mc:Choice>
                <mc:Fallback>
                  <p:oleObj name="Equation" r:id="rId9" imgW="27305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 y="4757738"/>
                          <a:ext cx="5000625"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914400" y="5519738"/>
            <a:ext cx="7302500" cy="720725"/>
          </p:xfrm>
          <a:graphic>
            <a:graphicData uri="http://schemas.openxmlformats.org/presentationml/2006/ole">
              <mc:AlternateContent xmlns:mc="http://schemas.openxmlformats.org/markup-compatibility/2006">
                <mc:Choice xmlns:v="urn:schemas-microsoft-com:vml" Requires="v">
                  <p:oleObj spid="_x0000_s7174" name="Equation" r:id="rId11" imgW="3987800" imgH="393700" progId="Equation.3">
                    <p:embed/>
                  </p:oleObj>
                </mc:Choice>
                <mc:Fallback>
                  <p:oleObj name="Equation" r:id="rId11" imgW="39878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5519738"/>
                          <a:ext cx="73025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914400" y="6205538"/>
            <a:ext cx="6851650" cy="423862"/>
          </p:xfrm>
          <a:graphic>
            <a:graphicData uri="http://schemas.openxmlformats.org/presentationml/2006/ole">
              <mc:AlternateContent xmlns:mc="http://schemas.openxmlformats.org/markup-compatibility/2006">
                <mc:Choice xmlns:v="urn:schemas-microsoft-com:vml" Requires="v">
                  <p:oleObj spid="_x0000_s7175" name="Equation" r:id="rId13" imgW="3276600" imgH="203200" progId="Equation.3">
                    <p:embed/>
                  </p:oleObj>
                </mc:Choice>
                <mc:Fallback>
                  <p:oleObj name="Equation" r:id="rId13" imgW="3276600" imgH="203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6205538"/>
                          <a:ext cx="685165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0"/>
            <p:cNvSpPr txBox="1">
              <a:spLocks noChangeArrowheads="1"/>
            </p:cNvSpPr>
            <p:nvPr/>
          </p:nvSpPr>
          <p:spPr bwMode="auto">
            <a:xfrm>
              <a:off x="1600200" y="1522413"/>
              <a:ext cx="4926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080808"/>
                  </a:solidFill>
                </a:rPr>
                <a:t>Elements of </a:t>
              </a:r>
              <a:r>
                <a:rPr lang="en-US" sz="2400" dirty="0" err="1">
                  <a:solidFill>
                    <a:srgbClr val="080808"/>
                  </a:solidFill>
                </a:rPr>
                <a:t>Y</a:t>
              </a:r>
              <a:r>
                <a:rPr lang="en-US" sz="2400" baseline="-25000" dirty="0" err="1">
                  <a:solidFill>
                    <a:srgbClr val="080808"/>
                  </a:solidFill>
                </a:rPr>
                <a:t>bus</a:t>
              </a:r>
              <a:r>
                <a:rPr lang="en-US" sz="2400" dirty="0">
                  <a:solidFill>
                    <a:srgbClr val="080808"/>
                  </a:solidFill>
                </a:rPr>
                <a:t> connected to bus 2</a:t>
              </a:r>
            </a:p>
          </p:txBody>
        </p:sp>
      </p:grpSp>
      <p:sp>
        <p:nvSpPr>
          <p:cNvPr id="12"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84429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Bus Mismatches</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160"/>
            <a:ext cx="967274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56819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Power Flow Jacobian</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160"/>
            <a:ext cx="100933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412274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Calculation Details</a:t>
            </a:r>
          </a:p>
        </p:txBody>
      </p:sp>
      <p:graphicFrame>
        <p:nvGraphicFramePr>
          <p:cNvPr id="4" name="Object 3"/>
          <p:cNvGraphicFramePr>
            <a:graphicFrameLocks noChangeAspect="1"/>
          </p:cNvGraphicFramePr>
          <p:nvPr>
            <p:extLst>
              <p:ext uri="{D42A27DB-BD31-4B8C-83A1-F6EECF244321}">
                <p14:modId xmlns:p14="http://schemas.microsoft.com/office/powerpoint/2010/main" val="856507543"/>
              </p:ext>
            </p:extLst>
          </p:nvPr>
        </p:nvGraphicFramePr>
        <p:xfrm>
          <a:off x="228600" y="1411288"/>
          <a:ext cx="7162800" cy="419100"/>
        </p:xfrm>
        <a:graphic>
          <a:graphicData uri="http://schemas.openxmlformats.org/presentationml/2006/ole">
            <mc:AlternateContent xmlns:mc="http://schemas.openxmlformats.org/markup-compatibility/2006">
              <mc:Choice xmlns:v="urn:schemas-microsoft-com:vml" Requires="v">
                <p:oleObj spid="_x0000_s8194" name="Equation" r:id="rId3" imgW="3683000" imgH="215900" progId="Equation.3">
                  <p:embed/>
                </p:oleObj>
              </mc:Choice>
              <mc:Fallback>
                <p:oleObj name="Equation" r:id="rId3" imgW="3683000" imgH="215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11288"/>
                        <a:ext cx="7162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41263723"/>
              </p:ext>
            </p:extLst>
          </p:nvPr>
        </p:nvGraphicFramePr>
        <p:xfrm>
          <a:off x="1336675" y="1768475"/>
          <a:ext cx="6054725" cy="481013"/>
        </p:xfrm>
        <a:graphic>
          <a:graphicData uri="http://schemas.openxmlformats.org/presentationml/2006/ole">
            <mc:AlternateContent xmlns:mc="http://schemas.openxmlformats.org/markup-compatibility/2006">
              <mc:Choice xmlns:v="urn:schemas-microsoft-com:vml" Requires="v">
                <p:oleObj spid="_x0000_s8195" name="Equation" r:id="rId5" imgW="2882900" imgH="228600" progId="Equation.3">
                  <p:embed/>
                </p:oleObj>
              </mc:Choice>
              <mc:Fallback>
                <p:oleObj name="Equation" r:id="rId5" imgW="28829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675" y="1768475"/>
                        <a:ext cx="6054725"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11377417"/>
              </p:ext>
            </p:extLst>
          </p:nvPr>
        </p:nvGraphicFramePr>
        <p:xfrm>
          <a:off x="1295400" y="2249488"/>
          <a:ext cx="3976688" cy="455612"/>
        </p:xfrm>
        <a:graphic>
          <a:graphicData uri="http://schemas.openxmlformats.org/presentationml/2006/ole">
            <mc:AlternateContent xmlns:mc="http://schemas.openxmlformats.org/markup-compatibility/2006">
              <mc:Choice xmlns:v="urn:schemas-microsoft-com:vml" Requires="v">
                <p:oleObj spid="_x0000_s8196" name="Equation" r:id="rId7" imgW="1879600" imgH="215900" progId="Equation.3">
                  <p:embed/>
                </p:oleObj>
              </mc:Choice>
              <mc:Fallback>
                <p:oleObj name="Equation" r:id="rId7" imgW="1879600" imgH="2159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249488"/>
                        <a:ext cx="39766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59662420"/>
              </p:ext>
            </p:extLst>
          </p:nvPr>
        </p:nvGraphicFramePr>
        <p:xfrm>
          <a:off x="1301750" y="2662238"/>
          <a:ext cx="4254500" cy="501650"/>
        </p:xfrm>
        <a:graphic>
          <a:graphicData uri="http://schemas.openxmlformats.org/presentationml/2006/ole">
            <mc:AlternateContent xmlns:mc="http://schemas.openxmlformats.org/markup-compatibility/2006">
              <mc:Choice xmlns:v="urn:schemas-microsoft-com:vml" Requires="v">
                <p:oleObj spid="_x0000_s8197" name="Equation" r:id="rId9" imgW="1930400" imgH="228600" progId="Equation.3">
                  <p:embed/>
                </p:oleObj>
              </mc:Choice>
              <mc:Fallback>
                <p:oleObj name="Equation" r:id="rId9" imgW="1930400" imgH="228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1750" y="2662238"/>
                        <a:ext cx="42545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99399113"/>
              </p:ext>
            </p:extLst>
          </p:nvPr>
        </p:nvGraphicFramePr>
        <p:xfrm>
          <a:off x="1054100" y="3163888"/>
          <a:ext cx="4619625" cy="395287"/>
        </p:xfrm>
        <a:graphic>
          <a:graphicData uri="http://schemas.openxmlformats.org/presentationml/2006/ole">
            <mc:AlternateContent xmlns:mc="http://schemas.openxmlformats.org/markup-compatibility/2006">
              <mc:Choice xmlns:v="urn:schemas-microsoft-com:vml" Requires="v">
                <p:oleObj spid="_x0000_s8198" name="Equation" r:id="rId11" imgW="2374900" imgH="203200" progId="Equation.3">
                  <p:embed/>
                </p:oleObj>
              </mc:Choice>
              <mc:Fallback>
                <p:oleObj name="Equation" r:id="rId11" imgW="2374900" imgH="2032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100" y="3163888"/>
                        <a:ext cx="46196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0535727"/>
              </p:ext>
            </p:extLst>
          </p:nvPr>
        </p:nvGraphicFramePr>
        <p:xfrm>
          <a:off x="1295400" y="3544888"/>
          <a:ext cx="3532188" cy="395287"/>
        </p:xfrm>
        <a:graphic>
          <a:graphicData uri="http://schemas.openxmlformats.org/presentationml/2006/ole">
            <mc:AlternateContent xmlns:mc="http://schemas.openxmlformats.org/markup-compatibility/2006">
              <mc:Choice xmlns:v="urn:schemas-microsoft-com:vml" Requires="v">
                <p:oleObj spid="_x0000_s8199" name="Equation" r:id="rId13" imgW="1816100" imgH="203200" progId="Equation.3">
                  <p:embed/>
                </p:oleObj>
              </mc:Choice>
              <mc:Fallback>
                <p:oleObj name="Equation" r:id="rId13" imgW="1816100" imgH="2032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3544888"/>
                        <a:ext cx="3532188"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12841763"/>
              </p:ext>
            </p:extLst>
          </p:nvPr>
        </p:nvGraphicFramePr>
        <p:xfrm>
          <a:off x="1295400" y="3925888"/>
          <a:ext cx="3630613" cy="395287"/>
        </p:xfrm>
        <a:graphic>
          <a:graphicData uri="http://schemas.openxmlformats.org/presentationml/2006/ole">
            <mc:AlternateContent xmlns:mc="http://schemas.openxmlformats.org/markup-compatibility/2006">
              <mc:Choice xmlns:v="urn:schemas-microsoft-com:vml" Requires="v">
                <p:oleObj spid="_x0000_s8200" name="Equation" r:id="rId15" imgW="1866090" imgH="203112" progId="Equation.3">
                  <p:embed/>
                </p:oleObj>
              </mc:Choice>
              <mc:Fallback>
                <p:oleObj name="Equation" r:id="rId15" imgW="1866090" imgH="203112"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3925888"/>
                        <a:ext cx="3630613"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73988693"/>
              </p:ext>
            </p:extLst>
          </p:nvPr>
        </p:nvGraphicFramePr>
        <p:xfrm>
          <a:off x="1060450" y="4306888"/>
          <a:ext cx="5187950" cy="444500"/>
        </p:xfrm>
        <a:graphic>
          <a:graphicData uri="http://schemas.openxmlformats.org/presentationml/2006/ole">
            <mc:AlternateContent xmlns:mc="http://schemas.openxmlformats.org/markup-compatibility/2006">
              <mc:Choice xmlns:v="urn:schemas-microsoft-com:vml" Requires="v">
                <p:oleObj spid="_x0000_s8201" name="Equation" r:id="rId17" imgW="2667000" imgH="228600" progId="Equation.3">
                  <p:embed/>
                </p:oleObj>
              </mc:Choice>
              <mc:Fallback>
                <p:oleObj name="Equation" r:id="rId17" imgW="2667000" imgH="22860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0450" y="4306888"/>
                        <a:ext cx="51879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14616639"/>
              </p:ext>
            </p:extLst>
          </p:nvPr>
        </p:nvGraphicFramePr>
        <p:xfrm>
          <a:off x="304800" y="4992688"/>
          <a:ext cx="5508625" cy="419100"/>
        </p:xfrm>
        <a:graphic>
          <a:graphicData uri="http://schemas.openxmlformats.org/presentationml/2006/ole">
            <mc:AlternateContent xmlns:mc="http://schemas.openxmlformats.org/markup-compatibility/2006">
              <mc:Choice xmlns:v="urn:schemas-microsoft-com:vml" Requires="v">
                <p:oleObj spid="_x0000_s8202" name="Equation" r:id="rId19" imgW="2832100" imgH="215900" progId="Equation.3">
                  <p:embed/>
                </p:oleObj>
              </mc:Choice>
              <mc:Fallback>
                <p:oleObj name="Equation" r:id="rId19" imgW="2832100" imgH="215900"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 y="4992688"/>
                        <a:ext cx="550862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28136681"/>
              </p:ext>
            </p:extLst>
          </p:nvPr>
        </p:nvGraphicFramePr>
        <p:xfrm>
          <a:off x="1219200" y="5500688"/>
          <a:ext cx="4224338" cy="393700"/>
        </p:xfrm>
        <a:graphic>
          <a:graphicData uri="http://schemas.openxmlformats.org/presentationml/2006/ole">
            <mc:AlternateContent xmlns:mc="http://schemas.openxmlformats.org/markup-compatibility/2006">
              <mc:Choice xmlns:v="urn:schemas-microsoft-com:vml" Requires="v">
                <p:oleObj spid="_x0000_s8203" name="Equation" r:id="rId21" imgW="2171700" imgH="203200" progId="Equation.3">
                  <p:embed/>
                </p:oleObj>
              </mc:Choice>
              <mc:Fallback>
                <p:oleObj name="Equation" r:id="rId21" imgW="2171700" imgH="203200" progId="Equation.3">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9200" y="5500688"/>
                        <a:ext cx="422433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97330932"/>
              </p:ext>
            </p:extLst>
          </p:nvPr>
        </p:nvGraphicFramePr>
        <p:xfrm>
          <a:off x="1238250" y="5945188"/>
          <a:ext cx="2495550" cy="393700"/>
        </p:xfrm>
        <a:graphic>
          <a:graphicData uri="http://schemas.openxmlformats.org/presentationml/2006/ole">
            <mc:AlternateContent xmlns:mc="http://schemas.openxmlformats.org/markup-compatibility/2006">
              <mc:Choice xmlns:v="urn:schemas-microsoft-com:vml" Requires="v">
                <p:oleObj spid="_x0000_s8204" name="Equation" r:id="rId23" imgW="1282700" imgH="203200" progId="Equation.3">
                  <p:embed/>
                </p:oleObj>
              </mc:Choice>
              <mc:Fallback>
                <p:oleObj name="Equation" r:id="rId23" imgW="1282700" imgH="203200" progId="Equation.3">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38250" y="5945188"/>
                        <a:ext cx="24955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3995880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Power System Solved</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160"/>
            <a:ext cx="1108618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14723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 Bus Case Example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749" r="39723" b="4999"/>
          <a:stretch>
            <a:fillRect/>
          </a:stretch>
        </p:blipFill>
        <p:spPr bwMode="auto">
          <a:xfrm>
            <a:off x="466077" y="1295400"/>
            <a:ext cx="7001523" cy="537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467600" y="2133600"/>
            <a:ext cx="3911776" cy="954107"/>
          </a:xfrm>
          <a:prstGeom prst="rect">
            <a:avLst/>
          </a:prstGeom>
          <a:solidFill>
            <a:srgbClr val="FFE6E6"/>
          </a:solidFill>
        </p:spPr>
        <p:txBody>
          <a:bodyPr wrap="none" rtlCol="0">
            <a:spAutoFit/>
          </a:bodyPr>
          <a:lstStyle/>
          <a:p>
            <a:r>
              <a:rPr lang="en-US" dirty="0">
                <a:solidFill>
                  <a:srgbClr val="1E0000"/>
                </a:solidFill>
              </a:rPr>
              <a:t>PowerWorld Case Name: </a:t>
            </a:r>
            <a:br>
              <a:rPr lang="en-US" dirty="0">
                <a:solidFill>
                  <a:srgbClr val="1E0000"/>
                </a:solidFill>
              </a:rPr>
            </a:br>
            <a:r>
              <a:rPr lang="en-US" b="1" dirty="0">
                <a:solidFill>
                  <a:srgbClr val="1E0000"/>
                </a:solidFill>
              </a:rPr>
              <a:t>Aggieland37</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2785162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Control Example: 37 Buses</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1" r="14619"/>
          <a:stretch/>
        </p:blipFill>
        <p:spPr bwMode="auto">
          <a:xfrm>
            <a:off x="457200" y="1280160"/>
            <a:ext cx="8778240" cy="52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77200" y="2859107"/>
            <a:ext cx="3911776" cy="954107"/>
          </a:xfrm>
          <a:prstGeom prst="rect">
            <a:avLst/>
          </a:prstGeom>
          <a:solidFill>
            <a:srgbClr val="FFE6E6"/>
          </a:solidFill>
        </p:spPr>
        <p:txBody>
          <a:bodyPr wrap="none" rtlCol="0">
            <a:spAutoFit/>
          </a:bodyPr>
          <a:lstStyle/>
          <a:p>
            <a:r>
              <a:rPr lang="en-US" dirty="0">
                <a:solidFill>
                  <a:srgbClr val="1E0000"/>
                </a:solidFill>
              </a:rPr>
              <a:t>PowerWorld Case Name: </a:t>
            </a:r>
            <a:br>
              <a:rPr lang="en-US" dirty="0">
                <a:solidFill>
                  <a:srgbClr val="1E0000"/>
                </a:solidFill>
              </a:rPr>
            </a:br>
            <a:r>
              <a:rPr lang="en-US" b="1" dirty="0">
                <a:solidFill>
                  <a:srgbClr val="1E0000"/>
                </a:solidFill>
              </a:rPr>
              <a:t>Bus37_VoltageControl</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15381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System Example: Texas 2000 Bus Synthetic </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3199"/>
          <a:stretch/>
        </p:blipFill>
        <p:spPr bwMode="auto">
          <a:xfrm>
            <a:off x="457199" y="1280160"/>
            <a:ext cx="8676463" cy="519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77200" y="2133600"/>
            <a:ext cx="3581400" cy="2246769"/>
          </a:xfrm>
          <a:prstGeom prst="rect">
            <a:avLst/>
          </a:prstGeom>
          <a:solidFill>
            <a:srgbClr val="FFE6E6"/>
          </a:solidFill>
        </p:spPr>
        <p:txBody>
          <a:bodyPr wrap="square" rtlCol="0">
            <a:spAutoFit/>
          </a:bodyPr>
          <a:lstStyle/>
          <a:p>
            <a:r>
              <a:rPr lang="en-US" dirty="0">
                <a:solidFill>
                  <a:srgbClr val="1E0000"/>
                </a:solidFill>
              </a:rPr>
              <a:t>This case requires the commercial version of PowerWorld</a:t>
            </a:r>
            <a:br>
              <a:rPr lang="en-US" dirty="0">
                <a:solidFill>
                  <a:srgbClr val="1E0000"/>
                </a:solidFill>
              </a:rPr>
            </a:br>
            <a:r>
              <a:rPr lang="en-US" dirty="0">
                <a:solidFill>
                  <a:srgbClr val="1E0000"/>
                </a:solidFill>
              </a:rPr>
              <a:t>since the GOS Version is limited to 42 Buses </a:t>
            </a:r>
            <a:endParaRPr lang="en-US" b="1" dirty="0">
              <a:solidFill>
                <a:srgbClr val="1E0000"/>
              </a:solidFill>
            </a:endParaRP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168568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a:t>
            </a:r>
          </a:p>
        </p:txBody>
      </p:sp>
      <p:sp>
        <p:nvSpPr>
          <p:cNvPr id="3" name="Content Placeholder 2"/>
          <p:cNvSpPr>
            <a:spLocks noGrp="1"/>
          </p:cNvSpPr>
          <p:nvPr>
            <p:ph idx="1"/>
          </p:nvPr>
        </p:nvSpPr>
        <p:spPr>
          <a:xfrm>
            <a:off x="487680" y="1280160"/>
            <a:ext cx="7589520" cy="1386840"/>
          </a:xfrm>
        </p:spPr>
        <p:txBody>
          <a:bodyPr/>
          <a:lstStyle/>
          <a:p>
            <a:r>
              <a:rPr lang="en-US" dirty="0"/>
              <a:t>Due to high temperatures the electric load in</a:t>
            </a:r>
            <a:br>
              <a:rPr lang="en-US" dirty="0"/>
            </a:br>
            <a:r>
              <a:rPr lang="en-US" dirty="0"/>
              <a:t>California has hit record levels (51 GW) on Tuesday, beating their previous 2006 record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77200" y="1310096"/>
            <a:ext cx="4038600" cy="4285861"/>
          </a:xfrm>
          <a:prstGeom prst="rect">
            <a:avLst/>
          </a:prstGeom>
        </p:spPr>
      </p:pic>
      <p:sp>
        <p:nvSpPr>
          <p:cNvPr id="5" name="Rectangle 4"/>
          <p:cNvSpPr/>
          <p:nvPr/>
        </p:nvSpPr>
        <p:spPr>
          <a:xfrm>
            <a:off x="381000" y="6172200"/>
            <a:ext cx="6096000" cy="400110"/>
          </a:xfrm>
          <a:prstGeom prst="rect">
            <a:avLst/>
          </a:prstGeom>
        </p:spPr>
        <p:txBody>
          <a:bodyPr>
            <a:spAutoFit/>
          </a:bodyPr>
          <a:lstStyle/>
          <a:p>
            <a:r>
              <a:rPr lang="en-US" sz="2000" dirty="0">
                <a:solidFill>
                  <a:srgbClr val="1E0000"/>
                </a:solidFill>
              </a:rPr>
              <a:t>Image: www.caiso.com/Documents/RCWestEntities.pdf</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 y="2696936"/>
            <a:ext cx="5544207" cy="3215640"/>
          </a:xfrm>
          <a:prstGeom prst="rect">
            <a:avLst/>
          </a:prstGeom>
        </p:spPr>
      </p:pic>
    </p:spTree>
    <p:extLst>
      <p:ext uri="{BB962C8B-B14F-4D97-AF65-F5344CB8AC3E}">
        <p14:creationId xmlns:p14="http://schemas.microsoft.com/office/powerpoint/2010/main" val="370930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Operations Overview</a:t>
            </a:r>
          </a:p>
        </p:txBody>
      </p:sp>
      <p:sp>
        <p:nvSpPr>
          <p:cNvPr id="3" name="Content Placeholder 2"/>
          <p:cNvSpPr>
            <a:spLocks noGrp="1"/>
          </p:cNvSpPr>
          <p:nvPr>
            <p:ph idx="1"/>
          </p:nvPr>
        </p:nvSpPr>
        <p:spPr/>
        <p:txBody>
          <a:bodyPr/>
          <a:lstStyle/>
          <a:p>
            <a:pPr eaLnBrk="1" hangingPunct="1"/>
            <a:r>
              <a:rPr lang="en-US" dirty="0"/>
              <a:t>Goal is to provide an intuitive feel for power system operation</a:t>
            </a:r>
          </a:p>
          <a:p>
            <a:pPr eaLnBrk="1" hangingPunct="1"/>
            <a:r>
              <a:rPr lang="en-US" dirty="0"/>
              <a:t>Emphasis will be on the impact of the transmission system</a:t>
            </a:r>
          </a:p>
          <a:p>
            <a:pPr eaLnBrk="1" hangingPunct="1"/>
            <a:r>
              <a:rPr lang="en-US" dirty="0"/>
              <a:t>Introduce basic power flow concepts through small system examples</a:t>
            </a:r>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16703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Bus PowerWorld Simulator Case</a:t>
            </a:r>
          </a:p>
        </p:txBody>
      </p:sp>
      <p:grpSp>
        <p:nvGrpSpPr>
          <p:cNvPr id="17" name="Group 16"/>
          <p:cNvGrpSpPr/>
          <p:nvPr/>
        </p:nvGrpSpPr>
        <p:grpSpPr>
          <a:xfrm>
            <a:off x="918839" y="1004073"/>
            <a:ext cx="10214299" cy="5687903"/>
            <a:chOff x="149225" y="1076980"/>
            <a:chExt cx="10214299" cy="5687903"/>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l="5215" r="5089"/>
            <a:stretch>
              <a:fillRect/>
            </a:stretch>
          </p:blipFill>
          <p:spPr bwMode="auto">
            <a:xfrm>
              <a:off x="1676400" y="1600200"/>
              <a:ext cx="667067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5"/>
            <p:cNvSpPr>
              <a:spLocks noChangeShapeType="1"/>
            </p:cNvSpPr>
            <p:nvPr/>
          </p:nvSpPr>
          <p:spPr bwMode="auto">
            <a:xfrm>
              <a:off x="1676400" y="2219325"/>
              <a:ext cx="919162" cy="3810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20" name="Text Box 6"/>
            <p:cNvSpPr txBox="1">
              <a:spLocks noChangeArrowheads="1"/>
            </p:cNvSpPr>
            <p:nvPr/>
          </p:nvSpPr>
          <p:spPr bwMode="auto">
            <a:xfrm>
              <a:off x="149225" y="1497013"/>
              <a:ext cx="1439818" cy="2677656"/>
            </a:xfrm>
            <a:prstGeom prst="rect">
              <a:avLst/>
            </a:prstGeom>
            <a:solidFill>
              <a:srgbClr val="FFE6E6"/>
            </a:solidFill>
            <a:ln>
              <a:noFill/>
            </a:ln>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Load with</a:t>
              </a:r>
            </a:p>
            <a:p>
              <a:pPr>
                <a:spcBef>
                  <a:spcPct val="0"/>
                </a:spcBef>
                <a:buClrTx/>
                <a:buSzTx/>
                <a:buFontTx/>
                <a:buNone/>
              </a:pPr>
              <a:r>
                <a:rPr lang="en-US" altLang="en-US" sz="2400" dirty="0">
                  <a:solidFill>
                    <a:srgbClr val="1E0000"/>
                  </a:solidFill>
                </a:rPr>
                <a:t>green</a:t>
              </a:r>
            </a:p>
            <a:p>
              <a:pPr>
                <a:spcBef>
                  <a:spcPct val="0"/>
                </a:spcBef>
                <a:buClrTx/>
                <a:buSzTx/>
                <a:buFontTx/>
                <a:buNone/>
              </a:pPr>
              <a:r>
                <a:rPr lang="en-US" altLang="en-US" sz="2400" dirty="0">
                  <a:solidFill>
                    <a:srgbClr val="1E0000"/>
                  </a:solidFill>
                </a:rPr>
                <a:t>arrows </a:t>
              </a:r>
            </a:p>
            <a:p>
              <a:pPr>
                <a:spcBef>
                  <a:spcPct val="0"/>
                </a:spcBef>
                <a:buClrTx/>
                <a:buSzTx/>
                <a:buFontTx/>
                <a:buNone/>
              </a:pPr>
              <a:r>
                <a:rPr lang="en-US" altLang="en-US" sz="2400" dirty="0">
                  <a:solidFill>
                    <a:srgbClr val="1E0000"/>
                  </a:solidFill>
                </a:rPr>
                <a:t>indicating</a:t>
              </a:r>
            </a:p>
            <a:p>
              <a:pPr>
                <a:spcBef>
                  <a:spcPct val="0"/>
                </a:spcBef>
                <a:buClrTx/>
                <a:buSzTx/>
                <a:buFontTx/>
                <a:buNone/>
              </a:pPr>
              <a:r>
                <a:rPr lang="en-US" altLang="en-US" sz="2400" dirty="0">
                  <a:solidFill>
                    <a:srgbClr val="1E0000"/>
                  </a:solidFill>
                </a:rPr>
                <a:t>amount</a:t>
              </a:r>
            </a:p>
            <a:p>
              <a:pPr>
                <a:spcBef>
                  <a:spcPct val="0"/>
                </a:spcBef>
                <a:buClrTx/>
                <a:buSzTx/>
                <a:buFontTx/>
                <a:buNone/>
              </a:pPr>
              <a:r>
                <a:rPr lang="en-US" altLang="en-US" sz="2400" dirty="0">
                  <a:solidFill>
                    <a:srgbClr val="1E0000"/>
                  </a:solidFill>
                </a:rPr>
                <a:t>of MW</a:t>
              </a:r>
            </a:p>
            <a:p>
              <a:pPr>
                <a:spcBef>
                  <a:spcPct val="0"/>
                </a:spcBef>
                <a:buClrTx/>
                <a:buSzTx/>
                <a:buFontTx/>
                <a:buNone/>
              </a:pPr>
              <a:r>
                <a:rPr lang="en-US" altLang="en-US" sz="2400" dirty="0">
                  <a:solidFill>
                    <a:srgbClr val="1E0000"/>
                  </a:solidFill>
                </a:rPr>
                <a:t>flow</a:t>
              </a:r>
            </a:p>
          </p:txBody>
        </p:sp>
        <p:sp>
          <p:nvSpPr>
            <p:cNvPr id="21" name="Text Box 7"/>
            <p:cNvSpPr txBox="1">
              <a:spLocks noChangeArrowheads="1"/>
            </p:cNvSpPr>
            <p:nvPr/>
          </p:nvSpPr>
          <p:spPr bwMode="auto">
            <a:xfrm>
              <a:off x="149225" y="4697413"/>
              <a:ext cx="1370888" cy="1569660"/>
            </a:xfrm>
            <a:prstGeom prst="rect">
              <a:avLst/>
            </a:prstGeom>
            <a:solidFill>
              <a:srgbClr val="FFE6E6"/>
            </a:solidFill>
            <a:ln>
              <a:noFill/>
            </a:ln>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Used</a:t>
              </a:r>
            </a:p>
            <a:p>
              <a:pPr>
                <a:spcBef>
                  <a:spcPct val="0"/>
                </a:spcBef>
                <a:buClrTx/>
                <a:buSzTx/>
                <a:buFontTx/>
                <a:buNone/>
              </a:pPr>
              <a:r>
                <a:rPr lang="en-US" altLang="en-US" sz="2400" dirty="0">
                  <a:solidFill>
                    <a:srgbClr val="1E0000"/>
                  </a:solidFill>
                </a:rPr>
                <a:t>to control</a:t>
              </a:r>
            </a:p>
            <a:p>
              <a:pPr>
                <a:spcBef>
                  <a:spcPct val="0"/>
                </a:spcBef>
                <a:buClrTx/>
                <a:buSzTx/>
                <a:buFontTx/>
                <a:buNone/>
              </a:pPr>
              <a:r>
                <a:rPr lang="en-US" altLang="en-US" sz="2400" dirty="0">
                  <a:solidFill>
                    <a:srgbClr val="1E0000"/>
                  </a:solidFill>
                </a:rPr>
                <a:t>output of</a:t>
              </a:r>
            </a:p>
            <a:p>
              <a:pPr>
                <a:spcBef>
                  <a:spcPct val="0"/>
                </a:spcBef>
                <a:buClrTx/>
                <a:buSzTx/>
                <a:buFontTx/>
                <a:buNone/>
              </a:pPr>
              <a:r>
                <a:rPr lang="en-US" altLang="en-US" sz="2400" dirty="0">
                  <a:solidFill>
                    <a:srgbClr val="1E0000"/>
                  </a:solidFill>
                </a:rPr>
                <a:t>generator</a:t>
              </a:r>
            </a:p>
          </p:txBody>
        </p:sp>
        <p:sp>
          <p:nvSpPr>
            <p:cNvPr id="22" name="Text Box 12"/>
            <p:cNvSpPr txBox="1">
              <a:spLocks noChangeArrowheads="1"/>
            </p:cNvSpPr>
            <p:nvPr/>
          </p:nvSpPr>
          <p:spPr bwMode="auto">
            <a:xfrm>
              <a:off x="8907786" y="1434306"/>
              <a:ext cx="1455738" cy="1570037"/>
            </a:xfrm>
            <a:prstGeom prst="rect">
              <a:avLst/>
            </a:prstGeom>
            <a:solidFill>
              <a:srgbClr val="FFE6E6"/>
            </a:solidFill>
            <a:ln>
              <a:noFill/>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Note the</a:t>
              </a:r>
            </a:p>
            <a:p>
              <a:pPr>
                <a:spcBef>
                  <a:spcPct val="0"/>
                </a:spcBef>
                <a:buClrTx/>
                <a:buSzTx/>
                <a:buFontTx/>
                <a:buNone/>
              </a:pPr>
              <a:r>
                <a:rPr lang="en-US" altLang="en-US" sz="2400" dirty="0">
                  <a:solidFill>
                    <a:srgbClr val="1E0000"/>
                  </a:solidFill>
                </a:rPr>
                <a:t>power </a:t>
              </a:r>
            </a:p>
            <a:p>
              <a:pPr>
                <a:spcBef>
                  <a:spcPct val="0"/>
                </a:spcBef>
                <a:buClrTx/>
                <a:buSzTx/>
                <a:buFontTx/>
                <a:buNone/>
              </a:pPr>
              <a:r>
                <a:rPr lang="en-US" altLang="en-US" sz="2400" dirty="0">
                  <a:solidFill>
                    <a:srgbClr val="1E0000"/>
                  </a:solidFill>
                </a:rPr>
                <a:t>balance at</a:t>
              </a:r>
            </a:p>
            <a:p>
              <a:pPr>
                <a:spcBef>
                  <a:spcPct val="0"/>
                </a:spcBef>
                <a:buClrTx/>
                <a:buSzTx/>
                <a:buFontTx/>
                <a:buNone/>
              </a:pPr>
              <a:r>
                <a:rPr lang="en-US" altLang="en-US" sz="2400" dirty="0">
                  <a:solidFill>
                    <a:srgbClr val="1E0000"/>
                  </a:solidFill>
                </a:rPr>
                <a:t>each bus</a:t>
              </a:r>
            </a:p>
          </p:txBody>
        </p:sp>
        <p:sp>
          <p:nvSpPr>
            <p:cNvPr id="23" name="Line 5"/>
            <p:cNvSpPr>
              <a:spLocks noChangeShapeType="1"/>
            </p:cNvSpPr>
            <p:nvPr/>
          </p:nvSpPr>
          <p:spPr bwMode="auto">
            <a:xfrm flipV="1">
              <a:off x="1223962" y="3819525"/>
              <a:ext cx="912019" cy="12192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24" name="Line 5"/>
            <p:cNvSpPr>
              <a:spLocks noChangeShapeType="1"/>
            </p:cNvSpPr>
            <p:nvPr/>
          </p:nvSpPr>
          <p:spPr bwMode="auto">
            <a:xfrm flipH="1" flipV="1">
              <a:off x="5011736" y="2943225"/>
              <a:ext cx="250825" cy="2535238"/>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25" name="Line 5"/>
            <p:cNvSpPr>
              <a:spLocks noChangeShapeType="1"/>
            </p:cNvSpPr>
            <p:nvPr/>
          </p:nvSpPr>
          <p:spPr bwMode="auto">
            <a:xfrm flipH="1">
              <a:off x="7338868" y="2130307"/>
              <a:ext cx="1416517" cy="705534"/>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26" name="Text Box 10"/>
            <p:cNvSpPr txBox="1">
              <a:spLocks noChangeArrowheads="1"/>
            </p:cNvSpPr>
            <p:nvPr/>
          </p:nvSpPr>
          <p:spPr bwMode="auto">
            <a:xfrm>
              <a:off x="2112590" y="5564554"/>
              <a:ext cx="5700600" cy="1200329"/>
            </a:xfrm>
            <a:prstGeom prst="rect">
              <a:avLst/>
            </a:prstGeom>
            <a:solidFill>
              <a:srgbClr val="FFE6E6"/>
            </a:solidFill>
            <a:ln>
              <a:noFill/>
            </a:ln>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Direction of green arrow is used to indicate</a:t>
              </a:r>
            </a:p>
            <a:p>
              <a:pPr>
                <a:spcBef>
                  <a:spcPct val="0"/>
                </a:spcBef>
                <a:buClrTx/>
                <a:buSzTx/>
                <a:buFontTx/>
                <a:buNone/>
              </a:pPr>
              <a:r>
                <a:rPr lang="en-US" altLang="en-US" sz="2400" dirty="0">
                  <a:solidFill>
                    <a:srgbClr val="1E0000"/>
                  </a:solidFill>
                </a:rPr>
                <a:t>direction of real power (MW) flow; the blue </a:t>
              </a:r>
              <a:br>
                <a:rPr lang="en-US" altLang="en-US" sz="2400" dirty="0">
                  <a:solidFill>
                    <a:srgbClr val="1E0000"/>
                  </a:solidFill>
                </a:rPr>
              </a:br>
              <a:r>
                <a:rPr lang="en-US" altLang="en-US" sz="2400" dirty="0">
                  <a:solidFill>
                    <a:srgbClr val="1E0000"/>
                  </a:solidFill>
                </a:rPr>
                <a:t>arrows show the reactive power  </a:t>
              </a:r>
            </a:p>
          </p:txBody>
        </p:sp>
        <p:sp>
          <p:nvSpPr>
            <p:cNvPr id="27" name="TextBox 26"/>
            <p:cNvSpPr txBox="1"/>
            <p:nvPr/>
          </p:nvSpPr>
          <p:spPr>
            <a:xfrm>
              <a:off x="2286000" y="1076980"/>
              <a:ext cx="5069145" cy="523220"/>
            </a:xfrm>
            <a:prstGeom prst="rect">
              <a:avLst/>
            </a:prstGeom>
            <a:solidFill>
              <a:srgbClr val="FFE6E6"/>
            </a:solidFill>
          </p:spPr>
          <p:txBody>
            <a:bodyPr wrap="none" rtlCol="0">
              <a:spAutoFit/>
            </a:bodyPr>
            <a:lstStyle/>
            <a:p>
              <a:r>
                <a:rPr lang="en-US" dirty="0">
                  <a:solidFill>
                    <a:srgbClr val="1E0000"/>
                  </a:solidFill>
                </a:rPr>
                <a:t>PowerWorld Case Name: </a:t>
              </a:r>
              <a:r>
                <a:rPr lang="en-US" b="1" dirty="0">
                  <a:solidFill>
                    <a:srgbClr val="1E0000"/>
                  </a:solidFill>
                </a:rPr>
                <a:t>B3Slow</a:t>
              </a:r>
            </a:p>
          </p:txBody>
        </p:sp>
      </p:grpSp>
      <p:sp>
        <p:nvSpPr>
          <p:cNvPr id="28"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357282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Solved Values</a:t>
            </a:r>
          </a:p>
        </p:txBody>
      </p:sp>
      <p:sp>
        <p:nvSpPr>
          <p:cNvPr id="3" name="Content Placeholder 2"/>
          <p:cNvSpPr>
            <a:spLocks noGrp="1"/>
          </p:cNvSpPr>
          <p:nvPr>
            <p:ph idx="1"/>
          </p:nvPr>
        </p:nvSpPr>
        <p:spPr>
          <a:xfrm>
            <a:off x="487680" y="1280160"/>
            <a:ext cx="11297920" cy="1539240"/>
          </a:xfrm>
        </p:spPr>
        <p:txBody>
          <a:bodyPr/>
          <a:lstStyle/>
          <a:p>
            <a:r>
              <a:rPr lang="en-US" dirty="0">
                <a:solidFill>
                  <a:srgbClr val="080808"/>
                </a:solidFill>
              </a:rPr>
              <a:t>Once the voltage angle and magnitude at bus 2 are known we can calculate all the other system values, such as the line flows and the generator reactive power</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556" t="3723" r="28575" b="64526"/>
          <a:stretch>
            <a:fillRect/>
          </a:stretch>
        </p:blipFill>
        <p:spPr bwMode="auto">
          <a:xfrm>
            <a:off x="672262" y="2743200"/>
            <a:ext cx="7815933" cy="241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p:nvPr/>
        </p:nvSpPr>
        <p:spPr>
          <a:xfrm>
            <a:off x="764118" y="5144030"/>
            <a:ext cx="10437282" cy="954107"/>
          </a:xfrm>
          <a:prstGeom prst="rect">
            <a:avLst/>
          </a:prstGeom>
          <a:solidFill>
            <a:schemeClr val="accent3">
              <a:lumMod val="95000"/>
            </a:schemeClr>
          </a:solidFill>
        </p:spPr>
        <p:txBody>
          <a:bodyPr wrap="square" rtlCol="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ts val="0"/>
              </a:spcBef>
            </a:pPr>
            <a:r>
              <a:rPr lang="en-US" dirty="0">
                <a:solidFill>
                  <a:srgbClr val="1E0000"/>
                </a:solidFill>
              </a:rPr>
              <a:t>PowerWorld Case Name: </a:t>
            </a:r>
            <a:r>
              <a:rPr lang="en-US" dirty="0">
                <a:solidFill>
                  <a:srgbClr val="FF0000"/>
                </a:solidFill>
              </a:rPr>
              <a:t>Bus2_Intro</a:t>
            </a:r>
          </a:p>
          <a:p>
            <a:pPr>
              <a:spcBef>
                <a:spcPts val="0"/>
              </a:spcBef>
            </a:pPr>
            <a:r>
              <a:rPr lang="en-US" dirty="0">
                <a:solidFill>
                  <a:srgbClr val="1E0000"/>
                </a:solidFill>
              </a:rPr>
              <a:t>Note, most PowerWorld cases will be available on the course website</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213205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Case Low Voltage Solution</a:t>
            </a:r>
          </a:p>
        </p:txBody>
      </p:sp>
      <p:graphicFrame>
        <p:nvGraphicFramePr>
          <p:cNvPr id="4" name="Object 3"/>
          <p:cNvGraphicFramePr>
            <a:graphicFrameLocks noChangeAspect="1"/>
          </p:cNvGraphicFramePr>
          <p:nvPr>
            <p:extLst>
              <p:ext uri="{D42A27DB-BD31-4B8C-83A1-F6EECF244321}">
                <p14:modId xmlns:p14="http://schemas.microsoft.com/office/powerpoint/2010/main" val="3321453538"/>
              </p:ext>
            </p:extLst>
          </p:nvPr>
        </p:nvGraphicFramePr>
        <p:xfrm>
          <a:off x="457200" y="1280160"/>
          <a:ext cx="10291763" cy="4748213"/>
        </p:xfrm>
        <a:graphic>
          <a:graphicData uri="http://schemas.openxmlformats.org/presentationml/2006/ole">
            <mc:AlternateContent xmlns:mc="http://schemas.openxmlformats.org/markup-compatibility/2006">
              <mc:Choice xmlns:v="urn:schemas-microsoft-com:vml" Requires="v">
                <p:oleObj spid="_x0000_s1026" name="Equation" r:id="rId3" imgW="10680480" imgH="4927320" progId="Equation.DSMT4">
                  <p:embed/>
                </p:oleObj>
              </mc:Choice>
              <mc:Fallback>
                <p:oleObj name="Equation" r:id="rId3" imgW="10680480" imgH="4927320" progId="Equation.DSMT4">
                  <p:embed/>
                  <p:pic>
                    <p:nvPicPr>
                      <p:cNvPr id="0" name="Object 3"/>
                      <p:cNvPicPr>
                        <a:picLocks noChangeAspect="1" noChangeArrowheads="1"/>
                      </p:cNvPicPr>
                      <p:nvPr/>
                    </p:nvPicPr>
                    <p:blipFill>
                      <a:blip r:embed="rId4"/>
                      <a:srcRect/>
                      <a:stretch>
                        <a:fillRect/>
                      </a:stretch>
                    </p:blipFill>
                    <p:spPr bwMode="auto">
                      <a:xfrm>
                        <a:off x="457200" y="1280160"/>
                        <a:ext cx="10291763" cy="474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66747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Voltage Solution, cont'd</a:t>
            </a:r>
          </a:p>
        </p:txBody>
      </p:sp>
      <p:graphicFrame>
        <p:nvGraphicFramePr>
          <p:cNvPr id="4" name="Object 3"/>
          <p:cNvGraphicFramePr>
            <a:graphicFrameLocks noChangeAspect="1"/>
          </p:cNvGraphicFramePr>
          <p:nvPr>
            <p:extLst>
              <p:ext uri="{D42A27DB-BD31-4B8C-83A1-F6EECF244321}">
                <p14:modId xmlns:p14="http://schemas.microsoft.com/office/powerpoint/2010/main" val="1218956418"/>
              </p:ext>
            </p:extLst>
          </p:nvPr>
        </p:nvGraphicFramePr>
        <p:xfrm>
          <a:off x="457200" y="1280160"/>
          <a:ext cx="8166100" cy="2159000"/>
        </p:xfrm>
        <a:graphic>
          <a:graphicData uri="http://schemas.openxmlformats.org/presentationml/2006/ole">
            <mc:AlternateContent xmlns:mc="http://schemas.openxmlformats.org/markup-compatibility/2006">
              <mc:Choice xmlns:v="urn:schemas-microsoft-com:vml" Requires="v">
                <p:oleObj spid="_x0000_s2050" name="Equation" r:id="rId3" imgW="8165880" imgH="2158920" progId="Equation.DSMT4">
                  <p:embed/>
                </p:oleObj>
              </mc:Choice>
              <mc:Fallback>
                <p:oleObj name="Equation" r:id="rId3" imgW="8165880" imgH="21589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80160"/>
                        <a:ext cx="81661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424369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Power Flow Software Note</a:t>
            </a:r>
          </a:p>
        </p:txBody>
      </p:sp>
      <p:sp>
        <p:nvSpPr>
          <p:cNvPr id="3" name="Content Placeholder 2"/>
          <p:cNvSpPr>
            <a:spLocks noGrp="1"/>
          </p:cNvSpPr>
          <p:nvPr>
            <p:ph idx="1"/>
          </p:nvPr>
        </p:nvSpPr>
        <p:spPr/>
        <p:txBody>
          <a:bodyPr/>
          <a:lstStyle/>
          <a:p>
            <a:r>
              <a:rPr lang="en-US" dirty="0"/>
              <a:t>Most commercial software packages have built in defaults to prevent convergence to low voltage solutions.  </a:t>
            </a:r>
          </a:p>
          <a:p>
            <a:pPr lvl="1"/>
            <a:r>
              <a:rPr lang="en-US" dirty="0"/>
              <a:t>One approach is to automatically change the load model from constant power to constant current or constant impedance when the load bus voltage gets too low</a:t>
            </a:r>
          </a:p>
          <a:p>
            <a:pPr lvl="1"/>
            <a:r>
              <a:rPr lang="en-US" dirty="0"/>
              <a:t>In PowerWorld these defaults can be modified on the Tools, Simulator Options, Advanced Options page; note you also need to disable the “Initialize from Flat Start Values” option</a:t>
            </a:r>
          </a:p>
          <a:p>
            <a:pPr lvl="1"/>
            <a:r>
              <a:rPr lang="en-US" dirty="0"/>
              <a:t>The PowerWorld case Bus2_Intro_Low is set solved to the low voltage solution</a:t>
            </a:r>
          </a:p>
          <a:p>
            <a:pPr lvl="1"/>
            <a:r>
              <a:rPr lang="en-US" dirty="0"/>
              <a:t>Initial bus voltages can be set using the Bus Information Dialog</a:t>
            </a:r>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6</a:t>
            </a:fld>
            <a:endParaRPr lang="en-US" dirty="0">
              <a:solidFill>
                <a:srgbClr val="1E0000"/>
              </a:solidFill>
            </a:endParaRPr>
          </a:p>
        </p:txBody>
      </p:sp>
    </p:spTree>
    <p:extLst>
      <p:ext uri="{BB962C8B-B14F-4D97-AF65-F5344CB8AC3E}">
        <p14:creationId xmlns:p14="http://schemas.microsoft.com/office/powerpoint/2010/main" val="157659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Region of Convergence</a:t>
            </a:r>
          </a:p>
        </p:txBody>
      </p:sp>
      <p:sp>
        <p:nvSpPr>
          <p:cNvPr id="3" name="Content Placeholder 2"/>
          <p:cNvSpPr>
            <a:spLocks noGrp="1"/>
          </p:cNvSpPr>
          <p:nvPr>
            <p:ph idx="1"/>
          </p:nvPr>
        </p:nvSpPr>
        <p:spPr>
          <a:xfrm>
            <a:off x="487680" y="1280160"/>
            <a:ext cx="11297920" cy="1158240"/>
          </a:xfrm>
        </p:spPr>
        <p:txBody>
          <a:bodyPr/>
          <a:lstStyle/>
          <a:p>
            <a:r>
              <a:rPr lang="en-US" dirty="0">
                <a:solidFill>
                  <a:srgbClr val="080808"/>
                </a:solidFill>
              </a:rPr>
              <a:t>Slide shows the region of convergence for different initial guesses of bus 2 angle (x-axis) and magnitude (y-axis)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14979"/>
            <a:ext cx="6324600"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20000" y="2115691"/>
            <a:ext cx="3810000" cy="2677656"/>
          </a:xfrm>
          <a:prstGeom prst="rect">
            <a:avLst/>
          </a:prstGeom>
          <a:solidFill>
            <a:schemeClr val="accent3">
              <a:lumMod val="95000"/>
            </a:schemeClr>
          </a:solidFill>
          <a:ln>
            <a:noFill/>
          </a:ln>
          <a:effectLst/>
        </p:spPr>
        <p:txBody>
          <a:bodyPr wrap="square">
            <a:spAutoFit/>
          </a:bodyPr>
          <a:lstStyle/>
          <a:p>
            <a:pPr>
              <a:spcBef>
                <a:spcPts val="0"/>
              </a:spcBef>
            </a:pPr>
            <a:r>
              <a:rPr lang="en-US" sz="2400" dirty="0">
                <a:solidFill>
                  <a:srgbClr val="1E0000"/>
                </a:solidFill>
              </a:rPr>
              <a:t>The red region shows the initial guesses that converge to the high voltage solution,</a:t>
            </a:r>
          </a:p>
          <a:p>
            <a:pPr>
              <a:spcBef>
                <a:spcPts val="0"/>
              </a:spcBef>
            </a:pPr>
            <a:r>
              <a:rPr lang="en-US" sz="2400" dirty="0">
                <a:solidFill>
                  <a:srgbClr val="1E0000"/>
                </a:solidFill>
              </a:rPr>
              <a:t>while the yellow region shows the guesses that converge to the low voltage </a:t>
            </a:r>
          </a:p>
          <a:p>
            <a:pPr>
              <a:spcBef>
                <a:spcPts val="0"/>
              </a:spcBef>
            </a:pPr>
            <a:r>
              <a:rPr lang="en-US" sz="2400" dirty="0">
                <a:solidFill>
                  <a:srgbClr val="1E0000"/>
                </a:solidFill>
              </a:rPr>
              <a:t>solution</a:t>
            </a:r>
          </a:p>
        </p:txBody>
      </p:sp>
      <p:sp>
        <p:nvSpPr>
          <p:cNvPr id="6"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7</a:t>
            </a:fld>
            <a:endParaRPr lang="en-US" dirty="0">
              <a:solidFill>
                <a:srgbClr val="1E0000"/>
              </a:solidFill>
            </a:endParaRPr>
          </a:p>
        </p:txBody>
      </p:sp>
    </p:spTree>
    <p:extLst>
      <p:ext uri="{BB962C8B-B14F-4D97-AF65-F5344CB8AC3E}">
        <p14:creationId xmlns:p14="http://schemas.microsoft.com/office/powerpoint/2010/main" val="302708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Fractal Region of Convergence</a:t>
            </a:r>
          </a:p>
        </p:txBody>
      </p:sp>
      <p:sp>
        <p:nvSpPr>
          <p:cNvPr id="3" name="Content Placeholder 2"/>
          <p:cNvSpPr>
            <a:spLocks noGrp="1"/>
          </p:cNvSpPr>
          <p:nvPr>
            <p:ph idx="1"/>
          </p:nvPr>
        </p:nvSpPr>
        <p:spPr/>
        <p:txBody>
          <a:bodyPr/>
          <a:lstStyle/>
          <a:p>
            <a:r>
              <a:rPr lang="en-US" dirty="0"/>
              <a:t>Earliest paper showing fractal power flow regions of convergence is by C.L DeMarco and T.J. Overbye, “Low Voltage Power Flow Solutions and Their Role in Exit Time Bases Security Measures for Voltage Collapse,” </a:t>
            </a:r>
            <a:r>
              <a:rPr lang="en-US" i="1" dirty="0"/>
              <a:t>Proc. 27</a:t>
            </a:r>
            <a:r>
              <a:rPr lang="en-US" i="1" baseline="30000" dirty="0"/>
              <a:t>th</a:t>
            </a:r>
            <a:r>
              <a:rPr lang="en-US" i="1" dirty="0"/>
              <a:t> IEEE CDC</a:t>
            </a:r>
            <a:r>
              <a:rPr lang="en-US" dirty="0"/>
              <a:t>, December 1988</a:t>
            </a:r>
          </a:p>
          <a:p>
            <a:r>
              <a:rPr lang="en-US" dirty="0"/>
              <a:t>A more widely known paper is J.S. Thorp, S.A. </a:t>
            </a:r>
            <a:r>
              <a:rPr lang="en-US" dirty="0" err="1"/>
              <a:t>Naqavi</a:t>
            </a:r>
            <a:r>
              <a:rPr lang="en-US" dirty="0"/>
              <a:t>, “Load-Flow Fractals Draw Clues to Erratic Behavior,” </a:t>
            </a:r>
            <a:r>
              <a:rPr lang="en-US" i="1" dirty="0"/>
              <a:t>IEEE Computer Applications in Power</a:t>
            </a:r>
            <a:r>
              <a:rPr lang="en-US" dirty="0"/>
              <a:t>, January 1997</a:t>
            </a:r>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2685490425"/>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5263</TotalTime>
  <Words>1250</Words>
  <Application>Microsoft Office PowerPoint</Application>
  <PresentationFormat>Custom</PresentationFormat>
  <Paragraphs>352</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Capsules</vt:lpstr>
      <vt:lpstr>Equation</vt:lpstr>
      <vt:lpstr>ECEN 615 Methods of Electric Power  Systems Analysis</vt:lpstr>
      <vt:lpstr>Announcements</vt:lpstr>
      <vt:lpstr>California </vt:lpstr>
      <vt:lpstr>Two Bus Solved Values</vt:lpstr>
      <vt:lpstr>Two Bus Case Low Voltage Solution</vt:lpstr>
      <vt:lpstr>Low Voltage Solution, cont'd</vt:lpstr>
      <vt:lpstr>Practical Power Flow Software Note</vt:lpstr>
      <vt:lpstr>Two Bus Region of Convergence</vt:lpstr>
      <vt:lpstr>Power Flow Fractal Region of Convergence</vt:lpstr>
      <vt:lpstr>PV Buses</vt:lpstr>
      <vt:lpstr>Three Bus PV Case Example</vt:lpstr>
      <vt:lpstr>Modeling Voltage Dependent Load</vt:lpstr>
      <vt:lpstr>Voltage Dependent Load Example</vt:lpstr>
      <vt:lpstr>Voltage Dependent Load, cont'd</vt:lpstr>
      <vt:lpstr>Voltage Dependent Load, cont'd</vt:lpstr>
      <vt:lpstr>Generator Reactive Power Limits</vt:lpstr>
      <vt:lpstr>Generator Reactive Limits, cont'd</vt:lpstr>
      <vt:lpstr>The N-R Power Flow: 5-bus Example</vt:lpstr>
      <vt:lpstr>The N-R Power Flow: 5-bus Example</vt:lpstr>
      <vt:lpstr>The N-R Power Flow: 5-bus Example</vt:lpstr>
      <vt:lpstr>Five Bus Case Ybus</vt:lpstr>
      <vt:lpstr>Ybus Calculation Details</vt:lpstr>
      <vt:lpstr>Initial Bus Mismatches</vt:lpstr>
      <vt:lpstr>Initial Power Flow Jacobian</vt:lpstr>
      <vt:lpstr>Hand Calculation Details</vt:lpstr>
      <vt:lpstr>Five Bus Power System Solved</vt:lpstr>
      <vt:lpstr>37 Bus Case Example</vt:lpstr>
      <vt:lpstr>Voltage Control Example: 37 Buses</vt:lpstr>
      <vt:lpstr>Large System Example: Texas 2000 Bus Synthetic </vt:lpstr>
      <vt:lpstr>Power System Operations Overview</vt:lpstr>
      <vt:lpstr>Three Bus PowerWorld Simulator Case</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442</cp:revision>
  <cp:lastPrinted>2020-08-20T12:26:33Z</cp:lastPrinted>
  <dcterms:created xsi:type="dcterms:W3CDTF">2000-05-11T14:27:08Z</dcterms:created>
  <dcterms:modified xsi:type="dcterms:W3CDTF">2022-09-10T12:56:26Z</dcterms:modified>
</cp:coreProperties>
</file>