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  <p:sldMasterId id="2147483734" r:id="rId2"/>
  </p:sldMasterIdLst>
  <p:notesMasterIdLst>
    <p:notesMasterId r:id="rId35"/>
  </p:notesMasterIdLst>
  <p:handoutMasterIdLst>
    <p:handoutMasterId r:id="rId36"/>
  </p:handoutMasterIdLst>
  <p:sldIdLst>
    <p:sldId id="258" r:id="rId3"/>
    <p:sldId id="259" r:id="rId4"/>
    <p:sldId id="533" r:id="rId5"/>
    <p:sldId id="534" r:id="rId6"/>
    <p:sldId id="535" r:id="rId7"/>
    <p:sldId id="536" r:id="rId8"/>
    <p:sldId id="546" r:id="rId9"/>
    <p:sldId id="537" r:id="rId10"/>
    <p:sldId id="543" r:id="rId11"/>
    <p:sldId id="538" r:id="rId12"/>
    <p:sldId id="539" r:id="rId13"/>
    <p:sldId id="540" r:id="rId14"/>
    <p:sldId id="541" r:id="rId15"/>
    <p:sldId id="542" r:id="rId16"/>
    <p:sldId id="544" r:id="rId17"/>
    <p:sldId id="563" r:id="rId18"/>
    <p:sldId id="564" r:id="rId19"/>
    <p:sldId id="565" r:id="rId20"/>
    <p:sldId id="566" r:id="rId21"/>
    <p:sldId id="567" r:id="rId22"/>
    <p:sldId id="568" r:id="rId23"/>
    <p:sldId id="569" r:id="rId24"/>
    <p:sldId id="570" r:id="rId25"/>
    <p:sldId id="571" r:id="rId26"/>
    <p:sldId id="572" r:id="rId27"/>
    <p:sldId id="594" r:id="rId28"/>
    <p:sldId id="573" r:id="rId29"/>
    <p:sldId id="574" r:id="rId30"/>
    <p:sldId id="575" r:id="rId31"/>
    <p:sldId id="576" r:id="rId32"/>
    <p:sldId id="577" r:id="rId33"/>
    <p:sldId id="578" r:id="rId34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12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126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8868" indent="-28802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52104" indent="-23042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12946" indent="-23042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73788" indent="-23042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34630" indent="-23042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95472" indent="-23042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56314" indent="-23042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917156" indent="-23042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D30628-85AC-47D3-89AB-6F763D99BB79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1713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DC3E27-3DDE-4B4D-9EA7-AAF28D78C41C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7920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AF35E2-55DE-42BA-B100-63CA573B17E4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99113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6FBB69-7DD2-4D73-8944-4A9DFE85F7C5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6055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1FBBDC-CE73-4324-A037-14E9CF5D3810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3125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305593-0952-401C-A018-E688C85206B5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65957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C6A2B9-6532-4BE1-B75C-D3C3ECD8F983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33821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8868" indent="-28802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52104" indent="-23042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12946" indent="-23042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73788" indent="-23042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34630" indent="-23042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95472" indent="-23042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56314" indent="-23042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917156" indent="-23042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13BBFF-2E28-4137-842C-50573BA3000D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79566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8868" indent="-288026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52104" indent="-23042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12946" indent="-23042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73788" indent="-23042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34630" indent="-23042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95472" indent="-23042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56314" indent="-23042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917156" indent="-23042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9D3723-62CA-4198-AC84-1F338185A2DA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64104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6aye2butgCLDv6bz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misoenergy.org/markets-and-operations/real-time--market-data/real-time-displays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615</a:t>
            </a:r>
            <a:br>
              <a:rPr lang="en-US" altLang="en-US" dirty="0"/>
            </a:br>
            <a:r>
              <a:rPr lang="en-US" altLang="en-US" dirty="0"/>
              <a:t>Methods of Electric Power </a:t>
            </a:r>
            <a:br>
              <a:rPr lang="en-US" altLang="en-US" dirty="0"/>
            </a:br>
            <a:r>
              <a:rPr lang="en-US" altLang="en-US" dirty="0"/>
              <a:t>Systems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6: Power Flow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Generation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Most utilities (ISOs) use automatic generation control (AGC) to automatically change their generation to keep their ACE close to zero.</a:t>
            </a:r>
          </a:p>
          <a:p>
            <a:pPr eaLnBrk="1" hangingPunct="1"/>
            <a:r>
              <a:rPr lang="en-US" dirty="0"/>
              <a:t>Usually the control center calculates ACE based upon tie-line flows; then the AGC module sends control signals out to the generators every couple seconds.  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7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Bus Case on AGC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0196"/>
            <a:ext cx="7776985" cy="357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553200" y="4983033"/>
            <a:ext cx="2012089" cy="830997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Net tie flow is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close to zero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1000" y="5029200"/>
            <a:ext cx="2351926" cy="156966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Generation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is automatically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changed to match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change in load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2209800" y="4572000"/>
            <a:ext cx="162641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104900" y="3505200"/>
            <a:ext cx="647700" cy="1524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6400800" y="2514600"/>
            <a:ext cx="762000" cy="2362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 flipV="1">
            <a:off x="5829702" y="3505200"/>
            <a:ext cx="1028297" cy="1371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5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628120" cy="3733800"/>
          </a:xfrm>
        </p:spPr>
        <p:txBody>
          <a:bodyPr/>
          <a:lstStyle/>
          <a:p>
            <a:pPr eaLnBrk="1" hangingPunct="1"/>
            <a:r>
              <a:rPr lang="en-US" dirty="0"/>
              <a:t>There are many fixed and variable costs associated with power system operation</a:t>
            </a:r>
          </a:p>
          <a:p>
            <a:pPr eaLnBrk="1" hangingPunct="1"/>
            <a:r>
              <a:rPr lang="en-US" dirty="0"/>
              <a:t>The major variable cost is associated with generation.</a:t>
            </a:r>
          </a:p>
          <a:p>
            <a:pPr eaLnBrk="1" hangingPunct="1"/>
            <a:r>
              <a:rPr lang="en-US" dirty="0"/>
              <a:t>Cost to generate a MWh can vary widely</a:t>
            </a:r>
          </a:p>
          <a:p>
            <a:pPr eaLnBrk="1" hangingPunct="1"/>
            <a:r>
              <a:rPr lang="en-US" dirty="0"/>
              <a:t>For some types of units (such as hydro and nuclear) it is difficult to quantify</a:t>
            </a:r>
          </a:p>
          <a:p>
            <a:pPr eaLnBrk="1" hangingPunct="1"/>
            <a:r>
              <a:rPr lang="en-US" dirty="0"/>
              <a:t>More others such as wind and solar the marginal cost of energy is essentially zero (actually negative for wind!)</a:t>
            </a:r>
          </a:p>
          <a:p>
            <a:pPr eaLnBrk="1" hangingPunct="1"/>
            <a:r>
              <a:rPr lang="en-US" dirty="0"/>
              <a:t>For thermal units it is straightforward to determine  </a:t>
            </a:r>
          </a:p>
          <a:p>
            <a:pPr eaLnBrk="1" hangingPunct="1"/>
            <a:r>
              <a:rPr lang="en-US" dirty="0"/>
              <a:t>Many markets have moved from cost-based to price-based generator costs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54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Dispatch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2072640"/>
          </a:xfrm>
        </p:spPr>
        <p:txBody>
          <a:bodyPr/>
          <a:lstStyle/>
          <a:p>
            <a:pPr eaLnBrk="1" hangingPunct="1"/>
            <a:r>
              <a:rPr lang="en-US" dirty="0"/>
              <a:t>Economic dispatch (ED) determines the least cost dispatch of generation for an area.</a:t>
            </a:r>
          </a:p>
          <a:p>
            <a:pPr eaLnBrk="1" hangingPunct="1"/>
            <a:r>
              <a:rPr lang="en-US" dirty="0"/>
              <a:t>For a lossless system, the ED occurs when all the generators have equal marginal costs.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IC</a:t>
            </a:r>
            <a:r>
              <a:rPr lang="en-US" baseline="-25000" dirty="0"/>
              <a:t>1</a:t>
            </a:r>
            <a:r>
              <a:rPr lang="en-US" dirty="0"/>
              <a:t>(P</a:t>
            </a:r>
            <a:r>
              <a:rPr lang="en-US" baseline="-25000" dirty="0"/>
              <a:t>G,1</a:t>
            </a:r>
            <a:r>
              <a:rPr lang="en-US" dirty="0"/>
              <a:t>) = IC</a:t>
            </a:r>
            <a:r>
              <a:rPr lang="en-US" baseline="-25000" dirty="0"/>
              <a:t>2</a:t>
            </a:r>
            <a:r>
              <a:rPr lang="en-US" dirty="0"/>
              <a:t>(P</a:t>
            </a:r>
            <a:r>
              <a:rPr lang="en-US" baseline="-25000" dirty="0"/>
              <a:t>G,2</a:t>
            </a:r>
            <a:r>
              <a:rPr lang="en-US" dirty="0"/>
              <a:t>) = …  = </a:t>
            </a:r>
            <a:r>
              <a:rPr lang="en-US" dirty="0" err="1"/>
              <a:t>IC</a:t>
            </a:r>
            <a:r>
              <a:rPr lang="en-US" baseline="-25000" dirty="0" err="1"/>
              <a:t>m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G,m</a:t>
            </a:r>
            <a:r>
              <a:rPr lang="en-US" dirty="0"/>
              <a:t>)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2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Power transactions are contracts between areas to transfer power</a:t>
            </a:r>
          </a:p>
          <a:p>
            <a:pPr eaLnBrk="1" hangingPunct="1"/>
            <a:r>
              <a:rPr lang="en-US" dirty="0"/>
              <a:t>Contracts can be for any amount of time at any price for any amount of power</a:t>
            </a:r>
          </a:p>
          <a:p>
            <a:pPr eaLnBrk="1" hangingPunct="1"/>
            <a:r>
              <a:rPr lang="en-US" dirty="0"/>
              <a:t>Scheduled power transactions are implemented by modifying the area ACE: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ACE = </a:t>
            </a:r>
            <a:r>
              <a:rPr lang="en-US" dirty="0" err="1"/>
              <a:t>P</a:t>
            </a:r>
            <a:r>
              <a:rPr lang="en-US" baseline="-25000" dirty="0" err="1"/>
              <a:t>actual,tie</a:t>
            </a:r>
            <a:r>
              <a:rPr lang="en-US" baseline="-25000" dirty="0"/>
              <a:t>-flow</a:t>
            </a:r>
            <a:r>
              <a:rPr lang="en-US" dirty="0"/>
              <a:t> - P</a:t>
            </a:r>
            <a:r>
              <a:rPr lang="en-US" baseline="-25000" dirty="0"/>
              <a:t>sched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7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MW Transaction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80160"/>
            <a:ext cx="8380535" cy="3856529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90600" y="5318606"/>
            <a:ext cx="4141711" cy="1200329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Scheduled 100 MW transaction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from the Home Area to the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Other Area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48695" y="4800600"/>
            <a:ext cx="1638590" cy="1200329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Net tie-line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flow is now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100 MW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68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/>
              <a:t>Security Constrained ED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Transmission constraints often limit system economic operation.</a:t>
            </a:r>
          </a:p>
          <a:p>
            <a:pPr eaLnBrk="1" hangingPunct="1"/>
            <a:r>
              <a:rPr lang="en-US" dirty="0"/>
              <a:t>Such limits required a constrained dispatch in order to maintain system security.</a:t>
            </a:r>
          </a:p>
          <a:p>
            <a:pPr eaLnBrk="1" hangingPunct="1"/>
            <a:r>
              <a:rPr lang="en-US" dirty="0"/>
              <a:t>In the three bus case the generation at bus 3 must be constrained to avoid overloading the line from bus 2 to bus 3. 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889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Security Constrained Dispatch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085050" y="5334000"/>
            <a:ext cx="7354899" cy="830997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Dispatch is no longer optimal due to need to keep the line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from bus 2 to bus 3 from overloading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160"/>
            <a:ext cx="8610600" cy="3962400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43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/>
              <a:t>Multi-Area Operation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11277600" cy="3733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If areas have direct interconnections then they may directly transact, up to the capacity of their tie-lines.</a:t>
            </a:r>
          </a:p>
          <a:p>
            <a:pPr eaLnBrk="1" hangingPunct="1"/>
            <a:r>
              <a:rPr lang="en-US" dirty="0"/>
              <a:t>Actual power  flows through the entire network according to the impedance of the transmission lines.</a:t>
            </a:r>
          </a:p>
          <a:p>
            <a:pPr eaLnBrk="1" hangingPunct="1"/>
            <a:r>
              <a:rPr lang="en-US" dirty="0"/>
              <a:t>Flow through other areas is known as “parallel path” or “loop flow.”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8519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r="4050"/>
          <a:stretch/>
        </p:blipFill>
        <p:spPr>
          <a:xfrm>
            <a:off x="2812513" y="1913858"/>
            <a:ext cx="7245887" cy="3427386"/>
          </a:xfrm>
          <a:prstGeom prst="rect">
            <a:avLst/>
          </a:prstGeom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/>
              <a:t>Seven Bus Case: One-line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358520" y="1199991"/>
            <a:ext cx="3538537" cy="52322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1E0000"/>
                </a:solidFill>
              </a:rPr>
              <a:t>System has three areas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143957" y="5184355"/>
            <a:ext cx="1370888" cy="1200329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Area Left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has one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bus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8758314" y="5211728"/>
            <a:ext cx="1462646" cy="1200329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Area Right has one bus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695596" y="1313695"/>
            <a:ext cx="1327799" cy="1200329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Area Top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has five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buses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0941" y="6079193"/>
            <a:ext cx="4003147" cy="52322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PowerWorld Case: </a:t>
            </a:r>
            <a:r>
              <a:rPr lang="en-US" sz="2800" b="1" dirty="0">
                <a:solidFill>
                  <a:srgbClr val="1E0000"/>
                </a:solidFill>
              </a:rPr>
              <a:t>B7Flat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749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582400" cy="3733800"/>
          </a:xfrm>
        </p:spPr>
        <p:txBody>
          <a:bodyPr/>
          <a:lstStyle/>
          <a:p>
            <a:r>
              <a:rPr lang="en-US" dirty="0"/>
              <a:t>Read Chapter 6 from the book</a:t>
            </a:r>
          </a:p>
          <a:p>
            <a:r>
              <a:rPr lang="en-US" dirty="0"/>
              <a:t>Homework 1 is due Today</a:t>
            </a:r>
          </a:p>
          <a:p>
            <a:r>
              <a:rPr lang="en-US" dirty="0"/>
              <a:t>Homework 2 is due on Thursday September 22</a:t>
            </a:r>
          </a:p>
          <a:p>
            <a:pPr lvl="1"/>
            <a:r>
              <a:rPr lang="en-US" dirty="0"/>
              <a:t>Requires the commercial version of PowerWorld with details sent in an email</a:t>
            </a:r>
          </a:p>
          <a:p>
            <a:r>
              <a:rPr lang="en-US" dirty="0"/>
              <a:t>The ECEN EPG dinner is Saturday October 1st at 5:00 pm at Prof. Davis’s house.  The address is 3810 Park Meadow Lane, Bryan, TX 77802. </a:t>
            </a:r>
          </a:p>
          <a:p>
            <a:pPr lvl="1"/>
            <a:r>
              <a:rPr lang="en-US" b="1" dirty="0"/>
              <a:t>RSVP </a:t>
            </a:r>
            <a:r>
              <a:rPr lang="en-US" dirty="0"/>
              <a:t>at </a:t>
            </a:r>
            <a:r>
              <a:rPr lang="en-US" b="1" u="sng" dirty="0">
                <a:hlinkClick r:id="rId2"/>
              </a:rPr>
              <a:t>https://forms.gle/6aye2butgCLDv6bz5</a:t>
            </a:r>
            <a:r>
              <a:rPr lang="en-US" dirty="0"/>
              <a:t> </a:t>
            </a:r>
            <a:r>
              <a:rPr lang="en-US" b="1" dirty="0"/>
              <a:t>by Sunday, September 25</a:t>
            </a:r>
            <a:r>
              <a:rPr lang="en-US" b="1" baseline="30000" dirty="0"/>
              <a:t>th</a:t>
            </a:r>
            <a:r>
              <a:rPr lang="en-US" b="1" dirty="0"/>
              <a:t>.</a:t>
            </a:r>
          </a:p>
          <a:p>
            <a:r>
              <a:rPr lang="en-US" dirty="0"/>
              <a:t>Notation notes: IEEE has a style manual at</a:t>
            </a:r>
          </a:p>
          <a:p>
            <a:pPr lvl="1"/>
            <a:r>
              <a:rPr lang="en-US" dirty="0"/>
              <a:t>journals.ieeeauthorcenter.ieee.org/</a:t>
            </a:r>
            <a:r>
              <a:rPr lang="en-US" dirty="0" err="1"/>
              <a:t>wp</a:t>
            </a:r>
            <a:r>
              <a:rPr lang="en-US" dirty="0"/>
              <a:t>-content/uploads/sites/7/IEEE-Editorial-Style-Manual-for-Authors.pdf</a:t>
            </a:r>
          </a:p>
          <a:p>
            <a:pPr lvl="1"/>
            <a:r>
              <a:rPr lang="en-US" dirty="0"/>
              <a:t>Four digit numbers have no comma; ac and dc are lower case (though upper case abbreviations are common)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r="6000"/>
          <a:stretch/>
        </p:blipFill>
        <p:spPr>
          <a:xfrm>
            <a:off x="3371607" y="1581013"/>
            <a:ext cx="5250722" cy="2704517"/>
          </a:xfrm>
          <a:prstGeom prst="rect">
            <a:avLst/>
          </a:prstGeom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Seven Bus Case: Area View 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665424" y="2086336"/>
            <a:ext cx="1816523" cy="1200329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System has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40 MW of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“Loop Flow”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628186" y="1295400"/>
            <a:ext cx="1208985" cy="156966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Actual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flow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between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areas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H="1">
            <a:off x="7543758" y="1676401"/>
            <a:ext cx="1096645" cy="65954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8863047" y="3238707"/>
            <a:ext cx="1465466" cy="830997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Scheduled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flow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 flipV="1">
            <a:off x="7543758" y="2786079"/>
            <a:ext cx="1198930" cy="61680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353534" y="2727325"/>
            <a:ext cx="1142267" cy="29013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39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7001"/>
          <a:stretch/>
        </p:blipFill>
        <p:spPr>
          <a:xfrm>
            <a:off x="2705100" y="2007338"/>
            <a:ext cx="6553200" cy="3415101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/>
              <a:t>Seven Bus - Loop Flow?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028283" y="5867401"/>
            <a:ext cx="3078087" cy="830997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100 MW Transaction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between Left and Right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720850" y="1262107"/>
            <a:ext cx="2470150" cy="1200329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Transaction has actually decreased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the loop flow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9030928" y="1372017"/>
            <a:ext cx="1597745" cy="2677656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Note that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Top’s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losses have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increased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from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7.1 MW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9.6 MW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5867400" y="5428586"/>
            <a:ext cx="1808" cy="51501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276600" y="2462436"/>
            <a:ext cx="135792" cy="42583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 flipV="1">
            <a:off x="7809767" y="2819400"/>
            <a:ext cx="1181833" cy="533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5225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Pricing Electricity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11582400" cy="3733800"/>
          </a:xfrm>
        </p:spPr>
        <p:txBody>
          <a:bodyPr/>
          <a:lstStyle/>
          <a:p>
            <a:pPr eaLnBrk="1" hangingPunct="1"/>
            <a:r>
              <a:rPr lang="en-US" dirty="0"/>
              <a:t>Cost to supply electricity to bus is called the locational marginal price (LMP)</a:t>
            </a:r>
          </a:p>
          <a:p>
            <a:pPr eaLnBrk="1" hangingPunct="1"/>
            <a:r>
              <a:rPr lang="en-US" dirty="0"/>
              <a:t>Presently some electric markets post LMPs on the web</a:t>
            </a:r>
          </a:p>
          <a:p>
            <a:pPr eaLnBrk="1" hangingPunct="1"/>
            <a:r>
              <a:rPr lang="en-US" dirty="0"/>
              <a:t>In an ideal electricity market with no transmission limitations the LMPs are equal</a:t>
            </a:r>
          </a:p>
          <a:p>
            <a:pPr eaLnBrk="1" hangingPunct="1"/>
            <a:r>
              <a:rPr lang="en-US" dirty="0"/>
              <a:t>Transmission constraints can segment a market, resulting in differing LMP</a:t>
            </a:r>
          </a:p>
          <a:p>
            <a:pPr eaLnBrk="1" hangingPunct="1"/>
            <a:r>
              <a:rPr lang="en-US" dirty="0"/>
              <a:t>Determination of LMPs requires the solution on an Optimal Power Flow (OPF), which will be covered later in the semester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26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8763000" cy="838200"/>
          </a:xfrm>
        </p:spPr>
        <p:txBody>
          <a:bodyPr/>
          <a:lstStyle/>
          <a:p>
            <a:pPr eaLnBrk="1" hangingPunct="1"/>
            <a:r>
              <a:rPr lang="en-US" dirty="0"/>
              <a:t>Three Bus LMPs – Constraints Ignored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1" y="1285875"/>
            <a:ext cx="6759575" cy="4318000"/>
          </a:xfrm>
          <a:noFill/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36887" y="5305973"/>
            <a:ext cx="6172200" cy="830997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  <a:latin typeface="+mn-lt"/>
              </a:rPr>
              <a:t>Line from Bus 1 to Bus 3 is over-loaded; all buses have same marginal cost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9167950" y="2153481"/>
            <a:ext cx="1134285" cy="1938992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Gen 1’s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cost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is $10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per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MWh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719264" y="1793119"/>
            <a:ext cx="1134285" cy="1938992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  <a:latin typeface="+mn-lt"/>
              </a:rPr>
              <a:t>Gen 2’s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  <a:latin typeface="+mn-lt"/>
              </a:rPr>
              <a:t>cost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  <a:latin typeface="+mn-lt"/>
              </a:rPr>
              <a:t>is $12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  <a:latin typeface="+mn-lt"/>
              </a:rPr>
              <a:t>per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  <a:latin typeface="+mn-lt"/>
              </a:rPr>
              <a:t>MWh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6560" y="6182518"/>
            <a:ext cx="3842847" cy="52322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PowerWorld Case: </a:t>
            </a:r>
            <a:r>
              <a:rPr lang="en-US" sz="2800" b="1" dirty="0">
                <a:solidFill>
                  <a:srgbClr val="1E0000"/>
                </a:solidFill>
              </a:rPr>
              <a:t>B3LP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90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9464" y="76200"/>
            <a:ext cx="8978537" cy="1066800"/>
          </a:xfrm>
        </p:spPr>
        <p:txBody>
          <a:bodyPr/>
          <a:lstStyle/>
          <a:p>
            <a:r>
              <a:rPr lang="en-US" dirty="0"/>
              <a:t>Three Bus LMPs – Constraint Unforced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0152" y="1280161"/>
            <a:ext cx="7010400" cy="4645025"/>
          </a:xfrm>
          <a:noFill/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551652" y="5707857"/>
            <a:ext cx="6743384" cy="830997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Line from 1 to 3 is no longer overloaded, but now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the marginal cost of electricity at bus 3 is $14 / MWh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73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Real Grid LMPs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10800" y="1686017"/>
            <a:ext cx="1828800" cy="341632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Every few  minutes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LMPs are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posted online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for several different independent system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334780"/>
            <a:ext cx="944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Image2 Source: </a:t>
            </a:r>
            <a:r>
              <a:rPr lang="en-US" sz="1400" dirty="0">
                <a:hlinkClick r:id="rId2"/>
              </a:rPr>
              <a:t>https://www.misoenergy.org/markets-and-operations/real-time--market-data/real-time-displays</a:t>
            </a:r>
            <a:r>
              <a:rPr lang="en-US" sz="1200" dirty="0">
                <a:hlinkClick r:id="rId2"/>
              </a:rPr>
              <a:t>/</a:t>
            </a:r>
            <a:endParaRPr lang="en-US" sz="12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24</a:t>
            </a:fld>
            <a:endParaRPr lang="en-US" sz="2000" dirty="0">
              <a:solidFill>
                <a:srgbClr val="1E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6016625"/>
            <a:ext cx="7094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dirty="0"/>
              <a:t>Image1 Source: http://www.ercot.com/content/cdr/contours/rtmLmp.html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6" y="1219199"/>
            <a:ext cx="5068888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68" y="1829189"/>
            <a:ext cx="4478337" cy="41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5507038" y="1219200"/>
            <a:ext cx="352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>
                <a:solidFill>
                  <a:srgbClr val="1E0000"/>
                </a:solidFill>
                <a:latin typeface="Arial" pitchFamily="34" charset="0"/>
              </a:rPr>
              <a:t>MISO’s from 6/13/2022 </a:t>
            </a:r>
          </a:p>
        </p:txBody>
      </p:sp>
    </p:spTree>
    <p:extLst>
      <p:ext uri="{BB962C8B-B14F-4D97-AF65-F5344CB8AC3E}">
        <p14:creationId xmlns:p14="http://schemas.microsoft.com/office/powerpoint/2010/main" val="2308469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There is Not Much LMP Variation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7400" y="1290221"/>
            <a:ext cx="5715000" cy="530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458200" y="5562600"/>
            <a:ext cx="2590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dirty="0"/>
              <a:t>Image Source: http://www.ercot.com/content/cdr/contours/rtmLmp.html</a:t>
            </a:r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7772400" y="1290221"/>
            <a:ext cx="3571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>
                <a:solidFill>
                  <a:srgbClr val="1E0000"/>
                </a:solidFill>
                <a:latin typeface="Arial" pitchFamily="34" charset="0"/>
              </a:rPr>
              <a:t>ERCOT from 9/10/2022 </a:t>
            </a:r>
          </a:p>
        </p:txBody>
      </p:sp>
    </p:spTree>
    <p:extLst>
      <p:ext uri="{BB962C8B-B14F-4D97-AF65-F5344CB8AC3E}">
        <p14:creationId xmlns:p14="http://schemas.microsoft.com/office/powerpoint/2010/main" val="3158729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Power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96600" cy="3733800"/>
          </a:xfrm>
        </p:spPr>
        <p:txBody>
          <a:bodyPr/>
          <a:lstStyle/>
          <a:p>
            <a:r>
              <a:rPr lang="en-US" dirty="0"/>
              <a:t>Next slides cover some more advanced power flow topics that need to be considered in many commercial power flow studies</a:t>
            </a:r>
          </a:p>
          <a:p>
            <a:r>
              <a:rPr lang="en-US" dirty="0"/>
              <a:t>An important consideration in the power flow is the assumed time scale of the response, and the assumed model of operator actions</a:t>
            </a:r>
          </a:p>
          <a:p>
            <a:pPr lvl="1"/>
            <a:r>
              <a:rPr lang="en-US" dirty="0"/>
              <a:t>Planning power flow studies usually assume automatic modeling of operator actions and a longer time frame of response (controls have time to reach steady-state)</a:t>
            </a:r>
          </a:p>
          <a:p>
            <a:pPr lvl="2"/>
            <a:r>
              <a:rPr lang="en-US" dirty="0"/>
              <a:t>For example, who is actually doing the volt/var control</a:t>
            </a:r>
          </a:p>
          <a:p>
            <a:pPr lvl="1"/>
            <a:r>
              <a:rPr lang="en-US" dirty="0"/>
              <a:t> In real-time applications operator actions are usually not automated and controls may be more limited in time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3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Quasi-Newton Power Flow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430000" cy="3733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First we consider some modified versions of the Newton power flow </a:t>
            </a:r>
            <a:r>
              <a:rPr lang="en-US" dirty="0">
                <a:latin typeface="Times" pitchFamily="-96" charset="0"/>
              </a:rPr>
              <a:t>(NPF) 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Times" pitchFamily="-96" charset="0"/>
              </a:rPr>
              <a:t>Since most of the computation in the NPF is associated with building and factoring the Jacobian matrix, </a:t>
            </a:r>
            <a:r>
              <a:rPr lang="en-US" b="1" dirty="0">
                <a:latin typeface="Times" pitchFamily="-96" charset="0"/>
              </a:rPr>
              <a:t>J</a:t>
            </a:r>
            <a:r>
              <a:rPr lang="en-US" dirty="0">
                <a:latin typeface="Times" pitchFamily="-96" charset="0"/>
              </a:rPr>
              <a:t>, the focus is on trying to reduce this computation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Times" pitchFamily="-96" charset="0"/>
              </a:rPr>
              <a:t>In a pure NPF </a:t>
            </a:r>
            <a:r>
              <a:rPr lang="en-US" b="1" dirty="0">
                <a:latin typeface="Times" pitchFamily="-96" charset="0"/>
              </a:rPr>
              <a:t>J </a:t>
            </a:r>
            <a:r>
              <a:rPr lang="en-US" dirty="0">
                <a:latin typeface="Times" pitchFamily="-96" charset="0"/>
              </a:rPr>
              <a:t>is build and factored each iteration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years pretty much every variation of the NPF has been tried; here we just touch on the most common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a method is effective can be application dependent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in contingency analysis we are usually just resolving a solved case with an often small perturbation 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71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Quasi-Newton Power Flow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01400" cy="3733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The simplest modification of the NPF results when </a:t>
            </a:r>
            <a:r>
              <a:rPr lang="en-US" b="1" dirty="0"/>
              <a:t>J </a:t>
            </a:r>
            <a:r>
              <a:rPr lang="en-US" dirty="0"/>
              <a:t>is kept constant for a number of iterations, say k iterations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Sometimes known as the Dishonest Newton </a:t>
            </a:r>
          </a:p>
          <a:p>
            <a:pPr>
              <a:spcBef>
                <a:spcPct val="0"/>
              </a:spcBef>
            </a:pPr>
            <a:r>
              <a:rPr lang="en-US" dirty="0"/>
              <a:t>The approach balances increased speed per iteration, with potentially more iterations to perform</a:t>
            </a:r>
          </a:p>
          <a:p>
            <a:pPr>
              <a:spcBef>
                <a:spcPct val="0"/>
              </a:spcBef>
            </a:pPr>
            <a:r>
              <a:rPr lang="en-US" dirty="0"/>
              <a:t>There is also an increased possibility for divergence</a:t>
            </a:r>
          </a:p>
          <a:p>
            <a:pPr>
              <a:spcBef>
                <a:spcPct val="0"/>
              </a:spcBef>
            </a:pPr>
            <a:r>
              <a:rPr lang="en-US" dirty="0"/>
              <a:t>Since the mismatch equations are not modified, if it converges it should converge to the same solution as the NPF</a:t>
            </a:r>
          </a:p>
          <a:p>
            <a:pPr>
              <a:spcBef>
                <a:spcPct val="0"/>
              </a:spcBef>
            </a:pPr>
            <a:r>
              <a:rPr lang="en-US" dirty="0"/>
              <a:t>These methods are not commonly used, except in very short duration, sequential power flows with small mismatches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Bus PowerWorld Simulator Case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18839" y="1004073"/>
            <a:ext cx="10214299" cy="5687903"/>
            <a:chOff x="149225" y="1076980"/>
            <a:chExt cx="10214299" cy="568790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5" r="5089"/>
            <a:stretch>
              <a:fillRect/>
            </a:stretch>
          </p:blipFill>
          <p:spPr bwMode="auto">
            <a:xfrm>
              <a:off x="1676400" y="1600200"/>
              <a:ext cx="6670675" cy="387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1676400" y="2219325"/>
              <a:ext cx="919162" cy="38100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149225" y="1497013"/>
              <a:ext cx="1439818" cy="2677656"/>
            </a:xfrm>
            <a:prstGeom prst="rect">
              <a:avLst/>
            </a:prstGeom>
            <a:solidFill>
              <a:srgbClr val="FFE6E6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Load with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green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arrows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indicating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amount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of MW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flow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149225" y="4697413"/>
              <a:ext cx="1370888" cy="1569660"/>
            </a:xfrm>
            <a:prstGeom prst="rect">
              <a:avLst/>
            </a:prstGeom>
            <a:solidFill>
              <a:srgbClr val="FFE6E6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Used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to control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output of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generator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8907786" y="1434306"/>
              <a:ext cx="1455738" cy="1570037"/>
            </a:xfrm>
            <a:prstGeom prst="rect">
              <a:avLst/>
            </a:prstGeom>
            <a:solidFill>
              <a:srgbClr val="FFE6E6"/>
            </a:solidFill>
            <a:ln>
              <a:noFill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Note the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power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balance at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each bus</a:t>
              </a:r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 flipV="1">
              <a:off x="1223962" y="3819525"/>
              <a:ext cx="912019" cy="121920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 flipH="1" flipV="1">
              <a:off x="5011736" y="2943225"/>
              <a:ext cx="250825" cy="253523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 flipH="1">
              <a:off x="7338868" y="2130307"/>
              <a:ext cx="1416517" cy="705534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2112590" y="5564554"/>
              <a:ext cx="5700600" cy="1200329"/>
            </a:xfrm>
            <a:prstGeom prst="rect">
              <a:avLst/>
            </a:prstGeom>
            <a:solidFill>
              <a:srgbClr val="FFE6E6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Direction of green arrow is used to indicate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direction of real power (MW) flow; the blue </a:t>
              </a:r>
              <a:br>
                <a:rPr lang="en-US" altLang="en-US" sz="2400" dirty="0">
                  <a:solidFill>
                    <a:srgbClr val="1E0000"/>
                  </a:solidFill>
                </a:rPr>
              </a:br>
              <a:r>
                <a:rPr lang="en-US" altLang="en-US" sz="2400" dirty="0">
                  <a:solidFill>
                    <a:srgbClr val="1E0000"/>
                  </a:solidFill>
                </a:rPr>
                <a:t>arrows show the reactive power 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6000" y="1076980"/>
              <a:ext cx="5069145" cy="523220"/>
            </a:xfrm>
            <a:prstGeom prst="rect">
              <a:avLst/>
            </a:prstGeom>
            <a:solidFill>
              <a:srgbClr val="FFE6E6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E0000"/>
                  </a:solidFill>
                </a:rPr>
                <a:t>PowerWorld Case Name: </a:t>
              </a:r>
              <a:r>
                <a:rPr lang="en-US" b="1" dirty="0">
                  <a:solidFill>
                    <a:srgbClr val="1E0000"/>
                  </a:solidFill>
                </a:rPr>
                <a:t>B3Slow</a:t>
              </a:r>
            </a:p>
          </p:txBody>
        </p:sp>
      </p:grpSp>
      <p:sp>
        <p:nvSpPr>
          <p:cNvPr id="2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28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Dishonest N-R Example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89125" y="1279525"/>
          <a:ext cx="59944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94360" imgH="4698720" progId="Equation.DSMT4">
                  <p:embed/>
                </p:oleObj>
              </mc:Choice>
              <mc:Fallback>
                <p:oleObj name="Equation" r:id="rId2" imgW="5994360" imgH="4698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1279525"/>
                        <a:ext cx="599440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458200" y="2057400"/>
            <a:ext cx="2667000" cy="3046988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We pay a price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in increased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iterations, but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with decreased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computation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per iteration; that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price is too high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in this example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35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Decoupled Power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049000" cy="3733800"/>
          </a:xfrm>
        </p:spPr>
        <p:txBody>
          <a:bodyPr/>
          <a:lstStyle/>
          <a:p>
            <a:r>
              <a:rPr lang="en-US" altLang="en-US" dirty="0"/>
              <a:t>Rather than not updating the Jacobian, the decoupled power flow takes advantage of characteristics of the power grid in order to decouple the real and reactive power balance equations</a:t>
            </a:r>
          </a:p>
          <a:p>
            <a:pPr lvl="1"/>
            <a:r>
              <a:rPr lang="en-US" altLang="en-US" dirty="0"/>
              <a:t>There is a strong coupling between real power and voltage angle, and reactive power and voltage magnitude</a:t>
            </a:r>
          </a:p>
          <a:p>
            <a:pPr lvl="1"/>
            <a:r>
              <a:rPr lang="en-US" altLang="en-US" dirty="0"/>
              <a:t>There is a much weaker coupling between real power and voltage magnitude, and reactive power and voltage angle</a:t>
            </a:r>
          </a:p>
          <a:p>
            <a:r>
              <a:rPr lang="en-US" altLang="en-US" dirty="0"/>
              <a:t>Key reference is B. Stott, “Decoupled Newton Load Flow,” </a:t>
            </a:r>
            <a:r>
              <a:rPr lang="en-US" altLang="en-US" i="1" dirty="0"/>
              <a:t>IEEE Trans. Power. App and Syst</a:t>
            </a:r>
            <a:r>
              <a:rPr lang="en-US" altLang="en-US" dirty="0"/>
              <a:t>., Sept/Oct. 1972, pp. 1955-1959 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67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Decoupled Power Flow Formulation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82775" y="1279525"/>
          <a:ext cx="73533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53000" imgH="5054400" progId="Equation.DSMT4">
                  <p:embed/>
                </p:oleObj>
              </mc:Choice>
              <mc:Fallback>
                <p:oleObj name="Equation" r:id="rId2" imgW="7353000" imgH="5054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1279525"/>
                        <a:ext cx="73533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Power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399520" cy="3733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Opening a circuit breaker causes the power flow to quickly change.</a:t>
            </a:r>
          </a:p>
          <a:p>
            <a:pPr>
              <a:spcBef>
                <a:spcPts val="600"/>
              </a:spcBef>
            </a:pPr>
            <a:r>
              <a:rPr lang="en-US" dirty="0"/>
              <a:t>No other way to directly control power flow in a transmission line.</a:t>
            </a:r>
          </a:p>
          <a:p>
            <a:pPr>
              <a:spcBef>
                <a:spcPts val="600"/>
              </a:spcBef>
            </a:pPr>
            <a:r>
              <a:rPr lang="en-US" dirty="0"/>
              <a:t>By changing generation we can indirectly change this flow.</a:t>
            </a:r>
          </a:p>
          <a:p>
            <a:pPr>
              <a:spcBef>
                <a:spcPts val="600"/>
              </a:spcBef>
            </a:pPr>
            <a:r>
              <a:rPr lang="en-US" dirty="0"/>
              <a:t>Power flow in transmission line is limited by heating considerations</a:t>
            </a:r>
          </a:p>
          <a:p>
            <a:pPr>
              <a:spcBef>
                <a:spcPts val="600"/>
              </a:spcBef>
            </a:pPr>
            <a:r>
              <a:rPr lang="en-US" dirty="0"/>
              <a:t>Losses (I^2 R) can heat up the line, </a:t>
            </a:r>
            <a:br>
              <a:rPr lang="en-US" dirty="0"/>
            </a:br>
            <a:r>
              <a:rPr lang="en-US" dirty="0"/>
              <a:t>causing it to sag.</a:t>
            </a:r>
          </a:p>
          <a:p>
            <a:r>
              <a:rPr lang="en-US" dirty="0"/>
              <a:t>The change isn’t really instantaneous </a:t>
            </a:r>
            <a:br>
              <a:rPr lang="en-US" dirty="0"/>
            </a:br>
            <a:r>
              <a:rPr lang="en-US" dirty="0"/>
              <a:t>because of propagation delays, which </a:t>
            </a:r>
            <a:br>
              <a:rPr lang="en-US" dirty="0"/>
            </a:br>
            <a:r>
              <a:rPr lang="en-US" dirty="0"/>
              <a:t>are near the speed of light; there also </a:t>
            </a:r>
            <a:br>
              <a:rPr lang="en-US" dirty="0"/>
            </a:br>
            <a:r>
              <a:rPr lang="en-US" dirty="0"/>
              <a:t>wave reflection issues</a:t>
            </a:r>
          </a:p>
          <a:p>
            <a:pPr lvl="1"/>
            <a:r>
              <a:rPr lang="en-US" dirty="0"/>
              <a:t>This is covered in ECEN 616 and 667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76734"/>
            <a:ext cx="2971800" cy="19240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251794"/>
            <a:ext cx="2971800" cy="209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23442" y="3427239"/>
            <a:ext cx="2460516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1E0000"/>
                </a:solidFill>
              </a:rPr>
              <a:t>Red is the v</a:t>
            </a:r>
            <a:r>
              <a:rPr lang="en-US" sz="2400" baseline="-25000" dirty="0">
                <a:solidFill>
                  <a:srgbClr val="1E0000"/>
                </a:solidFill>
              </a:rPr>
              <a:t>s</a:t>
            </a:r>
            <a:r>
              <a:rPr lang="en-US" sz="2400" dirty="0">
                <a:solidFill>
                  <a:srgbClr val="1E0000"/>
                </a:solidFill>
              </a:rPr>
              <a:t> end,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green the v</a:t>
            </a:r>
            <a:r>
              <a:rPr lang="en-US" sz="2400" baseline="-25000" dirty="0">
                <a:solidFill>
                  <a:srgbClr val="1E0000"/>
                </a:solidFill>
              </a:rPr>
              <a:t>2</a:t>
            </a:r>
            <a:r>
              <a:rPr lang="en-US" sz="2400" dirty="0">
                <a:solidFill>
                  <a:srgbClr val="1E0000"/>
                </a:solidFill>
              </a:rPr>
              <a:t> end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4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Transmission Line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1615440"/>
          </a:xfrm>
        </p:spPr>
        <p:txBody>
          <a:bodyPr/>
          <a:lstStyle/>
          <a:p>
            <a:r>
              <a:rPr lang="en-US" altLang="en-US" dirty="0"/>
              <a:t>Power flow in transmission line is limited by heating considerations.</a:t>
            </a:r>
          </a:p>
          <a:p>
            <a:r>
              <a:rPr lang="en-US" altLang="en-US" dirty="0"/>
              <a:t>Losses (I</a:t>
            </a:r>
            <a:r>
              <a:rPr lang="en-US" altLang="en-US" baseline="30000" dirty="0"/>
              <a:t>2</a:t>
            </a:r>
            <a:r>
              <a:rPr lang="en-US" altLang="en-US" dirty="0"/>
              <a:t> R) can heat up the line, causing it to sag.</a:t>
            </a:r>
          </a:p>
          <a:p>
            <a:r>
              <a:rPr lang="en-US" altLang="en-US" dirty="0"/>
              <a:t>Each line has a limit; many utilities use winter/summer limits.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r="2019" b="7110"/>
          <a:stretch/>
        </p:blipFill>
        <p:spPr bwMode="auto">
          <a:xfrm>
            <a:off x="1323513" y="28956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3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Interconnected Operation Balancing Authority (BA)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6903720" cy="3733800"/>
          </a:xfrm>
        </p:spPr>
        <p:txBody>
          <a:bodyPr/>
          <a:lstStyle/>
          <a:p>
            <a:pPr eaLnBrk="1" hangingPunct="1"/>
            <a:r>
              <a:rPr lang="en-US" dirty="0"/>
              <a:t>North American Eastern and Western grids are divided into balancing authority areas (BA)</a:t>
            </a:r>
          </a:p>
          <a:p>
            <a:pPr lvl="1"/>
            <a:r>
              <a:rPr lang="en-US" dirty="0"/>
              <a:t>Often just called an area</a:t>
            </a:r>
          </a:p>
          <a:p>
            <a:pPr eaLnBrk="1" hangingPunct="1"/>
            <a:r>
              <a:rPr lang="en-US" dirty="0"/>
              <a:t>Transmission lines that join two </a:t>
            </a:r>
            <a:br>
              <a:rPr lang="en-US" dirty="0"/>
            </a:br>
            <a:r>
              <a:rPr lang="en-US" dirty="0"/>
              <a:t>areas are known as tie-lines.  </a:t>
            </a:r>
          </a:p>
          <a:p>
            <a:pPr eaLnBrk="1" hangingPunct="1"/>
            <a:r>
              <a:rPr lang="en-US" dirty="0"/>
              <a:t>The net power out of an area is </a:t>
            </a:r>
            <a:br>
              <a:rPr lang="en-US" dirty="0"/>
            </a:br>
            <a:r>
              <a:rPr lang="en-US" dirty="0"/>
              <a:t>the sum of the flow on its tie-lines.</a:t>
            </a:r>
          </a:p>
          <a:p>
            <a:pPr eaLnBrk="1" hangingPunct="1"/>
            <a:r>
              <a:rPr lang="en-US" dirty="0"/>
              <a:t>The flow out of an area is equal to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total gen - total load - total losses = tie-flow</a:t>
            </a:r>
          </a:p>
          <a:p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33600"/>
            <a:ext cx="5257800" cy="372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C0446C-B1F3-412A-071C-E26877D3C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202" y="6019800"/>
            <a:ext cx="4216797" cy="646331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</a:rPr>
              <a:t>Source: www.wecc.org/epubs/StateOfTheInterconnection/Pages/The-Bulk-Power-System.aspx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12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West Balancing Authorities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617220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1E0000"/>
                </a:solidFill>
              </a:rPr>
              <a:t>Source: www.caiso.com/Documents/RCWestEntities.pdf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209870"/>
            <a:ext cx="4572000" cy="4851918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Control Error (ACE)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area control error is the difference between the actual flow out of an area, and the scheduled flow</a:t>
            </a:r>
          </a:p>
          <a:p>
            <a:pPr lvl="1" eaLnBrk="1" hangingPunct="1"/>
            <a:r>
              <a:rPr lang="en-US" dirty="0"/>
              <a:t>ACE also includes a frequency component that we will probably consider later in the semester</a:t>
            </a:r>
          </a:p>
          <a:p>
            <a:pPr eaLnBrk="1" hangingPunct="1"/>
            <a:r>
              <a:rPr lang="en-US" dirty="0"/>
              <a:t>Ideally the ACE should always be zero</a:t>
            </a:r>
          </a:p>
          <a:p>
            <a:pPr eaLnBrk="1" hangingPunct="1"/>
            <a:r>
              <a:rPr lang="en-US" dirty="0"/>
              <a:t>Because the load is constantly changing, each utility (or ISO) must constantly change its generation to “chase” the ACE</a:t>
            </a:r>
          </a:p>
          <a:p>
            <a:pPr eaLnBrk="1" hangingPunct="1"/>
            <a:r>
              <a:rPr lang="en-US" dirty="0"/>
              <a:t>ACE was originally computed by utilities; increasingly it is computed by larger organizations such as ISOs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8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PJM Area Control Error: Sept 9, 2022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1295400"/>
            <a:ext cx="105918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C5B022-817C-2359-FC1D-FBF6055C9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246856"/>
            <a:ext cx="5867400" cy="369332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</a:rPr>
              <a:t>Source: dataviewer.pjm.com/</a:t>
            </a:r>
            <a:r>
              <a:rPr lang="en-US" altLang="en-US" sz="1800" dirty="0" err="1">
                <a:solidFill>
                  <a:srgbClr val="000000"/>
                </a:solidFill>
              </a:rPr>
              <a:t>dataviewer</a:t>
            </a:r>
            <a:r>
              <a:rPr lang="en-US" altLang="en-US" sz="1800" dirty="0">
                <a:solidFill>
                  <a:srgbClr val="000000"/>
                </a:solidFill>
              </a:rPr>
              <a:t>/pages/public/</a:t>
            </a:r>
            <a:r>
              <a:rPr lang="en-US" altLang="en-US" sz="1800" dirty="0" err="1">
                <a:solidFill>
                  <a:srgbClr val="000000"/>
                </a:solidFill>
              </a:rPr>
              <a:t>ace.jsf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77113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5308</TotalTime>
  <Words>1815</Words>
  <Application>Microsoft Office PowerPoint</Application>
  <PresentationFormat>Widescreen</PresentationFormat>
  <Paragraphs>251</Paragraphs>
  <Slides>32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Helvetica</vt:lpstr>
      <vt:lpstr>Times</vt:lpstr>
      <vt:lpstr>Times New Roman</vt:lpstr>
      <vt:lpstr>Wingdings</vt:lpstr>
      <vt:lpstr>Capsules</vt:lpstr>
      <vt:lpstr>Capsules</vt:lpstr>
      <vt:lpstr>Equation</vt:lpstr>
      <vt:lpstr>ECEN 615 Methods of Electric Power  Systems Analysis</vt:lpstr>
      <vt:lpstr>Announcements</vt:lpstr>
      <vt:lpstr>Three Bus PowerWorld Simulator Case</vt:lpstr>
      <vt:lpstr>Basic Power Control</vt:lpstr>
      <vt:lpstr>Transmission Line Limits</vt:lpstr>
      <vt:lpstr>Interconnected Operation Balancing Authority (BA) Areas</vt:lpstr>
      <vt:lpstr>RC West Balancing Authorities</vt:lpstr>
      <vt:lpstr>Area Control Error (ACE)</vt:lpstr>
      <vt:lpstr>PJM Area Control Error: Sept 9, 2022</vt:lpstr>
      <vt:lpstr>Automatic Generation Control </vt:lpstr>
      <vt:lpstr>Three Bus Case on AGC</vt:lpstr>
      <vt:lpstr>Generator Costs</vt:lpstr>
      <vt:lpstr>Economic Dispatch</vt:lpstr>
      <vt:lpstr>Power Transactions</vt:lpstr>
      <vt:lpstr>100 MW Transaction</vt:lpstr>
      <vt:lpstr>Security Constrained ED</vt:lpstr>
      <vt:lpstr>Security Constrained Dispatch</vt:lpstr>
      <vt:lpstr>Multi-Area Operation</vt:lpstr>
      <vt:lpstr>Seven Bus Case: One-line</vt:lpstr>
      <vt:lpstr>Seven Bus Case: Area View </vt:lpstr>
      <vt:lpstr>Seven Bus - Loop Flow?</vt:lpstr>
      <vt:lpstr>Pricing Electricity</vt:lpstr>
      <vt:lpstr>Three Bus LMPs – Constraints Ignored</vt:lpstr>
      <vt:lpstr>Three Bus LMPs – Constraint Unforced</vt:lpstr>
      <vt:lpstr>Example Real Grid LMPs</vt:lpstr>
      <vt:lpstr>Sometimes There is Not Much LMP Variation</vt:lpstr>
      <vt:lpstr>Advanced Power Flow</vt:lpstr>
      <vt:lpstr>Quasi-Newton Power Flow Methods</vt:lpstr>
      <vt:lpstr>Quasi-Newton Power Flow Methods</vt:lpstr>
      <vt:lpstr>Dishonest N-R Example</vt:lpstr>
      <vt:lpstr>Decoupled Power Flow</vt:lpstr>
      <vt:lpstr>Decoupled Power Flow Formulation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Overbye, Thomas J</cp:lastModifiedBy>
  <cp:revision>453</cp:revision>
  <cp:lastPrinted>2020-08-20T12:26:33Z</cp:lastPrinted>
  <dcterms:created xsi:type="dcterms:W3CDTF">2000-05-11T14:27:08Z</dcterms:created>
  <dcterms:modified xsi:type="dcterms:W3CDTF">2022-09-13T14:55:48Z</dcterms:modified>
</cp:coreProperties>
</file>