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 id="2147483734" r:id="rId2"/>
  </p:sldMasterIdLst>
  <p:notesMasterIdLst>
    <p:notesMasterId r:id="rId47"/>
  </p:notesMasterIdLst>
  <p:handoutMasterIdLst>
    <p:handoutMasterId r:id="rId48"/>
  </p:handoutMasterIdLst>
  <p:sldIdLst>
    <p:sldId id="258" r:id="rId3"/>
    <p:sldId id="259" r:id="rId4"/>
    <p:sldId id="629" r:id="rId5"/>
    <p:sldId id="577" r:id="rId6"/>
    <p:sldId id="578" r:id="rId7"/>
    <p:sldId id="579" r:id="rId8"/>
    <p:sldId id="580" r:id="rId9"/>
    <p:sldId id="581" r:id="rId10"/>
    <p:sldId id="583" r:id="rId11"/>
    <p:sldId id="584" r:id="rId12"/>
    <p:sldId id="585" r:id="rId13"/>
    <p:sldId id="586" r:id="rId14"/>
    <p:sldId id="587" r:id="rId15"/>
    <p:sldId id="588" r:id="rId16"/>
    <p:sldId id="589" r:id="rId17"/>
    <p:sldId id="590" r:id="rId18"/>
    <p:sldId id="591" r:id="rId19"/>
    <p:sldId id="592" r:id="rId20"/>
    <p:sldId id="593" r:id="rId21"/>
    <p:sldId id="599" r:id="rId22"/>
    <p:sldId id="600" r:id="rId23"/>
    <p:sldId id="601" r:id="rId24"/>
    <p:sldId id="602" r:id="rId25"/>
    <p:sldId id="603" r:id="rId26"/>
    <p:sldId id="604" r:id="rId27"/>
    <p:sldId id="605" r:id="rId28"/>
    <p:sldId id="606" r:id="rId29"/>
    <p:sldId id="607" r:id="rId30"/>
    <p:sldId id="608" r:id="rId31"/>
    <p:sldId id="609" r:id="rId32"/>
    <p:sldId id="610" r:id="rId33"/>
    <p:sldId id="611" r:id="rId34"/>
    <p:sldId id="612" r:id="rId35"/>
    <p:sldId id="613" r:id="rId36"/>
    <p:sldId id="614" r:id="rId37"/>
    <p:sldId id="615" r:id="rId38"/>
    <p:sldId id="616" r:id="rId39"/>
    <p:sldId id="617" r:id="rId40"/>
    <p:sldId id="618" r:id="rId41"/>
    <p:sldId id="619" r:id="rId42"/>
    <p:sldId id="620" r:id="rId43"/>
    <p:sldId id="621" r:id="rId44"/>
    <p:sldId id="622" r:id="rId45"/>
    <p:sldId id="623" r:id="rId46"/>
  </p:sldIdLst>
  <p:sldSz cx="12192000" cy="6858000"/>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12" autoAdjust="0"/>
    <p:restoredTop sz="94660" autoAdjust="0"/>
  </p:normalViewPr>
  <p:slideViewPr>
    <p:cSldViewPr>
      <p:cViewPr varScale="1">
        <p:scale>
          <a:sx n="104" d="100"/>
          <a:sy n="104" d="100"/>
        </p:scale>
        <p:origin x="1260"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9/23/2022</a:t>
            </a:fld>
            <a:endParaRPr lang="en-US"/>
          </a:p>
        </p:txBody>
      </p:sp>
      <p:sp>
        <p:nvSpPr>
          <p:cNvPr id="4" name="Slide Image Placeholder 3"/>
          <p:cNvSpPr>
            <a:spLocks noGrp="1" noRot="1" noChangeAspect="1"/>
          </p:cNvSpPr>
          <p:nvPr>
            <p:ph type="sldImg" idx="2"/>
          </p:nvPr>
        </p:nvSpPr>
        <p:spPr>
          <a:xfrm>
            <a:off x="419100" y="703263"/>
            <a:ext cx="6238875"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19100" y="703263"/>
            <a:ext cx="6238875" cy="35099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914400" y="990600"/>
            <a:ext cx="69088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119888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06400" y="5791200"/>
            <a:ext cx="4267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668000" cy="838200"/>
          </a:xfrm>
          <a:prstGeom prst="rect">
            <a:avLst/>
          </a:prstGeom>
        </p:spPr>
        <p:txBody>
          <a:bodyPr/>
          <a:lstStyle/>
          <a:p>
            <a:r>
              <a:rPr lang="en-US" dirty="0"/>
              <a:t>Click to edit Master title style</a:t>
            </a:r>
          </a:p>
        </p:txBody>
      </p:sp>
      <p:sp>
        <p:nvSpPr>
          <p:cNvPr id="4"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5080000" cy="41148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6197600" y="1600200"/>
            <a:ext cx="508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6197600" y="3733800"/>
            <a:ext cx="508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xfrm>
            <a:off x="9448800" y="6324600"/>
            <a:ext cx="2540000" cy="457200"/>
          </a:xfrm>
          <a:prstGeom prst="rect">
            <a:avLst/>
          </a:prstGeom>
          <a:ln/>
        </p:spPr>
        <p:txBody>
          <a:bodyPr/>
          <a:lstStyle>
            <a:lvl1pPr>
              <a:defRPr>
                <a:solidFill>
                  <a:srgbClr val="000000"/>
                </a:solidFill>
              </a:defRPr>
            </a:lvl1pPr>
          </a:lstStyle>
          <a:p>
            <a:pPr>
              <a:defRPr/>
            </a:pPr>
            <a:fld id="{5DBB51EA-48A4-4916-A419-BC45393201CB}" type="slidenum">
              <a:rPr lang="en-US" smtClean="0"/>
              <a:pPr>
                <a:defRPr/>
              </a:pPr>
              <a:t>‹#›</a:t>
            </a:fld>
            <a:endParaRPr lang="en-US" dirty="0"/>
          </a:p>
        </p:txBody>
      </p:sp>
    </p:spTree>
    <p:extLst>
      <p:ext uri="{BB962C8B-B14F-4D97-AF65-F5344CB8AC3E}">
        <p14:creationId xmlns:p14="http://schemas.microsoft.com/office/powerpoint/2010/main" val="1315913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11176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487680" y="1280160"/>
            <a:ext cx="1129792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10668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317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668000" cy="838200"/>
          </a:xfrm>
          <a:prstGeom prst="rect">
            <a:avLst/>
          </a:prstGeom>
        </p:spPr>
        <p:txBody>
          <a:bodyPr/>
          <a:lstStyle/>
          <a:p>
            <a:r>
              <a:rPr lang="en-US" dirty="0"/>
              <a:t>Click to edit Master title style</a:t>
            </a:r>
          </a:p>
        </p:txBody>
      </p:sp>
      <p:sp>
        <p:nvSpPr>
          <p:cNvPr id="3"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914400" y="990600"/>
            <a:ext cx="69088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119888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406400" y="5791200"/>
            <a:ext cx="4267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609600" y="76200"/>
            <a:ext cx="11176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487680" y="1280160"/>
            <a:ext cx="1129792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10668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524000"/>
            <a:ext cx="52324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2"/>
          </p:nvPr>
        </p:nvSpPr>
        <p:spPr>
          <a:xfrm>
            <a:off x="9144000" y="6492240"/>
            <a:ext cx="28448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4223174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609600" y="76200"/>
            <a:ext cx="10668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 name="Rectangle 6"/>
          <p:cNvSpPr>
            <a:spLocks noGrp="1" noChangeArrowheads="1"/>
          </p:cNvSpPr>
          <p:nvPr>
            <p:ph type="sldNum" sz="quarter" idx="4"/>
          </p:nvPr>
        </p:nvSpPr>
        <p:spPr bwMode="auto">
          <a:xfrm>
            <a:off x="9448800" y="63246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2000">
                <a:latin typeface="Times New Roman" pitchFamily="18" charset="0"/>
              </a:defRPr>
            </a:lvl1pPr>
          </a:lstStyle>
          <a:p>
            <a:pPr>
              <a:defRPr/>
            </a:pPr>
            <a:fld id="{F6D20532-61D7-47D0-903F-227F7C48AD34}" type="slidenum">
              <a:rPr lang="en-US"/>
              <a:pPr>
                <a:defRPr/>
              </a:pPr>
              <a:t>‹#›</a:t>
            </a:fld>
            <a:endParaRPr lang="en-US" dirty="0"/>
          </a:p>
        </p:txBody>
      </p:sp>
      <p:sp>
        <p:nvSpPr>
          <p:cNvPr id="15" name="Rectangle 7"/>
          <p:cNvSpPr>
            <a:spLocks noGrp="1" noChangeArrowheads="1"/>
          </p:cNvSpPr>
          <p:nvPr>
            <p:ph type="body" idx="1"/>
          </p:nvPr>
        </p:nvSpPr>
        <p:spPr bwMode="auto">
          <a:xfrm>
            <a:off x="487680" y="1280160"/>
            <a:ext cx="10668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318241" y="838200"/>
            <a:ext cx="8128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Lst>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609600" y="76200"/>
            <a:ext cx="10668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487680" y="1280160"/>
            <a:ext cx="10668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318241" y="838200"/>
            <a:ext cx="8128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Lst>
  <p:hf hdr="0" ftr="0" dt="0"/>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4.bin"/><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7.xm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8.bin"/><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0.bin"/><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forms.gle/6aye2butgCLDv6bz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2.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2.wmf"/><Relationship Id="rId7" Type="http://schemas.openxmlformats.org/officeDocument/2006/relationships/image" Target="../media/image24.wmf"/><Relationship Id="rId2"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16.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5.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19.bin"/><Relationship Id="rId1" Type="http://schemas.openxmlformats.org/officeDocument/2006/relationships/slideLayout" Target="../slideLayouts/slideLayout7.xml"/><Relationship Id="rId6" Type="http://schemas.openxmlformats.org/officeDocument/2006/relationships/oleObject" Target="../embeddings/oleObject21.bin"/><Relationship Id="rId5" Type="http://schemas.openxmlformats.org/officeDocument/2006/relationships/image" Target="../media/image28.wmf"/><Relationship Id="rId4" Type="http://schemas.openxmlformats.org/officeDocument/2006/relationships/oleObject" Target="../embeddings/oleObject20.bin"/><Relationship Id="rId9" Type="http://schemas.openxmlformats.org/officeDocument/2006/relationships/image" Target="../media/image30.wmf"/></Relationships>
</file>

<file path=ppt/slides/_rels/slide27.x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3.wmf"/><Relationship Id="rId2" Type="http://schemas.openxmlformats.org/officeDocument/2006/relationships/oleObject" Target="../embeddings/oleObject23.bin"/><Relationship Id="rId1" Type="http://schemas.openxmlformats.org/officeDocument/2006/relationships/slideLayout" Target="../slideLayouts/slideLayout7.xml"/><Relationship Id="rId6" Type="http://schemas.openxmlformats.org/officeDocument/2006/relationships/oleObject" Target="../embeddings/oleObject25.bin"/><Relationship Id="rId5" Type="http://schemas.openxmlformats.org/officeDocument/2006/relationships/image" Target="../media/image32.wmf"/><Relationship Id="rId4" Type="http://schemas.openxmlformats.org/officeDocument/2006/relationships/oleObject" Target="../embeddings/oleObject24.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26.bin"/><Relationship Id="rId1" Type="http://schemas.openxmlformats.org/officeDocument/2006/relationships/slideLayout" Target="../slideLayouts/slideLayout7.xml"/><Relationship Id="rId6" Type="http://schemas.openxmlformats.org/officeDocument/2006/relationships/oleObject" Target="../embeddings/oleObject28.bin"/><Relationship Id="rId5" Type="http://schemas.openxmlformats.org/officeDocument/2006/relationships/image" Target="../media/image35.wmf"/><Relationship Id="rId4" Type="http://schemas.openxmlformats.org/officeDocument/2006/relationships/oleObject" Target="../embeddings/oleObject27.bin"/><Relationship Id="rId9" Type="http://schemas.openxmlformats.org/officeDocument/2006/relationships/image" Target="../media/image3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8.wmf"/><Relationship Id="rId7" Type="http://schemas.openxmlformats.org/officeDocument/2006/relationships/image" Target="../media/image40.wmf"/><Relationship Id="rId2" Type="http://schemas.openxmlformats.org/officeDocument/2006/relationships/oleObject" Target="../embeddings/oleObject30.bin"/><Relationship Id="rId1" Type="http://schemas.openxmlformats.org/officeDocument/2006/relationships/slideLayout" Target="../slideLayouts/slideLayout11.xml"/><Relationship Id="rId6" Type="http://schemas.openxmlformats.org/officeDocument/2006/relationships/oleObject" Target="../embeddings/oleObject32.bin"/><Relationship Id="rId5" Type="http://schemas.openxmlformats.org/officeDocument/2006/relationships/image" Target="../media/image39.wmf"/><Relationship Id="rId4" Type="http://schemas.openxmlformats.org/officeDocument/2006/relationships/oleObject" Target="../embeddings/oleObject31.bin"/><Relationship Id="rId9" Type="http://schemas.openxmlformats.org/officeDocument/2006/relationships/image" Target="../media/image41.wmf"/></Relationships>
</file>

<file path=ppt/slides/_rels/slide31.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4.bin"/><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oleObject" Target="../embeddings/oleObject35.bin"/><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36.bin"/><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oleObject" Target="../embeddings/oleObject37.bin"/><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38.bin"/><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39.bin"/><Relationship Id="rId1" Type="http://schemas.openxmlformats.org/officeDocument/2006/relationships/slideLayout" Target="../slideLayouts/slideLayout7.xml"/><Relationship Id="rId5" Type="http://schemas.openxmlformats.org/officeDocument/2006/relationships/image" Target="../media/image48.wmf"/><Relationship Id="rId4" Type="http://schemas.openxmlformats.org/officeDocument/2006/relationships/oleObject" Target="../embeddings/oleObject40.bin"/></Relationships>
</file>

<file path=ppt/slides/_rels/slide39.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oleObject" Target="../embeddings/oleObject41.bin"/><Relationship Id="rId1" Type="http://schemas.openxmlformats.org/officeDocument/2006/relationships/slideLayout" Target="../slideLayouts/slideLayout7.xml"/><Relationship Id="rId5" Type="http://schemas.openxmlformats.org/officeDocument/2006/relationships/image" Target="../media/image50.wmf"/><Relationship Id="rId4" Type="http://schemas.openxmlformats.org/officeDocument/2006/relationships/oleObject" Target="../embeddings/oleObject4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oleObject" Target="../embeddings/oleObject43.bin"/><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oleObject" Target="../embeddings/oleObject44.bin"/><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45.bin"/><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46.bin"/><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47.bin"/><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1524000" y="76201"/>
            <a:ext cx="9144000" cy="1646237"/>
          </a:xfrm>
          <a:noFill/>
        </p:spPr>
        <p:txBody>
          <a:bodyPr anchor="ctr"/>
          <a:lstStyle/>
          <a:p>
            <a:pPr algn="ctr" eaLnBrk="1" hangingPunct="1">
              <a:spcBef>
                <a:spcPct val="50000"/>
              </a:spcBef>
            </a:pPr>
            <a:r>
              <a:rPr lang="en-US" altLang="en-US" dirty="0"/>
              <a:t>ECEN 615</a:t>
            </a:r>
            <a:br>
              <a:rPr lang="en-US" altLang="en-US" dirty="0"/>
            </a:br>
            <a:r>
              <a:rPr lang="en-US" altLang="en-US" dirty="0"/>
              <a:t>Methods of Electric Power </a:t>
            </a:r>
            <a:br>
              <a:rPr lang="en-US" altLang="en-US" dirty="0"/>
            </a:br>
            <a:r>
              <a:rPr lang="en-US" altLang="en-US" dirty="0"/>
              <a:t>Systems Analysis</a:t>
            </a:r>
          </a:p>
        </p:txBody>
      </p:sp>
      <p:sp>
        <p:nvSpPr>
          <p:cNvPr id="6" name="Rectangle 5"/>
          <p:cNvSpPr/>
          <p:nvPr/>
        </p:nvSpPr>
        <p:spPr>
          <a:xfrm>
            <a:off x="1828800" y="1752601"/>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Lecture 7: Advanced Power Flow, </a:t>
            </a:r>
            <a:br>
              <a:rPr lang="en-US" sz="3200" b="1" kern="0" dirty="0">
                <a:solidFill>
                  <a:srgbClr val="1E0000"/>
                </a:solidFill>
                <a:latin typeface="Arial" pitchFamily="34" charset="0"/>
                <a:cs typeface="Arial" pitchFamily="34" charset="0"/>
              </a:rPr>
            </a:br>
            <a:r>
              <a:rPr lang="en-US" sz="3200" b="1" kern="0" dirty="0">
                <a:solidFill>
                  <a:srgbClr val="1E0000"/>
                </a:solidFill>
                <a:latin typeface="Arial" pitchFamily="34" charset="0"/>
                <a:cs typeface="Arial" pitchFamily="34" charset="0"/>
              </a:rPr>
              <a:t>Gaussian Elimination, Sparse Systems</a:t>
            </a:r>
          </a:p>
        </p:txBody>
      </p:sp>
      <p:sp>
        <p:nvSpPr>
          <p:cNvPr id="7" name="Subtitle 2"/>
          <p:cNvSpPr>
            <a:spLocks noGrp="1"/>
          </p:cNvSpPr>
          <p:nvPr>
            <p:ph type="subTitle" sz="quarter" idx="1"/>
          </p:nvPr>
        </p:nvSpPr>
        <p:spPr>
          <a:xfrm>
            <a:off x="1752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Approximations</a:t>
            </a:r>
            <a:endParaRPr lang="en-US" dirty="0"/>
          </a:p>
        </p:txBody>
      </p:sp>
      <p:graphicFrame>
        <p:nvGraphicFramePr>
          <p:cNvPr id="5" name="Object 3"/>
          <p:cNvGraphicFramePr>
            <a:graphicFrameLocks noChangeAspect="1"/>
          </p:cNvGraphicFramePr>
          <p:nvPr>
            <p:extLst>
              <p:ext uri="{D42A27DB-BD31-4B8C-83A1-F6EECF244321}">
                <p14:modId xmlns:p14="http://schemas.microsoft.com/office/powerpoint/2010/main" val="1931848765"/>
              </p:ext>
            </p:extLst>
          </p:nvPr>
        </p:nvGraphicFramePr>
        <p:xfrm>
          <a:off x="457200" y="1280160"/>
          <a:ext cx="7298631" cy="2453640"/>
        </p:xfrm>
        <a:graphic>
          <a:graphicData uri="http://schemas.openxmlformats.org/presentationml/2006/ole">
            <mc:AlternateContent xmlns:mc="http://schemas.openxmlformats.org/markup-compatibility/2006">
              <mc:Choice xmlns:v="urn:schemas-microsoft-com:vml" Requires="v">
                <p:oleObj name="Equation" r:id="rId2" imgW="6845040" imgH="2705040" progId="Equation.DSMT4">
                  <p:embed/>
                </p:oleObj>
              </mc:Choice>
              <mc:Fallback>
                <p:oleObj name="Equation" r:id="rId2" imgW="6845040" imgH="2705040" progId="Equation.DSMT4">
                  <p:embed/>
                  <p:pic>
                    <p:nvPicPr>
                      <p:cNvPr id="5" name="Object 3"/>
                      <p:cNvPicPr>
                        <a:picLocks noChangeAspect="1" noChangeArrowheads="1"/>
                      </p:cNvPicPr>
                      <p:nvPr/>
                    </p:nvPicPr>
                    <p:blipFill>
                      <a:blip r:embed="rId3"/>
                      <a:srcRect/>
                      <a:stretch>
                        <a:fillRect/>
                      </a:stretch>
                    </p:blipFill>
                    <p:spPr bwMode="auto">
                      <a:xfrm>
                        <a:off x="457200" y="1280160"/>
                        <a:ext cx="7298631" cy="2453640"/>
                      </a:xfrm>
                      <a:prstGeom prst="rect">
                        <a:avLst/>
                      </a:prstGeom>
                      <a:noFill/>
                      <a:ln>
                        <a:noFill/>
                      </a:ln>
                      <a:effec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76530684"/>
              </p:ext>
            </p:extLst>
          </p:nvPr>
        </p:nvGraphicFramePr>
        <p:xfrm>
          <a:off x="457200" y="3886200"/>
          <a:ext cx="6767513" cy="2560638"/>
        </p:xfrm>
        <a:graphic>
          <a:graphicData uri="http://schemas.openxmlformats.org/presentationml/2006/ole">
            <mc:AlternateContent xmlns:mc="http://schemas.openxmlformats.org/markup-compatibility/2006">
              <mc:Choice xmlns:v="urn:schemas-microsoft-com:vml" Requires="v">
                <p:oleObj name="Equation" r:id="rId4" imgW="6883200" imgH="2603160" progId="Equation.DSMT4">
                  <p:embed/>
                </p:oleObj>
              </mc:Choice>
              <mc:Fallback>
                <p:oleObj name="Equation" r:id="rId4" imgW="6883200" imgH="2603160" progId="Equation.DSMT4">
                  <p:embed/>
                  <p:pic>
                    <p:nvPicPr>
                      <p:cNvPr id="6" name="Object 5"/>
                      <p:cNvPicPr>
                        <a:picLocks noChangeAspect="1" noChangeArrowheads="1"/>
                      </p:cNvPicPr>
                      <p:nvPr/>
                    </p:nvPicPr>
                    <p:blipFill>
                      <a:blip r:embed="rId5"/>
                      <a:srcRect/>
                      <a:stretch>
                        <a:fillRect/>
                      </a:stretch>
                    </p:blipFill>
                    <p:spPr bwMode="auto">
                      <a:xfrm>
                        <a:off x="457200" y="3886200"/>
                        <a:ext cx="6767513" cy="2560638"/>
                      </a:xfrm>
                      <a:prstGeom prst="rect">
                        <a:avLst/>
                      </a:prstGeom>
                      <a:noFill/>
                      <a:ln>
                        <a:noFill/>
                      </a:ln>
                      <a:effectLst/>
                    </p:spPr>
                  </p:pic>
                </p:oleObj>
              </mc:Fallback>
            </mc:AlternateContent>
          </a:graphicData>
        </a:graphic>
      </p:graphicFrame>
      <p:sp>
        <p:nvSpPr>
          <p:cNvPr id="7" name="TextBox 6"/>
          <p:cNvSpPr txBox="1"/>
          <p:nvPr/>
        </p:nvSpPr>
        <p:spPr>
          <a:xfrm>
            <a:off x="457200" y="3505200"/>
            <a:ext cx="7725769" cy="523220"/>
          </a:xfrm>
          <a:prstGeom prst="rect">
            <a:avLst/>
          </a:prstGeom>
          <a:noFill/>
        </p:spPr>
        <p:txBody>
          <a:bodyPr wrap="square" rtlCol="0">
            <a:spAutoFit/>
          </a:bodyPr>
          <a:lstStyle/>
          <a:p>
            <a:r>
              <a:rPr lang="en-US" sz="2800" dirty="0">
                <a:solidFill>
                  <a:srgbClr val="1E0000"/>
                </a:solidFill>
                <a:latin typeface="+mn-lt"/>
              </a:rPr>
              <a:t>To see the impact on the real power equations recall </a:t>
            </a:r>
          </a:p>
        </p:txBody>
      </p:sp>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9</a:t>
            </a:fld>
            <a:endParaRPr lang="en-US" sz="2000" dirty="0">
              <a:solidFill>
                <a:srgbClr val="1E0000"/>
              </a:solidFill>
            </a:endParaRPr>
          </a:p>
        </p:txBody>
      </p:sp>
    </p:spTree>
    <p:extLst>
      <p:ext uri="{BB962C8B-B14F-4D97-AF65-F5344CB8AC3E}">
        <p14:creationId xmlns:p14="http://schemas.microsoft.com/office/powerpoint/2010/main" val="234178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Approximations</a:t>
            </a:r>
          </a:p>
        </p:txBody>
      </p:sp>
      <p:sp>
        <p:nvSpPr>
          <p:cNvPr id="3" name="Content Placeholder 2"/>
          <p:cNvSpPr>
            <a:spLocks noGrp="1"/>
          </p:cNvSpPr>
          <p:nvPr>
            <p:ph idx="1"/>
          </p:nvPr>
        </p:nvSpPr>
        <p:spPr/>
        <p:txBody>
          <a:bodyPr/>
          <a:lstStyle/>
          <a:p>
            <a:r>
              <a:rPr lang="en-US" dirty="0"/>
              <a:t>With the approximations for the diagonal term we get</a:t>
            </a:r>
            <a:br>
              <a:rPr lang="en-US" dirty="0"/>
            </a:br>
            <a:br>
              <a:rPr lang="en-US" dirty="0"/>
            </a:br>
            <a:br>
              <a:rPr lang="en-US" dirty="0"/>
            </a:br>
            <a:br>
              <a:rPr lang="en-US" dirty="0"/>
            </a:br>
            <a:br>
              <a:rPr lang="en-US" dirty="0"/>
            </a:br>
            <a:br>
              <a:rPr lang="en-US" dirty="0"/>
            </a:br>
            <a:br>
              <a:rPr lang="en-US" dirty="0"/>
            </a:br>
            <a:endParaRPr lang="en-US" dirty="0"/>
          </a:p>
          <a:p>
            <a:r>
              <a:rPr lang="en-US" dirty="0"/>
              <a:t>Hence the Jacobian for the real equations can be approximated as –</a:t>
            </a:r>
            <a:r>
              <a:rPr lang="en-US" b="1" dirty="0"/>
              <a:t>B</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03417911"/>
              </p:ext>
            </p:extLst>
          </p:nvPr>
        </p:nvGraphicFramePr>
        <p:xfrm>
          <a:off x="1219200" y="1905000"/>
          <a:ext cx="3225800" cy="1727200"/>
        </p:xfrm>
        <a:graphic>
          <a:graphicData uri="http://schemas.openxmlformats.org/presentationml/2006/ole">
            <mc:AlternateContent xmlns:mc="http://schemas.openxmlformats.org/markup-compatibility/2006">
              <mc:Choice xmlns:v="urn:schemas-microsoft-com:vml" Requires="v">
                <p:oleObj name="Equation" r:id="rId2" imgW="3225600" imgH="1726920" progId="Equation.DSMT4">
                  <p:embed/>
                </p:oleObj>
              </mc:Choice>
              <mc:Fallback>
                <p:oleObj name="Equation" r:id="rId2" imgW="3225600" imgH="172692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05000"/>
                        <a:ext cx="3225800"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27471911"/>
              </p:ext>
            </p:extLst>
          </p:nvPr>
        </p:nvGraphicFramePr>
        <p:xfrm>
          <a:off x="914400" y="3200400"/>
          <a:ext cx="7977188" cy="1398588"/>
        </p:xfrm>
        <a:graphic>
          <a:graphicData uri="http://schemas.openxmlformats.org/presentationml/2006/ole">
            <mc:AlternateContent xmlns:mc="http://schemas.openxmlformats.org/markup-compatibility/2006">
              <mc:Choice xmlns:v="urn:schemas-microsoft-com:vml" Requires="v">
                <p:oleObj name="Equation" r:id="rId4" imgW="8115120" imgH="1422360" progId="Equation.DSMT4">
                  <p:embed/>
                </p:oleObj>
              </mc:Choice>
              <mc:Fallback>
                <p:oleObj name="Equation" r:id="rId4" imgW="8115120" imgH="1422360"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00400"/>
                        <a:ext cx="7977188"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10</a:t>
            </a:fld>
            <a:endParaRPr lang="en-US" sz="2000" dirty="0">
              <a:solidFill>
                <a:srgbClr val="1E0000"/>
              </a:solidFill>
            </a:endParaRPr>
          </a:p>
        </p:txBody>
      </p:sp>
    </p:spTree>
    <p:extLst>
      <p:ext uri="{BB962C8B-B14F-4D97-AF65-F5344CB8AC3E}">
        <p14:creationId xmlns:p14="http://schemas.microsoft.com/office/powerpoint/2010/main" val="978310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FPDF Approximations</a:t>
            </a:r>
          </a:p>
        </p:txBody>
      </p:sp>
      <p:sp>
        <p:nvSpPr>
          <p:cNvPr id="3" name="Content Placeholder 2"/>
          <p:cNvSpPr>
            <a:spLocks noGrp="1"/>
          </p:cNvSpPr>
          <p:nvPr>
            <p:ph idx="1"/>
          </p:nvPr>
        </p:nvSpPr>
        <p:spPr>
          <a:xfrm>
            <a:off x="457200" y="1280160"/>
            <a:ext cx="8549640" cy="3733800"/>
          </a:xfrm>
        </p:spPr>
        <p:txBody>
          <a:bodyPr/>
          <a:lstStyle/>
          <a:p>
            <a:r>
              <a:rPr lang="en-US" dirty="0"/>
              <a:t>For the reactive power equations we also scale by V</a:t>
            </a:r>
            <a:r>
              <a:rPr lang="en-US" baseline="-25000" dirty="0"/>
              <a:t>i</a:t>
            </a:r>
            <a:br>
              <a:rPr lang="en-US" baseline="-25000" dirty="0"/>
            </a:br>
            <a:endParaRPr lang="en-US" baseline="-25000" dirty="0"/>
          </a:p>
          <a:p>
            <a:endParaRPr lang="en-US" baseline="-25000" dirty="0"/>
          </a:p>
          <a:p>
            <a:endParaRPr lang="en-US" baseline="-25000" dirty="0"/>
          </a:p>
          <a:p>
            <a:endParaRPr lang="en-US" baseline="-25000" dirty="0"/>
          </a:p>
          <a:p>
            <a:endParaRPr lang="en-US" baseline="-25000" dirty="0"/>
          </a:p>
          <a:p>
            <a:endParaRPr lang="en-US" baseline="-25000" dirty="0"/>
          </a:p>
          <a:p>
            <a:endParaRPr lang="en-US" baseline="-25000" dirty="0"/>
          </a:p>
          <a:p>
            <a:r>
              <a:rPr lang="en-US" dirty="0"/>
              <a:t>For the Jacobian off-diagonals we get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09935356"/>
              </p:ext>
            </p:extLst>
          </p:nvPr>
        </p:nvGraphicFramePr>
        <p:xfrm>
          <a:off x="1066800" y="1905000"/>
          <a:ext cx="7239000" cy="2082800"/>
        </p:xfrm>
        <a:graphic>
          <a:graphicData uri="http://schemas.openxmlformats.org/presentationml/2006/ole">
            <mc:AlternateContent xmlns:mc="http://schemas.openxmlformats.org/markup-compatibility/2006">
              <mc:Choice xmlns:v="urn:schemas-microsoft-com:vml" Requires="v">
                <p:oleObj name="Equation" r:id="rId2" imgW="7238880" imgH="2082600" progId="Equation.DSMT4">
                  <p:embed/>
                </p:oleObj>
              </mc:Choice>
              <mc:Fallback>
                <p:oleObj name="Equation" r:id="rId2" imgW="7238880" imgH="20826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05000"/>
                        <a:ext cx="7239000" cy="208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26156153"/>
              </p:ext>
            </p:extLst>
          </p:nvPr>
        </p:nvGraphicFramePr>
        <p:xfrm>
          <a:off x="1066800" y="4724400"/>
          <a:ext cx="3944938" cy="898525"/>
        </p:xfrm>
        <a:graphic>
          <a:graphicData uri="http://schemas.openxmlformats.org/presentationml/2006/ole">
            <mc:AlternateContent xmlns:mc="http://schemas.openxmlformats.org/markup-compatibility/2006">
              <mc:Choice xmlns:v="urn:schemas-microsoft-com:vml" Requires="v">
                <p:oleObj name="Equation" r:id="rId4" imgW="4012920" imgH="914400" progId="Equation.DSMT4">
                  <p:embed/>
                </p:oleObj>
              </mc:Choice>
              <mc:Fallback>
                <p:oleObj name="Equation" r:id="rId4" imgW="4012920" imgH="914400"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724400"/>
                        <a:ext cx="394493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11</a:t>
            </a:fld>
            <a:endParaRPr lang="en-US" sz="2000" dirty="0">
              <a:solidFill>
                <a:srgbClr val="1E0000"/>
              </a:solidFill>
            </a:endParaRPr>
          </a:p>
        </p:txBody>
      </p:sp>
    </p:spTree>
    <p:extLst>
      <p:ext uri="{BB962C8B-B14F-4D97-AF65-F5344CB8AC3E}">
        <p14:creationId xmlns:p14="http://schemas.microsoft.com/office/powerpoint/2010/main" val="356990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Approximations</a:t>
            </a:r>
          </a:p>
        </p:txBody>
      </p:sp>
      <p:sp>
        <p:nvSpPr>
          <p:cNvPr id="3" name="Content Placeholder 2"/>
          <p:cNvSpPr>
            <a:spLocks noGrp="1"/>
          </p:cNvSpPr>
          <p:nvPr>
            <p:ph idx="1"/>
          </p:nvPr>
        </p:nvSpPr>
        <p:spPr>
          <a:xfrm>
            <a:off x="457200" y="1280160"/>
            <a:ext cx="10668000" cy="3733800"/>
          </a:xfrm>
        </p:spPr>
        <p:txBody>
          <a:bodyPr/>
          <a:lstStyle/>
          <a:p>
            <a:r>
              <a:rPr lang="en-US" dirty="0"/>
              <a:t>And for the reactive power Jacobian diagonal we get</a:t>
            </a:r>
            <a:br>
              <a:rPr lang="en-US" dirty="0"/>
            </a:br>
            <a:br>
              <a:rPr lang="en-US" dirty="0"/>
            </a:br>
            <a:br>
              <a:rPr lang="en-US" dirty="0"/>
            </a:br>
            <a:br>
              <a:rPr lang="en-US" dirty="0"/>
            </a:br>
            <a:endParaRPr lang="en-US" dirty="0"/>
          </a:p>
          <a:p>
            <a:r>
              <a:rPr lang="en-US" dirty="0"/>
              <a:t>As derived the real and reactive equations have a constant Jacobian equal to –</a:t>
            </a:r>
            <a:r>
              <a:rPr lang="en-US" b="1" dirty="0"/>
              <a:t>B</a:t>
            </a:r>
          </a:p>
          <a:p>
            <a:pPr lvl="1"/>
            <a:r>
              <a:rPr lang="en-US" dirty="0"/>
              <a:t>Usually modifications are made to omit from the real power matrix elements that affect reactive flow (like shunts) and from the reactive power matrix elements that affect real power flow, like phase shifters</a:t>
            </a:r>
          </a:p>
          <a:p>
            <a:pPr lvl="1"/>
            <a:r>
              <a:rPr lang="en-US" dirty="0"/>
              <a:t>We’ll call the real power matrix </a:t>
            </a:r>
            <a:r>
              <a:rPr lang="en-US" b="1" dirty="0"/>
              <a:t>B</a:t>
            </a:r>
            <a:r>
              <a:rPr lang="en-US" dirty="0"/>
              <a:t>’ and the reactive </a:t>
            </a:r>
            <a:r>
              <a:rPr lang="en-US" b="1" dirty="0"/>
              <a:t>B</a:t>
            </a:r>
            <a:r>
              <a:rPr lang="en-US" dirty="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37582252"/>
              </p:ext>
            </p:extLst>
          </p:nvPr>
        </p:nvGraphicFramePr>
        <p:xfrm>
          <a:off x="990600" y="1981200"/>
          <a:ext cx="4305300" cy="1295400"/>
        </p:xfrm>
        <a:graphic>
          <a:graphicData uri="http://schemas.openxmlformats.org/presentationml/2006/ole">
            <mc:AlternateContent xmlns:mc="http://schemas.openxmlformats.org/markup-compatibility/2006">
              <mc:Choice xmlns:v="urn:schemas-microsoft-com:vml" Requires="v">
                <p:oleObj name="Equation" r:id="rId2" imgW="4305240" imgH="1295280" progId="Equation.DSMT4">
                  <p:embed/>
                </p:oleObj>
              </mc:Choice>
              <mc:Fallback>
                <p:oleObj name="Equation" r:id="rId2" imgW="4305240" imgH="129528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43053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12</a:t>
            </a:fld>
            <a:endParaRPr lang="en-US" sz="2000" dirty="0">
              <a:solidFill>
                <a:srgbClr val="1E0000"/>
              </a:solidFill>
            </a:endParaRPr>
          </a:p>
        </p:txBody>
      </p:sp>
    </p:spTree>
    <p:extLst>
      <p:ext uri="{BB962C8B-B14F-4D97-AF65-F5344CB8AC3E}">
        <p14:creationId xmlns:p14="http://schemas.microsoft.com/office/powerpoint/2010/main" val="166162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FDPF Region of Convergence</a:t>
            </a:r>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760" y="1280160"/>
            <a:ext cx="7254240" cy="5270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13</a:t>
            </a:fld>
            <a:endParaRPr lang="en-US" sz="2000" dirty="0">
              <a:solidFill>
                <a:srgbClr val="1E0000"/>
              </a:solidFill>
            </a:endParaRPr>
          </a:p>
        </p:txBody>
      </p:sp>
    </p:spTree>
    <p:extLst>
      <p:ext uri="{BB962C8B-B14F-4D97-AF65-F5344CB8AC3E}">
        <p14:creationId xmlns:p14="http://schemas.microsoft.com/office/powerpoint/2010/main" val="1895451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FDPF Cautions</a:t>
            </a:r>
          </a:p>
        </p:txBody>
      </p:sp>
      <p:sp>
        <p:nvSpPr>
          <p:cNvPr id="3" name="Content Placeholder 2"/>
          <p:cNvSpPr>
            <a:spLocks noGrp="1"/>
          </p:cNvSpPr>
          <p:nvPr>
            <p:ph idx="1"/>
          </p:nvPr>
        </p:nvSpPr>
        <p:spPr>
          <a:xfrm>
            <a:off x="457200" y="1280160"/>
            <a:ext cx="10972800" cy="3733800"/>
          </a:xfrm>
        </p:spPr>
        <p:txBody>
          <a:bodyPr/>
          <a:lstStyle/>
          <a:p>
            <a:r>
              <a:rPr lang="en-US" dirty="0"/>
              <a:t>The FDPF works well as long as the previous approximations hold for the entire system</a:t>
            </a:r>
          </a:p>
          <a:p>
            <a:r>
              <a:rPr lang="en-US" dirty="0"/>
              <a:t>With the movement towards modeling larger systems, with more of the lower voltage portions of the system represented (for which r/x ratios are higher) it is quite common for the FDPF to get stuck because small portions of the system are ill-behaved</a:t>
            </a:r>
          </a:p>
          <a:p>
            <a:r>
              <a:rPr lang="en-US" dirty="0"/>
              <a:t>The FDPF is commonly used to provide an initial guess of the solution for contingency analysis </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14</a:t>
            </a:fld>
            <a:endParaRPr lang="en-US" sz="2000" dirty="0">
              <a:solidFill>
                <a:srgbClr val="1E0000"/>
              </a:solidFill>
            </a:endParaRPr>
          </a:p>
        </p:txBody>
      </p:sp>
    </p:spTree>
    <p:extLst>
      <p:ext uri="{BB962C8B-B14F-4D97-AF65-F5344CB8AC3E}">
        <p14:creationId xmlns:p14="http://schemas.microsoft.com/office/powerpoint/2010/main" val="1275193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a:t>
            </a:r>
          </a:p>
        </p:txBody>
      </p:sp>
      <p:sp>
        <p:nvSpPr>
          <p:cNvPr id="3" name="Content Placeholder 2"/>
          <p:cNvSpPr>
            <a:spLocks noGrp="1"/>
          </p:cNvSpPr>
          <p:nvPr>
            <p:ph idx="1"/>
          </p:nvPr>
        </p:nvSpPr>
        <p:spPr>
          <a:xfrm>
            <a:off x="457200" y="1280160"/>
            <a:ext cx="11353800" cy="3733800"/>
          </a:xfrm>
        </p:spPr>
        <p:txBody>
          <a:bodyPr/>
          <a:lstStyle/>
          <a:p>
            <a:r>
              <a:rPr lang="en-US" altLang="en-US" dirty="0"/>
              <a:t>The “DC” power flow makes the most severe approximations:</a:t>
            </a:r>
          </a:p>
          <a:p>
            <a:pPr lvl="1"/>
            <a:r>
              <a:rPr lang="en-US" altLang="en-US" dirty="0"/>
              <a:t>completely ignore reactive power, assume all the voltages are always 1.0 per unit, ignore line conductance</a:t>
            </a:r>
          </a:p>
          <a:p>
            <a:r>
              <a:rPr lang="en-US" altLang="en-US" dirty="0"/>
              <a:t>This makes the power flow a linear set of equations, which can be solved directly</a:t>
            </a:r>
            <a:br>
              <a:rPr lang="en-US" altLang="en-US" dirty="0"/>
            </a:br>
            <a:br>
              <a:rPr lang="en-US" altLang="en-US" dirty="0"/>
            </a:br>
            <a:endParaRPr lang="en-US" altLang="en-US" dirty="0"/>
          </a:p>
          <a:p>
            <a:r>
              <a:rPr lang="en-US" altLang="en-US" dirty="0"/>
              <a:t>The term dc power flow actually dates from the time of the old network analyzers (going back into the 1930’s)</a:t>
            </a:r>
          </a:p>
          <a:p>
            <a:r>
              <a:rPr lang="en-US" altLang="en-US" dirty="0"/>
              <a:t>Not to be confused with the inclusion of HVDC lines in the standard NPF</a:t>
            </a:r>
            <a:endParaRPr lang="en-US" dirty="0"/>
          </a:p>
        </p:txBody>
      </p:sp>
      <p:sp>
        <p:nvSpPr>
          <p:cNvPr id="5" name="TextBox 4"/>
          <p:cNvSpPr txBox="1"/>
          <p:nvPr/>
        </p:nvSpPr>
        <p:spPr>
          <a:xfrm>
            <a:off x="5867400" y="3332947"/>
            <a:ext cx="3733800" cy="954107"/>
          </a:xfrm>
          <a:prstGeom prst="rect">
            <a:avLst/>
          </a:prstGeom>
          <a:solidFill>
            <a:srgbClr val="FFE6E6"/>
          </a:solidFill>
        </p:spPr>
        <p:txBody>
          <a:bodyPr wrap="square" rtlCol="0">
            <a:spAutoFit/>
          </a:bodyPr>
          <a:lstStyle/>
          <a:p>
            <a:r>
              <a:rPr lang="en-US" sz="2800" b="1" dirty="0">
                <a:solidFill>
                  <a:srgbClr val="1E0000"/>
                </a:solidFill>
              </a:rPr>
              <a:t>P</a:t>
            </a:r>
            <a:r>
              <a:rPr lang="en-US" sz="2800" dirty="0">
                <a:solidFill>
                  <a:srgbClr val="1E0000"/>
                </a:solidFill>
              </a:rPr>
              <a:t> sign convention is generation is positive </a:t>
            </a:r>
          </a:p>
        </p:txBody>
      </p:sp>
      <p:graphicFrame>
        <p:nvGraphicFramePr>
          <p:cNvPr id="6" name="Object 5"/>
          <p:cNvGraphicFramePr>
            <a:graphicFrameLocks noChangeAspect="1"/>
          </p:cNvGraphicFramePr>
          <p:nvPr>
            <p:extLst>
              <p:ext uri="{D42A27DB-BD31-4B8C-83A1-F6EECF244321}">
                <p14:modId xmlns:p14="http://schemas.microsoft.com/office/powerpoint/2010/main" val="1503192142"/>
              </p:ext>
            </p:extLst>
          </p:nvPr>
        </p:nvGraphicFramePr>
        <p:xfrm>
          <a:off x="3429000" y="3348980"/>
          <a:ext cx="1920875" cy="914400"/>
        </p:xfrm>
        <a:graphic>
          <a:graphicData uri="http://schemas.openxmlformats.org/presentationml/2006/ole">
            <mc:AlternateContent xmlns:mc="http://schemas.openxmlformats.org/markup-compatibility/2006">
              <mc:Choice xmlns:v="urn:schemas-microsoft-com:vml" Requires="v">
                <p:oleObj name="Equation" r:id="rId2" imgW="1600200" imgH="965160" progId="Equation.DSMT4">
                  <p:embed/>
                </p:oleObj>
              </mc:Choice>
              <mc:Fallback>
                <p:oleObj name="Equation" r:id="rId2" imgW="1600200" imgH="965160" progId="Equation.DSMT4">
                  <p:embed/>
                  <p:pic>
                    <p:nvPicPr>
                      <p:cNvPr id="6" name="Object 5"/>
                      <p:cNvPicPr>
                        <a:picLocks noChangeAspect="1" noChangeArrowheads="1"/>
                      </p:cNvPicPr>
                      <p:nvPr/>
                    </p:nvPicPr>
                    <p:blipFill>
                      <a:blip r:embed="rId3"/>
                      <a:srcRect/>
                      <a:stretch>
                        <a:fillRect/>
                      </a:stretch>
                    </p:blipFill>
                    <p:spPr bwMode="auto">
                      <a:xfrm>
                        <a:off x="3429000" y="3348980"/>
                        <a:ext cx="19208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15</a:t>
            </a:fld>
            <a:endParaRPr lang="en-US" sz="2000" dirty="0">
              <a:solidFill>
                <a:srgbClr val="1E0000"/>
              </a:solidFill>
            </a:endParaRPr>
          </a:p>
        </p:txBody>
      </p:sp>
    </p:spTree>
    <p:extLst>
      <p:ext uri="{BB962C8B-B14F-4D97-AF65-F5344CB8AC3E}">
        <p14:creationId xmlns:p14="http://schemas.microsoft.com/office/powerpoint/2010/main" val="2651061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References</a:t>
            </a:r>
          </a:p>
        </p:txBody>
      </p:sp>
      <p:sp>
        <p:nvSpPr>
          <p:cNvPr id="3" name="Content Placeholder 2"/>
          <p:cNvSpPr>
            <a:spLocks noGrp="1"/>
          </p:cNvSpPr>
          <p:nvPr>
            <p:ph idx="1"/>
          </p:nvPr>
        </p:nvSpPr>
        <p:spPr>
          <a:xfrm>
            <a:off x="457200" y="1280160"/>
            <a:ext cx="11049000" cy="3733800"/>
          </a:xfrm>
        </p:spPr>
        <p:txBody>
          <a:bodyPr/>
          <a:lstStyle/>
          <a:p>
            <a:r>
              <a:rPr lang="en-US" dirty="0"/>
              <a:t>I don’t think a classic dc power flow paper exists; a nice formulation is given in our book </a:t>
            </a:r>
            <a:r>
              <a:rPr lang="en-US" i="1" dirty="0"/>
              <a:t>Power Generation and Control </a:t>
            </a:r>
            <a:r>
              <a:rPr lang="en-US" dirty="0"/>
              <a:t>book by Wood, </a:t>
            </a:r>
            <a:r>
              <a:rPr lang="en-US" dirty="0" err="1"/>
              <a:t>Wollenberg</a:t>
            </a:r>
            <a:r>
              <a:rPr lang="en-US" dirty="0"/>
              <a:t> and </a:t>
            </a:r>
            <a:r>
              <a:rPr lang="en-US" dirty="0" err="1"/>
              <a:t>Sheble</a:t>
            </a:r>
            <a:endParaRPr lang="en-US" dirty="0"/>
          </a:p>
          <a:p>
            <a:r>
              <a:rPr lang="en-US" dirty="0"/>
              <a:t>The August 2009 paper in IEEE Transactions on Power Systems, “DC Power Flow Revisited” (by Stott, </a:t>
            </a:r>
            <a:r>
              <a:rPr lang="en-US" dirty="0" err="1"/>
              <a:t>Jardim</a:t>
            </a:r>
            <a:r>
              <a:rPr lang="en-US" dirty="0"/>
              <a:t> and </a:t>
            </a:r>
            <a:r>
              <a:rPr lang="en-US" dirty="0" err="1"/>
              <a:t>Alsac</a:t>
            </a:r>
            <a:r>
              <a:rPr lang="en-US" dirty="0"/>
              <a:t>) provides good coverage</a:t>
            </a:r>
          </a:p>
          <a:p>
            <a:r>
              <a:rPr lang="en-US" dirty="0"/>
              <a:t>T. J. Overbye, X. Cheng, and Y. Sun, “A comparison of the AC and DC power flow models for LMP Calculations,” in </a:t>
            </a:r>
            <a:r>
              <a:rPr lang="en-US" i="1" dirty="0"/>
              <a:t>Proc. 37th Hawaii Int. Conf. System Sciences</a:t>
            </a:r>
            <a:r>
              <a:rPr lang="en-US" dirty="0"/>
              <a:t>, 2004, compares the accuracy of the approach</a:t>
            </a:r>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16</a:t>
            </a:fld>
            <a:endParaRPr lang="en-US" sz="2000" dirty="0">
              <a:solidFill>
                <a:srgbClr val="1E0000"/>
              </a:solidFill>
            </a:endParaRPr>
          </a:p>
        </p:txBody>
      </p:sp>
    </p:spTree>
    <p:extLst>
      <p:ext uri="{BB962C8B-B14F-4D97-AF65-F5344CB8AC3E}">
        <p14:creationId xmlns:p14="http://schemas.microsoft.com/office/powerpoint/2010/main" val="317830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Example</a:t>
            </a:r>
          </a:p>
        </p:txBody>
      </p:sp>
      <p:pic>
        <p:nvPicPr>
          <p:cNvPr id="5"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1676401" y="1219200"/>
            <a:ext cx="8620125" cy="3733800"/>
          </a:xfrm>
          <a:noFill/>
        </p:spPr>
      </p:pic>
      <p:sp>
        <p:nvSpPr>
          <p:cNvPr id="6" name="TextBox 5"/>
          <p:cNvSpPr txBox="1"/>
          <p:nvPr/>
        </p:nvSpPr>
        <p:spPr>
          <a:xfrm>
            <a:off x="1676400" y="6248400"/>
            <a:ext cx="8763000" cy="369332"/>
          </a:xfrm>
          <a:prstGeom prst="rect">
            <a:avLst/>
          </a:prstGeom>
          <a:noFill/>
        </p:spPr>
        <p:txBody>
          <a:bodyPr wrap="square" rtlCol="0">
            <a:spAutoFit/>
          </a:bodyPr>
          <a:lstStyle/>
          <a:p>
            <a:r>
              <a:rPr lang="en-US" sz="1800" dirty="0">
                <a:solidFill>
                  <a:srgbClr val="1E0000"/>
                </a:solidFill>
              </a:rPr>
              <a:t>Example from Power System Analysis and Design, by Glover, Overbye, Sarma, 6</a:t>
            </a:r>
            <a:r>
              <a:rPr lang="en-US" sz="1800" baseline="30000" dirty="0">
                <a:solidFill>
                  <a:srgbClr val="1E0000"/>
                </a:solidFill>
              </a:rPr>
              <a:t>th</a:t>
            </a:r>
            <a:r>
              <a:rPr lang="en-US" sz="1800" dirty="0">
                <a:solidFill>
                  <a:srgbClr val="1E0000"/>
                </a:solidFill>
              </a:rPr>
              <a:t> Edition</a:t>
            </a:r>
          </a:p>
        </p:txBody>
      </p:sp>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17</a:t>
            </a:fld>
            <a:endParaRPr lang="en-US" sz="2000" dirty="0">
              <a:solidFill>
                <a:srgbClr val="1E0000"/>
              </a:solidFill>
            </a:endParaRPr>
          </a:p>
        </p:txBody>
      </p:sp>
    </p:spTree>
    <p:extLst>
      <p:ext uri="{BB962C8B-B14F-4D97-AF65-F5344CB8AC3E}">
        <p14:creationId xmlns:p14="http://schemas.microsoft.com/office/powerpoint/2010/main" val="2987018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in PowerWorld</a:t>
            </a:r>
          </a:p>
        </p:txBody>
      </p:sp>
      <p:sp>
        <p:nvSpPr>
          <p:cNvPr id="3" name="Content Placeholder 2"/>
          <p:cNvSpPr>
            <a:spLocks noGrp="1"/>
          </p:cNvSpPr>
          <p:nvPr>
            <p:ph idx="1"/>
          </p:nvPr>
        </p:nvSpPr>
        <p:spPr/>
        <p:txBody>
          <a:bodyPr/>
          <a:lstStyle/>
          <a:p>
            <a:r>
              <a:rPr lang="en-US" dirty="0"/>
              <a:t>PowerWorld allows for easy switching between the dc and ac power flows (case </a:t>
            </a:r>
            <a:r>
              <a:rPr lang="en-US" b="1" dirty="0"/>
              <a:t>Aggieland37</a:t>
            </a:r>
            <a:r>
              <a:rPr lang="en-US" dirty="0"/>
              <a:t>)</a:t>
            </a:r>
          </a:p>
          <a:p>
            <a:endParaRPr lang="en-US" dirty="0"/>
          </a:p>
        </p:txBody>
      </p:sp>
      <p:sp>
        <p:nvSpPr>
          <p:cNvPr id="5" name="TextBox 4"/>
          <p:cNvSpPr txBox="1"/>
          <p:nvPr/>
        </p:nvSpPr>
        <p:spPr>
          <a:xfrm>
            <a:off x="8229600" y="2362201"/>
            <a:ext cx="3581400" cy="2308324"/>
          </a:xfrm>
          <a:prstGeom prst="rect">
            <a:avLst/>
          </a:prstGeom>
          <a:solidFill>
            <a:srgbClr val="FFE6E6"/>
          </a:solidFill>
        </p:spPr>
        <p:txBody>
          <a:bodyPr wrap="square" rtlCol="0">
            <a:spAutoFit/>
          </a:bodyPr>
          <a:lstStyle/>
          <a:p>
            <a:pPr>
              <a:spcBef>
                <a:spcPts val="0"/>
              </a:spcBef>
            </a:pPr>
            <a:r>
              <a:rPr lang="en-US" sz="2400" dirty="0">
                <a:solidFill>
                  <a:srgbClr val="1E0000"/>
                </a:solidFill>
              </a:rPr>
              <a:t>To use the dc approach</a:t>
            </a:r>
            <a:br>
              <a:rPr lang="en-US" sz="2400" dirty="0">
                <a:solidFill>
                  <a:srgbClr val="1E0000"/>
                </a:solidFill>
              </a:rPr>
            </a:br>
            <a:r>
              <a:rPr lang="en-US" sz="2400" dirty="0">
                <a:solidFill>
                  <a:srgbClr val="1E0000"/>
                </a:solidFill>
              </a:rPr>
              <a:t>in PowerWorld select </a:t>
            </a:r>
            <a:r>
              <a:rPr lang="en-US" sz="2400" b="1" dirty="0">
                <a:solidFill>
                  <a:srgbClr val="1E0000"/>
                </a:solidFill>
              </a:rPr>
              <a:t>Tools, Solve, DC Power Flow</a:t>
            </a:r>
          </a:p>
          <a:p>
            <a:pPr>
              <a:spcBef>
                <a:spcPts val="0"/>
              </a:spcBef>
            </a:pPr>
            <a:endParaRPr lang="en-US" sz="2400" dirty="0">
              <a:solidFill>
                <a:srgbClr val="1E0000"/>
              </a:solidFill>
            </a:endParaRPr>
          </a:p>
          <a:p>
            <a:pPr>
              <a:spcBef>
                <a:spcPts val="0"/>
              </a:spcBef>
            </a:pPr>
            <a:r>
              <a:rPr lang="en-US" sz="2400" dirty="0">
                <a:solidFill>
                  <a:srgbClr val="1E0000"/>
                </a:solidFill>
              </a:rPr>
              <a:t>Notice there are no losses</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4500" r="35500"/>
          <a:stretch/>
        </p:blipFill>
        <p:spPr>
          <a:xfrm>
            <a:off x="1889761" y="2286000"/>
            <a:ext cx="5996391" cy="4343400"/>
          </a:xfrm>
          <a:prstGeom prst="rect">
            <a:avLst/>
          </a:prstGeom>
        </p:spPr>
      </p:pic>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18</a:t>
            </a:fld>
            <a:endParaRPr lang="en-US" sz="2000" dirty="0">
              <a:solidFill>
                <a:srgbClr val="1E0000"/>
              </a:solidFill>
            </a:endParaRPr>
          </a:p>
        </p:txBody>
      </p:sp>
    </p:spTree>
    <p:extLst>
      <p:ext uri="{BB962C8B-B14F-4D97-AF65-F5344CB8AC3E}">
        <p14:creationId xmlns:p14="http://schemas.microsoft.com/office/powerpoint/2010/main" val="217982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457200" y="1280160"/>
            <a:ext cx="11582400" cy="3733800"/>
          </a:xfrm>
        </p:spPr>
        <p:txBody>
          <a:bodyPr/>
          <a:lstStyle/>
          <a:p>
            <a:r>
              <a:rPr lang="en-US" dirty="0"/>
              <a:t>Read Chapter 6 from the book</a:t>
            </a:r>
          </a:p>
          <a:p>
            <a:pPr lvl="1"/>
            <a:r>
              <a:rPr lang="en-US" dirty="0"/>
              <a:t>The book presents the power flow using the polar form for the </a:t>
            </a:r>
            <a:r>
              <a:rPr lang="en-US" dirty="0" err="1"/>
              <a:t>Y</a:t>
            </a:r>
            <a:r>
              <a:rPr lang="en-US" baseline="-25000" dirty="0" err="1"/>
              <a:t>bus</a:t>
            </a:r>
            <a:r>
              <a:rPr lang="en-US" dirty="0"/>
              <a:t> elements </a:t>
            </a:r>
          </a:p>
          <a:p>
            <a:r>
              <a:rPr lang="en-US" dirty="0"/>
              <a:t>Homework 2 is due on Thursday September 22</a:t>
            </a:r>
          </a:p>
          <a:p>
            <a:r>
              <a:rPr lang="en-US" dirty="0"/>
              <a:t>The ECEN EPG dinner is Saturday October 1st at 5:00 pm at Prof. Davis’s house.  The address is 3810 Park Meadow Lane, Bryan, TX 77802. </a:t>
            </a:r>
          </a:p>
          <a:p>
            <a:pPr lvl="1"/>
            <a:r>
              <a:rPr lang="en-US" b="1" dirty="0"/>
              <a:t>RSVP </a:t>
            </a:r>
            <a:r>
              <a:rPr lang="en-US" dirty="0"/>
              <a:t>at </a:t>
            </a:r>
            <a:r>
              <a:rPr lang="en-US" b="1" u="sng" dirty="0">
                <a:hlinkClick r:id="rId2"/>
              </a:rPr>
              <a:t>https://forms.gle/6aye2butgCLDv6bz5</a:t>
            </a:r>
            <a:r>
              <a:rPr lang="en-US" dirty="0"/>
              <a:t> </a:t>
            </a:r>
            <a:r>
              <a:rPr lang="en-US" b="1" dirty="0"/>
              <a:t>by Sunday, September 25</a:t>
            </a:r>
            <a:r>
              <a:rPr lang="en-US" b="1" baseline="30000" dirty="0"/>
              <a:t>th</a:t>
            </a:r>
            <a:r>
              <a:rPr lang="en-US" b="1" dirty="0"/>
              <a:t>.</a:t>
            </a:r>
          </a:p>
          <a:p>
            <a:endParaRPr lang="en-US" dirty="0"/>
          </a:p>
          <a:p>
            <a:pPr lvl="1"/>
            <a:endParaRPr lang="en-US" dirty="0"/>
          </a:p>
          <a:p>
            <a:pPr marL="0" indent="0" eaLnBrk="1" hangingPunct="1">
              <a:buNone/>
            </a:pPr>
            <a:endParaRPr lang="en-US" altLang="en-US" dirty="0"/>
          </a:p>
          <a:p>
            <a:pPr marL="0" indent="0" eaLnBrk="1" hangingPunct="1">
              <a:buNone/>
            </a:pPr>
            <a:endParaRPr lang="en-US" altLang="en-US" dirty="0"/>
          </a:p>
          <a:p>
            <a:pPr marL="0" indent="0" eaLnBrk="1" hangingPunct="1">
              <a:buNone/>
            </a:pPr>
            <a:endParaRPr lang="en-US" altLang="en-US" dirty="0"/>
          </a:p>
          <a:p>
            <a:pPr eaLnBrk="1" hangingPunct="1">
              <a:buFont typeface="Arial" charset="0"/>
              <a:buChar char="•"/>
            </a:pPr>
            <a:endParaRPr lang="en-US" altLang="en-US" dirty="0"/>
          </a:p>
          <a:p>
            <a:pPr eaLnBrk="1" hangingPunct="1">
              <a:buFont typeface="Arial" charset="0"/>
              <a:buChar char="•"/>
            </a:pPr>
            <a:endParaRPr lang="en-US" altLang="en-US" dirty="0"/>
          </a:p>
          <a:p>
            <a:pPr eaLnBrk="1" hangingPunct="1">
              <a:buFont typeface="Arial" charset="0"/>
              <a:buChar char="•"/>
            </a:pPr>
            <a:endParaRPr lang="en-US" altLang="en-US" dirty="0"/>
          </a:p>
          <a:p>
            <a:pPr marL="457200" lvl="1" indent="0" eaLnBrk="1" hangingPunct="1">
              <a:buNone/>
            </a:pPr>
            <a:endParaRPr lang="en-US" altLang="en-US" dirty="0"/>
          </a:p>
          <a:p>
            <a:pPr eaLnBrk="1" hangingPunct="1">
              <a:buFont typeface="Arial" charset="0"/>
              <a:buChar char="•"/>
            </a:pPr>
            <a:endParaRPr lang="en-US" altLang="en-US" dirty="0"/>
          </a:p>
          <a:p>
            <a:endParaRPr lang="en-US" dirty="0"/>
          </a:p>
        </p:txBody>
      </p:sp>
      <p:sp>
        <p:nvSpPr>
          <p:cNvPr id="4" name="Slide Number Placeholder 1"/>
          <p:cNvSpPr>
            <a:spLocks noGrp="1"/>
          </p:cNvSpPr>
          <p:nvPr>
            <p:ph type="sldNum" sz="quarter" idx="4"/>
          </p:nvPr>
        </p:nvSpPr>
        <p:spPr>
          <a:xfrm>
            <a:off x="10058400" y="6324600"/>
            <a:ext cx="1905000" cy="457200"/>
          </a:xfrm>
        </p:spPr>
        <p:txBody>
          <a:bodyPr/>
          <a:lstStyle/>
          <a:p>
            <a:pPr>
              <a:defRPr/>
            </a:pPr>
            <a:fld id="{F6D20532-61D7-47D0-903F-227F7C48AD34}" type="slidenum">
              <a:rPr lang="en-US" smtClean="0">
                <a:solidFill>
                  <a:srgbClr val="1E0000"/>
                </a:solidFill>
              </a:rPr>
              <a:pPr>
                <a:defRPr/>
              </a:pPr>
              <a:t>1</a:t>
            </a:fld>
            <a:endParaRPr lang="en-US" dirty="0">
              <a:solidFill>
                <a:srgbClr val="1E0000"/>
              </a:solidFill>
            </a:endParaRPr>
          </a:p>
        </p:txBody>
      </p:sp>
    </p:spTree>
    <p:extLst>
      <p:ext uri="{BB962C8B-B14F-4D97-AF65-F5344CB8AC3E}">
        <p14:creationId xmlns:p14="http://schemas.microsoft.com/office/powerpoint/2010/main" val="3109638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76200"/>
            <a:ext cx="8610600" cy="1066800"/>
          </a:xfrm>
        </p:spPr>
        <p:txBody>
          <a:bodyPr/>
          <a:lstStyle/>
          <a:p>
            <a:r>
              <a:rPr lang="en-US" dirty="0"/>
              <a:t>Linear System Solution: Introduction</a:t>
            </a:r>
          </a:p>
        </p:txBody>
      </p:sp>
      <p:sp>
        <p:nvSpPr>
          <p:cNvPr id="3" name="Content Placeholder 2"/>
          <p:cNvSpPr>
            <a:spLocks noGrp="1"/>
          </p:cNvSpPr>
          <p:nvPr>
            <p:ph idx="1"/>
          </p:nvPr>
        </p:nvSpPr>
        <p:spPr>
          <a:xfrm>
            <a:off x="457200" y="1280160"/>
            <a:ext cx="11049000" cy="3733800"/>
          </a:xfrm>
        </p:spPr>
        <p:txBody>
          <a:bodyPr/>
          <a:lstStyle/>
          <a:p>
            <a:pPr marL="461963" indent="-461963">
              <a:spcBef>
                <a:spcPct val="0"/>
              </a:spcBef>
            </a:pPr>
            <a:r>
              <a:rPr lang="en-US" dirty="0"/>
              <a:t>A problem that occurs in many is fields is the solution of linear systems </a:t>
            </a:r>
            <a:r>
              <a:rPr lang="en-US" b="1" dirty="0"/>
              <a:t>Ax = b</a:t>
            </a:r>
            <a:r>
              <a:rPr lang="en-US" dirty="0"/>
              <a:t> where </a:t>
            </a:r>
            <a:r>
              <a:rPr lang="en-US" b="1" dirty="0"/>
              <a:t>A</a:t>
            </a:r>
            <a:r>
              <a:rPr lang="en-US" dirty="0"/>
              <a:t> is an n by n matrix with elements </a:t>
            </a:r>
            <a:r>
              <a:rPr lang="en-US" dirty="0" err="1"/>
              <a:t>a</a:t>
            </a:r>
            <a:r>
              <a:rPr lang="en-US" baseline="-25000" dirty="0" err="1"/>
              <a:t>ij</a:t>
            </a:r>
            <a:r>
              <a:rPr lang="en-US" dirty="0"/>
              <a:t>, and </a:t>
            </a:r>
            <a:r>
              <a:rPr lang="en-US" b="1" dirty="0"/>
              <a:t>x</a:t>
            </a:r>
            <a:r>
              <a:rPr lang="en-US" dirty="0"/>
              <a:t> and </a:t>
            </a:r>
            <a:r>
              <a:rPr lang="en-US" b="1" dirty="0"/>
              <a:t>b</a:t>
            </a:r>
            <a:r>
              <a:rPr lang="en-US" dirty="0"/>
              <a:t> are n-vectors with elements x</a:t>
            </a:r>
            <a:r>
              <a:rPr lang="en-US" baseline="-25000" dirty="0"/>
              <a:t>i</a:t>
            </a:r>
            <a:r>
              <a:rPr lang="en-US" dirty="0"/>
              <a:t> and b</a:t>
            </a:r>
            <a:r>
              <a:rPr lang="en-US" baseline="-25000" dirty="0"/>
              <a:t>i</a:t>
            </a:r>
            <a:r>
              <a:rPr lang="en-US" dirty="0"/>
              <a:t> respectively</a:t>
            </a:r>
          </a:p>
          <a:p>
            <a:pPr marL="461963" indent="-461963">
              <a:spcBef>
                <a:spcPct val="0"/>
              </a:spcBef>
            </a:pPr>
            <a:r>
              <a:rPr lang="en-US" dirty="0"/>
              <a:t>In power systems we are particularly interested in systems when n is relatively large and </a:t>
            </a:r>
            <a:r>
              <a:rPr lang="en-US" b="1" dirty="0"/>
              <a:t>A</a:t>
            </a:r>
            <a:r>
              <a:rPr lang="en-US" dirty="0"/>
              <a:t> is sparse</a:t>
            </a:r>
          </a:p>
          <a:p>
            <a:pPr marL="747713" lvl="1" indent="-461963">
              <a:spcBef>
                <a:spcPct val="0"/>
              </a:spcBef>
            </a:pPr>
            <a:r>
              <a:rPr lang="en-US" dirty="0"/>
              <a:t>How large is large is changing </a:t>
            </a:r>
          </a:p>
          <a:p>
            <a:pPr marL="461963" indent="-461963">
              <a:spcBef>
                <a:spcPct val="0"/>
              </a:spcBef>
            </a:pPr>
            <a:r>
              <a:rPr lang="en-US" dirty="0"/>
              <a:t>A matrix is sparse if a large percentage of its elements have zero values</a:t>
            </a:r>
            <a:endParaRPr lang="en-US" sz="2400" dirty="0"/>
          </a:p>
          <a:p>
            <a:pPr marL="461963" indent="-461963">
              <a:spcBef>
                <a:spcPct val="0"/>
              </a:spcBef>
            </a:pPr>
            <a:r>
              <a:rPr lang="en-US" dirty="0"/>
              <a:t>Goal is to understand the computational issues (including complexity) associated with the solution of these systems </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19</a:t>
            </a:fld>
            <a:endParaRPr lang="en-US" sz="2000" dirty="0">
              <a:solidFill>
                <a:srgbClr val="1E0000"/>
              </a:solidFill>
            </a:endParaRPr>
          </a:p>
        </p:txBody>
      </p:sp>
    </p:spTree>
    <p:extLst>
      <p:ext uri="{BB962C8B-B14F-4D97-AF65-F5344CB8AC3E}">
        <p14:creationId xmlns:p14="http://schemas.microsoft.com/office/powerpoint/2010/main" val="357231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a:xfrm>
            <a:off x="457200" y="1280160"/>
            <a:ext cx="11049000" cy="3733800"/>
          </a:xfrm>
        </p:spPr>
        <p:txBody>
          <a:bodyPr/>
          <a:lstStyle/>
          <a:p>
            <a:r>
              <a:rPr lang="en-US" dirty="0"/>
              <a:t>Sparse matrices arise in many areas, and can have domain specific structures</a:t>
            </a:r>
          </a:p>
          <a:p>
            <a:pPr lvl="1"/>
            <a:r>
              <a:rPr lang="en-US" dirty="0"/>
              <a:t>Symmetric matrices</a:t>
            </a:r>
          </a:p>
          <a:p>
            <a:pPr lvl="1"/>
            <a:r>
              <a:rPr lang="en-US" dirty="0"/>
              <a:t>Structurally symmetric matrices</a:t>
            </a:r>
          </a:p>
          <a:p>
            <a:pPr lvl="1"/>
            <a:r>
              <a:rPr lang="en-US" dirty="0" err="1"/>
              <a:t>Tridiagnonal</a:t>
            </a:r>
            <a:r>
              <a:rPr lang="en-US" dirty="0"/>
              <a:t> matrices</a:t>
            </a:r>
          </a:p>
          <a:p>
            <a:pPr lvl="1"/>
            <a:r>
              <a:rPr lang="en-US" dirty="0"/>
              <a:t>Banded matrices</a:t>
            </a:r>
          </a:p>
          <a:p>
            <a:r>
              <a:rPr lang="en-US" sz="2400" dirty="0"/>
              <a:t>A good (and free) book on sparse matrices is available at </a:t>
            </a:r>
            <a:br>
              <a:rPr lang="en-US" sz="2400" dirty="0"/>
            </a:br>
            <a:r>
              <a:rPr lang="en-US" sz="2400" dirty="0"/>
              <a:t>www-users.cs.umn.edu/~</a:t>
            </a:r>
            <a:r>
              <a:rPr lang="en-US" sz="2400" dirty="0" err="1"/>
              <a:t>saad</a:t>
            </a:r>
            <a:r>
              <a:rPr lang="en-US" sz="2400" dirty="0"/>
              <a:t>/IterMethBook_2ndEd.pdf</a:t>
            </a:r>
          </a:p>
          <a:p>
            <a:r>
              <a:rPr lang="en-US" dirty="0"/>
              <a:t>ECEN 615 is focused on problems in the electric power domain; it is not a general sparse matrix course</a:t>
            </a:r>
          </a:p>
          <a:p>
            <a:pPr lvl="1"/>
            <a:r>
              <a:rPr lang="en-US" dirty="0"/>
              <a:t>Much of the early sparse matrix work was done in power!</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20</a:t>
            </a:fld>
            <a:endParaRPr lang="en-US" sz="2000" dirty="0">
              <a:solidFill>
                <a:srgbClr val="1E0000"/>
              </a:solidFill>
            </a:endParaRPr>
          </a:p>
        </p:txBody>
      </p:sp>
    </p:spTree>
    <p:extLst>
      <p:ext uri="{BB962C8B-B14F-4D97-AF65-F5344CB8AC3E}">
        <p14:creationId xmlns:p14="http://schemas.microsoft.com/office/powerpoint/2010/main" val="286914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Gaussian Elimination</a:t>
            </a:r>
          </a:p>
        </p:txBody>
      </p:sp>
      <p:sp>
        <p:nvSpPr>
          <p:cNvPr id="3" name="Content Placeholder 2"/>
          <p:cNvSpPr>
            <a:spLocks noGrp="1"/>
          </p:cNvSpPr>
          <p:nvPr>
            <p:ph idx="1"/>
          </p:nvPr>
        </p:nvSpPr>
        <p:spPr>
          <a:xfrm>
            <a:off x="457200" y="1280160"/>
            <a:ext cx="11297920" cy="3733800"/>
          </a:xfrm>
        </p:spPr>
        <p:txBody>
          <a:bodyPr/>
          <a:lstStyle/>
          <a:p>
            <a:pPr marL="461963" indent="-461963">
              <a:spcBef>
                <a:spcPct val="0"/>
              </a:spcBef>
            </a:pPr>
            <a:r>
              <a:rPr lang="en-US" dirty="0"/>
              <a:t>The best known and most widely used method for solving linear systems of algebraic equations is attributed to Gauss</a:t>
            </a:r>
          </a:p>
          <a:p>
            <a:pPr marL="461963" indent="-461963">
              <a:spcBef>
                <a:spcPct val="0"/>
              </a:spcBef>
            </a:pPr>
            <a:r>
              <a:rPr lang="en-US" dirty="0"/>
              <a:t>Gaussian elimination avoids having to explicitly determine the inverse of </a:t>
            </a:r>
            <a:r>
              <a:rPr lang="en-US" b="1" dirty="0"/>
              <a:t>A</a:t>
            </a:r>
            <a:r>
              <a:rPr lang="en-US" dirty="0"/>
              <a:t>, which is O(n</a:t>
            </a:r>
            <a:r>
              <a:rPr lang="en-US" baseline="30000" dirty="0"/>
              <a:t>3</a:t>
            </a:r>
            <a:r>
              <a:rPr lang="en-US" dirty="0"/>
              <a:t>)</a:t>
            </a:r>
            <a:endParaRPr lang="en-US" b="1" dirty="0"/>
          </a:p>
          <a:p>
            <a:pPr marL="461963" indent="-461963">
              <a:spcBef>
                <a:spcPct val="0"/>
              </a:spcBef>
            </a:pPr>
            <a:r>
              <a:rPr lang="en-US" dirty="0"/>
              <a:t>Gaussian elimination can be readily applied to sparse matrices</a:t>
            </a:r>
          </a:p>
          <a:p>
            <a:pPr marL="461963" indent="-461963">
              <a:spcBef>
                <a:spcPct val="0"/>
              </a:spcBef>
            </a:pPr>
            <a:r>
              <a:rPr lang="en-US" dirty="0"/>
              <a:t>Gaussian elimination leverages the fact that scaling a linear equation does not change its solution, nor does adding on linear equation to another</a:t>
            </a:r>
          </a:p>
        </p:txBody>
      </p:sp>
      <p:graphicFrame>
        <p:nvGraphicFramePr>
          <p:cNvPr id="4" name="Object 3"/>
          <p:cNvGraphicFramePr>
            <a:graphicFrameLocks noChangeAspect="1"/>
          </p:cNvGraphicFramePr>
          <p:nvPr>
            <p:extLst>
              <p:ext uri="{D42A27DB-BD31-4B8C-83A1-F6EECF244321}">
                <p14:modId xmlns:p14="http://schemas.microsoft.com/office/powerpoint/2010/main" val="3737294407"/>
              </p:ext>
            </p:extLst>
          </p:nvPr>
        </p:nvGraphicFramePr>
        <p:xfrm>
          <a:off x="990600" y="4798060"/>
          <a:ext cx="4597400" cy="431800"/>
        </p:xfrm>
        <a:graphic>
          <a:graphicData uri="http://schemas.openxmlformats.org/presentationml/2006/ole">
            <mc:AlternateContent xmlns:mc="http://schemas.openxmlformats.org/markup-compatibility/2006">
              <mc:Choice xmlns:v="urn:schemas-microsoft-com:vml" Requires="v">
                <p:oleObj name="Equation" r:id="rId2" imgW="4597200" imgH="431640" progId="Equation.DSMT4">
                  <p:embed/>
                </p:oleObj>
              </mc:Choice>
              <mc:Fallback>
                <p:oleObj name="Equation" r:id="rId2" imgW="4597200" imgH="431640" progId="Equation.DSMT4">
                  <p:embed/>
                  <p:pic>
                    <p:nvPicPr>
                      <p:cNvPr id="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798060"/>
                        <a:ext cx="4597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21</a:t>
            </a:fld>
            <a:endParaRPr lang="en-US" sz="2000" dirty="0">
              <a:solidFill>
                <a:srgbClr val="1E0000"/>
              </a:solidFill>
            </a:endParaRPr>
          </a:p>
        </p:txBody>
      </p:sp>
    </p:spTree>
    <p:extLst>
      <p:ext uri="{BB962C8B-B14F-4D97-AF65-F5344CB8AC3E}">
        <p14:creationId xmlns:p14="http://schemas.microsoft.com/office/powerpoint/2010/main" val="97270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Gaussian Elimination, cont.</a:t>
            </a:r>
          </a:p>
        </p:txBody>
      </p:sp>
      <p:sp>
        <p:nvSpPr>
          <p:cNvPr id="3" name="Content Placeholder 2"/>
          <p:cNvSpPr>
            <a:spLocks noGrp="1"/>
          </p:cNvSpPr>
          <p:nvPr>
            <p:ph idx="1"/>
          </p:nvPr>
        </p:nvSpPr>
        <p:spPr>
          <a:xfrm>
            <a:off x="457200" y="1280160"/>
            <a:ext cx="11328400" cy="3733800"/>
          </a:xfrm>
        </p:spPr>
        <p:txBody>
          <a:bodyPr/>
          <a:lstStyle/>
          <a:p>
            <a:pPr marL="461963" indent="-461963">
              <a:spcBef>
                <a:spcPct val="0"/>
              </a:spcBef>
            </a:pPr>
            <a:r>
              <a:rPr lang="en-US" dirty="0"/>
              <a:t>Gaussian elimination is the elementary procedure in which we use the first equation to eliminate the first variable from the last n-1 equations, then we use the new second equation to eliminate the second variable from the last n-2 equations, and so on</a:t>
            </a:r>
          </a:p>
          <a:p>
            <a:pPr marL="461963" indent="-461963">
              <a:spcBef>
                <a:spcPct val="0"/>
              </a:spcBef>
            </a:pPr>
            <a:r>
              <a:rPr lang="en-US" dirty="0"/>
              <a:t>After performing n-1 such eliminations we end up with a triangular system which is easily solved in a backward direction</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22</a:t>
            </a:fld>
            <a:endParaRPr lang="en-US" sz="2000" dirty="0">
              <a:solidFill>
                <a:srgbClr val="1E0000"/>
              </a:solidFill>
            </a:endParaRPr>
          </a:p>
        </p:txBody>
      </p:sp>
    </p:spTree>
    <p:extLst>
      <p:ext uri="{BB962C8B-B14F-4D97-AF65-F5344CB8AC3E}">
        <p14:creationId xmlns:p14="http://schemas.microsoft.com/office/powerpoint/2010/main" val="326165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dirty="0"/>
              <a:t>Example 1</a:t>
            </a:r>
            <a:endParaRPr lang="en-US" dirty="0">
              <a:latin typeface="Times New Roman" pitchFamily="18" charset="0"/>
            </a:endParaRPr>
          </a:p>
        </p:txBody>
      </p:sp>
      <p:sp>
        <p:nvSpPr>
          <p:cNvPr id="406531" name="Rectangle 3"/>
          <p:cNvSpPr>
            <a:spLocks noGrp="1" noChangeArrowheads="1"/>
          </p:cNvSpPr>
          <p:nvPr>
            <p:ph idx="1"/>
          </p:nvPr>
        </p:nvSpPr>
        <p:spPr>
          <a:xfrm>
            <a:off x="457200" y="1280160"/>
            <a:ext cx="10744200" cy="5044440"/>
          </a:xfrm>
        </p:spPr>
        <p:txBody>
          <a:bodyPr/>
          <a:lstStyle/>
          <a:p>
            <a:pPr marL="461963" indent="-461963"/>
            <a:r>
              <a:rPr lang="en-US" dirty="0"/>
              <a:t>We need to solve for </a:t>
            </a:r>
            <a:r>
              <a:rPr lang="en-US" b="1" dirty="0"/>
              <a:t>x</a:t>
            </a:r>
            <a:r>
              <a:rPr lang="en-US" dirty="0"/>
              <a:t>  in the system</a:t>
            </a:r>
            <a:br>
              <a:rPr lang="en-US" dirty="0"/>
            </a:br>
            <a:br>
              <a:rPr lang="en-US" dirty="0"/>
            </a:br>
            <a:endParaRPr lang="en-US" dirty="0"/>
          </a:p>
          <a:p>
            <a:pPr marL="461963" indent="-461963"/>
            <a:endParaRPr lang="en-US" dirty="0"/>
          </a:p>
          <a:p>
            <a:pPr marL="461963" indent="-461963"/>
            <a:endParaRPr lang="en-US" dirty="0"/>
          </a:p>
          <a:p>
            <a:pPr marL="461963" indent="-461963"/>
            <a:endParaRPr lang="en-US" dirty="0"/>
          </a:p>
          <a:p>
            <a:pPr marL="461963" indent="-461963"/>
            <a:endParaRPr lang="en-US" dirty="0"/>
          </a:p>
          <a:p>
            <a:pPr marL="461963" indent="-461963">
              <a:spcBef>
                <a:spcPct val="40000"/>
              </a:spcBef>
            </a:pPr>
            <a:r>
              <a:rPr lang="en-US" dirty="0"/>
              <a:t>The three elimination steps are given on the next slides; for simplicity, we have appended the </a:t>
            </a:r>
            <a:r>
              <a:rPr lang="en-US" dirty="0" err="1"/>
              <a:t>r.h.s</a:t>
            </a:r>
            <a:r>
              <a:rPr lang="en-US" dirty="0"/>
              <a:t>. vector to the matrix </a:t>
            </a:r>
          </a:p>
          <a:p>
            <a:pPr marL="461963" indent="-461963">
              <a:spcBef>
                <a:spcPct val="40000"/>
              </a:spcBef>
            </a:pPr>
            <a:r>
              <a:rPr lang="en-US" dirty="0"/>
              <a:t>First step is set the diagonal element of row 1 to 1 (i.e., normalize it)</a:t>
            </a:r>
          </a:p>
        </p:txBody>
      </p:sp>
      <p:graphicFrame>
        <p:nvGraphicFramePr>
          <p:cNvPr id="406539" name="Object 11"/>
          <p:cNvGraphicFramePr>
            <a:graphicFrameLocks noChangeAspect="1"/>
          </p:cNvGraphicFramePr>
          <p:nvPr>
            <p:extLst>
              <p:ext uri="{D42A27DB-BD31-4B8C-83A1-F6EECF244321}">
                <p14:modId xmlns:p14="http://schemas.microsoft.com/office/powerpoint/2010/main" val="2349723300"/>
              </p:ext>
            </p:extLst>
          </p:nvPr>
        </p:nvGraphicFramePr>
        <p:xfrm>
          <a:off x="1295400" y="2133600"/>
          <a:ext cx="5892800" cy="2232025"/>
        </p:xfrm>
        <a:graphic>
          <a:graphicData uri="http://schemas.openxmlformats.org/presentationml/2006/ole">
            <mc:AlternateContent xmlns:mc="http://schemas.openxmlformats.org/markup-compatibility/2006">
              <mc:Choice xmlns:v="urn:schemas-microsoft-com:vml" Requires="v">
                <p:oleObj name="Equation" r:id="rId2" imgW="5499000" imgH="2082600" progId="Equation.DSMT4">
                  <p:embed/>
                </p:oleObj>
              </mc:Choice>
              <mc:Fallback>
                <p:oleObj name="Equation" r:id="rId2" imgW="5499000" imgH="2082600" progId="Equation.DSMT4">
                  <p:embed/>
                  <p:pic>
                    <p:nvPicPr>
                      <p:cNvPr id="406539"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133600"/>
                        <a:ext cx="589280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62184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t>Example 1, cont.</a:t>
            </a:r>
            <a:endParaRPr lang="en-US" dirty="0">
              <a:latin typeface="Times New Roman" pitchFamily="18" charset="0"/>
            </a:endParaRPr>
          </a:p>
        </p:txBody>
      </p:sp>
      <p:sp>
        <p:nvSpPr>
          <p:cNvPr id="521219" name="Rectangle 3"/>
          <p:cNvSpPr>
            <a:spLocks noGrp="1" noChangeArrowheads="1"/>
          </p:cNvSpPr>
          <p:nvPr>
            <p:ph idx="1"/>
          </p:nvPr>
        </p:nvSpPr>
        <p:spPr>
          <a:xfrm>
            <a:off x="457200" y="1280160"/>
            <a:ext cx="11201400" cy="5454650"/>
          </a:xfrm>
        </p:spPr>
        <p:txBody>
          <a:bodyPr/>
          <a:lstStyle/>
          <a:p>
            <a:pPr marL="461963" indent="-461963">
              <a:spcBef>
                <a:spcPct val="0"/>
              </a:spcBef>
            </a:pPr>
            <a:r>
              <a:rPr lang="en-US" dirty="0"/>
              <a:t>Eliminate x</a:t>
            </a:r>
            <a:r>
              <a:rPr lang="en-US" baseline="-25000" dirty="0"/>
              <a:t>1 </a:t>
            </a:r>
            <a:r>
              <a:rPr lang="en-US" dirty="0"/>
              <a:t>by subtracting row </a:t>
            </a:r>
            <a:r>
              <a:rPr lang="en-US" dirty="0">
                <a:latin typeface="Times New Roman" pitchFamily="18" charset="0"/>
              </a:rPr>
              <a:t>1</a:t>
            </a:r>
            <a:r>
              <a:rPr lang="en-US" b="0" dirty="0"/>
              <a:t> </a:t>
            </a:r>
            <a:r>
              <a:rPr lang="en-US" dirty="0"/>
              <a:t>from all the rows below it</a:t>
            </a:r>
          </a:p>
        </p:txBody>
      </p:sp>
      <p:graphicFrame>
        <p:nvGraphicFramePr>
          <p:cNvPr id="521231" name="Object 15"/>
          <p:cNvGraphicFramePr>
            <a:graphicFrameLocks noChangeAspect="1"/>
          </p:cNvGraphicFramePr>
          <p:nvPr>
            <p:extLst>
              <p:ext uri="{D42A27DB-BD31-4B8C-83A1-F6EECF244321}">
                <p14:modId xmlns:p14="http://schemas.microsoft.com/office/powerpoint/2010/main" val="2688939245"/>
              </p:ext>
            </p:extLst>
          </p:nvPr>
        </p:nvGraphicFramePr>
        <p:xfrm>
          <a:off x="1752600" y="2209800"/>
          <a:ext cx="2755900" cy="825500"/>
        </p:xfrm>
        <a:graphic>
          <a:graphicData uri="http://schemas.openxmlformats.org/presentationml/2006/ole">
            <mc:AlternateContent xmlns:mc="http://schemas.openxmlformats.org/markup-compatibility/2006">
              <mc:Choice xmlns:v="urn:schemas-microsoft-com:vml" Requires="v">
                <p:oleObj name="Equation" r:id="rId2" imgW="2755800" imgH="825480" progId="Equation.DSMT4">
                  <p:embed/>
                </p:oleObj>
              </mc:Choice>
              <mc:Fallback>
                <p:oleObj name="Equation" r:id="rId2" imgW="2755800" imgH="825480" progId="Equation.DSMT4">
                  <p:embed/>
                  <p:pic>
                    <p:nvPicPr>
                      <p:cNvPr id="521231" name="Object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2755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7" name="Object 21"/>
          <p:cNvGraphicFramePr>
            <a:graphicFrameLocks noChangeAspect="1"/>
          </p:cNvGraphicFramePr>
          <p:nvPr>
            <p:extLst>
              <p:ext uri="{D42A27DB-BD31-4B8C-83A1-F6EECF244321}">
                <p14:modId xmlns:p14="http://schemas.microsoft.com/office/powerpoint/2010/main" val="4049562502"/>
              </p:ext>
            </p:extLst>
          </p:nvPr>
        </p:nvGraphicFramePr>
        <p:xfrm>
          <a:off x="1765300" y="4308475"/>
          <a:ext cx="2984500" cy="685800"/>
        </p:xfrm>
        <a:graphic>
          <a:graphicData uri="http://schemas.openxmlformats.org/presentationml/2006/ole">
            <mc:AlternateContent xmlns:mc="http://schemas.openxmlformats.org/markup-compatibility/2006">
              <mc:Choice xmlns:v="urn:schemas-microsoft-com:vml" Requires="v">
                <p:oleObj name="Equation" r:id="rId4" imgW="2984400" imgH="685800" progId="Equation.DSMT4">
                  <p:embed/>
                </p:oleObj>
              </mc:Choice>
              <mc:Fallback>
                <p:oleObj name="Equation" r:id="rId4" imgW="2984400" imgH="685800" progId="Equation.DSMT4">
                  <p:embed/>
                  <p:pic>
                    <p:nvPicPr>
                      <p:cNvPr id="521237" name="Object 21"/>
                      <p:cNvPicPr>
                        <a:picLocks noChangeAspect="1" noChangeArrowheads="1"/>
                      </p:cNvPicPr>
                      <p:nvPr/>
                    </p:nvPicPr>
                    <p:blipFill>
                      <a:blip r:embed="rId5"/>
                      <a:srcRect/>
                      <a:stretch>
                        <a:fillRect/>
                      </a:stretch>
                    </p:blipFill>
                    <p:spPr bwMode="auto">
                      <a:xfrm>
                        <a:off x="1765300" y="4308475"/>
                        <a:ext cx="29845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8" name="Object 22"/>
          <p:cNvGraphicFramePr>
            <a:graphicFrameLocks noChangeAspect="1"/>
          </p:cNvGraphicFramePr>
          <p:nvPr>
            <p:extLst>
              <p:ext uri="{D42A27DB-BD31-4B8C-83A1-F6EECF244321}">
                <p14:modId xmlns:p14="http://schemas.microsoft.com/office/powerpoint/2010/main" val="2151848725"/>
              </p:ext>
            </p:extLst>
          </p:nvPr>
        </p:nvGraphicFramePr>
        <p:xfrm>
          <a:off x="1752600" y="5384800"/>
          <a:ext cx="2908300" cy="685800"/>
        </p:xfrm>
        <a:graphic>
          <a:graphicData uri="http://schemas.openxmlformats.org/presentationml/2006/ole">
            <mc:AlternateContent xmlns:mc="http://schemas.openxmlformats.org/markup-compatibility/2006">
              <mc:Choice xmlns:v="urn:schemas-microsoft-com:vml" Requires="v">
                <p:oleObj name="Equation" r:id="rId6" imgW="2908080" imgH="685800" progId="Equation.DSMT4">
                  <p:embed/>
                </p:oleObj>
              </mc:Choice>
              <mc:Fallback>
                <p:oleObj name="Equation" r:id="rId6" imgW="2908080" imgH="685800" progId="Equation.DSMT4">
                  <p:embed/>
                  <p:pic>
                    <p:nvPicPr>
                      <p:cNvPr id="521238" name="Object 22"/>
                      <p:cNvPicPr>
                        <a:picLocks noChangeAspect="1" noChangeArrowheads="1"/>
                      </p:cNvPicPr>
                      <p:nvPr/>
                    </p:nvPicPr>
                    <p:blipFill>
                      <a:blip r:embed="rId7"/>
                      <a:srcRect/>
                      <a:stretch>
                        <a:fillRect/>
                      </a:stretch>
                    </p:blipFill>
                    <p:spPr bwMode="auto">
                      <a:xfrm>
                        <a:off x="1752600" y="5384800"/>
                        <a:ext cx="29083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9" name="Object 23"/>
          <p:cNvGraphicFramePr>
            <a:graphicFrameLocks noChangeAspect="1"/>
          </p:cNvGraphicFramePr>
          <p:nvPr>
            <p:extLst>
              <p:ext uri="{D42A27DB-BD31-4B8C-83A1-F6EECF244321}">
                <p14:modId xmlns:p14="http://schemas.microsoft.com/office/powerpoint/2010/main" val="685599495"/>
              </p:ext>
            </p:extLst>
          </p:nvPr>
        </p:nvGraphicFramePr>
        <p:xfrm>
          <a:off x="1752600" y="3251200"/>
          <a:ext cx="2844800" cy="711200"/>
        </p:xfrm>
        <a:graphic>
          <a:graphicData uri="http://schemas.openxmlformats.org/presentationml/2006/ole">
            <mc:AlternateContent xmlns:mc="http://schemas.openxmlformats.org/markup-compatibility/2006">
              <mc:Choice xmlns:v="urn:schemas-microsoft-com:vml" Requires="v">
                <p:oleObj name="Equation" r:id="rId8" imgW="2844720" imgH="711000" progId="Equation.DSMT4">
                  <p:embed/>
                </p:oleObj>
              </mc:Choice>
              <mc:Fallback>
                <p:oleObj name="Equation" r:id="rId8" imgW="2844720" imgH="711000" progId="Equation.DSMT4">
                  <p:embed/>
                  <p:pic>
                    <p:nvPicPr>
                      <p:cNvPr id="521239" name="Object 23"/>
                      <p:cNvPicPr>
                        <a:picLocks noChangeAspect="1" noChangeArrowheads="1"/>
                      </p:cNvPicPr>
                      <p:nvPr/>
                    </p:nvPicPr>
                    <p:blipFill>
                      <a:blip r:embed="rId9"/>
                      <a:srcRect/>
                      <a:stretch>
                        <a:fillRect/>
                      </a:stretch>
                    </p:blipFill>
                    <p:spPr bwMode="auto">
                      <a:xfrm>
                        <a:off x="1752600" y="3251200"/>
                        <a:ext cx="28448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45" name="Object 29"/>
          <p:cNvGraphicFramePr>
            <a:graphicFrameLocks noChangeAspect="1"/>
          </p:cNvGraphicFramePr>
          <p:nvPr>
            <p:extLst>
              <p:ext uri="{D42A27DB-BD31-4B8C-83A1-F6EECF244321}">
                <p14:modId xmlns:p14="http://schemas.microsoft.com/office/powerpoint/2010/main" val="1332125316"/>
              </p:ext>
            </p:extLst>
          </p:nvPr>
        </p:nvGraphicFramePr>
        <p:xfrm>
          <a:off x="4846639" y="2193925"/>
          <a:ext cx="4678362" cy="3932238"/>
        </p:xfrm>
        <a:graphic>
          <a:graphicData uri="http://schemas.openxmlformats.org/presentationml/2006/ole">
            <mc:AlternateContent xmlns:mc="http://schemas.openxmlformats.org/markup-compatibility/2006">
              <mc:Choice xmlns:v="urn:schemas-microsoft-com:vml" Requires="v">
                <p:oleObj name="Equation" r:id="rId10" imgW="3555720" imgH="3124080" progId="Equation.DSMT4">
                  <p:embed/>
                </p:oleObj>
              </mc:Choice>
              <mc:Fallback>
                <p:oleObj name="Equation" r:id="rId10" imgW="3555720" imgH="3124080" progId="Equation.DSMT4">
                  <p:embed/>
                  <p:pic>
                    <p:nvPicPr>
                      <p:cNvPr id="521245" name="Object 29"/>
                      <p:cNvPicPr>
                        <a:picLocks noChangeAspect="1" noChangeArrowheads="1"/>
                      </p:cNvPicPr>
                      <p:nvPr/>
                    </p:nvPicPr>
                    <p:blipFill>
                      <a:blip r:embed="rId11"/>
                      <a:srcRect/>
                      <a:stretch>
                        <a:fillRect/>
                      </a:stretch>
                    </p:blipFill>
                    <p:spPr bwMode="auto">
                      <a:xfrm>
                        <a:off x="4846639" y="2193925"/>
                        <a:ext cx="4678362" cy="3932238"/>
                      </a:xfrm>
                      <a:prstGeom prst="rect">
                        <a:avLst/>
                      </a:prstGeom>
                      <a:noFill/>
                      <a:ln>
                        <a:noFill/>
                      </a:ln>
                      <a:effectLst/>
                    </p:spPr>
                  </p:pic>
                </p:oleObj>
              </mc:Fallback>
            </mc:AlternateContent>
          </a:graphicData>
        </a:graphic>
      </p:graphicFrame>
      <p:sp>
        <p:nvSpPr>
          <p:cNvPr id="9"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24</a:t>
            </a:fld>
            <a:endParaRPr lang="en-US" sz="2000" dirty="0">
              <a:solidFill>
                <a:srgbClr val="1E0000"/>
              </a:solidFill>
            </a:endParaRPr>
          </a:p>
        </p:txBody>
      </p:sp>
    </p:spTree>
    <p:extLst>
      <p:ext uri="{BB962C8B-B14F-4D97-AF65-F5344CB8AC3E}">
        <p14:creationId xmlns:p14="http://schemas.microsoft.com/office/powerpoint/2010/main" val="3240819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dirty="0"/>
              <a:t>Example 1, cont.</a:t>
            </a:r>
            <a:endParaRPr lang="en-US" dirty="0">
              <a:latin typeface="Times New Roman" pitchFamily="18" charset="0"/>
            </a:endParaRPr>
          </a:p>
        </p:txBody>
      </p:sp>
      <p:sp>
        <p:nvSpPr>
          <p:cNvPr id="522243" name="Rectangle 3"/>
          <p:cNvSpPr>
            <a:spLocks noGrp="1" noChangeArrowheads="1"/>
          </p:cNvSpPr>
          <p:nvPr>
            <p:ph idx="1"/>
          </p:nvPr>
        </p:nvSpPr>
        <p:spPr>
          <a:xfrm>
            <a:off x="457200" y="1280160"/>
            <a:ext cx="10210800" cy="5454650"/>
          </a:xfrm>
        </p:spPr>
        <p:txBody>
          <a:bodyPr/>
          <a:lstStyle/>
          <a:p>
            <a:pPr marL="461963" indent="-461963">
              <a:spcBef>
                <a:spcPct val="0"/>
              </a:spcBef>
            </a:pPr>
            <a:r>
              <a:rPr lang="en-US" dirty="0"/>
              <a:t>Eliminate x</a:t>
            </a:r>
            <a:r>
              <a:rPr lang="en-US" baseline="-25000" dirty="0"/>
              <a:t>2</a:t>
            </a:r>
            <a:r>
              <a:rPr lang="en-US" dirty="0"/>
              <a:t>  by subtracting row </a:t>
            </a:r>
            <a:r>
              <a:rPr lang="en-US" dirty="0">
                <a:latin typeface="Times New Roman" pitchFamily="18" charset="0"/>
              </a:rPr>
              <a:t>2</a:t>
            </a:r>
            <a:r>
              <a:rPr lang="en-US" b="0" dirty="0"/>
              <a:t> </a:t>
            </a:r>
            <a:r>
              <a:rPr lang="en-US" dirty="0"/>
              <a:t>from all the rows below it</a:t>
            </a:r>
          </a:p>
          <a:p>
            <a:pPr marL="461963" indent="-461963"/>
            <a:endParaRPr lang="en-US" dirty="0"/>
          </a:p>
        </p:txBody>
      </p:sp>
      <p:graphicFrame>
        <p:nvGraphicFramePr>
          <p:cNvPr id="522246" name="Object 6"/>
          <p:cNvGraphicFramePr>
            <a:graphicFrameLocks noChangeAspect="1"/>
          </p:cNvGraphicFramePr>
          <p:nvPr>
            <p:extLst>
              <p:ext uri="{D42A27DB-BD31-4B8C-83A1-F6EECF244321}">
                <p14:modId xmlns:p14="http://schemas.microsoft.com/office/powerpoint/2010/main" val="3028975911"/>
              </p:ext>
            </p:extLst>
          </p:nvPr>
        </p:nvGraphicFramePr>
        <p:xfrm>
          <a:off x="1828800" y="2971800"/>
          <a:ext cx="2794000" cy="825500"/>
        </p:xfrm>
        <a:graphic>
          <a:graphicData uri="http://schemas.openxmlformats.org/presentationml/2006/ole">
            <mc:AlternateContent xmlns:mc="http://schemas.openxmlformats.org/markup-compatibility/2006">
              <mc:Choice xmlns:v="urn:schemas-microsoft-com:vml" Requires="v">
                <p:oleObj name="Equation" r:id="rId2" imgW="2793960" imgH="825480" progId="Equation.DSMT4">
                  <p:embed/>
                </p:oleObj>
              </mc:Choice>
              <mc:Fallback>
                <p:oleObj name="Equation" r:id="rId2" imgW="2793960" imgH="825480" progId="Equation.DSMT4">
                  <p:embed/>
                  <p:pic>
                    <p:nvPicPr>
                      <p:cNvPr id="522246"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971800"/>
                        <a:ext cx="279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7" name="Object 7"/>
          <p:cNvGraphicFramePr>
            <a:graphicFrameLocks noChangeAspect="1"/>
          </p:cNvGraphicFramePr>
          <p:nvPr>
            <p:extLst>
              <p:ext uri="{D42A27DB-BD31-4B8C-83A1-F6EECF244321}">
                <p14:modId xmlns:p14="http://schemas.microsoft.com/office/powerpoint/2010/main" val="2721443878"/>
              </p:ext>
            </p:extLst>
          </p:nvPr>
        </p:nvGraphicFramePr>
        <p:xfrm>
          <a:off x="1828800" y="4267200"/>
          <a:ext cx="2730500" cy="635000"/>
        </p:xfrm>
        <a:graphic>
          <a:graphicData uri="http://schemas.openxmlformats.org/presentationml/2006/ole">
            <mc:AlternateContent xmlns:mc="http://schemas.openxmlformats.org/markup-compatibility/2006">
              <mc:Choice xmlns:v="urn:schemas-microsoft-com:vml" Requires="v">
                <p:oleObj name="Equation" r:id="rId4" imgW="2730240" imgH="634680" progId="Equation.DSMT4">
                  <p:embed/>
                </p:oleObj>
              </mc:Choice>
              <mc:Fallback>
                <p:oleObj name="Equation" r:id="rId4" imgW="2730240" imgH="634680" progId="Equation.DSMT4">
                  <p:embed/>
                  <p:pic>
                    <p:nvPicPr>
                      <p:cNvPr id="522247" name="Object 7"/>
                      <p:cNvPicPr>
                        <a:picLocks noChangeAspect="1" noChangeArrowheads="1"/>
                      </p:cNvPicPr>
                      <p:nvPr/>
                    </p:nvPicPr>
                    <p:blipFill>
                      <a:blip r:embed="rId5"/>
                      <a:srcRect/>
                      <a:stretch>
                        <a:fillRect/>
                      </a:stretch>
                    </p:blipFill>
                    <p:spPr bwMode="auto">
                      <a:xfrm>
                        <a:off x="1828800" y="4267200"/>
                        <a:ext cx="2730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8" name="Object 8"/>
          <p:cNvGraphicFramePr>
            <a:graphicFrameLocks noChangeAspect="1"/>
          </p:cNvGraphicFramePr>
          <p:nvPr>
            <p:extLst>
              <p:ext uri="{D42A27DB-BD31-4B8C-83A1-F6EECF244321}">
                <p14:modId xmlns:p14="http://schemas.microsoft.com/office/powerpoint/2010/main" val="1861205379"/>
              </p:ext>
            </p:extLst>
          </p:nvPr>
        </p:nvGraphicFramePr>
        <p:xfrm>
          <a:off x="1828800" y="5181600"/>
          <a:ext cx="2730500" cy="635000"/>
        </p:xfrm>
        <a:graphic>
          <a:graphicData uri="http://schemas.openxmlformats.org/presentationml/2006/ole">
            <mc:AlternateContent xmlns:mc="http://schemas.openxmlformats.org/markup-compatibility/2006">
              <mc:Choice xmlns:v="urn:schemas-microsoft-com:vml" Requires="v">
                <p:oleObj name="Equation" r:id="rId6" imgW="2730240" imgH="634680" progId="Equation.DSMT4">
                  <p:embed/>
                </p:oleObj>
              </mc:Choice>
              <mc:Fallback>
                <p:oleObj name="Equation" r:id="rId6" imgW="2730240" imgH="634680" progId="Equation.DSMT4">
                  <p:embed/>
                  <p:pic>
                    <p:nvPicPr>
                      <p:cNvPr id="522248" name="Object 8"/>
                      <p:cNvPicPr>
                        <a:picLocks noChangeAspect="1" noChangeArrowheads="1"/>
                      </p:cNvPicPr>
                      <p:nvPr/>
                    </p:nvPicPr>
                    <p:blipFill>
                      <a:blip r:embed="rId7"/>
                      <a:srcRect/>
                      <a:stretch>
                        <a:fillRect/>
                      </a:stretch>
                    </p:blipFill>
                    <p:spPr bwMode="auto">
                      <a:xfrm>
                        <a:off x="1828800" y="5181600"/>
                        <a:ext cx="27305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9" name="Object 9"/>
          <p:cNvGraphicFramePr>
            <a:graphicFrameLocks noChangeAspect="1"/>
          </p:cNvGraphicFramePr>
          <p:nvPr>
            <p:extLst>
              <p:ext uri="{D42A27DB-BD31-4B8C-83A1-F6EECF244321}">
                <p14:modId xmlns:p14="http://schemas.microsoft.com/office/powerpoint/2010/main" val="451837245"/>
              </p:ext>
            </p:extLst>
          </p:nvPr>
        </p:nvGraphicFramePr>
        <p:xfrm>
          <a:off x="4907280" y="2194560"/>
          <a:ext cx="4846320" cy="3931920"/>
        </p:xfrm>
        <a:graphic>
          <a:graphicData uri="http://schemas.openxmlformats.org/presentationml/2006/ole">
            <mc:AlternateContent xmlns:mc="http://schemas.openxmlformats.org/markup-compatibility/2006">
              <mc:Choice xmlns:v="urn:schemas-microsoft-com:vml" Requires="v">
                <p:oleObj name="Equation" r:id="rId8" imgW="3098520" imgH="3124080" progId="Equation.DSMT4">
                  <p:embed/>
                </p:oleObj>
              </mc:Choice>
              <mc:Fallback>
                <p:oleObj name="Equation" r:id="rId8" imgW="3098520" imgH="3124080" progId="Equation.DSMT4">
                  <p:embed/>
                  <p:pic>
                    <p:nvPicPr>
                      <p:cNvPr id="52224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07280" y="2194560"/>
                        <a:ext cx="4846320" cy="3931920"/>
                      </a:xfrm>
                      <a:prstGeom prst="rect">
                        <a:avLst/>
                      </a:prstGeom>
                      <a:noFill/>
                      <a:ln>
                        <a:noFill/>
                      </a:ln>
                      <a:effectLst/>
                    </p:spPr>
                  </p:pic>
                </p:oleObj>
              </mc:Fallback>
            </mc:AlternateContent>
          </a:graphicData>
        </a:graphic>
      </p:graphicFrame>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25</a:t>
            </a:fld>
            <a:endParaRPr lang="en-US" sz="2000" dirty="0">
              <a:solidFill>
                <a:srgbClr val="1E0000"/>
              </a:solidFill>
            </a:endParaRPr>
          </a:p>
        </p:txBody>
      </p:sp>
    </p:spTree>
    <p:extLst>
      <p:ext uri="{BB962C8B-B14F-4D97-AF65-F5344CB8AC3E}">
        <p14:creationId xmlns:p14="http://schemas.microsoft.com/office/powerpoint/2010/main" val="3023004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dirty="0"/>
              <a:t>Example 1, cont.</a:t>
            </a:r>
            <a:endParaRPr lang="en-US" dirty="0">
              <a:latin typeface="Times New Roman" pitchFamily="18" charset="0"/>
            </a:endParaRPr>
          </a:p>
        </p:txBody>
      </p:sp>
      <p:sp>
        <p:nvSpPr>
          <p:cNvPr id="525315" name="Rectangle 3"/>
          <p:cNvSpPr>
            <a:spLocks noGrp="1" noChangeArrowheads="1"/>
          </p:cNvSpPr>
          <p:nvPr>
            <p:ph idx="1"/>
          </p:nvPr>
        </p:nvSpPr>
        <p:spPr>
          <a:xfrm>
            <a:off x="457200" y="1280160"/>
            <a:ext cx="8153400" cy="5454650"/>
          </a:xfrm>
        </p:spPr>
        <p:txBody>
          <a:bodyPr/>
          <a:lstStyle/>
          <a:p>
            <a:pPr marL="461963" indent="-461963"/>
            <a:r>
              <a:rPr lang="en-US" dirty="0"/>
              <a:t> Elimination of  x</a:t>
            </a:r>
            <a:r>
              <a:rPr lang="en-US" baseline="-25000" dirty="0"/>
              <a:t>3</a:t>
            </a:r>
            <a:r>
              <a:rPr lang="en-US" dirty="0"/>
              <a:t>  from row </a:t>
            </a:r>
            <a:r>
              <a:rPr lang="en-US" dirty="0">
                <a:latin typeface="Times New Roman" pitchFamily="18" charset="0"/>
              </a:rPr>
              <a:t>3</a:t>
            </a:r>
            <a:r>
              <a:rPr lang="en-US" b="0" dirty="0"/>
              <a:t> </a:t>
            </a:r>
            <a:r>
              <a:rPr lang="en-US" dirty="0"/>
              <a:t>and </a:t>
            </a:r>
            <a:r>
              <a:rPr lang="en-US" dirty="0">
                <a:latin typeface="Times New Roman" pitchFamily="18" charset="0"/>
              </a:rPr>
              <a:t>4</a:t>
            </a:r>
          </a:p>
        </p:txBody>
      </p:sp>
      <p:graphicFrame>
        <p:nvGraphicFramePr>
          <p:cNvPr id="525320" name="Object 8"/>
          <p:cNvGraphicFramePr>
            <a:graphicFrameLocks noChangeAspect="1"/>
          </p:cNvGraphicFramePr>
          <p:nvPr>
            <p:extLst>
              <p:ext uri="{D42A27DB-BD31-4B8C-83A1-F6EECF244321}">
                <p14:modId xmlns:p14="http://schemas.microsoft.com/office/powerpoint/2010/main" val="3967769398"/>
              </p:ext>
            </p:extLst>
          </p:nvPr>
        </p:nvGraphicFramePr>
        <p:xfrm>
          <a:off x="4907282" y="2194560"/>
          <a:ext cx="5060128" cy="3901440"/>
        </p:xfrm>
        <a:graphic>
          <a:graphicData uri="http://schemas.openxmlformats.org/presentationml/2006/ole">
            <mc:AlternateContent xmlns:mc="http://schemas.openxmlformats.org/markup-compatibility/2006">
              <mc:Choice xmlns:v="urn:schemas-microsoft-com:vml" Requires="v">
                <p:oleObj name="Equation" r:id="rId2" imgW="3187440" imgH="3124080" progId="Equation.DSMT4">
                  <p:embed/>
                </p:oleObj>
              </mc:Choice>
              <mc:Fallback>
                <p:oleObj name="Equation" r:id="rId2" imgW="3187440" imgH="3124080" progId="Equation.DSMT4">
                  <p:embed/>
                  <p:pic>
                    <p:nvPicPr>
                      <p:cNvPr id="52532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282" y="2194560"/>
                        <a:ext cx="5060128" cy="3901440"/>
                      </a:xfrm>
                      <a:prstGeom prst="rect">
                        <a:avLst/>
                      </a:prstGeom>
                      <a:noFill/>
                      <a:ln>
                        <a:noFill/>
                      </a:ln>
                      <a:effec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650947213"/>
              </p:ext>
            </p:extLst>
          </p:nvPr>
        </p:nvGraphicFramePr>
        <p:xfrm>
          <a:off x="1905000" y="4648200"/>
          <a:ext cx="2679700" cy="381000"/>
        </p:xfrm>
        <a:graphic>
          <a:graphicData uri="http://schemas.openxmlformats.org/presentationml/2006/ole">
            <mc:AlternateContent xmlns:mc="http://schemas.openxmlformats.org/markup-compatibility/2006">
              <mc:Choice xmlns:v="urn:schemas-microsoft-com:vml" Requires="v">
                <p:oleObj name="Equation" r:id="rId4" imgW="2679480" imgH="380880" progId="Equation.DSMT4">
                  <p:embed/>
                </p:oleObj>
              </mc:Choice>
              <mc:Fallback>
                <p:oleObj name="Equation" r:id="rId4" imgW="2679480" imgH="380880" progId="Equation.DSMT4">
                  <p:embed/>
                  <p:pic>
                    <p:nvPicPr>
                      <p:cNvPr id="2" name="Object 1"/>
                      <p:cNvPicPr>
                        <a:picLocks noChangeAspect="1" noChangeArrowheads="1"/>
                      </p:cNvPicPr>
                      <p:nvPr/>
                    </p:nvPicPr>
                    <p:blipFill>
                      <a:blip r:embed="rId5"/>
                      <a:srcRect/>
                      <a:stretch>
                        <a:fillRect/>
                      </a:stretch>
                    </p:blipFill>
                    <p:spPr bwMode="auto">
                      <a:xfrm>
                        <a:off x="1905000" y="4648200"/>
                        <a:ext cx="26797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916007114"/>
              </p:ext>
            </p:extLst>
          </p:nvPr>
        </p:nvGraphicFramePr>
        <p:xfrm>
          <a:off x="1860550" y="5359400"/>
          <a:ext cx="2819400" cy="635000"/>
        </p:xfrm>
        <a:graphic>
          <a:graphicData uri="http://schemas.openxmlformats.org/presentationml/2006/ole">
            <mc:AlternateContent xmlns:mc="http://schemas.openxmlformats.org/markup-compatibility/2006">
              <mc:Choice xmlns:v="urn:schemas-microsoft-com:vml" Requires="v">
                <p:oleObj name="Equation" r:id="rId6" imgW="2819160" imgH="634680" progId="Equation.DSMT4">
                  <p:embed/>
                </p:oleObj>
              </mc:Choice>
              <mc:Fallback>
                <p:oleObj name="Equation" r:id="rId6" imgW="2819160" imgH="634680" progId="Equation.DSMT4">
                  <p:embed/>
                  <p:pic>
                    <p:nvPicPr>
                      <p:cNvPr id="3" name="Object 2"/>
                      <p:cNvPicPr>
                        <a:picLocks noChangeAspect="1" noChangeArrowheads="1"/>
                      </p:cNvPicPr>
                      <p:nvPr/>
                    </p:nvPicPr>
                    <p:blipFill>
                      <a:blip r:embed="rId7"/>
                      <a:srcRect/>
                      <a:stretch>
                        <a:fillRect/>
                      </a:stretch>
                    </p:blipFill>
                    <p:spPr bwMode="auto">
                      <a:xfrm>
                        <a:off x="1860550" y="5359400"/>
                        <a:ext cx="28194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26</a:t>
            </a:fld>
            <a:endParaRPr lang="en-US" sz="2000" dirty="0">
              <a:solidFill>
                <a:srgbClr val="1E0000"/>
              </a:solidFill>
            </a:endParaRPr>
          </a:p>
        </p:txBody>
      </p:sp>
    </p:spTree>
    <p:extLst>
      <p:ext uri="{BB962C8B-B14F-4D97-AF65-F5344CB8AC3E}">
        <p14:creationId xmlns:p14="http://schemas.microsoft.com/office/powerpoint/2010/main" val="1792628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dirty="0"/>
              <a:t>Example 1, cont.</a:t>
            </a:r>
            <a:endParaRPr lang="en-US" dirty="0">
              <a:latin typeface="Times New Roman" pitchFamily="18" charset="0"/>
            </a:endParaRPr>
          </a:p>
        </p:txBody>
      </p:sp>
      <p:sp>
        <p:nvSpPr>
          <p:cNvPr id="526339" name="Rectangle 3"/>
          <p:cNvSpPr>
            <a:spLocks noGrp="1" noChangeArrowheads="1"/>
          </p:cNvSpPr>
          <p:nvPr>
            <p:ph idx="1"/>
          </p:nvPr>
        </p:nvSpPr>
        <p:spPr>
          <a:xfrm>
            <a:off x="457200" y="1295400"/>
            <a:ext cx="10439400" cy="5120640"/>
          </a:xfrm>
        </p:spPr>
        <p:txBody>
          <a:bodyPr/>
          <a:lstStyle/>
          <a:p>
            <a:pPr marL="461963" indent="-461963">
              <a:spcBef>
                <a:spcPct val="0"/>
              </a:spcBef>
            </a:pPr>
            <a:r>
              <a:rPr lang="en-US" dirty="0"/>
              <a:t>Then, we solve for  x by “going backwards”,    i.e., using back substitution: </a:t>
            </a:r>
          </a:p>
        </p:txBody>
      </p:sp>
      <p:graphicFrame>
        <p:nvGraphicFramePr>
          <p:cNvPr id="526345" name="Object 9"/>
          <p:cNvGraphicFramePr>
            <a:graphicFrameLocks noChangeAspect="1"/>
          </p:cNvGraphicFramePr>
          <p:nvPr>
            <p:extLst>
              <p:ext uri="{D42A27DB-BD31-4B8C-83A1-F6EECF244321}">
                <p14:modId xmlns:p14="http://schemas.microsoft.com/office/powerpoint/2010/main" val="4066450590"/>
              </p:ext>
            </p:extLst>
          </p:nvPr>
        </p:nvGraphicFramePr>
        <p:xfrm>
          <a:off x="3081338" y="4006850"/>
          <a:ext cx="6946900" cy="825500"/>
        </p:xfrm>
        <a:graphic>
          <a:graphicData uri="http://schemas.openxmlformats.org/presentationml/2006/ole">
            <mc:AlternateContent xmlns:mc="http://schemas.openxmlformats.org/markup-compatibility/2006">
              <mc:Choice xmlns:v="urn:schemas-microsoft-com:vml" Requires="v">
                <p:oleObj name="Equation" r:id="rId2" imgW="6946560" imgH="825480" progId="Equation.DSMT4">
                  <p:embed/>
                </p:oleObj>
              </mc:Choice>
              <mc:Fallback>
                <p:oleObj name="Equation" r:id="rId2" imgW="6946560" imgH="825480" progId="Equation.DSMT4">
                  <p:embed/>
                  <p:pic>
                    <p:nvPicPr>
                      <p:cNvPr id="526345" name="Object 9"/>
                      <p:cNvPicPr>
                        <a:picLocks noChangeAspect="1" noChangeArrowheads="1"/>
                      </p:cNvPicPr>
                      <p:nvPr/>
                    </p:nvPicPr>
                    <p:blipFill>
                      <a:blip r:embed="rId3"/>
                      <a:srcRect/>
                      <a:stretch>
                        <a:fillRect/>
                      </a:stretch>
                    </p:blipFill>
                    <p:spPr bwMode="auto">
                      <a:xfrm>
                        <a:off x="3081338" y="4006850"/>
                        <a:ext cx="6946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47" name="Object 11"/>
          <p:cNvGraphicFramePr>
            <a:graphicFrameLocks noChangeAspect="1"/>
          </p:cNvGraphicFramePr>
          <p:nvPr>
            <p:extLst>
              <p:ext uri="{D42A27DB-BD31-4B8C-83A1-F6EECF244321}">
                <p14:modId xmlns:p14="http://schemas.microsoft.com/office/powerpoint/2010/main" val="1233480644"/>
              </p:ext>
            </p:extLst>
          </p:nvPr>
        </p:nvGraphicFramePr>
        <p:xfrm>
          <a:off x="5410200" y="2362200"/>
          <a:ext cx="1828800" cy="457200"/>
        </p:xfrm>
        <a:graphic>
          <a:graphicData uri="http://schemas.openxmlformats.org/presentationml/2006/ole">
            <mc:AlternateContent xmlns:mc="http://schemas.openxmlformats.org/markup-compatibility/2006">
              <mc:Choice xmlns:v="urn:schemas-microsoft-com:vml" Requires="v">
                <p:oleObj name="Equation" r:id="rId4" imgW="1828800" imgH="457200" progId="Equation.DSMT4">
                  <p:embed/>
                </p:oleObj>
              </mc:Choice>
              <mc:Fallback>
                <p:oleObj name="Equation" r:id="rId4" imgW="1828800" imgH="457200" progId="Equation.DSMT4">
                  <p:embed/>
                  <p:pic>
                    <p:nvPicPr>
                      <p:cNvPr id="526347" name="Object 11"/>
                      <p:cNvPicPr>
                        <a:picLocks noChangeAspect="1" noChangeArrowheads="1"/>
                      </p:cNvPicPr>
                      <p:nvPr/>
                    </p:nvPicPr>
                    <p:blipFill>
                      <a:blip r:embed="rId5"/>
                      <a:srcRect/>
                      <a:stretch>
                        <a:fillRect/>
                      </a:stretch>
                    </p:blipFill>
                    <p:spPr bwMode="auto">
                      <a:xfrm>
                        <a:off x="5410200" y="23622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51" name="Object 15"/>
          <p:cNvGraphicFramePr>
            <a:graphicFrameLocks noChangeAspect="1"/>
          </p:cNvGraphicFramePr>
          <p:nvPr>
            <p:extLst>
              <p:ext uri="{D42A27DB-BD31-4B8C-83A1-F6EECF244321}">
                <p14:modId xmlns:p14="http://schemas.microsoft.com/office/powerpoint/2010/main" val="1952794713"/>
              </p:ext>
            </p:extLst>
          </p:nvPr>
        </p:nvGraphicFramePr>
        <p:xfrm>
          <a:off x="3900488" y="3203575"/>
          <a:ext cx="6057900" cy="457200"/>
        </p:xfrm>
        <a:graphic>
          <a:graphicData uri="http://schemas.openxmlformats.org/presentationml/2006/ole">
            <mc:AlternateContent xmlns:mc="http://schemas.openxmlformats.org/markup-compatibility/2006">
              <mc:Choice xmlns:v="urn:schemas-microsoft-com:vml" Requires="v">
                <p:oleObj name="Equation" r:id="rId6" imgW="6057720" imgH="457200" progId="Equation.DSMT4">
                  <p:embed/>
                </p:oleObj>
              </mc:Choice>
              <mc:Fallback>
                <p:oleObj name="Equation" r:id="rId6" imgW="6057720" imgH="457200" progId="Equation.DSMT4">
                  <p:embed/>
                  <p:pic>
                    <p:nvPicPr>
                      <p:cNvPr id="526351" name="Object 15"/>
                      <p:cNvPicPr>
                        <a:picLocks noChangeAspect="1" noChangeArrowheads="1"/>
                      </p:cNvPicPr>
                      <p:nvPr/>
                    </p:nvPicPr>
                    <p:blipFill>
                      <a:blip r:embed="rId7"/>
                      <a:srcRect/>
                      <a:stretch>
                        <a:fillRect/>
                      </a:stretch>
                    </p:blipFill>
                    <p:spPr bwMode="auto">
                      <a:xfrm>
                        <a:off x="3900488" y="3203575"/>
                        <a:ext cx="605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62" name="Object 26"/>
          <p:cNvGraphicFramePr>
            <a:graphicFrameLocks noChangeAspect="1"/>
          </p:cNvGraphicFramePr>
          <p:nvPr>
            <p:extLst>
              <p:ext uri="{D42A27DB-BD31-4B8C-83A1-F6EECF244321}">
                <p14:modId xmlns:p14="http://schemas.microsoft.com/office/powerpoint/2010/main" val="2568457651"/>
              </p:ext>
            </p:extLst>
          </p:nvPr>
        </p:nvGraphicFramePr>
        <p:xfrm>
          <a:off x="1831975" y="5105400"/>
          <a:ext cx="8166100" cy="825500"/>
        </p:xfrm>
        <a:graphic>
          <a:graphicData uri="http://schemas.openxmlformats.org/presentationml/2006/ole">
            <mc:AlternateContent xmlns:mc="http://schemas.openxmlformats.org/markup-compatibility/2006">
              <mc:Choice xmlns:v="urn:schemas-microsoft-com:vml" Requires="v">
                <p:oleObj name="Equation" r:id="rId8" imgW="8165880" imgH="825480" progId="Equation.DSMT4">
                  <p:embed/>
                </p:oleObj>
              </mc:Choice>
              <mc:Fallback>
                <p:oleObj name="Equation" r:id="rId8" imgW="8165880" imgH="825480" progId="Equation.DSMT4">
                  <p:embed/>
                  <p:pic>
                    <p:nvPicPr>
                      <p:cNvPr id="526362" name="Object 26"/>
                      <p:cNvPicPr>
                        <a:picLocks noChangeAspect="1" noChangeArrowheads="1"/>
                      </p:cNvPicPr>
                      <p:nvPr/>
                    </p:nvPicPr>
                    <p:blipFill>
                      <a:blip r:embed="rId9"/>
                      <a:srcRect/>
                      <a:stretch>
                        <a:fillRect/>
                      </a:stretch>
                    </p:blipFill>
                    <p:spPr bwMode="auto">
                      <a:xfrm>
                        <a:off x="1831975" y="5105400"/>
                        <a:ext cx="81661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27</a:t>
            </a:fld>
            <a:endParaRPr lang="en-US" sz="2000" dirty="0">
              <a:solidFill>
                <a:srgbClr val="1E0000"/>
              </a:solidFill>
            </a:endParaRPr>
          </a:p>
        </p:txBody>
      </p:sp>
    </p:spTree>
    <p:extLst>
      <p:ext uri="{BB962C8B-B14F-4D97-AF65-F5344CB8AC3E}">
        <p14:creationId xmlns:p14="http://schemas.microsoft.com/office/powerpoint/2010/main" val="2852688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Decomposition</a:t>
            </a:r>
          </a:p>
        </p:txBody>
      </p:sp>
      <p:sp>
        <p:nvSpPr>
          <p:cNvPr id="3" name="Content Placeholder 2"/>
          <p:cNvSpPr>
            <a:spLocks noGrp="1"/>
          </p:cNvSpPr>
          <p:nvPr>
            <p:ph idx="1"/>
          </p:nvPr>
        </p:nvSpPr>
        <p:spPr/>
        <p:txBody>
          <a:bodyPr/>
          <a:lstStyle/>
          <a:p>
            <a:r>
              <a:rPr lang="en-US" dirty="0"/>
              <a:t>What we did with Gaussian elimination can be thought of as changing the form of the matrix to create two matrices with special structure</a:t>
            </a:r>
          </a:p>
          <a:p>
            <a:r>
              <a:rPr lang="en-US" dirty="0"/>
              <a:t>One matrix, shown on the last slide, is upper triangular</a:t>
            </a:r>
          </a:p>
          <a:p>
            <a:r>
              <a:rPr lang="en-US" dirty="0"/>
              <a:t>The second matrix, a lower triangular one, keeps track of the operations we did to get the upper triangular matrix</a:t>
            </a:r>
          </a:p>
          <a:p>
            <a:r>
              <a:rPr lang="en-US" dirty="0"/>
              <a:t>These concepts will be helpful for a computer implementation of the algorithm and for its application to sparse systems</a:t>
            </a:r>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28</a:t>
            </a:fld>
            <a:endParaRPr lang="en-US" sz="2000" dirty="0">
              <a:solidFill>
                <a:srgbClr val="1E0000"/>
              </a:solidFill>
            </a:endParaRPr>
          </a:p>
        </p:txBody>
      </p:sp>
    </p:spTree>
    <p:extLst>
      <p:ext uri="{BB962C8B-B14F-4D97-AF65-F5344CB8AC3E}">
        <p14:creationId xmlns:p14="http://schemas.microsoft.com/office/powerpoint/2010/main" val="5585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Sized Grid Power Flow Example</a:t>
            </a:r>
          </a:p>
        </p:txBody>
      </p:sp>
      <p:sp>
        <p:nvSpPr>
          <p:cNvPr id="3" name="Content Placeholder 2"/>
          <p:cNvSpPr>
            <a:spLocks noGrp="1"/>
          </p:cNvSpPr>
          <p:nvPr>
            <p:ph idx="1"/>
          </p:nvPr>
        </p:nvSpPr>
        <p:spPr>
          <a:xfrm>
            <a:off x="487680" y="1280160"/>
            <a:ext cx="11297920" cy="1082040"/>
          </a:xfrm>
        </p:spPr>
        <p:txBody>
          <a:bodyPr/>
          <a:lstStyle/>
          <a:p>
            <a:r>
              <a:rPr lang="en-US" dirty="0"/>
              <a:t>Demonstration of some issues with solving power flows on larger cases</a:t>
            </a:r>
          </a:p>
          <a:p>
            <a:pPr lvl="1"/>
            <a:r>
              <a:rPr lang="en-US" dirty="0"/>
              <a:t>Example is done using the 2000 bus synthetic grid from Homework 2</a:t>
            </a:r>
          </a:p>
        </p:txBody>
      </p:sp>
      <p:sp>
        <p:nvSpPr>
          <p:cNvPr id="4" name="Slide Number Placeholder 1"/>
          <p:cNvSpPr>
            <a:spLocks noGrp="1"/>
          </p:cNvSpPr>
          <p:nvPr>
            <p:ph type="sldNum" sz="quarter" idx="4"/>
          </p:nvPr>
        </p:nvSpPr>
        <p:spPr>
          <a:xfrm>
            <a:off x="10058400" y="6324600"/>
            <a:ext cx="1905000" cy="457200"/>
          </a:xfrm>
        </p:spPr>
        <p:txBody>
          <a:bodyPr/>
          <a:lstStyle/>
          <a:p>
            <a:pPr>
              <a:defRPr/>
            </a:pPr>
            <a:fld id="{F6D20532-61D7-47D0-903F-227F7C48AD34}" type="slidenum">
              <a:rPr lang="en-US" smtClean="0">
                <a:solidFill>
                  <a:srgbClr val="1E0000"/>
                </a:solidFill>
              </a:rPr>
              <a:pPr>
                <a:defRPr/>
              </a:pPr>
              <a:t>2</a:t>
            </a:fld>
            <a:endParaRPr lang="en-US" dirty="0">
              <a:solidFill>
                <a:srgbClr val="1E0000"/>
              </a:solidFill>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88" r="36676" b="8470"/>
          <a:stretch/>
        </p:blipFill>
        <p:spPr bwMode="auto">
          <a:xfrm>
            <a:off x="457200" y="2362200"/>
            <a:ext cx="555728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
          <a:stretch/>
        </p:blipFill>
        <p:spPr bwMode="auto">
          <a:xfrm>
            <a:off x="6032772" y="2514600"/>
            <a:ext cx="5948916" cy="3399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0225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2209800" y="228600"/>
            <a:ext cx="7772400" cy="758952"/>
          </a:xfrm>
        </p:spPr>
        <p:txBody>
          <a:bodyPr/>
          <a:lstStyle/>
          <a:p>
            <a:r>
              <a:rPr lang="en-US" dirty="0"/>
              <a:t>LU Decomposition Theorem</a:t>
            </a:r>
          </a:p>
        </p:txBody>
      </p:sp>
      <p:sp>
        <p:nvSpPr>
          <p:cNvPr id="439299" name="Rectangle 3"/>
          <p:cNvSpPr>
            <a:spLocks noGrp="1" noChangeArrowheads="1"/>
          </p:cNvSpPr>
          <p:nvPr>
            <p:ph type="body" sz="half" idx="1"/>
          </p:nvPr>
        </p:nvSpPr>
        <p:spPr>
          <a:xfrm>
            <a:off x="457200" y="1280160"/>
            <a:ext cx="11049000" cy="5044440"/>
          </a:xfrm>
        </p:spPr>
        <p:txBody>
          <a:bodyPr/>
          <a:lstStyle/>
          <a:p>
            <a:pPr marL="461963" indent="-461963">
              <a:spcBef>
                <a:spcPct val="0"/>
              </a:spcBef>
            </a:pPr>
            <a:r>
              <a:rPr lang="en-US" dirty="0"/>
              <a:t>Any nonsingular matrix </a:t>
            </a:r>
            <a:r>
              <a:rPr lang="en-US" b="1" dirty="0"/>
              <a:t>A</a:t>
            </a:r>
            <a:r>
              <a:rPr lang="en-US" dirty="0"/>
              <a:t> has the following factorization:</a:t>
            </a:r>
          </a:p>
          <a:p>
            <a:pPr marL="461963" indent="-461963"/>
            <a:endParaRPr lang="en-US" dirty="0"/>
          </a:p>
          <a:p>
            <a:pPr marL="461963" indent="-461963">
              <a:spcBef>
                <a:spcPct val="60000"/>
              </a:spcBef>
              <a:buNone/>
            </a:pPr>
            <a:r>
              <a:rPr lang="en-US" dirty="0"/>
              <a:t>	</a:t>
            </a:r>
            <a:br>
              <a:rPr lang="en-US" dirty="0"/>
            </a:br>
            <a:r>
              <a:rPr lang="en-US" dirty="0"/>
              <a:t>where </a:t>
            </a:r>
            <a:r>
              <a:rPr lang="en-US" b="1" dirty="0"/>
              <a:t>U</a:t>
            </a:r>
            <a:r>
              <a:rPr lang="en-US" dirty="0"/>
              <a:t> could be the upper triangular matrix previously developed (with 1’s on its diagonals) and </a:t>
            </a:r>
            <a:r>
              <a:rPr lang="en-US" b="1" dirty="0"/>
              <a:t>L</a:t>
            </a:r>
            <a:r>
              <a:rPr lang="en-US" dirty="0"/>
              <a:t> is a lower triangular matrix defined by</a:t>
            </a:r>
          </a:p>
        </p:txBody>
      </p:sp>
      <p:graphicFrame>
        <p:nvGraphicFramePr>
          <p:cNvPr id="439303" name="Object 7"/>
          <p:cNvGraphicFramePr>
            <a:graphicFrameLocks noGrp="1" noChangeAspect="1"/>
          </p:cNvGraphicFramePr>
          <p:nvPr>
            <p:ph sz="quarter" idx="2"/>
            <p:extLst>
              <p:ext uri="{D42A27DB-BD31-4B8C-83A1-F6EECF244321}">
                <p14:modId xmlns:p14="http://schemas.microsoft.com/office/powerpoint/2010/main" val="1430420478"/>
              </p:ext>
            </p:extLst>
          </p:nvPr>
        </p:nvGraphicFramePr>
        <p:xfrm>
          <a:off x="4191001" y="2286001"/>
          <a:ext cx="1654175" cy="473075"/>
        </p:xfrm>
        <a:graphic>
          <a:graphicData uri="http://schemas.openxmlformats.org/presentationml/2006/ole">
            <mc:AlternateContent xmlns:mc="http://schemas.openxmlformats.org/markup-compatibility/2006">
              <mc:Choice xmlns:v="urn:schemas-microsoft-com:vml" Requires="v">
                <p:oleObj name="Equation" r:id="rId2" imgW="1066680" imgH="304560" progId="Equation.DSMT4">
                  <p:embed/>
                </p:oleObj>
              </mc:Choice>
              <mc:Fallback>
                <p:oleObj name="Equation" r:id="rId2" imgW="1066680" imgH="304560" progId="Equation.DSMT4">
                  <p:embed/>
                  <p:pic>
                    <p:nvPicPr>
                      <p:cNvPr id="439303" name="Object 7"/>
                      <p:cNvPicPr>
                        <a:picLocks noChangeAspect="1" noChangeArrowheads="1"/>
                      </p:cNvPicPr>
                      <p:nvPr/>
                    </p:nvPicPr>
                    <p:blipFill>
                      <a:blip r:embed="rId3"/>
                      <a:srcRect/>
                      <a:stretch>
                        <a:fillRect/>
                      </a:stretch>
                    </p:blipFill>
                    <p:spPr bwMode="auto">
                      <a:xfrm>
                        <a:off x="4191001" y="2286001"/>
                        <a:ext cx="16541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9305" name="Object 9"/>
          <p:cNvGraphicFramePr>
            <a:graphicFrameLocks noChangeAspect="1"/>
          </p:cNvGraphicFramePr>
          <p:nvPr>
            <p:extLst>
              <p:ext uri="{D42A27DB-BD31-4B8C-83A1-F6EECF244321}">
                <p14:modId xmlns:p14="http://schemas.microsoft.com/office/powerpoint/2010/main" val="678617219"/>
              </p:ext>
            </p:extLst>
          </p:nvPr>
        </p:nvGraphicFramePr>
        <p:xfrm>
          <a:off x="3200401" y="4648201"/>
          <a:ext cx="4124325" cy="1671637"/>
        </p:xfrm>
        <a:graphic>
          <a:graphicData uri="http://schemas.openxmlformats.org/presentationml/2006/ole">
            <mc:AlternateContent xmlns:mc="http://schemas.openxmlformats.org/markup-compatibility/2006">
              <mc:Choice xmlns:v="urn:schemas-microsoft-com:vml" Requires="v">
                <p:oleObj name="Equation" r:id="rId4" imgW="1511280" imgH="609480" progId="Equation.DSMT4">
                  <p:embed/>
                </p:oleObj>
              </mc:Choice>
              <mc:Fallback>
                <p:oleObj name="Equation" r:id="rId4" imgW="1511280" imgH="609480" progId="Equation.DSMT4">
                  <p:embed/>
                  <p:pic>
                    <p:nvPicPr>
                      <p:cNvPr id="439305" name="Object 9"/>
                      <p:cNvPicPr>
                        <a:picLocks noChangeAspect="1" noChangeArrowheads="1"/>
                      </p:cNvPicPr>
                      <p:nvPr/>
                    </p:nvPicPr>
                    <p:blipFill>
                      <a:blip r:embed="rId5"/>
                      <a:srcRect/>
                      <a:stretch>
                        <a:fillRect/>
                      </a:stretch>
                    </p:blipFill>
                    <p:spPr bwMode="auto">
                      <a:xfrm>
                        <a:off x="3200401" y="4648201"/>
                        <a:ext cx="4124325" cy="1671637"/>
                      </a:xfrm>
                      <a:prstGeom prst="rect">
                        <a:avLst/>
                      </a:prstGeom>
                      <a:noFill/>
                      <a:extLst>
                        <a:ext uri="{909E8E84-426E-40DD-AFC4-6F175D3DCCD1}">
                          <a14:hiddenFill xmlns:a14="http://schemas.microsoft.com/office/drawing/2010/main">
                            <a:solidFill>
                              <a:srgbClr val="0000FF"/>
                            </a:solidFill>
                          </a14:hiddenFill>
                        </a:ext>
                      </a:extLst>
                    </p:spPr>
                  </p:pic>
                </p:oleObj>
              </mc:Fallback>
            </mc:AlternateContent>
          </a:graphicData>
        </a:graphic>
      </p:graphicFrame>
      <p:sp>
        <p:nvSpPr>
          <p:cNvPr id="439307" name="Rectangle 11"/>
          <p:cNvSpPr>
            <a:spLocks noChangeArrowheads="1"/>
          </p:cNvSpPr>
          <p:nvPr/>
        </p:nvSpPr>
        <p:spPr bwMode="auto">
          <a:xfrm>
            <a:off x="1524001" y="3410278"/>
            <a:ext cx="184731" cy="523220"/>
          </a:xfrm>
          <a:prstGeom prst="rect">
            <a:avLst/>
          </a:prstGeom>
          <a:noFill/>
          <a:ln w="25400">
            <a:noFill/>
            <a:miter lim="800000"/>
            <a:headEnd/>
            <a:tailEnd/>
          </a:ln>
          <a:effectLst/>
        </p:spPr>
        <p:txBody>
          <a:bodyPr wrap="none" anchor="ctr">
            <a:spAutoFit/>
          </a:bodyPr>
          <a:lstStyle/>
          <a:p>
            <a:endParaRPr lang="en-US"/>
          </a:p>
        </p:txBody>
      </p:sp>
      <p:graphicFrame>
        <p:nvGraphicFramePr>
          <p:cNvPr id="439327" name="Object 31"/>
          <p:cNvGraphicFramePr>
            <a:graphicFrameLocks noChangeAspect="1"/>
          </p:cNvGraphicFramePr>
          <p:nvPr>
            <p:extLst>
              <p:ext uri="{D42A27DB-BD31-4B8C-83A1-F6EECF244321}">
                <p14:modId xmlns:p14="http://schemas.microsoft.com/office/powerpoint/2010/main" val="1733009722"/>
              </p:ext>
            </p:extLst>
          </p:nvPr>
        </p:nvGraphicFramePr>
        <p:xfrm>
          <a:off x="6096001" y="4419600"/>
          <a:ext cx="1081087" cy="541338"/>
        </p:xfrm>
        <a:graphic>
          <a:graphicData uri="http://schemas.openxmlformats.org/presentationml/2006/ole">
            <mc:AlternateContent xmlns:mc="http://schemas.openxmlformats.org/markup-compatibility/2006">
              <mc:Choice xmlns:v="urn:schemas-microsoft-com:vml" Requires="v">
                <p:oleObj name="Equation" r:id="rId6" imgW="406080" imgH="203040" progId="Equation.DSMT4">
                  <p:embed/>
                </p:oleObj>
              </mc:Choice>
              <mc:Fallback>
                <p:oleObj name="Equation" r:id="rId6" imgW="406080" imgH="203040" progId="Equation.DSMT4">
                  <p:embed/>
                  <p:pic>
                    <p:nvPicPr>
                      <p:cNvPr id="439327" name="Object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1" y="4419600"/>
                        <a:ext cx="1081087"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9328" name="Object 32"/>
          <p:cNvGraphicFramePr>
            <a:graphicFrameLocks noChangeAspect="1"/>
          </p:cNvGraphicFramePr>
          <p:nvPr>
            <p:extLst>
              <p:ext uri="{D42A27DB-BD31-4B8C-83A1-F6EECF244321}">
                <p14:modId xmlns:p14="http://schemas.microsoft.com/office/powerpoint/2010/main" val="1291564336"/>
              </p:ext>
            </p:extLst>
          </p:nvPr>
        </p:nvGraphicFramePr>
        <p:xfrm>
          <a:off x="6011862" y="5273676"/>
          <a:ext cx="1238250" cy="601663"/>
        </p:xfrm>
        <a:graphic>
          <a:graphicData uri="http://schemas.openxmlformats.org/presentationml/2006/ole">
            <mc:AlternateContent xmlns:mc="http://schemas.openxmlformats.org/markup-compatibility/2006">
              <mc:Choice xmlns:v="urn:schemas-microsoft-com:vml" Requires="v">
                <p:oleObj name="Equation" r:id="rId8" imgW="419040" imgH="203040" progId="Equation.DSMT4">
                  <p:embed/>
                </p:oleObj>
              </mc:Choice>
              <mc:Fallback>
                <p:oleObj name="Equation" r:id="rId8" imgW="419040" imgH="203040" progId="Equation.DSMT4">
                  <p:embed/>
                  <p:pic>
                    <p:nvPicPr>
                      <p:cNvPr id="439328" name="Object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1862" y="5273676"/>
                        <a:ext cx="1238250"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29</a:t>
            </a:fld>
            <a:endParaRPr lang="en-US" sz="2000" dirty="0">
              <a:solidFill>
                <a:srgbClr val="1E0000"/>
              </a:solidFill>
            </a:endParaRPr>
          </a:p>
        </p:txBody>
      </p:sp>
    </p:spTree>
    <p:extLst>
      <p:ext uri="{BB962C8B-B14F-4D97-AF65-F5344CB8AC3E}">
        <p14:creationId xmlns:p14="http://schemas.microsoft.com/office/powerpoint/2010/main" val="4286222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612648" y="73152"/>
            <a:ext cx="7772400" cy="1088136"/>
          </a:xfrm>
        </p:spPr>
        <p:txBody>
          <a:bodyPr/>
          <a:lstStyle/>
          <a:p>
            <a:r>
              <a:rPr lang="en-US" dirty="0">
                <a:solidFill>
                  <a:schemeClr val="bg2">
                    <a:lumMod val="50000"/>
                  </a:schemeClr>
                </a:solidFill>
              </a:rPr>
              <a:t>LU Decomposition Application</a:t>
            </a:r>
          </a:p>
        </p:txBody>
      </p:sp>
      <p:sp>
        <p:nvSpPr>
          <p:cNvPr id="453635" name="Rectangle 3"/>
          <p:cNvSpPr>
            <a:spLocks noGrp="1" noChangeArrowheads="1"/>
          </p:cNvSpPr>
          <p:nvPr>
            <p:ph type="body" sz="half" idx="1"/>
          </p:nvPr>
        </p:nvSpPr>
        <p:spPr>
          <a:xfrm>
            <a:off x="457200" y="1280160"/>
            <a:ext cx="11353800" cy="5454650"/>
          </a:xfrm>
        </p:spPr>
        <p:txBody>
          <a:bodyPr/>
          <a:lstStyle/>
          <a:p>
            <a:pPr marL="461963" indent="-461963"/>
            <a:r>
              <a:rPr lang="en-US" dirty="0"/>
              <a:t>As a result of this theorem we can rewrite</a:t>
            </a:r>
            <a:br>
              <a:rPr lang="en-US" dirty="0"/>
            </a:br>
            <a:br>
              <a:rPr lang="en-US" dirty="0"/>
            </a:br>
            <a:br>
              <a:rPr lang="en-US" dirty="0"/>
            </a:br>
            <a:br>
              <a:rPr lang="en-US" dirty="0"/>
            </a:br>
            <a:br>
              <a:rPr lang="en-US" dirty="0"/>
            </a:br>
            <a:endParaRPr lang="en-US" dirty="0"/>
          </a:p>
          <a:p>
            <a:pPr marL="461963" indent="-461963"/>
            <a:r>
              <a:rPr lang="en-US" dirty="0"/>
              <a:t>Can also be set so </a:t>
            </a:r>
            <a:r>
              <a:rPr lang="en-US" b="1" dirty="0"/>
              <a:t>U</a:t>
            </a:r>
            <a:r>
              <a:rPr lang="en-US" dirty="0"/>
              <a:t> has non unity diagonals</a:t>
            </a:r>
          </a:p>
          <a:p>
            <a:pPr marL="461963" indent="-461963"/>
            <a:r>
              <a:rPr lang="en-US" dirty="0"/>
              <a:t>Once </a:t>
            </a:r>
            <a:r>
              <a:rPr lang="en-US" b="1" dirty="0"/>
              <a:t>A</a:t>
            </a:r>
            <a:r>
              <a:rPr lang="en-US" dirty="0"/>
              <a:t> has been factored, we can solve for </a:t>
            </a:r>
            <a:r>
              <a:rPr lang="en-US" b="1" dirty="0"/>
              <a:t>x</a:t>
            </a:r>
            <a:r>
              <a:rPr lang="en-US" dirty="0"/>
              <a:t> by first solving for </a:t>
            </a:r>
            <a:r>
              <a:rPr lang="en-US" b="1" dirty="0"/>
              <a:t>y</a:t>
            </a:r>
            <a:r>
              <a:rPr lang="en-US" dirty="0"/>
              <a:t>, a process known as forward substitution, then solving for </a:t>
            </a:r>
            <a:r>
              <a:rPr lang="en-US" b="1" dirty="0"/>
              <a:t>x</a:t>
            </a:r>
            <a:r>
              <a:rPr lang="en-US" dirty="0"/>
              <a:t> in a process known as back substitution</a:t>
            </a:r>
          </a:p>
          <a:p>
            <a:pPr marL="461963" indent="-461963"/>
            <a:r>
              <a:rPr lang="en-US" dirty="0"/>
              <a:t>In the previous example we can think of </a:t>
            </a:r>
            <a:r>
              <a:rPr lang="en-US" b="1" dirty="0"/>
              <a:t>L</a:t>
            </a:r>
            <a:r>
              <a:rPr lang="en-US" dirty="0"/>
              <a:t> as a record of the forward operations preformed on </a:t>
            </a:r>
            <a:r>
              <a:rPr lang="en-US" b="1" dirty="0"/>
              <a:t>b</a:t>
            </a:r>
            <a:r>
              <a:rPr lang="en-US" dirty="0"/>
              <a:t>.  </a:t>
            </a:r>
          </a:p>
        </p:txBody>
      </p:sp>
      <p:graphicFrame>
        <p:nvGraphicFramePr>
          <p:cNvPr id="453641" name="Object 9"/>
          <p:cNvGraphicFramePr>
            <a:graphicFrameLocks noChangeAspect="1"/>
          </p:cNvGraphicFramePr>
          <p:nvPr>
            <p:extLst>
              <p:ext uri="{D42A27DB-BD31-4B8C-83A1-F6EECF244321}">
                <p14:modId xmlns:p14="http://schemas.microsoft.com/office/powerpoint/2010/main" val="4149032852"/>
              </p:ext>
            </p:extLst>
          </p:nvPr>
        </p:nvGraphicFramePr>
        <p:xfrm>
          <a:off x="1066800" y="2057400"/>
          <a:ext cx="2082800" cy="1460500"/>
        </p:xfrm>
        <a:graphic>
          <a:graphicData uri="http://schemas.openxmlformats.org/presentationml/2006/ole">
            <mc:AlternateContent xmlns:mc="http://schemas.openxmlformats.org/markup-compatibility/2006">
              <mc:Choice xmlns:v="urn:schemas-microsoft-com:vml" Requires="v">
                <p:oleObj name="Equation" r:id="rId2" imgW="2082600" imgH="1460160" progId="Equation.DSMT4">
                  <p:embed/>
                </p:oleObj>
              </mc:Choice>
              <mc:Fallback>
                <p:oleObj name="Equation" r:id="rId2" imgW="2082600" imgH="1460160" progId="Equation.DSMT4">
                  <p:embed/>
                  <p:pic>
                    <p:nvPicPr>
                      <p:cNvPr id="453641" name="Object 9"/>
                      <p:cNvPicPr>
                        <a:picLocks noChangeAspect="1" noChangeArrowheads="1"/>
                      </p:cNvPicPr>
                      <p:nvPr/>
                    </p:nvPicPr>
                    <p:blipFill>
                      <a:blip r:embed="rId3"/>
                      <a:srcRect/>
                      <a:stretch>
                        <a:fillRect/>
                      </a:stretch>
                    </p:blipFill>
                    <p:spPr bwMode="auto">
                      <a:xfrm>
                        <a:off x="1066800" y="2057400"/>
                        <a:ext cx="20828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30</a:t>
            </a:fld>
            <a:endParaRPr lang="en-US" sz="2000" dirty="0">
              <a:solidFill>
                <a:srgbClr val="1E0000"/>
              </a:solidFill>
            </a:endParaRPr>
          </a:p>
        </p:txBody>
      </p:sp>
    </p:spTree>
    <p:extLst>
      <p:ext uri="{BB962C8B-B14F-4D97-AF65-F5344CB8AC3E}">
        <p14:creationId xmlns:p14="http://schemas.microsoft.com/office/powerpoint/2010/main" val="1612492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LDU Decomposition</a:t>
            </a:r>
          </a:p>
        </p:txBody>
      </p:sp>
      <p:sp>
        <p:nvSpPr>
          <p:cNvPr id="3" name="Content Placeholder 2"/>
          <p:cNvSpPr>
            <a:spLocks noGrp="1"/>
          </p:cNvSpPr>
          <p:nvPr>
            <p:ph idx="1"/>
          </p:nvPr>
        </p:nvSpPr>
        <p:spPr>
          <a:xfrm>
            <a:off x="457200" y="1280160"/>
            <a:ext cx="11297920" cy="3733800"/>
          </a:xfrm>
        </p:spPr>
        <p:txBody>
          <a:bodyPr/>
          <a:lstStyle/>
          <a:p>
            <a:r>
              <a:rPr lang="en-US" dirty="0"/>
              <a:t>In the previous case we required that the diagonals of </a:t>
            </a:r>
            <a:r>
              <a:rPr lang="en-US" b="1" dirty="0"/>
              <a:t>U</a:t>
            </a:r>
            <a:r>
              <a:rPr lang="en-US" dirty="0"/>
              <a:t> be unity, while there was no such restriction on the diagonals of </a:t>
            </a:r>
            <a:r>
              <a:rPr lang="en-US" b="1" dirty="0"/>
              <a:t>L </a:t>
            </a:r>
          </a:p>
          <a:p>
            <a:r>
              <a:rPr lang="en-US" dirty="0"/>
              <a:t>An alternative decomposition is</a:t>
            </a:r>
            <a:br>
              <a:rPr lang="en-US" dirty="0"/>
            </a:br>
            <a:br>
              <a:rPr lang="en-US" dirty="0"/>
            </a:br>
            <a:endParaRPr lang="en-US" dirty="0"/>
          </a:p>
          <a:p>
            <a:pPr marL="0" indent="0">
              <a:buNone/>
            </a:pPr>
            <a:endParaRPr lang="en-US" dirty="0"/>
          </a:p>
          <a:p>
            <a:endParaRPr lang="en-US" dirty="0"/>
          </a:p>
          <a:p>
            <a:pPr marL="0" indent="0">
              <a:buNone/>
            </a:pPr>
            <a:r>
              <a:rPr lang="en-US" dirty="0"/>
              <a:t>where </a:t>
            </a:r>
            <a:r>
              <a:rPr lang="en-US" b="1" dirty="0"/>
              <a:t>D</a:t>
            </a:r>
            <a:r>
              <a:rPr lang="en-US" dirty="0"/>
              <a:t> is a diagonal matrix, and the lower triangular matrix is modified to require unity for the diagonals (we’ll just use the </a:t>
            </a:r>
            <a:r>
              <a:rPr lang="en-US" b="1" dirty="0"/>
              <a:t>LU</a:t>
            </a:r>
            <a:r>
              <a:rPr lang="en-US" dirty="0"/>
              <a:t> approach in 615) </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18286193"/>
              </p:ext>
            </p:extLst>
          </p:nvPr>
        </p:nvGraphicFramePr>
        <p:xfrm>
          <a:off x="2209800" y="2895600"/>
          <a:ext cx="2362200" cy="1301750"/>
        </p:xfrm>
        <a:graphic>
          <a:graphicData uri="http://schemas.openxmlformats.org/presentationml/2006/ole">
            <mc:AlternateContent xmlns:mc="http://schemas.openxmlformats.org/markup-compatibility/2006">
              <mc:Choice xmlns:v="urn:schemas-microsoft-com:vml" Requires="v">
                <p:oleObj name="Equation" r:id="rId2" imgW="1523880" imgH="838080" progId="Equation.DSMT4">
                  <p:embed/>
                </p:oleObj>
              </mc:Choice>
              <mc:Fallback>
                <p:oleObj name="Equation" r:id="rId2" imgW="1523880" imgH="838080" progId="Equation.DSMT4">
                  <p:embed/>
                  <p:pic>
                    <p:nvPicPr>
                      <p:cNvPr id="5" name="Object 4"/>
                      <p:cNvPicPr>
                        <a:picLocks noGrp="1" noChangeAspect="1" noChangeArrowheads="1"/>
                      </p:cNvPicPr>
                      <p:nvPr/>
                    </p:nvPicPr>
                    <p:blipFill>
                      <a:blip r:embed="rId3"/>
                      <a:srcRect/>
                      <a:stretch>
                        <a:fillRect/>
                      </a:stretch>
                    </p:blipFill>
                    <p:spPr bwMode="auto">
                      <a:xfrm>
                        <a:off x="2209800" y="2895600"/>
                        <a:ext cx="23622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31</a:t>
            </a:fld>
            <a:endParaRPr lang="en-US" sz="2000" dirty="0">
              <a:solidFill>
                <a:srgbClr val="1E0000"/>
              </a:solidFill>
            </a:endParaRPr>
          </a:p>
        </p:txBody>
      </p:sp>
    </p:spTree>
    <p:extLst>
      <p:ext uri="{BB962C8B-B14F-4D97-AF65-F5344CB8AC3E}">
        <p14:creationId xmlns:p14="http://schemas.microsoft.com/office/powerpoint/2010/main" val="303532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6" name="Rectangle 8"/>
          <p:cNvSpPr>
            <a:spLocks noGrp="1" noChangeArrowheads="1"/>
          </p:cNvSpPr>
          <p:nvPr>
            <p:ph type="title"/>
          </p:nvPr>
        </p:nvSpPr>
        <p:spPr>
          <a:xfrm>
            <a:off x="612648" y="73152"/>
            <a:ext cx="7772400" cy="1088136"/>
          </a:xfrm>
        </p:spPr>
        <p:txBody>
          <a:bodyPr/>
          <a:lstStyle/>
          <a:p>
            <a:r>
              <a:rPr lang="en-US" dirty="0">
                <a:solidFill>
                  <a:schemeClr val="bg2">
                    <a:lumMod val="50000"/>
                  </a:schemeClr>
                </a:solidFill>
              </a:rPr>
              <a:t>Symmetric Matrix Factorization</a:t>
            </a:r>
          </a:p>
        </p:txBody>
      </p:sp>
      <p:sp>
        <p:nvSpPr>
          <p:cNvPr id="483331" name="Rectangle 3"/>
          <p:cNvSpPr>
            <a:spLocks noGrp="1" noChangeArrowheads="1"/>
          </p:cNvSpPr>
          <p:nvPr>
            <p:ph type="body" sz="half" idx="1"/>
          </p:nvPr>
        </p:nvSpPr>
        <p:spPr>
          <a:xfrm>
            <a:off x="457200" y="1280160"/>
            <a:ext cx="11582400" cy="4892040"/>
          </a:xfrm>
        </p:spPr>
        <p:txBody>
          <a:bodyPr/>
          <a:lstStyle/>
          <a:p>
            <a:pPr marL="461963" indent="-461963"/>
            <a:r>
              <a:rPr lang="en-US" dirty="0"/>
              <a:t>The LDU formulation is quite useful for the case of a symmetric matrix </a:t>
            </a:r>
            <a:br>
              <a:rPr lang="en-US" dirty="0"/>
            </a:br>
            <a:br>
              <a:rPr lang="en-US" dirty="0"/>
            </a:br>
            <a:br>
              <a:rPr lang="en-US" dirty="0"/>
            </a:br>
            <a:br>
              <a:rPr lang="en-US" dirty="0"/>
            </a:br>
            <a:br>
              <a:rPr lang="en-US" dirty="0"/>
            </a:br>
            <a:endParaRPr lang="en-US" dirty="0"/>
          </a:p>
          <a:p>
            <a:pPr marL="461963" indent="-461963"/>
            <a:endParaRPr lang="en-US" dirty="0"/>
          </a:p>
          <a:p>
            <a:pPr marL="461963" indent="-461963"/>
            <a:endParaRPr lang="en-US" dirty="0"/>
          </a:p>
          <a:p>
            <a:pPr marL="461963" indent="-461963"/>
            <a:r>
              <a:rPr lang="en-US" dirty="0"/>
              <a:t>Hence only the upper triangular elements and the diagonal elements need to be stored, reducing storage by almost a factor of 2 </a:t>
            </a:r>
            <a:br>
              <a:rPr lang="en-US" dirty="0"/>
            </a:br>
            <a:br>
              <a:rPr lang="en-US" dirty="0"/>
            </a:br>
            <a:r>
              <a:rPr lang="en-US" dirty="0"/>
              <a:t>         </a:t>
            </a:r>
            <a:endParaRPr lang="en-US" sz="2400" dirty="0"/>
          </a:p>
        </p:txBody>
      </p:sp>
      <p:graphicFrame>
        <p:nvGraphicFramePr>
          <p:cNvPr id="483341" name="Object 13"/>
          <p:cNvGraphicFramePr>
            <a:graphicFrameLocks noChangeAspect="1"/>
          </p:cNvGraphicFramePr>
          <p:nvPr>
            <p:extLst>
              <p:ext uri="{D42A27DB-BD31-4B8C-83A1-F6EECF244321}">
                <p14:modId xmlns:p14="http://schemas.microsoft.com/office/powerpoint/2010/main" val="17098266"/>
              </p:ext>
            </p:extLst>
          </p:nvPr>
        </p:nvGraphicFramePr>
        <p:xfrm>
          <a:off x="1143000" y="1905000"/>
          <a:ext cx="3962400" cy="2895600"/>
        </p:xfrm>
        <a:graphic>
          <a:graphicData uri="http://schemas.openxmlformats.org/presentationml/2006/ole">
            <mc:AlternateContent xmlns:mc="http://schemas.openxmlformats.org/markup-compatibility/2006">
              <mc:Choice xmlns:v="urn:schemas-microsoft-com:vml" Requires="v">
                <p:oleObj name="Equation" r:id="rId2" imgW="3632040" imgH="2654280" progId="Equation.DSMT4">
                  <p:embed/>
                </p:oleObj>
              </mc:Choice>
              <mc:Fallback>
                <p:oleObj name="Equation" r:id="rId2" imgW="3632040" imgH="2654280" progId="Equation.DSMT4">
                  <p:embed/>
                  <p:pic>
                    <p:nvPicPr>
                      <p:cNvPr id="483341" name="Object 13"/>
                      <p:cNvPicPr>
                        <a:picLocks noChangeAspect="1" noChangeArrowheads="1"/>
                      </p:cNvPicPr>
                      <p:nvPr/>
                    </p:nvPicPr>
                    <p:blipFill>
                      <a:blip r:embed="rId3"/>
                      <a:srcRect/>
                      <a:stretch>
                        <a:fillRect/>
                      </a:stretch>
                    </p:blipFill>
                    <p:spPr bwMode="auto">
                      <a:xfrm>
                        <a:off x="1143000" y="1905000"/>
                        <a:ext cx="3962400" cy="2895600"/>
                      </a:xfrm>
                      <a:prstGeom prst="rect">
                        <a:avLst/>
                      </a:prstGeom>
                      <a:noFill/>
                      <a:ln>
                        <a:noFill/>
                      </a:ln>
                      <a:effectLst/>
                    </p:spPr>
                  </p:pic>
                </p:oleObj>
              </mc:Fallback>
            </mc:AlternateContent>
          </a:graphicData>
        </a:graphic>
      </p:graphicFrame>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32</a:t>
            </a:fld>
            <a:endParaRPr lang="en-US" sz="2000" dirty="0">
              <a:solidFill>
                <a:srgbClr val="1E0000"/>
              </a:solidFill>
            </a:endParaRPr>
          </a:p>
        </p:txBody>
      </p:sp>
    </p:spTree>
    <p:extLst>
      <p:ext uri="{BB962C8B-B14F-4D97-AF65-F5344CB8AC3E}">
        <p14:creationId xmlns:p14="http://schemas.microsoft.com/office/powerpoint/2010/main" val="3960163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Symmetric Matrix Factorization</a:t>
            </a:r>
          </a:p>
        </p:txBody>
      </p:sp>
      <p:sp>
        <p:nvSpPr>
          <p:cNvPr id="3" name="Content Placeholder 2"/>
          <p:cNvSpPr>
            <a:spLocks noGrp="1"/>
          </p:cNvSpPr>
          <p:nvPr>
            <p:ph idx="1"/>
          </p:nvPr>
        </p:nvSpPr>
        <p:spPr>
          <a:xfrm>
            <a:off x="457200" y="1280160"/>
            <a:ext cx="11297920" cy="3733800"/>
          </a:xfrm>
        </p:spPr>
        <p:txBody>
          <a:bodyPr/>
          <a:lstStyle/>
          <a:p>
            <a:r>
              <a:rPr lang="en-US" dirty="0"/>
              <a:t>There are also some computational benefits from factoring symmetric matrices.  However, since symmetric matrices are not common in power applications, we will not consider them in-depth</a:t>
            </a:r>
          </a:p>
          <a:p>
            <a:r>
              <a:rPr lang="en-US" dirty="0"/>
              <a:t>However, topologically symmetric sparse matrices are quite common, so those will be our main focus</a:t>
            </a:r>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33</a:t>
            </a:fld>
            <a:endParaRPr lang="en-US" sz="2000" dirty="0">
              <a:solidFill>
                <a:srgbClr val="1E0000"/>
              </a:solidFill>
            </a:endParaRPr>
          </a:p>
        </p:txBody>
      </p:sp>
    </p:spTree>
    <p:extLst>
      <p:ext uri="{BB962C8B-B14F-4D97-AF65-F5344CB8AC3E}">
        <p14:creationId xmlns:p14="http://schemas.microsoft.com/office/powerpoint/2010/main" val="148357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Pivoting</a:t>
            </a:r>
          </a:p>
        </p:txBody>
      </p:sp>
      <p:sp>
        <p:nvSpPr>
          <p:cNvPr id="3" name="Content Placeholder 2"/>
          <p:cNvSpPr>
            <a:spLocks noGrp="1"/>
          </p:cNvSpPr>
          <p:nvPr>
            <p:ph idx="1"/>
          </p:nvPr>
        </p:nvSpPr>
        <p:spPr/>
        <p:txBody>
          <a:bodyPr/>
          <a:lstStyle/>
          <a:p>
            <a:r>
              <a:rPr lang="en-US" dirty="0"/>
              <a:t>An immediate problem that can occur with Gaussian elimination is the issue of zeros on the diagonal; for example</a:t>
            </a:r>
            <a:br>
              <a:rPr lang="en-US" dirty="0"/>
            </a:br>
            <a:br>
              <a:rPr lang="en-US" dirty="0"/>
            </a:br>
            <a:endParaRPr lang="en-US" dirty="0"/>
          </a:p>
          <a:p>
            <a:br>
              <a:rPr lang="en-US" dirty="0"/>
            </a:br>
            <a:r>
              <a:rPr lang="en-US" dirty="0"/>
              <a:t>This problem can be solved by a process known as “pivoting,” which involves the interchange of either both rows and columns (full pivoting) or just the rows (partial pivoting)</a:t>
            </a:r>
          </a:p>
          <a:p>
            <a:pPr lvl="1"/>
            <a:r>
              <a:rPr lang="en-US" dirty="0"/>
              <a:t>Partial pivoting is much easier to implement, and actually can be shown to work quite well</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3258591302"/>
              </p:ext>
            </p:extLst>
          </p:nvPr>
        </p:nvGraphicFramePr>
        <p:xfrm>
          <a:off x="1295400" y="2362200"/>
          <a:ext cx="1585913" cy="989012"/>
        </p:xfrm>
        <a:graphic>
          <a:graphicData uri="http://schemas.openxmlformats.org/presentationml/2006/ole">
            <mc:AlternateContent xmlns:mc="http://schemas.openxmlformats.org/markup-compatibility/2006">
              <mc:Choice xmlns:v="urn:schemas-microsoft-com:vml" Requires="v">
                <p:oleObj name="Equation" r:id="rId2" imgW="1307880" imgH="812520" progId="Equation.DSMT4">
                  <p:embed/>
                </p:oleObj>
              </mc:Choice>
              <mc:Fallback>
                <p:oleObj name="Equation" r:id="rId2" imgW="1307880" imgH="812520" progId="Equation.DSMT4">
                  <p:embed/>
                  <p:pic>
                    <p:nvPicPr>
                      <p:cNvPr id="5" name="Object 4"/>
                      <p:cNvPicPr>
                        <a:picLocks noGrp="1" noChangeAspect="1" noChangeArrowheads="1"/>
                      </p:cNvPicPr>
                      <p:nvPr/>
                    </p:nvPicPr>
                    <p:blipFill>
                      <a:blip r:embed="rId3"/>
                      <a:srcRect/>
                      <a:stretch>
                        <a:fillRect/>
                      </a:stretch>
                    </p:blipFill>
                    <p:spPr bwMode="auto">
                      <a:xfrm>
                        <a:off x="1295400" y="2362200"/>
                        <a:ext cx="1585913" cy="989012"/>
                      </a:xfrm>
                      <a:prstGeom prst="rect">
                        <a:avLst/>
                      </a:prstGeom>
                      <a:noFill/>
                      <a:ln>
                        <a:noFill/>
                      </a:ln>
                      <a:effec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34</a:t>
            </a:fld>
            <a:endParaRPr lang="en-US" sz="2000" dirty="0">
              <a:solidFill>
                <a:srgbClr val="1E0000"/>
              </a:solidFill>
            </a:endParaRPr>
          </a:p>
        </p:txBody>
      </p:sp>
    </p:spTree>
    <p:extLst>
      <p:ext uri="{BB962C8B-B14F-4D97-AF65-F5344CB8AC3E}">
        <p14:creationId xmlns:p14="http://schemas.microsoft.com/office/powerpoint/2010/main" val="1920108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Pivoting, cont.</a:t>
            </a:r>
          </a:p>
        </p:txBody>
      </p:sp>
      <p:sp>
        <p:nvSpPr>
          <p:cNvPr id="3" name="Content Placeholder 2"/>
          <p:cNvSpPr>
            <a:spLocks noGrp="1"/>
          </p:cNvSpPr>
          <p:nvPr>
            <p:ph idx="1"/>
          </p:nvPr>
        </p:nvSpPr>
        <p:spPr>
          <a:xfrm>
            <a:off x="457200" y="1280160"/>
            <a:ext cx="11430000" cy="4739640"/>
          </a:xfrm>
        </p:spPr>
        <p:txBody>
          <a:bodyPr/>
          <a:lstStyle/>
          <a:p>
            <a:r>
              <a:rPr lang="en-US" dirty="0"/>
              <a:t>In the previous example the (partial) pivot would just be to interchange the two rows</a:t>
            </a:r>
            <a:br>
              <a:rPr lang="en-US" dirty="0"/>
            </a:br>
            <a:br>
              <a:rPr lang="en-US" dirty="0"/>
            </a:br>
            <a:br>
              <a:rPr lang="en-US" dirty="0"/>
            </a:br>
            <a:br>
              <a:rPr lang="en-US" dirty="0"/>
            </a:br>
            <a:r>
              <a:rPr lang="en-US" dirty="0"/>
              <a:t>obviously we need to keep track of the interchanged rows!</a:t>
            </a:r>
          </a:p>
          <a:p>
            <a:r>
              <a:rPr lang="en-US" dirty="0"/>
              <a:t>Partial pivoting can be helpful in improving numerical stability even when the diagonals are not zero</a:t>
            </a:r>
          </a:p>
          <a:p>
            <a:pPr lvl="1"/>
            <a:r>
              <a:rPr lang="en-US" dirty="0"/>
              <a:t>When factoring row k interchange rows so the new diagonal is the largest element in column k for rows j  &gt;= k</a:t>
            </a:r>
          </a:p>
          <a:p>
            <a:endParaRPr lang="en-US" dirty="0"/>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3511083341"/>
              </p:ext>
            </p:extLst>
          </p:nvPr>
        </p:nvGraphicFramePr>
        <p:xfrm>
          <a:off x="4297690" y="2200275"/>
          <a:ext cx="1585912" cy="989013"/>
        </p:xfrm>
        <a:graphic>
          <a:graphicData uri="http://schemas.openxmlformats.org/presentationml/2006/ole">
            <mc:AlternateContent xmlns:mc="http://schemas.openxmlformats.org/markup-compatibility/2006">
              <mc:Choice xmlns:v="urn:schemas-microsoft-com:vml" Requires="v">
                <p:oleObj name="Equation" r:id="rId2" imgW="1307880" imgH="812520" progId="Equation.DSMT4">
                  <p:embed/>
                </p:oleObj>
              </mc:Choice>
              <mc:Fallback>
                <p:oleObj name="Equation" r:id="rId2" imgW="1307880" imgH="812520" progId="Equation.DSMT4">
                  <p:embed/>
                  <p:pic>
                    <p:nvPicPr>
                      <p:cNvPr id="5" name="Object 4"/>
                      <p:cNvPicPr>
                        <a:picLocks noGrp="1" noChangeAspect="1" noChangeArrowheads="1"/>
                      </p:cNvPicPr>
                      <p:nvPr/>
                    </p:nvPicPr>
                    <p:blipFill>
                      <a:blip r:embed="rId3"/>
                      <a:srcRect/>
                      <a:stretch>
                        <a:fillRect/>
                      </a:stretch>
                    </p:blipFill>
                    <p:spPr bwMode="auto">
                      <a:xfrm>
                        <a:off x="4297690" y="2200275"/>
                        <a:ext cx="15859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35</a:t>
            </a:fld>
            <a:endParaRPr lang="en-US" sz="2000" dirty="0">
              <a:solidFill>
                <a:srgbClr val="1E0000"/>
              </a:solidFill>
            </a:endParaRPr>
          </a:p>
        </p:txBody>
      </p:sp>
    </p:spTree>
    <p:extLst>
      <p:ext uri="{BB962C8B-B14F-4D97-AF65-F5344CB8AC3E}">
        <p14:creationId xmlns:p14="http://schemas.microsoft.com/office/powerpoint/2010/main" val="1979852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Algorithm Without Pivoting Processing by row</a:t>
            </a:r>
          </a:p>
        </p:txBody>
      </p:sp>
      <p:sp>
        <p:nvSpPr>
          <p:cNvPr id="3" name="Content Placeholder 2"/>
          <p:cNvSpPr>
            <a:spLocks noGrp="1"/>
          </p:cNvSpPr>
          <p:nvPr>
            <p:ph idx="1"/>
          </p:nvPr>
        </p:nvSpPr>
        <p:spPr>
          <a:xfrm>
            <a:off x="457200" y="1280160"/>
            <a:ext cx="10363200" cy="5309553"/>
          </a:xfrm>
        </p:spPr>
        <p:txBody>
          <a:bodyPr>
            <a:normAutofit fontScale="92500"/>
          </a:bodyPr>
          <a:lstStyle/>
          <a:p>
            <a:r>
              <a:rPr lang="en-US" dirty="0"/>
              <a:t>We will use the more common approach of having ones on the diagonals of </a:t>
            </a:r>
            <a:r>
              <a:rPr lang="en-US" b="1" dirty="0"/>
              <a:t>L</a:t>
            </a:r>
            <a:r>
              <a:rPr lang="en-US" dirty="0"/>
              <a:t>.  Also in the common, diagonally dominant power system problems pivoting is not needed.</a:t>
            </a:r>
            <a:br>
              <a:rPr lang="en-US" dirty="0"/>
            </a:br>
            <a:r>
              <a:rPr lang="en-US" dirty="0"/>
              <a:t>The below algorithm is in row form (useful with sparsity!)</a:t>
            </a:r>
          </a:p>
          <a:p>
            <a:pPr marL="0" indent="0">
              <a:buNone/>
            </a:pPr>
            <a:endParaRPr lang="en-US" sz="2400" dirty="0"/>
          </a:p>
          <a:p>
            <a:pPr marL="0" indent="0">
              <a:buNone/>
            </a:pPr>
            <a:r>
              <a:rPr lang="en-US" sz="2400" dirty="0"/>
              <a:t>For i := 2 to n Do Begin  // This is the row being processed</a:t>
            </a:r>
          </a:p>
          <a:p>
            <a:pPr marL="0" indent="0">
              <a:buNone/>
            </a:pPr>
            <a:r>
              <a:rPr lang="en-US" sz="2400" dirty="0"/>
              <a:t>  For j := 1 to i-1 Do Begin  // Rows subtracted from row i</a:t>
            </a:r>
          </a:p>
          <a:p>
            <a:pPr marL="0" indent="0">
              <a:buNone/>
            </a:pPr>
            <a:r>
              <a:rPr lang="en-US" sz="2400" dirty="0"/>
              <a:t>    A[</a:t>
            </a:r>
            <a:r>
              <a:rPr lang="en-US" sz="2400" dirty="0" err="1"/>
              <a:t>i,j</a:t>
            </a:r>
            <a:r>
              <a:rPr lang="en-US" sz="2400" dirty="0"/>
              <a:t>] = A[</a:t>
            </a:r>
            <a:r>
              <a:rPr lang="en-US" sz="2400" dirty="0" err="1"/>
              <a:t>i,j</a:t>
            </a:r>
            <a:r>
              <a:rPr lang="en-US" sz="2400" dirty="0"/>
              <a:t>]/A[</a:t>
            </a:r>
            <a:r>
              <a:rPr lang="en-US" sz="2400" dirty="0" err="1"/>
              <a:t>j,j</a:t>
            </a:r>
            <a:r>
              <a:rPr lang="en-US" sz="2400" dirty="0"/>
              <a:t>]  // This is the scaling </a:t>
            </a:r>
          </a:p>
          <a:p>
            <a:pPr marL="0" indent="0">
              <a:buNone/>
            </a:pPr>
            <a:r>
              <a:rPr lang="en-US" sz="2400" dirty="0"/>
              <a:t>    For k := j+1 to n Do Begin  // Go through each column in </a:t>
            </a:r>
            <a:r>
              <a:rPr lang="en-US" sz="2400" dirty="0" err="1"/>
              <a:t>i</a:t>
            </a:r>
            <a:endParaRPr lang="en-US" sz="2400" dirty="0"/>
          </a:p>
          <a:p>
            <a:pPr marL="0" indent="0">
              <a:buNone/>
            </a:pPr>
            <a:r>
              <a:rPr lang="en-US" sz="2400" dirty="0"/>
              <a:t>      A[</a:t>
            </a:r>
            <a:r>
              <a:rPr lang="en-US" sz="2400" dirty="0" err="1"/>
              <a:t>i,k</a:t>
            </a:r>
            <a:r>
              <a:rPr lang="en-US" sz="2400" dirty="0"/>
              <a:t>] = A[</a:t>
            </a:r>
            <a:r>
              <a:rPr lang="en-US" sz="2400" dirty="0" err="1"/>
              <a:t>i,k</a:t>
            </a:r>
            <a:r>
              <a:rPr lang="en-US" sz="2400" dirty="0"/>
              <a:t>] - A[</a:t>
            </a:r>
            <a:r>
              <a:rPr lang="en-US" sz="2400" dirty="0" err="1"/>
              <a:t>i,j</a:t>
            </a:r>
            <a:r>
              <a:rPr lang="en-US" sz="2400" dirty="0"/>
              <a:t>]*A[</a:t>
            </a:r>
            <a:r>
              <a:rPr lang="en-US" sz="2400" dirty="0" err="1"/>
              <a:t>j,k</a:t>
            </a:r>
            <a:r>
              <a:rPr lang="en-US" sz="2400" dirty="0"/>
              <a:t>]</a:t>
            </a:r>
          </a:p>
          <a:p>
            <a:pPr marL="0" indent="0">
              <a:buNone/>
            </a:pPr>
            <a:r>
              <a:rPr lang="en-US" sz="2400" dirty="0"/>
              <a:t>    End;</a:t>
            </a:r>
          </a:p>
          <a:p>
            <a:pPr marL="0" indent="0">
              <a:buNone/>
            </a:pPr>
            <a:r>
              <a:rPr lang="en-US" sz="2400" dirty="0"/>
              <a:t>  End;</a:t>
            </a:r>
          </a:p>
          <a:p>
            <a:pPr marL="0" indent="0">
              <a:buNone/>
            </a:pPr>
            <a:r>
              <a:rPr lang="en-US" sz="2400" dirty="0"/>
              <a:t>End;</a:t>
            </a:r>
          </a:p>
          <a:p>
            <a:pPr marL="0" indent="0">
              <a:buNone/>
            </a:pPr>
            <a:endParaRPr lang="en-US" sz="2400" dirty="0"/>
          </a:p>
          <a:p>
            <a:pPr marL="0" indent="0">
              <a:buNone/>
            </a:pPr>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36</a:t>
            </a:fld>
            <a:endParaRPr lang="en-US" sz="2000" dirty="0">
              <a:solidFill>
                <a:srgbClr val="1E0000"/>
              </a:solidFill>
            </a:endParaRPr>
          </a:p>
        </p:txBody>
      </p:sp>
    </p:spTree>
    <p:extLst>
      <p:ext uri="{BB962C8B-B14F-4D97-AF65-F5344CB8AC3E}">
        <p14:creationId xmlns:p14="http://schemas.microsoft.com/office/powerpoint/2010/main" val="3126675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Example</a:t>
            </a:r>
          </a:p>
        </p:txBody>
      </p:sp>
      <p:sp>
        <p:nvSpPr>
          <p:cNvPr id="3" name="Content Placeholder 2"/>
          <p:cNvSpPr>
            <a:spLocks noGrp="1"/>
          </p:cNvSpPr>
          <p:nvPr>
            <p:ph idx="1"/>
          </p:nvPr>
        </p:nvSpPr>
        <p:spPr/>
        <p:txBody>
          <a:bodyPr/>
          <a:lstStyle/>
          <a:p>
            <a:r>
              <a:rPr lang="en-US" dirty="0"/>
              <a:t>Starting matrix</a:t>
            </a:r>
            <a:br>
              <a:rPr lang="en-US" dirty="0"/>
            </a:br>
            <a:br>
              <a:rPr lang="en-US" dirty="0"/>
            </a:br>
            <a:br>
              <a:rPr lang="en-US" dirty="0"/>
            </a:br>
            <a:endParaRPr lang="en-US" dirty="0"/>
          </a:p>
          <a:p>
            <a:endParaRPr lang="en-US" dirty="0"/>
          </a:p>
          <a:p>
            <a:r>
              <a:rPr lang="en-US" dirty="0"/>
              <a:t>First row is unchanged; start with </a:t>
            </a:r>
            <a:r>
              <a:rPr lang="en-US" dirty="0" err="1"/>
              <a:t>i</a:t>
            </a:r>
            <a:r>
              <a:rPr lang="en-US" dirty="0"/>
              <a:t>=2</a:t>
            </a:r>
          </a:p>
          <a:p>
            <a:r>
              <a:rPr lang="en-US" dirty="0"/>
              <a:t>Result with </a:t>
            </a:r>
            <a:r>
              <a:rPr lang="en-US" dirty="0" err="1"/>
              <a:t>i</a:t>
            </a:r>
            <a:r>
              <a:rPr lang="en-US" dirty="0"/>
              <a:t>=2, j=1; done with row 2</a:t>
            </a:r>
          </a:p>
          <a:p>
            <a:pPr marL="0" indent="0">
              <a:buNone/>
            </a:pP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735450980"/>
              </p:ext>
            </p:extLst>
          </p:nvPr>
        </p:nvGraphicFramePr>
        <p:xfrm>
          <a:off x="1128712" y="1932372"/>
          <a:ext cx="2771775" cy="1484313"/>
        </p:xfrm>
        <a:graphic>
          <a:graphicData uri="http://schemas.openxmlformats.org/presentationml/2006/ole">
            <mc:AlternateContent xmlns:mc="http://schemas.openxmlformats.org/markup-compatibility/2006">
              <mc:Choice xmlns:v="urn:schemas-microsoft-com:vml" Requires="v">
                <p:oleObj name="Equation" r:id="rId2" imgW="2286000" imgH="1218960" progId="Equation.DSMT4">
                  <p:embed/>
                </p:oleObj>
              </mc:Choice>
              <mc:Fallback>
                <p:oleObj name="Equation" r:id="rId2" imgW="2286000" imgH="1218960" progId="Equation.DSMT4">
                  <p:embed/>
                  <p:pic>
                    <p:nvPicPr>
                      <p:cNvPr id="5" name="Object 4"/>
                      <p:cNvPicPr>
                        <a:picLocks noGrp="1" noChangeAspect="1" noChangeArrowheads="1"/>
                      </p:cNvPicPr>
                      <p:nvPr/>
                    </p:nvPicPr>
                    <p:blipFill>
                      <a:blip r:embed="rId3"/>
                      <a:srcRect/>
                      <a:stretch>
                        <a:fillRect/>
                      </a:stretch>
                    </p:blipFill>
                    <p:spPr bwMode="auto">
                      <a:xfrm>
                        <a:off x="1128712" y="1932372"/>
                        <a:ext cx="27717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117667651"/>
              </p:ext>
            </p:extLst>
          </p:nvPr>
        </p:nvGraphicFramePr>
        <p:xfrm>
          <a:off x="2514600" y="4648201"/>
          <a:ext cx="3556000" cy="1484313"/>
        </p:xfrm>
        <a:graphic>
          <a:graphicData uri="http://schemas.openxmlformats.org/presentationml/2006/ole">
            <mc:AlternateContent xmlns:mc="http://schemas.openxmlformats.org/markup-compatibility/2006">
              <mc:Choice xmlns:v="urn:schemas-microsoft-com:vml" Requires="v">
                <p:oleObj name="Equation" r:id="rId4" imgW="2933640" imgH="1218960" progId="Equation.DSMT4">
                  <p:embed/>
                </p:oleObj>
              </mc:Choice>
              <mc:Fallback>
                <p:oleObj name="Equation" r:id="rId4" imgW="2933640" imgH="1218960" progId="Equation.DSMT4">
                  <p:embed/>
                  <p:pic>
                    <p:nvPicPr>
                      <p:cNvPr id="6" name="Object 5"/>
                      <p:cNvPicPr>
                        <a:picLocks noGrp="1" noChangeAspect="1" noChangeArrowheads="1"/>
                      </p:cNvPicPr>
                      <p:nvPr/>
                    </p:nvPicPr>
                    <p:blipFill>
                      <a:blip r:embed="rId5"/>
                      <a:srcRect/>
                      <a:stretch>
                        <a:fillRect/>
                      </a:stretch>
                    </p:blipFill>
                    <p:spPr bwMode="auto">
                      <a:xfrm>
                        <a:off x="2514600" y="4648201"/>
                        <a:ext cx="35560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086600" y="3371722"/>
            <a:ext cx="4267200" cy="1791260"/>
          </a:xfrm>
          <a:prstGeom prst="rect">
            <a:avLst/>
          </a:prstGeom>
          <a:solidFill>
            <a:srgbClr val="FFE6E6"/>
          </a:solidFill>
        </p:spPr>
        <p:txBody>
          <a:bodyPr wrap="square" rtlCol="0">
            <a:spAutoFit/>
          </a:bodyPr>
          <a:lstStyle/>
          <a:p>
            <a:r>
              <a:rPr lang="en-US" sz="2400" dirty="0">
                <a:solidFill>
                  <a:srgbClr val="1E0000"/>
                </a:solidFill>
              </a:rPr>
              <a:t>A[2,2]= A[2,2]-A[2,1]*A[1,2]</a:t>
            </a:r>
          </a:p>
          <a:p>
            <a:r>
              <a:rPr lang="en-US" sz="2400" dirty="0">
                <a:solidFill>
                  <a:srgbClr val="1E0000"/>
                </a:solidFill>
              </a:rPr>
              <a:t>=12-(-0.25)*(-12) =9</a:t>
            </a:r>
          </a:p>
          <a:p>
            <a:r>
              <a:rPr lang="en-US" sz="2400" dirty="0">
                <a:solidFill>
                  <a:srgbClr val="1E0000"/>
                </a:solidFill>
              </a:rPr>
              <a:t>A[2,3] = A[2,3]-A[2,1]*A[1,3]</a:t>
            </a:r>
          </a:p>
          <a:p>
            <a:r>
              <a:rPr lang="en-US" sz="2400" dirty="0">
                <a:solidFill>
                  <a:srgbClr val="1E0000"/>
                </a:solidFill>
              </a:rPr>
              <a:t>=-6 –(-0.25)*(-5) = -7.25</a:t>
            </a:r>
          </a:p>
        </p:txBody>
      </p:sp>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37</a:t>
            </a:fld>
            <a:endParaRPr lang="en-US" sz="2000" dirty="0">
              <a:solidFill>
                <a:srgbClr val="1E0000"/>
              </a:solidFill>
            </a:endParaRPr>
          </a:p>
        </p:txBody>
      </p:sp>
    </p:spTree>
    <p:extLst>
      <p:ext uri="{BB962C8B-B14F-4D97-AF65-F5344CB8AC3E}">
        <p14:creationId xmlns:p14="http://schemas.microsoft.com/office/powerpoint/2010/main" val="3960081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Example, cont.</a:t>
            </a:r>
          </a:p>
        </p:txBody>
      </p:sp>
      <p:sp>
        <p:nvSpPr>
          <p:cNvPr id="3" name="Content Placeholder 2"/>
          <p:cNvSpPr>
            <a:spLocks noGrp="1"/>
          </p:cNvSpPr>
          <p:nvPr>
            <p:ph idx="1"/>
          </p:nvPr>
        </p:nvSpPr>
        <p:spPr>
          <a:xfrm>
            <a:off x="457200" y="1280160"/>
            <a:ext cx="11297920" cy="3733800"/>
          </a:xfrm>
        </p:spPr>
        <p:txBody>
          <a:bodyPr/>
          <a:lstStyle/>
          <a:p>
            <a:r>
              <a:rPr lang="en-US" dirty="0"/>
              <a:t>Result with </a:t>
            </a:r>
            <a:r>
              <a:rPr lang="en-US" dirty="0" err="1"/>
              <a:t>i</a:t>
            </a:r>
            <a:r>
              <a:rPr lang="en-US" dirty="0"/>
              <a:t>=3, j=1;</a:t>
            </a:r>
            <a:br>
              <a:rPr lang="en-US" dirty="0"/>
            </a:br>
            <a:br>
              <a:rPr lang="en-US" dirty="0"/>
            </a:br>
            <a:br>
              <a:rPr lang="en-US" dirty="0"/>
            </a:br>
            <a:br>
              <a:rPr lang="en-US" dirty="0"/>
            </a:br>
            <a:br>
              <a:rPr lang="en-US" dirty="0"/>
            </a:br>
            <a:endParaRPr lang="en-US" dirty="0"/>
          </a:p>
          <a:p>
            <a:r>
              <a:rPr lang="en-US" dirty="0"/>
              <a:t>Result with </a:t>
            </a:r>
            <a:r>
              <a:rPr lang="en-US" dirty="0" err="1"/>
              <a:t>i</a:t>
            </a:r>
            <a:r>
              <a:rPr lang="en-US" dirty="0"/>
              <a:t>=3, j=2; done with row 3; done!</a:t>
            </a:r>
            <a:br>
              <a:rPr lang="en-US" dirty="0"/>
            </a:br>
            <a:endParaRPr lang="en-US" dirty="0"/>
          </a:p>
          <a:p>
            <a:pPr marL="0" indent="0">
              <a:buNone/>
            </a:pPr>
            <a:r>
              <a:rPr lang="en-US" dirty="0"/>
              <a:t> </a:t>
            </a:r>
          </a:p>
          <a:p>
            <a:endParaRPr lang="en-US" dirty="0"/>
          </a:p>
        </p:txBody>
      </p:sp>
      <p:graphicFrame>
        <p:nvGraphicFramePr>
          <p:cNvPr id="6" name="Object 5"/>
          <p:cNvGraphicFramePr>
            <a:graphicFrameLocks noGrp="1" noChangeAspect="1"/>
          </p:cNvGraphicFramePr>
          <p:nvPr>
            <p:extLst>
              <p:ext uri="{D42A27DB-BD31-4B8C-83A1-F6EECF244321}">
                <p14:modId xmlns:p14="http://schemas.microsoft.com/office/powerpoint/2010/main" val="4164259264"/>
              </p:ext>
            </p:extLst>
          </p:nvPr>
        </p:nvGraphicFramePr>
        <p:xfrm>
          <a:off x="2163764" y="1905001"/>
          <a:ext cx="3648075" cy="1484313"/>
        </p:xfrm>
        <a:graphic>
          <a:graphicData uri="http://schemas.openxmlformats.org/presentationml/2006/ole">
            <mc:AlternateContent xmlns:mc="http://schemas.openxmlformats.org/markup-compatibility/2006">
              <mc:Choice xmlns:v="urn:schemas-microsoft-com:vml" Requires="v">
                <p:oleObj name="Equation" r:id="rId2" imgW="3009600" imgH="1218960" progId="Equation.DSMT4">
                  <p:embed/>
                </p:oleObj>
              </mc:Choice>
              <mc:Fallback>
                <p:oleObj name="Equation" r:id="rId2" imgW="3009600" imgH="1218960" progId="Equation.DSMT4">
                  <p:embed/>
                  <p:pic>
                    <p:nvPicPr>
                      <p:cNvPr id="6" name="Object 5"/>
                      <p:cNvPicPr>
                        <a:picLocks noGrp="1" noChangeAspect="1" noChangeArrowheads="1"/>
                      </p:cNvPicPr>
                      <p:nvPr/>
                    </p:nvPicPr>
                    <p:blipFill>
                      <a:blip r:embed="rId3"/>
                      <a:srcRect/>
                      <a:stretch>
                        <a:fillRect/>
                      </a:stretch>
                    </p:blipFill>
                    <p:spPr bwMode="auto">
                      <a:xfrm>
                        <a:off x="2163764" y="1905001"/>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1476889801"/>
              </p:ext>
            </p:extLst>
          </p:nvPr>
        </p:nvGraphicFramePr>
        <p:xfrm>
          <a:off x="2286001" y="4572001"/>
          <a:ext cx="3648075" cy="1484313"/>
        </p:xfrm>
        <a:graphic>
          <a:graphicData uri="http://schemas.openxmlformats.org/presentationml/2006/ole">
            <mc:AlternateContent xmlns:mc="http://schemas.openxmlformats.org/markup-compatibility/2006">
              <mc:Choice xmlns:v="urn:schemas-microsoft-com:vml" Requires="v">
                <p:oleObj name="Equation" r:id="rId4" imgW="3009600" imgH="1218960" progId="Equation.DSMT4">
                  <p:embed/>
                </p:oleObj>
              </mc:Choice>
              <mc:Fallback>
                <p:oleObj name="Equation" r:id="rId4" imgW="3009600" imgH="1218960" progId="Equation.DSMT4">
                  <p:embed/>
                  <p:pic>
                    <p:nvPicPr>
                      <p:cNvPr id="7" name="Object 6"/>
                      <p:cNvPicPr>
                        <a:picLocks noGrp="1" noChangeAspect="1" noChangeArrowheads="1"/>
                      </p:cNvPicPr>
                      <p:nvPr/>
                    </p:nvPicPr>
                    <p:blipFill>
                      <a:blip r:embed="rId5"/>
                      <a:srcRect/>
                      <a:stretch>
                        <a:fillRect/>
                      </a:stretch>
                    </p:blipFill>
                    <p:spPr bwMode="auto">
                      <a:xfrm>
                        <a:off x="2286001" y="4572001"/>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6248400" y="1600201"/>
            <a:ext cx="5105400" cy="2234458"/>
          </a:xfrm>
          <a:prstGeom prst="rect">
            <a:avLst/>
          </a:prstGeom>
          <a:solidFill>
            <a:srgbClr val="FFE6E6"/>
          </a:solidFill>
        </p:spPr>
        <p:txBody>
          <a:bodyPr wrap="square" rtlCol="0">
            <a:spAutoFit/>
          </a:bodyPr>
          <a:lstStyle/>
          <a:p>
            <a:r>
              <a:rPr lang="en-US" sz="2400" dirty="0">
                <a:solidFill>
                  <a:srgbClr val="1E0000"/>
                </a:solidFill>
              </a:rPr>
              <a:t>A[3,1]= A[3,1]/A[1,1]</a:t>
            </a:r>
          </a:p>
          <a:p>
            <a:r>
              <a:rPr lang="en-US" sz="2400" dirty="0">
                <a:solidFill>
                  <a:srgbClr val="1E0000"/>
                </a:solidFill>
              </a:rPr>
              <a:t>=-4/20= -0.2</a:t>
            </a:r>
          </a:p>
          <a:p>
            <a:r>
              <a:rPr lang="en-US" sz="2400" dirty="0">
                <a:solidFill>
                  <a:srgbClr val="1E0000"/>
                </a:solidFill>
              </a:rPr>
              <a:t>A[3,2] = A[3,2] – A[3,1]*A[1,2]</a:t>
            </a:r>
          </a:p>
          <a:p>
            <a:r>
              <a:rPr lang="en-US" sz="2400" dirty="0">
                <a:solidFill>
                  <a:srgbClr val="1E0000"/>
                </a:solidFill>
              </a:rPr>
              <a:t>A[3,2] = -3 – (-0.2)*(-12) = -5.4</a:t>
            </a:r>
          </a:p>
          <a:p>
            <a:r>
              <a:rPr lang="en-US" sz="2400" dirty="0">
                <a:solidFill>
                  <a:srgbClr val="1E0000"/>
                </a:solidFill>
              </a:rPr>
              <a:t>A[3,3] = 8 – (-0.2)*(-5) = 7</a:t>
            </a:r>
          </a:p>
        </p:txBody>
      </p:sp>
      <p:sp>
        <p:nvSpPr>
          <p:cNvPr id="11" name="TextBox 10"/>
          <p:cNvSpPr txBox="1"/>
          <p:nvPr/>
        </p:nvSpPr>
        <p:spPr>
          <a:xfrm>
            <a:off x="6400800" y="4495801"/>
            <a:ext cx="5029200" cy="1791260"/>
          </a:xfrm>
          <a:prstGeom prst="rect">
            <a:avLst/>
          </a:prstGeom>
          <a:solidFill>
            <a:srgbClr val="FFE6E6"/>
          </a:solidFill>
        </p:spPr>
        <p:txBody>
          <a:bodyPr wrap="square" rtlCol="0">
            <a:spAutoFit/>
          </a:bodyPr>
          <a:lstStyle/>
          <a:p>
            <a:r>
              <a:rPr lang="en-US" sz="2400" dirty="0">
                <a:solidFill>
                  <a:srgbClr val="1E0000"/>
                </a:solidFill>
              </a:rPr>
              <a:t>A[3,2]= A[3,2]/A[2,2]</a:t>
            </a:r>
          </a:p>
          <a:p>
            <a:r>
              <a:rPr lang="en-US" sz="2400" dirty="0">
                <a:solidFill>
                  <a:srgbClr val="1E0000"/>
                </a:solidFill>
              </a:rPr>
              <a:t>=-5.4/9= -0.6</a:t>
            </a:r>
          </a:p>
          <a:p>
            <a:r>
              <a:rPr lang="en-US" sz="2400" dirty="0">
                <a:solidFill>
                  <a:srgbClr val="1E0000"/>
                </a:solidFill>
              </a:rPr>
              <a:t>A[3,3] = A[3,3] – A[3,2]*A[2,3]</a:t>
            </a:r>
          </a:p>
          <a:p>
            <a:r>
              <a:rPr lang="en-US" sz="2400" dirty="0">
                <a:solidFill>
                  <a:srgbClr val="1E0000"/>
                </a:solidFill>
              </a:rPr>
              <a:t>A[3,3] = 7 – (-0.6)*(-7.25) =2.65 </a:t>
            </a:r>
          </a:p>
        </p:txBody>
      </p:sp>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38</a:t>
            </a:fld>
            <a:endParaRPr lang="en-US" sz="2000" dirty="0">
              <a:solidFill>
                <a:srgbClr val="1E0000"/>
              </a:solidFill>
            </a:endParaRPr>
          </a:p>
        </p:txBody>
      </p:sp>
    </p:spTree>
    <p:extLst>
      <p:ext uri="{BB962C8B-B14F-4D97-AF65-F5344CB8AC3E}">
        <p14:creationId xmlns:p14="http://schemas.microsoft.com/office/powerpoint/2010/main" val="426718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Decoupled Power Flow</a:t>
            </a:r>
            <a:endParaRPr lang="en-US" dirty="0"/>
          </a:p>
        </p:txBody>
      </p:sp>
      <p:sp>
        <p:nvSpPr>
          <p:cNvPr id="3" name="Content Placeholder 2"/>
          <p:cNvSpPr>
            <a:spLocks noGrp="1"/>
          </p:cNvSpPr>
          <p:nvPr>
            <p:ph idx="1"/>
          </p:nvPr>
        </p:nvSpPr>
        <p:spPr>
          <a:xfrm>
            <a:off x="457200" y="1280160"/>
            <a:ext cx="11049000" cy="3733800"/>
          </a:xfrm>
        </p:spPr>
        <p:txBody>
          <a:bodyPr/>
          <a:lstStyle/>
          <a:p>
            <a:r>
              <a:rPr lang="en-US" altLang="en-US" dirty="0"/>
              <a:t>Rather than not updating the Jacobian, the decoupled power flow takes advantage of characteristics of the power grid in order to decouple the real and reactive power balance equations</a:t>
            </a:r>
          </a:p>
          <a:p>
            <a:pPr lvl="1"/>
            <a:r>
              <a:rPr lang="en-US" altLang="en-US" dirty="0"/>
              <a:t>There is a strong coupling between real power and voltage angle, and reactive power and voltage magnitude</a:t>
            </a:r>
          </a:p>
          <a:p>
            <a:pPr lvl="1"/>
            <a:r>
              <a:rPr lang="en-US" altLang="en-US" dirty="0"/>
              <a:t>There is a much weaker coupling between real power and voltage magnitude, and reactive power and voltage angle</a:t>
            </a:r>
          </a:p>
          <a:p>
            <a:r>
              <a:rPr lang="en-US" altLang="en-US" dirty="0"/>
              <a:t>Key reference is B. Stott, “Decoupled Newton Load Flow,” </a:t>
            </a:r>
            <a:r>
              <a:rPr lang="en-US" altLang="en-US" i="1" dirty="0"/>
              <a:t>IEEE Trans. Power. App and Syst</a:t>
            </a:r>
            <a:r>
              <a:rPr lang="en-US" altLang="en-US" dirty="0"/>
              <a:t>., Sept/Oct. 1972, pp. 1955-1959  </a:t>
            </a:r>
          </a:p>
        </p:txBody>
      </p:sp>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a:t>
            </a:fld>
            <a:endParaRPr lang="en-US" sz="2000" dirty="0">
              <a:solidFill>
                <a:srgbClr val="1E0000"/>
              </a:solidFill>
            </a:endParaRPr>
          </a:p>
        </p:txBody>
      </p:sp>
    </p:spTree>
    <p:extLst>
      <p:ext uri="{BB962C8B-B14F-4D97-AF65-F5344CB8AC3E}">
        <p14:creationId xmlns:p14="http://schemas.microsoft.com/office/powerpoint/2010/main" val="2300467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Example, cont.</a:t>
            </a:r>
          </a:p>
        </p:txBody>
      </p:sp>
      <p:sp>
        <p:nvSpPr>
          <p:cNvPr id="3" name="Content Placeholder 2"/>
          <p:cNvSpPr>
            <a:spLocks noGrp="1"/>
          </p:cNvSpPr>
          <p:nvPr>
            <p:ph idx="1"/>
          </p:nvPr>
        </p:nvSpPr>
        <p:spPr>
          <a:xfrm>
            <a:off x="457200" y="1280160"/>
            <a:ext cx="8535987" cy="1310640"/>
          </a:xfrm>
        </p:spPr>
        <p:txBody>
          <a:bodyPr/>
          <a:lstStyle/>
          <a:p>
            <a:r>
              <a:rPr lang="en-US" dirty="0"/>
              <a:t>Original matrix is used to hold </a:t>
            </a:r>
            <a:r>
              <a:rPr lang="en-US" b="1" dirty="0"/>
              <a:t>L</a:t>
            </a:r>
            <a:r>
              <a:rPr lang="en-US" dirty="0"/>
              <a:t> and </a:t>
            </a:r>
            <a:r>
              <a:rPr lang="en-US" b="1" dirty="0"/>
              <a:t>U</a:t>
            </a:r>
            <a:r>
              <a:rPr lang="en-US" dirty="0"/>
              <a:t> </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3263790598"/>
              </p:ext>
            </p:extLst>
          </p:nvPr>
        </p:nvGraphicFramePr>
        <p:xfrm>
          <a:off x="2952750" y="1828800"/>
          <a:ext cx="3602038" cy="4700588"/>
        </p:xfrm>
        <a:graphic>
          <a:graphicData uri="http://schemas.openxmlformats.org/presentationml/2006/ole">
            <mc:AlternateContent xmlns:mc="http://schemas.openxmlformats.org/markup-compatibility/2006">
              <mc:Choice xmlns:v="urn:schemas-microsoft-com:vml" Requires="v">
                <p:oleObj name="Equation" r:id="rId2" imgW="2971800" imgH="3860640" progId="Equation.DSMT4">
                  <p:embed/>
                </p:oleObj>
              </mc:Choice>
              <mc:Fallback>
                <p:oleObj name="Equation" r:id="rId2" imgW="2971800" imgH="3860640" progId="Equation.DSMT4">
                  <p:embed/>
                  <p:pic>
                    <p:nvPicPr>
                      <p:cNvPr id="5" name="Object 4"/>
                      <p:cNvPicPr>
                        <a:picLocks noGrp="1" noChangeAspect="1" noChangeArrowheads="1"/>
                      </p:cNvPicPr>
                      <p:nvPr/>
                    </p:nvPicPr>
                    <p:blipFill>
                      <a:blip r:embed="rId3"/>
                      <a:srcRect/>
                      <a:stretch>
                        <a:fillRect/>
                      </a:stretch>
                    </p:blipFill>
                    <p:spPr bwMode="auto">
                      <a:xfrm>
                        <a:off x="2952750" y="1828800"/>
                        <a:ext cx="3602038" cy="470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319736" y="2895600"/>
            <a:ext cx="3461204" cy="1815882"/>
          </a:xfrm>
          <a:prstGeom prst="rect">
            <a:avLst/>
          </a:prstGeom>
          <a:solidFill>
            <a:srgbClr val="FFE6E6"/>
          </a:solidFill>
        </p:spPr>
        <p:txBody>
          <a:bodyPr wrap="none" rtlCol="0">
            <a:spAutoFit/>
          </a:bodyPr>
          <a:lstStyle/>
          <a:p>
            <a:r>
              <a:rPr lang="en-US" dirty="0">
                <a:solidFill>
                  <a:srgbClr val="1E0000"/>
                </a:solidFill>
              </a:rPr>
              <a:t>With this approach</a:t>
            </a:r>
            <a:br>
              <a:rPr lang="en-US" dirty="0">
                <a:solidFill>
                  <a:srgbClr val="1E0000"/>
                </a:solidFill>
              </a:rPr>
            </a:br>
            <a:r>
              <a:rPr lang="en-US" dirty="0">
                <a:solidFill>
                  <a:srgbClr val="1E0000"/>
                </a:solidFill>
              </a:rPr>
              <a:t>the original </a:t>
            </a:r>
            <a:r>
              <a:rPr lang="en-US" b="1" dirty="0">
                <a:solidFill>
                  <a:srgbClr val="1E0000"/>
                </a:solidFill>
              </a:rPr>
              <a:t>A</a:t>
            </a:r>
            <a:r>
              <a:rPr lang="en-US" dirty="0">
                <a:solidFill>
                  <a:srgbClr val="1E0000"/>
                </a:solidFill>
              </a:rPr>
              <a:t> matrix</a:t>
            </a:r>
            <a:br>
              <a:rPr lang="en-US" dirty="0">
                <a:solidFill>
                  <a:srgbClr val="1E0000"/>
                </a:solidFill>
              </a:rPr>
            </a:br>
            <a:r>
              <a:rPr lang="en-US" dirty="0">
                <a:solidFill>
                  <a:srgbClr val="1E0000"/>
                </a:solidFill>
              </a:rPr>
              <a:t>has been replaced</a:t>
            </a:r>
            <a:br>
              <a:rPr lang="en-US" dirty="0">
                <a:solidFill>
                  <a:srgbClr val="1E0000"/>
                </a:solidFill>
              </a:rPr>
            </a:br>
            <a:r>
              <a:rPr lang="en-US" dirty="0">
                <a:solidFill>
                  <a:srgbClr val="1E0000"/>
                </a:solidFill>
              </a:rPr>
              <a:t>by the factored values!</a:t>
            </a:r>
          </a:p>
        </p:txBody>
      </p:sp>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39</a:t>
            </a:fld>
            <a:endParaRPr lang="en-US" sz="2000" dirty="0">
              <a:solidFill>
                <a:srgbClr val="1E0000"/>
              </a:solidFill>
            </a:endParaRPr>
          </a:p>
        </p:txBody>
      </p:sp>
    </p:spTree>
    <p:extLst>
      <p:ext uri="{BB962C8B-B14F-4D97-AF65-F5344CB8AC3E}">
        <p14:creationId xmlns:p14="http://schemas.microsoft.com/office/powerpoint/2010/main" val="859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 Substitution</a:t>
            </a:r>
          </a:p>
        </p:txBody>
      </p:sp>
      <p:sp>
        <p:nvSpPr>
          <p:cNvPr id="3" name="Content Placeholder 2"/>
          <p:cNvSpPr>
            <a:spLocks noGrp="1"/>
          </p:cNvSpPr>
          <p:nvPr>
            <p:ph idx="1"/>
          </p:nvPr>
        </p:nvSpPr>
        <p:spPr>
          <a:xfrm>
            <a:off x="457200" y="1280160"/>
            <a:ext cx="8535987" cy="4815840"/>
          </a:xfrm>
        </p:spPr>
        <p:txBody>
          <a:bodyPr>
            <a:normAutofit/>
          </a:bodyPr>
          <a:lstStyle/>
          <a:p>
            <a:pPr marL="0" indent="0">
              <a:buNone/>
            </a:pPr>
            <a:r>
              <a:rPr lang="en-US" dirty="0"/>
              <a:t>Forward substitution solves              with values in </a:t>
            </a:r>
            <a:r>
              <a:rPr lang="en-US" b="1" dirty="0"/>
              <a:t>b</a:t>
            </a:r>
            <a:r>
              <a:rPr lang="en-US" dirty="0"/>
              <a:t> </a:t>
            </a:r>
            <a:br>
              <a:rPr lang="en-US" dirty="0"/>
            </a:br>
            <a:r>
              <a:rPr lang="en-US" dirty="0"/>
              <a:t>being over written (replaced by the </a:t>
            </a:r>
            <a:r>
              <a:rPr lang="en-US" b="1" dirty="0"/>
              <a:t>y</a:t>
            </a:r>
            <a:r>
              <a:rPr lang="en-US" dirty="0"/>
              <a:t> values)</a:t>
            </a:r>
            <a:br>
              <a:rPr lang="en-US" dirty="0"/>
            </a:br>
            <a:br>
              <a:rPr lang="en-US" dirty="0"/>
            </a:br>
            <a:r>
              <a:rPr lang="en-US" sz="2400" dirty="0"/>
              <a:t>For </a:t>
            </a:r>
            <a:r>
              <a:rPr lang="en-US" sz="2400" dirty="0" err="1"/>
              <a:t>i</a:t>
            </a:r>
            <a:r>
              <a:rPr lang="en-US" sz="2400" dirty="0"/>
              <a:t> := 2 to n Do Begin  // This is the row being processed</a:t>
            </a:r>
          </a:p>
          <a:p>
            <a:pPr marL="0" indent="0">
              <a:buNone/>
            </a:pPr>
            <a:r>
              <a:rPr lang="en-US" sz="2400" dirty="0"/>
              <a:t>  For j := 1 to i-1 Do Begin </a:t>
            </a:r>
          </a:p>
          <a:p>
            <a:pPr marL="0" indent="0">
              <a:buNone/>
            </a:pPr>
            <a:r>
              <a:rPr lang="en-US" sz="2400" dirty="0"/>
              <a:t>    b[</a:t>
            </a:r>
            <a:r>
              <a:rPr lang="en-US" sz="2400" dirty="0" err="1"/>
              <a:t>i</a:t>
            </a:r>
            <a:r>
              <a:rPr lang="en-US" sz="2400" dirty="0"/>
              <a:t>] = b[</a:t>
            </a:r>
            <a:r>
              <a:rPr lang="en-US" sz="2400" dirty="0" err="1"/>
              <a:t>i</a:t>
            </a:r>
            <a:r>
              <a:rPr lang="en-US" sz="2400" dirty="0"/>
              <a:t>] - A[</a:t>
            </a:r>
            <a:r>
              <a:rPr lang="en-US" sz="2400" dirty="0" err="1"/>
              <a:t>i,j</a:t>
            </a:r>
            <a:r>
              <a:rPr lang="en-US" sz="2400" dirty="0"/>
              <a:t>]*b[j]    // This is just using the </a:t>
            </a:r>
            <a:r>
              <a:rPr lang="en-US" sz="2400" b="1" dirty="0"/>
              <a:t>L</a:t>
            </a:r>
            <a:r>
              <a:rPr lang="en-US" sz="2400" dirty="0"/>
              <a:t> matrix</a:t>
            </a:r>
          </a:p>
          <a:p>
            <a:pPr marL="0" indent="0">
              <a:buNone/>
            </a:pPr>
            <a:r>
              <a:rPr lang="en-US" sz="2400" dirty="0"/>
              <a:t>  End;</a:t>
            </a:r>
          </a:p>
          <a:p>
            <a:pPr marL="0" indent="0">
              <a:buNone/>
            </a:pPr>
            <a:r>
              <a:rPr lang="en-US" sz="2400" dirty="0"/>
              <a:t>End;</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3704395760"/>
              </p:ext>
            </p:extLst>
          </p:nvPr>
        </p:nvGraphicFramePr>
        <p:xfrm>
          <a:off x="4572000" y="1371600"/>
          <a:ext cx="1016000" cy="371475"/>
        </p:xfrm>
        <a:graphic>
          <a:graphicData uri="http://schemas.openxmlformats.org/presentationml/2006/ole">
            <mc:AlternateContent xmlns:mc="http://schemas.openxmlformats.org/markup-compatibility/2006">
              <mc:Choice xmlns:v="urn:schemas-microsoft-com:vml" Requires="v">
                <p:oleObj name="Equation" r:id="rId2" imgW="838080" imgH="304560" progId="Equation.DSMT4">
                  <p:embed/>
                </p:oleObj>
              </mc:Choice>
              <mc:Fallback>
                <p:oleObj name="Equation" r:id="rId2" imgW="838080" imgH="304560" progId="Equation.DSMT4">
                  <p:embed/>
                  <p:pic>
                    <p:nvPicPr>
                      <p:cNvPr id="5" name="Object 4"/>
                      <p:cNvPicPr>
                        <a:picLocks noGrp="1" noChangeAspect="1" noChangeArrowheads="1"/>
                      </p:cNvPicPr>
                      <p:nvPr/>
                    </p:nvPicPr>
                    <p:blipFill>
                      <a:blip r:embed="rId3"/>
                      <a:srcRect/>
                      <a:stretch>
                        <a:fillRect/>
                      </a:stretch>
                    </p:blipFill>
                    <p:spPr bwMode="auto">
                      <a:xfrm>
                        <a:off x="45720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40</a:t>
            </a:fld>
            <a:endParaRPr lang="en-US" sz="2000" dirty="0">
              <a:solidFill>
                <a:srgbClr val="1E0000"/>
              </a:solidFill>
            </a:endParaRPr>
          </a:p>
        </p:txBody>
      </p:sp>
    </p:spTree>
    <p:extLst>
      <p:ext uri="{BB962C8B-B14F-4D97-AF65-F5344CB8AC3E}">
        <p14:creationId xmlns:p14="http://schemas.microsoft.com/office/powerpoint/2010/main" val="624041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668000" cy="1088136"/>
          </a:xfrm>
        </p:spPr>
        <p:txBody>
          <a:bodyPr/>
          <a:lstStyle/>
          <a:p>
            <a:r>
              <a:rPr lang="en-US" dirty="0">
                <a:solidFill>
                  <a:schemeClr val="tx1">
                    <a:lumMod val="50000"/>
                  </a:schemeClr>
                </a:solidFill>
              </a:rPr>
              <a:t>Forward Substitution Example</a:t>
            </a:r>
          </a:p>
        </p:txBody>
      </p:sp>
      <p:graphicFrame>
        <p:nvGraphicFramePr>
          <p:cNvPr id="4" name="Object 3"/>
          <p:cNvGraphicFramePr>
            <a:graphicFrameLocks noGrp="1" noChangeAspect="1"/>
          </p:cNvGraphicFramePr>
          <p:nvPr>
            <p:extLst>
              <p:ext uri="{D42A27DB-BD31-4B8C-83A1-F6EECF244321}">
                <p14:modId xmlns:p14="http://schemas.microsoft.com/office/powerpoint/2010/main" val="1659766676"/>
              </p:ext>
            </p:extLst>
          </p:nvPr>
        </p:nvGraphicFramePr>
        <p:xfrm>
          <a:off x="457200" y="1280160"/>
          <a:ext cx="6781800" cy="4582962"/>
        </p:xfrm>
        <a:graphic>
          <a:graphicData uri="http://schemas.openxmlformats.org/presentationml/2006/ole">
            <mc:AlternateContent xmlns:mc="http://schemas.openxmlformats.org/markup-compatibility/2006">
              <mc:Choice xmlns:v="urn:schemas-microsoft-com:vml" Requires="v">
                <p:oleObj name="Equation" r:id="rId2" imgW="6134040" imgH="4127400" progId="Equation.DSMT4">
                  <p:embed/>
                </p:oleObj>
              </mc:Choice>
              <mc:Fallback>
                <p:oleObj name="Equation" r:id="rId2" imgW="6134040" imgH="4127400" progId="Equation.DSMT4">
                  <p:embed/>
                  <p:pic>
                    <p:nvPicPr>
                      <p:cNvPr id="4" name="Object 3"/>
                      <p:cNvPicPr>
                        <a:picLocks noGrp="1" noChangeAspect="1" noChangeArrowheads="1"/>
                      </p:cNvPicPr>
                      <p:nvPr/>
                    </p:nvPicPr>
                    <p:blipFill>
                      <a:blip r:embed="rId3"/>
                      <a:srcRect/>
                      <a:stretch>
                        <a:fillRect/>
                      </a:stretch>
                    </p:blipFill>
                    <p:spPr bwMode="auto">
                      <a:xfrm>
                        <a:off x="457200" y="1280160"/>
                        <a:ext cx="6781800" cy="4582962"/>
                      </a:xfrm>
                      <a:prstGeom prst="rect">
                        <a:avLst/>
                      </a:prstGeom>
                      <a:noFill/>
                      <a:ln>
                        <a:noFill/>
                      </a:ln>
                    </p:spPr>
                  </p:pic>
                </p:oleObj>
              </mc:Fallback>
            </mc:AlternateContent>
          </a:graphicData>
        </a:graphic>
      </p:graphicFrame>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41</a:t>
            </a:fld>
            <a:endParaRPr lang="en-US" sz="2000" dirty="0">
              <a:solidFill>
                <a:srgbClr val="1E0000"/>
              </a:solidFill>
            </a:endParaRPr>
          </a:p>
        </p:txBody>
      </p:sp>
    </p:spTree>
    <p:extLst>
      <p:ext uri="{BB962C8B-B14F-4D97-AF65-F5344CB8AC3E}">
        <p14:creationId xmlns:p14="http://schemas.microsoft.com/office/powerpoint/2010/main" val="35048657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Substitution</a:t>
            </a:r>
          </a:p>
        </p:txBody>
      </p:sp>
      <p:sp>
        <p:nvSpPr>
          <p:cNvPr id="3" name="Content Placeholder 2"/>
          <p:cNvSpPr>
            <a:spLocks noGrp="1"/>
          </p:cNvSpPr>
          <p:nvPr>
            <p:ph idx="1"/>
          </p:nvPr>
        </p:nvSpPr>
        <p:spPr>
          <a:xfrm>
            <a:off x="457200" y="1280160"/>
            <a:ext cx="8535987" cy="4815840"/>
          </a:xfrm>
        </p:spPr>
        <p:txBody>
          <a:bodyPr>
            <a:normAutofit/>
          </a:bodyPr>
          <a:lstStyle/>
          <a:p>
            <a:r>
              <a:rPr lang="en-US" dirty="0"/>
              <a:t>Backward substitution solves              (with values of </a:t>
            </a:r>
            <a:r>
              <a:rPr lang="en-US" b="1" dirty="0"/>
              <a:t>y</a:t>
            </a:r>
            <a:r>
              <a:rPr lang="en-US" dirty="0"/>
              <a:t> contained in the </a:t>
            </a:r>
            <a:r>
              <a:rPr lang="en-US" b="1" dirty="0"/>
              <a:t>b</a:t>
            </a:r>
            <a:r>
              <a:rPr lang="en-US" dirty="0"/>
              <a:t> vector as a result of the forward substitution)</a:t>
            </a:r>
          </a:p>
          <a:p>
            <a:pPr marL="0" indent="0">
              <a:buNone/>
            </a:pPr>
            <a:r>
              <a:rPr lang="en-US" sz="2400" dirty="0"/>
              <a:t>For </a:t>
            </a:r>
            <a:r>
              <a:rPr lang="en-US" sz="2400" dirty="0" err="1"/>
              <a:t>i</a:t>
            </a:r>
            <a:r>
              <a:rPr lang="en-US" sz="2400" dirty="0"/>
              <a:t> := n to 1 Do Begin  // This is the row being processed</a:t>
            </a:r>
          </a:p>
          <a:p>
            <a:pPr marL="0" indent="0">
              <a:buNone/>
            </a:pPr>
            <a:r>
              <a:rPr lang="en-US" sz="2400" dirty="0"/>
              <a:t>  For j := i+1 to n Do Begin </a:t>
            </a:r>
          </a:p>
          <a:p>
            <a:pPr marL="0" indent="0">
              <a:buNone/>
            </a:pPr>
            <a:r>
              <a:rPr lang="en-US" sz="2400" dirty="0"/>
              <a:t>    b[</a:t>
            </a:r>
            <a:r>
              <a:rPr lang="en-US" sz="2400" dirty="0" err="1"/>
              <a:t>i</a:t>
            </a:r>
            <a:r>
              <a:rPr lang="en-US" sz="2400" dirty="0"/>
              <a:t>] = b[</a:t>
            </a:r>
            <a:r>
              <a:rPr lang="en-US" sz="2400" dirty="0" err="1"/>
              <a:t>i</a:t>
            </a:r>
            <a:r>
              <a:rPr lang="en-US" sz="2400" dirty="0"/>
              <a:t>] - A[</a:t>
            </a:r>
            <a:r>
              <a:rPr lang="en-US" sz="2400" dirty="0" err="1"/>
              <a:t>i,j</a:t>
            </a:r>
            <a:r>
              <a:rPr lang="en-US" sz="2400" dirty="0"/>
              <a:t>]*b[j]    // This is just using the </a:t>
            </a:r>
            <a:r>
              <a:rPr lang="en-US" sz="2400" b="1" dirty="0"/>
              <a:t>U</a:t>
            </a:r>
            <a:r>
              <a:rPr lang="en-US" sz="2400" dirty="0"/>
              <a:t> matrix</a:t>
            </a:r>
          </a:p>
          <a:p>
            <a:pPr marL="0" indent="0">
              <a:buNone/>
            </a:pPr>
            <a:r>
              <a:rPr lang="en-US" sz="2400" dirty="0"/>
              <a:t>  End;</a:t>
            </a:r>
          </a:p>
          <a:p>
            <a:pPr marL="0" indent="0">
              <a:buNone/>
            </a:pPr>
            <a:r>
              <a:rPr lang="en-US" sz="2400" dirty="0"/>
              <a:t>  b[</a:t>
            </a:r>
            <a:r>
              <a:rPr lang="en-US" sz="2400" dirty="0" err="1"/>
              <a:t>i</a:t>
            </a:r>
            <a:r>
              <a:rPr lang="en-US" sz="2400" dirty="0"/>
              <a:t>] = b[</a:t>
            </a:r>
            <a:r>
              <a:rPr lang="en-US" sz="2400" dirty="0" err="1"/>
              <a:t>i</a:t>
            </a:r>
            <a:r>
              <a:rPr lang="en-US" sz="2400" dirty="0"/>
              <a:t>]/A[</a:t>
            </a:r>
            <a:r>
              <a:rPr lang="en-US" sz="2400" dirty="0" err="1"/>
              <a:t>i,i</a:t>
            </a:r>
            <a:r>
              <a:rPr lang="en-US" sz="2400" dirty="0"/>
              <a:t>]    // The A[</a:t>
            </a:r>
            <a:r>
              <a:rPr lang="en-US" sz="2400" dirty="0" err="1"/>
              <a:t>i,i</a:t>
            </a:r>
            <a:r>
              <a:rPr lang="en-US" sz="2400" dirty="0"/>
              <a:t>] values are &lt;&gt; 0 if it is nonsingular</a:t>
            </a:r>
          </a:p>
          <a:p>
            <a:pPr marL="0" indent="0">
              <a:buNone/>
            </a:pPr>
            <a:r>
              <a:rPr lang="en-US" sz="2400" dirty="0"/>
              <a:t>End</a:t>
            </a:r>
            <a:br>
              <a:rPr lang="en-US" dirty="0"/>
            </a:b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72750544"/>
              </p:ext>
            </p:extLst>
          </p:nvPr>
        </p:nvGraphicFramePr>
        <p:xfrm>
          <a:off x="5257800" y="1371600"/>
          <a:ext cx="1016000" cy="371475"/>
        </p:xfrm>
        <a:graphic>
          <a:graphicData uri="http://schemas.openxmlformats.org/presentationml/2006/ole">
            <mc:AlternateContent xmlns:mc="http://schemas.openxmlformats.org/markup-compatibility/2006">
              <mc:Choice xmlns:v="urn:schemas-microsoft-com:vml" Requires="v">
                <p:oleObj name="Equation" r:id="rId2" imgW="838080" imgH="304560" progId="Equation.DSMT4">
                  <p:embed/>
                </p:oleObj>
              </mc:Choice>
              <mc:Fallback>
                <p:oleObj name="Equation" r:id="rId2" imgW="838080" imgH="304560" progId="Equation.DSMT4">
                  <p:embed/>
                  <p:pic>
                    <p:nvPicPr>
                      <p:cNvPr id="5" name="Object 4"/>
                      <p:cNvPicPr>
                        <a:picLocks noGrp="1" noChangeAspect="1" noChangeArrowheads="1"/>
                      </p:cNvPicPr>
                      <p:nvPr/>
                    </p:nvPicPr>
                    <p:blipFill>
                      <a:blip r:embed="rId3"/>
                      <a:srcRect/>
                      <a:stretch>
                        <a:fillRect/>
                      </a:stretch>
                    </p:blipFill>
                    <p:spPr bwMode="auto">
                      <a:xfrm>
                        <a:off x="52578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42</a:t>
            </a:fld>
            <a:endParaRPr lang="en-US" sz="2000" dirty="0">
              <a:solidFill>
                <a:srgbClr val="1E0000"/>
              </a:solidFill>
            </a:endParaRPr>
          </a:p>
        </p:txBody>
      </p:sp>
    </p:spTree>
    <p:extLst>
      <p:ext uri="{BB962C8B-B14F-4D97-AF65-F5344CB8AC3E}">
        <p14:creationId xmlns:p14="http://schemas.microsoft.com/office/powerpoint/2010/main" val="3933141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 Substitution Example</a:t>
            </a:r>
          </a:p>
        </p:txBody>
      </p:sp>
      <p:graphicFrame>
        <p:nvGraphicFramePr>
          <p:cNvPr id="4" name="Object 3"/>
          <p:cNvGraphicFramePr>
            <a:graphicFrameLocks noGrp="1" noChangeAspect="1"/>
          </p:cNvGraphicFramePr>
          <p:nvPr>
            <p:extLst>
              <p:ext uri="{D42A27DB-BD31-4B8C-83A1-F6EECF244321}">
                <p14:modId xmlns:p14="http://schemas.microsoft.com/office/powerpoint/2010/main" val="3385055753"/>
              </p:ext>
            </p:extLst>
          </p:nvPr>
        </p:nvGraphicFramePr>
        <p:xfrm>
          <a:off x="457200" y="1280160"/>
          <a:ext cx="8271670" cy="4495800"/>
        </p:xfrm>
        <a:graphic>
          <a:graphicData uri="http://schemas.openxmlformats.org/presentationml/2006/ole">
            <mc:AlternateContent xmlns:mc="http://schemas.openxmlformats.org/markup-compatibility/2006">
              <mc:Choice xmlns:v="urn:schemas-microsoft-com:vml" Requires="v">
                <p:oleObj name="Equation" r:id="rId2" imgW="7886520" imgH="4267080" progId="Equation.DSMT4">
                  <p:embed/>
                </p:oleObj>
              </mc:Choice>
              <mc:Fallback>
                <p:oleObj name="Equation" r:id="rId2" imgW="7886520" imgH="4267080" progId="Equation.DSMT4">
                  <p:embed/>
                  <p:pic>
                    <p:nvPicPr>
                      <p:cNvPr id="4" name="Object 3"/>
                      <p:cNvPicPr>
                        <a:picLocks noGrp="1" noChangeAspect="1" noChangeArrowheads="1"/>
                      </p:cNvPicPr>
                      <p:nvPr/>
                    </p:nvPicPr>
                    <p:blipFill>
                      <a:blip r:embed="rId3"/>
                      <a:srcRect/>
                      <a:stretch>
                        <a:fillRect/>
                      </a:stretch>
                    </p:blipFill>
                    <p:spPr bwMode="auto">
                      <a:xfrm>
                        <a:off x="457200" y="1280160"/>
                        <a:ext cx="8271670" cy="4495800"/>
                      </a:xfrm>
                      <a:prstGeom prst="rect">
                        <a:avLst/>
                      </a:prstGeom>
                      <a:noFill/>
                      <a:ln>
                        <a:noFill/>
                      </a:ln>
                    </p:spPr>
                  </p:pic>
                </p:oleObj>
              </mc:Fallback>
            </mc:AlternateContent>
          </a:graphicData>
        </a:graphic>
      </p:graphicFrame>
      <p:sp>
        <p:nvSpPr>
          <p:cNvPr id="5"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43</a:t>
            </a:fld>
            <a:endParaRPr lang="en-US" sz="2000" dirty="0">
              <a:solidFill>
                <a:srgbClr val="1E0000"/>
              </a:solidFill>
            </a:endParaRPr>
          </a:p>
        </p:txBody>
      </p:sp>
    </p:spTree>
    <p:extLst>
      <p:ext uri="{BB962C8B-B14F-4D97-AF65-F5344CB8AC3E}">
        <p14:creationId xmlns:p14="http://schemas.microsoft.com/office/powerpoint/2010/main" val="167230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Decoupled Power Flow Formulation</a:t>
            </a:r>
            <a:endParaRPr lang="en-US" dirty="0"/>
          </a:p>
        </p:txBody>
      </p:sp>
      <p:graphicFrame>
        <p:nvGraphicFramePr>
          <p:cNvPr id="5" name="Object 4"/>
          <p:cNvGraphicFramePr>
            <a:graphicFrameLocks noChangeAspect="1"/>
          </p:cNvGraphicFramePr>
          <p:nvPr/>
        </p:nvGraphicFramePr>
        <p:xfrm>
          <a:off x="1882775" y="1279525"/>
          <a:ext cx="7353300" cy="5054600"/>
        </p:xfrm>
        <a:graphic>
          <a:graphicData uri="http://schemas.openxmlformats.org/presentationml/2006/ole">
            <mc:AlternateContent xmlns:mc="http://schemas.openxmlformats.org/markup-compatibility/2006">
              <mc:Choice xmlns:v="urn:schemas-microsoft-com:vml" Requires="v">
                <p:oleObj name="Equation" r:id="rId2" imgW="7353000" imgH="5054400" progId="Equation.DSMT4">
                  <p:embed/>
                </p:oleObj>
              </mc:Choice>
              <mc:Fallback>
                <p:oleObj name="Equation" r:id="rId2" imgW="7353000" imgH="50544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775" y="1279525"/>
                        <a:ext cx="7353300" cy="505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4</a:t>
            </a:fld>
            <a:endParaRPr lang="en-US" sz="2000" dirty="0">
              <a:solidFill>
                <a:srgbClr val="1E0000"/>
              </a:solidFill>
            </a:endParaRPr>
          </a:p>
        </p:txBody>
      </p:sp>
    </p:spTree>
    <p:extLst>
      <p:ext uri="{BB962C8B-B14F-4D97-AF65-F5344CB8AC3E}">
        <p14:creationId xmlns:p14="http://schemas.microsoft.com/office/powerpoint/2010/main" val="165949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Decoupling Approximation</a:t>
            </a:r>
            <a:endParaRPr lang="en-US" dirty="0"/>
          </a:p>
        </p:txBody>
      </p:sp>
      <p:graphicFrame>
        <p:nvGraphicFramePr>
          <p:cNvPr id="5" name="Object 4"/>
          <p:cNvGraphicFramePr>
            <a:graphicFrameLocks noChangeAspect="1"/>
          </p:cNvGraphicFramePr>
          <p:nvPr/>
        </p:nvGraphicFramePr>
        <p:xfrm>
          <a:off x="1900238" y="1284288"/>
          <a:ext cx="8140700" cy="5275262"/>
        </p:xfrm>
        <a:graphic>
          <a:graphicData uri="http://schemas.openxmlformats.org/presentationml/2006/ole">
            <mc:AlternateContent xmlns:mc="http://schemas.openxmlformats.org/markup-compatibility/2006">
              <mc:Choice xmlns:v="urn:schemas-microsoft-com:vml" Requires="v">
                <p:oleObj name="Equation" r:id="rId2" imgW="8623080" imgH="5587920" progId="Equation.DSMT4">
                  <p:embed/>
                </p:oleObj>
              </mc:Choice>
              <mc:Fallback>
                <p:oleObj name="Equation" r:id="rId2" imgW="8623080" imgH="558792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1284288"/>
                        <a:ext cx="8140700" cy="527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Slide Number Placeholder 1"/>
          <p:cNvSpPr txBox="1">
            <a:spLocks/>
          </p:cNvSpPr>
          <p:nvPr/>
        </p:nvSpPr>
        <p:spPr>
          <a:xfrm>
            <a:off x="10058400" y="6324600"/>
            <a:ext cx="1905000" cy="457200"/>
          </a:xfrm>
          <a:prstGeom prst="rect">
            <a:avLst/>
          </a:prstGeom>
        </p:spPr>
        <p:txBody>
          <a:bodyPr/>
          <a:ls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lgn="r">
              <a:defRPr/>
            </a:pPr>
            <a:fld id="{F6D20532-61D7-47D0-903F-227F7C48AD34}" type="slidenum">
              <a:rPr lang="en-US" sz="2000" smtClean="0">
                <a:solidFill>
                  <a:srgbClr val="1E0000"/>
                </a:solidFill>
              </a:rPr>
              <a:pPr algn="r">
                <a:defRPr/>
              </a:pPr>
              <a:t>5</a:t>
            </a:fld>
            <a:endParaRPr lang="en-US" sz="2000" dirty="0">
              <a:solidFill>
                <a:srgbClr val="1E0000"/>
              </a:solidFill>
            </a:endParaRPr>
          </a:p>
        </p:txBody>
      </p:sp>
    </p:spTree>
    <p:extLst>
      <p:ext uri="{BB962C8B-B14F-4D97-AF65-F5344CB8AC3E}">
        <p14:creationId xmlns:p14="http://schemas.microsoft.com/office/powerpoint/2010/main" val="307001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Off-diagonal Jacobian Terms</a:t>
            </a:r>
            <a:endParaRPr lang="en-US" dirty="0"/>
          </a:p>
        </p:txBody>
      </p:sp>
      <p:sp>
        <p:nvSpPr>
          <p:cNvPr id="4" name="Slide Number Placeholder 3"/>
          <p:cNvSpPr>
            <a:spLocks noGrp="1"/>
          </p:cNvSpPr>
          <p:nvPr>
            <p:ph type="sldNum" sz="quarter" idx="4294967295"/>
          </p:nvPr>
        </p:nvSpPr>
        <p:spPr>
          <a:xfrm>
            <a:off x="8610600" y="6324600"/>
            <a:ext cx="1905000" cy="457200"/>
          </a:xfrm>
          <a:prstGeom prst="rect">
            <a:avLst/>
          </a:prstGeom>
        </p:spPr>
        <p:txBody>
          <a:bodyPr/>
          <a:lstStyle/>
          <a:p>
            <a:pPr>
              <a:defRPr/>
            </a:pPr>
            <a:fld id="{0AF38EFD-512B-4531-8A51-5AEF24EFF359}" type="slidenum">
              <a:rPr lang="en-US" smtClean="0"/>
              <a:pPr>
                <a:defRPr/>
              </a:pPr>
              <a:t>6</a:t>
            </a:fld>
            <a:endParaRPr lang="en-US" dirty="0"/>
          </a:p>
        </p:txBody>
      </p:sp>
      <p:graphicFrame>
        <p:nvGraphicFramePr>
          <p:cNvPr id="5" name="Object 4"/>
          <p:cNvGraphicFramePr>
            <a:graphicFrameLocks noChangeAspect="1"/>
          </p:cNvGraphicFramePr>
          <p:nvPr/>
        </p:nvGraphicFramePr>
        <p:xfrm>
          <a:off x="1889125" y="1266825"/>
          <a:ext cx="7099300" cy="4419600"/>
        </p:xfrm>
        <a:graphic>
          <a:graphicData uri="http://schemas.openxmlformats.org/presentationml/2006/ole">
            <mc:AlternateContent xmlns:mc="http://schemas.openxmlformats.org/markup-compatibility/2006">
              <mc:Choice xmlns:v="urn:schemas-microsoft-com:vml" Requires="v">
                <p:oleObj name="Equation" r:id="rId2" imgW="7099200" imgH="4419360" progId="Equation.DSMT4">
                  <p:embed/>
                </p:oleObj>
              </mc:Choice>
              <mc:Fallback>
                <p:oleObj name="Equation" r:id="rId2" imgW="7099200" imgH="4419360" progId="Equation.DSMT4">
                  <p:embed/>
                  <p:pic>
                    <p:nvPicPr>
                      <p:cNvPr id="5" name="Object 4"/>
                      <p:cNvPicPr>
                        <a:picLocks noChangeAspect="1" noChangeArrowheads="1"/>
                      </p:cNvPicPr>
                      <p:nvPr/>
                    </p:nvPicPr>
                    <p:blipFill>
                      <a:blip r:embed="rId3"/>
                      <a:srcRect/>
                      <a:stretch>
                        <a:fillRect/>
                      </a:stretch>
                    </p:blipFill>
                    <p:spPr bwMode="auto">
                      <a:xfrm>
                        <a:off x="1889125" y="1266825"/>
                        <a:ext cx="70993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Box 5"/>
          <p:cNvSpPr txBox="1"/>
          <p:nvPr/>
        </p:nvSpPr>
        <p:spPr>
          <a:xfrm>
            <a:off x="1828801" y="5791201"/>
            <a:ext cx="8440131" cy="954107"/>
          </a:xfrm>
          <a:prstGeom prst="rect">
            <a:avLst/>
          </a:prstGeom>
          <a:solidFill>
            <a:srgbClr val="FFE6E6"/>
          </a:solidFill>
        </p:spPr>
        <p:txBody>
          <a:bodyPr wrap="square" rtlCol="0">
            <a:spAutoFit/>
          </a:bodyPr>
          <a:lstStyle/>
          <a:p>
            <a:r>
              <a:rPr lang="en-US" sz="2800" dirty="0">
                <a:solidFill>
                  <a:srgbClr val="1E0000"/>
                </a:solidFill>
              </a:rPr>
              <a:t>By assuming ½ the elements are zero, we only have to do</a:t>
            </a:r>
            <a:br>
              <a:rPr lang="en-US" sz="2800" dirty="0">
                <a:solidFill>
                  <a:srgbClr val="1E0000"/>
                </a:solidFill>
              </a:rPr>
            </a:br>
            <a:r>
              <a:rPr lang="en-US" sz="2800" dirty="0">
                <a:solidFill>
                  <a:srgbClr val="1E0000"/>
                </a:solidFill>
              </a:rPr>
              <a:t>½ the computations</a:t>
            </a:r>
          </a:p>
        </p:txBody>
      </p:sp>
      <p:sp>
        <p:nvSpPr>
          <p:cNvPr id="8"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6</a:t>
            </a:fld>
            <a:endParaRPr lang="en-US" sz="2000" dirty="0">
              <a:solidFill>
                <a:srgbClr val="1E0000"/>
              </a:solidFill>
            </a:endParaRPr>
          </a:p>
        </p:txBody>
      </p:sp>
    </p:spTree>
    <p:extLst>
      <p:ext uri="{BB962C8B-B14F-4D97-AF65-F5344CB8AC3E}">
        <p14:creationId xmlns:p14="http://schemas.microsoft.com/office/powerpoint/2010/main" val="290475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991600" cy="1066800"/>
          </a:xfrm>
        </p:spPr>
        <p:txBody>
          <a:bodyPr/>
          <a:lstStyle/>
          <a:p>
            <a:r>
              <a:rPr lang="en-US" altLang="en-US" dirty="0"/>
              <a:t>Decoupled N-R Region of Convergence</a:t>
            </a:r>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760" y="1280160"/>
            <a:ext cx="6418672" cy="466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153400" y="1219201"/>
            <a:ext cx="3886200" cy="1938992"/>
          </a:xfrm>
          <a:prstGeom prst="rect">
            <a:avLst/>
          </a:prstGeom>
          <a:solidFill>
            <a:srgbClr val="FFE6E6"/>
          </a:solidFill>
        </p:spPr>
        <p:txBody>
          <a:bodyPr wrap="square" rtlCol="0">
            <a:spAutoFit/>
          </a:bodyPr>
          <a:lstStyle/>
          <a:p>
            <a:pPr>
              <a:spcBef>
                <a:spcPts val="0"/>
              </a:spcBef>
            </a:pPr>
            <a:r>
              <a:rPr lang="en-US" sz="2400" dirty="0">
                <a:solidFill>
                  <a:srgbClr val="1E0000"/>
                </a:solidFill>
              </a:rPr>
              <a:t>The high solution ROC is actually larger than with the standard NPF. Obviously</a:t>
            </a:r>
            <a:br>
              <a:rPr lang="en-US" sz="2400" dirty="0">
                <a:solidFill>
                  <a:srgbClr val="1E0000"/>
                </a:solidFill>
              </a:rPr>
            </a:br>
            <a:r>
              <a:rPr lang="en-US" sz="2400" dirty="0">
                <a:solidFill>
                  <a:srgbClr val="1E0000"/>
                </a:solidFill>
              </a:rPr>
              <a:t>this is no a good a way to get the low solution</a:t>
            </a:r>
          </a:p>
        </p:txBody>
      </p:sp>
      <p:sp>
        <p:nvSpPr>
          <p:cNvPr id="7"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7</a:t>
            </a:fld>
            <a:endParaRPr lang="en-US" sz="2000" dirty="0">
              <a:solidFill>
                <a:srgbClr val="1E0000"/>
              </a:solidFill>
            </a:endParaRPr>
          </a:p>
        </p:txBody>
      </p:sp>
    </p:spTree>
    <p:extLst>
      <p:ext uri="{BB962C8B-B14F-4D97-AF65-F5344CB8AC3E}">
        <p14:creationId xmlns:p14="http://schemas.microsoft.com/office/powerpoint/2010/main" val="361337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Fast Decoupled Power Flow, cont.</a:t>
            </a:r>
            <a:endParaRPr lang="en-US" dirty="0"/>
          </a:p>
        </p:txBody>
      </p:sp>
      <p:sp>
        <p:nvSpPr>
          <p:cNvPr id="3" name="Content Placeholder 2"/>
          <p:cNvSpPr>
            <a:spLocks noGrp="1"/>
          </p:cNvSpPr>
          <p:nvPr>
            <p:ph idx="1"/>
          </p:nvPr>
        </p:nvSpPr>
        <p:spPr>
          <a:xfrm>
            <a:off x="457200" y="1280160"/>
            <a:ext cx="11506200" cy="3733800"/>
          </a:xfrm>
        </p:spPr>
        <p:txBody>
          <a:bodyPr/>
          <a:lstStyle/>
          <a:p>
            <a:r>
              <a:rPr lang="en-US" altLang="en-US" dirty="0"/>
              <a:t>By continuing with Jacobian approximations we can obtain a reasonable approximation that is independent of the voltage magnitudes/angles.</a:t>
            </a:r>
          </a:p>
          <a:p>
            <a:pPr lvl="1"/>
            <a:r>
              <a:rPr lang="en-US" altLang="en-US" dirty="0"/>
              <a:t>This means the Jacobian need only be built/inverted once per power flow solution</a:t>
            </a:r>
          </a:p>
          <a:p>
            <a:r>
              <a:rPr lang="en-US" altLang="en-US" dirty="0"/>
              <a:t>This approach is known as the fast decoupled power flow (FDPF)</a:t>
            </a:r>
          </a:p>
          <a:p>
            <a:r>
              <a:rPr lang="en-US" altLang="en-US" dirty="0"/>
              <a:t>FDPF uses the same mismatch equations as standard power flow (just scaled) so it should have same solution</a:t>
            </a:r>
          </a:p>
          <a:p>
            <a:r>
              <a:rPr lang="en-US" altLang="en-US" dirty="0"/>
              <a:t>The FDPF is widely used, though usually only for an approximate solution</a:t>
            </a:r>
          </a:p>
          <a:p>
            <a:pPr lvl="1"/>
            <a:r>
              <a:rPr lang="en-US" dirty="0"/>
              <a:t>Key fast decoupled power flow reference is  B. Stott, O. </a:t>
            </a:r>
            <a:r>
              <a:rPr lang="en-US" dirty="0" err="1"/>
              <a:t>Alsac</a:t>
            </a:r>
            <a:r>
              <a:rPr lang="en-US" dirty="0"/>
              <a:t>, “Fast Decoupled Load Flow,” </a:t>
            </a:r>
            <a:r>
              <a:rPr lang="en-US" i="1" dirty="0"/>
              <a:t>IEEE Trans. Power App. and Syst</a:t>
            </a:r>
            <a:r>
              <a:rPr lang="en-US" dirty="0"/>
              <a:t>., May 1974, pp. 859-869</a:t>
            </a:r>
          </a:p>
          <a:p>
            <a:pPr lvl="1"/>
            <a:r>
              <a:rPr lang="en-US" dirty="0"/>
              <a:t>Modified versions also exist, such as D. </a:t>
            </a:r>
            <a:r>
              <a:rPr lang="en-US" dirty="0" err="1"/>
              <a:t>Jajicic</a:t>
            </a:r>
            <a:r>
              <a:rPr lang="en-US" dirty="0"/>
              <a:t> and A. Bose, “A Modification to the Fast Decoupled Power Flow for Networks with High R/X Ratios, “</a:t>
            </a:r>
            <a:r>
              <a:rPr lang="en-US" i="1" dirty="0"/>
              <a:t>IEEE Transactions on Power Sys</a:t>
            </a:r>
            <a:r>
              <a:rPr lang="en-US" dirty="0"/>
              <a:t>., May 1988, pp. 743-746</a:t>
            </a:r>
          </a:p>
          <a:p>
            <a:endParaRPr lang="en-US" dirty="0"/>
          </a:p>
        </p:txBody>
      </p:sp>
      <p:sp>
        <p:nvSpPr>
          <p:cNvPr id="4" name="Slide Number Placeholder 1"/>
          <p:cNvSpPr>
            <a:spLocks noGrp="1"/>
          </p:cNvSpPr>
          <p:nvPr>
            <p:ph type="sldNum" sz="quarter" idx="4294967295"/>
          </p:nvPr>
        </p:nvSpPr>
        <p:spPr>
          <a:xfrm>
            <a:off x="10058400" y="6324600"/>
            <a:ext cx="1905000" cy="457200"/>
          </a:xfrm>
          <a:prstGeom prst="rect">
            <a:avLst/>
          </a:prstGeom>
        </p:spPr>
        <p:txBody>
          <a:bodyPr/>
          <a:lstStyle/>
          <a:p>
            <a:pPr algn="r">
              <a:defRPr/>
            </a:pPr>
            <a:fld id="{F6D20532-61D7-47D0-903F-227F7C48AD34}" type="slidenum">
              <a:rPr lang="en-US" sz="2000" smtClean="0">
                <a:solidFill>
                  <a:srgbClr val="1E0000"/>
                </a:solidFill>
              </a:rPr>
              <a:pPr algn="r">
                <a:defRPr/>
              </a:pPr>
              <a:t>8</a:t>
            </a:fld>
            <a:endParaRPr lang="en-US" sz="2000" dirty="0">
              <a:solidFill>
                <a:srgbClr val="1E0000"/>
              </a:solidFill>
            </a:endParaRPr>
          </a:p>
        </p:txBody>
      </p:sp>
    </p:spTree>
    <p:extLst>
      <p:ext uri="{BB962C8B-B14F-4D97-AF65-F5344CB8AC3E}">
        <p14:creationId xmlns:p14="http://schemas.microsoft.com/office/powerpoint/2010/main" val="1482304822"/>
      </p:ext>
    </p:extLst>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5470</TotalTime>
  <Words>2617</Words>
  <Application>Microsoft Office PowerPoint</Application>
  <PresentationFormat>Widescreen</PresentationFormat>
  <Paragraphs>256</Paragraphs>
  <Slides>44</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44</vt:i4>
      </vt:variant>
    </vt:vector>
  </HeadingPairs>
  <TitlesOfParts>
    <vt:vector size="52" baseType="lpstr">
      <vt:lpstr>Arial</vt:lpstr>
      <vt:lpstr>Calibri</vt:lpstr>
      <vt:lpstr>Helvetica</vt:lpstr>
      <vt:lpstr>Times New Roman</vt:lpstr>
      <vt:lpstr>Wingdings</vt:lpstr>
      <vt:lpstr>Capsules</vt:lpstr>
      <vt:lpstr>Capsules</vt:lpstr>
      <vt:lpstr>Equation</vt:lpstr>
      <vt:lpstr>ECEN 615 Methods of Electric Power  Systems Analysis</vt:lpstr>
      <vt:lpstr>Announcements</vt:lpstr>
      <vt:lpstr>Larger Sized Grid Power Flow Example</vt:lpstr>
      <vt:lpstr>Decoupled Power Flow</vt:lpstr>
      <vt:lpstr>Decoupled Power Flow Formulation</vt:lpstr>
      <vt:lpstr>Decoupling Approximation</vt:lpstr>
      <vt:lpstr>Off-diagonal Jacobian Terms</vt:lpstr>
      <vt:lpstr>Decoupled N-R Region of Convergence</vt:lpstr>
      <vt:lpstr>Fast Decoupled Power Flow, cont.</vt:lpstr>
      <vt:lpstr>FDPF Approximations</vt:lpstr>
      <vt:lpstr>FDPF Approximations</vt:lpstr>
      <vt:lpstr>FPDF Approximations</vt:lpstr>
      <vt:lpstr>FDPF Approximations</vt:lpstr>
      <vt:lpstr>FDPF Region of Convergence</vt:lpstr>
      <vt:lpstr>FDPF Cautions</vt:lpstr>
      <vt:lpstr>DC Power Flow</vt:lpstr>
      <vt:lpstr>DC Power Flow References</vt:lpstr>
      <vt:lpstr>DC Power Flow Example</vt:lpstr>
      <vt:lpstr>DC Power Flow in PowerWorld</vt:lpstr>
      <vt:lpstr>Linear System Solution: Introduction</vt:lpstr>
      <vt:lpstr>Introduction, cont.</vt:lpstr>
      <vt:lpstr>Gaussian Elimination</vt:lpstr>
      <vt:lpstr>Gaussian Elimination, cont.</vt:lpstr>
      <vt:lpstr>Example 1</vt:lpstr>
      <vt:lpstr>Example 1, cont.</vt:lpstr>
      <vt:lpstr>Example 1, cont.</vt:lpstr>
      <vt:lpstr>Example 1, cont.</vt:lpstr>
      <vt:lpstr>Example 1, cont.</vt:lpstr>
      <vt:lpstr>LU Decomposition</vt:lpstr>
      <vt:lpstr>LU Decomposition Theorem</vt:lpstr>
      <vt:lpstr>LU Decomposition Application</vt:lpstr>
      <vt:lpstr>LDU Decomposition</vt:lpstr>
      <vt:lpstr>Symmetric Matrix Factorization</vt:lpstr>
      <vt:lpstr>Symmetric Matrix Factorization</vt:lpstr>
      <vt:lpstr>Pivoting</vt:lpstr>
      <vt:lpstr>Pivoting, cont.</vt:lpstr>
      <vt:lpstr>LU Algorithm Without Pivoting Processing by row</vt:lpstr>
      <vt:lpstr>LU Example</vt:lpstr>
      <vt:lpstr>LU Example, cont.</vt:lpstr>
      <vt:lpstr>LU Example, cont.</vt:lpstr>
      <vt:lpstr>Forward Substitution</vt:lpstr>
      <vt:lpstr>Forward Substitution Example</vt:lpstr>
      <vt:lpstr>Backward Substitution</vt:lpstr>
      <vt:lpstr>Backward Substitution Example</vt:lpstr>
    </vt:vector>
  </TitlesOfParts>
  <Company>ECE - 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Overbye, Thomas J</cp:lastModifiedBy>
  <cp:revision>468</cp:revision>
  <cp:lastPrinted>2020-08-20T12:26:33Z</cp:lastPrinted>
  <dcterms:created xsi:type="dcterms:W3CDTF">2000-05-11T14:27:08Z</dcterms:created>
  <dcterms:modified xsi:type="dcterms:W3CDTF">2022-09-23T12:12:51Z</dcterms:modified>
</cp:coreProperties>
</file>