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 id="2147483734" r:id="rId2"/>
  </p:sldMasterIdLst>
  <p:notesMasterIdLst>
    <p:notesMasterId r:id="rId51"/>
  </p:notesMasterIdLst>
  <p:handoutMasterIdLst>
    <p:handoutMasterId r:id="rId52"/>
  </p:handoutMasterIdLst>
  <p:sldIdLst>
    <p:sldId id="258" r:id="rId3"/>
    <p:sldId id="259" r:id="rId4"/>
    <p:sldId id="671" r:id="rId5"/>
    <p:sldId id="616" r:id="rId6"/>
    <p:sldId id="620" r:id="rId7"/>
    <p:sldId id="622" r:id="rId8"/>
    <p:sldId id="624" r:id="rId9"/>
    <p:sldId id="625" r:id="rId10"/>
    <p:sldId id="626" r:id="rId11"/>
    <p:sldId id="627" r:id="rId12"/>
    <p:sldId id="628" r:id="rId13"/>
    <p:sldId id="629" r:id="rId14"/>
    <p:sldId id="630" r:id="rId15"/>
    <p:sldId id="631" r:id="rId16"/>
    <p:sldId id="632" r:id="rId17"/>
    <p:sldId id="633" r:id="rId18"/>
    <p:sldId id="634" r:id="rId19"/>
    <p:sldId id="635" r:id="rId20"/>
    <p:sldId id="636" r:id="rId21"/>
    <p:sldId id="637" r:id="rId22"/>
    <p:sldId id="643" r:id="rId23"/>
    <p:sldId id="644" r:id="rId24"/>
    <p:sldId id="645" r:id="rId25"/>
    <p:sldId id="646" r:id="rId26"/>
    <p:sldId id="647" r:id="rId27"/>
    <p:sldId id="648" r:id="rId28"/>
    <p:sldId id="649" r:id="rId29"/>
    <p:sldId id="650" r:id="rId30"/>
    <p:sldId id="651" r:id="rId31"/>
    <p:sldId id="652" r:id="rId32"/>
    <p:sldId id="653" r:id="rId33"/>
    <p:sldId id="654" r:id="rId34"/>
    <p:sldId id="655" r:id="rId35"/>
    <p:sldId id="656" r:id="rId36"/>
    <p:sldId id="657" r:id="rId37"/>
    <p:sldId id="658" r:id="rId38"/>
    <p:sldId id="659" r:id="rId39"/>
    <p:sldId id="660" r:id="rId40"/>
    <p:sldId id="661" r:id="rId41"/>
    <p:sldId id="662" r:id="rId42"/>
    <p:sldId id="663" r:id="rId43"/>
    <p:sldId id="664" r:id="rId44"/>
    <p:sldId id="665" r:id="rId45"/>
    <p:sldId id="666" r:id="rId46"/>
    <p:sldId id="667" r:id="rId47"/>
    <p:sldId id="668" r:id="rId48"/>
    <p:sldId id="669" r:id="rId49"/>
    <p:sldId id="670" r:id="rId50"/>
  </p:sldIdLst>
  <p:sldSz cx="12192000" cy="6858000"/>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2" autoAdjust="0"/>
    <p:restoredTop sz="94660" autoAdjust="0"/>
  </p:normalViewPr>
  <p:slideViewPr>
    <p:cSldViewPr>
      <p:cViewPr varScale="1">
        <p:scale>
          <a:sx n="107" d="100"/>
          <a:sy n="107" d="100"/>
        </p:scale>
        <p:origin x="-1104"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9/20/2022</a:t>
            </a:fld>
            <a:endParaRPr lang="en-US"/>
          </a:p>
        </p:txBody>
      </p:sp>
      <p:sp>
        <p:nvSpPr>
          <p:cNvPr id="4" name="Slide Image Placeholder 3"/>
          <p:cNvSpPr>
            <a:spLocks noGrp="1" noRot="1" noChangeAspect="1"/>
          </p:cNvSpPr>
          <p:nvPr>
            <p:ph type="sldImg" idx="2"/>
          </p:nvPr>
        </p:nvSpPr>
        <p:spPr>
          <a:xfrm>
            <a:off x="419100" y="703263"/>
            <a:ext cx="6238875"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19100" y="703263"/>
            <a:ext cx="6238875" cy="35099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E9E464-B35D-43B2-BF7C-ADEA1F80F1E2}" type="slidenum">
              <a:rPr lang="en-US" smtClean="0"/>
              <a:pPr>
                <a:defRPr/>
              </a:pPr>
              <a:t>22</a:t>
            </a:fld>
            <a:endParaRPr lang="en-US" dirty="0"/>
          </a:p>
        </p:txBody>
      </p:sp>
    </p:spTree>
    <p:extLst>
      <p:ext uri="{BB962C8B-B14F-4D97-AF65-F5344CB8AC3E}">
        <p14:creationId xmlns:p14="http://schemas.microsoft.com/office/powerpoint/2010/main" val="375828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E9E464-B35D-43B2-BF7C-ADEA1F80F1E2}" type="slidenum">
              <a:rPr lang="en-US" smtClean="0"/>
              <a:pPr>
                <a:defRPr/>
              </a:pPr>
              <a:t>27</a:t>
            </a:fld>
            <a:endParaRPr lang="en-US" dirty="0"/>
          </a:p>
        </p:txBody>
      </p:sp>
    </p:spTree>
    <p:extLst>
      <p:ext uri="{BB962C8B-B14F-4D97-AF65-F5344CB8AC3E}">
        <p14:creationId xmlns:p14="http://schemas.microsoft.com/office/powerpoint/2010/main" val="1505761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914400" y="990600"/>
            <a:ext cx="69088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119888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06400" y="5791200"/>
            <a:ext cx="4267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668000" cy="838200"/>
          </a:xfrm>
          <a:prstGeom prst="rect">
            <a:avLst/>
          </a:prstGeom>
        </p:spPr>
        <p:txBody>
          <a:bodyPr/>
          <a:lstStyle/>
          <a:p>
            <a:r>
              <a:rPr lang="en-US" dirty="0"/>
              <a:t>Click to edit Master title style</a:t>
            </a:r>
          </a:p>
        </p:txBody>
      </p:sp>
      <p:sp>
        <p:nvSpPr>
          <p:cNvPr id="4"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9448800" y="6324600"/>
            <a:ext cx="2540000" cy="457200"/>
          </a:xfrm>
          <a:prstGeom prst="rect">
            <a:avLst/>
          </a:prstGeom>
          <a:ln/>
        </p:spPr>
        <p:txBody>
          <a:bodyPr/>
          <a:lstStyle>
            <a:lvl1pPr>
              <a:defRPr>
                <a:solidFill>
                  <a:srgbClr val="000000"/>
                </a:solidFill>
              </a:defRPr>
            </a:lvl1pPr>
          </a:lstStyle>
          <a:p>
            <a:pPr>
              <a:defRPr/>
            </a:pPr>
            <a:fld id="{A5771D29-00F1-4FF4-AC40-83C9E85FF209}" type="slidenum">
              <a:rPr lang="en-US" smtClean="0"/>
              <a:pPr>
                <a:defRPr/>
              </a:pPr>
              <a:t>‹#›</a:t>
            </a:fld>
            <a:endParaRPr lang="en-US" dirty="0"/>
          </a:p>
        </p:txBody>
      </p:sp>
    </p:spTree>
    <p:extLst>
      <p:ext uri="{BB962C8B-B14F-4D97-AF65-F5344CB8AC3E}">
        <p14:creationId xmlns:p14="http://schemas.microsoft.com/office/powerpoint/2010/main" val="253131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11176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487680" y="1280160"/>
            <a:ext cx="1129792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10668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317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668000" cy="838200"/>
          </a:xfrm>
          <a:prstGeom prst="rect">
            <a:avLst/>
          </a:prstGeom>
        </p:spPr>
        <p:txBody>
          <a:bodyPr/>
          <a:lstStyle/>
          <a:p>
            <a:r>
              <a:rPr lang="en-US" dirty="0"/>
              <a:t>Click to edit Master title style</a:t>
            </a:r>
          </a:p>
        </p:txBody>
      </p:sp>
      <p:sp>
        <p:nvSpPr>
          <p:cNvPr id="3"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914400" y="990600"/>
            <a:ext cx="69088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119888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06400" y="5791200"/>
            <a:ext cx="4267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11176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487680" y="1280160"/>
            <a:ext cx="1129792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10668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4223174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609600" y="76200"/>
            <a:ext cx="10668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
        <p:nvSpPr>
          <p:cNvPr id="15" name="Rectangle 7"/>
          <p:cNvSpPr>
            <a:spLocks noGrp="1" noChangeArrowheads="1"/>
          </p:cNvSpPr>
          <p:nvPr>
            <p:ph type="body" idx="1"/>
          </p:nvPr>
        </p:nvSpPr>
        <p:spPr bwMode="auto">
          <a:xfrm>
            <a:off x="487680" y="1280160"/>
            <a:ext cx="10668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18241" y="838200"/>
            <a:ext cx="8128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Lst>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609600" y="76200"/>
            <a:ext cx="10668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487680" y="1280160"/>
            <a:ext cx="10668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318241" y="838200"/>
            <a:ext cx="8128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40" r:id="rId1"/>
    <p:sldLayoutId id="2147483736" r:id="rId2"/>
    <p:sldLayoutId id="2147483737" r:id="rId3"/>
    <p:sldLayoutId id="2147483738" r:id="rId4"/>
    <p:sldLayoutId id="2147483739" r:id="rId5"/>
    <p:sldLayoutId id="2147483735" r:id="rId6"/>
  </p:sldLayoutIdLst>
  <p:hf hdr="0" ftr="0" dt="0"/>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forms.gle/6aye2butgCLDv6bz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0.xml"/><Relationship Id="rId1" Type="http://schemas.openxmlformats.org/officeDocument/2006/relationships/vmlDrawing" Target="../drawings/vmlDrawing9.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9.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1524000" y="76201"/>
            <a:ext cx="9144000" cy="1646237"/>
          </a:xfrm>
          <a:noFill/>
        </p:spPr>
        <p:txBody>
          <a:bodyPr anchor="ctr"/>
          <a:lstStyle/>
          <a:p>
            <a:pPr algn="ctr" eaLnBrk="1" hangingPunct="1">
              <a:spcBef>
                <a:spcPct val="50000"/>
              </a:spcBef>
            </a:pPr>
            <a:r>
              <a:rPr lang="en-US" altLang="en-US" dirty="0"/>
              <a:t>ECEN 615</a:t>
            </a:r>
            <a:br>
              <a:rPr lang="en-US" altLang="en-US" dirty="0"/>
            </a:br>
            <a:r>
              <a:rPr lang="en-US" altLang="en-US" dirty="0"/>
              <a:t>Methods of Electric Power </a:t>
            </a:r>
            <a:br>
              <a:rPr lang="en-US" altLang="en-US" dirty="0"/>
            </a:br>
            <a:r>
              <a:rPr lang="en-US" altLang="en-US" dirty="0"/>
              <a:t>Systems Analysis</a:t>
            </a:r>
          </a:p>
        </p:txBody>
      </p:sp>
      <p:sp>
        <p:nvSpPr>
          <p:cNvPr id="6" name="Rectangle 5"/>
          <p:cNvSpPr/>
          <p:nvPr/>
        </p:nvSpPr>
        <p:spPr>
          <a:xfrm>
            <a:off x="1828800" y="1752601"/>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Lecture 8: Sparse Systems</a:t>
            </a:r>
          </a:p>
        </p:txBody>
      </p:sp>
      <p:sp>
        <p:nvSpPr>
          <p:cNvPr id="7" name="Subtitle 2"/>
          <p:cNvSpPr>
            <a:spLocks noGrp="1"/>
          </p:cNvSpPr>
          <p:nvPr>
            <p:ph type="subTitle" sz="quarter" idx="1"/>
          </p:nvPr>
        </p:nvSpPr>
        <p:spPr>
          <a:xfrm>
            <a:off x="1752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History</a:t>
            </a:r>
          </a:p>
        </p:txBody>
      </p:sp>
      <p:sp>
        <p:nvSpPr>
          <p:cNvPr id="3" name="Content Placeholder 2"/>
          <p:cNvSpPr>
            <a:spLocks noGrp="1"/>
          </p:cNvSpPr>
          <p:nvPr>
            <p:ph idx="1"/>
          </p:nvPr>
        </p:nvSpPr>
        <p:spPr>
          <a:xfrm>
            <a:off x="457200" y="1280160"/>
            <a:ext cx="11049000" cy="3733800"/>
          </a:xfrm>
        </p:spPr>
        <p:txBody>
          <a:bodyPr/>
          <a:lstStyle/>
          <a:p>
            <a:r>
              <a:rPr lang="en-US" dirty="0"/>
              <a:t>A nice overview of sparse matrix history is by Iain Duff at http://www.siam.org/meetings/la09/talks/duff.pdf</a:t>
            </a:r>
          </a:p>
          <a:p>
            <a:r>
              <a:rPr lang="en-US" dirty="0"/>
              <a:t>Sparse matrices developed simultaneously in several different disciplines in the early 1960’s with power systems definitely one of the key players (Bill </a:t>
            </a:r>
            <a:r>
              <a:rPr lang="en-US" dirty="0" err="1"/>
              <a:t>Tinney</a:t>
            </a:r>
            <a:r>
              <a:rPr lang="en-US" dirty="0"/>
              <a:t> from BPA)</a:t>
            </a:r>
          </a:p>
          <a:p>
            <a:r>
              <a:rPr lang="en-US" dirty="0"/>
              <a:t>Different disciplines claim credit since they didn’t necessarily know what was going on in the others</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9</a:t>
            </a:fld>
            <a:endParaRPr lang="en-US" sz="2000" dirty="0">
              <a:solidFill>
                <a:srgbClr val="1E0000"/>
              </a:solidFill>
            </a:endParaRPr>
          </a:p>
        </p:txBody>
      </p:sp>
    </p:spTree>
    <p:extLst>
      <p:ext uri="{BB962C8B-B14F-4D97-AF65-F5344CB8AC3E}">
        <p14:creationId xmlns:p14="http://schemas.microsoft.com/office/powerpoint/2010/main" val="156785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History</a:t>
            </a:r>
          </a:p>
        </p:txBody>
      </p:sp>
      <p:sp>
        <p:nvSpPr>
          <p:cNvPr id="3" name="Content Placeholder 2"/>
          <p:cNvSpPr>
            <a:spLocks noGrp="1"/>
          </p:cNvSpPr>
          <p:nvPr>
            <p:ph idx="1"/>
          </p:nvPr>
        </p:nvSpPr>
        <p:spPr>
          <a:xfrm>
            <a:off x="457200" y="1280160"/>
            <a:ext cx="11430000" cy="3733800"/>
          </a:xfrm>
        </p:spPr>
        <p:txBody>
          <a:bodyPr/>
          <a:lstStyle/>
          <a:p>
            <a:pPr marL="457200" lvl="1" indent="-457200">
              <a:buSzPct val="100000"/>
              <a:buFont typeface="Arial" panose="020B0604020202020204" pitchFamily="34" charset="0"/>
              <a:buChar char="•"/>
            </a:pPr>
            <a:r>
              <a:rPr lang="en-US" sz="2800" dirty="0"/>
              <a:t>In power systems a key N. Sato, W.F. </a:t>
            </a:r>
            <a:r>
              <a:rPr lang="en-US" sz="2800" dirty="0" err="1"/>
              <a:t>Tinney</a:t>
            </a:r>
            <a:r>
              <a:rPr lang="en-US" sz="2800" dirty="0"/>
              <a:t>, “Techniques for Exploiting the Sparsity of the Network Admittance Matrix,” </a:t>
            </a:r>
            <a:r>
              <a:rPr lang="en-US" sz="2800" i="1" dirty="0"/>
              <a:t>Power App. and Syst., </a:t>
            </a:r>
            <a:r>
              <a:rPr lang="en-US" sz="2800" dirty="0"/>
              <a:t>pp 944-950, December 1963</a:t>
            </a:r>
          </a:p>
          <a:p>
            <a:pPr marL="971550" lvl="2" indent="-457200">
              <a:buSzPct val="100000"/>
            </a:pPr>
            <a:r>
              <a:rPr lang="en-US" sz="2400" dirty="0"/>
              <a:t>In the paper they are proposing solving systems with up to 1000 buses (nodes) in 32K of memory!</a:t>
            </a:r>
          </a:p>
          <a:p>
            <a:pPr marL="971550" lvl="2" indent="-457200">
              <a:buSzPct val="100000"/>
            </a:pPr>
            <a:r>
              <a:rPr lang="en-US" sz="2400" dirty="0"/>
              <a:t>You’ll also note that in the discussion by El-</a:t>
            </a:r>
            <a:r>
              <a:rPr lang="en-US" sz="2400" dirty="0" err="1"/>
              <a:t>Abiad</a:t>
            </a:r>
            <a:r>
              <a:rPr lang="en-US" sz="2400" dirty="0"/>
              <a:t>, Watson, and Stagg they mention the creation of standard test systems with between 30 and 229 buses (this surely included the now famous 118 bus system)</a:t>
            </a:r>
          </a:p>
          <a:p>
            <a:pPr marL="971550" lvl="2" indent="-457200">
              <a:buSzPct val="100000"/>
            </a:pPr>
            <a:r>
              <a:rPr lang="en-US" sz="2400" dirty="0"/>
              <a:t>The BPA authors say “power flow” and the </a:t>
            </a:r>
            <a:r>
              <a:rPr lang="en-US" sz="2400" dirty="0" err="1"/>
              <a:t>discussors</a:t>
            </a:r>
            <a:r>
              <a:rPr lang="en-US" sz="2400" dirty="0"/>
              <a:t> say “load flow.” </a:t>
            </a:r>
          </a:p>
          <a:p>
            <a:pPr marL="457200" lvl="1" indent="-457200">
              <a:buSzPct val="100000"/>
              <a:buFont typeface="Arial" panose="020B0604020202020204" pitchFamily="34" charset="0"/>
              <a:buChar char="•"/>
            </a:pPr>
            <a:r>
              <a:rPr lang="en-US" sz="2800" dirty="0" err="1"/>
              <a:t>Tinney</a:t>
            </a:r>
            <a:r>
              <a:rPr lang="en-US" sz="2800" dirty="0"/>
              <a:t> and Walker present a much more detailed approach in their 1967 </a:t>
            </a:r>
            <a:r>
              <a:rPr lang="en-US" sz="2800" i="1" dirty="0"/>
              <a:t>IEEE Proceedings </a:t>
            </a:r>
            <a:r>
              <a:rPr lang="en-US" sz="2800" dirty="0"/>
              <a:t>paper titled “Direct Solutions of Sparse Network Equations by Optimally Order Triangular Factorization”</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10</a:t>
            </a:fld>
            <a:endParaRPr lang="en-US" sz="2000" dirty="0">
              <a:solidFill>
                <a:srgbClr val="1E0000"/>
              </a:solidFill>
            </a:endParaRPr>
          </a:p>
        </p:txBody>
      </p:sp>
    </p:spTree>
    <p:extLst>
      <p:ext uri="{BB962C8B-B14F-4D97-AF65-F5344CB8AC3E}">
        <p14:creationId xmlns:p14="http://schemas.microsoft.com/office/powerpoint/2010/main" val="31878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Computational Order</a:t>
            </a:r>
          </a:p>
        </p:txBody>
      </p:sp>
      <p:sp>
        <p:nvSpPr>
          <p:cNvPr id="3" name="Content Placeholder 2"/>
          <p:cNvSpPr>
            <a:spLocks noGrp="1"/>
          </p:cNvSpPr>
          <p:nvPr>
            <p:ph idx="1"/>
          </p:nvPr>
        </p:nvSpPr>
        <p:spPr>
          <a:xfrm>
            <a:off x="457200" y="1280160"/>
            <a:ext cx="11582400" cy="3733800"/>
          </a:xfrm>
        </p:spPr>
        <p:txBody>
          <a:bodyPr/>
          <a:lstStyle/>
          <a:p>
            <a:r>
              <a:rPr lang="en-US" dirty="0"/>
              <a:t>The computational order of factoring a sparse matrix, or doing a forward/backward substitution depends on the matrix structure</a:t>
            </a:r>
          </a:p>
          <a:p>
            <a:pPr lvl="1"/>
            <a:r>
              <a:rPr lang="en-US" dirty="0"/>
              <a:t>Full matrix is O(n</a:t>
            </a:r>
            <a:r>
              <a:rPr lang="en-US" baseline="30000" dirty="0"/>
              <a:t>3</a:t>
            </a:r>
            <a:r>
              <a:rPr lang="en-US" dirty="0"/>
              <a:t>)</a:t>
            </a:r>
          </a:p>
          <a:p>
            <a:pPr lvl="1"/>
            <a:r>
              <a:rPr lang="en-US" dirty="0"/>
              <a:t>A diagonal matrix is O(n); that is, just invert each element</a:t>
            </a:r>
          </a:p>
          <a:p>
            <a:r>
              <a:rPr lang="en-US" dirty="0"/>
              <a:t>For power system problems the classic paper is </a:t>
            </a:r>
            <a:br>
              <a:rPr lang="en-US" dirty="0"/>
            </a:br>
            <a:r>
              <a:rPr lang="en-US" dirty="0"/>
              <a:t>F. L. Alvarado, “Computational complexity in power systems,” </a:t>
            </a:r>
            <a:r>
              <a:rPr lang="en-US" i="1" dirty="0"/>
              <a:t>IEEE Transactions on Power Apparatus and Systems</a:t>
            </a:r>
            <a:r>
              <a:rPr lang="en-US" dirty="0"/>
              <a:t>, ,May/June 1976</a:t>
            </a:r>
          </a:p>
          <a:p>
            <a:pPr lvl="1"/>
            <a:r>
              <a:rPr lang="en-US" dirty="0"/>
              <a:t>O(n</a:t>
            </a:r>
            <a:r>
              <a:rPr lang="en-US" baseline="30000" dirty="0"/>
              <a:t>1.4</a:t>
            </a:r>
            <a:r>
              <a:rPr lang="en-US" dirty="0"/>
              <a:t>) for factoring, O(n</a:t>
            </a:r>
            <a:r>
              <a:rPr lang="en-US" baseline="30000" dirty="0"/>
              <a:t>1.2</a:t>
            </a:r>
            <a:r>
              <a:rPr lang="en-US" dirty="0"/>
              <a:t>) for forward/backward</a:t>
            </a:r>
          </a:p>
          <a:p>
            <a:pPr lvl="1"/>
            <a:r>
              <a:rPr lang="en-US" dirty="0"/>
              <a:t>For a 100,000 by 100,000 matrix changes computation for factoring  from 1 quadrillion to 10 million!</a:t>
            </a:r>
          </a:p>
          <a:p>
            <a:pPr lvl="1"/>
            <a:r>
              <a:rPr lang="en-US" dirty="0"/>
              <a:t>Updated statistics are given in F. Safdarian, Z. Mao, W. Jang, and T. J. Overbye, “Power System Sparse Matrix Statistics,” IEEE Texas Power and Energy Conference, College Station, TX, February 2022</a:t>
            </a:r>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11</a:t>
            </a:fld>
            <a:endParaRPr lang="en-US" sz="2000" dirty="0">
              <a:solidFill>
                <a:srgbClr val="1E0000"/>
              </a:solidFill>
            </a:endParaRPr>
          </a:p>
        </p:txBody>
      </p:sp>
    </p:spTree>
    <p:extLst>
      <p:ext uri="{BB962C8B-B14F-4D97-AF65-F5344CB8AC3E}">
        <p14:creationId xmlns:p14="http://schemas.microsoft.com/office/powerpoint/2010/main" val="1493570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Inverse of a Sparse Matrix</a:t>
            </a:r>
          </a:p>
        </p:txBody>
      </p:sp>
      <p:sp>
        <p:nvSpPr>
          <p:cNvPr id="3" name="Content Placeholder 2"/>
          <p:cNvSpPr>
            <a:spLocks noGrp="1"/>
          </p:cNvSpPr>
          <p:nvPr>
            <p:ph idx="1"/>
          </p:nvPr>
        </p:nvSpPr>
        <p:spPr>
          <a:xfrm>
            <a:off x="457200" y="1280160"/>
            <a:ext cx="11430000" cy="3733800"/>
          </a:xfrm>
        </p:spPr>
        <p:txBody>
          <a:bodyPr/>
          <a:lstStyle/>
          <a:p>
            <a:r>
              <a:rPr lang="en-US" dirty="0"/>
              <a:t>The inverse of a sparse matrix is NOT in general a sparse matrix</a:t>
            </a:r>
          </a:p>
          <a:p>
            <a:r>
              <a:rPr lang="en-US" dirty="0"/>
              <a:t>We never (or at least very, very, very seldom) explicitly invert a sparse matrix</a:t>
            </a:r>
          </a:p>
          <a:p>
            <a:pPr lvl="1"/>
            <a:r>
              <a:rPr lang="en-US" dirty="0"/>
              <a:t>Individual columns of the inverse of a sparse matrix can be obtained by solving </a:t>
            </a:r>
            <a:br>
              <a:rPr lang="en-US" dirty="0"/>
            </a:br>
            <a:r>
              <a:rPr lang="en-US" b="1" dirty="0"/>
              <a:t>x</a:t>
            </a:r>
            <a:r>
              <a:rPr lang="en-US" dirty="0"/>
              <a:t> = </a:t>
            </a:r>
            <a:r>
              <a:rPr lang="en-US" b="1" dirty="0"/>
              <a:t>A</a:t>
            </a:r>
            <a:r>
              <a:rPr lang="en-US" baseline="30000" dirty="0"/>
              <a:t>-1</a:t>
            </a:r>
            <a:r>
              <a:rPr lang="en-US" b="1" dirty="0"/>
              <a:t>b</a:t>
            </a:r>
            <a:r>
              <a:rPr lang="en-US" dirty="0"/>
              <a:t> with </a:t>
            </a:r>
            <a:r>
              <a:rPr lang="en-US" b="1" dirty="0"/>
              <a:t>b</a:t>
            </a:r>
            <a:r>
              <a:rPr lang="en-US" dirty="0"/>
              <a:t> set to all zeros except for a single nonzero in the position of the desired column</a:t>
            </a:r>
          </a:p>
          <a:p>
            <a:pPr lvl="1"/>
            <a:r>
              <a:rPr lang="en-US" dirty="0"/>
              <a:t>If a few desired elements of </a:t>
            </a:r>
            <a:r>
              <a:rPr lang="en-US" b="1" dirty="0"/>
              <a:t>A</a:t>
            </a:r>
            <a:r>
              <a:rPr lang="en-US" baseline="30000" dirty="0"/>
              <a:t>-1 </a:t>
            </a:r>
            <a:r>
              <a:rPr lang="en-US" dirty="0"/>
              <a:t>are desired (such as the diagonal values) they can usually be computed quite efficiently using sparse vector methods (a topic we’ll be considering soon)</a:t>
            </a:r>
          </a:p>
          <a:p>
            <a:r>
              <a:rPr lang="en-US" dirty="0"/>
              <a:t>We can’t invert a singular matrix (whether sparse or full)</a:t>
            </a:r>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12</a:t>
            </a:fld>
            <a:endParaRPr lang="en-US" sz="2000" dirty="0">
              <a:solidFill>
                <a:srgbClr val="1E0000"/>
              </a:solidFill>
            </a:endParaRPr>
          </a:p>
        </p:txBody>
      </p:sp>
    </p:spTree>
    <p:extLst>
      <p:ext uri="{BB962C8B-B14F-4D97-AF65-F5344CB8AC3E}">
        <p14:creationId xmlns:p14="http://schemas.microsoft.com/office/powerpoint/2010/main" val="85641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Architecture Impacts</a:t>
            </a:r>
          </a:p>
        </p:txBody>
      </p:sp>
      <p:sp>
        <p:nvSpPr>
          <p:cNvPr id="3" name="Content Placeholder 2"/>
          <p:cNvSpPr>
            <a:spLocks noGrp="1"/>
          </p:cNvSpPr>
          <p:nvPr>
            <p:ph idx="1"/>
          </p:nvPr>
        </p:nvSpPr>
        <p:spPr>
          <a:xfrm>
            <a:off x="457200" y="1280160"/>
            <a:ext cx="11353800" cy="3733800"/>
          </a:xfrm>
        </p:spPr>
        <p:txBody>
          <a:bodyPr/>
          <a:lstStyle/>
          <a:p>
            <a:r>
              <a:rPr lang="en-US" dirty="0"/>
              <a:t>With modern computers the processor speed is many times faster than the time it takes to access data in main memory</a:t>
            </a:r>
          </a:p>
          <a:p>
            <a:pPr lvl="1"/>
            <a:r>
              <a:rPr lang="en-US" dirty="0"/>
              <a:t>Some instructions can be processed in parallel </a:t>
            </a:r>
          </a:p>
          <a:p>
            <a:r>
              <a:rPr lang="en-US" dirty="0"/>
              <a:t>Caches are used to provide quicker access to more commonly used data</a:t>
            </a:r>
          </a:p>
          <a:p>
            <a:pPr lvl="1"/>
            <a:r>
              <a:rPr lang="en-US" dirty="0"/>
              <a:t>Caches are smaller than main memory</a:t>
            </a:r>
          </a:p>
          <a:p>
            <a:pPr lvl="1"/>
            <a:r>
              <a:rPr lang="en-US" dirty="0"/>
              <a:t>Different cache levels are used with the quicker caches, like L1, have faster speeds but smaller sizes; L1 might be 256K, whereas the slower L2 might be 2M</a:t>
            </a:r>
          </a:p>
          <a:p>
            <a:r>
              <a:rPr lang="en-US" dirty="0"/>
              <a:t>Data structures can have a significant impact on sparse matrix computation</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13</a:t>
            </a:fld>
            <a:endParaRPr lang="en-US" sz="2000" dirty="0">
              <a:solidFill>
                <a:srgbClr val="1E0000"/>
              </a:solidFill>
            </a:endParaRPr>
          </a:p>
        </p:txBody>
      </p:sp>
    </p:spTree>
    <p:extLst>
      <p:ext uri="{BB962C8B-B14F-4D97-AF65-F5344CB8AC3E}">
        <p14:creationId xmlns:p14="http://schemas.microsoft.com/office/powerpoint/2010/main" val="109080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76200"/>
            <a:ext cx="11045952" cy="1066800"/>
          </a:xfrm>
        </p:spPr>
        <p:txBody>
          <a:bodyPr/>
          <a:lstStyle/>
          <a:p>
            <a:r>
              <a:rPr lang="en-US" dirty="0"/>
              <a:t>Full Matrix versus Sparse Matrix Storage</a:t>
            </a:r>
          </a:p>
        </p:txBody>
      </p:sp>
      <p:sp>
        <p:nvSpPr>
          <p:cNvPr id="3" name="Content Placeholder 2"/>
          <p:cNvSpPr>
            <a:spLocks noGrp="1"/>
          </p:cNvSpPr>
          <p:nvPr>
            <p:ph idx="1"/>
          </p:nvPr>
        </p:nvSpPr>
        <p:spPr>
          <a:xfrm>
            <a:off x="457200" y="1280160"/>
            <a:ext cx="11506200" cy="3733800"/>
          </a:xfrm>
        </p:spPr>
        <p:txBody>
          <a:bodyPr/>
          <a:lstStyle/>
          <a:p>
            <a:r>
              <a:rPr lang="en-US" dirty="0"/>
              <a:t>Full matrices are easily stored in arrays with just one variable needed to store each value since the value’s row and column are implicitly available from its matrix position</a:t>
            </a:r>
          </a:p>
          <a:p>
            <a:r>
              <a:rPr lang="en-US" dirty="0"/>
              <a:t>With sparse matrices two or three elements are needed to store each value</a:t>
            </a:r>
          </a:p>
          <a:p>
            <a:pPr lvl="1"/>
            <a:r>
              <a:rPr lang="en-US" dirty="0"/>
              <a:t>The zero values are not explicitly stored</a:t>
            </a:r>
          </a:p>
          <a:p>
            <a:pPr lvl="1"/>
            <a:r>
              <a:rPr lang="en-US" dirty="0"/>
              <a:t>The value itself, its row number and its column number</a:t>
            </a:r>
          </a:p>
          <a:p>
            <a:pPr lvl="1"/>
            <a:r>
              <a:rPr lang="en-US" dirty="0"/>
              <a:t>Storage can be reduced by storing all the elements in a particular row or column together</a:t>
            </a:r>
          </a:p>
          <a:p>
            <a:r>
              <a:rPr lang="en-US" dirty="0"/>
              <a:t>Because large matrices are often quite sparse, the total storage is still substantially reduced</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14</a:t>
            </a:fld>
            <a:endParaRPr lang="en-US" sz="2000" dirty="0">
              <a:solidFill>
                <a:srgbClr val="1E0000"/>
              </a:solidFill>
            </a:endParaRPr>
          </a:p>
        </p:txBody>
      </p:sp>
    </p:spTree>
    <p:extLst>
      <p:ext uri="{BB962C8B-B14F-4D97-AF65-F5344CB8AC3E}">
        <p14:creationId xmlns:p14="http://schemas.microsoft.com/office/powerpoint/2010/main" val="344187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Usage Can Determine the Optimal Storage</a:t>
            </a:r>
          </a:p>
        </p:txBody>
      </p:sp>
      <p:sp>
        <p:nvSpPr>
          <p:cNvPr id="3" name="Content Placeholder 2"/>
          <p:cNvSpPr>
            <a:spLocks noGrp="1"/>
          </p:cNvSpPr>
          <p:nvPr>
            <p:ph idx="1"/>
          </p:nvPr>
        </p:nvSpPr>
        <p:spPr>
          <a:xfrm>
            <a:off x="457200" y="1280160"/>
            <a:ext cx="11277600" cy="3733800"/>
          </a:xfrm>
        </p:spPr>
        <p:txBody>
          <a:bodyPr/>
          <a:lstStyle/>
          <a:p>
            <a:r>
              <a:rPr lang="en-US" dirty="0"/>
              <a:t>How a sparse matrix is used can determine the best storage scheme to use</a:t>
            </a:r>
          </a:p>
          <a:p>
            <a:pPr lvl="1"/>
            <a:r>
              <a:rPr lang="en-US" dirty="0"/>
              <a:t>Row versus column access; does the structure change </a:t>
            </a:r>
          </a:p>
          <a:p>
            <a:r>
              <a:rPr lang="en-US" dirty="0"/>
              <a:t>Is the matrix essentially used only once? That is, its structure and values are assumed new each time used </a:t>
            </a:r>
          </a:p>
          <a:p>
            <a:r>
              <a:rPr lang="en-US" dirty="0"/>
              <a:t>Is the matrix structure constant, with its values changed</a:t>
            </a:r>
          </a:p>
          <a:p>
            <a:pPr lvl="1"/>
            <a:r>
              <a:rPr lang="en-US" dirty="0"/>
              <a:t>This would be common in the N-R power flow, in which the  structure doesn’t change each iteration, but its values do</a:t>
            </a:r>
          </a:p>
          <a:p>
            <a:r>
              <a:rPr lang="en-US" dirty="0"/>
              <a:t>Is the matrix structure and values constant, with just the </a:t>
            </a:r>
            <a:br>
              <a:rPr lang="en-US" dirty="0"/>
            </a:br>
            <a:r>
              <a:rPr lang="en-US" b="1" dirty="0"/>
              <a:t>b</a:t>
            </a:r>
            <a:r>
              <a:rPr lang="en-US" dirty="0"/>
              <a:t> vector in </a:t>
            </a:r>
            <a:r>
              <a:rPr lang="en-US" b="1" dirty="0"/>
              <a:t>Ax=b</a:t>
            </a:r>
            <a:r>
              <a:rPr lang="en-US" dirty="0"/>
              <a:t> changing</a:t>
            </a:r>
          </a:p>
          <a:p>
            <a:pPr lvl="1"/>
            <a:r>
              <a:rPr lang="en-US" dirty="0"/>
              <a:t>Quite common in power system stability solutions</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15</a:t>
            </a:fld>
            <a:endParaRPr lang="en-US" sz="2000" dirty="0">
              <a:solidFill>
                <a:srgbClr val="1E0000"/>
              </a:solidFill>
            </a:endParaRPr>
          </a:p>
        </p:txBody>
      </p:sp>
    </p:spTree>
    <p:extLst>
      <p:ext uri="{BB962C8B-B14F-4D97-AF65-F5344CB8AC3E}">
        <p14:creationId xmlns:p14="http://schemas.microsoft.com/office/powerpoint/2010/main" val="2368660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a:t>
            </a:r>
          </a:p>
        </p:txBody>
      </p:sp>
      <p:sp>
        <p:nvSpPr>
          <p:cNvPr id="3" name="Content Placeholder 2"/>
          <p:cNvSpPr>
            <a:spLocks noGrp="1"/>
          </p:cNvSpPr>
          <p:nvPr>
            <p:ph idx="1"/>
          </p:nvPr>
        </p:nvSpPr>
        <p:spPr>
          <a:xfrm>
            <a:off x="457200" y="1280160"/>
            <a:ext cx="11353800" cy="3733800"/>
          </a:xfrm>
        </p:spPr>
        <p:txBody>
          <a:bodyPr/>
          <a:lstStyle/>
          <a:p>
            <a:r>
              <a:rPr lang="en-US" dirty="0"/>
              <a:t>Required numerical precision determines type of variables used to represent numbers</a:t>
            </a:r>
          </a:p>
          <a:p>
            <a:pPr lvl="1"/>
            <a:r>
              <a:rPr lang="en-US" dirty="0"/>
              <a:t>Specified as number of bytes, and whether signed or not</a:t>
            </a:r>
          </a:p>
          <a:p>
            <a:r>
              <a:rPr lang="en-US" dirty="0"/>
              <a:t>For Integers</a:t>
            </a:r>
          </a:p>
          <a:p>
            <a:pPr lvl="1"/>
            <a:r>
              <a:rPr lang="en-US" dirty="0"/>
              <a:t>One byte is either 0 to 255 or -128 to 127</a:t>
            </a:r>
          </a:p>
          <a:p>
            <a:pPr lvl="1"/>
            <a:r>
              <a:rPr lang="en-US" dirty="0"/>
              <a:t>Two bytes is either </a:t>
            </a:r>
            <a:r>
              <a:rPr lang="en-US" dirty="0" err="1"/>
              <a:t>smallint</a:t>
            </a:r>
            <a:r>
              <a:rPr lang="en-US" dirty="0"/>
              <a:t> (-32,768 to 32,767) or word (0 to 65,536)</a:t>
            </a:r>
          </a:p>
          <a:p>
            <a:pPr lvl="1"/>
            <a:r>
              <a:rPr lang="en-US" dirty="0"/>
              <a:t>Four bytes is either Integer (-2,147,483,648 to 2,147,483,647) or Cardinal (0 to 4,294,967,295)</a:t>
            </a:r>
          </a:p>
          <a:p>
            <a:pPr lvl="2"/>
            <a:r>
              <a:rPr lang="en-US" dirty="0"/>
              <a:t>This is usually sufficient for power system row/column numbers</a:t>
            </a:r>
          </a:p>
          <a:p>
            <a:pPr lvl="1"/>
            <a:r>
              <a:rPr lang="en-US" dirty="0"/>
              <a:t>Eight bytes (Int64) if four bytes is not enough</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16</a:t>
            </a:fld>
            <a:endParaRPr lang="en-US" sz="2000" dirty="0">
              <a:solidFill>
                <a:srgbClr val="1E0000"/>
              </a:solidFill>
            </a:endParaRPr>
          </a:p>
        </p:txBody>
      </p:sp>
    </p:spTree>
    <p:extLst>
      <p:ext uri="{BB962C8B-B14F-4D97-AF65-F5344CB8AC3E}">
        <p14:creationId xmlns:p14="http://schemas.microsoft.com/office/powerpoint/2010/main" val="3267477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 cont.</a:t>
            </a:r>
          </a:p>
        </p:txBody>
      </p:sp>
      <p:sp>
        <p:nvSpPr>
          <p:cNvPr id="3" name="Content Placeholder 2"/>
          <p:cNvSpPr>
            <a:spLocks noGrp="1"/>
          </p:cNvSpPr>
          <p:nvPr>
            <p:ph idx="1"/>
          </p:nvPr>
        </p:nvSpPr>
        <p:spPr>
          <a:xfrm>
            <a:off x="457200" y="1280160"/>
            <a:ext cx="11297920" cy="3733800"/>
          </a:xfrm>
        </p:spPr>
        <p:txBody>
          <a:bodyPr/>
          <a:lstStyle/>
          <a:p>
            <a:r>
              <a:rPr lang="en-US" dirty="0"/>
              <a:t>For floating point values using choice is between four bytes (single precision) or eight bytes (double precision); extended precision has ten bytes</a:t>
            </a:r>
          </a:p>
          <a:p>
            <a:pPr lvl="1"/>
            <a:r>
              <a:rPr lang="en-US" dirty="0"/>
              <a:t>Single precision allows for 6 to 7 significant digits</a:t>
            </a:r>
          </a:p>
          <a:p>
            <a:pPr lvl="1"/>
            <a:r>
              <a:rPr lang="en-US" dirty="0"/>
              <a:t>Double precision allows for 15 to 17 significant digits</a:t>
            </a:r>
          </a:p>
          <a:p>
            <a:pPr lvl="1"/>
            <a:r>
              <a:rPr lang="en-US" dirty="0"/>
              <a:t>Extended allows for about 18 significant digits</a:t>
            </a:r>
          </a:p>
          <a:p>
            <a:pPr lvl="1"/>
            <a:r>
              <a:rPr lang="en-US" dirty="0"/>
              <a:t>More bytes requires more storage</a:t>
            </a:r>
          </a:p>
          <a:p>
            <a:pPr lvl="1"/>
            <a:r>
              <a:rPr lang="en-US" dirty="0"/>
              <a:t>Computational impacts depend on the underlying device; on PCs there isn’t much impact; GPUs can be 3 to 8 times slower for double precision</a:t>
            </a:r>
          </a:p>
          <a:p>
            <a:r>
              <a:rPr lang="en-US" dirty="0"/>
              <a:t>For most power problems double precision is best</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17</a:t>
            </a:fld>
            <a:endParaRPr lang="en-US" sz="2000" dirty="0">
              <a:solidFill>
                <a:srgbClr val="1E0000"/>
              </a:solidFill>
            </a:endParaRPr>
          </a:p>
        </p:txBody>
      </p:sp>
    </p:spTree>
    <p:extLst>
      <p:ext uri="{BB962C8B-B14F-4D97-AF65-F5344CB8AC3E}">
        <p14:creationId xmlns:p14="http://schemas.microsoft.com/office/powerpoint/2010/main" val="3836732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Sparse Matrix Storage</a:t>
            </a:r>
          </a:p>
        </p:txBody>
      </p:sp>
      <p:sp>
        <p:nvSpPr>
          <p:cNvPr id="3" name="Content Placeholder 2"/>
          <p:cNvSpPr>
            <a:spLocks noGrp="1"/>
          </p:cNvSpPr>
          <p:nvPr>
            <p:ph idx="1"/>
          </p:nvPr>
        </p:nvSpPr>
        <p:spPr>
          <a:xfrm>
            <a:off x="457200" y="1280160"/>
            <a:ext cx="10972800" cy="3733800"/>
          </a:xfrm>
        </p:spPr>
        <p:txBody>
          <a:bodyPr/>
          <a:lstStyle/>
          <a:p>
            <a:r>
              <a:rPr lang="en-US" dirty="0"/>
              <a:t>A general approach for storing a sparse matrix would be using three vectors, each dimensioned to number of elements</a:t>
            </a:r>
          </a:p>
          <a:p>
            <a:pPr marL="800100" lvl="3" indent="-342900"/>
            <a:r>
              <a:rPr lang="en-US" dirty="0"/>
              <a:t>AA: Stores the values, usually in power system analysis as double precision values (8 bytes)</a:t>
            </a:r>
          </a:p>
          <a:p>
            <a:pPr marL="800100" lvl="3" indent="-342900"/>
            <a:r>
              <a:rPr lang="en-US" dirty="0"/>
              <a:t>JR: Stores the row number; for power problems usually as an integer (4 bytes)</a:t>
            </a:r>
          </a:p>
          <a:p>
            <a:pPr marL="800100" lvl="3" indent="-342900"/>
            <a:r>
              <a:rPr lang="en-US" dirty="0"/>
              <a:t>JC: Stores the column number, again as an integer</a:t>
            </a:r>
          </a:p>
          <a:p>
            <a:pPr marL="342900" lvl="2"/>
            <a:r>
              <a:rPr lang="en-US" sz="2600" dirty="0"/>
              <a:t>If unsorted then both row and column are needed</a:t>
            </a:r>
          </a:p>
          <a:p>
            <a:pPr marL="342900" lvl="2"/>
            <a:r>
              <a:rPr lang="en-US" sz="2600" dirty="0"/>
              <a:t>New elements could easily be added, but costly to delete</a:t>
            </a:r>
          </a:p>
          <a:p>
            <a:pPr marL="342900" lvl="2"/>
            <a:r>
              <a:rPr lang="en-US" sz="2600" dirty="0"/>
              <a:t>Unordered approach doesn’t make for good computation since elements used next computationally aren’t necessarily nearby</a:t>
            </a:r>
          </a:p>
          <a:p>
            <a:pPr marL="342900" lvl="2"/>
            <a:r>
              <a:rPr lang="en-US" sz="2600" dirty="0"/>
              <a:t>Usually ordered, either by row or column </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18</a:t>
            </a:fld>
            <a:endParaRPr lang="en-US" sz="2000" dirty="0">
              <a:solidFill>
                <a:srgbClr val="1E0000"/>
              </a:solidFill>
            </a:endParaRPr>
          </a:p>
        </p:txBody>
      </p:sp>
    </p:spTree>
    <p:extLst>
      <p:ext uri="{BB962C8B-B14F-4D97-AF65-F5344CB8AC3E}">
        <p14:creationId xmlns:p14="http://schemas.microsoft.com/office/powerpoint/2010/main" val="289652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457200" y="1280160"/>
            <a:ext cx="11582400" cy="3733800"/>
          </a:xfrm>
        </p:spPr>
        <p:txBody>
          <a:bodyPr/>
          <a:lstStyle/>
          <a:p>
            <a:r>
              <a:rPr lang="en-US" dirty="0"/>
              <a:t>Read Chapter 6 from the book</a:t>
            </a:r>
          </a:p>
          <a:p>
            <a:pPr lvl="1"/>
            <a:r>
              <a:rPr lang="en-US" dirty="0"/>
              <a:t>The book presents the power flow using the polar form for the </a:t>
            </a:r>
            <a:r>
              <a:rPr lang="en-US" dirty="0" err="1"/>
              <a:t>Y</a:t>
            </a:r>
            <a:r>
              <a:rPr lang="en-US" baseline="-25000" dirty="0" err="1"/>
              <a:t>bus</a:t>
            </a:r>
            <a:r>
              <a:rPr lang="en-US" dirty="0"/>
              <a:t> elements </a:t>
            </a:r>
          </a:p>
          <a:p>
            <a:r>
              <a:rPr lang="en-US" dirty="0"/>
              <a:t>Homework 2 is due on Thursday September 22</a:t>
            </a:r>
          </a:p>
          <a:p>
            <a:r>
              <a:rPr lang="en-US" dirty="0"/>
              <a:t>The ECEN EPG dinner is Saturday October 1st at 5:00 pm at Prof. Davis’s house.  The address is 3810 Park Meadow Lane, Bryan, TX 77802. </a:t>
            </a:r>
          </a:p>
          <a:p>
            <a:pPr lvl="1"/>
            <a:r>
              <a:rPr lang="en-US" b="1" dirty="0"/>
              <a:t>RSVP </a:t>
            </a:r>
            <a:r>
              <a:rPr lang="en-US" dirty="0"/>
              <a:t>at </a:t>
            </a:r>
            <a:r>
              <a:rPr lang="en-US" b="1" u="sng" dirty="0">
                <a:hlinkClick r:id="rId2"/>
              </a:rPr>
              <a:t>https://forms.gle/6aye2butgCLDv6bz5</a:t>
            </a:r>
            <a:r>
              <a:rPr lang="en-US" dirty="0"/>
              <a:t> </a:t>
            </a:r>
            <a:r>
              <a:rPr lang="en-US" b="1" dirty="0"/>
              <a:t>by Sunday, September 25</a:t>
            </a:r>
            <a:r>
              <a:rPr lang="en-US" b="1" baseline="30000" dirty="0"/>
              <a:t>th</a:t>
            </a:r>
            <a:r>
              <a:rPr lang="en-US" b="1" dirty="0"/>
              <a:t>.</a:t>
            </a:r>
          </a:p>
          <a:p>
            <a:endParaRPr lang="en-US" dirty="0"/>
          </a:p>
          <a:p>
            <a:pPr lvl="1"/>
            <a:endParaRPr 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eaLnBrk="1" hangingPunct="1">
              <a:buFont typeface="Arial" charset="0"/>
              <a:buChar char="•"/>
            </a:pPr>
            <a:endParaRPr lang="en-US" altLang="en-US" dirty="0"/>
          </a:p>
          <a:p>
            <a:pPr eaLnBrk="1" hangingPunct="1">
              <a:buFont typeface="Arial" charset="0"/>
              <a:buChar char="•"/>
            </a:pPr>
            <a:endParaRPr lang="en-US" altLang="en-US" dirty="0"/>
          </a:p>
          <a:p>
            <a:pPr eaLnBrk="1" hangingPunct="1">
              <a:buFont typeface="Arial" charset="0"/>
              <a:buChar char="•"/>
            </a:pPr>
            <a:endParaRPr lang="en-US" altLang="en-US" dirty="0"/>
          </a:p>
          <a:p>
            <a:pPr marL="457200" lvl="1" indent="0" eaLnBrk="1" hangingPunct="1">
              <a:buNone/>
            </a:pPr>
            <a:endParaRPr lang="en-US" altLang="en-US" dirty="0"/>
          </a:p>
          <a:p>
            <a:pPr eaLnBrk="1" hangingPunct="1">
              <a:buFont typeface="Arial" charset="0"/>
              <a:buChar char="•"/>
            </a:pPr>
            <a:endParaRPr lang="en-US" altLang="en-US" dirty="0"/>
          </a:p>
          <a:p>
            <a:endParaRPr lang="en-US" dirty="0"/>
          </a:p>
        </p:txBody>
      </p:sp>
      <p:sp>
        <p:nvSpPr>
          <p:cNvPr id="4" name="Slide Number Placeholder 1"/>
          <p:cNvSpPr>
            <a:spLocks noGrp="1"/>
          </p:cNvSpPr>
          <p:nvPr>
            <p:ph type="sldNum" sz="quarter" idx="4"/>
          </p:nvPr>
        </p:nvSpPr>
        <p:spPr>
          <a:xfrm>
            <a:off x="10058400" y="6324600"/>
            <a:ext cx="1905000" cy="457200"/>
          </a:xfrm>
        </p:spPr>
        <p:txBody>
          <a:bodyPr/>
          <a:lstStyle/>
          <a:p>
            <a:pPr>
              <a:defRPr/>
            </a:pPr>
            <a:fld id="{F6D20532-61D7-47D0-903F-227F7C48AD34}" type="slidenum">
              <a:rPr lang="en-US" smtClean="0">
                <a:solidFill>
                  <a:srgbClr val="1E0000"/>
                </a:solidFill>
              </a:rPr>
              <a:pPr>
                <a:defRPr/>
              </a:pPr>
              <a:t>1</a:t>
            </a:fld>
            <a:endParaRPr lang="en-US" dirty="0">
              <a:solidFill>
                <a:srgbClr val="1E0000"/>
              </a:solidFill>
            </a:endParaRPr>
          </a:p>
        </p:txBody>
      </p:sp>
    </p:spTree>
    <p:extLst>
      <p:ext uri="{BB962C8B-B14F-4D97-AF65-F5344CB8AC3E}">
        <p14:creationId xmlns:p14="http://schemas.microsoft.com/office/powerpoint/2010/main" val="3109638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Storage Example</a:t>
            </a:r>
          </a:p>
        </p:txBody>
      </p:sp>
      <p:sp>
        <p:nvSpPr>
          <p:cNvPr id="3" name="Content Placeholder 2"/>
          <p:cNvSpPr>
            <a:spLocks noGrp="1"/>
          </p:cNvSpPr>
          <p:nvPr>
            <p:ph idx="1"/>
          </p:nvPr>
        </p:nvSpPr>
        <p:spPr>
          <a:xfrm>
            <a:off x="457200" y="1280160"/>
            <a:ext cx="11297920" cy="3733800"/>
          </a:xfrm>
        </p:spPr>
        <p:txBody>
          <a:bodyPr/>
          <a:lstStyle/>
          <a:p>
            <a:r>
              <a:rPr lang="en-US" dirty="0"/>
              <a:t>Assume</a:t>
            </a:r>
          </a:p>
          <a:p>
            <a:endParaRPr lang="en-US" dirty="0"/>
          </a:p>
          <a:p>
            <a:endParaRPr lang="en-US" dirty="0"/>
          </a:p>
          <a:p>
            <a:endParaRPr lang="en-US" dirty="0"/>
          </a:p>
          <a:p>
            <a:endParaRPr lang="en-US" dirty="0"/>
          </a:p>
          <a:p>
            <a:r>
              <a:rPr lang="en-US" dirty="0"/>
              <a:t>Then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23289735"/>
              </p:ext>
            </p:extLst>
          </p:nvPr>
        </p:nvGraphicFramePr>
        <p:xfrm>
          <a:off x="3719514" y="1295400"/>
          <a:ext cx="3584575" cy="2133600"/>
        </p:xfrm>
        <a:graphic>
          <a:graphicData uri="http://schemas.openxmlformats.org/presentationml/2006/ole">
            <mc:AlternateContent xmlns:mc="http://schemas.openxmlformats.org/markup-compatibility/2006">
              <mc:Choice xmlns:v="urn:schemas-microsoft-com:vml" Requires="v">
                <p:oleObj spid="_x0000_s4098" name="Equation" r:id="rId3" imgW="1536480" imgH="914400" progId="Equation.DSMT4">
                  <p:embed/>
                </p:oleObj>
              </mc:Choice>
              <mc:Fallback>
                <p:oleObj name="Equation" r:id="rId3" imgW="1536480" imgH="914400" progId="Equation.DSMT4">
                  <p:embed/>
                  <p:pic>
                    <p:nvPicPr>
                      <p:cNvPr id="5" name="Object 4"/>
                      <p:cNvPicPr/>
                      <p:nvPr/>
                    </p:nvPicPr>
                    <p:blipFill>
                      <a:blip r:embed="rId4"/>
                      <a:stretch>
                        <a:fillRect/>
                      </a:stretch>
                    </p:blipFill>
                    <p:spPr>
                      <a:xfrm>
                        <a:off x="3719514" y="1295400"/>
                        <a:ext cx="3584575" cy="2133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04807125"/>
              </p:ext>
            </p:extLst>
          </p:nvPr>
        </p:nvGraphicFramePr>
        <p:xfrm>
          <a:off x="3352801" y="3708400"/>
          <a:ext cx="6215063" cy="1498600"/>
        </p:xfrm>
        <a:graphic>
          <a:graphicData uri="http://schemas.openxmlformats.org/presentationml/2006/ole">
            <mc:AlternateContent xmlns:mc="http://schemas.openxmlformats.org/markup-compatibility/2006">
              <mc:Choice xmlns:v="urn:schemas-microsoft-com:vml" Requires="v">
                <p:oleObj spid="_x0000_s4099" name="Equation" r:id="rId5" imgW="3162240" imgH="761760" progId="Equation.DSMT4">
                  <p:embed/>
                </p:oleObj>
              </mc:Choice>
              <mc:Fallback>
                <p:oleObj name="Equation" r:id="rId5" imgW="3162240" imgH="761760" progId="Equation.DSMT4">
                  <p:embed/>
                  <p:pic>
                    <p:nvPicPr>
                      <p:cNvPr id="6" name="Object 5"/>
                      <p:cNvPicPr/>
                      <p:nvPr/>
                    </p:nvPicPr>
                    <p:blipFill>
                      <a:blip r:embed="rId6"/>
                      <a:stretch>
                        <a:fillRect/>
                      </a:stretch>
                    </p:blipFill>
                    <p:spPr>
                      <a:xfrm>
                        <a:off x="3352801" y="3708400"/>
                        <a:ext cx="6215063" cy="1498600"/>
                      </a:xfrm>
                      <a:prstGeom prst="rect">
                        <a:avLst/>
                      </a:prstGeom>
                    </p:spPr>
                  </p:pic>
                </p:oleObj>
              </mc:Fallback>
            </mc:AlternateContent>
          </a:graphicData>
        </a:graphic>
      </p:graphicFrame>
      <p:sp>
        <p:nvSpPr>
          <p:cNvPr id="7" name="TextBox 6"/>
          <p:cNvSpPr txBox="1"/>
          <p:nvPr/>
        </p:nvSpPr>
        <p:spPr>
          <a:xfrm>
            <a:off x="1828801" y="5486401"/>
            <a:ext cx="7696200" cy="954107"/>
          </a:xfrm>
          <a:prstGeom prst="rect">
            <a:avLst/>
          </a:prstGeom>
          <a:solidFill>
            <a:srgbClr val="FFE6E6"/>
          </a:solidFill>
        </p:spPr>
        <p:txBody>
          <a:bodyPr wrap="square" rtlCol="0">
            <a:spAutoFit/>
          </a:bodyPr>
          <a:lstStyle/>
          <a:p>
            <a:r>
              <a:rPr lang="en-US" dirty="0">
                <a:solidFill>
                  <a:srgbClr val="1E0000"/>
                </a:solidFill>
              </a:rPr>
              <a:t>Note, this example is a symmetric matrix, but the technique is general</a:t>
            </a:r>
          </a:p>
        </p:txBody>
      </p:sp>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19</a:t>
            </a:fld>
            <a:endParaRPr lang="en-US" sz="2000" dirty="0">
              <a:solidFill>
                <a:srgbClr val="1E0000"/>
              </a:solidFill>
            </a:endParaRPr>
          </a:p>
        </p:txBody>
      </p:sp>
    </p:spTree>
    <p:extLst>
      <p:ext uri="{BB962C8B-B14F-4D97-AF65-F5344CB8AC3E}">
        <p14:creationId xmlns:p14="http://schemas.microsoft.com/office/powerpoint/2010/main" val="2506426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Compressed Sparse Row Storage</a:t>
            </a:r>
          </a:p>
        </p:txBody>
      </p:sp>
      <p:sp>
        <p:nvSpPr>
          <p:cNvPr id="3" name="Content Placeholder 2"/>
          <p:cNvSpPr>
            <a:spLocks noGrp="1"/>
          </p:cNvSpPr>
          <p:nvPr>
            <p:ph idx="1"/>
          </p:nvPr>
        </p:nvSpPr>
        <p:spPr>
          <a:xfrm>
            <a:off x="457200" y="1280160"/>
            <a:ext cx="10896600" cy="3733800"/>
          </a:xfrm>
        </p:spPr>
        <p:txBody>
          <a:bodyPr/>
          <a:lstStyle/>
          <a:p>
            <a:r>
              <a:rPr lang="en-US" dirty="0"/>
              <a:t>If elements are ordered (as was case for previous example) storage can be further reduced by noting we do not need to continually store each row number</a:t>
            </a:r>
          </a:p>
          <a:p>
            <a:r>
              <a:rPr lang="en-US" dirty="0"/>
              <a:t>A common method for storing sparse matrices is known as the Compressed Sparse Row (CSR) format</a:t>
            </a:r>
          </a:p>
          <a:p>
            <a:pPr lvl="1"/>
            <a:r>
              <a:rPr lang="en-US" dirty="0"/>
              <a:t>Values are stored row by row</a:t>
            </a:r>
          </a:p>
          <a:p>
            <a:pPr lvl="1"/>
            <a:r>
              <a:rPr lang="en-US" dirty="0"/>
              <a:t>Has three vector arrays:</a:t>
            </a:r>
          </a:p>
          <a:p>
            <a:pPr lvl="2"/>
            <a:r>
              <a:rPr lang="en-US" sz="2200" dirty="0"/>
              <a:t>AA: Stores the values as before</a:t>
            </a:r>
          </a:p>
          <a:p>
            <a:pPr lvl="2"/>
            <a:r>
              <a:rPr lang="en-US" sz="2200" dirty="0"/>
              <a:t>JA: Stores the column index (done by JC in previous example)</a:t>
            </a:r>
          </a:p>
          <a:p>
            <a:pPr lvl="2"/>
            <a:r>
              <a:rPr lang="en-US" sz="2200" dirty="0"/>
              <a:t>IA: Stores the pointer to the index of the beginning of each row </a:t>
            </a:r>
          </a:p>
        </p:txBody>
      </p:sp>
      <p:sp>
        <p:nvSpPr>
          <p:cNvPr id="5" name="Slide Number Placeholder 1">
            <a:extLst>
              <a:ext uri="{FF2B5EF4-FFF2-40B4-BE49-F238E27FC236}">
                <a16:creationId xmlns:a16="http://schemas.microsoft.com/office/drawing/2014/main" xmlns="" id="{BF537CC2-3C05-EF5D-C0C9-8B740D1A0814}"/>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20</a:t>
            </a:fld>
            <a:endParaRPr lang="en-US" sz="2000" dirty="0">
              <a:solidFill>
                <a:srgbClr val="1E0000"/>
              </a:solidFill>
            </a:endParaRPr>
          </a:p>
        </p:txBody>
      </p:sp>
    </p:spTree>
    <p:extLst>
      <p:ext uri="{BB962C8B-B14F-4D97-AF65-F5344CB8AC3E}">
        <p14:creationId xmlns:p14="http://schemas.microsoft.com/office/powerpoint/2010/main" val="799632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Format Example</a:t>
            </a:r>
          </a:p>
        </p:txBody>
      </p:sp>
      <p:sp>
        <p:nvSpPr>
          <p:cNvPr id="3" name="Content Placeholder 2"/>
          <p:cNvSpPr>
            <a:spLocks noGrp="1"/>
          </p:cNvSpPr>
          <p:nvPr>
            <p:ph idx="1"/>
          </p:nvPr>
        </p:nvSpPr>
        <p:spPr>
          <a:xfrm>
            <a:off x="457200" y="1280160"/>
            <a:ext cx="11297920" cy="3733800"/>
          </a:xfrm>
        </p:spPr>
        <p:txBody>
          <a:bodyPr/>
          <a:lstStyle/>
          <a:p>
            <a:r>
              <a:rPr lang="en-US" dirty="0"/>
              <a:t>Assume as before</a:t>
            </a:r>
            <a:br>
              <a:rPr lang="en-US" dirty="0"/>
            </a:br>
            <a:r>
              <a:rPr lang="en-US" dirty="0"/>
              <a:t/>
            </a:r>
            <a:br>
              <a:rPr lang="en-US" dirty="0"/>
            </a:br>
            <a:endParaRPr lang="en-US" dirty="0"/>
          </a:p>
          <a:p>
            <a:pPr marL="0" indent="0">
              <a:buNone/>
            </a:pPr>
            <a:r>
              <a:rPr lang="en-US" dirty="0"/>
              <a:t/>
            </a:r>
            <a:br>
              <a:rPr lang="en-US" dirty="0"/>
            </a:br>
            <a:endParaRPr lang="en-US" dirty="0"/>
          </a:p>
          <a:p>
            <a:r>
              <a:rPr lang="en-US" dirty="0"/>
              <a:t>Then</a:t>
            </a:r>
          </a:p>
        </p:txBody>
      </p:sp>
      <p:graphicFrame>
        <p:nvGraphicFramePr>
          <p:cNvPr id="5" name="Object 4"/>
          <p:cNvGraphicFramePr>
            <a:graphicFrameLocks noChangeAspect="1"/>
          </p:cNvGraphicFramePr>
          <p:nvPr/>
        </p:nvGraphicFramePr>
        <p:xfrm>
          <a:off x="5181601" y="1219200"/>
          <a:ext cx="3584575" cy="2133600"/>
        </p:xfrm>
        <a:graphic>
          <a:graphicData uri="http://schemas.openxmlformats.org/presentationml/2006/ole">
            <mc:AlternateContent xmlns:mc="http://schemas.openxmlformats.org/markup-compatibility/2006">
              <mc:Choice xmlns:v="urn:schemas-microsoft-com:vml" Requires="v">
                <p:oleObj spid="_x0000_s5122" name="Equation" r:id="rId3" imgW="1536700" imgH="914400" progId="Equation.DSMT4">
                  <p:embed/>
                </p:oleObj>
              </mc:Choice>
              <mc:Fallback>
                <p:oleObj name="Equation" r:id="rId3" imgW="1536700" imgH="9144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1" y="12192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352801" y="3479800"/>
          <a:ext cx="6664325" cy="2033588"/>
        </p:xfrm>
        <a:graphic>
          <a:graphicData uri="http://schemas.openxmlformats.org/presentationml/2006/ole">
            <mc:AlternateContent xmlns:mc="http://schemas.openxmlformats.org/markup-compatibility/2006">
              <mc:Choice xmlns:v="urn:schemas-microsoft-com:vml" Requires="v">
                <p:oleObj spid="_x0000_s5123" name="Equation" r:id="rId5" imgW="3162240" imgH="965160" progId="Equation.DSMT4">
                  <p:embed/>
                </p:oleObj>
              </mc:Choice>
              <mc:Fallback>
                <p:oleObj name="Equation" r:id="rId5" imgW="3162240" imgH="965160" progId="Equation.DSMT4">
                  <p:embed/>
                  <p:pic>
                    <p:nvPicPr>
                      <p:cNvPr id="6" name="Object 5"/>
                      <p:cNvPicPr>
                        <a:picLocks noChangeAspect="1" noChangeArrowheads="1"/>
                      </p:cNvPicPr>
                      <p:nvPr/>
                    </p:nvPicPr>
                    <p:blipFill>
                      <a:blip r:embed="rId6"/>
                      <a:srcRect/>
                      <a:stretch>
                        <a:fillRect/>
                      </a:stretch>
                    </p:blipFill>
                    <p:spPr bwMode="auto">
                      <a:xfrm>
                        <a:off x="3352801" y="3479800"/>
                        <a:ext cx="66643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lide Number Placeholder 1">
            <a:extLst>
              <a:ext uri="{FF2B5EF4-FFF2-40B4-BE49-F238E27FC236}">
                <a16:creationId xmlns:a16="http://schemas.microsoft.com/office/drawing/2014/main" xmlns="" id="{70649AB2-17C8-2822-AE1A-B878CB9EA2BD}"/>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21</a:t>
            </a:fld>
            <a:endParaRPr lang="en-US" sz="2000" dirty="0">
              <a:solidFill>
                <a:srgbClr val="1E0000"/>
              </a:solidFill>
            </a:endParaRPr>
          </a:p>
        </p:txBody>
      </p:sp>
    </p:spTree>
    <p:extLst>
      <p:ext uri="{BB962C8B-B14F-4D97-AF65-F5344CB8AC3E}">
        <p14:creationId xmlns:p14="http://schemas.microsoft.com/office/powerpoint/2010/main" val="1442846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Comments</a:t>
            </a:r>
          </a:p>
        </p:txBody>
      </p:sp>
      <p:sp>
        <p:nvSpPr>
          <p:cNvPr id="3" name="Content Placeholder 2"/>
          <p:cNvSpPr>
            <a:spLocks noGrp="1"/>
          </p:cNvSpPr>
          <p:nvPr>
            <p:ph idx="1"/>
          </p:nvPr>
        </p:nvSpPr>
        <p:spPr>
          <a:xfrm>
            <a:off x="457200" y="1280160"/>
            <a:ext cx="11328400" cy="3733800"/>
          </a:xfrm>
        </p:spPr>
        <p:txBody>
          <a:bodyPr/>
          <a:lstStyle/>
          <a:p>
            <a:r>
              <a:rPr lang="en-US" dirty="0"/>
              <a:t>The CSR format reduces the storage requirements by taking advantage of needing only one element per row</a:t>
            </a:r>
          </a:p>
          <a:p>
            <a:r>
              <a:rPr lang="en-US" dirty="0"/>
              <a:t>The CSR format has good advantages for computation when using cache since (as we shall see) during matrix operations we are often sequentially going through the vectors</a:t>
            </a:r>
          </a:p>
          <a:p>
            <a:r>
              <a:rPr lang="en-US" dirty="0"/>
              <a:t>An alternative approach is Compressed Sparse Column (CSC), which identical, except storing the values by column</a:t>
            </a:r>
          </a:p>
          <a:p>
            <a:r>
              <a:rPr lang="en-US" dirty="0"/>
              <a:t>It is difficult to add values.  </a:t>
            </a:r>
          </a:p>
          <a:p>
            <a:r>
              <a:rPr lang="en-US" dirty="0"/>
              <a:t>We’ll mostly use the linked list approach here, which makes matrix manipulation simpler </a:t>
            </a:r>
          </a:p>
        </p:txBody>
      </p:sp>
      <p:sp>
        <p:nvSpPr>
          <p:cNvPr id="5" name="Slide Number Placeholder 1">
            <a:extLst>
              <a:ext uri="{FF2B5EF4-FFF2-40B4-BE49-F238E27FC236}">
                <a16:creationId xmlns:a16="http://schemas.microsoft.com/office/drawing/2014/main" xmlns="" id="{9F03A948-4E8E-2893-8BC6-B64BEDA45FA6}"/>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22</a:t>
            </a:fld>
            <a:endParaRPr lang="en-US" sz="2000" dirty="0">
              <a:solidFill>
                <a:srgbClr val="1E0000"/>
              </a:solidFill>
            </a:endParaRPr>
          </a:p>
        </p:txBody>
      </p:sp>
    </p:spTree>
    <p:extLst>
      <p:ext uri="{BB962C8B-B14F-4D97-AF65-F5344CB8AC3E}">
        <p14:creationId xmlns:p14="http://schemas.microsoft.com/office/powerpoint/2010/main" val="2829940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Lists: Classes and Objects</a:t>
            </a:r>
          </a:p>
        </p:txBody>
      </p:sp>
      <p:sp>
        <p:nvSpPr>
          <p:cNvPr id="3" name="Content Placeholder 2"/>
          <p:cNvSpPr>
            <a:spLocks noGrp="1"/>
          </p:cNvSpPr>
          <p:nvPr>
            <p:ph idx="1"/>
          </p:nvPr>
        </p:nvSpPr>
        <p:spPr>
          <a:xfrm>
            <a:off x="457200" y="1280160"/>
            <a:ext cx="11297920" cy="3733800"/>
          </a:xfrm>
        </p:spPr>
        <p:txBody>
          <a:bodyPr/>
          <a:lstStyle/>
          <a:p>
            <a:r>
              <a:rPr lang="en-US" dirty="0"/>
              <a:t>In explaining the linked list approach it is helpful to use the concepts from object oriented programming (OOP) of classes and objects</a:t>
            </a:r>
          </a:p>
          <a:p>
            <a:pPr lvl="1"/>
            <a:r>
              <a:rPr lang="en-US" dirty="0"/>
              <a:t>Approach can also be used in non-OOP programming</a:t>
            </a:r>
          </a:p>
          <a:p>
            <a:r>
              <a:rPr lang="en-US" dirty="0"/>
              <a:t>OOP can be thought of as a collection of objects interacting with each other</a:t>
            </a:r>
          </a:p>
          <a:p>
            <a:r>
              <a:rPr lang="en-US" dirty="0"/>
              <a:t>Objects are instances of classes.</a:t>
            </a:r>
          </a:p>
          <a:p>
            <a:r>
              <a:rPr lang="en-US" dirty="0"/>
              <a:t>Classes define the object fields and actions (methods)</a:t>
            </a:r>
          </a:p>
          <a:p>
            <a:r>
              <a:rPr lang="en-US" dirty="0"/>
              <a:t>We’ll define a class called sparse matrix element, with fields of value, column and next; each sparse matrix element is then an object of this class</a:t>
            </a:r>
          </a:p>
        </p:txBody>
      </p:sp>
      <p:sp>
        <p:nvSpPr>
          <p:cNvPr id="5" name="Slide Number Placeholder 1">
            <a:extLst>
              <a:ext uri="{FF2B5EF4-FFF2-40B4-BE49-F238E27FC236}">
                <a16:creationId xmlns:a16="http://schemas.microsoft.com/office/drawing/2014/main" xmlns="" id="{12F76722-ADC4-A695-12AB-0365E455C2CC}"/>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23</a:t>
            </a:fld>
            <a:endParaRPr lang="en-US" sz="2000" dirty="0">
              <a:solidFill>
                <a:srgbClr val="1E0000"/>
              </a:solidFill>
            </a:endParaRPr>
          </a:p>
        </p:txBody>
      </p:sp>
    </p:spTree>
    <p:extLst>
      <p:ext uri="{BB962C8B-B14F-4D97-AF65-F5344CB8AC3E}">
        <p14:creationId xmlns:p14="http://schemas.microsoft.com/office/powerpoint/2010/main" val="3266401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Lists</a:t>
            </a:r>
          </a:p>
        </p:txBody>
      </p:sp>
      <p:sp>
        <p:nvSpPr>
          <p:cNvPr id="3" name="Content Placeholder 2"/>
          <p:cNvSpPr>
            <a:spLocks noGrp="1"/>
          </p:cNvSpPr>
          <p:nvPr>
            <p:ph idx="1"/>
          </p:nvPr>
        </p:nvSpPr>
        <p:spPr>
          <a:xfrm>
            <a:off x="487680" y="1280160"/>
            <a:ext cx="11297920" cy="1996440"/>
          </a:xfrm>
        </p:spPr>
        <p:txBody>
          <a:bodyPr/>
          <a:lstStyle/>
          <a:p>
            <a:r>
              <a:rPr lang="en-US" dirty="0"/>
              <a:t>A linked list is just a group of objects that represent a sequence</a:t>
            </a:r>
          </a:p>
          <a:p>
            <a:pPr lvl="1"/>
            <a:r>
              <a:rPr lang="en-US" dirty="0"/>
              <a:t>We’ll used linked lists to represent a row or column of a sparse matrix</a:t>
            </a:r>
          </a:p>
          <a:p>
            <a:r>
              <a:rPr lang="en-US" dirty="0"/>
              <a:t>Each linked list has a head pointer that points to the first object in the list</a:t>
            </a:r>
          </a:p>
          <a:p>
            <a:pPr lvl="1"/>
            <a:r>
              <a:rPr lang="en-US" dirty="0"/>
              <a:t>For our sparse matrices the head pointer will be a vector of the rows or columns</a:t>
            </a:r>
          </a:p>
        </p:txBody>
      </p:sp>
      <p:grpSp>
        <p:nvGrpSpPr>
          <p:cNvPr id="4" name="Group 3"/>
          <p:cNvGrpSpPr/>
          <p:nvPr/>
        </p:nvGrpSpPr>
        <p:grpSpPr>
          <a:xfrm>
            <a:off x="1524000" y="3594373"/>
            <a:ext cx="7144958" cy="1376905"/>
            <a:chOff x="381000" y="4959752"/>
            <a:chExt cx="7144958" cy="1376905"/>
          </a:xfrm>
        </p:grpSpPr>
        <p:grpSp>
          <p:nvGrpSpPr>
            <p:cNvPr id="5" name="Group 4"/>
            <p:cNvGrpSpPr/>
            <p:nvPr/>
          </p:nvGrpSpPr>
          <p:grpSpPr>
            <a:xfrm>
              <a:off x="1981200" y="4959752"/>
              <a:ext cx="1295401" cy="1364848"/>
              <a:chOff x="2819399" y="4959752"/>
              <a:chExt cx="1066801" cy="1364848"/>
            </a:xfrm>
          </p:grpSpPr>
          <p:sp>
            <p:nvSpPr>
              <p:cNvPr id="18" name="Rectangle 17"/>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Column a </a:t>
                </a:r>
                <a:endParaRPr kumimoji="0" lang="en-US" sz="2400" b="0" i="0" u="none" strike="noStrike" cap="none" normalizeH="0" baseline="0" dirty="0">
                  <a:ln>
                    <a:noFill/>
                  </a:ln>
                  <a:solidFill>
                    <a:schemeClr val="tx1"/>
                  </a:solidFill>
                  <a:effectLst/>
                  <a:latin typeface="Arial" charset="0"/>
                </a:endParaRPr>
              </a:p>
            </p:txBody>
          </p:sp>
          <p:sp>
            <p:nvSpPr>
              <p:cNvPr id="19" name="Rectangle 18"/>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Value a </a:t>
                </a:r>
              </a:p>
            </p:txBody>
          </p:sp>
          <p:sp>
            <p:nvSpPr>
              <p:cNvPr id="20" name="Rectangle 19"/>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N</a:t>
                </a:r>
                <a:r>
                  <a:rPr kumimoji="0" lang="en-US" sz="2000" b="0" i="0" u="none" strike="noStrike" cap="none" normalizeH="0" baseline="0" dirty="0">
                    <a:ln>
                      <a:noFill/>
                    </a:ln>
                    <a:solidFill>
                      <a:schemeClr val="tx1"/>
                    </a:solidFill>
                    <a:effectLst/>
                    <a:latin typeface="Arial" charset="0"/>
                  </a:rPr>
                  <a:t>ext a</a:t>
                </a:r>
              </a:p>
            </p:txBody>
          </p:sp>
        </p:grpSp>
        <p:grpSp>
          <p:nvGrpSpPr>
            <p:cNvPr id="6" name="Group 5"/>
            <p:cNvGrpSpPr/>
            <p:nvPr/>
          </p:nvGrpSpPr>
          <p:grpSpPr>
            <a:xfrm>
              <a:off x="4191000" y="4971809"/>
              <a:ext cx="1295401" cy="1364848"/>
              <a:chOff x="2819399" y="4959752"/>
              <a:chExt cx="1066801" cy="1364848"/>
            </a:xfrm>
          </p:grpSpPr>
          <p:sp>
            <p:nvSpPr>
              <p:cNvPr id="15" name="Rectangle 14"/>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Column b </a:t>
                </a:r>
                <a:endParaRPr kumimoji="0" lang="en-US" sz="2400" b="0" i="0" u="none" strike="noStrike" cap="none" normalizeH="0" baseline="0" dirty="0">
                  <a:ln>
                    <a:noFill/>
                  </a:ln>
                  <a:solidFill>
                    <a:schemeClr val="tx1"/>
                  </a:solidFill>
                  <a:effectLst/>
                  <a:latin typeface="Arial" charset="0"/>
                </a:endParaRPr>
              </a:p>
            </p:txBody>
          </p:sp>
          <p:sp>
            <p:nvSpPr>
              <p:cNvPr id="16" name="Rectangle 15"/>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Value b </a:t>
                </a:r>
              </a:p>
            </p:txBody>
          </p:sp>
          <p:sp>
            <p:nvSpPr>
              <p:cNvPr id="17" name="Rectangle 16"/>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N</a:t>
                </a:r>
                <a:r>
                  <a:rPr kumimoji="0" lang="en-US" sz="2000" b="0" i="0" u="none" strike="noStrike" cap="none" normalizeH="0" baseline="0" dirty="0">
                    <a:ln>
                      <a:noFill/>
                    </a:ln>
                    <a:solidFill>
                      <a:schemeClr val="tx1"/>
                    </a:solidFill>
                    <a:effectLst/>
                    <a:latin typeface="Arial" charset="0"/>
                  </a:rPr>
                  <a:t>ext b</a:t>
                </a:r>
              </a:p>
            </p:txBody>
          </p:sp>
        </p:grpSp>
        <p:grpSp>
          <p:nvGrpSpPr>
            <p:cNvPr id="7" name="Group 6"/>
            <p:cNvGrpSpPr/>
            <p:nvPr/>
          </p:nvGrpSpPr>
          <p:grpSpPr>
            <a:xfrm>
              <a:off x="6230557" y="4959752"/>
              <a:ext cx="1295401" cy="1364848"/>
              <a:chOff x="2819399" y="4959752"/>
              <a:chExt cx="1066801" cy="1364848"/>
            </a:xfrm>
          </p:grpSpPr>
          <p:sp>
            <p:nvSpPr>
              <p:cNvPr id="12" name="Rectangle 11"/>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Column c </a:t>
                </a:r>
                <a:endParaRPr kumimoji="0" lang="en-US" sz="2400" b="0" i="0" u="none" strike="noStrike" cap="none" normalizeH="0" baseline="0" dirty="0">
                  <a:ln>
                    <a:noFill/>
                  </a:ln>
                  <a:solidFill>
                    <a:schemeClr val="tx1"/>
                  </a:solidFill>
                  <a:effectLst/>
                  <a:latin typeface="Arial" charset="0"/>
                </a:endParaRPr>
              </a:p>
            </p:txBody>
          </p:sp>
          <p:sp>
            <p:nvSpPr>
              <p:cNvPr id="13" name="Rectangle 12"/>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Value c </a:t>
                </a:r>
              </a:p>
            </p:txBody>
          </p:sp>
          <p:sp>
            <p:nvSpPr>
              <p:cNvPr id="14" name="Rectangle 13"/>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Nil</a:t>
                </a:r>
                <a:endParaRPr kumimoji="0" lang="en-US" sz="2000" b="0" i="0" u="none" strike="noStrike" cap="none" normalizeH="0" baseline="0" dirty="0">
                  <a:ln>
                    <a:noFill/>
                  </a:ln>
                  <a:solidFill>
                    <a:schemeClr val="tx1"/>
                  </a:solidFill>
                  <a:effectLst/>
                  <a:latin typeface="Arial" charset="0"/>
                </a:endParaRPr>
              </a:p>
            </p:txBody>
          </p:sp>
        </p:grpSp>
        <p:sp>
          <p:nvSpPr>
            <p:cNvPr id="8" name="TextBox 7"/>
            <p:cNvSpPr txBox="1"/>
            <p:nvPr/>
          </p:nvSpPr>
          <p:spPr>
            <a:xfrm>
              <a:off x="381000" y="5183887"/>
              <a:ext cx="922047" cy="461665"/>
            </a:xfrm>
            <a:prstGeom prst="rect">
              <a:avLst/>
            </a:prstGeom>
            <a:solidFill>
              <a:srgbClr val="FF9900"/>
            </a:solidFill>
          </p:spPr>
          <p:txBody>
            <a:bodyPr wrap="none" rtlCol="0">
              <a:spAutoFit/>
            </a:bodyPr>
            <a:lstStyle/>
            <a:p>
              <a:r>
                <a:rPr lang="en-US" sz="2800" dirty="0"/>
                <a:t>Head</a:t>
              </a:r>
            </a:p>
          </p:txBody>
        </p:sp>
        <p:cxnSp>
          <p:nvCxnSpPr>
            <p:cNvPr id="9" name="Straight Arrow Connector 8"/>
            <p:cNvCxnSpPr/>
            <p:nvPr/>
          </p:nvCxnSpPr>
          <p:spPr bwMode="auto">
            <a:xfrm>
              <a:off x="1371600" y="5384639"/>
              <a:ext cx="4572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0" name="Straight Arrow Connector 9"/>
            <p:cNvCxnSpPr/>
            <p:nvPr/>
          </p:nvCxnSpPr>
          <p:spPr bwMode="auto">
            <a:xfrm flipV="1">
              <a:off x="3505201" y="5657609"/>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V="1">
              <a:off x="5553439" y="5590813"/>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sp>
        <p:nvSpPr>
          <p:cNvPr id="22" name="Slide Number Placeholder 1">
            <a:extLst>
              <a:ext uri="{FF2B5EF4-FFF2-40B4-BE49-F238E27FC236}">
                <a16:creationId xmlns:a16="http://schemas.microsoft.com/office/drawing/2014/main" xmlns="" id="{1B26F5C0-A449-DDCD-455B-5F1B20C54515}"/>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24</a:t>
            </a:fld>
            <a:endParaRPr lang="en-US" sz="2000" dirty="0">
              <a:solidFill>
                <a:srgbClr val="1E0000"/>
              </a:solidFill>
            </a:endParaRPr>
          </a:p>
        </p:txBody>
      </p:sp>
    </p:spTree>
    <p:extLst>
      <p:ext uri="{BB962C8B-B14F-4D97-AF65-F5344CB8AC3E}">
        <p14:creationId xmlns:p14="http://schemas.microsoft.com/office/powerpoint/2010/main" val="374010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Storage with Linked Lists by Rows</a:t>
            </a:r>
          </a:p>
        </p:txBody>
      </p:sp>
      <p:sp>
        <p:nvSpPr>
          <p:cNvPr id="3" name="Content Placeholder 2"/>
          <p:cNvSpPr>
            <a:spLocks noGrp="1"/>
          </p:cNvSpPr>
          <p:nvPr>
            <p:ph idx="1"/>
          </p:nvPr>
        </p:nvSpPr>
        <p:spPr>
          <a:xfrm>
            <a:off x="457200" y="1280160"/>
            <a:ext cx="11430000" cy="3733800"/>
          </a:xfrm>
        </p:spPr>
        <p:txBody>
          <a:bodyPr/>
          <a:lstStyle/>
          <a:p>
            <a:r>
              <a:rPr lang="en-US" dirty="0"/>
              <a:t>If we have an n by n matrix, setup a class called </a:t>
            </a:r>
            <a:r>
              <a:rPr lang="en-US" dirty="0" err="1"/>
              <a:t>TSparseElement</a:t>
            </a:r>
            <a:r>
              <a:rPr lang="en-US" dirty="0"/>
              <a:t> with fields column, value and next</a:t>
            </a:r>
          </a:p>
          <a:p>
            <a:r>
              <a:rPr lang="en-US" dirty="0"/>
              <a:t>Setup an n-dimensional head pointer vector that points to the first element in each row</a:t>
            </a:r>
          </a:p>
          <a:p>
            <a:r>
              <a:rPr lang="en-US" dirty="0"/>
              <a:t>Each nonzero corresponds to an object of class (type) </a:t>
            </a:r>
            <a:r>
              <a:rPr lang="en-US" dirty="0" err="1"/>
              <a:t>TSparseElement</a:t>
            </a:r>
            <a:endParaRPr lang="en-US" dirty="0"/>
          </a:p>
          <a:p>
            <a:r>
              <a:rPr lang="en-US" dirty="0"/>
              <a:t>We do not need to store the row number since it is given by the object’s row</a:t>
            </a:r>
          </a:p>
          <a:p>
            <a:r>
              <a:rPr lang="en-US" dirty="0"/>
              <a:t>For power system sparse matrices, which have nonzero diagonals, we also have a header pointer vector that points to the diagonal objects </a:t>
            </a:r>
          </a:p>
          <a:p>
            <a:endParaRPr lang="en-US" dirty="0"/>
          </a:p>
        </p:txBody>
      </p:sp>
      <p:sp>
        <p:nvSpPr>
          <p:cNvPr id="5" name="Slide Number Placeholder 1">
            <a:extLst>
              <a:ext uri="{FF2B5EF4-FFF2-40B4-BE49-F238E27FC236}">
                <a16:creationId xmlns:a16="http://schemas.microsoft.com/office/drawing/2014/main" xmlns="" id="{6588F7AB-BFAC-DCD1-E9F4-CA5EA6B00674}"/>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25</a:t>
            </a:fld>
            <a:endParaRPr lang="en-US" sz="2000" dirty="0">
              <a:solidFill>
                <a:srgbClr val="1E0000"/>
              </a:solidFill>
            </a:endParaRPr>
          </a:p>
        </p:txBody>
      </p:sp>
    </p:spTree>
    <p:extLst>
      <p:ext uri="{BB962C8B-B14F-4D97-AF65-F5344CB8AC3E}">
        <p14:creationId xmlns:p14="http://schemas.microsoft.com/office/powerpoint/2010/main" val="2329274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Lists, cont.</a:t>
            </a:r>
          </a:p>
        </p:txBody>
      </p:sp>
      <p:sp>
        <p:nvSpPr>
          <p:cNvPr id="3" name="Content Placeholder 2"/>
          <p:cNvSpPr>
            <a:spLocks noGrp="1"/>
          </p:cNvSpPr>
          <p:nvPr>
            <p:ph idx="1"/>
          </p:nvPr>
        </p:nvSpPr>
        <p:spPr>
          <a:xfrm>
            <a:off x="457200" y="1280160"/>
            <a:ext cx="11430000" cy="3733800"/>
          </a:xfrm>
        </p:spPr>
        <p:txBody>
          <a:bodyPr/>
          <a:lstStyle/>
          <a:p>
            <a:r>
              <a:rPr lang="en-US" dirty="0"/>
              <a:t>Linked lists can be singly linked, which means they just go in one direction (to the next element), or doubly linked, pointing to both the previous and next elements</a:t>
            </a:r>
          </a:p>
          <a:p>
            <a:pPr lvl="1"/>
            <a:r>
              <a:rPr lang="en-US" dirty="0"/>
              <a:t>Mostly we’ll just need singularly linked lists</a:t>
            </a:r>
          </a:p>
          <a:p>
            <a:r>
              <a:rPr lang="en-US" dirty="0"/>
              <a:t>With linked lists it is quite easy to add new elements to the list.  This can be done in sorted order just by going down the list until the desired point is reached, then changing the next pointer for the previous element to the new element, and for the new element to the next element (for a singly linked list)</a:t>
            </a:r>
          </a:p>
        </p:txBody>
      </p:sp>
      <p:sp>
        <p:nvSpPr>
          <p:cNvPr id="5" name="Slide Number Placeholder 1">
            <a:extLst>
              <a:ext uri="{FF2B5EF4-FFF2-40B4-BE49-F238E27FC236}">
                <a16:creationId xmlns:a16="http://schemas.microsoft.com/office/drawing/2014/main" xmlns="" id="{5B5FDCEB-4532-3774-2E29-D9E8906AF68E}"/>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26</a:t>
            </a:fld>
            <a:endParaRPr lang="en-US" sz="2000" dirty="0">
              <a:solidFill>
                <a:srgbClr val="1E0000"/>
              </a:solidFill>
            </a:endParaRPr>
          </a:p>
        </p:txBody>
      </p:sp>
    </p:spTree>
    <p:extLst>
      <p:ext uri="{BB962C8B-B14F-4D97-AF65-F5344CB8AC3E}">
        <p14:creationId xmlns:p14="http://schemas.microsoft.com/office/powerpoint/2010/main" val="2569760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1353800" cy="1069848"/>
          </a:xfrm>
        </p:spPr>
        <p:txBody>
          <a:bodyPr/>
          <a:lstStyle/>
          <a:p>
            <a:r>
              <a:rPr lang="en-US" dirty="0"/>
              <a:t>Example Pascal Code for Writing a Sparse Matrix</a:t>
            </a:r>
          </a:p>
        </p:txBody>
      </p:sp>
      <p:sp>
        <p:nvSpPr>
          <p:cNvPr id="4" name="Rectangle 3"/>
          <p:cNvSpPr/>
          <p:nvPr/>
        </p:nvSpPr>
        <p:spPr>
          <a:xfrm>
            <a:off x="1005840" y="1371600"/>
            <a:ext cx="8763000" cy="4721292"/>
          </a:xfrm>
          <a:prstGeom prst="rect">
            <a:avLst/>
          </a:prstGeom>
        </p:spPr>
        <p:txBody>
          <a:bodyPr wrap="square">
            <a:spAutoFit/>
          </a:bodyPr>
          <a:lstStyle/>
          <a:p>
            <a:r>
              <a:rPr lang="en-US" sz="1600" dirty="0">
                <a:solidFill>
                  <a:srgbClr val="1E0000"/>
                </a:solidFill>
              </a:rPr>
              <a:t>Procedure </a:t>
            </a:r>
            <a:r>
              <a:rPr lang="en-US" sz="1600" dirty="0" err="1">
                <a:solidFill>
                  <a:srgbClr val="1E0000"/>
                </a:solidFill>
              </a:rPr>
              <a:t>TSparMat.SMWriteMatlab</a:t>
            </a:r>
            <a:r>
              <a:rPr lang="en-US" sz="1600" dirty="0">
                <a:solidFill>
                  <a:srgbClr val="1E0000"/>
                </a:solidFill>
              </a:rPr>
              <a:t>(</a:t>
            </a:r>
            <a:r>
              <a:rPr lang="en-US" sz="1600" dirty="0" err="1">
                <a:solidFill>
                  <a:srgbClr val="1E0000"/>
                </a:solidFill>
              </a:rPr>
              <a:t>Var</a:t>
            </a:r>
            <a:r>
              <a:rPr lang="en-US" sz="1600" dirty="0">
                <a:solidFill>
                  <a:srgbClr val="1E0000"/>
                </a:solidFill>
              </a:rPr>
              <a:t> </a:t>
            </a:r>
            <a:r>
              <a:rPr lang="en-US" sz="1600" dirty="0" err="1">
                <a:solidFill>
                  <a:srgbClr val="1E0000"/>
                </a:solidFill>
              </a:rPr>
              <a:t>ft</a:t>
            </a:r>
            <a:r>
              <a:rPr lang="en-US" sz="1600" dirty="0">
                <a:solidFill>
                  <a:srgbClr val="1E0000"/>
                </a:solidFill>
              </a:rPr>
              <a:t> : Text; </a:t>
            </a:r>
            <a:r>
              <a:rPr lang="en-US" sz="1600" dirty="0" err="1">
                <a:solidFill>
                  <a:srgbClr val="1E0000"/>
                </a:solidFill>
              </a:rPr>
              <a:t>variableName</a:t>
            </a:r>
            <a:r>
              <a:rPr lang="en-US" sz="1600" dirty="0">
                <a:solidFill>
                  <a:srgbClr val="1E0000"/>
                </a:solidFill>
              </a:rPr>
              <a:t> : String; </a:t>
            </a:r>
            <a:r>
              <a:rPr lang="en-US" sz="1600" dirty="0" err="1">
                <a:solidFill>
                  <a:srgbClr val="1E0000"/>
                </a:solidFill>
              </a:rPr>
              <a:t>digits,rod</a:t>
            </a:r>
            <a:r>
              <a:rPr lang="en-US" sz="1600" dirty="0">
                <a:solidFill>
                  <a:srgbClr val="1E0000"/>
                </a:solidFill>
              </a:rPr>
              <a:t> : Integer; </a:t>
            </a:r>
            <a:br>
              <a:rPr lang="en-US" sz="1600" dirty="0">
                <a:solidFill>
                  <a:srgbClr val="1E0000"/>
                </a:solidFill>
              </a:rPr>
            </a:br>
            <a:r>
              <a:rPr lang="en-US" sz="1600" dirty="0">
                <a:solidFill>
                  <a:srgbClr val="1E0000"/>
                </a:solidFill>
              </a:rPr>
              <a:t>                                                            </a:t>
            </a:r>
            <a:r>
              <a:rPr lang="en-US" sz="1600" dirty="0" err="1">
                <a:solidFill>
                  <a:srgbClr val="1E0000"/>
                </a:solidFill>
              </a:rPr>
              <a:t>ignoreZero</a:t>
            </a:r>
            <a:r>
              <a:rPr lang="en-US" sz="1600" dirty="0">
                <a:solidFill>
                  <a:srgbClr val="1E0000"/>
                </a:solidFill>
              </a:rPr>
              <a:t> : Boolean; </a:t>
            </a:r>
            <a:r>
              <a:rPr lang="en-US" sz="1600" dirty="0" err="1">
                <a:solidFill>
                  <a:srgbClr val="1E0000"/>
                </a:solidFill>
              </a:rPr>
              <a:t>local_MinValue</a:t>
            </a:r>
            <a:r>
              <a:rPr lang="en-US" sz="1600" dirty="0">
                <a:solidFill>
                  <a:srgbClr val="1E0000"/>
                </a:solidFill>
              </a:rPr>
              <a:t> : Double); </a:t>
            </a:r>
          </a:p>
          <a:p>
            <a:r>
              <a:rPr lang="en-US" sz="1600" dirty="0" err="1">
                <a:solidFill>
                  <a:srgbClr val="1E0000"/>
                </a:solidFill>
              </a:rPr>
              <a:t>Var</a:t>
            </a:r>
            <a:r>
              <a:rPr lang="en-US" sz="1600" dirty="0">
                <a:solidFill>
                  <a:srgbClr val="1E0000"/>
                </a:solidFill>
              </a:rPr>
              <a:t> j : Integer;</a:t>
            </a:r>
          </a:p>
          <a:p>
            <a:r>
              <a:rPr lang="en-US" sz="1600" dirty="0">
                <a:solidFill>
                  <a:srgbClr val="1E0000"/>
                </a:solidFill>
              </a:rPr>
              <a:t>    p1 : </a:t>
            </a:r>
            <a:r>
              <a:rPr lang="en-US" sz="1600" dirty="0" err="1">
                <a:solidFill>
                  <a:srgbClr val="1E0000"/>
                </a:solidFill>
              </a:rPr>
              <a:t>TMatEle</a:t>
            </a:r>
            <a:r>
              <a:rPr lang="en-US" sz="1600" dirty="0">
                <a:solidFill>
                  <a:srgbClr val="1E0000"/>
                </a:solidFill>
              </a:rPr>
              <a:t>;</a:t>
            </a:r>
          </a:p>
          <a:p>
            <a:r>
              <a:rPr lang="en-US" sz="1600" dirty="0">
                <a:solidFill>
                  <a:srgbClr val="1E0000"/>
                </a:solidFill>
              </a:rPr>
              <a:t>Begin</a:t>
            </a:r>
          </a:p>
          <a:p>
            <a:r>
              <a:rPr lang="en-US" sz="1600" dirty="0">
                <a:solidFill>
                  <a:srgbClr val="1E0000"/>
                </a:solidFill>
              </a:rPr>
              <a:t>For j := 1 to n Do Begin</a:t>
            </a:r>
          </a:p>
          <a:p>
            <a:r>
              <a:rPr lang="en-US" sz="1600" dirty="0">
                <a:solidFill>
                  <a:srgbClr val="1E0000"/>
                </a:solidFill>
              </a:rPr>
              <a:t>    p1 := Row(j).Head;</a:t>
            </a:r>
          </a:p>
          <a:p>
            <a:r>
              <a:rPr lang="en-US" sz="1600" dirty="0">
                <a:solidFill>
                  <a:srgbClr val="1E0000"/>
                </a:solidFill>
              </a:rPr>
              <a:t>    While p1 &lt;&gt; nil Do Begin</a:t>
            </a:r>
          </a:p>
          <a:p>
            <a:r>
              <a:rPr lang="en-US" sz="1600" dirty="0">
                <a:solidFill>
                  <a:srgbClr val="1E0000"/>
                </a:solidFill>
              </a:rPr>
              <a:t>      If (not </a:t>
            </a:r>
            <a:r>
              <a:rPr lang="en-US" sz="1600" dirty="0" err="1">
                <a:solidFill>
                  <a:srgbClr val="1E0000"/>
                </a:solidFill>
              </a:rPr>
              <a:t>IgnoreZero</a:t>
            </a:r>
            <a:r>
              <a:rPr lang="en-US" sz="1600" dirty="0">
                <a:solidFill>
                  <a:srgbClr val="1E0000"/>
                </a:solidFill>
              </a:rPr>
              <a:t>) or (abs(p1.value) &gt; </a:t>
            </a:r>
            <a:r>
              <a:rPr lang="en-US" sz="1600" dirty="0" err="1">
                <a:solidFill>
                  <a:srgbClr val="1E0000"/>
                </a:solidFill>
              </a:rPr>
              <a:t>local_MinValue</a:t>
            </a:r>
            <a:r>
              <a:rPr lang="en-US" sz="1600" dirty="0">
                <a:solidFill>
                  <a:srgbClr val="1E0000"/>
                </a:solidFill>
              </a:rPr>
              <a:t>) Then Begin</a:t>
            </a:r>
          </a:p>
          <a:p>
            <a:r>
              <a:rPr lang="en-US" sz="1600" dirty="0">
                <a:solidFill>
                  <a:srgbClr val="1E0000"/>
                </a:solidFill>
              </a:rPr>
              <a:t>        If </a:t>
            </a:r>
            <a:r>
              <a:rPr lang="en-US" sz="1600" dirty="0" err="1">
                <a:solidFill>
                  <a:srgbClr val="1E0000"/>
                </a:solidFill>
              </a:rPr>
              <a:t>variableName</a:t>
            </a:r>
            <a:r>
              <a:rPr lang="en-US" sz="1600" dirty="0">
                <a:solidFill>
                  <a:srgbClr val="1E0000"/>
                </a:solidFill>
              </a:rPr>
              <a:t> &lt;&gt; '' Then </a:t>
            </a:r>
            <a:r>
              <a:rPr lang="en-US" sz="1600" dirty="0" err="1">
                <a:solidFill>
                  <a:srgbClr val="1E0000"/>
                </a:solidFill>
              </a:rPr>
              <a:t>Writeln</a:t>
            </a:r>
            <a:r>
              <a:rPr lang="en-US" sz="1600" dirty="0">
                <a:solidFill>
                  <a:srgbClr val="1E0000"/>
                </a:solidFill>
              </a:rPr>
              <a:t>(</a:t>
            </a:r>
            <a:r>
              <a:rPr lang="en-US" sz="1600" dirty="0" err="1">
                <a:solidFill>
                  <a:srgbClr val="1E0000"/>
                </a:solidFill>
              </a:rPr>
              <a:t>ft,variableName</a:t>
            </a:r>
            <a:r>
              <a:rPr lang="en-US" sz="1600" dirty="0">
                <a:solidFill>
                  <a:srgbClr val="1E0000"/>
                </a:solidFill>
              </a:rPr>
              <a:t>+'(',(j),',',(p1.col),')=',p1.value:digits:rod,';')</a:t>
            </a:r>
          </a:p>
          <a:p>
            <a:r>
              <a:rPr lang="en-US" sz="1600" dirty="0">
                <a:solidFill>
                  <a:srgbClr val="1E0000"/>
                </a:solidFill>
              </a:rPr>
              <a:t>        Else </a:t>
            </a:r>
            <a:r>
              <a:rPr lang="en-US" sz="1600" dirty="0" err="1">
                <a:solidFill>
                  <a:srgbClr val="1E0000"/>
                </a:solidFill>
              </a:rPr>
              <a:t>Writeln</a:t>
            </a:r>
            <a:r>
              <a:rPr lang="en-US" sz="1600" dirty="0">
                <a:solidFill>
                  <a:srgbClr val="1E0000"/>
                </a:solidFill>
              </a:rPr>
              <a:t>(ft,j:5,' ',p1.col:5,' ',p1.value:digits:rod);</a:t>
            </a:r>
          </a:p>
          <a:p>
            <a:r>
              <a:rPr lang="en-US" sz="1600" dirty="0">
                <a:solidFill>
                  <a:srgbClr val="1E0000"/>
                </a:solidFill>
              </a:rPr>
              <a:t>      End;</a:t>
            </a:r>
          </a:p>
          <a:p>
            <a:r>
              <a:rPr lang="en-US" sz="1600" dirty="0">
                <a:solidFill>
                  <a:srgbClr val="1E0000"/>
                </a:solidFill>
              </a:rPr>
              <a:t>      p1 := p1.next;</a:t>
            </a:r>
          </a:p>
          <a:p>
            <a:r>
              <a:rPr lang="en-US" sz="1600" dirty="0">
                <a:solidFill>
                  <a:srgbClr val="1E0000"/>
                </a:solidFill>
              </a:rPr>
              <a:t>    End;</a:t>
            </a:r>
          </a:p>
          <a:p>
            <a:r>
              <a:rPr lang="en-US" sz="1600" dirty="0">
                <a:solidFill>
                  <a:srgbClr val="1E0000"/>
                </a:solidFill>
              </a:rPr>
              <a:t>  End;</a:t>
            </a:r>
          </a:p>
          <a:p>
            <a:r>
              <a:rPr lang="en-US" sz="1600" dirty="0">
                <a:solidFill>
                  <a:srgbClr val="1E0000"/>
                </a:solidFill>
              </a:rPr>
              <a:t>End;</a:t>
            </a:r>
          </a:p>
        </p:txBody>
      </p:sp>
      <p:sp>
        <p:nvSpPr>
          <p:cNvPr id="3" name="Slide Number Placeholder 1">
            <a:extLst>
              <a:ext uri="{FF2B5EF4-FFF2-40B4-BE49-F238E27FC236}">
                <a16:creationId xmlns:a16="http://schemas.microsoft.com/office/drawing/2014/main" xmlns="" id="{B55FC79E-68F9-E281-62C2-51193DA4E477}"/>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27</a:t>
            </a:fld>
            <a:endParaRPr lang="en-US" sz="2000" dirty="0">
              <a:solidFill>
                <a:srgbClr val="1E0000"/>
              </a:solidFill>
            </a:endParaRPr>
          </a:p>
        </p:txBody>
      </p:sp>
    </p:spTree>
    <p:extLst>
      <p:ext uri="{BB962C8B-B14F-4D97-AF65-F5344CB8AC3E}">
        <p14:creationId xmlns:p14="http://schemas.microsoft.com/office/powerpoint/2010/main" val="3081764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Working Row</a:t>
            </a:r>
          </a:p>
        </p:txBody>
      </p:sp>
      <p:sp>
        <p:nvSpPr>
          <p:cNvPr id="3" name="Content Placeholder 2"/>
          <p:cNvSpPr>
            <a:spLocks noGrp="1"/>
          </p:cNvSpPr>
          <p:nvPr>
            <p:ph idx="1"/>
          </p:nvPr>
        </p:nvSpPr>
        <p:spPr>
          <a:xfrm>
            <a:off x="457200" y="1280160"/>
            <a:ext cx="11176000" cy="3733800"/>
          </a:xfrm>
        </p:spPr>
        <p:txBody>
          <a:bodyPr/>
          <a:lstStyle/>
          <a:p>
            <a:r>
              <a:rPr lang="en-US" dirty="0"/>
              <a:t>Before showing a sparse LU factorization it is useful to introduce the concept of a working row full vector</a:t>
            </a:r>
          </a:p>
          <a:p>
            <a:r>
              <a:rPr lang="en-US" dirty="0"/>
              <a:t>This is useful because sometimes we need direct access to a particular value in a row</a:t>
            </a:r>
          </a:p>
          <a:p>
            <a:r>
              <a:rPr lang="en-US" dirty="0"/>
              <a:t>The working row approach is to define a vector of dimension n and set all the values to zero</a:t>
            </a:r>
          </a:p>
          <a:p>
            <a:r>
              <a:rPr lang="en-US" dirty="0"/>
              <a:t>We can then load a sparse row into the vector, with computation equal to the number of elements in the row</a:t>
            </a:r>
          </a:p>
          <a:p>
            <a:r>
              <a:rPr lang="en-US" dirty="0"/>
              <a:t>We can then unload the sparse row from the vector by storing the new values in the linked list, and resetting the vector values we changed to zero</a:t>
            </a:r>
          </a:p>
        </p:txBody>
      </p:sp>
      <p:sp>
        <p:nvSpPr>
          <p:cNvPr id="4" name="Slide Number Placeholder 1">
            <a:extLst>
              <a:ext uri="{FF2B5EF4-FFF2-40B4-BE49-F238E27FC236}">
                <a16:creationId xmlns:a16="http://schemas.microsoft.com/office/drawing/2014/main" xmlns="" id="{8BA2F3C3-9FF6-E302-64DB-E544D864DC48}"/>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28</a:t>
            </a:fld>
            <a:endParaRPr lang="en-US" sz="2000" dirty="0">
              <a:solidFill>
                <a:srgbClr val="1E0000"/>
              </a:solidFill>
            </a:endParaRPr>
          </a:p>
        </p:txBody>
      </p:sp>
    </p:spTree>
    <p:extLst>
      <p:ext uri="{BB962C8B-B14F-4D97-AF65-F5344CB8AC3E}">
        <p14:creationId xmlns:p14="http://schemas.microsoft.com/office/powerpoint/2010/main" val="85919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6D85F-3688-A4C0-5A39-839D6013B1DA}"/>
              </a:ext>
            </a:extLst>
          </p:cNvPr>
          <p:cNvSpPr>
            <a:spLocks noGrp="1"/>
          </p:cNvSpPr>
          <p:nvPr>
            <p:ph type="title"/>
          </p:nvPr>
        </p:nvSpPr>
        <p:spPr/>
        <p:txBody>
          <a:bodyPr/>
          <a:lstStyle/>
          <a:p>
            <a:r>
              <a:rPr lang="en-US" dirty="0"/>
              <a:t>Homework comments</a:t>
            </a:r>
          </a:p>
        </p:txBody>
      </p:sp>
      <p:sp>
        <p:nvSpPr>
          <p:cNvPr id="3" name="Content Placeholder 2">
            <a:extLst>
              <a:ext uri="{FF2B5EF4-FFF2-40B4-BE49-F238E27FC236}">
                <a16:creationId xmlns:a16="http://schemas.microsoft.com/office/drawing/2014/main" xmlns="" id="{067DF905-7002-E6F5-D042-E84C1059C715}"/>
              </a:ext>
            </a:extLst>
          </p:cNvPr>
          <p:cNvSpPr>
            <a:spLocks noGrp="1"/>
          </p:cNvSpPr>
          <p:nvPr>
            <p:ph idx="1"/>
          </p:nvPr>
        </p:nvSpPr>
        <p:spPr>
          <a:xfrm>
            <a:off x="487680" y="1280160"/>
            <a:ext cx="11297920" cy="3063240"/>
          </a:xfrm>
        </p:spPr>
        <p:txBody>
          <a:bodyPr/>
          <a:lstStyle/>
          <a:p>
            <a:r>
              <a:rPr lang="en-US" dirty="0"/>
              <a:t>You can program in the language of your choice</a:t>
            </a:r>
          </a:p>
          <a:p>
            <a:r>
              <a:rPr lang="en-US" dirty="0"/>
              <a:t>An open source alternative to Matlab is </a:t>
            </a:r>
            <a:r>
              <a:rPr lang="en-US" dirty="0" err="1"/>
              <a:t>Scilab</a:t>
            </a:r>
            <a:r>
              <a:rPr lang="en-US" dirty="0"/>
              <a:t> (scilab.org)</a:t>
            </a:r>
          </a:p>
          <a:p>
            <a:r>
              <a:rPr lang="en-US" dirty="0"/>
              <a:t>One approach to developing code is to start small, get it working, then expand (start with solving a two bus power flow)</a:t>
            </a:r>
          </a:p>
          <a:p>
            <a:r>
              <a:rPr lang="en-US" dirty="0"/>
              <a:t>A singular Jacobian indicates too many unknowns.  For example, with a two bus, one line dc power flow with z = j0.1 and bus 1 the slack, then</a:t>
            </a:r>
          </a:p>
          <a:p>
            <a:endParaRPr lang="en-US" dirty="0"/>
          </a:p>
          <a:p>
            <a:endParaRPr lang="en-US" dirty="0"/>
          </a:p>
        </p:txBody>
      </p:sp>
      <p:graphicFrame>
        <p:nvGraphicFramePr>
          <p:cNvPr id="5" name="Object 4">
            <a:extLst>
              <a:ext uri="{FF2B5EF4-FFF2-40B4-BE49-F238E27FC236}">
                <a16:creationId xmlns:a16="http://schemas.microsoft.com/office/drawing/2014/main" xmlns="" id="{D48F0F9F-4843-D776-F89B-46BD92729D34}"/>
              </a:ext>
            </a:extLst>
          </p:cNvPr>
          <p:cNvGraphicFramePr>
            <a:graphicFrameLocks noChangeAspect="1"/>
          </p:cNvGraphicFramePr>
          <p:nvPr>
            <p:extLst>
              <p:ext uri="{D42A27DB-BD31-4B8C-83A1-F6EECF244321}">
                <p14:modId xmlns:p14="http://schemas.microsoft.com/office/powerpoint/2010/main" val="445315709"/>
              </p:ext>
            </p:extLst>
          </p:nvPr>
        </p:nvGraphicFramePr>
        <p:xfrm>
          <a:off x="3746500" y="5003800"/>
          <a:ext cx="187325" cy="325438"/>
        </p:xfrm>
        <a:graphic>
          <a:graphicData uri="http://schemas.openxmlformats.org/presentationml/2006/ole">
            <mc:AlternateContent xmlns:mc="http://schemas.openxmlformats.org/markup-compatibility/2006">
              <mc:Choice xmlns:v="urn:schemas-microsoft-com:vml" Requires="v">
                <p:oleObj spid="_x0000_s1026" name="Equation" r:id="rId3" imgW="190440" imgH="330120" progId="Equation.DSMT4">
                  <p:embed/>
                </p:oleObj>
              </mc:Choice>
              <mc:Fallback>
                <p:oleObj name="Equation" r:id="rId3" imgW="190440" imgH="330120" progId="Equation.DSMT4">
                  <p:embed/>
                  <p:pic>
                    <p:nvPicPr>
                      <p:cNvPr id="6" name="Object 5"/>
                      <p:cNvPicPr>
                        <a:picLocks noChangeAspect="1" noChangeArrowheads="1"/>
                      </p:cNvPicPr>
                      <p:nvPr/>
                    </p:nvPicPr>
                    <p:blipFill>
                      <a:blip r:embed="rId4"/>
                      <a:srcRect/>
                      <a:stretch>
                        <a:fillRect/>
                      </a:stretch>
                    </p:blipFill>
                    <p:spPr bwMode="auto">
                      <a:xfrm>
                        <a:off x="3746500" y="5003800"/>
                        <a:ext cx="187325" cy="325438"/>
                      </a:xfrm>
                      <a:prstGeom prst="rect">
                        <a:avLst/>
                      </a:prstGeom>
                      <a:noFill/>
                      <a:ln>
                        <a:noFill/>
                      </a:ln>
                      <a:effectLst/>
                    </p:spPr>
                  </p:pic>
                </p:oleObj>
              </mc:Fallback>
            </mc:AlternateContent>
          </a:graphicData>
        </a:graphic>
      </p:graphicFrame>
      <p:graphicFrame>
        <p:nvGraphicFramePr>
          <p:cNvPr id="6" name="Object 5">
            <a:extLst>
              <a:ext uri="{FF2B5EF4-FFF2-40B4-BE49-F238E27FC236}">
                <a16:creationId xmlns:a16="http://schemas.microsoft.com/office/drawing/2014/main" xmlns="" id="{4E89DF04-F76C-7159-CCE2-4A1CE6ACEE24}"/>
              </a:ext>
            </a:extLst>
          </p:cNvPr>
          <p:cNvGraphicFramePr>
            <a:graphicFrameLocks noChangeAspect="1"/>
          </p:cNvGraphicFramePr>
          <p:nvPr>
            <p:extLst>
              <p:ext uri="{D42A27DB-BD31-4B8C-83A1-F6EECF244321}">
                <p14:modId xmlns:p14="http://schemas.microsoft.com/office/powerpoint/2010/main" val="3495917992"/>
              </p:ext>
            </p:extLst>
          </p:nvPr>
        </p:nvGraphicFramePr>
        <p:xfrm>
          <a:off x="914400" y="4233863"/>
          <a:ext cx="10020300" cy="2366962"/>
        </p:xfrm>
        <a:graphic>
          <a:graphicData uri="http://schemas.openxmlformats.org/presentationml/2006/ole">
            <mc:AlternateContent xmlns:mc="http://schemas.openxmlformats.org/markup-compatibility/2006">
              <mc:Choice xmlns:v="urn:schemas-microsoft-com:vml" Requires="v">
                <p:oleObj spid="_x0000_s1027" name="Equation" r:id="rId5" imgW="11823480" imgH="2819160" progId="Equation.DSMT4">
                  <p:embed/>
                </p:oleObj>
              </mc:Choice>
              <mc:Fallback>
                <p:oleObj name="Equation" r:id="rId5" imgW="11823480" imgH="2819160" progId="Equation.DSMT4">
                  <p:embed/>
                  <p:pic>
                    <p:nvPicPr>
                      <p:cNvPr id="6" name="Object 5"/>
                      <p:cNvPicPr>
                        <a:picLocks noChangeAspect="1" noChangeArrowheads="1"/>
                      </p:cNvPicPr>
                      <p:nvPr/>
                    </p:nvPicPr>
                    <p:blipFill>
                      <a:blip r:embed="rId6"/>
                      <a:srcRect/>
                      <a:stretch>
                        <a:fillRect/>
                      </a:stretch>
                    </p:blipFill>
                    <p:spPr bwMode="auto">
                      <a:xfrm>
                        <a:off x="914400" y="4233863"/>
                        <a:ext cx="10020300" cy="2366962"/>
                      </a:xfrm>
                      <a:prstGeom prst="rect">
                        <a:avLst/>
                      </a:prstGeom>
                      <a:noFill/>
                      <a:ln>
                        <a:noFill/>
                      </a:ln>
                    </p:spPr>
                  </p:pic>
                </p:oleObj>
              </mc:Fallback>
            </mc:AlternateContent>
          </a:graphicData>
        </a:graphic>
      </p:graphicFrame>
      <p:sp>
        <p:nvSpPr>
          <p:cNvPr id="4" name="Slide Number Placeholder 1">
            <a:extLst>
              <a:ext uri="{FF2B5EF4-FFF2-40B4-BE49-F238E27FC236}">
                <a16:creationId xmlns:a16="http://schemas.microsoft.com/office/drawing/2014/main" xmlns="" id="{8D1C55B5-AB15-A3D3-17BA-9FC56D7EF8DA}"/>
              </a:ext>
            </a:extLst>
          </p:cNvPr>
          <p:cNvSpPr>
            <a:spLocks noGrp="1"/>
          </p:cNvSpPr>
          <p:nvPr>
            <p:ph type="sldNum" sz="quarter" idx="4"/>
          </p:nvPr>
        </p:nvSpPr>
        <p:spPr>
          <a:xfrm>
            <a:off x="10058400" y="6324600"/>
            <a:ext cx="1905000" cy="457200"/>
          </a:xfrm>
        </p:spPr>
        <p:txBody>
          <a:bodyPr/>
          <a:lstStyle/>
          <a:p>
            <a:pPr>
              <a:defRPr/>
            </a:pPr>
            <a:fld id="{F6D20532-61D7-47D0-903F-227F7C48AD34}" type="slidenum">
              <a:rPr lang="en-US" smtClean="0">
                <a:solidFill>
                  <a:srgbClr val="1E0000"/>
                </a:solidFill>
              </a:rPr>
              <a:pPr>
                <a:defRPr/>
              </a:pPr>
              <a:t>2</a:t>
            </a:fld>
            <a:endParaRPr lang="en-US" dirty="0">
              <a:solidFill>
                <a:srgbClr val="1E0000"/>
              </a:solidFill>
            </a:endParaRPr>
          </a:p>
        </p:txBody>
      </p:sp>
    </p:spTree>
    <p:extLst>
      <p:ext uri="{BB962C8B-B14F-4D97-AF65-F5344CB8AC3E}">
        <p14:creationId xmlns:p14="http://schemas.microsoft.com/office/powerpoint/2010/main" val="1575531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the Sparse Working Row</a:t>
            </a:r>
          </a:p>
        </p:txBody>
      </p:sp>
      <p:sp>
        <p:nvSpPr>
          <p:cNvPr id="5" name="Rectangle 4"/>
          <p:cNvSpPr/>
          <p:nvPr/>
        </p:nvSpPr>
        <p:spPr>
          <a:xfrm>
            <a:off x="914400" y="1371601"/>
            <a:ext cx="8382000" cy="3354765"/>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a:t>
            </a:r>
            <a:r>
              <a:rPr lang="en-US" sz="2000" dirty="0" err="1">
                <a:solidFill>
                  <a:srgbClr val="1E0000"/>
                </a:solidFill>
              </a:rPr>
              <a:t>var</a:t>
            </a:r>
            <a:r>
              <a:rPr lang="en-US" sz="2000" dirty="0">
                <a:solidFill>
                  <a:srgbClr val="1E0000"/>
                </a:solidFill>
              </a:rPr>
              <a:t> SWR : </a:t>
            </a:r>
            <a:r>
              <a:rPr lang="en-US" sz="2000" dirty="0" err="1">
                <a:solidFill>
                  <a:srgbClr val="1E0000"/>
                </a:solidFill>
              </a:rPr>
              <a:t>PDVectorList</a:t>
            </a:r>
            <a:r>
              <a:rPr lang="en-US" sz="2000" dirty="0">
                <a:solidFill>
                  <a:srgbClr val="1E0000"/>
                </a:solidFill>
              </a:rPr>
              <a:t>); </a:t>
            </a:r>
          </a:p>
          <a:p>
            <a:r>
              <a:rPr lang="en-US" sz="2000" dirty="0" err="1">
                <a:solidFill>
                  <a:srgbClr val="1E0000"/>
                </a:solidFill>
              </a:rPr>
              <a:t>Var</a:t>
            </a:r>
            <a:r>
              <a:rPr lang="en-US" sz="2000" dirty="0">
                <a:solidFill>
                  <a:srgbClr val="1E0000"/>
                </a:solidFill>
              </a:rPr>
              <a:t>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SWR[p1.col] :=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Slide Number Placeholder 1">
            <a:extLst>
              <a:ext uri="{FF2B5EF4-FFF2-40B4-BE49-F238E27FC236}">
                <a16:creationId xmlns:a16="http://schemas.microsoft.com/office/drawing/2014/main" xmlns="" id="{0DD5A0A3-008C-76FE-027F-F9418A90A41A}"/>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29</a:t>
            </a:fld>
            <a:endParaRPr lang="en-US" sz="2000" dirty="0">
              <a:solidFill>
                <a:srgbClr val="1E0000"/>
              </a:solidFill>
            </a:endParaRPr>
          </a:p>
        </p:txBody>
      </p:sp>
    </p:spTree>
    <p:extLst>
      <p:ext uri="{BB962C8B-B14F-4D97-AF65-F5344CB8AC3E}">
        <p14:creationId xmlns:p14="http://schemas.microsoft.com/office/powerpoint/2010/main" val="831170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52"/>
            <a:ext cx="8610600" cy="1069848"/>
          </a:xfrm>
        </p:spPr>
        <p:txBody>
          <a:bodyPr/>
          <a:lstStyle/>
          <a:p>
            <a:r>
              <a:rPr lang="en-US" dirty="0"/>
              <a:t>Unloading the Sparse Working Row</a:t>
            </a:r>
          </a:p>
        </p:txBody>
      </p:sp>
      <p:sp>
        <p:nvSpPr>
          <p:cNvPr id="7" name="Rectangle 6"/>
          <p:cNvSpPr/>
          <p:nvPr/>
        </p:nvSpPr>
        <p:spPr>
          <a:xfrm>
            <a:off x="914400" y="1280160"/>
            <a:ext cx="8548960" cy="4031873"/>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TSParMat.UnLoadSWRbyCol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var SWR : </a:t>
            </a:r>
            <a:r>
              <a:rPr lang="en-US" sz="2000" dirty="0" err="1">
                <a:solidFill>
                  <a:srgbClr val="1E0000"/>
                </a:solidFill>
              </a:rPr>
              <a:t>PDVectorList</a:t>
            </a:r>
            <a:r>
              <a:rPr lang="en-US" sz="2000" dirty="0">
                <a:solidFill>
                  <a:srgbClr val="1E0000"/>
                </a:solidFill>
              </a:rPr>
              <a:t>); </a:t>
            </a:r>
          </a:p>
          <a:p>
            <a:r>
              <a:rPr lang="en-US" sz="2000" dirty="0">
                <a:solidFill>
                  <a:srgbClr val="1E0000"/>
                </a:solidFill>
              </a:rPr>
              <a:t>Var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p1.value := SWR[p1.col];</a:t>
            </a:r>
          </a:p>
          <a:p>
            <a:r>
              <a:rPr lang="en-US" sz="2000" dirty="0">
                <a:solidFill>
                  <a:srgbClr val="1E0000"/>
                </a:solidFill>
              </a:rPr>
              <a:t>    SWR[p1.col] := 0;</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TextBox 2"/>
          <p:cNvSpPr txBox="1"/>
          <p:nvPr/>
        </p:nvSpPr>
        <p:spPr>
          <a:xfrm>
            <a:off x="2147050" y="4793010"/>
            <a:ext cx="8474768" cy="1569660"/>
          </a:xfrm>
          <a:prstGeom prst="rect">
            <a:avLst/>
          </a:prstGeom>
          <a:solidFill>
            <a:srgbClr val="FFE6E6"/>
          </a:solidFill>
        </p:spPr>
        <p:txBody>
          <a:bodyPr wrap="square" rtlCol="0">
            <a:spAutoFit/>
          </a:bodyPr>
          <a:lstStyle/>
          <a:p>
            <a:pPr>
              <a:spcBef>
                <a:spcPts val="0"/>
              </a:spcBef>
            </a:pPr>
            <a:r>
              <a:rPr lang="en-US" sz="2400" dirty="0">
                <a:solidFill>
                  <a:srgbClr val="1E0000"/>
                </a:solidFill>
              </a:rPr>
              <a:t>Note, there is no need to explicitly zero out all the elements each iteration since 1) most are still zero and 2) doing so would make it O(n</a:t>
            </a:r>
            <a:r>
              <a:rPr lang="en-US" sz="2400" baseline="30000" dirty="0">
                <a:solidFill>
                  <a:srgbClr val="1E0000"/>
                </a:solidFill>
              </a:rPr>
              <a:t>2</a:t>
            </a:r>
            <a:r>
              <a:rPr lang="en-US" sz="2400" dirty="0">
                <a:solidFill>
                  <a:srgbClr val="1E0000"/>
                </a:solidFill>
              </a:rPr>
              <a:t>). The above code efficiently zeros out just the values that have changed.  </a:t>
            </a:r>
          </a:p>
        </p:txBody>
      </p:sp>
      <p:sp>
        <p:nvSpPr>
          <p:cNvPr id="5" name="Slide Number Placeholder 1">
            <a:extLst>
              <a:ext uri="{FF2B5EF4-FFF2-40B4-BE49-F238E27FC236}">
                <a16:creationId xmlns:a16="http://schemas.microsoft.com/office/drawing/2014/main" xmlns="" id="{76CEE7D2-D6C6-FF10-876C-96AE375A8D53}"/>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30</a:t>
            </a:fld>
            <a:endParaRPr lang="en-US" sz="2000" dirty="0">
              <a:solidFill>
                <a:srgbClr val="1E0000"/>
              </a:solidFill>
            </a:endParaRPr>
          </a:p>
        </p:txBody>
      </p:sp>
    </p:spTree>
    <p:extLst>
      <p:ext uri="{BB962C8B-B14F-4D97-AF65-F5344CB8AC3E}">
        <p14:creationId xmlns:p14="http://schemas.microsoft.com/office/powerpoint/2010/main" val="618194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an LU Factorization of a Sparse Matrix with Linked Lists</a:t>
            </a:r>
          </a:p>
        </p:txBody>
      </p:sp>
      <p:sp>
        <p:nvSpPr>
          <p:cNvPr id="3" name="Content Placeholder 2"/>
          <p:cNvSpPr>
            <a:spLocks noGrp="1"/>
          </p:cNvSpPr>
          <p:nvPr>
            <p:ph idx="1"/>
          </p:nvPr>
        </p:nvSpPr>
        <p:spPr>
          <a:xfrm>
            <a:off x="457200" y="1280160"/>
            <a:ext cx="11297920" cy="3733800"/>
          </a:xfrm>
        </p:spPr>
        <p:txBody>
          <a:bodyPr/>
          <a:lstStyle/>
          <a:p>
            <a:r>
              <a:rPr lang="en-US" dirty="0"/>
              <a:t>Now we can show how to do an LU factorization of a sparse matrix stored using linked lists</a:t>
            </a:r>
          </a:p>
          <a:p>
            <a:r>
              <a:rPr lang="en-US" dirty="0"/>
              <a:t>We will assume the head pointers are in the vector </a:t>
            </a:r>
            <a:r>
              <a:rPr lang="en-US" dirty="0" err="1"/>
              <a:t>RowHead</a:t>
            </a:r>
            <a:r>
              <a:rPr lang="en-US" dirty="0"/>
              <a:t>, and the diagonals in </a:t>
            </a:r>
            <a:r>
              <a:rPr lang="en-US" dirty="0" err="1"/>
              <a:t>RowDiag</a:t>
            </a:r>
            <a:endParaRPr lang="en-US" dirty="0"/>
          </a:p>
          <a:p>
            <a:r>
              <a:rPr lang="en-US" dirty="0"/>
              <a:t>Recall this was the approach for the full matrix</a:t>
            </a:r>
          </a:p>
          <a:p>
            <a:pPr marL="914400" indent="0">
              <a:buNone/>
            </a:pPr>
            <a:r>
              <a:rPr lang="en-US" sz="2000" dirty="0"/>
              <a:t>For </a:t>
            </a:r>
            <a:r>
              <a:rPr lang="en-US" sz="2000" dirty="0" err="1"/>
              <a:t>i</a:t>
            </a:r>
            <a:r>
              <a:rPr lang="en-US" sz="2000" dirty="0"/>
              <a:t> := 2 to n Do Begin  // This is the row being processed</a:t>
            </a:r>
          </a:p>
          <a:p>
            <a:pPr marL="914400" indent="0">
              <a:buNone/>
            </a:pPr>
            <a:r>
              <a:rPr lang="en-US" sz="2000" dirty="0"/>
              <a:t>  For j := 1 to i-1 Do Begin  // Rows subtracted from row </a:t>
            </a:r>
            <a:r>
              <a:rPr lang="en-US" sz="2000" dirty="0" err="1"/>
              <a:t>i</a:t>
            </a:r>
            <a:endParaRPr lang="en-US" sz="2000" dirty="0"/>
          </a:p>
          <a:p>
            <a:pPr marL="914400" indent="0">
              <a:buNone/>
            </a:pP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 </a:t>
            </a:r>
          </a:p>
          <a:p>
            <a:pPr marL="914400" indent="0">
              <a:buNone/>
            </a:pPr>
            <a:r>
              <a:rPr lang="en-US" sz="2000" dirty="0"/>
              <a:t>    For k := j+1 to n Do Begin  // Go through each column in </a:t>
            </a:r>
            <a:r>
              <a:rPr lang="en-US" sz="2000" dirty="0" err="1"/>
              <a:t>i</a:t>
            </a:r>
            <a:endParaRPr lang="en-US" sz="2000" dirty="0"/>
          </a:p>
          <a:p>
            <a:pPr marL="914400" indent="0">
              <a:buNone/>
            </a:pP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    End;</a:t>
            </a:r>
          </a:p>
          <a:p>
            <a:pPr marL="914400" indent="0">
              <a:buNone/>
            </a:pPr>
            <a:r>
              <a:rPr lang="en-US" sz="2000" dirty="0"/>
              <a:t>  End;</a:t>
            </a:r>
          </a:p>
          <a:p>
            <a:pPr marL="914400" indent="0">
              <a:buNone/>
            </a:pPr>
            <a:r>
              <a:rPr lang="en-US" sz="2000" dirty="0"/>
              <a:t>End;</a:t>
            </a:r>
          </a:p>
          <a:p>
            <a:endParaRPr lang="en-US" dirty="0"/>
          </a:p>
        </p:txBody>
      </p:sp>
      <p:sp>
        <p:nvSpPr>
          <p:cNvPr id="6" name="Slide Number Placeholder 1">
            <a:extLst>
              <a:ext uri="{FF2B5EF4-FFF2-40B4-BE49-F238E27FC236}">
                <a16:creationId xmlns:a16="http://schemas.microsoft.com/office/drawing/2014/main" xmlns="" id="{2F6719A5-B52C-86D5-2EC0-A40E0C366EF9}"/>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31</a:t>
            </a:fld>
            <a:endParaRPr lang="en-US" sz="2000" dirty="0">
              <a:solidFill>
                <a:srgbClr val="1E0000"/>
              </a:solidFill>
            </a:endParaRPr>
          </a:p>
        </p:txBody>
      </p:sp>
    </p:spTree>
    <p:extLst>
      <p:ext uri="{BB962C8B-B14F-4D97-AF65-F5344CB8AC3E}">
        <p14:creationId xmlns:p14="http://schemas.microsoft.com/office/powerpoint/2010/main" val="3324728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a:t>
            </a:r>
          </a:p>
        </p:txBody>
      </p:sp>
      <p:sp>
        <p:nvSpPr>
          <p:cNvPr id="3" name="Content Placeholder 2"/>
          <p:cNvSpPr>
            <a:spLocks noGrp="1"/>
          </p:cNvSpPr>
          <p:nvPr>
            <p:ph idx="1"/>
          </p:nvPr>
        </p:nvSpPr>
        <p:spPr>
          <a:xfrm>
            <a:off x="457200" y="1280160"/>
            <a:ext cx="10820400" cy="3733800"/>
          </a:xfrm>
        </p:spPr>
        <p:txBody>
          <a:bodyPr/>
          <a:lstStyle/>
          <a:p>
            <a:r>
              <a:rPr lang="en-US" dirty="0"/>
              <a:t>Note, if you know about fills, we will get to that shortly; if you don’t know don’t worry about it yet</a:t>
            </a:r>
          </a:p>
          <a:p>
            <a:r>
              <a:rPr lang="en-US" dirty="0"/>
              <a:t>We’ll just be dealing with structurally symmetric matrices (incidence-symmetric)</a:t>
            </a:r>
          </a:p>
          <a:p>
            <a:r>
              <a:rPr lang="en-US" dirty="0"/>
              <a:t>We’ll assume the row linked lists are ordered by column; we’ll show how this can be done quickly later</a:t>
            </a:r>
          </a:p>
          <a:p>
            <a:r>
              <a:rPr lang="en-US" dirty="0"/>
              <a:t>We will again sequentially going through the rows, starting with row 2, going to row n</a:t>
            </a:r>
            <a:br>
              <a:rPr lang="en-US" dirty="0"/>
            </a:br>
            <a:r>
              <a:rPr lang="en-US" dirty="0"/>
              <a:t/>
            </a:r>
            <a:br>
              <a:rPr lang="en-US" dirty="0"/>
            </a:br>
            <a:r>
              <a:rPr lang="en-US" sz="2400" dirty="0"/>
              <a:t>For i := 2 to n Do Begin  // This is the row being processed</a:t>
            </a:r>
            <a:br>
              <a:rPr lang="en-US" sz="2400" dirty="0"/>
            </a:br>
            <a:endParaRPr lang="en-US" sz="2400" dirty="0"/>
          </a:p>
          <a:p>
            <a:pPr marL="0" indent="0">
              <a:buNone/>
            </a:pPr>
            <a:r>
              <a:rPr lang="en-US" sz="2400" dirty="0"/>
              <a:t/>
            </a:r>
            <a:br>
              <a:rPr lang="en-US" sz="2400" dirty="0"/>
            </a:br>
            <a:endParaRPr lang="en-US" sz="2400" dirty="0"/>
          </a:p>
          <a:p>
            <a:endParaRPr lang="en-US" sz="2400" dirty="0"/>
          </a:p>
          <a:p>
            <a:endParaRPr lang="en-US" sz="2400" dirty="0"/>
          </a:p>
          <a:p>
            <a:endParaRPr lang="en-US" sz="2400" dirty="0"/>
          </a:p>
          <a:p>
            <a:pPr marL="0" indent="0">
              <a:buNone/>
            </a:pPr>
            <a:endParaRPr lang="en-US" dirty="0"/>
          </a:p>
          <a:p>
            <a:endParaRPr lang="en-US" dirty="0"/>
          </a:p>
        </p:txBody>
      </p:sp>
      <p:sp>
        <p:nvSpPr>
          <p:cNvPr id="6" name="Slide Number Placeholder 1">
            <a:extLst>
              <a:ext uri="{FF2B5EF4-FFF2-40B4-BE49-F238E27FC236}">
                <a16:creationId xmlns:a16="http://schemas.microsoft.com/office/drawing/2014/main" xmlns="" id="{16B6C3D6-D6BC-EDFC-F2C5-A27ABF8FC9E3}"/>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32</a:t>
            </a:fld>
            <a:endParaRPr lang="en-US" sz="2000" dirty="0">
              <a:solidFill>
                <a:srgbClr val="1E0000"/>
              </a:solidFill>
            </a:endParaRPr>
          </a:p>
        </p:txBody>
      </p:sp>
    </p:spTree>
    <p:extLst>
      <p:ext uri="{BB962C8B-B14F-4D97-AF65-F5344CB8AC3E}">
        <p14:creationId xmlns:p14="http://schemas.microsoft.com/office/powerpoint/2010/main" val="345225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3" name="Content Placeholder 2"/>
          <p:cNvSpPr>
            <a:spLocks noGrp="1"/>
          </p:cNvSpPr>
          <p:nvPr>
            <p:ph idx="1"/>
          </p:nvPr>
        </p:nvSpPr>
        <p:spPr>
          <a:xfrm>
            <a:off x="457200" y="1280160"/>
            <a:ext cx="11297920" cy="3733800"/>
          </a:xfrm>
        </p:spPr>
        <p:txBody>
          <a:bodyPr/>
          <a:lstStyle/>
          <a:p>
            <a:r>
              <a:rPr lang="en-US" dirty="0"/>
              <a:t>The next step is to go down row </a:t>
            </a:r>
            <a:r>
              <a:rPr lang="en-US" dirty="0" err="1"/>
              <a:t>i</a:t>
            </a:r>
            <a:r>
              <a:rPr lang="en-US" dirty="0"/>
              <a:t>, up to but not including the diagonal element</a:t>
            </a:r>
          </a:p>
          <a:p>
            <a:r>
              <a:rPr lang="en-US" dirty="0"/>
              <a:t>We’ll be modifying the elements in row </a:t>
            </a:r>
            <a:r>
              <a:rPr lang="en-US" dirty="0" err="1"/>
              <a:t>i</a:t>
            </a:r>
            <a:r>
              <a:rPr lang="en-US" dirty="0"/>
              <a:t>, so we need to load them into the working row vector</a:t>
            </a:r>
          </a:p>
          <a:p>
            <a:r>
              <a:rPr lang="en-US" dirty="0"/>
              <a:t>Key sparsity insight is in doing the below code we only need to consider the non-zeros in A[</a:t>
            </a:r>
            <a:r>
              <a:rPr lang="en-US" dirty="0" err="1"/>
              <a:t>i,j</a:t>
            </a:r>
            <a:r>
              <a:rPr lang="en-US" dirty="0"/>
              <a:t>]; for a full matrix the code is</a:t>
            </a:r>
            <a:br>
              <a:rPr lang="en-US" dirty="0"/>
            </a:br>
            <a:r>
              <a:rPr lang="en-US" dirty="0"/>
              <a:t/>
            </a:r>
            <a:br>
              <a:rPr lang="en-US" dirty="0"/>
            </a:br>
            <a:r>
              <a:rPr lang="en-US" sz="2000" dirty="0"/>
              <a:t> For j := 1 to i-1 Do Begin  // Rows subtracted from row </a:t>
            </a:r>
            <a:br>
              <a:rPr lang="en-US" sz="2000" dirty="0"/>
            </a:b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a:t>
            </a:r>
            <a:br>
              <a:rPr lang="en-US" sz="2000" dirty="0"/>
            </a:br>
            <a:r>
              <a:rPr lang="en-US" sz="2000" dirty="0"/>
              <a:t> 	For k := j+1 to n Do Begin  // Go through each column in i</a:t>
            </a:r>
            <a:br>
              <a:rPr lang="en-US" sz="2000" dirty="0"/>
            </a:b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End;</a:t>
            </a:r>
          </a:p>
          <a:p>
            <a:pPr marL="0" indent="0">
              <a:buNone/>
            </a:pPr>
            <a:endParaRPr lang="en-US" dirty="0"/>
          </a:p>
          <a:p>
            <a:endParaRPr lang="en-US" dirty="0"/>
          </a:p>
          <a:p>
            <a:pPr marL="914400" indent="0">
              <a:buNone/>
            </a:pPr>
            <a:r>
              <a:rPr lang="en-US" dirty="0"/>
              <a:t/>
            </a:r>
            <a:br>
              <a:rPr lang="en-US" dirty="0"/>
            </a:br>
            <a:endParaRPr lang="en-US" dirty="0"/>
          </a:p>
        </p:txBody>
      </p:sp>
      <p:sp>
        <p:nvSpPr>
          <p:cNvPr id="6" name="Slide Number Placeholder 1">
            <a:extLst>
              <a:ext uri="{FF2B5EF4-FFF2-40B4-BE49-F238E27FC236}">
                <a16:creationId xmlns:a16="http://schemas.microsoft.com/office/drawing/2014/main" xmlns="" id="{FEC08229-841D-F7DD-BF58-4ECC665C91A4}"/>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33</a:t>
            </a:fld>
            <a:endParaRPr lang="en-US" sz="2000" dirty="0">
              <a:solidFill>
                <a:srgbClr val="1E0000"/>
              </a:solidFill>
            </a:endParaRPr>
          </a:p>
        </p:txBody>
      </p:sp>
    </p:spTree>
    <p:extLst>
      <p:ext uri="{BB962C8B-B14F-4D97-AF65-F5344CB8AC3E}">
        <p14:creationId xmlns:p14="http://schemas.microsoft.com/office/powerpoint/2010/main" val="3609402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5" name="Rectangle 4"/>
          <p:cNvSpPr/>
          <p:nvPr/>
        </p:nvSpPr>
        <p:spPr>
          <a:xfrm>
            <a:off x="914400" y="1280160"/>
            <a:ext cx="8686800" cy="5570756"/>
          </a:xfrm>
          <a:prstGeom prst="rect">
            <a:avLst/>
          </a:prstGeom>
        </p:spPr>
        <p:txBody>
          <a:bodyPr wrap="square">
            <a:spAutoFit/>
          </a:bodyPr>
          <a:lstStyle/>
          <a:p>
            <a:r>
              <a:rPr lang="en-US" sz="2000" dirty="0">
                <a:solidFill>
                  <a:srgbClr val="1E0000"/>
                </a:solidFill>
              </a:rPr>
              <a:t> For </a:t>
            </a:r>
            <a:r>
              <a:rPr lang="en-US" sz="2000" dirty="0" err="1">
                <a:solidFill>
                  <a:srgbClr val="1E0000"/>
                </a:solidFill>
              </a:rPr>
              <a:t>i</a:t>
            </a:r>
            <a:r>
              <a:rPr lang="en-US" sz="2000" dirty="0">
                <a:solidFill>
                  <a:srgbClr val="1E0000"/>
                </a:solidFill>
              </a:rPr>
              <a:t> := 1 to n Do Begin   // Start at 1, but nothing to do in first row</a:t>
            </a:r>
          </a:p>
          <a:p>
            <a:r>
              <a:rPr lang="en-US" sz="2000" dirty="0">
                <a:solidFill>
                  <a:srgbClr val="1E0000"/>
                </a:solidFill>
              </a:rPr>
              <a:t>   </a:t>
            </a:r>
            <a:r>
              <a:rPr lang="en-US" sz="2000" dirty="0" err="1">
                <a:solidFill>
                  <a:srgbClr val="1E0000"/>
                </a:solidFill>
              </a:rPr>
              <a:t>LoadSWRbyCol</a:t>
            </a:r>
            <a:r>
              <a:rPr lang="en-US" sz="2000" dirty="0">
                <a:solidFill>
                  <a:srgbClr val="1E0000"/>
                </a:solidFill>
              </a:rPr>
              <a:t>(</a:t>
            </a:r>
            <a:r>
              <a:rPr lang="en-US" sz="2000" dirty="0" err="1">
                <a:solidFill>
                  <a:srgbClr val="1E0000"/>
                </a:solidFill>
              </a:rPr>
              <a:t>i,SWR</a:t>
            </a:r>
            <a:r>
              <a:rPr lang="en-US" sz="2000" dirty="0">
                <a:solidFill>
                  <a:srgbClr val="1E0000"/>
                </a:solidFill>
              </a:rPr>
              <a:t>);   // Load Sparse Working Row }</a:t>
            </a:r>
          </a:p>
          <a:p>
            <a:r>
              <a:rPr lang="en-US" sz="2000" dirty="0">
                <a:solidFill>
                  <a:srgbClr val="1E0000"/>
                </a:solidFill>
              </a:rPr>
              <a:t>   p2 := </a:t>
            </a:r>
            <a:r>
              <a:rPr lang="en-US" sz="2000" dirty="0" err="1">
                <a:solidFill>
                  <a:srgbClr val="1E0000"/>
                </a:solidFill>
              </a:rPr>
              <a:t>rowHead</a:t>
            </a:r>
            <a:r>
              <a:rPr lang="en-US" sz="2000" dirty="0">
                <a:solidFill>
                  <a:srgbClr val="1E0000"/>
                </a:solidFill>
              </a:rPr>
              <a:t>[</a:t>
            </a:r>
            <a:r>
              <a:rPr lang="en-US" sz="2000" dirty="0" err="1">
                <a:solidFill>
                  <a:srgbClr val="1E0000"/>
                </a:solidFill>
              </a:rPr>
              <a:t>i</a:t>
            </a:r>
            <a:r>
              <a:rPr lang="en-US" sz="2000" dirty="0">
                <a:solidFill>
                  <a:srgbClr val="1E0000"/>
                </a:solidFill>
              </a:rPr>
              <a:t>]</a:t>
            </a:r>
          </a:p>
          <a:p>
            <a:r>
              <a:rPr lang="en-US" sz="2000" dirty="0">
                <a:solidFill>
                  <a:srgbClr val="1E0000"/>
                </a:solidFill>
              </a:rPr>
              <a:t>   While p2 &lt;&gt; </a:t>
            </a:r>
            <a:r>
              <a:rPr lang="en-US" sz="2000" dirty="0" err="1">
                <a:solidFill>
                  <a:srgbClr val="1E0000"/>
                </a:solidFill>
              </a:rPr>
              <a:t>rowDiag</a:t>
            </a:r>
            <a:r>
              <a:rPr lang="en-US" sz="2000" dirty="0">
                <a:solidFill>
                  <a:srgbClr val="1E0000"/>
                </a:solidFill>
              </a:rPr>
              <a:t>[</a:t>
            </a:r>
            <a:r>
              <a:rPr lang="en-US" sz="2000" dirty="0" err="1">
                <a:solidFill>
                  <a:srgbClr val="1E0000"/>
                </a:solidFill>
              </a:rPr>
              <a:t>i</a:t>
            </a:r>
            <a:r>
              <a:rPr lang="en-US" sz="2000" dirty="0">
                <a:solidFill>
                  <a:srgbClr val="1E0000"/>
                </a:solidFill>
              </a:rPr>
              <a:t>] Do Begin    // This is doing the j loop</a:t>
            </a:r>
          </a:p>
          <a:p>
            <a:r>
              <a:rPr lang="en-US" sz="2000" dirty="0">
                <a:solidFill>
                  <a:srgbClr val="1E0000"/>
                </a:solidFill>
              </a:rPr>
              <a:t>      p1 := </a:t>
            </a:r>
            <a:r>
              <a:rPr lang="en-US" sz="2000" dirty="0" err="1">
                <a:solidFill>
                  <a:srgbClr val="1E0000"/>
                </a:solidFill>
              </a:rPr>
              <a:t>rowDiag</a:t>
            </a:r>
            <a:r>
              <a:rPr lang="en-US" sz="2000" dirty="0">
                <a:solidFill>
                  <a:srgbClr val="1E0000"/>
                </a:solidFill>
              </a:rPr>
              <a:t>[p2.col];</a:t>
            </a:r>
          </a:p>
          <a:p>
            <a:r>
              <a:rPr lang="en-US" sz="2000" dirty="0">
                <a:solidFill>
                  <a:srgbClr val="1E0000"/>
                </a:solidFill>
              </a:rPr>
              <a:t>      SWR[p2.col] := SWR[p2.col] / p1.value;</a:t>
            </a:r>
          </a:p>
          <a:p>
            <a:r>
              <a:rPr lang="en-US" sz="2000" dirty="0">
                <a:solidFill>
                  <a:srgbClr val="1E0000"/>
                </a:solidFill>
              </a:rPr>
              <a:t>      p1 := p1.next;</a:t>
            </a:r>
          </a:p>
          <a:p>
            <a:r>
              <a:rPr lang="en-US" sz="2000" dirty="0">
                <a:solidFill>
                  <a:srgbClr val="1E0000"/>
                </a:solidFill>
              </a:rPr>
              <a:t>      While p1 &lt;&gt; nil Do Begin   // Go to the end of the row</a:t>
            </a:r>
          </a:p>
          <a:p>
            <a:r>
              <a:rPr lang="en-US" sz="2000" dirty="0">
                <a:solidFill>
                  <a:srgbClr val="1E0000"/>
                </a:solidFill>
              </a:rPr>
              <a:t>        SWR[p1.col] := SWR[p1.col] - SWR[p2.col]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      p2 := p2.next;</a:t>
            </a:r>
          </a:p>
          <a:p>
            <a:r>
              <a:rPr lang="en-US" sz="2000" dirty="0">
                <a:solidFill>
                  <a:srgbClr val="1E0000"/>
                </a:solidFill>
              </a:rPr>
              <a:t>    End;</a:t>
            </a:r>
          </a:p>
          <a:p>
            <a:r>
              <a:rPr lang="en-US" sz="2000" dirty="0">
                <a:solidFill>
                  <a:srgbClr val="1E0000"/>
                </a:solidFill>
              </a:rPr>
              <a:t>    </a:t>
            </a:r>
            <a:r>
              <a:rPr lang="en-US" sz="2000" dirty="0" err="1">
                <a:solidFill>
                  <a:srgbClr val="1E0000"/>
                </a:solidFill>
              </a:rPr>
              <a:t>UnloadSWRByCol</a:t>
            </a:r>
            <a:r>
              <a:rPr lang="en-US" sz="2000" dirty="0">
                <a:solidFill>
                  <a:srgbClr val="1E0000"/>
                </a:solidFill>
              </a:rPr>
              <a:t>(</a:t>
            </a:r>
            <a:r>
              <a:rPr lang="en-US" sz="2000" dirty="0" err="1">
                <a:solidFill>
                  <a:srgbClr val="1E0000"/>
                </a:solidFill>
              </a:rPr>
              <a:t>i,SWR</a:t>
            </a:r>
            <a:r>
              <a:rPr lang="en-US" sz="2000" dirty="0">
                <a:solidFill>
                  <a:srgbClr val="1E0000"/>
                </a:solidFill>
              </a:rPr>
              <a:t>);</a:t>
            </a:r>
          </a:p>
          <a:p>
            <a:r>
              <a:rPr lang="en-US" sz="2000" dirty="0">
                <a:solidFill>
                  <a:srgbClr val="1E0000"/>
                </a:solidFill>
              </a:rPr>
              <a:t>  End;</a:t>
            </a:r>
          </a:p>
        </p:txBody>
      </p:sp>
      <p:sp>
        <p:nvSpPr>
          <p:cNvPr id="4" name="Slide Number Placeholder 1">
            <a:extLst>
              <a:ext uri="{FF2B5EF4-FFF2-40B4-BE49-F238E27FC236}">
                <a16:creationId xmlns:a16="http://schemas.microsoft.com/office/drawing/2014/main" xmlns="" id="{D2828EFB-3572-DAF4-C0CD-BE929E339F9E}"/>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34</a:t>
            </a:fld>
            <a:endParaRPr lang="en-US" sz="2000" dirty="0">
              <a:solidFill>
                <a:srgbClr val="1E0000"/>
              </a:solidFill>
            </a:endParaRPr>
          </a:p>
        </p:txBody>
      </p:sp>
    </p:spTree>
    <p:extLst>
      <p:ext uri="{BB962C8B-B14F-4D97-AF65-F5344CB8AC3E}">
        <p14:creationId xmlns:p14="http://schemas.microsoft.com/office/powerpoint/2010/main" val="2051635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Example</a:t>
            </a:r>
          </a:p>
        </p:txBody>
      </p:sp>
      <p:sp>
        <p:nvSpPr>
          <p:cNvPr id="3" name="Content Placeholder 2"/>
          <p:cNvSpPr>
            <a:spLocks noGrp="1"/>
          </p:cNvSpPr>
          <p:nvPr>
            <p:ph idx="1"/>
          </p:nvPr>
        </p:nvSpPr>
        <p:spPr>
          <a:xfrm>
            <a:off x="914400" y="1280160"/>
            <a:ext cx="10439400" cy="1996440"/>
          </a:xfrm>
        </p:spPr>
        <p:txBody>
          <a:bodyPr/>
          <a:lstStyle/>
          <a:p>
            <a:r>
              <a:rPr lang="en-US" dirty="0"/>
              <a:t>Believe it or not, that is all there is to it!  The factorization code itself is quite simple.</a:t>
            </a:r>
          </a:p>
          <a:p>
            <a:r>
              <a:rPr lang="en-US" dirty="0"/>
              <a:t>However, there are a few issues we’ll get to in a second.  But first an example</a:t>
            </a:r>
          </a:p>
          <a:p>
            <a:endParaRPr lang="en-US" dirty="0"/>
          </a:p>
          <a:p>
            <a:endParaRPr lang="en-US" dirty="0"/>
          </a:p>
          <a:p>
            <a:endParaRPr lang="en-US" dirty="0"/>
          </a:p>
          <a:p>
            <a:endParaRPr lang="en-US" dirty="0"/>
          </a:p>
          <a:p>
            <a:r>
              <a:rPr lang="en-US" dirty="0"/>
              <a:t>Notice with this example there is nothing to do with rows 1, 2 and 3 since there is nothing before the </a:t>
            </a:r>
            <a:r>
              <a:rPr lang="en-US" dirty="0" err="1"/>
              <a:t>diag</a:t>
            </a:r>
            <a:r>
              <a:rPr lang="en-US" dirty="0"/>
              <a:t> (p2 will be equal to the </a:t>
            </a:r>
            <a:r>
              <a:rPr lang="en-US" dirty="0" err="1"/>
              <a:t>diag</a:t>
            </a:r>
            <a:r>
              <a:rPr lang="en-US" dirty="0"/>
              <a:t> for the first three rows)</a:t>
            </a:r>
            <a:br>
              <a:rPr lang="en-US" dirty="0"/>
            </a:br>
            <a:r>
              <a:rPr lang="en-US" dirty="0"/>
              <a:t/>
            </a:r>
            <a:br>
              <a:rPr lang="en-US" dirty="0"/>
            </a:br>
            <a:endParaRPr lang="en-US" dirty="0"/>
          </a:p>
          <a:p>
            <a:endParaRPr lang="en-US" dirty="0"/>
          </a:p>
        </p:txBody>
      </p:sp>
      <p:graphicFrame>
        <p:nvGraphicFramePr>
          <p:cNvPr id="5" name="Object 4"/>
          <p:cNvGraphicFramePr>
            <a:graphicFrameLocks noChangeAspect="1"/>
          </p:cNvGraphicFramePr>
          <p:nvPr/>
        </p:nvGraphicFramePr>
        <p:xfrm>
          <a:off x="2819401" y="3276600"/>
          <a:ext cx="2971800" cy="1768866"/>
        </p:xfrm>
        <a:graphic>
          <a:graphicData uri="http://schemas.openxmlformats.org/presentationml/2006/ole">
            <mc:AlternateContent xmlns:mc="http://schemas.openxmlformats.org/markup-compatibility/2006">
              <mc:Choice xmlns:v="urn:schemas-microsoft-com:vml" Requires="v">
                <p:oleObj spid="_x0000_s6146" name="Equation" r:id="rId3" imgW="1536700" imgH="914400" progId="Equation.DSMT4">
                  <p:embed/>
                </p:oleObj>
              </mc:Choice>
              <mc:Fallback>
                <p:oleObj name="Equation" r:id="rId3" imgW="1536700" imgH="9144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1" y="3276600"/>
                        <a:ext cx="2971800" cy="1768866"/>
                      </a:xfrm>
                      <a:prstGeom prst="rect">
                        <a:avLst/>
                      </a:prstGeom>
                      <a:noFill/>
                      <a:ln>
                        <a:noFill/>
                      </a:ln>
                    </p:spPr>
                  </p:pic>
                </p:oleObj>
              </mc:Fallback>
            </mc:AlternateContent>
          </a:graphicData>
        </a:graphic>
      </p:graphicFrame>
      <p:sp>
        <p:nvSpPr>
          <p:cNvPr id="7" name="Slide Number Placeholder 1">
            <a:extLst>
              <a:ext uri="{FF2B5EF4-FFF2-40B4-BE49-F238E27FC236}">
                <a16:creationId xmlns:a16="http://schemas.microsoft.com/office/drawing/2014/main" xmlns="" id="{F63332F5-85AB-BF27-5722-4ABC0C4BEE5B}"/>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35</a:t>
            </a:fld>
            <a:endParaRPr lang="en-US" sz="2000" dirty="0">
              <a:solidFill>
                <a:srgbClr val="1E0000"/>
              </a:solidFill>
            </a:endParaRPr>
          </a:p>
        </p:txBody>
      </p:sp>
    </p:spTree>
    <p:extLst>
      <p:ext uri="{BB962C8B-B14F-4D97-AF65-F5344CB8AC3E}">
        <p14:creationId xmlns:p14="http://schemas.microsoft.com/office/powerpoint/2010/main" val="1246381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52"/>
            <a:ext cx="8458200" cy="1069848"/>
          </a:xfrm>
        </p:spPr>
        <p:txBody>
          <a:bodyPr/>
          <a:lstStyle/>
          <a:p>
            <a:r>
              <a:rPr lang="en-US" dirty="0"/>
              <a:t>Sparse Factorization Example, Cont.</a:t>
            </a:r>
          </a:p>
        </p:txBody>
      </p:sp>
      <p:sp>
        <p:nvSpPr>
          <p:cNvPr id="3" name="Content Placeholder 2"/>
          <p:cNvSpPr>
            <a:spLocks noGrp="1"/>
          </p:cNvSpPr>
          <p:nvPr>
            <p:ph idx="1"/>
          </p:nvPr>
        </p:nvSpPr>
        <p:spPr>
          <a:xfrm>
            <a:off x="457200" y="1280160"/>
            <a:ext cx="10820400" cy="3733800"/>
          </a:xfrm>
        </p:spPr>
        <p:txBody>
          <a:bodyPr/>
          <a:lstStyle/>
          <a:p>
            <a:r>
              <a:rPr lang="en-US" dirty="0"/>
              <a:t>Doing factorization with </a:t>
            </a:r>
            <a:r>
              <a:rPr lang="en-US" dirty="0" err="1"/>
              <a:t>i</a:t>
            </a:r>
            <a:r>
              <a:rPr lang="en-US" dirty="0"/>
              <a:t>=4</a:t>
            </a:r>
          </a:p>
          <a:p>
            <a:pPr lvl="1"/>
            <a:r>
              <a:rPr lang="en-US" dirty="0"/>
              <a:t>Row 4 is full so initially p2= A[4,1] // column 1</a:t>
            </a:r>
          </a:p>
          <a:p>
            <a:pPr lvl="1"/>
            <a:r>
              <a:rPr lang="en-US" dirty="0"/>
              <a:t>SWR = [-4 -3 -2 10]</a:t>
            </a:r>
          </a:p>
          <a:p>
            <a:pPr lvl="1"/>
            <a:r>
              <a:rPr lang="en-US" dirty="0"/>
              <a:t>p1= A[1,1]</a:t>
            </a:r>
          </a:p>
          <a:p>
            <a:pPr lvl="1"/>
            <a:r>
              <a:rPr lang="en-US" dirty="0"/>
              <a:t>SWR[1] = -4/A[1,1] = -4/5 = -0.8</a:t>
            </a:r>
          </a:p>
          <a:p>
            <a:pPr lvl="1"/>
            <a:r>
              <a:rPr lang="en-US" dirty="0"/>
              <a:t>p1 goes to A[1,4]</a:t>
            </a:r>
          </a:p>
          <a:p>
            <a:pPr lvl="1"/>
            <a:r>
              <a:rPr lang="en-US" dirty="0"/>
              <a:t>SWR[4] = 10 – SWR[p2.col]*p1.value = 10 – (-0.8)*-4=6.8</a:t>
            </a:r>
          </a:p>
          <a:p>
            <a:pPr lvl="1"/>
            <a:r>
              <a:rPr lang="en-US" dirty="0"/>
              <a:t>p1 = nil; go to next col</a:t>
            </a:r>
          </a:p>
          <a:p>
            <a:pPr lvl="1"/>
            <a:r>
              <a:rPr lang="en-US" dirty="0"/>
              <a:t>p2 =A[4,2]  // column 2</a:t>
            </a:r>
          </a:p>
          <a:p>
            <a:pPr lvl="1"/>
            <a:r>
              <a:rPr lang="en-US" dirty="0"/>
              <a:t>P1 = A[2,2]</a:t>
            </a:r>
          </a:p>
          <a:p>
            <a:pPr lvl="1"/>
            <a:r>
              <a:rPr lang="en-US" dirty="0"/>
              <a:t>SWR[2]  = -3/A[2,2]= -3/4 = -0.75</a:t>
            </a:r>
          </a:p>
          <a:p>
            <a:endParaRPr lang="en-US" dirty="0"/>
          </a:p>
        </p:txBody>
      </p:sp>
      <p:sp>
        <p:nvSpPr>
          <p:cNvPr id="4" name="TextBox 3"/>
          <p:cNvSpPr txBox="1"/>
          <p:nvPr/>
        </p:nvSpPr>
        <p:spPr>
          <a:xfrm>
            <a:off x="4052497" y="3581400"/>
            <a:ext cx="4315605" cy="461665"/>
          </a:xfrm>
          <a:prstGeom prst="rect">
            <a:avLst/>
          </a:prstGeom>
          <a:solidFill>
            <a:srgbClr val="FFE6E6"/>
          </a:solidFill>
        </p:spPr>
        <p:txBody>
          <a:bodyPr wrap="square" rtlCol="0">
            <a:spAutoFit/>
          </a:bodyPr>
          <a:lstStyle/>
          <a:p>
            <a:r>
              <a:rPr lang="en-US" sz="2400" dirty="0">
                <a:solidFill>
                  <a:srgbClr val="1E0000"/>
                </a:solidFill>
              </a:rPr>
              <a:t>That is, the next element in row 1</a:t>
            </a:r>
          </a:p>
        </p:txBody>
      </p:sp>
      <p:sp>
        <p:nvSpPr>
          <p:cNvPr id="7" name="Slide Number Placeholder 1">
            <a:extLst>
              <a:ext uri="{FF2B5EF4-FFF2-40B4-BE49-F238E27FC236}">
                <a16:creationId xmlns:a16="http://schemas.microsoft.com/office/drawing/2014/main" xmlns="" id="{C7EEA4CF-B9B6-3B1A-A6E9-F3E6AE042496}"/>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36</a:t>
            </a:fld>
            <a:endParaRPr lang="en-US" sz="2000" dirty="0">
              <a:solidFill>
                <a:srgbClr val="1E0000"/>
              </a:solidFill>
            </a:endParaRPr>
          </a:p>
        </p:txBody>
      </p:sp>
    </p:spTree>
    <p:extLst>
      <p:ext uri="{BB962C8B-B14F-4D97-AF65-F5344CB8AC3E}">
        <p14:creationId xmlns:p14="http://schemas.microsoft.com/office/powerpoint/2010/main" val="2822617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52"/>
            <a:ext cx="8305800" cy="1069848"/>
          </a:xfrm>
        </p:spPr>
        <p:txBody>
          <a:bodyPr/>
          <a:lstStyle/>
          <a:p>
            <a:r>
              <a:rPr lang="en-US" dirty="0"/>
              <a:t>Sparse Factorization Example, Cont.</a:t>
            </a:r>
          </a:p>
        </p:txBody>
      </p:sp>
      <p:sp>
        <p:nvSpPr>
          <p:cNvPr id="3" name="Content Placeholder 2"/>
          <p:cNvSpPr>
            <a:spLocks noGrp="1"/>
          </p:cNvSpPr>
          <p:nvPr>
            <p:ph idx="1"/>
          </p:nvPr>
        </p:nvSpPr>
        <p:spPr>
          <a:xfrm>
            <a:off x="640080" y="1280160"/>
            <a:ext cx="8854440" cy="4114800"/>
          </a:xfrm>
        </p:spPr>
        <p:txBody>
          <a:bodyPr/>
          <a:lstStyle/>
          <a:p>
            <a:pPr lvl="1"/>
            <a:r>
              <a:rPr lang="en-US" dirty="0"/>
              <a:t>p1 goes to A[2,4]  // p2=A[4,2]</a:t>
            </a:r>
          </a:p>
          <a:p>
            <a:pPr lvl="1"/>
            <a:r>
              <a:rPr lang="en-US" dirty="0"/>
              <a:t>SWR[4] = 6.8 – SWR[p2.col]*p1.value = 6.8 – (-0.75)*-3=4.55</a:t>
            </a:r>
          </a:p>
          <a:p>
            <a:pPr lvl="1"/>
            <a:r>
              <a:rPr lang="en-US" dirty="0"/>
              <a:t>p1 = nil; go to next col</a:t>
            </a:r>
          </a:p>
          <a:p>
            <a:pPr lvl="1"/>
            <a:r>
              <a:rPr lang="en-US" dirty="0"/>
              <a:t>p2 =A[4,3]  // column 3</a:t>
            </a:r>
          </a:p>
          <a:p>
            <a:pPr lvl="1"/>
            <a:r>
              <a:rPr lang="en-US" dirty="0"/>
              <a:t>p1 = A[3,3]</a:t>
            </a:r>
          </a:p>
          <a:p>
            <a:pPr lvl="1"/>
            <a:r>
              <a:rPr lang="en-US" dirty="0"/>
              <a:t>SWR[3]  = -/A[2,2]= -2/3 = -0.667</a:t>
            </a:r>
          </a:p>
          <a:p>
            <a:pPr lvl="1"/>
            <a:r>
              <a:rPr lang="en-US" dirty="0"/>
              <a:t>p1 goes to A[3,4]  // p2 = A[4,3]</a:t>
            </a:r>
          </a:p>
          <a:p>
            <a:pPr lvl="1"/>
            <a:r>
              <a:rPr lang="en-US" dirty="0"/>
              <a:t>SWR[4] = 4.55 – SWR[p2.col]*p1.value </a:t>
            </a:r>
            <a:br>
              <a:rPr lang="en-US" dirty="0"/>
            </a:br>
            <a:r>
              <a:rPr lang="en-US" dirty="0"/>
              <a:t>= 4.55 – (-0.667)*-2=3.2167</a:t>
            </a:r>
          </a:p>
          <a:p>
            <a:pPr lvl="1"/>
            <a:r>
              <a:rPr lang="en-US" dirty="0"/>
              <a:t>Unload the SWR = [-0.8  -0.75  -0.667  3.2167]</a:t>
            </a:r>
          </a:p>
          <a:p>
            <a:pPr lvl="1"/>
            <a:r>
              <a:rPr lang="en-US" dirty="0"/>
              <a:t>p2 = A[4,4] = </a:t>
            </a:r>
            <a:r>
              <a:rPr lang="en-US" dirty="0" err="1"/>
              <a:t>diag</a:t>
            </a:r>
            <a:r>
              <a:rPr lang="en-US" dirty="0"/>
              <a:t> so done</a:t>
            </a:r>
          </a:p>
          <a:p>
            <a:pPr lvl="1"/>
            <a:endParaRPr lang="en-US" dirty="0"/>
          </a:p>
          <a:p>
            <a:pPr lvl="1"/>
            <a:endParaRPr lang="en-US" dirty="0"/>
          </a:p>
          <a:p>
            <a:pPr lvl="1"/>
            <a:endParaRPr lang="en-US" dirty="0"/>
          </a:p>
          <a:p>
            <a:pPr lvl="1"/>
            <a:endParaRPr lang="en-US" dirty="0"/>
          </a:p>
        </p:txBody>
      </p:sp>
      <p:sp>
        <p:nvSpPr>
          <p:cNvPr id="6" name="TextBox 5"/>
          <p:cNvSpPr txBox="1"/>
          <p:nvPr/>
        </p:nvSpPr>
        <p:spPr>
          <a:xfrm>
            <a:off x="5562600" y="1280160"/>
            <a:ext cx="3419526" cy="461665"/>
          </a:xfrm>
          <a:prstGeom prst="rect">
            <a:avLst/>
          </a:prstGeom>
          <a:solidFill>
            <a:srgbClr val="FFE6E6"/>
          </a:solidFill>
        </p:spPr>
        <p:txBody>
          <a:bodyPr wrap="square" rtlCol="0">
            <a:spAutoFit/>
          </a:bodyPr>
          <a:lstStyle/>
          <a:p>
            <a:r>
              <a:rPr lang="en-US" sz="2400" dirty="0">
                <a:solidFill>
                  <a:srgbClr val="1E0000"/>
                </a:solidFill>
              </a:rPr>
              <a:t>The next element in row 2</a:t>
            </a:r>
          </a:p>
        </p:txBody>
      </p:sp>
      <p:sp>
        <p:nvSpPr>
          <p:cNvPr id="7" name="TextBox 6"/>
          <p:cNvSpPr txBox="1"/>
          <p:nvPr/>
        </p:nvSpPr>
        <p:spPr>
          <a:xfrm>
            <a:off x="5943600" y="3886200"/>
            <a:ext cx="3419526" cy="461665"/>
          </a:xfrm>
          <a:prstGeom prst="rect">
            <a:avLst/>
          </a:prstGeom>
          <a:solidFill>
            <a:srgbClr val="FFE6E6"/>
          </a:solidFill>
        </p:spPr>
        <p:txBody>
          <a:bodyPr wrap="square" rtlCol="0">
            <a:spAutoFit/>
          </a:bodyPr>
          <a:lstStyle/>
          <a:p>
            <a:r>
              <a:rPr lang="en-US" sz="2400" dirty="0">
                <a:solidFill>
                  <a:srgbClr val="1E0000"/>
                </a:solidFill>
              </a:rPr>
              <a:t>The next element in row 3</a:t>
            </a:r>
          </a:p>
        </p:txBody>
      </p:sp>
      <p:sp>
        <p:nvSpPr>
          <p:cNvPr id="8" name="Slide Number Placeholder 1">
            <a:extLst>
              <a:ext uri="{FF2B5EF4-FFF2-40B4-BE49-F238E27FC236}">
                <a16:creationId xmlns:a16="http://schemas.microsoft.com/office/drawing/2014/main" xmlns="" id="{2372D427-941C-EA06-D84F-C33668D32E8A}"/>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37</a:t>
            </a:fld>
            <a:endParaRPr lang="en-US" sz="2000" dirty="0">
              <a:solidFill>
                <a:srgbClr val="1E0000"/>
              </a:solidFill>
            </a:endParaRPr>
          </a:p>
        </p:txBody>
      </p:sp>
    </p:spTree>
    <p:extLst>
      <p:ext uri="{BB962C8B-B14F-4D97-AF65-F5344CB8AC3E}">
        <p14:creationId xmlns:p14="http://schemas.microsoft.com/office/powerpoint/2010/main" val="369173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52"/>
            <a:ext cx="8763000" cy="1069848"/>
          </a:xfrm>
        </p:spPr>
        <p:txBody>
          <a:bodyPr/>
          <a:lstStyle/>
          <a:p>
            <a:r>
              <a:rPr lang="en-US" dirty="0"/>
              <a:t>Sparse Factorization Examples, Cont.</a:t>
            </a:r>
          </a:p>
        </p:txBody>
      </p:sp>
      <p:sp>
        <p:nvSpPr>
          <p:cNvPr id="3" name="Content Placeholder 2"/>
          <p:cNvSpPr>
            <a:spLocks noGrp="1"/>
          </p:cNvSpPr>
          <p:nvPr>
            <p:ph idx="1"/>
          </p:nvPr>
        </p:nvSpPr>
        <p:spPr>
          <a:xfrm>
            <a:off x="457200" y="1280160"/>
            <a:ext cx="11297920" cy="3733800"/>
          </a:xfrm>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For a second example, again consider the same system, except with the nodes renumbered</a:t>
            </a:r>
            <a:br>
              <a:rPr lang="en-US" dirty="0"/>
            </a:br>
            <a:r>
              <a:rPr lang="en-US" dirty="0"/>
              <a:t/>
            </a:r>
            <a:br>
              <a:rPr lang="en-US" dirty="0"/>
            </a:br>
            <a:endParaRPr lang="en-US" dirty="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24590522"/>
              </p:ext>
            </p:extLst>
          </p:nvPr>
        </p:nvGraphicFramePr>
        <p:xfrm>
          <a:off x="871537" y="1378585"/>
          <a:ext cx="5427663" cy="1768475"/>
        </p:xfrm>
        <a:graphic>
          <a:graphicData uri="http://schemas.openxmlformats.org/presentationml/2006/ole">
            <mc:AlternateContent xmlns:mc="http://schemas.openxmlformats.org/markup-compatibility/2006">
              <mc:Choice xmlns:v="urn:schemas-microsoft-com:vml" Requires="v">
                <p:oleObj spid="_x0000_s7170" name="Equation" r:id="rId3" imgW="2806560" imgH="914400" progId="Equation.DSMT4">
                  <p:embed/>
                </p:oleObj>
              </mc:Choice>
              <mc:Fallback>
                <p:oleObj name="Equation" r:id="rId3" imgW="2806560" imgH="914400" progId="Equation.DSMT4">
                  <p:embed/>
                  <p:pic>
                    <p:nvPicPr>
                      <p:cNvPr id="5" name="Object 4"/>
                      <p:cNvPicPr>
                        <a:picLocks noChangeAspect="1" noChangeArrowheads="1"/>
                      </p:cNvPicPr>
                      <p:nvPr/>
                    </p:nvPicPr>
                    <p:blipFill>
                      <a:blip r:embed="rId4"/>
                      <a:srcRect/>
                      <a:stretch>
                        <a:fillRect/>
                      </a:stretch>
                    </p:blipFill>
                    <p:spPr bwMode="auto">
                      <a:xfrm>
                        <a:off x="871537" y="1378585"/>
                        <a:ext cx="54276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00093459"/>
              </p:ext>
            </p:extLst>
          </p:nvPr>
        </p:nvGraphicFramePr>
        <p:xfrm>
          <a:off x="1066800" y="4419600"/>
          <a:ext cx="2946400" cy="1768475"/>
        </p:xfrm>
        <a:graphic>
          <a:graphicData uri="http://schemas.openxmlformats.org/presentationml/2006/ole">
            <mc:AlternateContent xmlns:mc="http://schemas.openxmlformats.org/markup-compatibility/2006">
              <mc:Choice xmlns:v="urn:schemas-microsoft-com:vml" Requires="v">
                <p:oleObj spid="_x0000_s7171" name="Equation" r:id="rId5" imgW="1523880" imgH="914400" progId="Equation.DSMT4">
                  <p:embed/>
                </p:oleObj>
              </mc:Choice>
              <mc:Fallback>
                <p:oleObj name="Equation" r:id="rId5" imgW="1523880" imgH="914400" progId="Equation.DSMT4">
                  <p:embed/>
                  <p:pic>
                    <p:nvPicPr>
                      <p:cNvPr id="6" name="Object 5"/>
                      <p:cNvPicPr>
                        <a:picLocks noChangeAspect="1" noChangeArrowheads="1"/>
                      </p:cNvPicPr>
                      <p:nvPr/>
                    </p:nvPicPr>
                    <p:blipFill>
                      <a:blip r:embed="rId6"/>
                      <a:srcRect/>
                      <a:stretch>
                        <a:fillRect/>
                      </a:stretch>
                    </p:blipFill>
                    <p:spPr bwMode="auto">
                      <a:xfrm>
                        <a:off x="1066800" y="4419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Slide Number Placeholder 1">
            <a:extLst>
              <a:ext uri="{FF2B5EF4-FFF2-40B4-BE49-F238E27FC236}">
                <a16:creationId xmlns:a16="http://schemas.microsoft.com/office/drawing/2014/main" xmlns="" id="{F9868C89-99BB-C0A6-44FC-6E58E95CFDEE}"/>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38</a:t>
            </a:fld>
            <a:endParaRPr lang="en-US" sz="2000" dirty="0">
              <a:solidFill>
                <a:srgbClr val="1E0000"/>
              </a:solidFill>
            </a:endParaRPr>
          </a:p>
        </p:txBody>
      </p:sp>
    </p:spTree>
    <p:extLst>
      <p:ext uri="{BB962C8B-B14F-4D97-AF65-F5344CB8AC3E}">
        <p14:creationId xmlns:p14="http://schemas.microsoft.com/office/powerpoint/2010/main" val="106060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Algorithm Without Pivoting Processing by row</a:t>
            </a:r>
          </a:p>
        </p:txBody>
      </p:sp>
      <p:sp>
        <p:nvSpPr>
          <p:cNvPr id="3" name="Content Placeholder 2"/>
          <p:cNvSpPr>
            <a:spLocks noGrp="1"/>
          </p:cNvSpPr>
          <p:nvPr>
            <p:ph idx="1"/>
          </p:nvPr>
        </p:nvSpPr>
        <p:spPr>
          <a:xfrm>
            <a:off x="457200" y="1280160"/>
            <a:ext cx="10363200" cy="5309553"/>
          </a:xfrm>
        </p:spPr>
        <p:txBody>
          <a:bodyPr>
            <a:normAutofit fontScale="92500"/>
          </a:bodyPr>
          <a:lstStyle/>
          <a:p>
            <a:r>
              <a:rPr lang="en-US" dirty="0"/>
              <a:t>We will use the more common approach of having ones on the diagonals of </a:t>
            </a:r>
            <a:r>
              <a:rPr lang="en-US" b="1" dirty="0"/>
              <a:t>L</a:t>
            </a:r>
            <a:r>
              <a:rPr lang="en-US" dirty="0"/>
              <a:t>.  Also in the common, diagonally dominant power system problems pivoting is not needed.</a:t>
            </a:r>
            <a:br>
              <a:rPr lang="en-US" dirty="0"/>
            </a:br>
            <a:r>
              <a:rPr lang="en-US" dirty="0"/>
              <a:t>The below algorithm is in row form (useful with sparsity!)</a:t>
            </a:r>
          </a:p>
          <a:p>
            <a:pPr marL="0" indent="0">
              <a:buNone/>
            </a:pPr>
            <a:endParaRPr lang="en-US" sz="2400" dirty="0"/>
          </a:p>
          <a:p>
            <a:pPr marL="0" indent="0">
              <a:buNone/>
            </a:pPr>
            <a:r>
              <a:rPr lang="en-US" sz="2400" dirty="0"/>
              <a:t>For i := 2 to n Do Begin  // This is the row being processed</a:t>
            </a:r>
          </a:p>
          <a:p>
            <a:pPr marL="0" indent="0">
              <a:buNone/>
            </a:pPr>
            <a:r>
              <a:rPr lang="en-US" sz="2400" dirty="0"/>
              <a:t>  For j := 1 to i-1 Do Begin  // Rows subtracted from row i</a:t>
            </a:r>
          </a:p>
          <a:p>
            <a:pPr marL="0" indent="0">
              <a:buNone/>
            </a:pPr>
            <a:r>
              <a:rPr lang="en-US" sz="2400" dirty="0"/>
              <a:t>    A[</a:t>
            </a:r>
            <a:r>
              <a:rPr lang="en-US" sz="2400" dirty="0" err="1"/>
              <a:t>i,j</a:t>
            </a:r>
            <a:r>
              <a:rPr lang="en-US" sz="2400" dirty="0"/>
              <a:t>] = A[</a:t>
            </a:r>
            <a:r>
              <a:rPr lang="en-US" sz="2400" dirty="0" err="1"/>
              <a:t>i,j</a:t>
            </a:r>
            <a:r>
              <a:rPr lang="en-US" sz="2400" dirty="0"/>
              <a:t>]/A[</a:t>
            </a:r>
            <a:r>
              <a:rPr lang="en-US" sz="2400" dirty="0" err="1"/>
              <a:t>j,j</a:t>
            </a:r>
            <a:r>
              <a:rPr lang="en-US" sz="2400" dirty="0"/>
              <a:t>]  // This is the scaling </a:t>
            </a:r>
          </a:p>
          <a:p>
            <a:pPr marL="0" indent="0">
              <a:buNone/>
            </a:pPr>
            <a:r>
              <a:rPr lang="en-US" sz="2400" dirty="0"/>
              <a:t>    For k := j+1 to n Do Begin  // Go through each column in </a:t>
            </a:r>
            <a:r>
              <a:rPr lang="en-US" sz="2400" dirty="0" err="1"/>
              <a:t>i</a:t>
            </a:r>
            <a:endParaRPr lang="en-US" sz="2400" dirty="0"/>
          </a:p>
          <a:p>
            <a:pPr marL="0" indent="0">
              <a:buNone/>
            </a:pPr>
            <a:r>
              <a:rPr lang="en-US" sz="2400" dirty="0"/>
              <a:t>      A[</a:t>
            </a:r>
            <a:r>
              <a:rPr lang="en-US" sz="2400" dirty="0" err="1"/>
              <a:t>i,k</a:t>
            </a:r>
            <a:r>
              <a:rPr lang="en-US" sz="2400" dirty="0"/>
              <a:t>] = A[</a:t>
            </a:r>
            <a:r>
              <a:rPr lang="en-US" sz="2400" dirty="0" err="1"/>
              <a:t>i,k</a:t>
            </a:r>
            <a:r>
              <a:rPr lang="en-US" sz="2400" dirty="0"/>
              <a:t>] - A[</a:t>
            </a:r>
            <a:r>
              <a:rPr lang="en-US" sz="2400" dirty="0" err="1"/>
              <a:t>i,j</a:t>
            </a:r>
            <a:r>
              <a:rPr lang="en-US" sz="2400" dirty="0"/>
              <a:t>]*A[</a:t>
            </a:r>
            <a:r>
              <a:rPr lang="en-US" sz="2400" dirty="0" err="1"/>
              <a:t>j,k</a:t>
            </a:r>
            <a:r>
              <a:rPr lang="en-US" sz="2400" dirty="0"/>
              <a:t>]</a:t>
            </a:r>
          </a:p>
          <a:p>
            <a:pPr marL="0" indent="0">
              <a:buNone/>
            </a:pPr>
            <a:r>
              <a:rPr lang="en-US" sz="2400" dirty="0"/>
              <a:t>    End;</a:t>
            </a:r>
          </a:p>
          <a:p>
            <a:pPr marL="0" indent="0">
              <a:buNone/>
            </a:pPr>
            <a:r>
              <a:rPr lang="en-US" sz="2400" dirty="0"/>
              <a:t>  End;</a:t>
            </a:r>
          </a:p>
          <a:p>
            <a:pPr marL="0" indent="0">
              <a:buNone/>
            </a:pPr>
            <a:r>
              <a:rPr lang="en-US" sz="2400" dirty="0"/>
              <a:t>End;</a:t>
            </a:r>
          </a:p>
          <a:p>
            <a:pPr marL="0" indent="0">
              <a:buNone/>
            </a:pPr>
            <a:endParaRPr lang="en-US" sz="2400" dirty="0"/>
          </a:p>
          <a:p>
            <a:pPr marL="0" indent="0">
              <a:buNone/>
            </a:pPr>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a:t>
            </a:fld>
            <a:endParaRPr lang="en-US" sz="2000" dirty="0">
              <a:solidFill>
                <a:srgbClr val="1E0000"/>
              </a:solidFill>
            </a:endParaRPr>
          </a:p>
        </p:txBody>
      </p:sp>
    </p:spTree>
    <p:extLst>
      <p:ext uri="{BB962C8B-B14F-4D97-AF65-F5344CB8AC3E}">
        <p14:creationId xmlns:p14="http://schemas.microsoft.com/office/powerpoint/2010/main" val="3126675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52"/>
            <a:ext cx="8839200" cy="1069848"/>
          </a:xfrm>
        </p:spPr>
        <p:txBody>
          <a:bodyPr/>
          <a:lstStyle/>
          <a:p>
            <a:r>
              <a:rPr lang="en-US" dirty="0"/>
              <a:t>Sparse Factorization Examples, Cont.</a:t>
            </a:r>
          </a:p>
        </p:txBody>
      </p:sp>
      <p:sp>
        <p:nvSpPr>
          <p:cNvPr id="3" name="Content Placeholder 2"/>
          <p:cNvSpPr>
            <a:spLocks noGrp="1"/>
          </p:cNvSpPr>
          <p:nvPr>
            <p:ph idx="1"/>
          </p:nvPr>
        </p:nvSpPr>
        <p:spPr>
          <a:xfrm>
            <a:off x="457200" y="1280160"/>
            <a:ext cx="6492240" cy="4114800"/>
          </a:xfrm>
        </p:spPr>
        <p:txBody>
          <a:bodyPr/>
          <a:lstStyle/>
          <a:p>
            <a:r>
              <a:rPr lang="en-US" dirty="0"/>
              <a:t>With </a:t>
            </a:r>
            <a:r>
              <a:rPr lang="en-US" dirty="0" err="1"/>
              <a:t>i</a:t>
            </a:r>
            <a:r>
              <a:rPr lang="en-US" dirty="0"/>
              <a:t>=2, load SWR = [-4 5 0 0]</a:t>
            </a:r>
          </a:p>
          <a:p>
            <a:pPr lvl="1"/>
            <a:r>
              <a:rPr lang="en-US" dirty="0"/>
              <a:t>p2 = B[2,1]</a:t>
            </a:r>
          </a:p>
          <a:p>
            <a:pPr lvl="1"/>
            <a:r>
              <a:rPr lang="en-US" dirty="0"/>
              <a:t>p1 = B[1,1]</a:t>
            </a:r>
          </a:p>
          <a:p>
            <a:pPr lvl="1"/>
            <a:r>
              <a:rPr lang="en-US" dirty="0"/>
              <a:t>SWR[1]=-4/p1.value=-4/10 = -0.4</a:t>
            </a:r>
          </a:p>
          <a:p>
            <a:pPr lvl="1"/>
            <a:r>
              <a:rPr lang="en-US" dirty="0"/>
              <a:t>p1 = B[1,2]</a:t>
            </a:r>
          </a:p>
          <a:p>
            <a:pPr lvl="1"/>
            <a:r>
              <a:rPr lang="en-US" dirty="0"/>
              <a:t>SWR[2]=5 – (-0.4)*(-4) = 1.6</a:t>
            </a:r>
          </a:p>
          <a:p>
            <a:pPr lvl="1"/>
            <a:r>
              <a:rPr lang="en-US" dirty="0"/>
              <a:t>p1 = B[1,3]</a:t>
            </a:r>
          </a:p>
          <a:p>
            <a:pPr lvl="1"/>
            <a:r>
              <a:rPr lang="en-US" dirty="0"/>
              <a:t>SWR[3]= 0 – (-0.4)*(-3) = -1.2</a:t>
            </a:r>
          </a:p>
          <a:p>
            <a:pPr lvl="1"/>
            <a:r>
              <a:rPr lang="en-US" dirty="0"/>
              <a:t>p1 = B[1,4]</a:t>
            </a:r>
          </a:p>
          <a:p>
            <a:pPr lvl="1"/>
            <a:r>
              <a:rPr lang="en-US" dirty="0"/>
              <a:t>SWR[4]=0 – (-0.4)*(-2) = -0.8</a:t>
            </a:r>
          </a:p>
          <a:p>
            <a:pPr lvl="1"/>
            <a:r>
              <a:rPr lang="en-US" dirty="0"/>
              <a:t>p2=p2.next=</a:t>
            </a:r>
            <a:r>
              <a:rPr lang="en-US" dirty="0" err="1"/>
              <a:t>diag</a:t>
            </a:r>
            <a:r>
              <a:rPr lang="en-US" dirty="0"/>
              <a:t> so done</a:t>
            </a:r>
          </a:p>
          <a:p>
            <a:pPr lvl="1"/>
            <a:r>
              <a:rPr lang="en-US" dirty="0" err="1"/>
              <a:t>UnloadSWR</a:t>
            </a:r>
            <a:r>
              <a:rPr lang="en-US" dirty="0"/>
              <a:t> and </a:t>
            </a:r>
            <a:r>
              <a:rPr lang="en-US" b="1" dirty="0"/>
              <a:t>we have a problem!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8101519"/>
              </p:ext>
            </p:extLst>
          </p:nvPr>
        </p:nvGraphicFramePr>
        <p:xfrm>
          <a:off x="6019800" y="1752600"/>
          <a:ext cx="2946400" cy="1768475"/>
        </p:xfrm>
        <a:graphic>
          <a:graphicData uri="http://schemas.openxmlformats.org/presentationml/2006/ole">
            <mc:AlternateContent xmlns:mc="http://schemas.openxmlformats.org/markup-compatibility/2006">
              <mc:Choice xmlns:v="urn:schemas-microsoft-com:vml" Requires="v">
                <p:oleObj spid="_x0000_s8194" name="Equation" r:id="rId3" imgW="1523880" imgH="914400" progId="Equation.DSMT4">
                  <p:embed/>
                </p:oleObj>
              </mc:Choice>
              <mc:Fallback>
                <p:oleObj name="Equation" r:id="rId3" imgW="1523880" imgH="9144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752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72909" y="5036403"/>
            <a:ext cx="3534942" cy="830997"/>
          </a:xfrm>
          <a:prstGeom prst="rect">
            <a:avLst/>
          </a:prstGeom>
          <a:solidFill>
            <a:srgbClr val="FFE6E6"/>
          </a:solidFill>
        </p:spPr>
        <p:txBody>
          <a:bodyPr wrap="square" rtlCol="0">
            <a:spAutoFit/>
          </a:bodyPr>
          <a:lstStyle/>
          <a:p>
            <a:r>
              <a:rPr lang="en-US" sz="2400" dirty="0">
                <a:solidFill>
                  <a:srgbClr val="1E0000"/>
                </a:solidFill>
              </a:rPr>
              <a:t>There are no elements in</a:t>
            </a:r>
            <a:br>
              <a:rPr lang="en-US" sz="2400" dirty="0">
                <a:solidFill>
                  <a:srgbClr val="1E0000"/>
                </a:solidFill>
              </a:rPr>
            </a:br>
            <a:r>
              <a:rPr lang="en-US" sz="2400" dirty="0">
                <a:solidFill>
                  <a:srgbClr val="1E0000"/>
                </a:solidFill>
              </a:rPr>
              <a:t>row 2 for columns 3 and 4!</a:t>
            </a:r>
          </a:p>
        </p:txBody>
      </p:sp>
      <p:sp>
        <p:nvSpPr>
          <p:cNvPr id="8" name="Slide Number Placeholder 1">
            <a:extLst>
              <a:ext uri="{FF2B5EF4-FFF2-40B4-BE49-F238E27FC236}">
                <a16:creationId xmlns:a16="http://schemas.microsoft.com/office/drawing/2014/main" xmlns="" id="{4AC28B61-8D95-16ED-7C8A-541D2A2DC3F8}"/>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39</a:t>
            </a:fld>
            <a:endParaRPr lang="en-US" sz="2000" dirty="0">
              <a:solidFill>
                <a:srgbClr val="1E0000"/>
              </a:solidFill>
            </a:endParaRPr>
          </a:p>
        </p:txBody>
      </p:sp>
    </p:spTree>
    <p:extLst>
      <p:ext uri="{BB962C8B-B14F-4D97-AF65-F5344CB8AC3E}">
        <p14:creationId xmlns:p14="http://schemas.microsoft.com/office/powerpoint/2010/main" val="3316676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a:xfrm>
            <a:off x="457200" y="1280160"/>
            <a:ext cx="11297920" cy="3733800"/>
          </a:xfrm>
        </p:spPr>
        <p:txBody>
          <a:bodyPr/>
          <a:lstStyle/>
          <a:p>
            <a:r>
              <a:rPr lang="en-US" dirty="0"/>
              <a:t>When doing a factorization of a sparse matrix some values that were originally zero can become nonzero during the factorization process</a:t>
            </a:r>
          </a:p>
          <a:p>
            <a:r>
              <a:rPr lang="en-US" dirty="0"/>
              <a:t>These new values are called “fills” </a:t>
            </a:r>
            <a:br>
              <a:rPr lang="en-US" dirty="0"/>
            </a:br>
            <a:r>
              <a:rPr lang="en-US" dirty="0"/>
              <a:t>(some call them fill-ins)</a:t>
            </a:r>
          </a:p>
          <a:p>
            <a:r>
              <a:rPr lang="en-US" dirty="0"/>
              <a:t>For a structurally symmetric matrix the fill occurs for both the element and its transpose value (i.e., </a:t>
            </a:r>
            <a:r>
              <a:rPr lang="en-US" b="1" dirty="0" err="1"/>
              <a:t>A</a:t>
            </a:r>
            <a:r>
              <a:rPr lang="en-US" baseline="-25000" dirty="0" err="1"/>
              <a:t>ij</a:t>
            </a:r>
            <a:r>
              <a:rPr lang="en-US" dirty="0"/>
              <a:t> and </a:t>
            </a:r>
            <a:r>
              <a:rPr lang="en-US" b="1" dirty="0" err="1"/>
              <a:t>A</a:t>
            </a:r>
            <a:r>
              <a:rPr lang="en-US" baseline="-25000" dirty="0" err="1"/>
              <a:t>ji</a:t>
            </a:r>
            <a:r>
              <a:rPr lang="en-US" dirty="0"/>
              <a:t>)</a:t>
            </a:r>
          </a:p>
          <a:p>
            <a:r>
              <a:rPr lang="en-US" dirty="0"/>
              <a:t>How many fills are required depends on how the matrix is ordered</a:t>
            </a:r>
          </a:p>
          <a:p>
            <a:pPr lvl="1"/>
            <a:r>
              <a:rPr lang="en-US" dirty="0"/>
              <a:t>For a power system case this depends on the bus ordering</a:t>
            </a:r>
          </a:p>
        </p:txBody>
      </p:sp>
      <p:sp>
        <p:nvSpPr>
          <p:cNvPr id="6" name="Slide Number Placeholder 1">
            <a:extLst>
              <a:ext uri="{FF2B5EF4-FFF2-40B4-BE49-F238E27FC236}">
                <a16:creationId xmlns:a16="http://schemas.microsoft.com/office/drawing/2014/main" xmlns="" id="{7BF0C7E7-3DFA-82CA-4C32-B2219EC76B00}"/>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40</a:t>
            </a:fld>
            <a:endParaRPr lang="en-US" sz="2000" dirty="0">
              <a:solidFill>
                <a:srgbClr val="1E0000"/>
              </a:solidFill>
            </a:endParaRPr>
          </a:p>
        </p:txBody>
      </p:sp>
    </p:spTree>
    <p:extLst>
      <p:ext uri="{BB962C8B-B14F-4D97-AF65-F5344CB8AC3E}">
        <p14:creationId xmlns:p14="http://schemas.microsoft.com/office/powerpoint/2010/main" val="1813214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a:xfrm>
            <a:off x="457200" y="1280160"/>
            <a:ext cx="11201400" cy="5105400"/>
          </a:xfrm>
        </p:spPr>
        <p:txBody>
          <a:bodyPr/>
          <a:lstStyle/>
          <a:p>
            <a:r>
              <a:rPr lang="en-US" dirty="0"/>
              <a:t>There are two key issues associated with fills</a:t>
            </a:r>
          </a:p>
          <a:p>
            <a:pPr lvl="1"/>
            <a:r>
              <a:rPr lang="en-US" dirty="0"/>
              <a:t>Adding the fills</a:t>
            </a:r>
          </a:p>
          <a:p>
            <a:pPr lvl="1"/>
            <a:r>
              <a:rPr lang="en-US" dirty="0"/>
              <a:t>Ordering the matrix elements (buses in our case) to reduce the number of fills</a:t>
            </a:r>
            <a:endParaRPr lang="en-US" sz="2800" dirty="0"/>
          </a:p>
          <a:p>
            <a:r>
              <a:rPr lang="en-US" dirty="0"/>
              <a:t>The amount of computation required to factor a sparse matrix depends upon the number of </a:t>
            </a:r>
            <a:r>
              <a:rPr lang="en-US" dirty="0" err="1"/>
              <a:t>nonzeros</a:t>
            </a:r>
            <a:r>
              <a:rPr lang="en-US" dirty="0"/>
              <a:t> in the original matrix, and the number of fills added</a:t>
            </a:r>
          </a:p>
          <a:p>
            <a:r>
              <a:rPr lang="en-US" dirty="0"/>
              <a:t>How the matrix is ordered can have a dramatic impact on the number of fills, and hence the required computation </a:t>
            </a:r>
          </a:p>
          <a:p>
            <a:r>
              <a:rPr lang="en-US" dirty="0"/>
              <a:t>Usually a matrix cannot be ordered to totally eliminate fills</a:t>
            </a:r>
          </a:p>
        </p:txBody>
      </p:sp>
      <p:sp>
        <p:nvSpPr>
          <p:cNvPr id="6" name="Slide Number Placeholder 1">
            <a:extLst>
              <a:ext uri="{FF2B5EF4-FFF2-40B4-BE49-F238E27FC236}">
                <a16:creationId xmlns:a16="http://schemas.microsoft.com/office/drawing/2014/main" xmlns="" id="{9A90C7A8-A4A6-2DA2-7BA1-5F30FC6428AF}"/>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41</a:t>
            </a:fld>
            <a:endParaRPr lang="en-US" sz="2000" dirty="0">
              <a:solidFill>
                <a:srgbClr val="1E0000"/>
              </a:solidFill>
            </a:endParaRPr>
          </a:p>
        </p:txBody>
      </p:sp>
    </p:spTree>
    <p:extLst>
      <p:ext uri="{BB962C8B-B14F-4D97-AF65-F5344CB8AC3E}">
        <p14:creationId xmlns:p14="http://schemas.microsoft.com/office/powerpoint/2010/main" val="1709688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001000" cy="1069848"/>
          </a:xfrm>
        </p:spPr>
        <p:txBody>
          <a:bodyPr/>
          <a:lstStyle/>
          <a:p>
            <a:r>
              <a:rPr lang="en-US" dirty="0">
                <a:solidFill>
                  <a:srgbClr val="1E0000"/>
                </a:solidFill>
              </a:rPr>
              <a:t>Fill Examples</a:t>
            </a:r>
          </a:p>
        </p:txBody>
      </p:sp>
      <p:grpSp>
        <p:nvGrpSpPr>
          <p:cNvPr id="14" name="Group 13"/>
          <p:cNvGrpSpPr/>
          <p:nvPr/>
        </p:nvGrpSpPr>
        <p:grpSpPr>
          <a:xfrm>
            <a:off x="1238074" y="1366483"/>
            <a:ext cx="3657600" cy="2819400"/>
            <a:chOff x="685800" y="1295400"/>
            <a:chExt cx="3657600" cy="2819400"/>
          </a:xfrm>
        </p:grpSpPr>
        <p:cxnSp>
          <p:nvCxnSpPr>
            <p:cNvPr id="9" name="Straight Connector 8"/>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4" name="Oval 3"/>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sp>
          <p:nvSpPr>
            <p:cNvPr id="5" name="Oval 4"/>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6" name="Oval 5"/>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7" name="Oval 6"/>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grpSp>
      <p:grpSp>
        <p:nvGrpSpPr>
          <p:cNvPr id="15" name="Group 14"/>
          <p:cNvGrpSpPr/>
          <p:nvPr/>
        </p:nvGrpSpPr>
        <p:grpSpPr>
          <a:xfrm>
            <a:off x="5564909" y="1404583"/>
            <a:ext cx="3657600" cy="2819400"/>
            <a:chOff x="685800" y="1295400"/>
            <a:chExt cx="3657600" cy="2819400"/>
          </a:xfrm>
        </p:grpSpPr>
        <p:cxnSp>
          <p:nvCxnSpPr>
            <p:cNvPr id="16" name="Straight Connector 15"/>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19" name="Oval 18"/>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20" name="Oval 19"/>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21" name="Oval 20"/>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sp>
          <p:nvSpPr>
            <p:cNvPr id="22" name="Oval 21"/>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grpSp>
      <p:graphicFrame>
        <p:nvGraphicFramePr>
          <p:cNvPr id="23" name="Object 22"/>
          <p:cNvGraphicFramePr>
            <a:graphicFrameLocks noChangeAspect="1"/>
          </p:cNvGraphicFramePr>
          <p:nvPr>
            <p:extLst>
              <p:ext uri="{D42A27DB-BD31-4B8C-83A1-F6EECF244321}">
                <p14:modId xmlns:p14="http://schemas.microsoft.com/office/powerpoint/2010/main" val="1540532501"/>
              </p:ext>
            </p:extLst>
          </p:nvPr>
        </p:nvGraphicFramePr>
        <p:xfrm>
          <a:off x="1283338" y="4292807"/>
          <a:ext cx="2865783" cy="1705763"/>
        </p:xfrm>
        <a:graphic>
          <a:graphicData uri="http://schemas.openxmlformats.org/presentationml/2006/ole">
            <mc:AlternateContent xmlns:mc="http://schemas.openxmlformats.org/markup-compatibility/2006">
              <mc:Choice xmlns:v="urn:schemas-microsoft-com:vml" Requires="v">
                <p:oleObj spid="_x0000_s9218" name="Equation" r:id="rId3" imgW="1536480" imgH="914400" progId="Equation.DSMT4">
                  <p:embed/>
                </p:oleObj>
              </mc:Choice>
              <mc:Fallback>
                <p:oleObj name="Equation" r:id="rId3" imgW="1536480" imgH="914400" progId="Equation.DSMT4">
                  <p:embed/>
                  <p:pic>
                    <p:nvPicPr>
                      <p:cNvPr id="23"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3338" y="4292807"/>
                        <a:ext cx="2865783" cy="1705763"/>
                      </a:xfrm>
                      <a:prstGeom prst="rect">
                        <a:avLst/>
                      </a:prstGeom>
                      <a:noFill/>
                      <a:ln>
                        <a:noFill/>
                      </a:ln>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4175647679"/>
              </p:ext>
            </p:extLst>
          </p:nvPr>
        </p:nvGraphicFramePr>
        <p:xfrm>
          <a:off x="5486400" y="4291943"/>
          <a:ext cx="2946400" cy="1768475"/>
        </p:xfrm>
        <a:graphic>
          <a:graphicData uri="http://schemas.openxmlformats.org/presentationml/2006/ole">
            <mc:AlternateContent xmlns:mc="http://schemas.openxmlformats.org/markup-compatibility/2006">
              <mc:Choice xmlns:v="urn:schemas-microsoft-com:vml" Requires="v">
                <p:oleObj spid="_x0000_s9219" name="Equation" r:id="rId5" imgW="1524000" imgH="914400" progId="Equation.DSMT4">
                  <p:embed/>
                </p:oleObj>
              </mc:Choice>
              <mc:Fallback>
                <p:oleObj name="Equation" r:id="rId5" imgW="1524000" imgH="914400" progId="Equation.DSMT4">
                  <p:embed/>
                  <p:pic>
                    <p:nvPicPr>
                      <p:cNvPr id="24"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4291943"/>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Box 24"/>
          <p:cNvSpPr txBox="1"/>
          <p:nvPr/>
        </p:nvSpPr>
        <p:spPr>
          <a:xfrm>
            <a:off x="1524000" y="6071018"/>
            <a:ext cx="2755883" cy="523220"/>
          </a:xfrm>
          <a:prstGeom prst="rect">
            <a:avLst/>
          </a:prstGeom>
          <a:solidFill>
            <a:srgbClr val="FFE6E6"/>
          </a:solidFill>
        </p:spPr>
        <p:txBody>
          <a:bodyPr wrap="square" rtlCol="0">
            <a:spAutoFit/>
          </a:bodyPr>
          <a:lstStyle/>
          <a:p>
            <a:r>
              <a:rPr lang="en-US" sz="2800" dirty="0">
                <a:solidFill>
                  <a:srgbClr val="1E0000"/>
                </a:solidFill>
              </a:rPr>
              <a:t>No Fills Required</a:t>
            </a:r>
          </a:p>
        </p:txBody>
      </p:sp>
      <p:sp>
        <p:nvSpPr>
          <p:cNvPr id="26" name="TextBox 25"/>
          <p:cNvSpPr txBox="1"/>
          <p:nvPr/>
        </p:nvSpPr>
        <p:spPr>
          <a:xfrm>
            <a:off x="5121966" y="5982823"/>
            <a:ext cx="5390586" cy="523220"/>
          </a:xfrm>
          <a:prstGeom prst="rect">
            <a:avLst/>
          </a:prstGeom>
          <a:solidFill>
            <a:srgbClr val="FFE6E6"/>
          </a:solidFill>
        </p:spPr>
        <p:txBody>
          <a:bodyPr wrap="square" rtlCol="0">
            <a:spAutoFit/>
          </a:bodyPr>
          <a:lstStyle/>
          <a:p>
            <a:r>
              <a:rPr lang="en-US" sz="2800" dirty="0">
                <a:solidFill>
                  <a:srgbClr val="1E0000"/>
                </a:solidFill>
              </a:rPr>
              <a:t>Fills Required (matrix becomes full)  </a:t>
            </a:r>
          </a:p>
        </p:txBody>
      </p:sp>
      <p:sp>
        <p:nvSpPr>
          <p:cNvPr id="8" name="Slide Number Placeholder 1">
            <a:extLst>
              <a:ext uri="{FF2B5EF4-FFF2-40B4-BE49-F238E27FC236}">
                <a16:creationId xmlns:a16="http://schemas.microsoft.com/office/drawing/2014/main" xmlns="" id="{642FC7F7-1D66-0524-EB7F-BF4502A693AC}"/>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42</a:t>
            </a:fld>
            <a:endParaRPr lang="en-US" sz="2000" dirty="0">
              <a:solidFill>
                <a:srgbClr val="1E0000"/>
              </a:solidFill>
            </a:endParaRPr>
          </a:p>
        </p:txBody>
      </p:sp>
    </p:spTree>
    <p:extLst>
      <p:ext uri="{BB962C8B-B14F-4D97-AF65-F5344CB8AC3E}">
        <p14:creationId xmlns:p14="http://schemas.microsoft.com/office/powerpoint/2010/main" val="721555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981200" y="284911"/>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a:t>
            </a:r>
          </a:p>
        </p:txBody>
      </p:sp>
      <p:sp>
        <p:nvSpPr>
          <p:cNvPr id="13315" name="Text Box 3"/>
          <p:cNvSpPr txBox="1">
            <a:spLocks noChangeArrowheads="1"/>
          </p:cNvSpPr>
          <p:nvPr/>
        </p:nvSpPr>
        <p:spPr bwMode="auto">
          <a:xfrm>
            <a:off x="457200" y="1280160"/>
            <a:ext cx="11125200" cy="1902059"/>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1E0000"/>
                </a:solidFill>
                <a:latin typeface="+mn-lt"/>
              </a:rPr>
              <a:t>Consider the 7 x 7 matrix </a:t>
            </a:r>
            <a:r>
              <a:rPr lang="en-US" sz="2800" b="1" dirty="0">
                <a:solidFill>
                  <a:srgbClr val="1E0000"/>
                </a:solidFill>
                <a:latin typeface="+mn-lt"/>
              </a:rPr>
              <a:t>A</a:t>
            </a:r>
            <a:r>
              <a:rPr lang="en-US" sz="2800" dirty="0">
                <a:solidFill>
                  <a:srgbClr val="1E0000"/>
                </a:solidFill>
                <a:latin typeface="+mn-lt"/>
              </a:rPr>
              <a:t> with the zero-nonzero pattern shown in </a:t>
            </a:r>
            <a:r>
              <a:rPr lang="en-US" sz="2800" dirty="0">
                <a:solidFill>
                  <a:srgbClr val="1E0000"/>
                </a:solidFill>
                <a:latin typeface="+mn-lt"/>
                <a:cs typeface="Times New Roman" pitchFamily="18" charset="0"/>
              </a:rPr>
              <a:t>(</a:t>
            </a:r>
            <a:r>
              <a:rPr lang="en-US" sz="2800" i="1" dirty="0">
                <a:solidFill>
                  <a:srgbClr val="1E0000"/>
                </a:solidFill>
                <a:latin typeface="+mn-lt"/>
              </a:rPr>
              <a:t>a</a:t>
            </a:r>
            <a:r>
              <a:rPr lang="en-US" sz="2800" dirty="0">
                <a:solidFill>
                  <a:srgbClr val="1E0000"/>
                </a:solidFill>
                <a:latin typeface="+mn-lt"/>
                <a:cs typeface="Times New Roman" pitchFamily="18" charset="0"/>
              </a:rPr>
              <a:t>)</a:t>
            </a:r>
            <a:r>
              <a:rPr lang="en-US" sz="2800" dirty="0">
                <a:solidFill>
                  <a:srgbClr val="1E0000"/>
                </a:solidFill>
                <a:latin typeface="+mn-lt"/>
              </a:rPr>
              <a:t>: of the 49 possible elements there are only 31 that are nonzero</a:t>
            </a:r>
          </a:p>
          <a:p>
            <a:pPr marL="457200" indent="-457200">
              <a:buClrTx/>
              <a:buFont typeface="Arial" panose="020B0604020202020204" pitchFamily="34" charset="0"/>
              <a:buChar char="•"/>
            </a:pPr>
            <a:r>
              <a:rPr lang="en-US" sz="2800" dirty="0">
                <a:solidFill>
                  <a:srgbClr val="1E0000"/>
                </a:solidFill>
                <a:latin typeface="+mn-lt"/>
              </a:rPr>
              <a:t>If elimination proceeds with the given ordering, all but two of the 18 originally zero entries, will fill in, as seen in </a:t>
            </a:r>
            <a:r>
              <a:rPr lang="en-US" sz="2800" dirty="0">
                <a:solidFill>
                  <a:srgbClr val="1E0000"/>
                </a:solidFill>
                <a:latin typeface="+mn-lt"/>
                <a:cs typeface="Times New Roman" pitchFamily="18" charset="0"/>
              </a:rPr>
              <a:t>(</a:t>
            </a:r>
            <a:r>
              <a:rPr lang="en-US" sz="2800" i="1" dirty="0">
                <a:solidFill>
                  <a:srgbClr val="1E0000"/>
                </a:solidFill>
                <a:latin typeface="+mn-lt"/>
                <a:cs typeface="Times New Roman" pitchFamily="18" charset="0"/>
              </a:rPr>
              <a:t>b</a:t>
            </a:r>
            <a:r>
              <a:rPr lang="en-US" sz="2800" dirty="0">
                <a:solidFill>
                  <a:srgbClr val="1E0000"/>
                </a:solidFill>
                <a:latin typeface="+mn-lt"/>
                <a:cs typeface="Times New Roman" pitchFamily="18" charset="0"/>
              </a:rPr>
              <a:t>)</a:t>
            </a:r>
          </a:p>
        </p:txBody>
      </p:sp>
      <p:sp>
        <p:nvSpPr>
          <p:cNvPr id="13317" name="Rectangle 5"/>
          <p:cNvSpPr>
            <a:spLocks noChangeArrowheads="1"/>
          </p:cNvSpPr>
          <p:nvPr/>
        </p:nvSpPr>
        <p:spPr bwMode="auto">
          <a:xfrm>
            <a:off x="1524000" y="0"/>
            <a:ext cx="9144000" cy="0"/>
          </a:xfrm>
          <a:prstGeom prst="rect">
            <a:avLst/>
          </a:prstGeom>
          <a:noFill/>
          <a:ln w="9525">
            <a:noFill/>
            <a:miter lim="800000"/>
            <a:headEnd/>
            <a:tailEnd/>
          </a:ln>
          <a:effectLst/>
        </p:spPr>
        <p:txBody>
          <a:bodyPr wrap="square" anchor="ctr">
            <a:spAutoFit/>
          </a:bodyPr>
          <a:lstStyle/>
          <a:p>
            <a:endParaRPr lang="en-US" sz="2800"/>
          </a:p>
        </p:txBody>
      </p:sp>
      <p:sp>
        <p:nvSpPr>
          <p:cNvPr id="3" name="Slide Number Placeholder 1">
            <a:extLst>
              <a:ext uri="{FF2B5EF4-FFF2-40B4-BE49-F238E27FC236}">
                <a16:creationId xmlns:a16="http://schemas.microsoft.com/office/drawing/2014/main" xmlns="" id="{FCD8541B-089C-45AE-4142-AC66175DA928}"/>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43</a:t>
            </a:fld>
            <a:endParaRPr lang="en-US" sz="2000" dirty="0">
              <a:solidFill>
                <a:srgbClr val="1E0000"/>
              </a:solidFill>
            </a:endParaRPr>
          </a:p>
        </p:txBody>
      </p:sp>
    </p:spTree>
    <p:extLst>
      <p:ext uri="{BB962C8B-B14F-4D97-AF65-F5344CB8AC3E}">
        <p14:creationId xmlns:p14="http://schemas.microsoft.com/office/powerpoint/2010/main" val="1584182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560" name="Group 336"/>
          <p:cNvGraphicFramePr>
            <a:graphicFrameLocks noGrp="1"/>
          </p:cNvGraphicFramePr>
          <p:nvPr>
            <p:extLst>
              <p:ext uri="{D42A27DB-BD31-4B8C-83A1-F6EECF244321}">
                <p14:modId xmlns:p14="http://schemas.microsoft.com/office/powerpoint/2010/main" val="4237719476"/>
              </p:ext>
            </p:extLst>
          </p:nvPr>
        </p:nvGraphicFramePr>
        <p:xfrm>
          <a:off x="2087487" y="1583540"/>
          <a:ext cx="3733800" cy="3657600"/>
        </p:xfrm>
        <a:graphic>
          <a:graphicData uri="http://schemas.openxmlformats.org/drawingml/2006/table">
            <a:tbl>
              <a:tblPr/>
              <a:tblGrid>
                <a:gridCol w="466725">
                  <a:extLst>
                    <a:ext uri="{9D8B030D-6E8A-4147-A177-3AD203B41FA5}">
                      <a16:colId xmlns:a16="http://schemas.microsoft.com/office/drawing/2014/main" xmlns="" val="20000"/>
                    </a:ext>
                  </a:extLst>
                </a:gridCol>
                <a:gridCol w="466725">
                  <a:extLst>
                    <a:ext uri="{9D8B030D-6E8A-4147-A177-3AD203B41FA5}">
                      <a16:colId xmlns:a16="http://schemas.microsoft.com/office/drawing/2014/main" xmlns="" val="20001"/>
                    </a:ext>
                  </a:extLst>
                </a:gridCol>
                <a:gridCol w="466725">
                  <a:extLst>
                    <a:ext uri="{9D8B030D-6E8A-4147-A177-3AD203B41FA5}">
                      <a16:colId xmlns:a16="http://schemas.microsoft.com/office/drawing/2014/main" xmlns="" val="20002"/>
                    </a:ext>
                  </a:extLst>
                </a:gridCol>
                <a:gridCol w="466725">
                  <a:extLst>
                    <a:ext uri="{9D8B030D-6E8A-4147-A177-3AD203B41FA5}">
                      <a16:colId xmlns:a16="http://schemas.microsoft.com/office/drawing/2014/main" xmlns="" val="20003"/>
                    </a:ext>
                  </a:extLst>
                </a:gridCol>
                <a:gridCol w="466725">
                  <a:extLst>
                    <a:ext uri="{9D8B030D-6E8A-4147-A177-3AD203B41FA5}">
                      <a16:colId xmlns:a16="http://schemas.microsoft.com/office/drawing/2014/main" xmlns="" val="20004"/>
                    </a:ext>
                  </a:extLst>
                </a:gridCol>
                <a:gridCol w="466725">
                  <a:extLst>
                    <a:ext uri="{9D8B030D-6E8A-4147-A177-3AD203B41FA5}">
                      <a16:colId xmlns:a16="http://schemas.microsoft.com/office/drawing/2014/main" xmlns="" val="20005"/>
                    </a:ext>
                  </a:extLst>
                </a:gridCol>
                <a:gridCol w="466725">
                  <a:extLst>
                    <a:ext uri="{9D8B030D-6E8A-4147-A177-3AD203B41FA5}">
                      <a16:colId xmlns:a16="http://schemas.microsoft.com/office/drawing/2014/main" xmlns="" val="20006"/>
                    </a:ext>
                  </a:extLst>
                </a:gridCol>
                <a:gridCol w="466725">
                  <a:extLst>
                    <a:ext uri="{9D8B030D-6E8A-4147-A177-3AD203B41FA5}">
                      <a16:colId xmlns:a16="http://schemas.microsoft.com/office/drawing/2014/main" xmlns="" val="20007"/>
                    </a:ext>
                  </a:extLst>
                </a:gridCol>
              </a:tblGrid>
              <a:tr h="0">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dirty="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2309" name="Text Box 85"/>
          <p:cNvSpPr txBox="1">
            <a:spLocks noChangeArrowheads="1"/>
          </p:cNvSpPr>
          <p:nvPr/>
        </p:nvSpPr>
        <p:spPr bwMode="auto">
          <a:xfrm>
            <a:off x="2133600" y="5867401"/>
            <a:ext cx="2819400" cy="366713"/>
          </a:xfrm>
          <a:prstGeom prst="rect">
            <a:avLst/>
          </a:prstGeom>
          <a:noFill/>
          <a:ln w="9525">
            <a:noFill/>
            <a:miter lim="800000"/>
            <a:headEnd/>
            <a:tailEnd/>
          </a:ln>
          <a:effectLst/>
        </p:spPr>
        <p:txBody>
          <a:bodyPr wrap="square">
            <a:spAutoFit/>
          </a:bodyPr>
          <a:lstStyle/>
          <a:p>
            <a:pPr>
              <a:spcBef>
                <a:spcPct val="50000"/>
              </a:spcBef>
            </a:pPr>
            <a:endParaRPr lang="en-US" sz="2800"/>
          </a:p>
        </p:txBody>
      </p:sp>
      <p:sp>
        <p:nvSpPr>
          <p:cNvPr id="52310" name="Text Box 86"/>
          <p:cNvSpPr txBox="1">
            <a:spLocks noChangeArrowheads="1"/>
          </p:cNvSpPr>
          <p:nvPr/>
        </p:nvSpPr>
        <p:spPr bwMode="auto">
          <a:xfrm>
            <a:off x="2119982" y="5398698"/>
            <a:ext cx="3581400" cy="914400"/>
          </a:xfrm>
          <a:prstGeom prst="rect">
            <a:avLst/>
          </a:prstGeom>
          <a:solidFill>
            <a:srgbClr val="FFE6E6"/>
          </a:solidFill>
          <a:ln w="9525">
            <a:noFill/>
            <a:miter lim="800000"/>
            <a:headEnd/>
            <a:tailEnd/>
          </a:ln>
        </p:spPr>
        <p:txBody>
          <a:bodyPr/>
          <a:lstStyle/>
          <a:p>
            <a:pPr marL="0" lvl="1" indent="-457200">
              <a:spcBef>
                <a:spcPts val="0"/>
              </a:spcBef>
            </a:pPr>
            <a:r>
              <a:rPr lang="en-US" altLang="ko-KR" sz="2400" dirty="0">
                <a:solidFill>
                  <a:srgbClr val="000000"/>
                </a:solidFill>
                <a:ea typeface="Batang" charset="-127"/>
              </a:rPr>
              <a:t>The original zero-nonzero structure</a:t>
            </a:r>
            <a:endParaRPr lang="en-US" sz="2400" dirty="0">
              <a:solidFill>
                <a:srgbClr val="000000"/>
              </a:solidFill>
            </a:endParaRPr>
          </a:p>
        </p:txBody>
      </p:sp>
      <p:graphicFrame>
        <p:nvGraphicFramePr>
          <p:cNvPr id="52601" name="Group 377"/>
          <p:cNvGraphicFramePr>
            <a:graphicFrameLocks noGrp="1"/>
          </p:cNvGraphicFramePr>
          <p:nvPr>
            <p:extLst>
              <p:ext uri="{D42A27DB-BD31-4B8C-83A1-F6EECF244321}">
                <p14:modId xmlns:p14="http://schemas.microsoft.com/office/powerpoint/2010/main" val="737238096"/>
              </p:ext>
            </p:extLst>
          </p:nvPr>
        </p:nvGraphicFramePr>
        <p:xfrm>
          <a:off x="6430887" y="1583540"/>
          <a:ext cx="3886200" cy="3657600"/>
        </p:xfrm>
        <a:graphic>
          <a:graphicData uri="http://schemas.openxmlformats.org/drawingml/2006/table">
            <a:tbl>
              <a:tblPr/>
              <a:tblGrid>
                <a:gridCol w="485775">
                  <a:extLst>
                    <a:ext uri="{9D8B030D-6E8A-4147-A177-3AD203B41FA5}">
                      <a16:colId xmlns:a16="http://schemas.microsoft.com/office/drawing/2014/main" xmlns="" val="20000"/>
                    </a:ext>
                  </a:extLst>
                </a:gridCol>
                <a:gridCol w="485775">
                  <a:extLst>
                    <a:ext uri="{9D8B030D-6E8A-4147-A177-3AD203B41FA5}">
                      <a16:colId xmlns:a16="http://schemas.microsoft.com/office/drawing/2014/main" xmlns="" val="20001"/>
                    </a:ext>
                  </a:extLst>
                </a:gridCol>
                <a:gridCol w="485775">
                  <a:extLst>
                    <a:ext uri="{9D8B030D-6E8A-4147-A177-3AD203B41FA5}">
                      <a16:colId xmlns:a16="http://schemas.microsoft.com/office/drawing/2014/main" xmlns="" val="20002"/>
                    </a:ext>
                  </a:extLst>
                </a:gridCol>
                <a:gridCol w="485775">
                  <a:extLst>
                    <a:ext uri="{9D8B030D-6E8A-4147-A177-3AD203B41FA5}">
                      <a16:colId xmlns:a16="http://schemas.microsoft.com/office/drawing/2014/main" xmlns="" val="20003"/>
                    </a:ext>
                  </a:extLst>
                </a:gridCol>
                <a:gridCol w="485775">
                  <a:extLst>
                    <a:ext uri="{9D8B030D-6E8A-4147-A177-3AD203B41FA5}">
                      <a16:colId xmlns:a16="http://schemas.microsoft.com/office/drawing/2014/main" xmlns="" val="20004"/>
                    </a:ext>
                  </a:extLst>
                </a:gridCol>
                <a:gridCol w="485775">
                  <a:extLst>
                    <a:ext uri="{9D8B030D-6E8A-4147-A177-3AD203B41FA5}">
                      <a16:colId xmlns:a16="http://schemas.microsoft.com/office/drawing/2014/main" xmlns="" val="20005"/>
                    </a:ext>
                  </a:extLst>
                </a:gridCol>
                <a:gridCol w="485775">
                  <a:extLst>
                    <a:ext uri="{9D8B030D-6E8A-4147-A177-3AD203B41FA5}">
                      <a16:colId xmlns:a16="http://schemas.microsoft.com/office/drawing/2014/main" xmlns="" val="20006"/>
                    </a:ext>
                  </a:extLst>
                </a:gridCol>
                <a:gridCol w="485775">
                  <a:extLst>
                    <a:ext uri="{9D8B030D-6E8A-4147-A177-3AD203B41FA5}">
                      <a16:colId xmlns:a16="http://schemas.microsoft.com/office/drawing/2014/main" xmlns="" val="20007"/>
                    </a:ext>
                  </a:extLst>
                </a:gridCol>
              </a:tblGrid>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2394" name="Rectangle 170"/>
          <p:cNvSpPr>
            <a:spLocks noChangeArrowheads="1"/>
          </p:cNvSpPr>
          <p:nvPr/>
        </p:nvSpPr>
        <p:spPr bwMode="auto">
          <a:xfrm>
            <a:off x="6461061" y="5451902"/>
            <a:ext cx="38100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a:solidFill>
                  <a:srgbClr val="000000"/>
                </a:solidFill>
                <a:cs typeface="Times New Roman" pitchFamily="18" charset="0"/>
              </a:rPr>
              <a:t>T</a:t>
            </a:r>
            <a:r>
              <a:rPr lang="en-US" sz="2400" dirty="0">
                <a:solidFill>
                  <a:srgbClr val="000000"/>
                </a:solidFill>
              </a:rPr>
              <a:t>he post- elimination  zero nonzero pattern</a:t>
            </a:r>
          </a:p>
        </p:txBody>
      </p:sp>
      <p:sp>
        <p:nvSpPr>
          <p:cNvPr id="2" name="TextBox 1"/>
          <p:cNvSpPr txBox="1"/>
          <p:nvPr/>
        </p:nvSpPr>
        <p:spPr>
          <a:xfrm>
            <a:off x="2011233" y="1600201"/>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0" name="TextBox 9"/>
          <p:cNvSpPr txBox="1"/>
          <p:nvPr/>
        </p:nvSpPr>
        <p:spPr>
          <a:xfrm>
            <a:off x="2224418" y="1346794"/>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6" name="Straight Connector 5"/>
          <p:cNvCxnSpPr/>
          <p:nvPr/>
        </p:nvCxnSpPr>
        <p:spPr>
          <a:xfrm flipH="1" flipV="1">
            <a:off x="2106483" y="15665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375875" y="1583540"/>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8" name="TextBox 17"/>
          <p:cNvSpPr txBox="1"/>
          <p:nvPr/>
        </p:nvSpPr>
        <p:spPr>
          <a:xfrm>
            <a:off x="6589060" y="1330133"/>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9" name="Straight Connector 18"/>
          <p:cNvCxnSpPr/>
          <p:nvPr/>
        </p:nvCxnSpPr>
        <p:spPr>
          <a:xfrm flipH="1" flipV="1">
            <a:off x="6471125" y="1549871"/>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Box 2">
            <a:extLst>
              <a:ext uri="{FF2B5EF4-FFF2-40B4-BE49-F238E27FC236}">
                <a16:creationId xmlns:a16="http://schemas.microsoft.com/office/drawing/2014/main" xmlns="" id="{3490F196-554B-4E5D-A7B8-858567BBEED2}"/>
              </a:ext>
            </a:extLst>
          </p:cNvPr>
          <p:cNvSpPr txBox="1">
            <a:spLocks noChangeArrowheads="1"/>
          </p:cNvSpPr>
          <p:nvPr/>
        </p:nvSpPr>
        <p:spPr bwMode="auto">
          <a:xfrm>
            <a:off x="1981200" y="284911"/>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Structure</a:t>
            </a:r>
          </a:p>
        </p:txBody>
      </p:sp>
      <p:sp>
        <p:nvSpPr>
          <p:cNvPr id="4" name="Slide Number Placeholder 1">
            <a:extLst>
              <a:ext uri="{FF2B5EF4-FFF2-40B4-BE49-F238E27FC236}">
                <a16:creationId xmlns:a16="http://schemas.microsoft.com/office/drawing/2014/main" xmlns="" id="{0A2B3BAC-BE61-32EA-9149-3860A9AD95EA}"/>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44</a:t>
            </a:fld>
            <a:endParaRPr lang="en-US" sz="2000" dirty="0">
              <a:solidFill>
                <a:srgbClr val="1E0000"/>
              </a:solidFill>
            </a:endParaRPr>
          </a:p>
        </p:txBody>
      </p:sp>
    </p:spTree>
    <p:extLst>
      <p:ext uri="{BB962C8B-B14F-4D97-AF65-F5344CB8AC3E}">
        <p14:creationId xmlns:p14="http://schemas.microsoft.com/office/powerpoint/2010/main" val="1714231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457200" y="1280160"/>
            <a:ext cx="11353800" cy="241912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next reorder the rows and the columns of </a:t>
            </a:r>
            <a:r>
              <a:rPr lang="en-US" sz="2800" b="1" dirty="0">
                <a:solidFill>
                  <a:srgbClr val="000000"/>
                </a:solidFill>
                <a:latin typeface="+mn-lt"/>
              </a:rPr>
              <a:t>A</a:t>
            </a:r>
            <a:r>
              <a:rPr lang="en-US" sz="2800" dirty="0">
                <a:solidFill>
                  <a:srgbClr val="000000"/>
                </a:solidFill>
                <a:latin typeface="+mn-lt"/>
              </a:rPr>
              <a:t> so as to result in the pattern shown in (c)</a:t>
            </a:r>
          </a:p>
          <a:p>
            <a:pPr marL="457200" indent="-457200">
              <a:buClrTx/>
              <a:buFont typeface="Arial" panose="020B0604020202020204" pitchFamily="34" charset="0"/>
              <a:buChar char="•"/>
            </a:pPr>
            <a:r>
              <a:rPr lang="en-US" sz="2800" dirty="0">
                <a:solidFill>
                  <a:srgbClr val="000000"/>
                </a:solidFill>
                <a:latin typeface="+mn-lt"/>
              </a:rPr>
              <a:t>For this reordering, we obtain no fills, as shown in the table of factors given in (d )</a:t>
            </a:r>
          </a:p>
          <a:p>
            <a:pPr marL="457200" indent="-457200">
              <a:buClrTx/>
              <a:buFont typeface="Arial" panose="020B0604020202020204" pitchFamily="34" charset="0"/>
              <a:buChar char="•"/>
            </a:pPr>
            <a:r>
              <a:rPr lang="en-US" sz="2800" dirty="0">
                <a:solidFill>
                  <a:srgbClr val="000000"/>
                </a:solidFill>
                <a:latin typeface="+mn-lt"/>
              </a:rPr>
              <a:t>In this way, we preserve the original sparsity of </a:t>
            </a:r>
            <a:r>
              <a:rPr lang="en-US" sz="2800" b="1" dirty="0">
                <a:solidFill>
                  <a:srgbClr val="000000"/>
                </a:solidFill>
                <a:latin typeface="+mn-lt"/>
              </a:rPr>
              <a:t>A</a:t>
            </a:r>
          </a:p>
        </p:txBody>
      </p:sp>
      <p:sp>
        <p:nvSpPr>
          <p:cNvPr id="49156" name="Rectangle 4"/>
          <p:cNvSpPr>
            <a:spLocks noChangeArrowheads="1"/>
          </p:cNvSpPr>
          <p:nvPr/>
        </p:nvSpPr>
        <p:spPr bwMode="auto">
          <a:xfrm>
            <a:off x="1524000" y="0"/>
            <a:ext cx="9144000" cy="0"/>
          </a:xfrm>
          <a:prstGeom prst="rect">
            <a:avLst/>
          </a:prstGeom>
          <a:noFill/>
          <a:ln w="9525">
            <a:noFill/>
            <a:miter lim="800000"/>
            <a:headEnd/>
            <a:tailEnd/>
          </a:ln>
          <a:effectLst/>
        </p:spPr>
        <p:txBody>
          <a:bodyPr wrap="square" anchor="ctr">
            <a:spAutoFit/>
          </a:bodyPr>
          <a:lstStyle/>
          <a:p>
            <a:endParaRPr lang="en-US" sz="2800"/>
          </a:p>
        </p:txBody>
      </p:sp>
      <p:sp>
        <p:nvSpPr>
          <p:cNvPr id="7" name="Text Box 2">
            <a:extLst>
              <a:ext uri="{FF2B5EF4-FFF2-40B4-BE49-F238E27FC236}">
                <a16:creationId xmlns:a16="http://schemas.microsoft.com/office/drawing/2014/main" xmlns="" id="{5ADA5859-BA7C-4059-B0D2-40AB109AFBA7}"/>
              </a:ext>
            </a:extLst>
          </p:cNvPr>
          <p:cNvSpPr txBox="1">
            <a:spLocks noChangeArrowheads="1"/>
          </p:cNvSpPr>
          <p:nvPr/>
        </p:nvSpPr>
        <p:spPr bwMode="auto">
          <a:xfrm>
            <a:off x="1981200" y="284911"/>
            <a:ext cx="91440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Arial" panose="020B0604020202020204" pitchFamily="34" charset="0"/>
                <a:cs typeface="Arial" panose="020B0604020202020204" pitchFamily="34" charset="0"/>
              </a:rPr>
              <a:t>Example: 7 by 7 Matrix Reordering</a:t>
            </a:r>
          </a:p>
        </p:txBody>
      </p:sp>
      <p:sp>
        <p:nvSpPr>
          <p:cNvPr id="3" name="Slide Number Placeholder 1">
            <a:extLst>
              <a:ext uri="{FF2B5EF4-FFF2-40B4-BE49-F238E27FC236}">
                <a16:creationId xmlns:a16="http://schemas.microsoft.com/office/drawing/2014/main" xmlns="" id="{F85E4E99-6BD2-414D-84A1-EC5374AEA63D}"/>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45</a:t>
            </a:fld>
            <a:endParaRPr lang="en-US" sz="2000" dirty="0">
              <a:solidFill>
                <a:srgbClr val="1E0000"/>
              </a:solidFill>
            </a:endParaRPr>
          </a:p>
        </p:txBody>
      </p:sp>
    </p:spTree>
    <p:extLst>
      <p:ext uri="{BB962C8B-B14F-4D97-AF65-F5344CB8AC3E}">
        <p14:creationId xmlns:p14="http://schemas.microsoft.com/office/powerpoint/2010/main" val="976504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509" name="Group 261"/>
          <p:cNvGraphicFramePr>
            <a:graphicFrameLocks noGrp="1"/>
          </p:cNvGraphicFramePr>
          <p:nvPr/>
        </p:nvGraphicFramePr>
        <p:xfrm>
          <a:off x="2057400" y="1447800"/>
          <a:ext cx="3810000" cy="3721104"/>
        </p:xfrm>
        <a:graphic>
          <a:graphicData uri="http://schemas.openxmlformats.org/drawingml/2006/table">
            <a:tbl>
              <a:tblPr/>
              <a:tblGrid>
                <a:gridCol w="476250">
                  <a:extLst>
                    <a:ext uri="{9D8B030D-6E8A-4147-A177-3AD203B41FA5}">
                      <a16:colId xmlns:a16="http://schemas.microsoft.com/office/drawing/2014/main" xmlns="" val="20000"/>
                    </a:ext>
                  </a:extLst>
                </a:gridCol>
                <a:gridCol w="476250">
                  <a:extLst>
                    <a:ext uri="{9D8B030D-6E8A-4147-A177-3AD203B41FA5}">
                      <a16:colId xmlns:a16="http://schemas.microsoft.com/office/drawing/2014/main" xmlns="" val="20001"/>
                    </a:ext>
                  </a:extLst>
                </a:gridCol>
                <a:gridCol w="476250">
                  <a:extLst>
                    <a:ext uri="{9D8B030D-6E8A-4147-A177-3AD203B41FA5}">
                      <a16:colId xmlns:a16="http://schemas.microsoft.com/office/drawing/2014/main" xmlns="" val="20002"/>
                    </a:ext>
                  </a:extLst>
                </a:gridCol>
                <a:gridCol w="476250">
                  <a:extLst>
                    <a:ext uri="{9D8B030D-6E8A-4147-A177-3AD203B41FA5}">
                      <a16:colId xmlns:a16="http://schemas.microsoft.com/office/drawing/2014/main" xmlns="" val="20003"/>
                    </a:ext>
                  </a:extLst>
                </a:gridCol>
                <a:gridCol w="476250">
                  <a:extLst>
                    <a:ext uri="{9D8B030D-6E8A-4147-A177-3AD203B41FA5}">
                      <a16:colId xmlns:a16="http://schemas.microsoft.com/office/drawing/2014/main" xmlns="" val="20004"/>
                    </a:ext>
                  </a:extLst>
                </a:gridCol>
                <a:gridCol w="476250">
                  <a:extLst>
                    <a:ext uri="{9D8B030D-6E8A-4147-A177-3AD203B41FA5}">
                      <a16:colId xmlns:a16="http://schemas.microsoft.com/office/drawing/2014/main" xmlns="" val="20005"/>
                    </a:ext>
                  </a:extLst>
                </a:gridCol>
                <a:gridCol w="476250">
                  <a:extLst>
                    <a:ext uri="{9D8B030D-6E8A-4147-A177-3AD203B41FA5}">
                      <a16:colId xmlns:a16="http://schemas.microsoft.com/office/drawing/2014/main" xmlns="" val="20006"/>
                    </a:ext>
                  </a:extLst>
                </a:gridCol>
                <a:gridCol w="476250">
                  <a:extLst>
                    <a:ext uri="{9D8B030D-6E8A-4147-A177-3AD203B41FA5}">
                      <a16:colId xmlns:a16="http://schemas.microsoft.com/office/drawing/2014/main" xmlns="" val="20007"/>
                    </a:ext>
                  </a:extLst>
                </a:gridCol>
              </a:tblGrid>
              <a:tr h="465138">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3346" name="Rectangle 98"/>
          <p:cNvSpPr>
            <a:spLocks noChangeArrowheads="1"/>
          </p:cNvSpPr>
          <p:nvPr/>
        </p:nvSpPr>
        <p:spPr bwMode="auto">
          <a:xfrm>
            <a:off x="2420746" y="5394205"/>
            <a:ext cx="2848857" cy="461665"/>
          </a:xfrm>
          <a:prstGeom prst="rect">
            <a:avLst/>
          </a:prstGeom>
          <a:solidFill>
            <a:srgbClr val="FFE6E6"/>
          </a:solidFill>
          <a:ln w="9525">
            <a:noFill/>
            <a:miter lim="800000"/>
            <a:headEnd/>
            <a:tailEnd/>
          </a:ln>
          <a:effectLst/>
        </p:spPr>
        <p:txBody>
          <a:bodyPr wrap="square" anchor="ctr">
            <a:spAutoFit/>
          </a:bodyPr>
          <a:lstStyle/>
          <a:p>
            <a:r>
              <a:rPr lang="en-US" sz="2400" dirty="0">
                <a:solidFill>
                  <a:srgbClr val="000000"/>
                </a:solidFill>
                <a:cs typeface="Times New Roman" pitchFamily="18" charset="0"/>
              </a:rPr>
              <a:t>T</a:t>
            </a:r>
            <a:r>
              <a:rPr lang="en-US" sz="2400" dirty="0">
                <a:solidFill>
                  <a:srgbClr val="000000"/>
                </a:solidFill>
              </a:rPr>
              <a:t>he reordered system</a:t>
            </a:r>
          </a:p>
        </p:txBody>
      </p:sp>
      <p:graphicFrame>
        <p:nvGraphicFramePr>
          <p:cNvPr id="53550" name="Group 302"/>
          <p:cNvGraphicFramePr>
            <a:graphicFrameLocks noGrp="1"/>
          </p:cNvGraphicFramePr>
          <p:nvPr/>
        </p:nvGraphicFramePr>
        <p:xfrm>
          <a:off x="6324600" y="1460500"/>
          <a:ext cx="3657600" cy="3657600"/>
        </p:xfrm>
        <a:graphic>
          <a:graphicData uri="http://schemas.openxmlformats.org/drawingml/2006/table">
            <a:tbl>
              <a:tblPr/>
              <a:tblGrid>
                <a:gridCol w="4572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457200">
                  <a:extLst>
                    <a:ext uri="{9D8B030D-6E8A-4147-A177-3AD203B41FA5}">
                      <a16:colId xmlns:a16="http://schemas.microsoft.com/office/drawing/2014/main" xmlns="" val="20002"/>
                    </a:ext>
                  </a:extLst>
                </a:gridCol>
                <a:gridCol w="457200">
                  <a:extLst>
                    <a:ext uri="{9D8B030D-6E8A-4147-A177-3AD203B41FA5}">
                      <a16:colId xmlns:a16="http://schemas.microsoft.com/office/drawing/2014/main" xmlns="" val="20003"/>
                    </a:ext>
                  </a:extLst>
                </a:gridCol>
                <a:gridCol w="457200">
                  <a:extLst>
                    <a:ext uri="{9D8B030D-6E8A-4147-A177-3AD203B41FA5}">
                      <a16:colId xmlns:a16="http://schemas.microsoft.com/office/drawing/2014/main" xmlns="" val="20004"/>
                    </a:ext>
                  </a:extLst>
                </a:gridCol>
                <a:gridCol w="457200">
                  <a:extLst>
                    <a:ext uri="{9D8B030D-6E8A-4147-A177-3AD203B41FA5}">
                      <a16:colId xmlns:a16="http://schemas.microsoft.com/office/drawing/2014/main" xmlns="" val="20005"/>
                    </a:ext>
                  </a:extLst>
                </a:gridCol>
                <a:gridCol w="457200">
                  <a:extLst>
                    <a:ext uri="{9D8B030D-6E8A-4147-A177-3AD203B41FA5}">
                      <a16:colId xmlns:a16="http://schemas.microsoft.com/office/drawing/2014/main" xmlns="" val="20006"/>
                    </a:ext>
                  </a:extLst>
                </a:gridCol>
                <a:gridCol w="457200">
                  <a:extLst>
                    <a:ext uri="{9D8B030D-6E8A-4147-A177-3AD203B41FA5}">
                      <a16:colId xmlns:a16="http://schemas.microsoft.com/office/drawing/2014/main" xmlns="" val="20007"/>
                    </a:ext>
                  </a:extLst>
                </a:gridCol>
              </a:tblGrid>
              <a:tr h="26035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3443" name="Rectangle 195"/>
          <p:cNvSpPr>
            <a:spLocks noChangeArrowheads="1"/>
          </p:cNvSpPr>
          <p:nvPr/>
        </p:nvSpPr>
        <p:spPr bwMode="auto">
          <a:xfrm>
            <a:off x="6324600" y="5257801"/>
            <a:ext cx="35814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a:cs typeface="Times New Roman" pitchFamily="18" charset="0"/>
              </a:rPr>
              <a:t>T</a:t>
            </a:r>
            <a:r>
              <a:rPr lang="en-US" sz="2400" dirty="0">
                <a:solidFill>
                  <a:srgbClr val="000000"/>
                </a:solidFill>
                <a:latin typeface="Times New Roman" pitchFamily="18" charset="0"/>
              </a:rPr>
              <a:t>he post- elimination reordered system</a:t>
            </a:r>
          </a:p>
        </p:txBody>
      </p:sp>
      <p:sp>
        <p:nvSpPr>
          <p:cNvPr id="7" name="TextBox 6"/>
          <p:cNvSpPr txBox="1"/>
          <p:nvPr/>
        </p:nvSpPr>
        <p:spPr>
          <a:xfrm>
            <a:off x="2017060" y="1528505"/>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8" name="TextBox 7"/>
          <p:cNvSpPr txBox="1"/>
          <p:nvPr/>
        </p:nvSpPr>
        <p:spPr>
          <a:xfrm>
            <a:off x="2230245" y="1275098"/>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9" name="Straight Connector 8"/>
          <p:cNvCxnSpPr/>
          <p:nvPr/>
        </p:nvCxnSpPr>
        <p:spPr>
          <a:xfrm flipH="1" flipV="1">
            <a:off x="2112310" y="1494836"/>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66330" y="1528501"/>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1" name="TextBox 10"/>
          <p:cNvSpPr txBox="1"/>
          <p:nvPr/>
        </p:nvSpPr>
        <p:spPr>
          <a:xfrm>
            <a:off x="6479515" y="1275094"/>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2" name="Straight Connector 11"/>
          <p:cNvCxnSpPr/>
          <p:nvPr/>
        </p:nvCxnSpPr>
        <p:spPr>
          <a:xfrm flipH="1" flipV="1">
            <a:off x="6361580" y="14948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xmlns="" id="{EB7C4839-AB09-4BF8-AEE9-0D958118CED6}"/>
              </a:ext>
            </a:extLst>
          </p:cNvPr>
          <p:cNvSpPr txBox="1">
            <a:spLocks noChangeArrowheads="1"/>
          </p:cNvSpPr>
          <p:nvPr/>
        </p:nvSpPr>
        <p:spPr bwMode="auto">
          <a:xfrm>
            <a:off x="1981200" y="7912"/>
            <a:ext cx="8686800" cy="1200329"/>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Reordered Structure</a:t>
            </a:r>
          </a:p>
        </p:txBody>
      </p:sp>
      <p:sp>
        <p:nvSpPr>
          <p:cNvPr id="3" name="Slide Number Placeholder 1">
            <a:extLst>
              <a:ext uri="{FF2B5EF4-FFF2-40B4-BE49-F238E27FC236}">
                <a16:creationId xmlns:a16="http://schemas.microsoft.com/office/drawing/2014/main" xmlns="" id="{C6193A3F-6E1B-0FA0-2B30-156DE7C70A11}"/>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46</a:t>
            </a:fld>
            <a:endParaRPr lang="en-US" sz="2000" dirty="0">
              <a:solidFill>
                <a:srgbClr val="1E0000"/>
              </a:solidFill>
            </a:endParaRPr>
          </a:p>
        </p:txBody>
      </p:sp>
    </p:spTree>
    <p:extLst>
      <p:ext uri="{BB962C8B-B14F-4D97-AF65-F5344CB8AC3E}">
        <p14:creationId xmlns:p14="http://schemas.microsoft.com/office/powerpoint/2010/main" val="22231983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1280160"/>
            <a:ext cx="10591800" cy="2936188"/>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For electric grids it can be helpful to relate the sparse matrix back to an associated electric grid</a:t>
            </a:r>
          </a:p>
          <a:p>
            <a:pPr marL="457200" indent="-457200">
              <a:buClrTx/>
              <a:buFont typeface="Arial" panose="020B0604020202020204" pitchFamily="34" charset="0"/>
              <a:buChar char="•"/>
            </a:pPr>
            <a:r>
              <a:rPr lang="en-US" sz="2800" dirty="0">
                <a:solidFill>
                  <a:srgbClr val="1E0000"/>
                </a:solidFill>
              </a:rPr>
              <a:t>Assume an n by n matrix A</a:t>
            </a:r>
          </a:p>
          <a:p>
            <a:pPr marL="457200" indent="-457200">
              <a:buClrTx/>
              <a:buFont typeface="Arial" panose="020B0604020202020204" pitchFamily="34" charset="0"/>
              <a:buChar char="•"/>
            </a:pPr>
            <a:r>
              <a:rPr lang="en-US" sz="2800" dirty="0">
                <a:solidFill>
                  <a:srgbClr val="000000"/>
                </a:solidFill>
                <a:latin typeface="+mn-lt"/>
              </a:rPr>
              <a:t>All the diagonals are non-zeros</a:t>
            </a:r>
          </a:p>
          <a:p>
            <a:pPr marL="457200" indent="-457200">
              <a:buClrTx/>
              <a:buFont typeface="Arial" panose="020B0604020202020204" pitchFamily="34" charset="0"/>
              <a:buChar char="•"/>
            </a:pPr>
            <a:r>
              <a:rPr lang="en-US" sz="2800" dirty="0">
                <a:solidFill>
                  <a:srgbClr val="000000"/>
                </a:solidFill>
                <a:latin typeface="+mn-lt"/>
              </a:rPr>
              <a:t>If there is a connection between two buses (nodes), say at position j and k, then the associated matrix entries, </a:t>
            </a:r>
            <a:r>
              <a:rPr lang="en-US" sz="2800" b="1" dirty="0" err="1">
                <a:solidFill>
                  <a:srgbClr val="000000"/>
                </a:solidFill>
                <a:latin typeface="+mn-lt"/>
              </a:rPr>
              <a:t>A</a:t>
            </a:r>
            <a:r>
              <a:rPr lang="en-US" sz="2800" baseline="-25000" dirty="0" err="1">
                <a:solidFill>
                  <a:srgbClr val="000000"/>
                </a:solidFill>
                <a:latin typeface="+mn-lt"/>
              </a:rPr>
              <a:t>jk</a:t>
            </a:r>
            <a:r>
              <a:rPr lang="en-US" sz="2800" dirty="0">
                <a:solidFill>
                  <a:srgbClr val="000000"/>
                </a:solidFill>
                <a:latin typeface="+mn-lt"/>
              </a:rPr>
              <a:t> and </a:t>
            </a:r>
            <a:r>
              <a:rPr lang="en-US" sz="2800" b="1" dirty="0" err="1">
                <a:solidFill>
                  <a:srgbClr val="000000"/>
                </a:solidFill>
                <a:latin typeface="+mn-lt"/>
              </a:rPr>
              <a:t>A</a:t>
            </a:r>
            <a:r>
              <a:rPr lang="en-US" sz="2800" baseline="-25000" dirty="0" err="1">
                <a:solidFill>
                  <a:srgbClr val="000000"/>
                </a:solidFill>
                <a:latin typeface="+mn-lt"/>
              </a:rPr>
              <a:t>kj</a:t>
            </a:r>
            <a:r>
              <a:rPr lang="en-US" sz="2800" dirty="0">
                <a:solidFill>
                  <a:srgbClr val="000000"/>
                </a:solidFill>
                <a:latin typeface="+mn-lt"/>
              </a:rPr>
              <a:t> are nonzero</a:t>
            </a:r>
          </a:p>
        </p:txBody>
      </p:sp>
      <p:sp>
        <p:nvSpPr>
          <p:cNvPr id="8196" name="Rectangle 4"/>
          <p:cNvSpPr>
            <a:spLocks noChangeArrowheads="1"/>
          </p:cNvSpPr>
          <p:nvPr/>
        </p:nvSpPr>
        <p:spPr bwMode="auto">
          <a:xfrm>
            <a:off x="1524000" y="3338513"/>
            <a:ext cx="9144000" cy="0"/>
          </a:xfrm>
          <a:prstGeom prst="rect">
            <a:avLst/>
          </a:prstGeom>
          <a:noFill/>
          <a:ln w="9525">
            <a:noFill/>
            <a:miter lim="800000"/>
            <a:headEnd/>
            <a:tailEnd/>
          </a:ln>
          <a:effectLst/>
        </p:spPr>
        <p:txBody>
          <a:bodyPr wrap="square" anchor="ctr">
            <a:spAutoFit/>
          </a:bodyPr>
          <a:lstStyle/>
          <a:p>
            <a:endParaRPr lang="en-US" sz="2800"/>
          </a:p>
        </p:txBody>
      </p:sp>
      <p:sp>
        <p:nvSpPr>
          <p:cNvPr id="8198" name="Rectangle 6"/>
          <p:cNvSpPr>
            <a:spLocks noChangeArrowheads="1"/>
          </p:cNvSpPr>
          <p:nvPr/>
        </p:nvSpPr>
        <p:spPr bwMode="auto">
          <a:xfrm>
            <a:off x="1524000" y="0"/>
            <a:ext cx="9144000" cy="0"/>
          </a:xfrm>
          <a:prstGeom prst="rect">
            <a:avLst/>
          </a:prstGeom>
          <a:noFill/>
          <a:ln w="9525">
            <a:noFill/>
            <a:miter lim="800000"/>
            <a:headEnd/>
            <a:tailEnd/>
          </a:ln>
          <a:effectLst/>
        </p:spPr>
        <p:txBody>
          <a:bodyPr wrap="square" anchor="ctr">
            <a:spAutoFit/>
          </a:bodyPr>
          <a:lstStyle/>
          <a:p>
            <a:endParaRPr lang="en-US" sz="2800"/>
          </a:p>
        </p:txBody>
      </p:sp>
      <p:sp>
        <p:nvSpPr>
          <p:cNvPr id="8200" name="Rectangle 8"/>
          <p:cNvSpPr>
            <a:spLocks noChangeArrowheads="1"/>
          </p:cNvSpPr>
          <p:nvPr/>
        </p:nvSpPr>
        <p:spPr bwMode="auto">
          <a:xfrm>
            <a:off x="1524000" y="0"/>
            <a:ext cx="9144000" cy="0"/>
          </a:xfrm>
          <a:prstGeom prst="rect">
            <a:avLst/>
          </a:prstGeom>
          <a:noFill/>
          <a:ln w="9525">
            <a:noFill/>
            <a:miter lim="800000"/>
            <a:headEnd/>
            <a:tailEnd/>
          </a:ln>
          <a:effectLst/>
        </p:spPr>
        <p:txBody>
          <a:bodyPr wrap="square" anchor="ctr">
            <a:spAutoFit/>
          </a:bodyPr>
          <a:lstStyle/>
          <a:p>
            <a:endParaRPr lang="en-US" sz="2800"/>
          </a:p>
        </p:txBody>
      </p:sp>
      <p:sp>
        <p:nvSpPr>
          <p:cNvPr id="8" name="Text Box 10">
            <a:extLst>
              <a:ext uri="{FF2B5EF4-FFF2-40B4-BE49-F238E27FC236}">
                <a16:creationId xmlns:a16="http://schemas.microsoft.com/office/drawing/2014/main" xmlns="" id="{5FC49574-4F6E-48DF-97EE-CE48A3F15BE2}"/>
              </a:ext>
            </a:extLst>
          </p:cNvPr>
          <p:cNvSpPr txBox="1">
            <a:spLocks noChangeArrowheads="1"/>
          </p:cNvSpPr>
          <p:nvPr/>
        </p:nvSpPr>
        <p:spPr bwMode="auto">
          <a:xfrm>
            <a:off x="1981200" y="284911"/>
            <a:ext cx="81534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cs typeface="Arial" panose="020B0604020202020204" pitchFamily="34" charset="0"/>
              </a:rPr>
              <a:t>Graph (Grid) Insights</a:t>
            </a:r>
          </a:p>
        </p:txBody>
      </p:sp>
      <p:sp>
        <p:nvSpPr>
          <p:cNvPr id="3" name="Slide Number Placeholder 1">
            <a:extLst>
              <a:ext uri="{FF2B5EF4-FFF2-40B4-BE49-F238E27FC236}">
                <a16:creationId xmlns:a16="http://schemas.microsoft.com/office/drawing/2014/main" xmlns="" id="{4C518545-01A2-B648-3F34-96A1AAC719D3}"/>
              </a:ext>
            </a:extLst>
          </p:cNvPr>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47</a:t>
            </a:fld>
            <a:endParaRPr lang="en-US" sz="2000" dirty="0">
              <a:solidFill>
                <a:srgbClr val="1E0000"/>
              </a:solidFill>
            </a:endParaRPr>
          </a:p>
        </p:txBody>
      </p:sp>
    </p:spTree>
    <p:extLst>
      <p:ext uri="{BB962C8B-B14F-4D97-AF65-F5344CB8AC3E}">
        <p14:creationId xmlns:p14="http://schemas.microsoft.com/office/powerpoint/2010/main" val="289341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 Substitution</a:t>
            </a:r>
          </a:p>
        </p:txBody>
      </p:sp>
      <p:sp>
        <p:nvSpPr>
          <p:cNvPr id="3" name="Content Placeholder 2"/>
          <p:cNvSpPr>
            <a:spLocks noGrp="1"/>
          </p:cNvSpPr>
          <p:nvPr>
            <p:ph idx="1"/>
          </p:nvPr>
        </p:nvSpPr>
        <p:spPr>
          <a:xfrm>
            <a:off x="457200" y="1280160"/>
            <a:ext cx="8535987" cy="4815840"/>
          </a:xfrm>
        </p:spPr>
        <p:txBody>
          <a:bodyPr>
            <a:normAutofit/>
          </a:bodyPr>
          <a:lstStyle/>
          <a:p>
            <a:pPr marL="0" indent="0">
              <a:buNone/>
            </a:pPr>
            <a:r>
              <a:rPr lang="en-US" dirty="0"/>
              <a:t>Forward substitution solves              with values in </a:t>
            </a:r>
            <a:r>
              <a:rPr lang="en-US" b="1" dirty="0"/>
              <a:t>b</a:t>
            </a:r>
            <a:r>
              <a:rPr lang="en-US" dirty="0"/>
              <a:t> </a:t>
            </a:r>
            <a:br>
              <a:rPr lang="en-US" dirty="0"/>
            </a:br>
            <a:r>
              <a:rPr lang="en-US" dirty="0"/>
              <a:t>being over written (replaced by the </a:t>
            </a:r>
            <a:r>
              <a:rPr lang="en-US" b="1" dirty="0"/>
              <a:t>y</a:t>
            </a:r>
            <a:r>
              <a:rPr lang="en-US" dirty="0"/>
              <a:t> values)</a:t>
            </a:r>
            <a:br>
              <a:rPr lang="en-US" dirty="0"/>
            </a:br>
            <a:r>
              <a:rPr lang="en-US" dirty="0"/>
              <a:t/>
            </a:r>
            <a:br>
              <a:rPr lang="en-US" dirty="0"/>
            </a:br>
            <a:r>
              <a:rPr lang="en-US" sz="2400" dirty="0"/>
              <a:t>For </a:t>
            </a:r>
            <a:r>
              <a:rPr lang="en-US" sz="2400" dirty="0" err="1"/>
              <a:t>i</a:t>
            </a:r>
            <a:r>
              <a:rPr lang="en-US" sz="2400" dirty="0"/>
              <a:t> := 2 to n Do Begin  // This is the row being processed</a:t>
            </a:r>
          </a:p>
          <a:p>
            <a:pPr marL="0" indent="0">
              <a:buNone/>
            </a:pPr>
            <a:r>
              <a:rPr lang="en-US" sz="2400" dirty="0"/>
              <a:t>  For j := 1 to i-1 Do Begin </a:t>
            </a:r>
          </a:p>
          <a:p>
            <a:pPr marL="0" indent="0">
              <a:buNone/>
            </a:pPr>
            <a:r>
              <a:rPr lang="en-US" sz="2400" dirty="0"/>
              <a:t>    b[</a:t>
            </a:r>
            <a:r>
              <a:rPr lang="en-US" sz="2400" dirty="0" err="1"/>
              <a:t>i</a:t>
            </a:r>
            <a:r>
              <a:rPr lang="en-US" sz="2400" dirty="0"/>
              <a:t>] = b[</a:t>
            </a:r>
            <a:r>
              <a:rPr lang="en-US" sz="2400" dirty="0" err="1"/>
              <a:t>i</a:t>
            </a:r>
            <a:r>
              <a:rPr lang="en-US" sz="2400" dirty="0"/>
              <a:t>] - A[</a:t>
            </a:r>
            <a:r>
              <a:rPr lang="en-US" sz="2400" dirty="0" err="1"/>
              <a:t>i,j</a:t>
            </a:r>
            <a:r>
              <a:rPr lang="en-US" sz="2400" dirty="0"/>
              <a:t>]*b[j]    // This is just using the </a:t>
            </a:r>
            <a:r>
              <a:rPr lang="en-US" sz="2400" b="1" dirty="0"/>
              <a:t>L</a:t>
            </a:r>
            <a:r>
              <a:rPr lang="en-US" sz="2400" dirty="0"/>
              <a:t> matrix</a:t>
            </a:r>
          </a:p>
          <a:p>
            <a:pPr marL="0" indent="0">
              <a:buNone/>
            </a:pPr>
            <a:r>
              <a:rPr lang="en-US" sz="2400" dirty="0"/>
              <a:t>  End;</a:t>
            </a:r>
          </a:p>
          <a:p>
            <a:pPr marL="0" indent="0">
              <a:buNone/>
            </a:pPr>
            <a:r>
              <a:rPr lang="en-US" sz="2400" dirty="0"/>
              <a:t>End;</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3704395760"/>
              </p:ext>
            </p:extLst>
          </p:nvPr>
        </p:nvGraphicFramePr>
        <p:xfrm>
          <a:off x="4572000" y="1371600"/>
          <a:ext cx="1016000" cy="371475"/>
        </p:xfrm>
        <a:graphic>
          <a:graphicData uri="http://schemas.openxmlformats.org/presentationml/2006/ole">
            <mc:AlternateContent xmlns:mc="http://schemas.openxmlformats.org/markup-compatibility/2006">
              <mc:Choice xmlns:v="urn:schemas-microsoft-com:vml" Requires="v">
                <p:oleObj spid="_x0000_s2050" name="Equation" r:id="rId3" imgW="838080" imgH="304560" progId="Equation.DSMT4">
                  <p:embed/>
                </p:oleObj>
              </mc:Choice>
              <mc:Fallback>
                <p:oleObj name="Equation" r:id="rId3" imgW="838080" imgH="304560" progId="Equation.DSMT4">
                  <p:embed/>
                  <p:pic>
                    <p:nvPicPr>
                      <p:cNvPr id="5" name="Object 4"/>
                      <p:cNvPicPr>
                        <a:picLocks noGrp="1" noChangeAspect="1" noChangeArrowheads="1"/>
                      </p:cNvPicPr>
                      <p:nvPr/>
                    </p:nvPicPr>
                    <p:blipFill>
                      <a:blip r:embed="rId4"/>
                      <a:srcRect/>
                      <a:stretch>
                        <a:fillRect/>
                      </a:stretch>
                    </p:blipFill>
                    <p:spPr bwMode="auto">
                      <a:xfrm>
                        <a:off x="45720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a:t>
            </a:fld>
            <a:endParaRPr lang="en-US" sz="2000" dirty="0">
              <a:solidFill>
                <a:srgbClr val="1E0000"/>
              </a:solidFill>
            </a:endParaRPr>
          </a:p>
        </p:txBody>
      </p:sp>
    </p:spTree>
    <p:extLst>
      <p:ext uri="{BB962C8B-B14F-4D97-AF65-F5344CB8AC3E}">
        <p14:creationId xmlns:p14="http://schemas.microsoft.com/office/powerpoint/2010/main" val="62404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Substitution</a:t>
            </a:r>
          </a:p>
        </p:txBody>
      </p:sp>
      <p:sp>
        <p:nvSpPr>
          <p:cNvPr id="3" name="Content Placeholder 2"/>
          <p:cNvSpPr>
            <a:spLocks noGrp="1"/>
          </p:cNvSpPr>
          <p:nvPr>
            <p:ph idx="1"/>
          </p:nvPr>
        </p:nvSpPr>
        <p:spPr>
          <a:xfrm>
            <a:off x="457200" y="1280160"/>
            <a:ext cx="8535987" cy="4815840"/>
          </a:xfrm>
        </p:spPr>
        <p:txBody>
          <a:bodyPr>
            <a:normAutofit/>
          </a:bodyPr>
          <a:lstStyle/>
          <a:p>
            <a:r>
              <a:rPr lang="en-US" dirty="0"/>
              <a:t>Backward substitution solves              (with values of </a:t>
            </a:r>
            <a:r>
              <a:rPr lang="en-US" b="1" dirty="0"/>
              <a:t>y</a:t>
            </a:r>
            <a:r>
              <a:rPr lang="en-US" dirty="0"/>
              <a:t> contained in the </a:t>
            </a:r>
            <a:r>
              <a:rPr lang="en-US" b="1" dirty="0"/>
              <a:t>b</a:t>
            </a:r>
            <a:r>
              <a:rPr lang="en-US" dirty="0"/>
              <a:t> vector as a result of the forward substitution)</a:t>
            </a:r>
          </a:p>
          <a:p>
            <a:pPr marL="0" indent="0">
              <a:buNone/>
            </a:pPr>
            <a:r>
              <a:rPr lang="en-US" sz="2400" dirty="0"/>
              <a:t>For </a:t>
            </a:r>
            <a:r>
              <a:rPr lang="en-US" sz="2400" dirty="0" err="1"/>
              <a:t>i</a:t>
            </a:r>
            <a:r>
              <a:rPr lang="en-US" sz="2400" dirty="0"/>
              <a:t> := n to 1 Do Begin  // This is the row being processed</a:t>
            </a:r>
          </a:p>
          <a:p>
            <a:pPr marL="0" indent="0">
              <a:buNone/>
            </a:pPr>
            <a:r>
              <a:rPr lang="en-US" sz="2400" dirty="0"/>
              <a:t>  For j := i+1 to n Do Begin </a:t>
            </a:r>
          </a:p>
          <a:p>
            <a:pPr marL="0" indent="0">
              <a:buNone/>
            </a:pPr>
            <a:r>
              <a:rPr lang="en-US" sz="2400" dirty="0"/>
              <a:t>    b[</a:t>
            </a:r>
            <a:r>
              <a:rPr lang="en-US" sz="2400" dirty="0" err="1"/>
              <a:t>i</a:t>
            </a:r>
            <a:r>
              <a:rPr lang="en-US" sz="2400" dirty="0"/>
              <a:t>] = b[</a:t>
            </a:r>
            <a:r>
              <a:rPr lang="en-US" sz="2400" dirty="0" err="1"/>
              <a:t>i</a:t>
            </a:r>
            <a:r>
              <a:rPr lang="en-US" sz="2400" dirty="0"/>
              <a:t>] - A[</a:t>
            </a:r>
            <a:r>
              <a:rPr lang="en-US" sz="2400" dirty="0" err="1"/>
              <a:t>i,j</a:t>
            </a:r>
            <a:r>
              <a:rPr lang="en-US" sz="2400" dirty="0"/>
              <a:t>]*b[j]    // This is just using the </a:t>
            </a:r>
            <a:r>
              <a:rPr lang="en-US" sz="2400" b="1" dirty="0"/>
              <a:t>U</a:t>
            </a:r>
            <a:r>
              <a:rPr lang="en-US" sz="2400" dirty="0"/>
              <a:t> matrix</a:t>
            </a:r>
          </a:p>
          <a:p>
            <a:pPr marL="0" indent="0">
              <a:buNone/>
            </a:pPr>
            <a:r>
              <a:rPr lang="en-US" sz="2400" dirty="0"/>
              <a:t>  End;</a:t>
            </a:r>
          </a:p>
          <a:p>
            <a:pPr marL="0" indent="0">
              <a:buNone/>
            </a:pPr>
            <a:r>
              <a:rPr lang="en-US" sz="2400" dirty="0"/>
              <a:t>  b[</a:t>
            </a:r>
            <a:r>
              <a:rPr lang="en-US" sz="2400" dirty="0" err="1"/>
              <a:t>i</a:t>
            </a:r>
            <a:r>
              <a:rPr lang="en-US" sz="2400" dirty="0"/>
              <a:t>] = b[</a:t>
            </a:r>
            <a:r>
              <a:rPr lang="en-US" sz="2400" dirty="0" err="1"/>
              <a:t>i</a:t>
            </a:r>
            <a:r>
              <a:rPr lang="en-US" sz="2400" dirty="0"/>
              <a:t>]/A[</a:t>
            </a:r>
            <a:r>
              <a:rPr lang="en-US" sz="2400" dirty="0" err="1"/>
              <a:t>i,i</a:t>
            </a:r>
            <a:r>
              <a:rPr lang="en-US" sz="2400" dirty="0"/>
              <a:t>]    // The A[</a:t>
            </a:r>
            <a:r>
              <a:rPr lang="en-US" sz="2400" dirty="0" err="1"/>
              <a:t>i,i</a:t>
            </a:r>
            <a:r>
              <a:rPr lang="en-US" sz="2400" dirty="0"/>
              <a:t>] values are &lt;&gt; 0 if it is nonsingular</a:t>
            </a:r>
          </a:p>
          <a:p>
            <a:pPr marL="0" indent="0">
              <a:buNone/>
            </a:pPr>
            <a:r>
              <a:rPr lang="en-US" sz="2400" dirty="0"/>
              <a:t>End</a:t>
            </a:r>
            <a:r>
              <a:rPr lang="en-US" dirty="0"/>
              <a:t/>
            </a:r>
            <a:br>
              <a:rPr lang="en-US" dirty="0"/>
            </a:b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72750544"/>
              </p:ext>
            </p:extLst>
          </p:nvPr>
        </p:nvGraphicFramePr>
        <p:xfrm>
          <a:off x="5257800" y="1371600"/>
          <a:ext cx="1016000" cy="371475"/>
        </p:xfrm>
        <a:graphic>
          <a:graphicData uri="http://schemas.openxmlformats.org/presentationml/2006/ole">
            <mc:AlternateContent xmlns:mc="http://schemas.openxmlformats.org/markup-compatibility/2006">
              <mc:Choice xmlns:v="urn:schemas-microsoft-com:vml" Requires="v">
                <p:oleObj spid="_x0000_s3074" name="Equation" r:id="rId3" imgW="838080" imgH="304560" progId="Equation.DSMT4">
                  <p:embed/>
                </p:oleObj>
              </mc:Choice>
              <mc:Fallback>
                <p:oleObj name="Equation" r:id="rId3" imgW="838080" imgH="304560" progId="Equation.DSMT4">
                  <p:embed/>
                  <p:pic>
                    <p:nvPicPr>
                      <p:cNvPr id="5" name="Object 4"/>
                      <p:cNvPicPr>
                        <a:picLocks noGrp="1" noChangeAspect="1" noChangeArrowheads="1"/>
                      </p:cNvPicPr>
                      <p:nvPr/>
                    </p:nvPicPr>
                    <p:blipFill>
                      <a:blip r:embed="rId4"/>
                      <a:srcRect/>
                      <a:stretch>
                        <a:fillRect/>
                      </a:stretch>
                    </p:blipFill>
                    <p:spPr bwMode="auto">
                      <a:xfrm>
                        <a:off x="52578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5</a:t>
            </a:fld>
            <a:endParaRPr lang="en-US" sz="2000" dirty="0">
              <a:solidFill>
                <a:srgbClr val="1E0000"/>
              </a:solidFill>
            </a:endParaRPr>
          </a:p>
        </p:txBody>
      </p:sp>
    </p:spTree>
    <p:extLst>
      <p:ext uri="{BB962C8B-B14F-4D97-AF65-F5344CB8AC3E}">
        <p14:creationId xmlns:p14="http://schemas.microsoft.com/office/powerpoint/2010/main" val="393314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Computational Complexity</a:t>
            </a:r>
          </a:p>
        </p:txBody>
      </p:sp>
      <p:sp>
        <p:nvSpPr>
          <p:cNvPr id="3" name="Content Placeholder 2"/>
          <p:cNvSpPr>
            <a:spLocks noGrp="1"/>
          </p:cNvSpPr>
          <p:nvPr>
            <p:ph idx="1"/>
          </p:nvPr>
        </p:nvSpPr>
        <p:spPr>
          <a:xfrm>
            <a:off x="457200" y="1280160"/>
            <a:ext cx="10591800" cy="4114800"/>
          </a:xfrm>
        </p:spPr>
        <p:txBody>
          <a:bodyPr/>
          <a:lstStyle/>
          <a:p>
            <a:r>
              <a:rPr lang="en-US" dirty="0"/>
              <a:t>Computational complexity indicates how the number of numerical operations scales with the size of the problem</a:t>
            </a:r>
          </a:p>
          <a:p>
            <a:r>
              <a:rPr lang="en-US" dirty="0"/>
              <a:t>Computational complexity is expressed using the “Big O” notation; assume a problem of size n</a:t>
            </a:r>
          </a:p>
          <a:p>
            <a:pPr lvl="1"/>
            <a:r>
              <a:rPr lang="en-US" dirty="0"/>
              <a:t>Adding the number of elements in a vector is O(n)</a:t>
            </a:r>
          </a:p>
          <a:p>
            <a:pPr lvl="1"/>
            <a:r>
              <a:rPr lang="en-US" dirty="0"/>
              <a:t>Adding two n by n full matrices is O(n</a:t>
            </a:r>
            <a:r>
              <a:rPr lang="en-US" baseline="30000" dirty="0"/>
              <a:t>2</a:t>
            </a:r>
            <a:r>
              <a:rPr lang="en-US" dirty="0"/>
              <a:t>)</a:t>
            </a:r>
          </a:p>
          <a:p>
            <a:pPr lvl="1"/>
            <a:r>
              <a:rPr lang="en-US" dirty="0"/>
              <a:t>Multiplying two n by n full matrices is O(n</a:t>
            </a:r>
            <a:r>
              <a:rPr lang="en-US" baseline="30000" dirty="0"/>
              <a:t>3</a:t>
            </a:r>
            <a:r>
              <a:rPr lang="en-US" dirty="0"/>
              <a:t>)</a:t>
            </a:r>
          </a:p>
          <a:p>
            <a:pPr lvl="1"/>
            <a:r>
              <a:rPr lang="en-US" dirty="0"/>
              <a:t>Inverting an n by n full matrix, or doing Gaussian elimination is O(n</a:t>
            </a:r>
            <a:r>
              <a:rPr lang="en-US" baseline="30000" dirty="0"/>
              <a:t>3</a:t>
            </a:r>
            <a:r>
              <a:rPr lang="en-US" dirty="0"/>
              <a:t>)</a:t>
            </a:r>
          </a:p>
          <a:p>
            <a:pPr lvl="1"/>
            <a:r>
              <a:rPr lang="en-US" dirty="0"/>
              <a:t>Solving the traveling salesman problem by brute-force search is O(n!)</a:t>
            </a:r>
          </a:p>
          <a:p>
            <a:endParaRPr lang="en-US" dirty="0"/>
          </a:p>
          <a:p>
            <a:pPr marL="0" indent="0">
              <a:buNone/>
            </a:pPr>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6</a:t>
            </a:fld>
            <a:endParaRPr lang="en-US" sz="2000" dirty="0">
              <a:solidFill>
                <a:srgbClr val="1E0000"/>
              </a:solidFill>
            </a:endParaRPr>
          </a:p>
        </p:txBody>
      </p:sp>
    </p:spTree>
    <p:extLst>
      <p:ext uri="{BB962C8B-B14F-4D97-AF65-F5344CB8AC3E}">
        <p14:creationId xmlns:p14="http://schemas.microsoft.com/office/powerpoint/2010/main" val="185882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Computational Complexity</a:t>
            </a:r>
          </a:p>
        </p:txBody>
      </p:sp>
      <p:sp>
        <p:nvSpPr>
          <p:cNvPr id="3" name="Content Placeholder 2"/>
          <p:cNvSpPr>
            <a:spLocks noGrp="1"/>
          </p:cNvSpPr>
          <p:nvPr>
            <p:ph idx="1"/>
          </p:nvPr>
        </p:nvSpPr>
        <p:spPr>
          <a:xfrm>
            <a:off x="457200" y="1280160"/>
            <a:ext cx="11328400" cy="3733800"/>
          </a:xfrm>
        </p:spPr>
        <p:txBody>
          <a:bodyPr/>
          <a:lstStyle/>
          <a:p>
            <a:r>
              <a:rPr lang="en-US" dirty="0"/>
              <a:t>Knowing the computational complexity of a problem can help to determine whether it can be solved (at least using a particular method)</a:t>
            </a:r>
          </a:p>
          <a:p>
            <a:pPr lvl="1"/>
            <a:r>
              <a:rPr lang="en-US" dirty="0"/>
              <a:t>Scaling factors do not affect the computation complexity</a:t>
            </a:r>
          </a:p>
          <a:p>
            <a:pPr lvl="2"/>
            <a:r>
              <a:rPr lang="en-US" dirty="0"/>
              <a:t>an algorithm that takes n</a:t>
            </a:r>
            <a:r>
              <a:rPr lang="en-US" baseline="30000" dirty="0"/>
              <a:t>3</a:t>
            </a:r>
            <a:r>
              <a:rPr lang="en-US" dirty="0"/>
              <a:t>/2 operations has the same computational complexity of one the takes n</a:t>
            </a:r>
            <a:r>
              <a:rPr lang="en-US" baseline="30000" dirty="0"/>
              <a:t>3</a:t>
            </a:r>
            <a:r>
              <a:rPr lang="en-US" dirty="0"/>
              <a:t>/10 operations (though obviously the second one is faster!)</a:t>
            </a:r>
          </a:p>
          <a:p>
            <a:r>
              <a:rPr lang="en-US" dirty="0"/>
              <a:t>With O(n</a:t>
            </a:r>
            <a:r>
              <a:rPr lang="en-US" baseline="30000" dirty="0"/>
              <a:t>3</a:t>
            </a:r>
            <a:r>
              <a:rPr lang="en-US" dirty="0"/>
              <a:t>) factoring a full matrix becomes computationally intractable quickly!</a:t>
            </a:r>
          </a:p>
          <a:p>
            <a:pPr lvl="1"/>
            <a:r>
              <a:rPr lang="en-US" dirty="0"/>
              <a:t>A 100 by 100 matrix takes a million operations (give or take)</a:t>
            </a:r>
          </a:p>
          <a:p>
            <a:pPr lvl="1"/>
            <a:r>
              <a:rPr lang="en-US" dirty="0"/>
              <a:t>A 1000 by 1000 matrix takes a billion operations </a:t>
            </a:r>
          </a:p>
          <a:p>
            <a:pPr lvl="1"/>
            <a:r>
              <a:rPr lang="en-US" dirty="0"/>
              <a:t>A 10,000 by 10,000 matrix takes a trillion operations!</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7</a:t>
            </a:fld>
            <a:endParaRPr lang="en-US" sz="2000" dirty="0">
              <a:solidFill>
                <a:srgbClr val="1E0000"/>
              </a:solidFill>
            </a:endParaRPr>
          </a:p>
        </p:txBody>
      </p:sp>
    </p:spTree>
    <p:extLst>
      <p:ext uri="{BB962C8B-B14F-4D97-AF65-F5344CB8AC3E}">
        <p14:creationId xmlns:p14="http://schemas.microsoft.com/office/powerpoint/2010/main" val="136244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Systems</a:t>
            </a:r>
          </a:p>
        </p:txBody>
      </p:sp>
      <p:sp>
        <p:nvSpPr>
          <p:cNvPr id="3" name="Content Placeholder 2"/>
          <p:cNvSpPr>
            <a:spLocks noGrp="1"/>
          </p:cNvSpPr>
          <p:nvPr>
            <p:ph idx="1"/>
          </p:nvPr>
        </p:nvSpPr>
        <p:spPr>
          <a:xfrm>
            <a:off x="457200" y="1280160"/>
            <a:ext cx="10972800" cy="3733800"/>
          </a:xfrm>
        </p:spPr>
        <p:txBody>
          <a:bodyPr/>
          <a:lstStyle/>
          <a:p>
            <a:r>
              <a:rPr lang="en-US" dirty="0"/>
              <a:t>The material presented so far applies to any arbitrary linear system</a:t>
            </a:r>
          </a:p>
          <a:p>
            <a:pPr>
              <a:spcBef>
                <a:spcPct val="0"/>
              </a:spcBef>
            </a:pPr>
            <a:r>
              <a:rPr lang="en-US" dirty="0"/>
              <a:t>The next step is to see what happens when we apply triangular factorization to a sparse matrix</a:t>
            </a:r>
          </a:p>
          <a:p>
            <a:pPr>
              <a:spcBef>
                <a:spcPct val="0"/>
              </a:spcBef>
            </a:pPr>
            <a:r>
              <a:rPr lang="en-US" dirty="0"/>
              <a:t>For a sparse system, only nonzero elements need to be stored in the computer since no arithmetic operations are performed on the 0’s</a:t>
            </a:r>
          </a:p>
          <a:p>
            <a:pPr>
              <a:spcBef>
                <a:spcPct val="0"/>
              </a:spcBef>
            </a:pPr>
            <a:r>
              <a:rPr lang="en-US" dirty="0"/>
              <a:t>The LU factorization is adapted to solve sparse systems in such a way as to preserve the sparsity as much as possible</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8</a:t>
            </a:fld>
            <a:endParaRPr lang="en-US" sz="2000" dirty="0">
              <a:solidFill>
                <a:srgbClr val="1E0000"/>
              </a:solidFill>
            </a:endParaRPr>
          </a:p>
        </p:txBody>
      </p:sp>
    </p:spTree>
    <p:extLst>
      <p:ext uri="{BB962C8B-B14F-4D97-AF65-F5344CB8AC3E}">
        <p14:creationId xmlns:p14="http://schemas.microsoft.com/office/powerpoint/2010/main" val="1192721703"/>
      </p:ext>
    </p:extLst>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5393</TotalTime>
  <Words>3757</Words>
  <Application>Microsoft Office PowerPoint</Application>
  <PresentationFormat>Custom</PresentationFormat>
  <Paragraphs>643</Paragraphs>
  <Slides>48</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51" baseType="lpstr">
      <vt:lpstr>Capsules</vt:lpstr>
      <vt:lpstr>Capsules</vt:lpstr>
      <vt:lpstr>Equation</vt:lpstr>
      <vt:lpstr>ECEN 615 Methods of Electric Power  Systems Analysis</vt:lpstr>
      <vt:lpstr>Announcements</vt:lpstr>
      <vt:lpstr>Homework comments</vt:lpstr>
      <vt:lpstr>LU Algorithm Without Pivoting Processing by row</vt:lpstr>
      <vt:lpstr>Forward Substitution</vt:lpstr>
      <vt:lpstr>Backward Substitution</vt:lpstr>
      <vt:lpstr>Computational Complexity</vt:lpstr>
      <vt:lpstr>Computational Complexity</vt:lpstr>
      <vt:lpstr>Sparse Systems</vt:lpstr>
      <vt:lpstr>Sparse Matrix History</vt:lpstr>
      <vt:lpstr>Sparse Matrix History</vt:lpstr>
      <vt:lpstr>Sparse Matrix Computational Order</vt:lpstr>
      <vt:lpstr>Inverse of a Sparse Matrix</vt:lpstr>
      <vt:lpstr>Computer Architecture Impacts</vt:lpstr>
      <vt:lpstr>Full Matrix versus Sparse Matrix Storage</vt:lpstr>
      <vt:lpstr>Sparse Matrix Usage Can Determine the Optimal Storage</vt:lpstr>
      <vt:lpstr>Numerical Precision</vt:lpstr>
      <vt:lpstr>Numerical Precision, cont.</vt:lpstr>
      <vt:lpstr>General Sparse Matrix Storage</vt:lpstr>
      <vt:lpstr>Sparse Storage Example</vt:lpstr>
      <vt:lpstr>Compressed Sparse Row Storage</vt:lpstr>
      <vt:lpstr>CSR Format Example</vt:lpstr>
      <vt:lpstr>CSR Comments</vt:lpstr>
      <vt:lpstr>Linked Lists: Classes and Objects</vt:lpstr>
      <vt:lpstr>Linked Lists</vt:lpstr>
      <vt:lpstr>Sparse Matrix Storage with Linked Lists by Rows</vt:lpstr>
      <vt:lpstr>Linked Lists, cont.</vt:lpstr>
      <vt:lpstr>Example Pascal Code for Writing a Sparse Matrix</vt:lpstr>
      <vt:lpstr>Sparse Working Row</vt:lpstr>
      <vt:lpstr>Loading the Sparse Working Row</vt:lpstr>
      <vt:lpstr>Unloading the Sparse Working Row</vt:lpstr>
      <vt:lpstr>Doing an LU Factorization of a Sparse Matrix with Linked Lists</vt:lpstr>
      <vt:lpstr>Sparse Factorization</vt:lpstr>
      <vt:lpstr>Sparse Factorization, cont.</vt:lpstr>
      <vt:lpstr>Sparse Factorization, cont.</vt:lpstr>
      <vt:lpstr>Sparse Factorization Example</vt:lpstr>
      <vt:lpstr>Sparse Factorization Example, Cont.</vt:lpstr>
      <vt:lpstr>Sparse Factorization Example, Cont.</vt:lpstr>
      <vt:lpstr>Sparse Factorization Examples, Cont.</vt:lpstr>
      <vt:lpstr>Sparse Factorization Examples, Cont.</vt:lpstr>
      <vt:lpstr>Fills</vt:lpstr>
      <vt:lpstr>Fills</vt:lpstr>
      <vt:lpstr>Fill Examples</vt:lpstr>
      <vt:lpstr>PowerPoint Presentation</vt:lpstr>
      <vt:lpstr>PowerPoint Presentation</vt:lpstr>
      <vt:lpstr>PowerPoint Presentation</vt:lpstr>
      <vt:lpstr>PowerPoint Presentation</vt:lpstr>
      <vt:lpstr>PowerPoint Presentation</vt:lpstr>
    </vt:vector>
  </TitlesOfParts>
  <Company>ECE - UIUC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Tom</cp:lastModifiedBy>
  <cp:revision>471</cp:revision>
  <cp:lastPrinted>2020-08-20T12:26:33Z</cp:lastPrinted>
  <dcterms:created xsi:type="dcterms:W3CDTF">2000-05-11T14:27:08Z</dcterms:created>
  <dcterms:modified xsi:type="dcterms:W3CDTF">2022-09-20T20:36:37Z</dcterms:modified>
</cp:coreProperties>
</file>