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2" r:id="rId1"/>
    <p:sldMasterId id="2147483734" r:id="rId2"/>
  </p:sldMasterIdLst>
  <p:notesMasterIdLst>
    <p:notesMasterId r:id="rId56"/>
  </p:notesMasterIdLst>
  <p:handoutMasterIdLst>
    <p:handoutMasterId r:id="rId57"/>
  </p:handoutMasterIdLst>
  <p:sldIdLst>
    <p:sldId id="258" r:id="rId3"/>
    <p:sldId id="259" r:id="rId4"/>
    <p:sldId id="661" r:id="rId5"/>
    <p:sldId id="662" r:id="rId6"/>
    <p:sldId id="663" r:id="rId7"/>
    <p:sldId id="664" r:id="rId8"/>
    <p:sldId id="665" r:id="rId9"/>
    <p:sldId id="666" r:id="rId10"/>
    <p:sldId id="668" r:id="rId11"/>
    <p:sldId id="670" r:id="rId12"/>
    <p:sldId id="671" r:id="rId13"/>
    <p:sldId id="672" r:id="rId14"/>
    <p:sldId id="673" r:id="rId15"/>
    <p:sldId id="674" r:id="rId16"/>
    <p:sldId id="675" r:id="rId17"/>
    <p:sldId id="676" r:id="rId18"/>
    <p:sldId id="677" r:id="rId19"/>
    <p:sldId id="678" r:id="rId20"/>
    <p:sldId id="679" r:id="rId21"/>
    <p:sldId id="680" r:id="rId22"/>
    <p:sldId id="681" r:id="rId23"/>
    <p:sldId id="682" r:id="rId24"/>
    <p:sldId id="683" r:id="rId25"/>
    <p:sldId id="684" r:id="rId26"/>
    <p:sldId id="685" r:id="rId27"/>
    <p:sldId id="686" r:id="rId28"/>
    <p:sldId id="687" r:id="rId29"/>
    <p:sldId id="688" r:id="rId30"/>
    <p:sldId id="689" r:id="rId31"/>
    <p:sldId id="690" r:id="rId32"/>
    <p:sldId id="691" r:id="rId33"/>
    <p:sldId id="694" r:id="rId34"/>
    <p:sldId id="695" r:id="rId35"/>
    <p:sldId id="696" r:id="rId36"/>
    <p:sldId id="697" r:id="rId37"/>
    <p:sldId id="698" r:id="rId38"/>
    <p:sldId id="700" r:id="rId39"/>
    <p:sldId id="701" r:id="rId40"/>
    <p:sldId id="702" r:id="rId41"/>
    <p:sldId id="703" r:id="rId42"/>
    <p:sldId id="704" r:id="rId43"/>
    <p:sldId id="705" r:id="rId44"/>
    <p:sldId id="707" r:id="rId45"/>
    <p:sldId id="708" r:id="rId46"/>
    <p:sldId id="709" r:id="rId47"/>
    <p:sldId id="710" r:id="rId48"/>
    <p:sldId id="711" r:id="rId49"/>
    <p:sldId id="713" r:id="rId50"/>
    <p:sldId id="714" r:id="rId51"/>
    <p:sldId id="715" r:id="rId52"/>
    <p:sldId id="716" r:id="rId53"/>
    <p:sldId id="717" r:id="rId54"/>
    <p:sldId id="718" r:id="rId55"/>
  </p:sldIdLst>
  <p:sldSz cx="12192000" cy="6858000"/>
  <p:notesSz cx="7077075" cy="9363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E6"/>
    <a:srgbClr val="1E0000"/>
    <a:srgbClr val="500000"/>
    <a:srgbClr val="0099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12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126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4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921" y="0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446"/>
            <a:ext cx="3067155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921" y="8894446"/>
            <a:ext cx="3067154" cy="46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339" y="0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9/22/2022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03263"/>
            <a:ext cx="6238875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7" tIns="46968" rIns="93937" bIns="4696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075" y="4447224"/>
            <a:ext cx="5662925" cy="4212908"/>
          </a:xfrm>
          <a:prstGeom prst="rect">
            <a:avLst/>
          </a:prstGeom>
        </p:spPr>
        <p:txBody>
          <a:bodyPr vert="horz" lIns="93937" tIns="46968" rIns="93937" bIns="4696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339" y="8892863"/>
            <a:ext cx="3067155" cy="468629"/>
          </a:xfrm>
          <a:prstGeom prst="rect">
            <a:avLst/>
          </a:prstGeom>
        </p:spPr>
        <p:txBody>
          <a:bodyPr vert="horz" wrap="square" lIns="93937" tIns="46968" rIns="93937" bIns="469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9100" y="703263"/>
            <a:ext cx="6238875" cy="35099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647" indent="-284864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457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5239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1022" indent="-227891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805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2587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8370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4153" indent="-22789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/>
              <a:pPr eaLnBrk="1" hangingPunct="1"/>
              <a:t>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70369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027"/>
          <p:cNvSpPr>
            <a:spLocks noChangeArrowheads="1"/>
          </p:cNvSpPr>
          <p:nvPr/>
        </p:nvSpPr>
        <p:spPr bwMode="auto">
          <a:xfrm>
            <a:off x="914400" y="990600"/>
            <a:ext cx="69088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143000"/>
          </a:xfrm>
        </p:spPr>
        <p:txBody>
          <a:bodyPr/>
          <a:lstStyle>
            <a:lvl1pPr>
              <a:defRPr sz="3600"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6400" y="5791200"/>
            <a:ext cx="4267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6680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92240"/>
            <a:ext cx="2844800" cy="251418"/>
          </a:xfrm>
          <a:prstGeom prst="rect">
            <a:avLst/>
          </a:prstGeom>
        </p:spPr>
        <p:txBody>
          <a:bodyPr/>
          <a:lstStyle>
            <a:lvl1pPr algn="r">
              <a:defRPr sz="1800" baseline="0">
                <a:solidFill>
                  <a:srgbClr val="1E0000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448800" y="63246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5771D29-00F1-4FF4-AC40-83C9E85FF2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1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1176000" cy="1066800"/>
          </a:xfrm>
        </p:spPr>
        <p:txBody>
          <a:bodyPr/>
          <a:lstStyle>
            <a:lvl1pPr>
              <a:defRPr baseline="0">
                <a:solidFill>
                  <a:srgbClr val="1E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7680" y="1280160"/>
            <a:ext cx="11297920" cy="3733800"/>
          </a:xfrm>
        </p:spPr>
        <p:txBody>
          <a:bodyPr/>
          <a:lstStyle>
            <a:lvl1pPr marL="457200" indent="-457200">
              <a:buClr>
                <a:srgbClr val="1E0000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1pPr>
            <a:lvl2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2pPr>
            <a:lvl3pPr marL="1257300" indent="-342900">
              <a:buClr>
                <a:srgbClr val="1E0000"/>
              </a:buClr>
              <a:buSzPct val="9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3pPr>
            <a:lvl4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4pPr>
            <a:lvl5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88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106680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324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524000"/>
            <a:ext cx="52324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668000" cy="838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88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027"/>
          <p:cNvSpPr>
            <a:spLocks noChangeArrowheads="1"/>
          </p:cNvSpPr>
          <p:nvPr/>
        </p:nvSpPr>
        <p:spPr bwMode="auto">
          <a:xfrm>
            <a:off x="914400" y="990600"/>
            <a:ext cx="69088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143000"/>
          </a:xfrm>
        </p:spPr>
        <p:txBody>
          <a:bodyPr/>
          <a:lstStyle>
            <a:lvl1pPr>
              <a:defRPr sz="3600"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baseline="0">
                <a:solidFill>
                  <a:srgbClr val="1E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6400" y="5791200"/>
            <a:ext cx="4267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1176000" cy="1066800"/>
          </a:xfrm>
        </p:spPr>
        <p:txBody>
          <a:bodyPr/>
          <a:lstStyle>
            <a:lvl1pPr>
              <a:defRPr baseline="0">
                <a:solidFill>
                  <a:srgbClr val="1E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87680" y="1280160"/>
            <a:ext cx="11297920" cy="3733800"/>
          </a:xfrm>
        </p:spPr>
        <p:txBody>
          <a:bodyPr/>
          <a:lstStyle>
            <a:lvl1pPr marL="457200" indent="-457200">
              <a:buClr>
                <a:srgbClr val="1E0000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1pPr>
            <a:lvl2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2pPr>
            <a:lvl3pPr marL="1257300" indent="-342900">
              <a:buClr>
                <a:srgbClr val="1E0000"/>
              </a:buClr>
              <a:buSzPct val="90000"/>
              <a:buFont typeface="Arial" panose="020B0604020202020204" pitchFamily="34" charset="0"/>
              <a:buChar char="•"/>
              <a:defRPr baseline="0">
                <a:solidFill>
                  <a:srgbClr val="1E0000"/>
                </a:solidFill>
              </a:defRPr>
            </a:lvl3pPr>
            <a:lvl4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4pPr>
            <a:lvl5pPr>
              <a:buClr>
                <a:srgbClr val="1E0000"/>
              </a:buClr>
              <a:defRPr baseline="0">
                <a:solidFill>
                  <a:srgbClr val="1E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92240"/>
            <a:ext cx="2844800" cy="251418"/>
          </a:xfrm>
          <a:prstGeom prst="rect">
            <a:avLst/>
          </a:prstGeom>
        </p:spPr>
        <p:txBody>
          <a:bodyPr/>
          <a:lstStyle>
            <a:lvl1pPr algn="r">
              <a:defRPr sz="1800" baseline="0">
                <a:solidFill>
                  <a:srgbClr val="1E0000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10668000" cy="838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324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524000"/>
            <a:ext cx="5232400" cy="3733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492240"/>
            <a:ext cx="2844800" cy="251418"/>
          </a:xfrm>
          <a:prstGeom prst="rect">
            <a:avLst/>
          </a:prstGeom>
        </p:spPr>
        <p:txBody>
          <a:bodyPr/>
          <a:lstStyle>
            <a:lvl1pPr algn="r">
              <a:defRPr sz="1800" baseline="0">
                <a:solidFill>
                  <a:srgbClr val="1E0000"/>
                </a:solidFill>
              </a:defRPr>
            </a:lvl1pPr>
          </a:lstStyle>
          <a:p>
            <a:fld id="{F06A5241-12CB-C64D-AE38-6540AC6C64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066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48800" y="63246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pitchFamily="18" charset="0"/>
              </a:defRPr>
            </a:lvl1pPr>
          </a:lstStyle>
          <a:p>
            <a:pPr>
              <a:defRPr/>
            </a:pPr>
            <a:fld id="{F6D20532-61D7-47D0-903F-227F7C48AD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680" y="1280160"/>
            <a:ext cx="10668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241" y="838200"/>
            <a:ext cx="812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7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baseline="0">
          <a:solidFill>
            <a:srgbClr val="3C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 baseline="0">
          <a:solidFill>
            <a:srgbClr val="28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baseline="0">
          <a:solidFill>
            <a:srgbClr val="280000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000" baseline="0">
          <a:solidFill>
            <a:srgbClr val="28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 baseline="0">
          <a:solidFill>
            <a:srgbClr val="28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sz="2000" baseline="0">
          <a:solidFill>
            <a:srgbClr val="28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508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1066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680" y="1280160"/>
            <a:ext cx="10668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241" y="838200"/>
            <a:ext cx="812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6" r:id="rId2"/>
    <p:sldLayoutId id="2147483737" r:id="rId3"/>
    <p:sldLayoutId id="2147483738" r:id="rId4"/>
    <p:sldLayoutId id="2147483739" r:id="rId5"/>
    <p:sldLayoutId id="2147483735" r:id="rId6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baseline="0">
          <a:solidFill>
            <a:srgbClr val="3C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800" baseline="0">
          <a:solidFill>
            <a:srgbClr val="28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baseline="0">
          <a:solidFill>
            <a:srgbClr val="280000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000" baseline="0">
          <a:solidFill>
            <a:srgbClr val="28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 baseline="0">
          <a:solidFill>
            <a:srgbClr val="28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sz="2000" baseline="0">
          <a:solidFill>
            <a:srgbClr val="28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verbye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6.png"/><Relationship Id="rId4" Type="http://schemas.openxmlformats.org/officeDocument/2006/relationships/oleObject" Target="../embeddings/oleObject7.bin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7.wmf"/><Relationship Id="rId7" Type="http://schemas.openxmlformats.org/officeDocument/2006/relationships/image" Target="../media/image19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0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76201"/>
            <a:ext cx="9144000" cy="1646237"/>
          </a:xfrm>
          <a:noFill/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dirty="0"/>
              <a:t>ECEN 615</a:t>
            </a:r>
            <a:br>
              <a:rPr lang="en-US" altLang="en-US" dirty="0"/>
            </a:br>
            <a:r>
              <a:rPr lang="en-US" altLang="en-US" dirty="0"/>
              <a:t>Methods of Electric Power </a:t>
            </a:r>
            <a:br>
              <a:rPr lang="en-US" altLang="en-US" dirty="0"/>
            </a:br>
            <a:r>
              <a:rPr lang="en-US" altLang="en-US" dirty="0"/>
              <a:t>Systems Analysis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Lecture 9: Sparse System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752600" y="3251817"/>
            <a:ext cx="8534400" cy="1752600"/>
          </a:xfrm>
        </p:spPr>
        <p:txBody>
          <a:bodyPr/>
          <a:lstStyle/>
          <a:p>
            <a:r>
              <a:rPr lang="en-US" dirty="0"/>
              <a:t>Prof. Tom Overbye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overbye@tamu.edu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280160"/>
            <a:ext cx="10591800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For electric grids it can be helpful to relate the sparse matrix back to an associated electric grid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E0000"/>
                </a:solidFill>
              </a:rPr>
              <a:t>Assume an n by n matrix A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All the diagonals are non-zeros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If there is a connection between two buses (nodes), say at position j and k, then the associated matrix entries, </a:t>
            </a:r>
            <a:r>
              <a:rPr lang="en-US" sz="2800" b="1" dirty="0" err="1">
                <a:solidFill>
                  <a:srgbClr val="000000"/>
                </a:solidFill>
                <a:latin typeface="+mn-lt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+mn-lt"/>
              </a:rPr>
              <a:t>jk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US" sz="2800" b="1" dirty="0" err="1">
                <a:solidFill>
                  <a:srgbClr val="000000"/>
                </a:solidFill>
                <a:latin typeface="+mn-lt"/>
              </a:rPr>
              <a:t>A</a:t>
            </a:r>
            <a:r>
              <a:rPr lang="en-US" sz="2800" baseline="-25000" dirty="0" err="1">
                <a:solidFill>
                  <a:srgbClr val="000000"/>
                </a:solidFill>
                <a:latin typeface="+mn-lt"/>
              </a:rPr>
              <a:t>kj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are nonzero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52400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5FC49574-4F6E-48DF-97EE-CE48A3F15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48" y="73152"/>
            <a:ext cx="8153400" cy="108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  <a:latin typeface="+mj-lt"/>
                <a:cs typeface="Arial" panose="020B0604020202020204" pitchFamily="34" charset="0"/>
              </a:rPr>
              <a:t>Graph (Grid) Insights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4C518545-01A2-B648-3F34-96A1AAC719D3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9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19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5 by 5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</a:t>
            </a:r>
            <a:r>
              <a:rPr lang="en-US" b="1" dirty="0"/>
              <a:t>A</a:t>
            </a:r>
            <a:r>
              <a:rPr lang="en-US" dirty="0"/>
              <a:t> has the zero-nonzero pattern </a:t>
            </a:r>
          </a:p>
          <a:p>
            <a:endParaRPr lang="en-US" dirty="0"/>
          </a:p>
        </p:txBody>
      </p:sp>
      <p:graphicFrame>
        <p:nvGraphicFramePr>
          <p:cNvPr id="5" name="Group 290"/>
          <p:cNvGraphicFramePr>
            <a:graphicFrameLocks noGrp="1"/>
          </p:cNvGraphicFramePr>
          <p:nvPr/>
        </p:nvGraphicFramePr>
        <p:xfrm>
          <a:off x="3776870" y="2209800"/>
          <a:ext cx="4038600" cy="3571878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3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70145" y="2305145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99600" y="201706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882290" y="2230581"/>
            <a:ext cx="577245" cy="586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">
            <a:extLst>
              <a:ext uri="{FF2B5EF4-FFF2-40B4-BE49-F238E27FC236}">
                <a16:creationId xmlns:a16="http://schemas.microsoft.com/office/drawing/2014/main" id="{6690E5A9-C3C0-F1E9-9350-6C9769F28582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10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98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5 by 5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473440" cy="866140"/>
          </a:xfrm>
        </p:spPr>
        <p:txBody>
          <a:bodyPr/>
          <a:lstStyle/>
          <a:p>
            <a:r>
              <a:rPr lang="en-US" dirty="0"/>
              <a:t>Then, the associated graph G is </a:t>
            </a:r>
          </a:p>
          <a:p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685800" y="2043112"/>
            <a:ext cx="6183313" cy="2771775"/>
            <a:chOff x="1741487" y="2819400"/>
            <a:chExt cx="6183313" cy="2771775"/>
          </a:xfrm>
        </p:grpSpPr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4502150" y="2819400"/>
              <a:ext cx="450850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1</a:t>
              </a:r>
              <a:endParaRPr lang="en-US" sz="2800"/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7473950" y="2819400"/>
              <a:ext cx="450850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2</a:t>
              </a:r>
              <a:endParaRPr lang="en-US" sz="2800"/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7475538" y="5105400"/>
              <a:ext cx="449262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latin typeface="Times New Roman" pitchFamily="18" charset="0"/>
                  <a:ea typeface="Batang" charset="-127"/>
                </a:rPr>
                <a:t>3</a:t>
              </a:r>
              <a:endParaRPr lang="en-US" sz="2800" dirty="0"/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578350" y="5105400"/>
              <a:ext cx="450850" cy="485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4</a:t>
              </a:r>
              <a:endParaRPr lang="en-US" sz="2800"/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2362200" y="3048000"/>
              <a:ext cx="449263" cy="4841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>
                  <a:latin typeface="Times New Roman" pitchFamily="18" charset="0"/>
                  <a:ea typeface="Batang" charset="-127"/>
                </a:rPr>
                <a:t>5</a:t>
              </a:r>
              <a:endParaRPr lang="en-US" sz="2800"/>
            </a:p>
          </p:txBody>
        </p:sp>
        <p:grpSp>
          <p:nvGrpSpPr>
            <p:cNvPr id="24" name="Group 11"/>
            <p:cNvGrpSpPr>
              <a:grpSpLocks/>
            </p:cNvGrpSpPr>
            <p:nvPr/>
          </p:nvGrpSpPr>
          <p:grpSpPr bwMode="auto">
            <a:xfrm>
              <a:off x="1741487" y="3305175"/>
              <a:ext cx="6030913" cy="1839913"/>
              <a:chOff x="2535" y="2170"/>
              <a:chExt cx="5628" cy="1593"/>
            </a:xfrm>
          </p:grpSpPr>
          <p:grpSp>
            <p:nvGrpSpPr>
              <p:cNvPr id="25" name="Group 12"/>
              <p:cNvGrpSpPr>
                <a:grpSpLocks/>
              </p:cNvGrpSpPr>
              <p:nvPr/>
            </p:nvGrpSpPr>
            <p:grpSpPr bwMode="auto">
              <a:xfrm>
                <a:off x="3560" y="2170"/>
                <a:ext cx="4603" cy="1593"/>
                <a:chOff x="2220" y="2120"/>
                <a:chExt cx="4603" cy="1593"/>
              </a:xfrm>
            </p:grpSpPr>
            <p:sp>
              <p:nvSpPr>
                <p:cNvPr id="27" name="Oval 13"/>
                <p:cNvSpPr>
                  <a:spLocks noChangeArrowheads="1"/>
                </p:cNvSpPr>
                <p:nvPr/>
              </p:nvSpPr>
              <p:spPr bwMode="auto">
                <a:xfrm>
                  <a:off x="222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28" name="Oval 14"/>
                <p:cNvSpPr>
                  <a:spLocks noChangeArrowheads="1"/>
                </p:cNvSpPr>
                <p:nvPr/>
              </p:nvSpPr>
              <p:spPr bwMode="auto">
                <a:xfrm>
                  <a:off x="390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29" name="Oval 15"/>
                <p:cNvSpPr>
                  <a:spLocks noChangeArrowheads="1"/>
                </p:cNvSpPr>
                <p:nvPr/>
              </p:nvSpPr>
              <p:spPr bwMode="auto">
                <a:xfrm>
                  <a:off x="6660" y="212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30" name="Oval 16"/>
                <p:cNvSpPr>
                  <a:spLocks noChangeArrowheads="1"/>
                </p:cNvSpPr>
                <p:nvPr/>
              </p:nvSpPr>
              <p:spPr bwMode="auto">
                <a:xfrm>
                  <a:off x="6680" y="357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31" name="Oval 17"/>
                <p:cNvSpPr>
                  <a:spLocks noChangeArrowheads="1"/>
                </p:cNvSpPr>
                <p:nvPr/>
              </p:nvSpPr>
              <p:spPr bwMode="auto">
                <a:xfrm>
                  <a:off x="3900" y="3570"/>
                  <a:ext cx="143" cy="143"/>
                </a:xfrm>
                <a:prstGeom prst="ellipse">
                  <a:avLst/>
                </a:prstGeom>
                <a:solidFill>
                  <a:srgbClr val="000000"/>
                </a:solidFill>
                <a:ln w="1905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32" name="Line 18"/>
                <p:cNvSpPr>
                  <a:spLocks noChangeShapeType="1"/>
                </p:cNvSpPr>
                <p:nvPr/>
              </p:nvSpPr>
              <p:spPr bwMode="auto">
                <a:xfrm>
                  <a:off x="2280" y="2180"/>
                  <a:ext cx="44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33" name="Line 19"/>
                <p:cNvSpPr>
                  <a:spLocks noChangeShapeType="1"/>
                </p:cNvSpPr>
                <p:nvPr/>
              </p:nvSpPr>
              <p:spPr bwMode="auto">
                <a:xfrm>
                  <a:off x="3960" y="2180"/>
                  <a:ext cx="0" cy="14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34" name="Line 20"/>
                <p:cNvSpPr>
                  <a:spLocks noChangeShapeType="1"/>
                </p:cNvSpPr>
                <p:nvPr/>
              </p:nvSpPr>
              <p:spPr bwMode="auto">
                <a:xfrm>
                  <a:off x="6740" y="2220"/>
                  <a:ext cx="0" cy="14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35" name="Line 21"/>
                <p:cNvSpPr>
                  <a:spLocks noChangeShapeType="1"/>
                </p:cNvSpPr>
                <p:nvPr/>
              </p:nvSpPr>
              <p:spPr bwMode="auto">
                <a:xfrm>
                  <a:off x="4000" y="3640"/>
                  <a:ext cx="274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36" name="Line 22"/>
                <p:cNvSpPr>
                  <a:spLocks noChangeShapeType="1"/>
                </p:cNvSpPr>
                <p:nvPr/>
              </p:nvSpPr>
              <p:spPr bwMode="auto">
                <a:xfrm>
                  <a:off x="2280" y="2180"/>
                  <a:ext cx="1660" cy="146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2800"/>
                </a:p>
              </p:txBody>
            </p:sp>
          </p:grp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2535" y="2805"/>
                <a:ext cx="172" cy="31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endParaRPr lang="en-US" sz="2800"/>
              </a:p>
            </p:txBody>
          </p:sp>
        </p:grpSp>
      </p:grpSp>
      <p:sp>
        <p:nvSpPr>
          <p:cNvPr id="38" name="Rectangle 195"/>
          <p:cNvSpPr>
            <a:spLocks noChangeArrowheads="1"/>
          </p:cNvSpPr>
          <p:nvPr/>
        </p:nvSpPr>
        <p:spPr bwMode="auto">
          <a:xfrm>
            <a:off x="1066800" y="5116175"/>
            <a:ext cx="5935792" cy="461665"/>
          </a:xfrm>
          <a:prstGeom prst="rect">
            <a:avLst/>
          </a:prstGeom>
          <a:solidFill>
            <a:srgbClr val="FFE6E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1E0000"/>
                </a:solidFill>
                <a:cs typeface="Times New Roman" pitchFamily="18" charset="0"/>
              </a:rPr>
              <a:t>We could also go from the graph to the matrix</a:t>
            </a:r>
            <a:endParaRPr lang="en-US" sz="2400" dirty="0">
              <a:solidFill>
                <a:srgbClr val="1E0000"/>
              </a:solidFill>
            </a:endParaRP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3C581033-B16E-EF2C-4309-10340CC58EC6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11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9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280160"/>
            <a:ext cx="11201400" cy="336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The graph-theoretic interpretation for the ordering and fill addition  of the node (bus) j is as follows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As bus j is ordered it is deleted from the graph.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The deletion of the bus j involves all its incident branches 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In the pre-elimination graph of the eliminated bus j, the elimination of the branches ( j, k) and (l, j) results in the addition of the new branch (k, l), if one does not already exist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400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524000" y="3267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52400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612648" y="73152"/>
            <a:ext cx="9144000" cy="10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  <a:latin typeface="+mj-lt"/>
              </a:rPr>
              <a:t>Graph-Theoretic Interpretation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572402A0-28DF-7763-7C27-986E21EE60AE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12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2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280161"/>
            <a:ext cx="1059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If we decide to order bus 1, then it is deleted from the graph, with conditions added between its incident buses (2, 4, 5)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248400" y="4953000"/>
            <a:ext cx="3132138" cy="1274763"/>
          </a:xfrm>
          <a:prstGeom prst="rect">
            <a:avLst/>
          </a:prstGeom>
          <a:solidFill>
            <a:srgbClr val="FFE6E6"/>
          </a:solidFill>
          <a:ln w="9525">
            <a:solidFill>
              <a:srgbClr val="1E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1E0000"/>
                </a:solidFill>
                <a:cs typeface="Times New Roman" pitchFamily="18" charset="0"/>
              </a:rPr>
              <a:t>Here new lines are added between 2 and 4, and between 2 and 5</a:t>
            </a:r>
            <a:endParaRPr lang="en-US" sz="2400" dirty="0">
              <a:solidFill>
                <a:srgbClr val="1E0000"/>
              </a:solidFill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3903663" y="2093913"/>
            <a:ext cx="39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3903663" y="2093913"/>
            <a:ext cx="393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graphicFrame>
        <p:nvGraphicFramePr>
          <p:cNvPr id="20780" name="Group 300"/>
          <p:cNvGraphicFramePr>
            <a:graphicFrameLocks noGrp="1"/>
          </p:cNvGraphicFramePr>
          <p:nvPr/>
        </p:nvGraphicFramePr>
        <p:xfrm>
          <a:off x="2209800" y="2819400"/>
          <a:ext cx="3276600" cy="3049336"/>
        </p:xfrm>
        <a:graphic>
          <a:graphicData uri="http://schemas.openxmlformats.org/drawingml/2006/table">
            <a:tbl>
              <a:tblPr/>
              <a:tblGrid>
                <a:gridCol w="54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785" name="Picture 3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1" y="2743200"/>
            <a:ext cx="34956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198595" y="287295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29435" y="2620402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2245661" y="2824210"/>
            <a:ext cx="498889" cy="5068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84E735F2-105C-4C6C-88CC-AD0A39C8CD06}"/>
              </a:ext>
            </a:extLst>
          </p:cNvPr>
          <p:cNvSpPr txBox="1">
            <a:spLocks/>
          </p:cNvSpPr>
          <p:nvPr/>
        </p:nvSpPr>
        <p:spPr>
          <a:xfrm>
            <a:off x="612648" y="76200"/>
            <a:ext cx="8001000" cy="10668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baseline="0">
                <a:solidFill>
                  <a:srgbClr val="3C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sz="3600" kern="0" dirty="0"/>
              <a:t>Example: 5 by 5 System</a:t>
            </a:r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93" y="2514601"/>
            <a:ext cx="4027731" cy="196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1392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905000"/>
            <a:ext cx="9982200" cy="361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1963" indent="-461963">
              <a:lnSpc>
                <a:spcPct val="160000"/>
              </a:lnSpc>
            </a:pPr>
            <a:r>
              <a:rPr lang="en-US" sz="2800" b="1" dirty="0"/>
              <a:t>			</a:t>
            </a:r>
            <a:r>
              <a:rPr lang="en-US" sz="2800" dirty="0">
                <a:solidFill>
                  <a:srgbClr val="1E0000"/>
                </a:solidFill>
              </a:rPr>
              <a:t>Graph G1</a:t>
            </a:r>
          </a:p>
          <a:p>
            <a:pPr marL="461963" indent="-461963">
              <a:lnSpc>
                <a:spcPct val="160000"/>
              </a:lnSpc>
            </a:pPr>
            <a:endParaRPr lang="en-US" sz="2800" b="1" dirty="0"/>
          </a:p>
          <a:p>
            <a:pPr marL="461963" indent="-461963">
              <a:lnSpc>
                <a:spcPct val="160000"/>
              </a:lnSpc>
            </a:pPr>
            <a:endParaRPr lang="en-US" sz="4000" b="1" dirty="0"/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We obtain the graph G1 from G by removing Bus 1 with the new added branches 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2, 4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and 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(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2, 5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corresponding to the fills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33864" y="1690687"/>
            <a:ext cx="4454525" cy="2120900"/>
          </a:xfrm>
          <a:prstGeom prst="rect">
            <a:avLst/>
          </a:prstGeom>
          <a:noFill/>
          <a:ln w="19050" algn="ctr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233863" y="1700212"/>
            <a:ext cx="0" cy="2120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233864" y="3821112"/>
            <a:ext cx="44545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8688388" y="1700212"/>
            <a:ext cx="0" cy="2120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V="1">
            <a:off x="4217988" y="1676400"/>
            <a:ext cx="4470400" cy="212090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827464" y="1243012"/>
            <a:ext cx="439737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 dirty="0">
                <a:ea typeface="Batang" charset="-127"/>
              </a:rPr>
              <a:t>5</a:t>
            </a:r>
            <a:endParaRPr lang="en-US" sz="2800" dirty="0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8780464" y="1166812"/>
            <a:ext cx="439737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ea typeface="Batang" charset="-127"/>
              </a:rPr>
              <a:t>2</a:t>
            </a:r>
            <a:endParaRPr lang="en-US" sz="2800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827464" y="3757612"/>
            <a:ext cx="439737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ea typeface="Batang" charset="-127"/>
              </a:rPr>
              <a:t>4</a:t>
            </a:r>
            <a:endParaRPr lang="en-US" sz="2800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8686800" y="3833812"/>
            <a:ext cx="439738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ea typeface="Batang" charset="-127"/>
              </a:rPr>
              <a:t>3</a:t>
            </a:r>
            <a:endParaRPr lang="en-US" sz="2800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4170363" y="1624013"/>
            <a:ext cx="150812" cy="1301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4154488" y="3757613"/>
            <a:ext cx="150812" cy="131763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8610601" y="1624013"/>
            <a:ext cx="149225" cy="1301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8610601" y="3757613"/>
            <a:ext cx="149225" cy="131763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51232" y="2182905"/>
            <a:ext cx="2228850" cy="3571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 i="1" dirty="0">
                <a:solidFill>
                  <a:srgbClr val="1E0000"/>
                </a:solidFill>
                <a:latin typeface="Times New Roman" pitchFamily="18" charset="0"/>
                <a:ea typeface="Batang" charset="-127"/>
                <a:cs typeface="Times New Roman" pitchFamily="18" charset="0"/>
              </a:rPr>
              <a:t>new branch</a:t>
            </a:r>
            <a:endParaRPr lang="en-US" sz="2800" i="1" dirty="0">
              <a:solidFill>
                <a:srgbClr val="1E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 flipV="1">
            <a:off x="4970463" y="1704976"/>
            <a:ext cx="0" cy="509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5049838" y="2667000"/>
            <a:ext cx="595312" cy="304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C13511D-AEA3-452A-9019-E5F72E7352F3}"/>
              </a:ext>
            </a:extLst>
          </p:cNvPr>
          <p:cNvSpPr txBox="1">
            <a:spLocks/>
          </p:cNvSpPr>
          <p:nvPr/>
        </p:nvSpPr>
        <p:spPr>
          <a:xfrm>
            <a:off x="612648" y="76200"/>
            <a:ext cx="8001000" cy="10668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baseline="0">
                <a:solidFill>
                  <a:srgbClr val="3C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sz="3600" kern="0" dirty="0"/>
              <a:t>Example: 5 by 5 System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1D25A00E-0484-429F-2A06-6335579A431F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14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57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280161"/>
            <a:ext cx="1082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The elimination of Bus 2 results in the </a:t>
            </a:r>
            <a:r>
              <a:rPr lang="en-US" sz="2800" dirty="0" err="1">
                <a:solidFill>
                  <a:srgbClr val="000000"/>
                </a:solidFill>
                <a:latin typeface="+mn-lt"/>
              </a:rPr>
              <a:t>submatrix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shown below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graphicFrame>
        <p:nvGraphicFramePr>
          <p:cNvPr id="18592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867781"/>
              </p:ext>
            </p:extLst>
          </p:nvPr>
        </p:nvGraphicFramePr>
        <p:xfrm>
          <a:off x="2057400" y="2423160"/>
          <a:ext cx="2667000" cy="2287588"/>
        </p:xfrm>
        <a:graphic>
          <a:graphicData uri="http://schemas.openxmlformats.org/drawingml/2006/table">
            <a:tbl>
              <a:tblPr/>
              <a:tblGrid>
                <a:gridCol w="66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250954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227076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152650" y="2540518"/>
            <a:ext cx="556040" cy="4681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291AE32D-4B72-435B-ACC4-E0F79B52C36F}"/>
              </a:ext>
            </a:extLst>
          </p:cNvPr>
          <p:cNvSpPr txBox="1">
            <a:spLocks/>
          </p:cNvSpPr>
          <p:nvPr/>
        </p:nvSpPr>
        <p:spPr>
          <a:xfrm>
            <a:off x="612648" y="76200"/>
            <a:ext cx="8001000" cy="10668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baseline="0">
                <a:solidFill>
                  <a:srgbClr val="3C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sz="3600" kern="0" dirty="0"/>
              <a:t>Example: 5 by 5 System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81602" y="2793981"/>
            <a:ext cx="3200398" cy="1168420"/>
          </a:xfrm>
          <a:prstGeom prst="rect">
            <a:avLst/>
          </a:prstGeom>
          <a:solidFill>
            <a:srgbClr val="FFE6E6"/>
          </a:solidFill>
          <a:ln w="9525">
            <a:solidFill>
              <a:srgbClr val="1E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dirty="0">
                <a:solidFill>
                  <a:srgbClr val="1E0000"/>
                </a:solidFill>
                <a:cs typeface="Times New Roman" pitchFamily="18" charset="0"/>
              </a:rPr>
              <a:t>Now a new branch is added between buses 3 and 5</a:t>
            </a:r>
            <a:endParaRPr lang="en-US" sz="2400" dirty="0">
              <a:solidFill>
                <a:srgbClr val="1E0000"/>
              </a:solidFill>
            </a:endParaRP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57E240EE-CB41-4C2E-4E39-E7CB3AB33A14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15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85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280161"/>
            <a:ext cx="8244840" cy="41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1963" indent="-461963">
              <a:buFont typeface="Wingdings" pitchFamily="2" charset="2"/>
              <a:buNone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with the corresponding graph G2        </a:t>
            </a:r>
          </a:p>
          <a:p>
            <a:pPr marL="461963" indent="-461963">
              <a:lnSpc>
                <a:spcPct val="190000"/>
              </a:lnSpc>
              <a:buFont typeface="Wingdings" pitchFamily="2" charset="2"/>
              <a:buNone/>
            </a:pPr>
            <a:endParaRPr lang="en-US" sz="2800" b="1" dirty="0"/>
          </a:p>
          <a:p>
            <a:pPr marL="461963" indent="-461963">
              <a:lnSpc>
                <a:spcPct val="190000"/>
              </a:lnSpc>
              <a:buFont typeface="Wingdings" pitchFamily="2" charset="2"/>
              <a:buNone/>
            </a:pPr>
            <a:endParaRPr lang="en-US" sz="2800" b="1" dirty="0"/>
          </a:p>
          <a:p>
            <a:pPr marL="457200" indent="-457200">
              <a:lnSpc>
                <a:spcPct val="190000"/>
              </a:lnSpc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The elimination of Bus 3 yields</a:t>
            </a:r>
          </a:p>
          <a:p>
            <a:pPr marL="461963" indent="-461963">
              <a:lnSpc>
                <a:spcPct val="190000"/>
              </a:lnSpc>
            </a:pPr>
            <a:r>
              <a:rPr lang="en-US" sz="2800" b="1" dirty="0"/>
              <a:t>	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4895850" y="1981201"/>
            <a:ext cx="109538" cy="1047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921250" y="3200401"/>
            <a:ext cx="107950" cy="1047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810000" y="25638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800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953000" y="20574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953001" y="3276600"/>
            <a:ext cx="27289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953001" y="2057400"/>
            <a:ext cx="2741613" cy="1187450"/>
          </a:xfrm>
          <a:prstGeom prst="line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510088" y="1763714"/>
            <a:ext cx="442912" cy="369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latin typeface="Times New Roman" pitchFamily="18" charset="0"/>
                <a:ea typeface="Batang" charset="-127"/>
              </a:rPr>
              <a:t>5</a:t>
            </a:r>
            <a:endParaRPr lang="en-US" sz="2800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4600576" y="3276600"/>
            <a:ext cx="200025" cy="2682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latin typeface="Times New Roman" pitchFamily="18" charset="0"/>
                <a:ea typeface="Batang" charset="-127"/>
              </a:rPr>
              <a:t>4</a:t>
            </a:r>
            <a:endParaRPr lang="en-US" sz="2800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772401" y="3124200"/>
            <a:ext cx="441325" cy="368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ko-KR" sz="2800" b="1">
                <a:latin typeface="Times New Roman" pitchFamily="18" charset="0"/>
                <a:ea typeface="Batang" charset="-127"/>
              </a:rPr>
              <a:t>3</a:t>
            </a:r>
            <a:endParaRPr lang="en-US" sz="2800"/>
          </a:p>
        </p:txBody>
      </p:sp>
      <p:graphicFrame>
        <p:nvGraphicFramePr>
          <p:cNvPr id="1751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85964"/>
              </p:ext>
            </p:extLst>
          </p:nvPr>
        </p:nvGraphicFramePr>
        <p:xfrm>
          <a:off x="2743200" y="4685440"/>
          <a:ext cx="1600200" cy="1474788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506" name="Oval 98"/>
          <p:cNvSpPr>
            <a:spLocks noChangeArrowheads="1"/>
          </p:cNvSpPr>
          <p:nvPr/>
        </p:nvSpPr>
        <p:spPr bwMode="auto">
          <a:xfrm>
            <a:off x="7620000" y="3200401"/>
            <a:ext cx="109538" cy="104775"/>
          </a:xfrm>
          <a:prstGeom prst="ellipse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0" name="TextBox 19"/>
          <p:cNvSpPr txBox="1"/>
          <p:nvPr/>
        </p:nvSpPr>
        <p:spPr>
          <a:xfrm>
            <a:off x="2678205" y="4753890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8097" y="4509812"/>
            <a:ext cx="19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22" name="Straight Connector 21"/>
          <p:cNvCxnSpPr>
            <a:endCxn id="20" idx="0"/>
          </p:cNvCxnSpPr>
          <p:nvPr/>
        </p:nvCxnSpPr>
        <p:spPr>
          <a:xfrm flipH="1" flipV="1">
            <a:off x="2773456" y="4753890"/>
            <a:ext cx="510097" cy="4759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7657EA0B-9C0B-4146-9C48-EC47312A3508}"/>
              </a:ext>
            </a:extLst>
          </p:cNvPr>
          <p:cNvSpPr txBox="1">
            <a:spLocks/>
          </p:cNvSpPr>
          <p:nvPr/>
        </p:nvSpPr>
        <p:spPr>
          <a:xfrm>
            <a:off x="612648" y="76200"/>
            <a:ext cx="8001000" cy="10668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baseline="0">
                <a:solidFill>
                  <a:srgbClr val="3C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sz="3600" kern="0" dirty="0"/>
              <a:t>Example: 5 by 5 System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C152F985-FA10-A43C-B4D2-EC6E9C8B2345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16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614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280160"/>
            <a:ext cx="9601200" cy="529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1963" indent="-461963"/>
            <a:r>
              <a:rPr lang="en-US" sz="2800" dirty="0">
                <a:solidFill>
                  <a:srgbClr val="000000"/>
                </a:solidFill>
              </a:rPr>
              <a:t>with the corresponding graph G3</a:t>
            </a:r>
          </a:p>
          <a:p>
            <a:pPr marL="461963" indent="-461963">
              <a:lnSpc>
                <a:spcPct val="200000"/>
              </a:lnSpc>
            </a:pPr>
            <a:endParaRPr lang="en-US" sz="2800" b="1" dirty="0"/>
          </a:p>
          <a:p>
            <a:pPr marL="461963" indent="-461963">
              <a:lnSpc>
                <a:spcPct val="225000"/>
              </a:lnSpc>
            </a:pPr>
            <a:endParaRPr lang="en-US" sz="1400" b="1" dirty="0"/>
          </a:p>
          <a:p>
            <a:pPr marL="457200" indent="-457200">
              <a:lnSpc>
                <a:spcPct val="185000"/>
              </a:lnSpc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Finally, upon Bus 4 we have</a:t>
            </a:r>
          </a:p>
          <a:p>
            <a:pPr marL="457200" indent="-457200">
              <a:lnSpc>
                <a:spcPct val="185000"/>
              </a:lnSpc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342900" indent="-342900">
              <a:lnSpc>
                <a:spcPct val="185000"/>
              </a:lnSpc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and the corresponding G4 is simply the point</a:t>
            </a:r>
          </a:p>
          <a:p>
            <a:pPr marL="461963" indent="-461963">
              <a:lnSpc>
                <a:spcPct val="125000"/>
              </a:lnSpc>
              <a:buFont typeface="Wingdings" pitchFamily="2" charset="2"/>
              <a:buChar char="q"/>
            </a:pPr>
            <a:endParaRPr lang="en-US" sz="2800" b="1" dirty="0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095875" y="2436813"/>
            <a:ext cx="184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sz="2800"/>
          </a:p>
        </p:txBody>
      </p:sp>
      <p:graphicFrame>
        <p:nvGraphicFramePr>
          <p:cNvPr id="16462" name="Group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781497"/>
              </p:ext>
            </p:extLst>
          </p:nvPr>
        </p:nvGraphicFramePr>
        <p:xfrm>
          <a:off x="2437291" y="4299162"/>
          <a:ext cx="806450" cy="821500"/>
        </p:xfrm>
        <a:graphic>
          <a:graphicData uri="http://schemas.openxmlformats.org/drawingml/2006/table">
            <a:tbl>
              <a:tblPr/>
              <a:tblGrid>
                <a:gridCol w="40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6444" name="Group 60"/>
          <p:cNvGrpSpPr>
            <a:grpSpLocks/>
          </p:cNvGrpSpPr>
          <p:nvPr/>
        </p:nvGrpSpPr>
        <p:grpSpPr bwMode="auto">
          <a:xfrm>
            <a:off x="2668159" y="1828800"/>
            <a:ext cx="551543" cy="1724025"/>
            <a:chOff x="2736" y="1200"/>
            <a:chExt cx="384" cy="1182"/>
          </a:xfrm>
        </p:grpSpPr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2832" y="1200"/>
              <a:ext cx="264" cy="2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ea typeface="Batang" charset="-127"/>
                </a:rPr>
                <a:t>5</a:t>
              </a:r>
              <a:endParaRPr lang="en-US" sz="2800" dirty="0">
                <a:solidFill>
                  <a:srgbClr val="1E0000"/>
                </a:solidFill>
              </a:endParaRPr>
            </a:p>
          </p:txBody>
        </p:sp>
        <p:grpSp>
          <p:nvGrpSpPr>
            <p:cNvPr id="16439" name="Group 55"/>
            <p:cNvGrpSpPr>
              <a:grpSpLocks/>
            </p:cNvGrpSpPr>
            <p:nvPr/>
          </p:nvGrpSpPr>
          <p:grpSpPr bwMode="auto">
            <a:xfrm>
              <a:off x="2736" y="1332"/>
              <a:ext cx="96" cy="1020"/>
              <a:chOff x="2778" y="1332"/>
              <a:chExt cx="69" cy="920"/>
            </a:xfrm>
          </p:grpSpPr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2814" y="1416"/>
                <a:ext cx="0" cy="75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6392" name="Oval 8"/>
              <p:cNvSpPr>
                <a:spLocks noChangeArrowheads="1"/>
              </p:cNvSpPr>
              <p:nvPr/>
            </p:nvSpPr>
            <p:spPr bwMode="auto">
              <a:xfrm>
                <a:off x="2778" y="1332"/>
                <a:ext cx="69" cy="80"/>
              </a:xfrm>
              <a:prstGeom prst="ellipse">
                <a:avLst/>
              </a:prstGeom>
              <a:solidFill>
                <a:srgbClr val="000000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6393" name="Oval 9"/>
              <p:cNvSpPr>
                <a:spLocks noChangeArrowheads="1"/>
              </p:cNvSpPr>
              <p:nvPr/>
            </p:nvSpPr>
            <p:spPr bwMode="auto">
              <a:xfrm>
                <a:off x="2778" y="2172"/>
                <a:ext cx="69" cy="80"/>
              </a:xfrm>
              <a:prstGeom prst="ellipse">
                <a:avLst/>
              </a:prstGeom>
              <a:solidFill>
                <a:srgbClr val="000000"/>
              </a:solidFill>
              <a:ln w="63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856" y="2112"/>
              <a:ext cx="264" cy="2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ea typeface="Batang" charset="-127"/>
                </a:rPr>
                <a:t>4</a:t>
              </a:r>
              <a:endParaRPr lang="en-US" sz="2800" dirty="0">
                <a:solidFill>
                  <a:srgbClr val="1E0000"/>
                </a:solidFill>
              </a:endParaRPr>
            </a:p>
          </p:txBody>
        </p:sp>
      </p:grpSp>
      <p:grpSp>
        <p:nvGrpSpPr>
          <p:cNvPr id="16447" name="Group 63"/>
          <p:cNvGrpSpPr>
            <a:grpSpLocks/>
          </p:cNvGrpSpPr>
          <p:nvPr/>
        </p:nvGrpSpPr>
        <p:grpSpPr bwMode="auto">
          <a:xfrm>
            <a:off x="2476648" y="5910756"/>
            <a:ext cx="561975" cy="338138"/>
            <a:chOff x="2112" y="1092"/>
            <a:chExt cx="354" cy="213"/>
          </a:xfrm>
        </p:grpSpPr>
        <p:sp>
          <p:nvSpPr>
            <p:cNvPr id="16448" name="Oval 64"/>
            <p:cNvSpPr>
              <a:spLocks noChangeArrowheads="1"/>
            </p:cNvSpPr>
            <p:nvPr/>
          </p:nvSpPr>
          <p:spPr bwMode="auto">
            <a:xfrm>
              <a:off x="2112" y="1248"/>
              <a:ext cx="57" cy="57"/>
            </a:xfrm>
            <a:prstGeom prst="ellipse">
              <a:avLst/>
            </a:prstGeom>
            <a:solidFill>
              <a:srgbClr val="000000"/>
            </a:solidFill>
            <a:ln w="381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6449" name="Text Box 65"/>
            <p:cNvSpPr txBox="1">
              <a:spLocks noChangeArrowheads="1"/>
            </p:cNvSpPr>
            <p:nvPr/>
          </p:nvSpPr>
          <p:spPr bwMode="auto">
            <a:xfrm>
              <a:off x="2256" y="1092"/>
              <a:ext cx="210" cy="20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latin typeface="Times New Roman" pitchFamily="18" charset="0"/>
                  <a:ea typeface="Batang" charset="-127"/>
                </a:rPr>
                <a:t>5</a:t>
              </a:r>
              <a:endParaRPr lang="en-US" sz="2800" b="1" dirty="0">
                <a:solidFill>
                  <a:srgbClr val="1E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376780" y="4392818"/>
            <a:ext cx="1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53835" y="4178905"/>
            <a:ext cx="1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 flipV="1">
            <a:off x="2431688" y="4322341"/>
            <a:ext cx="414848" cy="4266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>
            <a:extLst>
              <a:ext uri="{FF2B5EF4-FFF2-40B4-BE49-F238E27FC236}">
                <a16:creationId xmlns:a16="http://schemas.microsoft.com/office/drawing/2014/main" id="{E8EFAF2E-16B2-4F96-B4A3-BD43EEBFE227}"/>
              </a:ext>
            </a:extLst>
          </p:cNvPr>
          <p:cNvSpPr txBox="1">
            <a:spLocks/>
          </p:cNvSpPr>
          <p:nvPr/>
        </p:nvSpPr>
        <p:spPr>
          <a:xfrm>
            <a:off x="612648" y="76200"/>
            <a:ext cx="8001000" cy="10668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baseline="0">
                <a:solidFill>
                  <a:srgbClr val="3C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ClrTx/>
              <a:buSzTx/>
              <a:buFontTx/>
            </a:pPr>
            <a:r>
              <a:rPr lang="en-US" sz="3600" kern="0" dirty="0"/>
              <a:t>Example: 5 by 5 System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7B7B3DDD-479B-1053-4F1B-7C44F4B4624C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17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1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57200" y="1280161"/>
            <a:ext cx="10972800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We next examine how we may reorder the rows and columns of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to preserve its sparsity, i.e., to minimize the number of fills 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Eventually we’ll introduce an algorithm to try to minimize the fills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This is motivated by revisiting the graph G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24000" y="372462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52400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A2DD64A-2BE8-87C6-45DC-D52F56DCE162}"/>
              </a:ext>
            </a:extLst>
          </p:cNvPr>
          <p:cNvGrpSpPr/>
          <p:nvPr/>
        </p:nvGrpSpPr>
        <p:grpSpPr>
          <a:xfrm>
            <a:off x="1219200" y="3617318"/>
            <a:ext cx="4504531" cy="2000250"/>
            <a:chOff x="3648869" y="4024486"/>
            <a:chExt cx="4504531" cy="2000250"/>
          </a:xfrm>
        </p:grpSpPr>
        <p:sp>
          <p:nvSpPr>
            <p:cNvPr id="31753" name="Text Box 9"/>
            <p:cNvSpPr txBox="1">
              <a:spLocks noChangeArrowheads="1"/>
            </p:cNvSpPr>
            <p:nvPr/>
          </p:nvSpPr>
          <p:spPr bwMode="auto">
            <a:xfrm>
              <a:off x="5697538" y="4346576"/>
              <a:ext cx="322262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ea typeface="Batang" charset="-127"/>
                </a:rPr>
                <a:t>1</a:t>
              </a:r>
              <a:endParaRPr lang="en-US" sz="2800" dirty="0">
                <a:solidFill>
                  <a:srgbClr val="1E0000"/>
                </a:solidFill>
              </a:endParaRPr>
            </a:p>
          </p:txBody>
        </p:sp>
        <p:sp>
          <p:nvSpPr>
            <p:cNvPr id="31754" name="Text Box 10"/>
            <p:cNvSpPr txBox="1">
              <a:spLocks noChangeArrowheads="1"/>
            </p:cNvSpPr>
            <p:nvPr/>
          </p:nvSpPr>
          <p:spPr bwMode="auto">
            <a:xfrm>
              <a:off x="7831138" y="4343401"/>
              <a:ext cx="322262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ea typeface="Batang" charset="-127"/>
                </a:rPr>
                <a:t>2</a:t>
              </a:r>
              <a:endParaRPr lang="en-US" sz="2800" dirty="0">
                <a:solidFill>
                  <a:srgbClr val="1E0000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648869" y="4024486"/>
              <a:ext cx="4419600" cy="2000250"/>
              <a:chOff x="2209800" y="4572000"/>
              <a:chExt cx="4419600" cy="2000250"/>
            </a:xfrm>
          </p:grpSpPr>
          <p:sp>
            <p:nvSpPr>
              <p:cNvPr id="31755" name="Text Box 11"/>
              <p:cNvSpPr txBox="1">
                <a:spLocks noChangeArrowheads="1"/>
              </p:cNvSpPr>
              <p:nvPr/>
            </p:nvSpPr>
            <p:spPr bwMode="auto">
              <a:xfrm>
                <a:off x="6307138" y="6194425"/>
                <a:ext cx="322262" cy="3778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solidFill>
                      <a:srgbClr val="1E0000"/>
                    </a:solidFill>
                    <a:ea typeface="Batang" charset="-127"/>
                  </a:rPr>
                  <a:t>3</a:t>
                </a:r>
                <a:endParaRPr lang="en-US" sz="2800" dirty="0">
                  <a:solidFill>
                    <a:srgbClr val="1E0000"/>
                  </a:solidFill>
                </a:endParaRPr>
              </a:p>
            </p:txBody>
          </p:sp>
          <p:sp>
            <p:nvSpPr>
              <p:cNvPr id="31756" name="Text Box 12"/>
              <p:cNvSpPr txBox="1">
                <a:spLocks noChangeArrowheads="1"/>
              </p:cNvSpPr>
              <p:nvPr/>
            </p:nvSpPr>
            <p:spPr bwMode="auto">
              <a:xfrm>
                <a:off x="4178300" y="6194425"/>
                <a:ext cx="322263" cy="3778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solidFill>
                      <a:srgbClr val="1E0000"/>
                    </a:solidFill>
                    <a:ea typeface="Batang" charset="-127"/>
                  </a:rPr>
                  <a:t>4</a:t>
                </a:r>
                <a:endParaRPr lang="en-US" sz="2800" dirty="0">
                  <a:solidFill>
                    <a:srgbClr val="1E0000"/>
                  </a:solidFill>
                </a:endParaRPr>
              </a:p>
            </p:txBody>
          </p:sp>
          <p:sp>
            <p:nvSpPr>
              <p:cNvPr id="31757" name="Text Box 13"/>
              <p:cNvSpPr txBox="1">
                <a:spLocks noChangeArrowheads="1"/>
              </p:cNvSpPr>
              <p:nvPr/>
            </p:nvSpPr>
            <p:spPr bwMode="auto">
              <a:xfrm>
                <a:off x="2590800" y="4572000"/>
                <a:ext cx="322263" cy="3778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solidFill>
                      <a:srgbClr val="1E0000"/>
                    </a:solidFill>
                    <a:ea typeface="Batang" charset="-127"/>
                  </a:rPr>
                  <a:t>5</a:t>
                </a:r>
                <a:endParaRPr lang="en-US" sz="2800" dirty="0">
                  <a:solidFill>
                    <a:srgbClr val="1E0000"/>
                  </a:solidFill>
                </a:endParaRPr>
              </a:p>
            </p:txBody>
          </p:sp>
          <p:grpSp>
            <p:nvGrpSpPr>
              <p:cNvPr id="31758" name="Group 14"/>
              <p:cNvGrpSpPr>
                <a:grpSpLocks/>
              </p:cNvGrpSpPr>
              <p:nvPr/>
            </p:nvGrpSpPr>
            <p:grpSpPr bwMode="auto">
              <a:xfrm>
                <a:off x="2209800" y="4814888"/>
                <a:ext cx="4318000" cy="1433512"/>
                <a:chOff x="2535" y="2170"/>
                <a:chExt cx="5628" cy="1593"/>
              </a:xfrm>
            </p:grpSpPr>
            <p:grpSp>
              <p:nvGrpSpPr>
                <p:cNvPr id="31759" name="Group 15"/>
                <p:cNvGrpSpPr>
                  <a:grpSpLocks/>
                </p:cNvGrpSpPr>
                <p:nvPr/>
              </p:nvGrpSpPr>
              <p:grpSpPr bwMode="auto">
                <a:xfrm>
                  <a:off x="3560" y="2170"/>
                  <a:ext cx="4603" cy="1593"/>
                  <a:chOff x="2220" y="2120"/>
                  <a:chExt cx="4603" cy="1593"/>
                </a:xfrm>
              </p:grpSpPr>
              <p:sp>
                <p:nvSpPr>
                  <p:cNvPr id="31760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2220" y="2120"/>
                    <a:ext cx="143" cy="14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  <p:sp>
                <p:nvSpPr>
                  <p:cNvPr id="3176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3900" y="2120"/>
                    <a:ext cx="143" cy="14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  <p:sp>
                <p:nvSpPr>
                  <p:cNvPr id="31762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6660" y="2120"/>
                    <a:ext cx="143" cy="14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  <p:sp>
                <p:nvSpPr>
                  <p:cNvPr id="31763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6680" y="3570"/>
                    <a:ext cx="143" cy="14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  <p:sp>
                <p:nvSpPr>
                  <p:cNvPr id="31764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3900" y="3570"/>
                    <a:ext cx="143" cy="143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54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  <p:sp>
                <p:nvSpPr>
                  <p:cNvPr id="3176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280" y="2180"/>
                    <a:ext cx="44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  <p:sp>
                <p:nvSpPr>
                  <p:cNvPr id="3176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960" y="2180"/>
                    <a:ext cx="0" cy="148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  <p:sp>
                <p:nvSpPr>
                  <p:cNvPr id="3176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740" y="2220"/>
                    <a:ext cx="0" cy="148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  <p:sp>
                <p:nvSpPr>
                  <p:cNvPr id="3176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000" y="3640"/>
                    <a:ext cx="274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  <p:sp>
                <p:nvSpPr>
                  <p:cNvPr id="3176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280" y="2180"/>
                    <a:ext cx="1660" cy="146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sz="2800"/>
                  </a:p>
                </p:txBody>
              </p:sp>
            </p:grpSp>
            <p:sp>
              <p:nvSpPr>
                <p:cNvPr id="3177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535" y="2803"/>
                  <a:ext cx="240" cy="40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800"/>
                </a:p>
              </p:txBody>
            </p:sp>
          </p:grpSp>
        </p:grpSp>
      </p:grp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612648" y="73152"/>
            <a:ext cx="8229600" cy="10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</a:rPr>
              <a:t>Reording the Rows/Columns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F743178-7E81-E219-7117-870C0DFCAD6A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18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94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582400" cy="3733800"/>
          </a:xfrm>
        </p:spPr>
        <p:txBody>
          <a:bodyPr/>
          <a:lstStyle/>
          <a:p>
            <a:r>
              <a:rPr lang="en-US" dirty="0"/>
              <a:t>Start reading Chapter 7 (the term reliability is now often used instead of security)</a:t>
            </a:r>
          </a:p>
          <a:p>
            <a:r>
              <a:rPr lang="en-US" dirty="0"/>
              <a:t>Homework 2 is due today</a:t>
            </a:r>
          </a:p>
          <a:p>
            <a:r>
              <a:rPr lang="en-US" dirty="0"/>
              <a:t>Homework 3 is due on Thursday Sept 29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pPr marL="457200" lvl="1" indent="0" eaLnBrk="1" hangingPunct="1">
              <a:buNone/>
            </a:pPr>
            <a:endParaRPr lang="en-US" altLang="en-US" dirty="0"/>
          </a:p>
          <a:p>
            <a:pPr eaLnBrk="1" hangingPunct="1">
              <a:buFont typeface="Arial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058400" y="6324600"/>
            <a:ext cx="1905000" cy="457200"/>
          </a:xfrm>
        </p:spPr>
        <p:txBody>
          <a:bodyPr/>
          <a:lstStyle/>
          <a:p>
            <a:pPr>
              <a:defRPr/>
            </a:pPr>
            <a:fld id="{F6D20532-61D7-47D0-903F-227F7C48AD34}" type="slidenum">
              <a:rPr lang="en-US" smtClean="0">
                <a:solidFill>
                  <a:srgbClr val="1E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38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280160"/>
            <a:ext cx="11125200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To minimize the number of fills, i.e., the number of new branches in G, we eliminate first the node which upon deletion introduces the least number of new branches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This is node 5 and upon deletion no new branches are added and the resulting graph G1 is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58109" y="3886200"/>
            <a:ext cx="2438400" cy="1990725"/>
            <a:chOff x="3276600" y="4495800"/>
            <a:chExt cx="2438400" cy="1990725"/>
          </a:xfrm>
        </p:grpSpPr>
        <p:grpSp>
          <p:nvGrpSpPr>
            <p:cNvPr id="30735" name="Group 15"/>
            <p:cNvGrpSpPr>
              <a:grpSpLocks/>
            </p:cNvGrpSpPr>
            <p:nvPr/>
          </p:nvGrpSpPr>
          <p:grpSpPr bwMode="auto">
            <a:xfrm>
              <a:off x="3276600" y="4495800"/>
              <a:ext cx="2438400" cy="1990725"/>
              <a:chOff x="2064" y="2976"/>
              <a:chExt cx="1536" cy="1254"/>
            </a:xfrm>
          </p:grpSpPr>
          <p:sp>
            <p:nvSpPr>
              <p:cNvPr id="30724" name="Rectangle 4"/>
              <p:cNvSpPr>
                <a:spLocks noChangeArrowheads="1"/>
              </p:cNvSpPr>
              <p:nvPr/>
            </p:nvSpPr>
            <p:spPr bwMode="auto">
              <a:xfrm>
                <a:off x="2184" y="3318"/>
                <a:ext cx="1350" cy="708"/>
              </a:xfrm>
              <a:prstGeom prst="rect">
                <a:avLst/>
              </a:prstGeom>
              <a:noFill/>
              <a:ln w="1905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30729" name="Text Box 9"/>
              <p:cNvSpPr txBox="1">
                <a:spLocks noChangeArrowheads="1"/>
              </p:cNvSpPr>
              <p:nvPr/>
            </p:nvSpPr>
            <p:spPr bwMode="auto">
              <a:xfrm>
                <a:off x="2064" y="2976"/>
                <a:ext cx="222" cy="24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solidFill>
                      <a:srgbClr val="1E0000"/>
                    </a:solidFill>
                    <a:ea typeface="Batang" charset="-127"/>
                  </a:rPr>
                  <a:t>1</a:t>
                </a:r>
                <a:endParaRPr lang="en-US" sz="2800" dirty="0">
                  <a:solidFill>
                    <a:srgbClr val="1E0000"/>
                  </a:solidFill>
                </a:endParaRPr>
              </a:p>
            </p:txBody>
          </p:sp>
          <p:sp>
            <p:nvSpPr>
              <p:cNvPr id="30730" name="Text Box 10"/>
              <p:cNvSpPr txBox="1">
                <a:spLocks noChangeArrowheads="1"/>
              </p:cNvSpPr>
              <p:nvPr/>
            </p:nvSpPr>
            <p:spPr bwMode="auto">
              <a:xfrm>
                <a:off x="2064" y="4032"/>
                <a:ext cx="174" cy="1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solidFill>
                      <a:srgbClr val="1E0000"/>
                    </a:solidFill>
                    <a:ea typeface="Batang" charset="-127"/>
                  </a:rPr>
                  <a:t>4</a:t>
                </a:r>
                <a:endParaRPr lang="en-US" sz="2800" dirty="0">
                  <a:solidFill>
                    <a:srgbClr val="1E0000"/>
                  </a:solidFill>
                </a:endParaRPr>
              </a:p>
            </p:txBody>
          </p:sp>
          <p:sp>
            <p:nvSpPr>
              <p:cNvPr id="30731" name="Text Box 11"/>
              <p:cNvSpPr txBox="1">
                <a:spLocks noChangeArrowheads="1"/>
              </p:cNvSpPr>
              <p:nvPr/>
            </p:nvSpPr>
            <p:spPr bwMode="auto">
              <a:xfrm>
                <a:off x="3408" y="2976"/>
                <a:ext cx="174" cy="1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solidFill>
                      <a:srgbClr val="1E0000"/>
                    </a:solidFill>
                    <a:ea typeface="Batang" charset="-127"/>
                  </a:rPr>
                  <a:t>2</a:t>
                </a:r>
                <a:endParaRPr lang="en-US" sz="2800" dirty="0">
                  <a:solidFill>
                    <a:srgbClr val="1E0000"/>
                  </a:solidFill>
                </a:endParaRPr>
              </a:p>
            </p:txBody>
          </p:sp>
          <p:sp>
            <p:nvSpPr>
              <p:cNvPr id="30732" name="Text Box 12"/>
              <p:cNvSpPr txBox="1">
                <a:spLocks noChangeArrowheads="1"/>
              </p:cNvSpPr>
              <p:nvPr/>
            </p:nvSpPr>
            <p:spPr bwMode="auto">
              <a:xfrm>
                <a:off x="3426" y="4032"/>
                <a:ext cx="174" cy="19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solidFill>
                      <a:srgbClr val="1E0000"/>
                    </a:solidFill>
                    <a:ea typeface="Batang" charset="-127"/>
                  </a:rPr>
                  <a:t>3</a:t>
                </a:r>
                <a:endParaRPr lang="en-US" sz="2800" dirty="0">
                  <a:solidFill>
                    <a:srgbClr val="1E0000"/>
                  </a:solidFill>
                </a:endParaRPr>
              </a:p>
            </p:txBody>
          </p:sp>
        </p:grpSp>
        <p:sp>
          <p:nvSpPr>
            <p:cNvPr id="30726" name="Oval 6"/>
            <p:cNvSpPr>
              <a:spLocks noChangeArrowheads="1"/>
            </p:cNvSpPr>
            <p:nvPr/>
          </p:nvSpPr>
          <p:spPr bwMode="auto">
            <a:xfrm>
              <a:off x="5562600" y="5029200"/>
              <a:ext cx="90488" cy="90488"/>
            </a:xfrm>
            <a:prstGeom prst="ellipse">
              <a:avLst/>
            </a:prstGeom>
            <a:solidFill>
              <a:srgbClr val="000000"/>
            </a:solidFill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3429000" y="6096000"/>
              <a:ext cx="90488" cy="90488"/>
            </a:xfrm>
            <a:prstGeom prst="ellipse">
              <a:avLst/>
            </a:prstGeom>
            <a:solidFill>
              <a:srgbClr val="000000"/>
            </a:solidFill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auto">
            <a:xfrm>
              <a:off x="5562600" y="6096000"/>
              <a:ext cx="90488" cy="90488"/>
            </a:xfrm>
            <a:prstGeom prst="ellipse">
              <a:avLst/>
            </a:prstGeom>
            <a:solidFill>
              <a:srgbClr val="000000"/>
            </a:solidFill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>
              <a:off x="3429000" y="5029200"/>
              <a:ext cx="90488" cy="90488"/>
            </a:xfrm>
            <a:prstGeom prst="ellipse">
              <a:avLst/>
            </a:prstGeom>
            <a:solidFill>
              <a:srgbClr val="000000"/>
            </a:solidFill>
            <a:ln w="508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612648" y="73152"/>
            <a:ext cx="8153400" cy="10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</a:rPr>
              <a:t>Reording Motivating Example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0A5491F2-B977-0252-E71A-CC2ABAC0EE23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19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405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280160"/>
            <a:ext cx="11400232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The structure of G1 is such that any one of the remaining nodes may be chosen as the next node to be eliminated since each of the </a:t>
            </a:r>
            <a:r>
              <a:rPr lang="en-US" sz="28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remaining nodes introduces a new branch after its elimination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We arbitrarily pick node 1 and we obtain the graph G2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We continue with the next three choices arbitrary, resulting in no new fills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752600" y="4144315"/>
            <a:ext cx="3279419" cy="1776817"/>
            <a:chOff x="3124200" y="4181475"/>
            <a:chExt cx="3733800" cy="2314575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6376988" y="4181475"/>
              <a:ext cx="481012" cy="3905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ea typeface="Batang" charset="-127"/>
                </a:rPr>
                <a:t>2</a:t>
              </a:r>
              <a:endParaRPr lang="en-US" sz="2800" dirty="0">
                <a:solidFill>
                  <a:srgbClr val="1E0000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3124200" y="4748213"/>
              <a:ext cx="3733800" cy="1747837"/>
              <a:chOff x="3124200" y="4748213"/>
              <a:chExt cx="3733800" cy="1747837"/>
            </a:xfrm>
          </p:grpSpPr>
          <p:sp>
            <p:nvSpPr>
              <p:cNvPr id="29701" name="Oval 5"/>
              <p:cNvSpPr>
                <a:spLocks noChangeArrowheads="1"/>
              </p:cNvSpPr>
              <p:nvPr/>
            </p:nvSpPr>
            <p:spPr bwMode="auto">
              <a:xfrm>
                <a:off x="6408738" y="4748213"/>
                <a:ext cx="120650" cy="117475"/>
              </a:xfrm>
              <a:prstGeom prst="ellipse">
                <a:avLst/>
              </a:prstGeom>
              <a:solidFill>
                <a:srgbClr val="000000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9702" name="Oval 6"/>
              <p:cNvSpPr>
                <a:spLocks noChangeArrowheads="1"/>
              </p:cNvSpPr>
              <p:nvPr/>
            </p:nvSpPr>
            <p:spPr bwMode="auto">
              <a:xfrm>
                <a:off x="6419850" y="6029325"/>
                <a:ext cx="122238" cy="117475"/>
              </a:xfrm>
              <a:prstGeom prst="ellipse">
                <a:avLst/>
              </a:prstGeom>
              <a:solidFill>
                <a:srgbClr val="000000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9703" name="Oval 7"/>
              <p:cNvSpPr>
                <a:spLocks noChangeArrowheads="1"/>
              </p:cNvSpPr>
              <p:nvPr/>
            </p:nvSpPr>
            <p:spPr bwMode="auto">
              <a:xfrm>
                <a:off x="3459163" y="6056312"/>
                <a:ext cx="120650" cy="115888"/>
              </a:xfrm>
              <a:prstGeom prst="ellipse">
                <a:avLst/>
              </a:prstGeom>
              <a:solidFill>
                <a:srgbClr val="000000"/>
              </a:solidFill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9704" name="Line 8"/>
              <p:cNvSpPr>
                <a:spLocks noChangeShapeType="1"/>
              </p:cNvSpPr>
              <p:nvPr/>
            </p:nvSpPr>
            <p:spPr bwMode="auto">
              <a:xfrm flipH="1">
                <a:off x="6475412" y="4800600"/>
                <a:ext cx="1588" cy="127317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9705" name="Line 9"/>
              <p:cNvSpPr>
                <a:spLocks noChangeShapeType="1"/>
              </p:cNvSpPr>
              <p:nvPr/>
            </p:nvSpPr>
            <p:spPr bwMode="auto">
              <a:xfrm flipV="1">
                <a:off x="3505200" y="6076950"/>
                <a:ext cx="2979738" cy="2222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 flipH="1">
                <a:off x="3509963" y="4849813"/>
                <a:ext cx="2879725" cy="122713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9708" name="Text Box 12"/>
              <p:cNvSpPr txBox="1">
                <a:spLocks noChangeArrowheads="1"/>
              </p:cNvSpPr>
              <p:nvPr/>
            </p:nvSpPr>
            <p:spPr bwMode="auto">
              <a:xfrm>
                <a:off x="6376987" y="6105525"/>
                <a:ext cx="481013" cy="3905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solidFill>
                      <a:srgbClr val="1E0000"/>
                    </a:solidFill>
                    <a:ea typeface="Batang" charset="-127"/>
                  </a:rPr>
                  <a:t>3</a:t>
                </a:r>
                <a:endParaRPr lang="en-US" sz="2800" dirty="0">
                  <a:solidFill>
                    <a:srgbClr val="1E0000"/>
                  </a:solidFill>
                </a:endParaRPr>
              </a:p>
            </p:txBody>
          </p:sp>
          <p:sp>
            <p:nvSpPr>
              <p:cNvPr id="29709" name="Text Box 13"/>
              <p:cNvSpPr txBox="1">
                <a:spLocks noChangeArrowheads="1"/>
              </p:cNvSpPr>
              <p:nvPr/>
            </p:nvSpPr>
            <p:spPr bwMode="auto">
              <a:xfrm>
                <a:off x="3124200" y="6096000"/>
                <a:ext cx="481013" cy="39052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800" b="1" dirty="0">
                    <a:solidFill>
                      <a:srgbClr val="1E0000"/>
                    </a:solidFill>
                    <a:ea typeface="Batang" charset="-127"/>
                  </a:rPr>
                  <a:t>4</a:t>
                </a:r>
                <a:endParaRPr lang="en-US" sz="2800" dirty="0">
                  <a:solidFill>
                    <a:srgbClr val="1E0000"/>
                  </a:solidFill>
                </a:endParaRPr>
              </a:p>
            </p:txBody>
          </p:sp>
          <p:sp>
            <p:nvSpPr>
              <p:cNvPr id="29710" name="Text Box 14"/>
              <p:cNvSpPr txBox="1">
                <a:spLocks noChangeArrowheads="1"/>
              </p:cNvSpPr>
              <p:nvPr/>
            </p:nvSpPr>
            <p:spPr bwMode="auto">
              <a:xfrm>
                <a:off x="4086225" y="4800600"/>
                <a:ext cx="1646238" cy="5969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 altLang="ko-KR" sz="2000" b="1" i="1" dirty="0">
                    <a:solidFill>
                      <a:srgbClr val="1E0000"/>
                    </a:solidFill>
                    <a:ea typeface="Batang" charset="-127"/>
                  </a:rPr>
                  <a:t>new branch</a:t>
                </a:r>
                <a:endParaRPr lang="en-US" sz="2000" i="1" dirty="0">
                  <a:solidFill>
                    <a:srgbClr val="1E0000"/>
                  </a:solidFill>
                </a:endParaRPr>
              </a:p>
            </p:txBody>
          </p:sp>
        </p:grpSp>
      </p:grp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612648" y="73152"/>
            <a:ext cx="8229600" cy="10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1E0000"/>
                </a:solidFill>
              </a:rPr>
              <a:t>Reording</a:t>
            </a:r>
            <a:r>
              <a:rPr lang="en-US" sz="3600" b="1" dirty="0">
                <a:solidFill>
                  <a:srgbClr val="1E0000"/>
                </a:solidFill>
              </a:rPr>
              <a:t> Motivating Example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FC10D159-FD53-2E56-6FD6-B52C784F6292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20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978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280161"/>
            <a:ext cx="11049000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We may </a:t>
            </a:r>
            <a:r>
              <a:rPr lang="en-US" sz="2800" dirty="0" err="1">
                <a:solidFill>
                  <a:srgbClr val="000000"/>
                </a:solidFill>
                <a:latin typeface="+mn-lt"/>
              </a:rPr>
              <a:t>relabel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the original graph in such a way that the label of the node refers to the order in which it is eliminated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Thus we renumber the nodes as shown below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14400" y="3276600"/>
            <a:ext cx="4343400" cy="2228850"/>
            <a:chOff x="2286000" y="4171950"/>
            <a:chExt cx="4343400" cy="2228850"/>
          </a:xfrm>
        </p:grpSpPr>
        <p:sp>
          <p:nvSpPr>
            <p:cNvPr id="27652" name="Text Box 4"/>
            <p:cNvSpPr txBox="1">
              <a:spLocks noChangeArrowheads="1"/>
            </p:cNvSpPr>
            <p:nvPr/>
          </p:nvSpPr>
          <p:spPr bwMode="auto">
            <a:xfrm>
              <a:off x="2286000" y="4379913"/>
              <a:ext cx="352425" cy="376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ea typeface="Batang" charset="-127"/>
                </a:rPr>
                <a:t>1</a:t>
              </a:r>
              <a:endParaRPr lang="en-US" sz="2800" dirty="0">
                <a:solidFill>
                  <a:srgbClr val="1E0000"/>
                </a:solidFill>
              </a:endParaRPr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3914775" y="4171950"/>
              <a:ext cx="352425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ea typeface="Batang" charset="-127"/>
                </a:rPr>
                <a:t>2</a:t>
              </a:r>
              <a:endParaRPr lang="en-US" sz="2800" dirty="0">
                <a:solidFill>
                  <a:srgbClr val="1E0000"/>
                </a:solidFill>
              </a:endParaRP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6276975" y="4171950"/>
              <a:ext cx="352425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ea typeface="Batang" charset="-127"/>
                </a:rPr>
                <a:t>3</a:t>
              </a:r>
              <a:endParaRPr lang="en-US" sz="2800" dirty="0">
                <a:solidFill>
                  <a:srgbClr val="1E0000"/>
                </a:solidFill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6264275" y="6022975"/>
              <a:ext cx="352425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ea typeface="Batang" charset="-127"/>
                </a:rPr>
                <a:t>4</a:t>
              </a:r>
              <a:endParaRPr lang="en-US" sz="2800" dirty="0">
                <a:solidFill>
                  <a:srgbClr val="1E0000"/>
                </a:solidFill>
              </a:endParaRP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3935413" y="6022975"/>
              <a:ext cx="352425" cy="3778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altLang="ko-KR" sz="2800" b="1" dirty="0">
                  <a:solidFill>
                    <a:srgbClr val="1E0000"/>
                  </a:solidFill>
                  <a:latin typeface="Times New Roman" pitchFamily="18" charset="0"/>
                  <a:ea typeface="Batang" charset="-127"/>
                </a:rPr>
                <a:t>5</a:t>
              </a:r>
            </a:p>
            <a:p>
              <a:endParaRPr lang="en-US" sz="2000" dirty="0"/>
            </a:p>
          </p:txBody>
        </p:sp>
        <p:grpSp>
          <p:nvGrpSpPr>
            <p:cNvPr id="27657" name="Group 9"/>
            <p:cNvGrpSpPr>
              <a:grpSpLocks/>
            </p:cNvGrpSpPr>
            <p:nvPr/>
          </p:nvGrpSpPr>
          <p:grpSpPr bwMode="auto">
            <a:xfrm>
              <a:off x="2643188" y="4630738"/>
              <a:ext cx="3862387" cy="1431925"/>
              <a:chOff x="2220" y="2120"/>
              <a:chExt cx="4603" cy="1593"/>
            </a:xfrm>
          </p:grpSpPr>
          <p:sp>
            <p:nvSpPr>
              <p:cNvPr id="27658" name="Oval 10"/>
              <p:cNvSpPr>
                <a:spLocks noChangeArrowheads="1"/>
              </p:cNvSpPr>
              <p:nvPr/>
            </p:nvSpPr>
            <p:spPr bwMode="auto">
              <a:xfrm>
                <a:off x="2220" y="21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659" name="Oval 11"/>
              <p:cNvSpPr>
                <a:spLocks noChangeArrowheads="1"/>
              </p:cNvSpPr>
              <p:nvPr/>
            </p:nvSpPr>
            <p:spPr bwMode="auto">
              <a:xfrm>
                <a:off x="3900" y="21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660" name="Oval 12"/>
              <p:cNvSpPr>
                <a:spLocks noChangeArrowheads="1"/>
              </p:cNvSpPr>
              <p:nvPr/>
            </p:nvSpPr>
            <p:spPr bwMode="auto">
              <a:xfrm>
                <a:off x="6660" y="212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661" name="Oval 13"/>
              <p:cNvSpPr>
                <a:spLocks noChangeArrowheads="1"/>
              </p:cNvSpPr>
              <p:nvPr/>
            </p:nvSpPr>
            <p:spPr bwMode="auto">
              <a:xfrm>
                <a:off x="6680" y="357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662" name="Oval 14"/>
              <p:cNvSpPr>
                <a:spLocks noChangeArrowheads="1"/>
              </p:cNvSpPr>
              <p:nvPr/>
            </p:nvSpPr>
            <p:spPr bwMode="auto">
              <a:xfrm>
                <a:off x="3900" y="3570"/>
                <a:ext cx="143" cy="143"/>
              </a:xfrm>
              <a:prstGeom prst="ellipse">
                <a:avLst/>
              </a:prstGeom>
              <a:solidFill>
                <a:srgbClr val="000000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>
                <a:off x="2280" y="2180"/>
                <a:ext cx="44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664" name="Line 16"/>
              <p:cNvSpPr>
                <a:spLocks noChangeShapeType="1"/>
              </p:cNvSpPr>
              <p:nvPr/>
            </p:nvSpPr>
            <p:spPr bwMode="auto">
              <a:xfrm>
                <a:off x="3960" y="2180"/>
                <a:ext cx="0" cy="14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665" name="Line 17"/>
              <p:cNvSpPr>
                <a:spLocks noChangeShapeType="1"/>
              </p:cNvSpPr>
              <p:nvPr/>
            </p:nvSpPr>
            <p:spPr bwMode="auto">
              <a:xfrm>
                <a:off x="6740" y="2220"/>
                <a:ext cx="0" cy="148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666" name="Line 18"/>
              <p:cNvSpPr>
                <a:spLocks noChangeShapeType="1"/>
              </p:cNvSpPr>
              <p:nvPr/>
            </p:nvSpPr>
            <p:spPr bwMode="auto">
              <a:xfrm>
                <a:off x="4000" y="3640"/>
                <a:ext cx="274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7667" name="Line 19"/>
              <p:cNvSpPr>
                <a:spLocks noChangeShapeType="1"/>
              </p:cNvSpPr>
              <p:nvPr/>
            </p:nvSpPr>
            <p:spPr bwMode="auto">
              <a:xfrm>
                <a:off x="2280" y="2180"/>
                <a:ext cx="1660" cy="14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2800"/>
              </a:p>
            </p:txBody>
          </p:sp>
        </p:grpSp>
      </p:grpSp>
      <p:sp>
        <p:nvSpPr>
          <p:cNvPr id="22" name="Text Box 30"/>
          <p:cNvSpPr txBox="1">
            <a:spLocks noChangeArrowheads="1"/>
          </p:cNvSpPr>
          <p:nvPr/>
        </p:nvSpPr>
        <p:spPr bwMode="auto">
          <a:xfrm>
            <a:off x="612648" y="73152"/>
            <a:ext cx="8229600" cy="10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1E0000"/>
                </a:solidFill>
              </a:rPr>
              <a:t>Reording</a:t>
            </a:r>
            <a:r>
              <a:rPr lang="en-US" sz="3600" b="1" dirty="0">
                <a:solidFill>
                  <a:srgbClr val="1E0000"/>
                </a:solidFill>
              </a:rPr>
              <a:t> Motivating Example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FAC59DD0-CDEC-809E-98FC-323F3B202210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21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44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280161"/>
            <a:ext cx="9601200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Clearly, relabeling the nodes corresponds to reordering the rows and columns of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For the reordered system, the zero-nonzero pattern of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is</a:t>
            </a:r>
            <a:endParaRPr lang="en-US" sz="28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52400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52400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graphicFrame>
        <p:nvGraphicFramePr>
          <p:cNvPr id="26921" name="Group 2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45789"/>
              </p:ext>
            </p:extLst>
          </p:nvPr>
        </p:nvGraphicFramePr>
        <p:xfrm>
          <a:off x="2041271" y="3200400"/>
          <a:ext cx="2819400" cy="2549909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04291" y="3248193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17476" y="2994786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 flipV="1">
            <a:off x="2099541" y="3214524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612648" y="73152"/>
            <a:ext cx="8229600" cy="10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1E0000"/>
                </a:solidFill>
              </a:rPr>
              <a:t>Reording</a:t>
            </a:r>
            <a:r>
              <a:rPr lang="en-US" sz="3600" b="1" dirty="0">
                <a:solidFill>
                  <a:srgbClr val="1E0000"/>
                </a:solidFill>
              </a:rPr>
              <a:t> Motivating Example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7B910759-94C3-6729-FEE3-31F59F3BCC6F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22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96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280161"/>
            <a:ext cx="10896600" cy="459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1963" indent="-461963"/>
            <a:r>
              <a:rPr lang="en-US" sz="2800" dirty="0">
                <a:latin typeface="+mj-lt"/>
              </a:rPr>
              <a:t>	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and of its table of factors has the zero-nonzero structure</a:t>
            </a:r>
          </a:p>
          <a:p>
            <a:pPr marL="461963" indent="-461963">
              <a:lnSpc>
                <a:spcPct val="125000"/>
              </a:lnSpc>
            </a:pPr>
            <a:endParaRPr lang="en-US" sz="2800" b="1" dirty="0"/>
          </a:p>
          <a:p>
            <a:pPr marL="461963" indent="-461963">
              <a:lnSpc>
                <a:spcPct val="125000"/>
              </a:lnSpc>
            </a:pPr>
            <a:endParaRPr lang="en-US" sz="2800" b="1" dirty="0"/>
          </a:p>
          <a:p>
            <a:pPr marL="461963" indent="-461963">
              <a:lnSpc>
                <a:spcPct val="125000"/>
              </a:lnSpc>
            </a:pPr>
            <a:endParaRPr lang="en-US" sz="2800" b="1" dirty="0"/>
          </a:p>
          <a:p>
            <a:pPr marL="461963" indent="-461963">
              <a:lnSpc>
                <a:spcPct val="125000"/>
              </a:lnSpc>
              <a:buFont typeface="Wingdings" pitchFamily="2" charset="2"/>
              <a:buChar char="q"/>
            </a:pPr>
            <a:endParaRPr lang="en-US" sz="2800" b="1" dirty="0"/>
          </a:p>
          <a:p>
            <a:pPr>
              <a:lnSpc>
                <a:spcPct val="125000"/>
              </a:lnSpc>
            </a:pPr>
            <a:endParaRPr lang="en-US" sz="2800" dirty="0">
              <a:latin typeface="+mj-lt"/>
            </a:endParaRPr>
          </a:p>
          <a:p>
            <a:r>
              <a:rPr lang="en-US" sz="2800" dirty="0">
                <a:solidFill>
                  <a:srgbClr val="000000"/>
                </a:solidFill>
                <a:latin typeface="+mn-lt"/>
              </a:rPr>
              <a:t>Compared to the original ordering scheme, the new ordering scheme has saved us 4 fill-ins </a:t>
            </a:r>
          </a:p>
        </p:txBody>
      </p:sp>
      <p:graphicFrame>
        <p:nvGraphicFramePr>
          <p:cNvPr id="25890" name="Group 2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983085"/>
              </p:ext>
            </p:extLst>
          </p:nvPr>
        </p:nvGraphicFramePr>
        <p:xfrm>
          <a:off x="1981200" y="2057400"/>
          <a:ext cx="2781300" cy="2522540"/>
        </p:xfrm>
        <a:graphic>
          <a:graphicData uri="http://schemas.openxmlformats.org/drawingml/2006/table">
            <a:tbl>
              <a:tblPr/>
              <a:tblGrid>
                <a:gridCol w="46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31895" y="2108999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5080" y="1855592"/>
            <a:ext cx="190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1989320" y="2075330"/>
            <a:ext cx="408118" cy="4146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612648" y="73152"/>
            <a:ext cx="8229600" cy="10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1E0000"/>
                </a:solidFill>
              </a:rPr>
              <a:t>Reording</a:t>
            </a:r>
            <a:r>
              <a:rPr lang="en-US" sz="3600" b="1" dirty="0">
                <a:solidFill>
                  <a:srgbClr val="1E0000"/>
                </a:solidFill>
              </a:rPr>
              <a:t> Motivating Example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C87AFAF2-08E6-F911-5B29-584A6719D843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23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226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280160"/>
            <a:ext cx="11201400" cy="336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The associated graph of the structurally symmetric matrix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is useful in gaining insights into the factorization process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We make the following observations</a:t>
            </a:r>
          </a:p>
          <a:p>
            <a:pPr marL="1033462" lvl="1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If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is originally structurally symmetric, then it remains so in all the steps of the factorization;</a:t>
            </a:r>
          </a:p>
          <a:p>
            <a:pPr marL="1033462" lvl="1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A good ordering scheme is independent of the values of the elements of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and depends only on its the zero-nonzero pattern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612648" y="73152"/>
            <a:ext cx="8229600" cy="10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</a:rPr>
              <a:t>General Findings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D79A01B3-F1C2-5BB3-D966-87F69D4B898B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24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96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125200" cy="4114800"/>
          </a:xfrm>
        </p:spPr>
        <p:txBody>
          <a:bodyPr/>
          <a:lstStyle/>
          <a:p>
            <a:r>
              <a:rPr lang="en-US" dirty="0"/>
              <a:t>Often the matrix itself is not physically </a:t>
            </a:r>
            <a:r>
              <a:rPr lang="en-US" dirty="0" err="1"/>
              <a:t>reorded</a:t>
            </a:r>
            <a:r>
              <a:rPr lang="en-US" dirty="0"/>
              <a:t> when it is renumbered.  Rather we can make use of what is known as a permutation vector, and (if needed) an inverse permutation vector</a:t>
            </a:r>
          </a:p>
          <a:p>
            <a:r>
              <a:rPr lang="en-US" dirty="0"/>
              <a:t>These vectors implement the following functions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new</a:t>
            </a:r>
            <a:r>
              <a:rPr lang="en-US" dirty="0"/>
              <a:t> = New(</a:t>
            </a:r>
            <a:r>
              <a:rPr lang="en-US" dirty="0" err="1"/>
              <a:t>i</a:t>
            </a:r>
            <a:r>
              <a:rPr lang="en-US" baseline="-25000" dirty="0" err="1"/>
              <a:t>old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i</a:t>
            </a:r>
            <a:r>
              <a:rPr lang="en-US" baseline="-25000" dirty="0" err="1"/>
              <a:t>old</a:t>
            </a:r>
            <a:r>
              <a:rPr lang="en-US" dirty="0"/>
              <a:t> = Old(</a:t>
            </a:r>
            <a:r>
              <a:rPr lang="en-US" dirty="0" err="1"/>
              <a:t>i</a:t>
            </a:r>
            <a:r>
              <a:rPr lang="en-US" baseline="-25000" dirty="0" err="1"/>
              <a:t>new</a:t>
            </a:r>
            <a:r>
              <a:rPr lang="en-US" dirty="0"/>
              <a:t>)</a:t>
            </a:r>
          </a:p>
          <a:p>
            <a:r>
              <a:rPr lang="en-US" dirty="0"/>
              <a:t>For an n by n matrix the permutation vector is an n-sized integer vector</a:t>
            </a:r>
          </a:p>
          <a:p>
            <a:r>
              <a:rPr lang="en-US" dirty="0"/>
              <a:t>If ordered lists are needed, then the linked lists do need to be reordered, but this can be done quickly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051169B4-1733-4704-D5A0-E4A1DEC083B3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25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528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 Vectors,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049000" cy="1615440"/>
          </a:xfrm>
        </p:spPr>
        <p:txBody>
          <a:bodyPr/>
          <a:lstStyle/>
          <a:p>
            <a:r>
              <a:rPr lang="en-US" dirty="0"/>
              <a:t>For the previous five bus example, in which the buses are to be reordered to (5,1,2,3,4), the permutation vector would be </a:t>
            </a:r>
            <a:r>
              <a:rPr lang="en-US" b="1" dirty="0" err="1"/>
              <a:t>rowPerm</a:t>
            </a:r>
            <a:r>
              <a:rPr lang="en-US" dirty="0"/>
              <a:t>=[5,1,2,3,4]</a:t>
            </a:r>
          </a:p>
          <a:p>
            <a:pPr lvl="1"/>
            <a:r>
              <a:rPr lang="en-US" dirty="0"/>
              <a:t>That is, the first row to consider is row 5, then row 1, …</a:t>
            </a:r>
          </a:p>
          <a:p>
            <a:r>
              <a:rPr lang="en-US" dirty="0"/>
              <a:t>If needed, the inverse permutation vector is </a:t>
            </a:r>
            <a:r>
              <a:rPr lang="en-US" b="1" dirty="0" err="1"/>
              <a:t>invRowPerm</a:t>
            </a:r>
            <a:r>
              <a:rPr lang="en-US" dirty="0"/>
              <a:t> = [2,3,4,5,1]</a:t>
            </a:r>
          </a:p>
          <a:p>
            <a:pPr lvl="1"/>
            <a:r>
              <a:rPr lang="en-US" dirty="0"/>
              <a:t>That is, with the reordering the first element is in position 2, the second element in position 2, ….</a:t>
            </a:r>
          </a:p>
          <a:p>
            <a:r>
              <a:rPr lang="en-US" dirty="0"/>
              <a:t>Hence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invRowPerm</a:t>
            </a:r>
            <a:r>
              <a:rPr lang="en-US" dirty="0"/>
              <a:t>[</a:t>
            </a:r>
            <a:r>
              <a:rPr lang="en-US" dirty="0" err="1"/>
              <a:t>rowPerm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7E7AD50C-E7EA-A30F-6E24-B7261B7DCD29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26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1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Factorization using a Permutation Vector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097280"/>
            <a:ext cx="8305800" cy="5977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/>
              <a:t> </a:t>
            </a:r>
            <a:r>
              <a:rPr lang="en-US" sz="1800" dirty="0"/>
              <a:t>For </a:t>
            </a:r>
            <a:r>
              <a:rPr lang="en-US" sz="1800" dirty="0" err="1"/>
              <a:t>i</a:t>
            </a:r>
            <a:r>
              <a:rPr lang="en-US" sz="1800" dirty="0"/>
              <a:t> := 1 to n Do Begin 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990033"/>
                </a:solidFill>
              </a:rPr>
              <a:t>   k = </a:t>
            </a:r>
            <a:r>
              <a:rPr lang="en-US" sz="2000" dirty="0" err="1">
                <a:solidFill>
                  <a:srgbClr val="990033"/>
                </a:solidFill>
              </a:rPr>
              <a:t>rowPerm</a:t>
            </a:r>
            <a:r>
              <a:rPr lang="en-US" sz="2000" dirty="0">
                <a:solidFill>
                  <a:srgbClr val="990033"/>
                </a:solidFill>
              </a:rPr>
              <a:t>[</a:t>
            </a:r>
            <a:r>
              <a:rPr lang="en-US" sz="2000" dirty="0" err="1">
                <a:solidFill>
                  <a:srgbClr val="990033"/>
                </a:solidFill>
              </a:rPr>
              <a:t>i</a:t>
            </a:r>
            <a:r>
              <a:rPr lang="en-US" sz="2000" dirty="0">
                <a:solidFill>
                  <a:srgbClr val="990033"/>
                </a:solidFill>
              </a:rPr>
              <a:t>];  // this is the only change, except using k</a:t>
            </a:r>
          </a:p>
          <a:p>
            <a:r>
              <a:rPr lang="en-US" sz="1800" dirty="0"/>
              <a:t>   </a:t>
            </a:r>
            <a:r>
              <a:rPr lang="en-US" sz="1800" dirty="0" err="1"/>
              <a:t>LoadSWRbyCol</a:t>
            </a:r>
            <a:r>
              <a:rPr lang="en-US" sz="1800" dirty="0"/>
              <a:t>(</a:t>
            </a:r>
            <a:r>
              <a:rPr lang="en-US" sz="2400" dirty="0" err="1">
                <a:solidFill>
                  <a:srgbClr val="990033"/>
                </a:solidFill>
              </a:rPr>
              <a:t>k</a:t>
            </a:r>
            <a:r>
              <a:rPr lang="en-US" sz="1800" dirty="0" err="1"/>
              <a:t>,SWR</a:t>
            </a:r>
            <a:r>
              <a:rPr lang="en-US" sz="1800" dirty="0"/>
              <a:t>);   // Load Sparse Working Row }</a:t>
            </a:r>
          </a:p>
          <a:p>
            <a:r>
              <a:rPr lang="en-US" sz="1800" dirty="0"/>
              <a:t>   p2 := </a:t>
            </a:r>
            <a:r>
              <a:rPr lang="en-US" sz="1800" dirty="0" err="1"/>
              <a:t>rowHead</a:t>
            </a:r>
            <a:r>
              <a:rPr lang="en-US" sz="1800" dirty="0"/>
              <a:t>[</a:t>
            </a:r>
            <a:r>
              <a:rPr lang="en-US" sz="2400" dirty="0">
                <a:solidFill>
                  <a:srgbClr val="990033"/>
                </a:solidFill>
              </a:rPr>
              <a:t>k</a:t>
            </a:r>
            <a:r>
              <a:rPr lang="en-US" sz="1800" dirty="0"/>
              <a:t>];  // </a:t>
            </a:r>
            <a:r>
              <a:rPr lang="en-US" sz="2000" dirty="0">
                <a:solidFill>
                  <a:srgbClr val="990033"/>
                </a:solidFill>
              </a:rPr>
              <a:t>the row needs to be ordered correctly!</a:t>
            </a:r>
          </a:p>
          <a:p>
            <a:r>
              <a:rPr lang="en-US" sz="1800" dirty="0"/>
              <a:t>   While p2 &lt;&gt; </a:t>
            </a:r>
            <a:r>
              <a:rPr lang="en-US" sz="1800" dirty="0" err="1"/>
              <a:t>rowDiag</a:t>
            </a:r>
            <a:r>
              <a:rPr lang="en-US" sz="1800" dirty="0"/>
              <a:t>[</a:t>
            </a:r>
            <a:r>
              <a:rPr lang="en-US" sz="2400" dirty="0">
                <a:solidFill>
                  <a:srgbClr val="990033"/>
                </a:solidFill>
              </a:rPr>
              <a:t>k</a:t>
            </a:r>
            <a:r>
              <a:rPr lang="en-US" sz="1800" dirty="0"/>
              <a:t>] Do Begin </a:t>
            </a:r>
          </a:p>
          <a:p>
            <a:r>
              <a:rPr lang="en-US" sz="1800" dirty="0"/>
              <a:t>      p1 := </a:t>
            </a:r>
            <a:r>
              <a:rPr lang="en-US" sz="1800" dirty="0" err="1"/>
              <a:t>rowDiag</a:t>
            </a:r>
            <a:r>
              <a:rPr lang="en-US" sz="1800" dirty="0"/>
              <a:t>[p2.col];</a:t>
            </a:r>
          </a:p>
          <a:p>
            <a:r>
              <a:rPr lang="en-US" sz="1800" dirty="0"/>
              <a:t>      SWR[p2.col] := SWR[p2.col] / p1.value;</a:t>
            </a:r>
          </a:p>
          <a:p>
            <a:r>
              <a:rPr lang="en-US" sz="1800" dirty="0"/>
              <a:t>      p1 := p1.next;</a:t>
            </a:r>
          </a:p>
          <a:p>
            <a:r>
              <a:rPr lang="en-US" sz="1800" dirty="0"/>
              <a:t>      While p1 &lt;&gt; nil Do Begin   // Go to the end of the row</a:t>
            </a:r>
          </a:p>
          <a:p>
            <a:r>
              <a:rPr lang="en-US" sz="1800" dirty="0"/>
              <a:t>        SWR[p1.col] := SWR[p1.col] - SWR[p2.col] *p1.value;</a:t>
            </a:r>
          </a:p>
          <a:p>
            <a:r>
              <a:rPr lang="en-US" sz="1800" dirty="0"/>
              <a:t>        p1 := p1.next;</a:t>
            </a:r>
          </a:p>
          <a:p>
            <a:r>
              <a:rPr lang="en-US" sz="1800" dirty="0"/>
              <a:t>      End;</a:t>
            </a:r>
          </a:p>
          <a:p>
            <a:r>
              <a:rPr lang="en-US" sz="1800" dirty="0"/>
              <a:t>      p2 := p2.next;</a:t>
            </a:r>
          </a:p>
          <a:p>
            <a:r>
              <a:rPr lang="en-US" sz="1800" dirty="0"/>
              <a:t>    End;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UnloadSWRByCol</a:t>
            </a:r>
            <a:r>
              <a:rPr lang="en-US" sz="1800" dirty="0"/>
              <a:t>(</a:t>
            </a:r>
            <a:r>
              <a:rPr lang="en-US" sz="2400" dirty="0" err="1">
                <a:solidFill>
                  <a:srgbClr val="990033"/>
                </a:solidFill>
              </a:rPr>
              <a:t>k</a:t>
            </a:r>
            <a:r>
              <a:rPr lang="en-US" sz="1800" dirty="0" err="1"/>
              <a:t>,SWR</a:t>
            </a:r>
            <a:r>
              <a:rPr lang="en-US" sz="1800" dirty="0"/>
              <a:t>);</a:t>
            </a:r>
          </a:p>
          <a:p>
            <a:r>
              <a:rPr lang="en-US" sz="1800" dirty="0"/>
              <a:t>  End;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419D84D0-1D86-3F3A-469D-C0D4D8E004F5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27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807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Matrix Reordering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0210800" cy="4114800"/>
          </a:xfrm>
        </p:spPr>
        <p:txBody>
          <a:bodyPr/>
          <a:lstStyle/>
          <a:p>
            <a:r>
              <a:rPr lang="en-US" dirty="0"/>
              <a:t>There is no computationally efficient way to optimally reorder a sparse matrix; however there are very efficient algorithms to greatly reduce the fills</a:t>
            </a:r>
          </a:p>
          <a:p>
            <a:r>
              <a:rPr lang="en-US" dirty="0"/>
              <a:t>Two steps here: 1) order the matrix, 2) add fills</a:t>
            </a:r>
          </a:p>
          <a:p>
            <a:r>
              <a:rPr lang="en-US" dirty="0"/>
              <a:t>A quite common algorithm combines ordering the matrix with adding the fills</a:t>
            </a:r>
          </a:p>
          <a:p>
            <a:r>
              <a:rPr lang="en-US" dirty="0"/>
              <a:t>The two methods discussed here were presented in the 1963 paper by Sato and Tinney from BPA; known as Tinney Scheme 1 and Tinney Scheme 2 since they are more explicitly described in </a:t>
            </a:r>
            <a:r>
              <a:rPr lang="en-US" dirty="0" err="1"/>
              <a:t>Tinney’s</a:t>
            </a:r>
            <a:r>
              <a:rPr lang="en-US" dirty="0"/>
              <a:t> 1967 paper</a:t>
            </a:r>
          </a:p>
          <a:p>
            <a:pPr lvl="1"/>
            <a:r>
              <a:rPr lang="en-US" dirty="0"/>
              <a:t>1967 paper also has Tinney Scheme 3 (briefly covered)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5124DA4A-8DC4-202D-5D79-F6F015311A6B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28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5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3152"/>
            <a:ext cx="8763000" cy="1069848"/>
          </a:xfrm>
        </p:spPr>
        <p:txBody>
          <a:bodyPr/>
          <a:lstStyle/>
          <a:p>
            <a:r>
              <a:rPr lang="en-US" dirty="0"/>
              <a:t>Sparse Factorization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297920" cy="3733800"/>
          </a:xfrm>
        </p:spPr>
        <p:txBody>
          <a:bodyPr/>
          <a:lstStyle/>
          <a:p>
            <a:r>
              <a:rPr lang="en-US" dirty="0"/>
              <a:t>For a second example, again consider the same system, except with the nodes renumbered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033951"/>
              </p:ext>
            </p:extLst>
          </p:nvPr>
        </p:nvGraphicFramePr>
        <p:xfrm>
          <a:off x="762000" y="2544762"/>
          <a:ext cx="29464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914400" progId="Equation.DSMT4">
                  <p:embed/>
                </p:oleObj>
              </mc:Choice>
              <mc:Fallback>
                <p:oleObj name="Equation" r:id="rId2" imgW="1523880" imgH="914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44762"/>
                        <a:ext cx="29464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F9868C89-99BB-C0A6-44FC-6E58E95CFDEE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042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0591800" cy="3733800"/>
          </a:xfrm>
        </p:spPr>
        <p:txBody>
          <a:bodyPr/>
          <a:lstStyle/>
          <a:p>
            <a:r>
              <a:rPr lang="en-US" dirty="0"/>
              <a:t>Easy to describe, but not really used since the number of fills, while reduced, is still quite high</a:t>
            </a:r>
          </a:p>
          <a:p>
            <a:r>
              <a:rPr lang="en-US" dirty="0"/>
              <a:t>In graph theory the degree (or valence or </a:t>
            </a:r>
            <a:r>
              <a:rPr lang="en-US" dirty="0" err="1"/>
              <a:t>valency</a:t>
            </a:r>
            <a:r>
              <a:rPr lang="en-US" dirty="0"/>
              <a:t>) of a vertex is the number of edges incident to the vertex</a:t>
            </a:r>
          </a:p>
          <a:p>
            <a:r>
              <a:rPr lang="en-US" dirty="0"/>
              <a:t>Order the nodes (buses) by the number of incident branches (i.e., its valence) those with the lowest valence are ordered first</a:t>
            </a:r>
          </a:p>
          <a:p>
            <a:pPr lvl="1"/>
            <a:r>
              <a:rPr lang="en-US" dirty="0"/>
              <a:t>Nodes with just one incident line result in no new fills</a:t>
            </a:r>
          </a:p>
          <a:p>
            <a:pPr lvl="1"/>
            <a:r>
              <a:rPr lang="en-US" dirty="0"/>
              <a:t>Obviously in a large system many nodes will have the same number of incident branches; ties can be handled arbitrarily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E69CEDF4-6339-3171-0899-8439FB8DB297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29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34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1,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702040" cy="1615440"/>
          </a:xfrm>
        </p:spPr>
        <p:txBody>
          <a:bodyPr/>
          <a:lstStyle/>
          <a:p>
            <a:r>
              <a:rPr lang="en-US" dirty="0"/>
              <a:t>Once the nodes are reordered, the fills are added</a:t>
            </a:r>
          </a:p>
          <a:p>
            <a:pPr lvl="1"/>
            <a:r>
              <a:rPr lang="en-US" sz="2200" dirty="0"/>
              <a:t>Common approach to ties is to take the lower numbered node first</a:t>
            </a:r>
          </a:p>
          <a:p>
            <a:r>
              <a:rPr lang="en-US" dirty="0"/>
              <a:t>A shortcoming of this method is as the fills are added the valence of the adjacent nodes changes</a:t>
            </a:r>
          </a:p>
          <a:p>
            <a:endParaRPr lang="en-US" sz="2400" dirty="0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2667001" y="3144679"/>
            <a:ext cx="3960813" cy="1881187"/>
            <a:chOff x="758" y="2265"/>
            <a:chExt cx="2495" cy="1185"/>
          </a:xfrm>
        </p:grpSpPr>
        <p:sp>
          <p:nvSpPr>
            <p:cNvPr id="29" name="Line 3"/>
            <p:cNvSpPr>
              <a:spLocks noChangeShapeType="1"/>
            </p:cNvSpPr>
            <p:nvPr/>
          </p:nvSpPr>
          <p:spPr bwMode="auto">
            <a:xfrm>
              <a:off x="912" y="2544"/>
              <a:ext cx="33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 flipV="1">
              <a:off x="1248" y="254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 flipV="1">
              <a:off x="1248" y="2544"/>
              <a:ext cx="30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>
              <a:off x="1248" y="30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2256" y="2496"/>
              <a:ext cx="768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>
              <a:off x="2256" y="2496"/>
              <a:ext cx="7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5" name="Oval 9"/>
            <p:cNvSpPr>
              <a:spLocks noChangeArrowheads="1"/>
            </p:cNvSpPr>
            <p:nvPr/>
          </p:nvSpPr>
          <p:spPr bwMode="auto">
            <a:xfrm>
              <a:off x="884" y="250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6" name="Oval 10"/>
            <p:cNvSpPr>
              <a:spLocks noChangeArrowheads="1"/>
            </p:cNvSpPr>
            <p:nvPr/>
          </p:nvSpPr>
          <p:spPr bwMode="auto">
            <a:xfrm>
              <a:off x="1228" y="25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7" name="Oval 11"/>
            <p:cNvSpPr>
              <a:spLocks noChangeArrowheads="1"/>
            </p:cNvSpPr>
            <p:nvPr/>
          </p:nvSpPr>
          <p:spPr bwMode="auto">
            <a:xfrm>
              <a:off x="1532" y="25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8" name="Oval 12"/>
            <p:cNvSpPr>
              <a:spLocks noChangeArrowheads="1"/>
            </p:cNvSpPr>
            <p:nvPr/>
          </p:nvSpPr>
          <p:spPr bwMode="auto">
            <a:xfrm>
              <a:off x="2246" y="248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2990" y="24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40" name="Oval 14"/>
            <p:cNvSpPr>
              <a:spLocks noChangeArrowheads="1"/>
            </p:cNvSpPr>
            <p:nvPr/>
          </p:nvSpPr>
          <p:spPr bwMode="auto">
            <a:xfrm>
              <a:off x="1230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41" name="Oval 15"/>
            <p:cNvSpPr>
              <a:spLocks noChangeArrowheads="1"/>
            </p:cNvSpPr>
            <p:nvPr/>
          </p:nvSpPr>
          <p:spPr bwMode="auto">
            <a:xfrm>
              <a:off x="223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42" name="Oval 16"/>
            <p:cNvSpPr>
              <a:spLocks noChangeArrowheads="1"/>
            </p:cNvSpPr>
            <p:nvPr/>
          </p:nvSpPr>
          <p:spPr bwMode="auto">
            <a:xfrm>
              <a:off x="299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43" name="Text Box 17"/>
            <p:cNvSpPr txBox="1">
              <a:spLocks noChangeArrowheads="1"/>
            </p:cNvSpPr>
            <p:nvPr/>
          </p:nvSpPr>
          <p:spPr bwMode="auto">
            <a:xfrm>
              <a:off x="758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1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1190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2</a:t>
              </a:r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1478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3</a:t>
              </a:r>
            </a:p>
          </p:txBody>
        </p:sp>
        <p:sp>
          <p:nvSpPr>
            <p:cNvPr id="46" name="Text Box 20"/>
            <p:cNvSpPr txBox="1">
              <a:spLocks noChangeArrowheads="1"/>
            </p:cNvSpPr>
            <p:nvPr/>
          </p:nvSpPr>
          <p:spPr bwMode="auto">
            <a:xfrm>
              <a:off x="1152" y="3120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4</a:t>
              </a:r>
            </a:p>
          </p:txBody>
        </p:sp>
        <p:sp>
          <p:nvSpPr>
            <p:cNvPr id="47" name="Text Box 21"/>
            <p:cNvSpPr txBox="1">
              <a:spLocks noChangeArrowheads="1"/>
            </p:cNvSpPr>
            <p:nvPr/>
          </p:nvSpPr>
          <p:spPr bwMode="auto">
            <a:xfrm>
              <a:off x="2172" y="3057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1E0000"/>
                  </a:solidFill>
                </a:rPr>
                <a:t>5</a:t>
              </a:r>
            </a:p>
          </p:txBody>
        </p:sp>
        <p:sp>
          <p:nvSpPr>
            <p:cNvPr id="48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6</a:t>
              </a:r>
            </a:p>
          </p:txBody>
        </p:sp>
        <p:sp>
          <p:nvSpPr>
            <p:cNvPr id="49" name="Text Box 23"/>
            <p:cNvSpPr txBox="1">
              <a:spLocks noChangeArrowheads="1"/>
            </p:cNvSpPr>
            <p:nvPr/>
          </p:nvSpPr>
          <p:spPr bwMode="auto">
            <a:xfrm>
              <a:off x="2976" y="229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7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64" y="230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8</a:t>
              </a:r>
            </a:p>
          </p:txBody>
        </p:sp>
      </p:grp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7892413" y="3156585"/>
          <a:ext cx="1872769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226753" imgH="1516482" progId="Excel.Sheet.8">
                  <p:embed/>
                </p:oleObj>
              </mc:Choice>
              <mc:Fallback>
                <p:oleObj name="Worksheet" r:id="rId2" imgW="1226753" imgH="1516482" progId="Excel.Sheet.8">
                  <p:embed/>
                  <p:pic>
                    <p:nvPicPr>
                      <p:cNvPr id="5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2413" y="3156585"/>
                        <a:ext cx="1872769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1828800" y="4977359"/>
            <a:ext cx="5868914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Tinney 1 order is 1,2,3,7,5,6,8,4</a:t>
            </a:r>
          </a:p>
          <a:p>
            <a:endParaRPr lang="en-US" sz="2800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Number of new branches is 2 (4-8, 4-6)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6EE1FE3A-ADEE-C513-A522-1E385C01DF89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30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1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0820400" cy="3733800"/>
          </a:xfrm>
        </p:spPr>
        <p:txBody>
          <a:bodyPr/>
          <a:lstStyle/>
          <a:p>
            <a:r>
              <a:rPr lang="en-US" dirty="0"/>
              <a:t>The Tinney Scheme 2 usually combines adding the fills with the ordering in order to update the valence on-the-fly as the fills are added</a:t>
            </a:r>
          </a:p>
          <a:p>
            <a:r>
              <a:rPr lang="en-US" dirty="0"/>
              <a:t>As before the nodes are chosen based on their valence, but now the valence is the actual valence they have with the added lines (fills)</a:t>
            </a:r>
          </a:p>
          <a:p>
            <a:pPr lvl="1"/>
            <a:r>
              <a:rPr lang="en-US" dirty="0"/>
              <a:t>This is also known as the Minimum Degree Algorithm (MDA)</a:t>
            </a:r>
          </a:p>
          <a:p>
            <a:pPr lvl="1"/>
            <a:r>
              <a:rPr lang="en-US" dirty="0"/>
              <a:t>Ties are again broken using the lowest node number</a:t>
            </a:r>
          </a:p>
          <a:p>
            <a:r>
              <a:rPr lang="en-US" dirty="0"/>
              <a:t>This method is quite effective for power systems, and is highly recommended; however it is certainly not guaranteed to result in the fewest fills (i.e. not optimal)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C8222D9-8CE0-4375-FE63-3BFE235E0BC3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31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37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Tinney Scheme 2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0896600" cy="624840"/>
          </a:xfrm>
        </p:spPr>
        <p:txBody>
          <a:bodyPr/>
          <a:lstStyle/>
          <a:p>
            <a:r>
              <a:rPr lang="en-US" dirty="0"/>
              <a:t>Consider the previous network: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Nodes 1,2,3 are chosen as before.  But once these nodes are eliminated the valence of 4 is 1, so it is chosen next.  Then 5 (with a new valence of 2 tied with 7), followed by 6 (new valence of 2), 7 then 8.  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079750" y="2078034"/>
            <a:ext cx="3960813" cy="1881186"/>
            <a:chOff x="758" y="2265"/>
            <a:chExt cx="2495" cy="1185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912" y="2544"/>
              <a:ext cx="336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1248" y="2544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1248" y="2544"/>
              <a:ext cx="304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1248" y="3072"/>
              <a:ext cx="17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256" y="2496"/>
              <a:ext cx="768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2256" y="2496"/>
              <a:ext cx="76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884" y="250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1228" y="252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1532" y="2512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246" y="2486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2990" y="2480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1230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223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2996" y="3044"/>
              <a:ext cx="48" cy="48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2800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758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1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190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2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1478" y="2265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3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1152" y="3120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4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172" y="3057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1E0000"/>
                  </a:solidFill>
                </a:rPr>
                <a:t>5</a:t>
              </a:r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3024" y="2928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6</a:t>
              </a:r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2976" y="229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7</a:t>
              </a:r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2064" y="230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dirty="0">
                  <a:solidFill>
                    <a:srgbClr val="1E0000"/>
                  </a:solidFill>
                </a:rPr>
                <a:t>8</a:t>
              </a:r>
            </a:p>
          </p:txBody>
        </p:sp>
      </p:grp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8E0ED4B-3579-9C58-6369-2399FFEFB372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32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68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slides show how to code Tinney 2 for an n by n sparse matrix </a:t>
            </a:r>
            <a:r>
              <a:rPr lang="en-US" b="1" dirty="0"/>
              <a:t>A</a:t>
            </a:r>
          </a:p>
          <a:p>
            <a:r>
              <a:rPr lang="en-US" dirty="0"/>
              <a:t>First we setup linked lists grouping all the nodes by their original valence</a:t>
            </a:r>
          </a:p>
          <a:p>
            <a:r>
              <a:rPr lang="en-US" dirty="0" err="1"/>
              <a:t>vcHead</a:t>
            </a:r>
            <a:r>
              <a:rPr lang="en-US" dirty="0"/>
              <a:t> is a pointer vector [0..mvValence] </a:t>
            </a:r>
          </a:p>
          <a:p>
            <a:pPr lvl="1"/>
            <a:r>
              <a:rPr lang="en-US" dirty="0"/>
              <a:t>If a node has no connections its incidence is 0</a:t>
            </a:r>
          </a:p>
          <a:p>
            <a:pPr lvl="1"/>
            <a:r>
              <a:rPr lang="en-US" dirty="0"/>
              <a:t>Theoretically </a:t>
            </a:r>
            <a:r>
              <a:rPr lang="en-US" dirty="0" err="1"/>
              <a:t>mvValence</a:t>
            </a:r>
            <a:r>
              <a:rPr lang="en-US" dirty="0"/>
              <a:t> should be n-1, but in practice a much smaller number can be used, putting nodes with valence values above this into the </a:t>
            </a:r>
            <a:r>
              <a:rPr lang="en-US" dirty="0" err="1"/>
              <a:t>vcHead</a:t>
            </a:r>
            <a:r>
              <a:rPr lang="en-US" dirty="0"/>
              <a:t>[</a:t>
            </a:r>
            <a:r>
              <a:rPr lang="en-US" dirty="0" err="1"/>
              <a:t>mvValence</a:t>
            </a:r>
            <a:r>
              <a:rPr lang="en-US" dirty="0"/>
              <a:t>] is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BB696A62-EB16-BCD8-D0A5-5E133DECE389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33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483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a </a:t>
            </a:r>
            <a:r>
              <a:rPr lang="en-US" dirty="0" err="1"/>
              <a:t>boolean</a:t>
            </a:r>
            <a:r>
              <a:rPr lang="en-US" dirty="0"/>
              <a:t> vectors </a:t>
            </a:r>
            <a:r>
              <a:rPr lang="en-US" dirty="0" err="1"/>
              <a:t>chosenNode</a:t>
            </a:r>
            <a:r>
              <a:rPr lang="en-US" dirty="0"/>
              <a:t>[1..n] to indicate which nodes are chosen and BSWR[1..n] as a sparse working row; initialize both to all false</a:t>
            </a:r>
          </a:p>
          <a:p>
            <a:r>
              <a:rPr lang="en-US" dirty="0"/>
              <a:t>Setup an integer vector </a:t>
            </a:r>
            <a:r>
              <a:rPr lang="en-US" dirty="0" err="1"/>
              <a:t>rowPerm</a:t>
            </a:r>
            <a:r>
              <a:rPr lang="en-US" dirty="0"/>
              <a:t>[1..n] to hold the permuted rows; initialize to all zeros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:= 1 to n Do Begin</a:t>
            </a:r>
          </a:p>
          <a:p>
            <a:pPr lvl="1"/>
            <a:r>
              <a:rPr lang="en-US" dirty="0"/>
              <a:t>Choose node from valence data structure with the lowest current valence; let this be node k</a:t>
            </a:r>
          </a:p>
          <a:p>
            <a:pPr lvl="2"/>
            <a:r>
              <a:rPr lang="en-US" dirty="0"/>
              <a:t>Go through </a:t>
            </a:r>
            <a:r>
              <a:rPr lang="en-US" dirty="0" err="1"/>
              <a:t>vcHead</a:t>
            </a:r>
            <a:r>
              <a:rPr lang="en-US" dirty="0"/>
              <a:t> from </a:t>
            </a:r>
            <a:r>
              <a:rPr lang="en-US" dirty="0" err="1"/>
              <a:t>lastchosen</a:t>
            </a:r>
            <a:r>
              <a:rPr lang="en-US" dirty="0"/>
              <a:t> level (last chosen level may need to be reduced by one during the following elimination process;</a:t>
            </a:r>
          </a:p>
          <a:p>
            <a:pPr lvl="1"/>
            <a:r>
              <a:rPr lang="en-US" dirty="0"/>
              <a:t>Set </a:t>
            </a:r>
            <a:r>
              <a:rPr lang="en-US" dirty="0" err="1"/>
              <a:t>rowPerm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k; set </a:t>
            </a:r>
            <a:r>
              <a:rPr lang="en-US" dirty="0" err="1"/>
              <a:t>chosenNode</a:t>
            </a:r>
            <a:r>
              <a:rPr lang="en-US" dirty="0"/>
              <a:t>[k] = true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9E4B46DB-D323-B106-1DD7-C86F44027FCB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34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23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734800" cy="4114800"/>
          </a:xfrm>
        </p:spPr>
        <p:txBody>
          <a:bodyPr/>
          <a:lstStyle/>
          <a:p>
            <a:pPr lvl="1"/>
            <a:r>
              <a:rPr lang="en-US" dirty="0"/>
              <a:t>Modify sparse matrix </a:t>
            </a:r>
            <a:r>
              <a:rPr lang="en-US" b="1" dirty="0"/>
              <a:t>A</a:t>
            </a:r>
            <a:r>
              <a:rPr lang="en-US" dirty="0"/>
              <a:t> to add fills between all of k’s adjacent nodes provided </a:t>
            </a:r>
          </a:p>
          <a:p>
            <a:pPr marL="1771650" lvl="3" indent="-457200">
              <a:buFont typeface="+mj-lt"/>
              <a:buAutoNum type="arabicPeriod"/>
            </a:pPr>
            <a:r>
              <a:rPr lang="en-US" dirty="0"/>
              <a:t>a branch doesn’t already exist</a:t>
            </a:r>
          </a:p>
          <a:p>
            <a:pPr marL="1771650" lvl="3" indent="-457200">
              <a:buFont typeface="+mj-lt"/>
              <a:buAutoNum type="arabicPeriod"/>
            </a:pPr>
            <a:r>
              <a:rPr lang="en-US" dirty="0"/>
              <a:t>both nodes have not already been chosen (their </a:t>
            </a:r>
            <a:r>
              <a:rPr lang="en-US" dirty="0" err="1"/>
              <a:t>chosenNode</a:t>
            </a:r>
            <a:r>
              <a:rPr lang="en-US" dirty="0"/>
              <a:t> entries are false)</a:t>
            </a:r>
          </a:p>
          <a:p>
            <a:pPr marL="1314450" lvl="2" indent="-457200"/>
            <a:r>
              <a:rPr lang="en-US" dirty="0"/>
              <a:t>These fills are added by going through each element in row k; for each element set the BSWR elements to true for the incident nodes; add fills if a connection does not already exist (this requires adding two new elements to </a:t>
            </a:r>
            <a:r>
              <a:rPr lang="en-US" b="1" dirty="0"/>
              <a:t>A</a:t>
            </a:r>
            <a:r>
              <a:rPr lang="en-US" dirty="0"/>
              <a:t>)</a:t>
            </a:r>
          </a:p>
          <a:p>
            <a:pPr marL="914400" lvl="1" indent="-457200"/>
            <a:r>
              <a:rPr lang="en-US" dirty="0"/>
              <a:t>Again go through row k updating the valence data structure for those nodes that have not yet been chosen</a:t>
            </a:r>
          </a:p>
          <a:p>
            <a:pPr marL="1314450" lvl="2" indent="-457200"/>
            <a:r>
              <a:rPr lang="en-US" dirty="0"/>
              <a:t>These values can either increase or go down by one (because of the elimination of node k)</a:t>
            </a:r>
          </a:p>
          <a:p>
            <a:r>
              <a:rPr lang="en-US" dirty="0"/>
              <a:t>This continues through all the nodes; free all vectors except for </a:t>
            </a:r>
            <a:r>
              <a:rPr lang="en-US" dirty="0" err="1"/>
              <a:t>rowPerm</a:t>
            </a:r>
            <a:r>
              <a:rPr lang="en-US" dirty="0"/>
              <a:t> </a:t>
            </a:r>
          </a:p>
          <a:p>
            <a:r>
              <a:rPr lang="en-US" dirty="0"/>
              <a:t>At this point in the algorithm the </a:t>
            </a:r>
            <a:r>
              <a:rPr lang="en-US" dirty="0" err="1"/>
              <a:t>rowPerm</a:t>
            </a:r>
            <a:r>
              <a:rPr lang="en-US" dirty="0"/>
              <a:t> vector contains the new ordering and matrix </a:t>
            </a:r>
            <a:r>
              <a:rPr lang="en-US" b="1" dirty="0"/>
              <a:t>A</a:t>
            </a:r>
            <a:r>
              <a:rPr lang="en-US" dirty="0"/>
              <a:t> has been modified so that all the fills have been added</a:t>
            </a:r>
          </a:p>
          <a:p>
            <a:pPr lvl="1"/>
            <a:r>
              <a:rPr lang="en-US" dirty="0"/>
              <a:t>The order of the rows in </a:t>
            </a:r>
            <a:r>
              <a:rPr lang="en-US" b="1" dirty="0"/>
              <a:t>A</a:t>
            </a:r>
            <a:r>
              <a:rPr lang="en-US" dirty="0"/>
              <a:t> has not been changed, and its columns are no longer sorted </a:t>
            </a:r>
          </a:p>
          <a:p>
            <a:pPr marL="1314450" lvl="2" indent="-457200"/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85C562D1-BCB6-F493-687E-F5402E7214BC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35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914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Tinney 2,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328400" cy="3733800"/>
          </a:xfrm>
        </p:spPr>
        <p:txBody>
          <a:bodyPr/>
          <a:lstStyle/>
          <a:p>
            <a:r>
              <a:rPr lang="en-US" dirty="0"/>
              <a:t>Sort the rows of </a:t>
            </a:r>
            <a:r>
              <a:rPr lang="en-US" b="1" dirty="0"/>
              <a:t>A</a:t>
            </a:r>
            <a:r>
              <a:rPr lang="en-US" dirty="0"/>
              <a:t> to match the order in </a:t>
            </a:r>
            <a:r>
              <a:rPr lang="en-US" dirty="0" err="1"/>
              <a:t>rowPerm</a:t>
            </a:r>
            <a:endParaRPr lang="en-US" dirty="0"/>
          </a:p>
          <a:p>
            <a:pPr lvl="1"/>
            <a:r>
              <a:rPr lang="en-US" dirty="0"/>
              <a:t>Surprising sorting </a:t>
            </a:r>
            <a:r>
              <a:rPr lang="en-US" b="1" dirty="0"/>
              <a:t>A</a:t>
            </a:r>
            <a:r>
              <a:rPr lang="en-US" dirty="0"/>
              <a:t> is of computational order equal to the number of elements in </a:t>
            </a:r>
            <a:r>
              <a:rPr lang="en-US" b="1" dirty="0"/>
              <a:t>A</a:t>
            </a:r>
            <a:endParaRPr lang="en-US" dirty="0"/>
          </a:p>
          <a:p>
            <a:pPr lvl="2"/>
            <a:r>
              <a:rPr lang="en-US" dirty="0"/>
              <a:t>Go through </a:t>
            </a:r>
            <a:r>
              <a:rPr lang="en-US" b="1" dirty="0"/>
              <a:t>A</a:t>
            </a:r>
            <a:r>
              <a:rPr lang="en-US" dirty="0"/>
              <a:t> putting its elements into column linked lists; these columns will be ordered by row</a:t>
            </a:r>
          </a:p>
          <a:p>
            <a:pPr lvl="2"/>
            <a:r>
              <a:rPr lang="en-US" dirty="0"/>
              <a:t>Then through the columns linked lists in reverse order given by </a:t>
            </a:r>
            <a:r>
              <a:rPr lang="en-US" dirty="0" err="1"/>
              <a:t>rowPerm</a:t>
            </a:r>
            <a:endParaRPr lang="en-US" dirty="0"/>
          </a:p>
          <a:p>
            <a:pPr lvl="3"/>
            <a:r>
              <a:rPr lang="en-US" dirty="0"/>
              <a:t>That is For </a:t>
            </a:r>
            <a:r>
              <a:rPr lang="en-US" dirty="0" err="1"/>
              <a:t>i</a:t>
            </a:r>
            <a:r>
              <a:rPr lang="en-US" dirty="0"/>
              <a:t> := n </a:t>
            </a:r>
            <a:r>
              <a:rPr lang="en-US" dirty="0" err="1"/>
              <a:t>downto</a:t>
            </a:r>
            <a:r>
              <a:rPr lang="en-US" dirty="0"/>
              <a:t> 1 Do Begin</a:t>
            </a:r>
            <a:br>
              <a:rPr lang="en-US" dirty="0"/>
            </a:br>
            <a:r>
              <a:rPr lang="en-US" dirty="0"/>
              <a:t>  p1 := </a:t>
            </a:r>
            <a:r>
              <a:rPr lang="en-US" dirty="0" err="1"/>
              <a:t>TSparmatLL</a:t>
            </a:r>
            <a:r>
              <a:rPr lang="en-US" dirty="0"/>
              <a:t>(</a:t>
            </a:r>
            <a:r>
              <a:rPr lang="en-US" dirty="0" err="1"/>
              <a:t>colHead</a:t>
            </a:r>
            <a:r>
              <a:rPr lang="en-US" dirty="0"/>
              <a:t>[</a:t>
            </a:r>
            <a:r>
              <a:rPr lang="en-US" dirty="0" err="1"/>
              <a:t>rowPerm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]).Head;</a:t>
            </a:r>
            <a:br>
              <a:rPr lang="en-US" dirty="0"/>
            </a:br>
            <a:r>
              <a:rPr lang="en-US" dirty="0"/>
              <a:t>  ….</a:t>
            </a:r>
          </a:p>
          <a:p>
            <a:r>
              <a:rPr lang="en-US" dirty="0"/>
              <a:t>That’s it – the matrix </a:t>
            </a:r>
            <a:r>
              <a:rPr lang="en-US" b="1" dirty="0"/>
              <a:t>A</a:t>
            </a:r>
            <a:r>
              <a:rPr lang="en-US" dirty="0"/>
              <a:t> is now readying for factoring</a:t>
            </a:r>
          </a:p>
          <a:p>
            <a:r>
              <a:rPr lang="en-US" dirty="0"/>
              <a:t>Pivoting may be required, but usually isn’t needed in the power flow  </a:t>
            </a:r>
          </a:p>
          <a:p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1FCABFF7-D77E-93A3-66E0-36203748173E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36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3513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 Values for </a:t>
            </a:r>
            <a:r>
              <a:rPr lang="en-US" dirty="0" err="1"/>
              <a:t>Tinney</a:t>
            </a:r>
            <a:r>
              <a:rPr lang="en-US" dirty="0"/>
              <a:t> 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511164"/>
              </p:ext>
            </p:extLst>
          </p:nvPr>
        </p:nvGraphicFramePr>
        <p:xfrm>
          <a:off x="762000" y="1371600"/>
          <a:ext cx="6781800" cy="3022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6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6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111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</a:t>
                      </a:r>
                      <a:r>
                        <a:rPr lang="en-US" baseline="0" dirty="0"/>
                        <a:t> of buses</a:t>
                      </a:r>
                      <a:endParaRPr lang="en-US" dirty="0"/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Nonzeros</a:t>
                      </a:r>
                      <a:r>
                        <a:rPr lang="en-US" baseline="0" dirty="0"/>
                        <a:t> before fills</a:t>
                      </a:r>
                      <a:endParaRPr lang="en-US" dirty="0"/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Fills</a:t>
                      </a:r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</a:t>
                      </a:r>
                      <a:r>
                        <a:rPr lang="en-US" dirty="0" err="1"/>
                        <a:t>nonzeros</a:t>
                      </a:r>
                      <a:endParaRPr lang="en-US" dirty="0"/>
                    </a:p>
                  </a:txBody>
                  <a:tcP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nonzeros</a:t>
                      </a:r>
                      <a:endParaRPr lang="en-US" dirty="0"/>
                    </a:p>
                  </a:txBody>
                  <a:tcPr>
                    <a:solidFill>
                      <a:srgbClr val="66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37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63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72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135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9.86%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118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478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168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646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4.64%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18,190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64,948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31,478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96,426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0.029%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87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62,605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228,513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201,546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430,059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>
                          <a:solidFill>
                            <a:srgbClr val="1E0000"/>
                          </a:solidFill>
                        </a:rPr>
                        <a:t>0.011%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8AE7AF5B-FF84-915C-591A-B9EF83493602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37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463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Tinney</a:t>
            </a:r>
            <a:r>
              <a:rPr lang="en-US" dirty="0"/>
              <a:t> Scheme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0134600" cy="3733800"/>
          </a:xfrm>
        </p:spPr>
        <p:txBody>
          <a:bodyPr/>
          <a:lstStyle/>
          <a:p>
            <a:r>
              <a:rPr lang="en-US" dirty="0"/>
              <a:t>“Number the rows so that at each step of the process the next row to be operated upon is the one that will introduce the fewest new nonzero terms.” </a:t>
            </a:r>
          </a:p>
          <a:p>
            <a:r>
              <a:rPr lang="en-US" dirty="0"/>
              <a:t>“If more than one row meets this criterion, select any one. This involves a trial simulation of every feasible alternative of the elimination process at each step. Input information is the same as for scheme 2).”</a:t>
            </a:r>
          </a:p>
          <a:p>
            <a:r>
              <a:rPr lang="en-US" dirty="0" err="1"/>
              <a:t>Tinney</a:t>
            </a:r>
            <a:r>
              <a:rPr lang="en-US" dirty="0"/>
              <a:t> 3 takes more computation and in general does not give fewer fills than the quicker </a:t>
            </a:r>
            <a:r>
              <a:rPr lang="en-US" dirty="0" err="1"/>
              <a:t>Tinney</a:t>
            </a:r>
            <a:r>
              <a:rPr lang="en-US" dirty="0"/>
              <a:t> 2</a:t>
            </a:r>
          </a:p>
          <a:p>
            <a:r>
              <a:rPr lang="en-US" dirty="0"/>
              <a:t>Tinney got  into the NAE in 1998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6172200"/>
            <a:ext cx="7450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E0000"/>
                </a:solidFill>
              </a:rPr>
              <a:t>These are direct quotes from the </a:t>
            </a:r>
            <a:r>
              <a:rPr lang="en-US" sz="1800" dirty="0" err="1">
                <a:solidFill>
                  <a:srgbClr val="1E0000"/>
                </a:solidFill>
              </a:rPr>
              <a:t>Tinney</a:t>
            </a:r>
            <a:r>
              <a:rPr lang="en-US" sz="1800" dirty="0">
                <a:solidFill>
                  <a:srgbClr val="1E0000"/>
                </a:solidFill>
              </a:rPr>
              <a:t>-Walker 1967 IEEE Proceedings Paper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0D0BF63C-6949-3D1A-D696-AB93ECD39BE6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38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2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3152"/>
            <a:ext cx="8839200" cy="1069848"/>
          </a:xfrm>
        </p:spPr>
        <p:txBody>
          <a:bodyPr/>
          <a:lstStyle/>
          <a:p>
            <a:r>
              <a:rPr lang="en-US" dirty="0"/>
              <a:t>Sparse Factorization Examples,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6492240" cy="4114800"/>
          </a:xfrm>
        </p:spPr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i</a:t>
            </a:r>
            <a:r>
              <a:rPr lang="en-US" dirty="0"/>
              <a:t>=2, load SWR = [-4 5 0 0]</a:t>
            </a:r>
          </a:p>
          <a:p>
            <a:pPr lvl="1"/>
            <a:r>
              <a:rPr lang="en-US" dirty="0"/>
              <a:t>p2 = B[2,1]</a:t>
            </a:r>
          </a:p>
          <a:p>
            <a:pPr lvl="1"/>
            <a:r>
              <a:rPr lang="en-US" dirty="0"/>
              <a:t>p1 = B[1,1]</a:t>
            </a:r>
          </a:p>
          <a:p>
            <a:pPr lvl="1"/>
            <a:r>
              <a:rPr lang="en-US" dirty="0"/>
              <a:t>SWR[1]=-4/p1.value=-4/10 = -0.4</a:t>
            </a:r>
          </a:p>
          <a:p>
            <a:pPr lvl="1"/>
            <a:r>
              <a:rPr lang="en-US" dirty="0"/>
              <a:t>p1 = B[1,2]</a:t>
            </a:r>
          </a:p>
          <a:p>
            <a:pPr lvl="1"/>
            <a:r>
              <a:rPr lang="en-US" dirty="0"/>
              <a:t>SWR[2]=5 – (-0.4)*(-4) = 1.6</a:t>
            </a:r>
          </a:p>
          <a:p>
            <a:pPr lvl="1"/>
            <a:r>
              <a:rPr lang="en-US" dirty="0"/>
              <a:t>p1 = B[1,3]</a:t>
            </a:r>
          </a:p>
          <a:p>
            <a:pPr lvl="1"/>
            <a:r>
              <a:rPr lang="en-US" dirty="0"/>
              <a:t>SWR[3]= 0 – (-0.4)*(-3) = -1.2</a:t>
            </a:r>
          </a:p>
          <a:p>
            <a:pPr lvl="1"/>
            <a:r>
              <a:rPr lang="en-US" dirty="0"/>
              <a:t>p1 = B[1,4]</a:t>
            </a:r>
          </a:p>
          <a:p>
            <a:pPr lvl="1"/>
            <a:r>
              <a:rPr lang="en-US" dirty="0"/>
              <a:t>SWR[4]=0 – (-0.4)*(-2) = -0.8</a:t>
            </a:r>
          </a:p>
          <a:p>
            <a:pPr lvl="1"/>
            <a:r>
              <a:rPr lang="en-US" dirty="0"/>
              <a:t>p2=p2.next=</a:t>
            </a:r>
            <a:r>
              <a:rPr lang="en-US" dirty="0" err="1"/>
              <a:t>diag</a:t>
            </a:r>
            <a:r>
              <a:rPr lang="en-US" dirty="0"/>
              <a:t> so done</a:t>
            </a:r>
          </a:p>
          <a:p>
            <a:pPr lvl="1"/>
            <a:r>
              <a:rPr lang="en-US" dirty="0" err="1"/>
              <a:t>UnloadSWR</a:t>
            </a:r>
            <a:r>
              <a:rPr lang="en-US" dirty="0"/>
              <a:t> and </a:t>
            </a:r>
            <a:r>
              <a:rPr lang="en-US" b="1" dirty="0"/>
              <a:t>we have a problem!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01519"/>
              </p:ext>
            </p:extLst>
          </p:nvPr>
        </p:nvGraphicFramePr>
        <p:xfrm>
          <a:off x="6019800" y="1752600"/>
          <a:ext cx="29464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3880" imgH="914400" progId="Equation.DSMT4">
                  <p:embed/>
                </p:oleObj>
              </mc:Choice>
              <mc:Fallback>
                <p:oleObj name="Equation" r:id="rId2" imgW="1523880" imgH="914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752600"/>
                        <a:ext cx="29464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72909" y="5036403"/>
            <a:ext cx="3534942" cy="830997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1E0000"/>
                </a:solidFill>
              </a:rPr>
              <a:t>There are no elements in</a:t>
            </a:r>
            <a:br>
              <a:rPr lang="en-US" sz="2400" dirty="0">
                <a:solidFill>
                  <a:srgbClr val="1E0000"/>
                </a:solidFill>
              </a:rPr>
            </a:br>
            <a:r>
              <a:rPr lang="en-US" sz="2400" dirty="0">
                <a:solidFill>
                  <a:srgbClr val="1E0000"/>
                </a:solidFill>
              </a:rPr>
              <a:t>row 2 for columns 3 and 4!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4AC28B61-8D95-16ED-7C8A-541D2A2DC3F8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6762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Forward Substitution with  a Permutation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8991600" cy="48920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Pass in </a:t>
            </a:r>
            <a:r>
              <a:rPr lang="en-US" b="1" dirty="0"/>
              <a:t>b</a:t>
            </a:r>
            <a:r>
              <a:rPr lang="en-US" dirty="0"/>
              <a:t> in </a:t>
            </a:r>
            <a:r>
              <a:rPr lang="en-US" dirty="0" err="1"/>
              <a:t>bvector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:= 1 to n Do 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660033"/>
                </a:solidFill>
              </a:rPr>
              <a:t>   k = </a:t>
            </a:r>
            <a:r>
              <a:rPr lang="en-US" sz="2400" dirty="0" err="1">
                <a:solidFill>
                  <a:srgbClr val="660033"/>
                </a:solidFill>
              </a:rPr>
              <a:t>rowPerm</a:t>
            </a:r>
            <a:r>
              <a:rPr lang="en-US" sz="2400" dirty="0">
                <a:solidFill>
                  <a:srgbClr val="660033"/>
                </a:solidFill>
              </a:rPr>
              <a:t>[</a:t>
            </a:r>
            <a:r>
              <a:rPr lang="en-US" sz="2400" dirty="0" err="1">
                <a:solidFill>
                  <a:srgbClr val="660033"/>
                </a:solidFill>
              </a:rPr>
              <a:t>i</a:t>
            </a:r>
            <a:r>
              <a:rPr lang="en-US" sz="2400" dirty="0">
                <a:solidFill>
                  <a:srgbClr val="660033"/>
                </a:solidFill>
              </a:rPr>
              <a:t>];  // this is the only change, except using k</a:t>
            </a:r>
          </a:p>
          <a:p>
            <a:pPr marL="0" indent="0">
              <a:buNone/>
            </a:pPr>
            <a:r>
              <a:rPr lang="en-US" sz="2400" dirty="0"/>
              <a:t>   p1 := rowHead[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];  // </a:t>
            </a:r>
            <a:r>
              <a:rPr lang="en-US" sz="2400" dirty="0">
                <a:solidFill>
                  <a:srgbClr val="660033"/>
                </a:solidFill>
              </a:rPr>
              <a:t>the row needs to be ordered correctly!</a:t>
            </a:r>
          </a:p>
          <a:p>
            <a:pPr marL="0" indent="0">
              <a:buNone/>
            </a:pPr>
            <a:r>
              <a:rPr lang="en-US" sz="2400" dirty="0"/>
              <a:t>   While p1 &lt;&gt; </a:t>
            </a:r>
            <a:r>
              <a:rPr lang="en-US" sz="2400" dirty="0" err="1"/>
              <a:t>rowDiag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Do Begin 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 err="1"/>
              <a:t>bvector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= </a:t>
            </a:r>
            <a:r>
              <a:rPr lang="en-US" sz="2400" dirty="0" err="1"/>
              <a:t>bvector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– p1.value*</a:t>
            </a:r>
            <a:r>
              <a:rPr lang="en-US" sz="2400" dirty="0" err="1"/>
              <a:t>bvector</a:t>
            </a:r>
            <a:r>
              <a:rPr lang="en-US" sz="2400" dirty="0"/>
              <a:t>[p1.col];</a:t>
            </a:r>
          </a:p>
          <a:p>
            <a:pPr marL="0" indent="0">
              <a:buNone/>
            </a:pPr>
            <a:r>
              <a:rPr lang="en-US" sz="2400" dirty="0"/>
              <a:t>      p1 := p1.next;</a:t>
            </a:r>
          </a:p>
          <a:p>
            <a:pPr marL="0" indent="0">
              <a:buNone/>
            </a:pPr>
            <a:r>
              <a:rPr lang="en-US" sz="2400" dirty="0"/>
              <a:t>    End;</a:t>
            </a:r>
          </a:p>
          <a:p>
            <a:pPr marL="0" indent="0">
              <a:buNone/>
            </a:pPr>
            <a:r>
              <a:rPr lang="en-US" sz="2400" dirty="0"/>
              <a:t>  End;</a:t>
            </a:r>
          </a:p>
          <a:p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A78A06B1-87EF-D632-403F-82B042DBB6AB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39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5280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Backward Substitution with Permutation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0972800" cy="3733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Pass in </a:t>
            </a:r>
            <a:r>
              <a:rPr lang="en-US" sz="2400" b="1" dirty="0"/>
              <a:t>b</a:t>
            </a:r>
            <a:r>
              <a:rPr lang="en-US" sz="2400" dirty="0"/>
              <a:t> in </a:t>
            </a:r>
            <a:r>
              <a:rPr lang="en-US" sz="2400" dirty="0" err="1"/>
              <a:t>bvector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400" dirty="0"/>
              <a:t>For </a:t>
            </a:r>
            <a:r>
              <a:rPr lang="en-US" sz="2400" dirty="0" err="1"/>
              <a:t>i</a:t>
            </a:r>
            <a:r>
              <a:rPr lang="en-US" sz="2400" dirty="0"/>
              <a:t> := n </a:t>
            </a:r>
            <a:r>
              <a:rPr lang="en-US" sz="2400" dirty="0" err="1"/>
              <a:t>downto</a:t>
            </a:r>
            <a:r>
              <a:rPr lang="en-US" sz="2400" dirty="0"/>
              <a:t> 1 Do Begin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dirty="0">
                <a:solidFill>
                  <a:srgbClr val="660033"/>
                </a:solidFill>
              </a:rPr>
              <a:t>k = </a:t>
            </a:r>
            <a:r>
              <a:rPr lang="en-US" sz="2400" dirty="0" err="1">
                <a:solidFill>
                  <a:srgbClr val="660033"/>
                </a:solidFill>
              </a:rPr>
              <a:t>rowPerm</a:t>
            </a:r>
            <a:r>
              <a:rPr lang="en-US" sz="2400" dirty="0">
                <a:solidFill>
                  <a:srgbClr val="660033"/>
                </a:solidFill>
              </a:rPr>
              <a:t>[</a:t>
            </a:r>
            <a:r>
              <a:rPr lang="en-US" sz="2400" dirty="0" err="1">
                <a:solidFill>
                  <a:srgbClr val="660033"/>
                </a:solidFill>
              </a:rPr>
              <a:t>i</a:t>
            </a:r>
            <a:r>
              <a:rPr lang="en-US" sz="2400" dirty="0">
                <a:solidFill>
                  <a:srgbClr val="660033"/>
                </a:solidFill>
              </a:rPr>
              <a:t>];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  </a:t>
            </a:r>
            <a:r>
              <a:rPr lang="en-US" sz="2400" dirty="0"/>
              <a:t>p1 := </a:t>
            </a:r>
            <a:r>
              <a:rPr lang="en-US" sz="2400" dirty="0" err="1"/>
              <a:t>rowDiag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].next;  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/>
              <a:t>   While p1 &lt;&gt; nil Do Begin 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 err="1"/>
              <a:t>bvector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= </a:t>
            </a:r>
            <a:r>
              <a:rPr lang="en-US" sz="2400" dirty="0" err="1"/>
              <a:t>bvector</a:t>
            </a:r>
            <a:r>
              <a:rPr lang="en-US" sz="2400" dirty="0"/>
              <a:t>[</a:t>
            </a:r>
            <a:r>
              <a:rPr lang="en-US" sz="2400" dirty="0">
                <a:solidFill>
                  <a:srgbClr val="660033"/>
                </a:solidFill>
              </a:rPr>
              <a:t>k</a:t>
            </a:r>
            <a:r>
              <a:rPr lang="en-US" sz="2400" dirty="0"/>
              <a:t>] – p1.value*</a:t>
            </a:r>
            <a:r>
              <a:rPr lang="en-US" sz="2400" dirty="0" err="1"/>
              <a:t>bvector</a:t>
            </a:r>
            <a:r>
              <a:rPr lang="en-US" sz="2400" dirty="0"/>
              <a:t>[p1.col];</a:t>
            </a:r>
          </a:p>
          <a:p>
            <a:pPr marL="0" indent="0">
              <a:buNone/>
            </a:pPr>
            <a:r>
              <a:rPr lang="en-US" sz="2400" dirty="0"/>
              <a:t>      p1 := p1.next;</a:t>
            </a:r>
          </a:p>
          <a:p>
            <a:pPr marL="0" indent="0">
              <a:buNone/>
            </a:pPr>
            <a:r>
              <a:rPr lang="en-US" sz="2400" dirty="0"/>
              <a:t>    End;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err="1"/>
              <a:t>bvector</a:t>
            </a:r>
            <a:r>
              <a:rPr lang="en-US" sz="2400" dirty="0"/>
              <a:t>[k] := </a:t>
            </a:r>
            <a:r>
              <a:rPr lang="en-US" sz="2400" dirty="0" err="1"/>
              <a:t>bvector</a:t>
            </a:r>
            <a:r>
              <a:rPr lang="en-US" sz="2400" dirty="0"/>
              <a:t>[k]/</a:t>
            </a:r>
            <a:r>
              <a:rPr lang="en-US" sz="2400" dirty="0" err="1"/>
              <a:t>rowDiag</a:t>
            </a:r>
            <a:r>
              <a:rPr lang="en-US" sz="2400" dirty="0"/>
              <a:t>[k].value;</a:t>
            </a:r>
          </a:p>
          <a:p>
            <a:pPr marL="0" indent="0">
              <a:buNone/>
            </a:pPr>
            <a:r>
              <a:rPr lang="en-US" sz="2400" dirty="0"/>
              <a:t>  End;</a:t>
            </a:r>
          </a:p>
          <a:p>
            <a:r>
              <a:rPr lang="en-US" dirty="0"/>
              <a:t>Note, numeric problems such as matrix singularity are indicated with </a:t>
            </a:r>
            <a:r>
              <a:rPr lang="en-US" dirty="0" err="1"/>
              <a:t>rowDiag</a:t>
            </a:r>
            <a:r>
              <a:rPr lang="en-US" dirty="0"/>
              <a:t>[k].value being zero!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A53ABC1F-9F51-94C7-E506-9A73D75F7AE8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40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19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Vector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297920" cy="3733800"/>
          </a:xfrm>
        </p:spPr>
        <p:txBody>
          <a:bodyPr/>
          <a:lstStyle/>
          <a:p>
            <a:r>
              <a:rPr lang="en-US" dirty="0"/>
              <a:t>Sparse vector methods are useful for cases in solving </a:t>
            </a:r>
            <a:r>
              <a:rPr lang="en-US" b="1" dirty="0"/>
              <a:t>Ax</a:t>
            </a:r>
            <a:r>
              <a:rPr lang="en-US" dirty="0"/>
              <a:t>=</a:t>
            </a:r>
            <a:r>
              <a:rPr lang="en-US" b="1" dirty="0"/>
              <a:t>b</a:t>
            </a:r>
            <a:r>
              <a:rPr lang="en-US" dirty="0"/>
              <a:t> in which</a:t>
            </a:r>
          </a:p>
          <a:p>
            <a:pPr lvl="1"/>
            <a:r>
              <a:rPr lang="en-US" b="1" dirty="0"/>
              <a:t>A</a:t>
            </a:r>
            <a:r>
              <a:rPr lang="en-US" dirty="0"/>
              <a:t> is sparse, </a:t>
            </a:r>
            <a:r>
              <a:rPr lang="en-US" b="1" dirty="0"/>
              <a:t>b</a:t>
            </a:r>
            <a:r>
              <a:rPr lang="en-US" dirty="0"/>
              <a:t> is sparse, only certain elements of </a:t>
            </a:r>
            <a:r>
              <a:rPr lang="en-US" b="1" dirty="0"/>
              <a:t>x</a:t>
            </a:r>
            <a:r>
              <a:rPr lang="en-US" dirty="0"/>
              <a:t> are needed</a:t>
            </a:r>
          </a:p>
          <a:p>
            <a:r>
              <a:rPr lang="en-US" dirty="0"/>
              <a:t>In these right circumstances sparse vector methods can result in extremely fast solutions!</a:t>
            </a:r>
          </a:p>
          <a:p>
            <a:r>
              <a:rPr lang="en-US" dirty="0"/>
              <a:t>A common example is to find selected elements of the inverse of </a:t>
            </a:r>
            <a:r>
              <a:rPr lang="en-US" b="1" dirty="0"/>
              <a:t>A</a:t>
            </a:r>
            <a:r>
              <a:rPr lang="en-US" dirty="0"/>
              <a:t>, such as diagonal elements. </a:t>
            </a:r>
          </a:p>
          <a:p>
            <a:r>
              <a:rPr lang="en-US" dirty="0"/>
              <a:t>Often times multiple solutions with varying </a:t>
            </a:r>
            <a:r>
              <a:rPr lang="en-US" b="1" dirty="0"/>
              <a:t>b</a:t>
            </a:r>
            <a:r>
              <a:rPr lang="en-US" dirty="0"/>
              <a:t> values are required</a:t>
            </a:r>
          </a:p>
          <a:p>
            <a:pPr lvl="1"/>
            <a:r>
              <a:rPr lang="en-US" b="1" dirty="0"/>
              <a:t>A</a:t>
            </a:r>
            <a:r>
              <a:rPr lang="en-US" dirty="0"/>
              <a:t> only needs to be factored once, with its factored form used many times </a:t>
            </a:r>
          </a:p>
          <a:p>
            <a:r>
              <a:rPr lang="en-US" dirty="0"/>
              <a:t>Key reference is </a:t>
            </a:r>
          </a:p>
          <a:p>
            <a:pPr marL="400050" lvl="1" indent="0">
              <a:buNone/>
            </a:pPr>
            <a:r>
              <a:rPr lang="en-US" dirty="0"/>
              <a:t>W.F. Tinney, V. Brandwajn, and S.M. Chan, "Sparse Vector Methods", </a:t>
            </a:r>
            <a:r>
              <a:rPr lang="en-US" i="1" dirty="0">
                <a:latin typeface="Times New Roman" pitchFamily="18" charset="0"/>
              </a:rPr>
              <a:t>IEEE Transactions on Power Apparatus and Systems</a:t>
            </a:r>
            <a:r>
              <a:rPr lang="en-US" dirty="0"/>
              <a:t>, vol. PAS-</a:t>
            </a:r>
            <a:r>
              <a:rPr lang="en-US" dirty="0">
                <a:latin typeface="Times New Roman" pitchFamily="18" charset="0"/>
              </a:rPr>
              <a:t>104</a:t>
            </a:r>
            <a:r>
              <a:rPr lang="en-US" dirty="0"/>
              <a:t>, no. </a:t>
            </a:r>
            <a:r>
              <a:rPr lang="en-US" dirty="0">
                <a:latin typeface="Times New Roman" pitchFamily="18" charset="0"/>
              </a:rPr>
              <a:t>2</a:t>
            </a:r>
            <a:r>
              <a:rPr lang="en-US" dirty="0"/>
              <a:t>, February </a:t>
            </a:r>
            <a:r>
              <a:rPr lang="en-US" dirty="0">
                <a:latin typeface="Times New Roman" pitchFamily="18" charset="0"/>
              </a:rPr>
              <a:t>1985</a:t>
            </a:r>
            <a:r>
              <a:rPr lang="en-US" dirty="0"/>
              <a:t>, pp. </a:t>
            </a:r>
            <a:r>
              <a:rPr lang="en-US" dirty="0">
                <a:latin typeface="Times New Roman" pitchFamily="18" charset="0"/>
              </a:rPr>
              <a:t>295</a:t>
            </a:r>
            <a:r>
              <a:rPr lang="en-US" dirty="0"/>
              <a:t>-</a:t>
            </a:r>
            <a:r>
              <a:rPr lang="en-US" dirty="0">
                <a:latin typeface="Times New Roman" pitchFamily="18" charset="0"/>
              </a:rPr>
              <a:t>300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630F9CD0-7CC7-C040-BC02-4C930313B049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41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854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Sparse Vector Methods Introduced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we are solving </a:t>
            </a:r>
            <a:r>
              <a:rPr lang="en-US" b="1" dirty="0"/>
              <a:t>Ax = b</a:t>
            </a:r>
            <a:r>
              <a:rPr lang="en-US" dirty="0"/>
              <a:t> with </a:t>
            </a:r>
            <a:r>
              <a:rPr lang="en-US" b="1" dirty="0"/>
              <a:t>A </a:t>
            </a:r>
            <a:r>
              <a:rPr lang="en-US" dirty="0"/>
              <a:t>factored so we solve </a:t>
            </a:r>
            <a:r>
              <a:rPr lang="en-US" b="1" dirty="0" err="1"/>
              <a:t>LUx</a:t>
            </a:r>
            <a:r>
              <a:rPr lang="en-US" b="1" dirty="0"/>
              <a:t> = b </a:t>
            </a:r>
            <a:r>
              <a:rPr lang="en-US" dirty="0"/>
              <a:t>by first doing the forward substitution to solve </a:t>
            </a:r>
            <a:r>
              <a:rPr lang="en-US" b="1" dirty="0"/>
              <a:t>Ly = b</a:t>
            </a:r>
            <a:r>
              <a:rPr lang="en-US" dirty="0"/>
              <a:t> and then the backward substitution to solve </a:t>
            </a:r>
            <a:r>
              <a:rPr lang="en-US" b="1" dirty="0" err="1"/>
              <a:t>Ux</a:t>
            </a:r>
            <a:r>
              <a:rPr lang="en-US" b="1" dirty="0"/>
              <a:t> = y</a:t>
            </a:r>
          </a:p>
          <a:p>
            <a:r>
              <a:rPr lang="en-US" dirty="0"/>
              <a:t>A key insight: In the solution of </a:t>
            </a:r>
            <a:r>
              <a:rPr lang="en-US" b="1" dirty="0"/>
              <a:t>Ly = b</a:t>
            </a:r>
            <a:r>
              <a:rPr lang="en-US" dirty="0"/>
              <a:t> if </a:t>
            </a:r>
            <a:r>
              <a:rPr lang="en-US" b="1" dirty="0"/>
              <a:t>b</a:t>
            </a:r>
            <a:r>
              <a:rPr lang="en-US" dirty="0"/>
              <a:t> is sparse then only certain columns of </a:t>
            </a:r>
            <a:r>
              <a:rPr lang="en-US" b="1" dirty="0"/>
              <a:t>L</a:t>
            </a:r>
            <a:r>
              <a:rPr lang="en-US" dirty="0"/>
              <a:t> are required, and </a:t>
            </a:r>
            <a:r>
              <a:rPr lang="en-US" b="1" dirty="0"/>
              <a:t>y</a:t>
            </a:r>
            <a:r>
              <a:rPr lang="en-US" dirty="0"/>
              <a:t> is often sparse </a:t>
            </a:r>
          </a:p>
          <a:p>
            <a:endParaRPr lang="en-US" b="1" dirty="0"/>
          </a:p>
          <a:p>
            <a:endParaRPr lang="en-US" b="1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298C24F-EBCA-58F0-7998-7D156E741702}"/>
              </a:ext>
            </a:extLst>
          </p:cNvPr>
          <p:cNvGrpSpPr/>
          <p:nvPr/>
        </p:nvGrpSpPr>
        <p:grpSpPr>
          <a:xfrm>
            <a:off x="1143000" y="4124166"/>
            <a:ext cx="7088186" cy="1779588"/>
            <a:chOff x="2370139" y="4383088"/>
            <a:chExt cx="7088186" cy="1779588"/>
          </a:xfrm>
        </p:grpSpPr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5813426" y="4398964"/>
              <a:ext cx="1001713" cy="17541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6000"/>
                </a:lnSpc>
              </a:pPr>
              <a:r>
                <a:rPr lang="en-US" altLang="ko-KR" sz="200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y</a:t>
              </a:r>
              <a:r>
                <a:rPr lang="en-US" altLang="ko-KR" sz="2000" i="0" baseline="-2500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1</a:t>
              </a:r>
              <a:endParaRPr lang="en-US" altLang="ko-KR" sz="2000" i="0" dirty="0">
                <a:solidFill>
                  <a:srgbClr val="1E0000"/>
                </a:solidFill>
                <a:latin typeface="Times New Roman" pitchFamily="18" charset="0"/>
                <a:ea typeface="Batang" pitchFamily="18" charset="-127"/>
              </a:endParaRPr>
            </a:p>
            <a:p>
              <a:pPr algn="ctr">
                <a:lnSpc>
                  <a:spcPct val="96000"/>
                </a:lnSpc>
              </a:pPr>
              <a:r>
                <a:rPr lang="en-US" altLang="ko-KR" sz="2000" i="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.</a:t>
              </a:r>
            </a:p>
            <a:p>
              <a:pPr algn="ctr">
                <a:lnSpc>
                  <a:spcPct val="96000"/>
                </a:lnSpc>
              </a:pPr>
              <a:r>
                <a:rPr lang="en-US" altLang="ko-KR" sz="2000" i="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.</a:t>
              </a:r>
            </a:p>
            <a:p>
              <a:pPr algn="ctr">
                <a:lnSpc>
                  <a:spcPct val="96000"/>
                </a:lnSpc>
              </a:pPr>
              <a:r>
                <a:rPr lang="en-US" altLang="ko-KR" sz="2000" i="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.</a:t>
              </a:r>
            </a:p>
            <a:p>
              <a:pPr algn="ctr">
                <a:lnSpc>
                  <a:spcPct val="96000"/>
                </a:lnSpc>
              </a:pPr>
              <a:r>
                <a:rPr lang="en-US" altLang="ko-KR" sz="2000" dirty="0" err="1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y</a:t>
              </a:r>
              <a:r>
                <a:rPr lang="en-US" altLang="ko-KR" sz="2000" i="0" baseline="-25000" dirty="0" err="1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n</a:t>
              </a:r>
              <a:endParaRPr lang="en-US" sz="2000" dirty="0">
                <a:solidFill>
                  <a:srgbClr val="1E0000"/>
                </a:solidFill>
              </a:endParaRPr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7794626" y="4391025"/>
              <a:ext cx="1001713" cy="17541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>
                  <a:solidFill>
                    <a:srgbClr val="DADADA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96000"/>
                </a:lnSpc>
              </a:pPr>
              <a:r>
                <a:rPr lang="en-US" altLang="ko-KR" sz="200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b</a:t>
              </a:r>
              <a:r>
                <a:rPr lang="en-US" altLang="ko-KR" sz="2000" i="0" baseline="-2500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1</a:t>
              </a:r>
              <a:endParaRPr lang="en-US" altLang="ko-KR" sz="2000" i="0" dirty="0">
                <a:solidFill>
                  <a:srgbClr val="1E0000"/>
                </a:solidFill>
                <a:latin typeface="Times New Roman" pitchFamily="18" charset="0"/>
                <a:ea typeface="Batang" pitchFamily="18" charset="-127"/>
              </a:endParaRPr>
            </a:p>
            <a:p>
              <a:pPr algn="ctr">
                <a:lnSpc>
                  <a:spcPct val="96000"/>
                </a:lnSpc>
              </a:pPr>
              <a:r>
                <a:rPr lang="en-US" altLang="ko-KR" sz="2000" i="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.</a:t>
              </a:r>
            </a:p>
            <a:p>
              <a:pPr algn="ctr">
                <a:lnSpc>
                  <a:spcPct val="96000"/>
                </a:lnSpc>
              </a:pPr>
              <a:r>
                <a:rPr lang="en-US" altLang="ko-KR" sz="2000" i="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.</a:t>
              </a:r>
            </a:p>
            <a:p>
              <a:pPr algn="ctr">
                <a:lnSpc>
                  <a:spcPct val="96000"/>
                </a:lnSpc>
              </a:pPr>
              <a:r>
                <a:rPr lang="en-US" altLang="ko-KR" sz="2000" i="0" dirty="0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.</a:t>
              </a:r>
            </a:p>
            <a:p>
              <a:pPr algn="ctr">
                <a:lnSpc>
                  <a:spcPct val="96000"/>
                </a:lnSpc>
              </a:pPr>
              <a:r>
                <a:rPr lang="en-US" altLang="ko-KR" sz="2000" dirty="0" err="1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b</a:t>
              </a:r>
              <a:r>
                <a:rPr lang="en-US" altLang="ko-KR" sz="2000" i="0" baseline="-25000" dirty="0" err="1">
                  <a:solidFill>
                    <a:srgbClr val="1E0000"/>
                  </a:solidFill>
                  <a:latin typeface="Times New Roman" pitchFamily="18" charset="0"/>
                  <a:ea typeface="Batang" pitchFamily="18" charset="-127"/>
                </a:rPr>
                <a:t>n</a:t>
              </a:r>
              <a:endParaRPr lang="en-US" sz="2000" dirty="0">
                <a:solidFill>
                  <a:srgbClr val="1E0000"/>
                </a:solidFill>
              </a:endParaRPr>
            </a:p>
            <a:p>
              <a:pPr algn="ctr">
                <a:lnSpc>
                  <a:spcPct val="24000"/>
                </a:lnSpc>
              </a:pPr>
              <a:endParaRPr lang="en-US" altLang="ko-KR" sz="2000" b="0" i="0" dirty="0">
                <a:solidFill>
                  <a:srgbClr val="1E0000"/>
                </a:solidFill>
                <a:latin typeface="Times New Roman" pitchFamily="18" charset="0"/>
                <a:ea typeface="Batang" pitchFamily="18" charset="-127"/>
              </a:endParaRPr>
            </a:p>
          </p:txBody>
        </p:sp>
        <p:sp>
          <p:nvSpPr>
            <p:cNvPr id="7" name="Line 13"/>
            <p:cNvSpPr>
              <a:spLocks noChangeShapeType="1"/>
            </p:cNvSpPr>
            <p:nvPr/>
          </p:nvSpPr>
          <p:spPr bwMode="auto">
            <a:xfrm>
              <a:off x="9458325" y="4383089"/>
              <a:ext cx="0" cy="1779587"/>
            </a:xfrm>
            <a:prstGeom prst="line">
              <a:avLst/>
            </a:prstGeom>
            <a:noFill/>
            <a:ln w="38100">
              <a:solidFill>
                <a:srgbClr val="1E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  <p:grpSp>
          <p:nvGrpSpPr>
            <p:cNvPr id="8" name="Group 14"/>
            <p:cNvGrpSpPr>
              <a:grpSpLocks/>
            </p:cNvGrpSpPr>
            <p:nvPr/>
          </p:nvGrpSpPr>
          <p:grpSpPr bwMode="auto">
            <a:xfrm>
              <a:off x="2370139" y="4383088"/>
              <a:ext cx="3006725" cy="1770062"/>
              <a:chOff x="663" y="853"/>
              <a:chExt cx="1894" cy="1115"/>
            </a:xfrm>
          </p:grpSpPr>
          <p:grpSp>
            <p:nvGrpSpPr>
              <p:cNvPr id="9" name="Group 15"/>
              <p:cNvGrpSpPr>
                <a:grpSpLocks/>
              </p:cNvGrpSpPr>
              <p:nvPr/>
            </p:nvGrpSpPr>
            <p:grpSpPr bwMode="auto">
              <a:xfrm>
                <a:off x="663" y="853"/>
                <a:ext cx="1894" cy="1110"/>
                <a:chOff x="2936" y="3144"/>
                <a:chExt cx="1683" cy="1447"/>
              </a:xfrm>
            </p:grpSpPr>
            <p:sp>
              <p:nvSpPr>
                <p:cNvPr id="18" name="AutoShape 16"/>
                <p:cNvSpPr>
                  <a:spLocks noChangeArrowheads="1"/>
                </p:cNvSpPr>
                <p:nvPr/>
              </p:nvSpPr>
              <p:spPr bwMode="auto">
                <a:xfrm>
                  <a:off x="2936" y="3144"/>
                  <a:ext cx="1683" cy="1440"/>
                </a:xfrm>
                <a:prstGeom prst="rtTriangl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0" hangingPunct="0"/>
                  <a:endParaRPr lang="en-US" sz="2800"/>
                </a:p>
              </p:txBody>
            </p:sp>
            <p:sp>
              <p:nvSpPr>
                <p:cNvPr id="19" name="Line 17"/>
                <p:cNvSpPr>
                  <a:spLocks noChangeShapeType="1"/>
                </p:cNvSpPr>
                <p:nvPr/>
              </p:nvSpPr>
              <p:spPr bwMode="auto">
                <a:xfrm>
                  <a:off x="3123" y="3324"/>
                  <a:ext cx="0" cy="12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20" name="Line 18"/>
                <p:cNvSpPr>
                  <a:spLocks noChangeShapeType="1"/>
                </p:cNvSpPr>
                <p:nvPr/>
              </p:nvSpPr>
              <p:spPr bwMode="auto">
                <a:xfrm>
                  <a:off x="3310" y="3458"/>
                  <a:ext cx="0" cy="112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21" name="Line 19"/>
                <p:cNvSpPr>
                  <a:spLocks noChangeShapeType="1"/>
                </p:cNvSpPr>
                <p:nvPr/>
              </p:nvSpPr>
              <p:spPr bwMode="auto">
                <a:xfrm>
                  <a:off x="4432" y="4419"/>
                  <a:ext cx="0" cy="16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22" name="Line 20"/>
                <p:cNvSpPr>
                  <a:spLocks noChangeShapeType="1"/>
                </p:cNvSpPr>
                <p:nvPr/>
              </p:nvSpPr>
              <p:spPr bwMode="auto">
                <a:xfrm>
                  <a:off x="4245" y="4264"/>
                  <a:ext cx="0" cy="3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  <p:sp>
              <p:nvSpPr>
                <p:cNvPr id="23" name="Line 21"/>
                <p:cNvSpPr>
                  <a:spLocks noChangeShapeType="1"/>
                </p:cNvSpPr>
                <p:nvPr/>
              </p:nvSpPr>
              <p:spPr bwMode="auto">
                <a:xfrm flipH="1" flipV="1">
                  <a:off x="4055" y="4112"/>
                  <a:ext cx="3" cy="47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 sz="2800"/>
                </a:p>
              </p:txBody>
            </p:sp>
          </p:grpSp>
          <p:sp>
            <p:nvSpPr>
              <p:cNvPr id="10" name="Line 22"/>
              <p:cNvSpPr>
                <a:spLocks noChangeShapeType="1"/>
              </p:cNvSpPr>
              <p:nvPr/>
            </p:nvSpPr>
            <p:spPr bwMode="auto">
              <a:xfrm flipH="1" flipV="1">
                <a:off x="663" y="863"/>
                <a:ext cx="1894" cy="109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1" name="Line 23"/>
              <p:cNvSpPr>
                <a:spLocks noChangeShapeType="1"/>
              </p:cNvSpPr>
              <p:nvPr/>
            </p:nvSpPr>
            <p:spPr bwMode="auto">
              <a:xfrm>
                <a:off x="663" y="863"/>
                <a:ext cx="0" cy="11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2" name="Line 24"/>
              <p:cNvSpPr>
                <a:spLocks noChangeShapeType="1"/>
              </p:cNvSpPr>
              <p:nvPr/>
            </p:nvSpPr>
            <p:spPr bwMode="auto">
              <a:xfrm>
                <a:off x="663" y="1958"/>
                <a:ext cx="189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3" name="Line 25"/>
              <p:cNvSpPr>
                <a:spLocks noChangeShapeType="1"/>
              </p:cNvSpPr>
              <p:nvPr/>
            </p:nvSpPr>
            <p:spPr bwMode="auto">
              <a:xfrm>
                <a:off x="873" y="991"/>
                <a:ext cx="0" cy="9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>
                <a:off x="1084" y="1094"/>
                <a:ext cx="0" cy="86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>
                <a:off x="1926" y="1596"/>
                <a:ext cx="0" cy="37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6" name="Line 28"/>
              <p:cNvSpPr>
                <a:spLocks noChangeShapeType="1"/>
              </p:cNvSpPr>
              <p:nvPr/>
            </p:nvSpPr>
            <p:spPr bwMode="auto">
              <a:xfrm>
                <a:off x="2136" y="1712"/>
                <a:ext cx="0" cy="2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7" name="Line 29"/>
              <p:cNvSpPr>
                <a:spLocks noChangeShapeType="1"/>
              </p:cNvSpPr>
              <p:nvPr/>
            </p:nvSpPr>
            <p:spPr bwMode="auto">
              <a:xfrm>
                <a:off x="2347" y="1831"/>
                <a:ext cx="0" cy="13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</p:grpSp>
        <p:sp>
          <p:nvSpPr>
            <p:cNvPr id="4" name="TextBox 3"/>
            <p:cNvSpPr txBox="1"/>
            <p:nvPr/>
          </p:nvSpPr>
          <p:spPr bwMode="auto">
            <a:xfrm>
              <a:off x="7086600" y="4998278"/>
              <a:ext cx="38664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ts val="0"/>
                </a:spcBef>
              </a:pPr>
              <a:r>
                <a:rPr lang="en-US" sz="2800" dirty="0">
                  <a:solidFill>
                    <a:srgbClr val="1E0000"/>
                  </a:solidFill>
                </a:rPr>
                <a:t>=</a:t>
              </a: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5257800" y="4842711"/>
              <a:ext cx="36420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ts val="0"/>
                </a:spcBef>
              </a:pPr>
              <a:r>
                <a:rPr lang="en-US" sz="2800" dirty="0">
                  <a:solidFill>
                    <a:srgbClr val="1E0000"/>
                  </a:solidFill>
                </a:rPr>
                <a:t>x</a:t>
              </a:r>
            </a:p>
          </p:txBody>
        </p:sp>
      </p:grpSp>
      <p:sp>
        <p:nvSpPr>
          <p:cNvPr id="25" name="Slide Number Placeholder 1">
            <a:extLst>
              <a:ext uri="{FF2B5EF4-FFF2-40B4-BE49-F238E27FC236}">
                <a16:creationId xmlns:a16="http://schemas.microsoft.com/office/drawing/2014/main" id="{C2A719A5-25E7-3B95-DE30-7B6A3AAD35F0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42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71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Forward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</a:t>
            </a:r>
            <a:r>
              <a:rPr lang="en-US" b="1" dirty="0"/>
              <a:t>b</a:t>
            </a:r>
            <a:r>
              <a:rPr lang="en-US" dirty="0"/>
              <a:t> is sparse, then the fast forward (FF) substitution takes advantage of the fact that we only need certain columns of </a:t>
            </a:r>
            <a:r>
              <a:rPr lang="en-US" b="1" dirty="0"/>
              <a:t>L</a:t>
            </a:r>
            <a:r>
              <a:rPr lang="en-US" dirty="0"/>
              <a:t> </a:t>
            </a:r>
          </a:p>
          <a:p>
            <a:pPr marL="457200" indent="-457200"/>
            <a:r>
              <a:rPr lang="en-US" dirty="0"/>
              <a:t>We define {FF} as the set of columns of L needed for the solution of </a:t>
            </a:r>
            <a:r>
              <a:rPr lang="en-US" b="1" dirty="0"/>
              <a:t>Ly </a:t>
            </a:r>
            <a:r>
              <a:rPr lang="en-US" dirty="0"/>
              <a:t>= </a:t>
            </a:r>
            <a:r>
              <a:rPr lang="en-US" b="1" dirty="0"/>
              <a:t>b</a:t>
            </a:r>
            <a:r>
              <a:rPr lang="en-US" dirty="0"/>
              <a:t>; this is equal to the nonzero elements of </a:t>
            </a:r>
            <a:r>
              <a:rPr lang="en-US" b="1" dirty="0"/>
              <a:t>y</a:t>
            </a:r>
            <a:r>
              <a:rPr lang="en-US" dirty="0"/>
              <a:t>  </a:t>
            </a:r>
          </a:p>
          <a:p>
            <a:pPr marL="457200" indent="-457200"/>
            <a:r>
              <a:rPr lang="en-US" dirty="0"/>
              <a:t>In general the solution of </a:t>
            </a:r>
            <a:r>
              <a:rPr lang="en-US" b="1" dirty="0" err="1"/>
              <a:t>Ux</a:t>
            </a:r>
            <a:r>
              <a:rPr lang="en-US" b="1" dirty="0"/>
              <a:t> = y </a:t>
            </a:r>
            <a:r>
              <a:rPr lang="en-US" dirty="0"/>
              <a:t>will NOT result in </a:t>
            </a:r>
            <a:r>
              <a:rPr lang="en-US" b="1" dirty="0"/>
              <a:t>x</a:t>
            </a:r>
            <a:r>
              <a:rPr lang="en-US" dirty="0"/>
              <a:t> being a sparse vector </a:t>
            </a:r>
          </a:p>
          <a:p>
            <a:pPr marL="457200" indent="-457200"/>
            <a:r>
              <a:rPr lang="en-US" dirty="0"/>
              <a:t>However, oftentimes only certain elements of </a:t>
            </a:r>
            <a:r>
              <a:rPr lang="en-US" b="1" dirty="0"/>
              <a:t>x</a:t>
            </a:r>
            <a:r>
              <a:rPr lang="en-US" dirty="0"/>
              <a:t> are desired</a:t>
            </a:r>
          </a:p>
          <a:p>
            <a:pPr marL="857250" lvl="1" indent="-457200"/>
            <a:r>
              <a:rPr lang="en-US" dirty="0"/>
              <a:t>E.g., the sensitivity of the flows on certain lines to a change in generation at a single bus; or a diagonal of </a:t>
            </a:r>
            <a:r>
              <a:rPr lang="en-US" b="1" dirty="0"/>
              <a:t>A</a:t>
            </a:r>
            <a:r>
              <a:rPr lang="en-US" baseline="30000" dirty="0"/>
              <a:t>-1</a:t>
            </a:r>
            <a:r>
              <a:rPr lang="en-US" dirty="0"/>
              <a:t>  </a:t>
            </a:r>
          </a:p>
          <a:p>
            <a:pPr marL="457200" indent="-457200">
              <a:spcBef>
                <a:spcPct val="0"/>
              </a:spcBef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i="1" dirty="0"/>
              <a:t> 	</a:t>
            </a:r>
            <a:endParaRPr lang="en-US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888A09F-249E-A61E-31D9-96CFE091A7AF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43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379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Backward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0591800" cy="1386840"/>
          </a:xfrm>
        </p:spPr>
        <p:txBody>
          <a:bodyPr/>
          <a:lstStyle/>
          <a:p>
            <a:r>
              <a:rPr lang="en-US" dirty="0"/>
              <a:t>In the case in which only certain elements of </a:t>
            </a:r>
            <a:r>
              <a:rPr lang="en-US" b="1" dirty="0"/>
              <a:t>x</a:t>
            </a:r>
            <a:r>
              <a:rPr lang="en-US" dirty="0"/>
              <a:t> are desired, then we only need to use certain rows in </a:t>
            </a:r>
            <a:r>
              <a:rPr lang="en-US" b="1" dirty="0"/>
              <a:t>U</a:t>
            </a:r>
            <a:r>
              <a:rPr lang="en-US" dirty="0"/>
              <a:t> below the desired elements of </a:t>
            </a:r>
            <a:r>
              <a:rPr lang="en-US" b="1" dirty="0"/>
              <a:t>x</a:t>
            </a:r>
            <a:r>
              <a:rPr lang="en-US" dirty="0"/>
              <a:t>; define these columns as {FB}</a:t>
            </a:r>
            <a:endParaRPr lang="en-US" b="1" dirty="0"/>
          </a:p>
          <a:p>
            <a:r>
              <a:rPr lang="en-US" dirty="0"/>
              <a:t>This is known as a fast backward substitution (FB), which is used to replace the standard backward substitution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64F1A6-A1AA-BC15-6F63-C0FD80690C15}"/>
              </a:ext>
            </a:extLst>
          </p:cNvPr>
          <p:cNvGrpSpPr/>
          <p:nvPr/>
        </p:nvGrpSpPr>
        <p:grpSpPr>
          <a:xfrm>
            <a:off x="1143000" y="4038600"/>
            <a:ext cx="6808787" cy="2243139"/>
            <a:chOff x="2182814" y="4462464"/>
            <a:chExt cx="6808787" cy="2243139"/>
          </a:xfrm>
        </p:grpSpPr>
        <p:grpSp>
          <p:nvGrpSpPr>
            <p:cNvPr id="11" name="Group 10"/>
            <p:cNvGrpSpPr/>
            <p:nvPr/>
          </p:nvGrpSpPr>
          <p:grpSpPr>
            <a:xfrm>
              <a:off x="2182814" y="4462464"/>
              <a:ext cx="6808787" cy="2243139"/>
              <a:chOff x="658813" y="4462462"/>
              <a:chExt cx="6808787" cy="1493838"/>
            </a:xfrm>
          </p:grpSpPr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4064000" y="4462462"/>
                <a:ext cx="850900" cy="1493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ko-KR" sz="24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x</a:t>
                </a: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1</a:t>
                </a:r>
              </a:p>
              <a:p>
                <a:pPr algn="ctr"/>
                <a:r>
                  <a:rPr lang="en-US" altLang="ko-KR" sz="24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x</a:t>
                </a: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2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.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.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.</a:t>
                </a:r>
              </a:p>
              <a:p>
                <a:pPr algn="ctr"/>
                <a:r>
                  <a:rPr lang="en-US" altLang="ko-KR" sz="2400" dirty="0" err="1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x</a:t>
                </a:r>
                <a:r>
                  <a:rPr lang="en-US" altLang="ko-KR" sz="2400" i="0" baseline="-25000" dirty="0" err="1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n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pPr algn="ctr">
                  <a:lnSpc>
                    <a:spcPct val="32000"/>
                  </a:lnSpc>
                </a:pPr>
                <a:endParaRPr lang="en-US" altLang="ko-KR" sz="1600" i="0" dirty="0">
                  <a:solidFill>
                    <a:schemeClr val="tx1"/>
                  </a:solidFill>
                  <a:latin typeface="Times New Roman" pitchFamily="18" charset="0"/>
                  <a:ea typeface="Batang" pitchFamily="18" charset="-127"/>
                </a:endParaRPr>
              </a:p>
            </p:txBody>
          </p:sp>
          <p:sp>
            <p:nvSpPr>
              <p:cNvPr id="13" name="Text Box 33"/>
              <p:cNvSpPr txBox="1">
                <a:spLocks noChangeArrowheads="1"/>
              </p:cNvSpPr>
              <p:nvPr/>
            </p:nvSpPr>
            <p:spPr bwMode="auto">
              <a:xfrm>
                <a:off x="5765800" y="4462463"/>
                <a:ext cx="850900" cy="149383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>
                    <a:solidFill>
                      <a:srgbClr val="DADADA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ko-KR" sz="24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y</a:t>
                </a: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1</a:t>
                </a:r>
              </a:p>
              <a:p>
                <a:pPr algn="ctr"/>
                <a:r>
                  <a:rPr lang="en-US" altLang="ko-KR" sz="24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y</a:t>
                </a: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2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.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.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altLang="ko-KR" sz="2400" i="0" baseline="-25000" dirty="0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.</a:t>
                </a:r>
              </a:p>
              <a:p>
                <a:pPr algn="ctr"/>
                <a:r>
                  <a:rPr lang="en-US" altLang="ko-KR" sz="2400" dirty="0" err="1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y</a:t>
                </a:r>
                <a:r>
                  <a:rPr lang="en-US" altLang="ko-KR" sz="2400" i="0" baseline="-25000" dirty="0" err="1">
                    <a:solidFill>
                      <a:schemeClr val="tx1"/>
                    </a:solidFill>
                    <a:latin typeface="Times New Roman" pitchFamily="18" charset="0"/>
                    <a:ea typeface="Batang" pitchFamily="18" charset="-127"/>
                  </a:rPr>
                  <a:t>n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Line 34"/>
              <p:cNvSpPr>
                <a:spLocks noChangeShapeType="1"/>
              </p:cNvSpPr>
              <p:nvPr/>
            </p:nvSpPr>
            <p:spPr bwMode="auto">
              <a:xfrm flipV="1">
                <a:off x="7467600" y="4462463"/>
                <a:ext cx="0" cy="149383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5" name="Line 35"/>
              <p:cNvSpPr>
                <a:spLocks noChangeShapeType="1"/>
              </p:cNvSpPr>
              <p:nvPr/>
            </p:nvSpPr>
            <p:spPr bwMode="auto">
              <a:xfrm>
                <a:off x="658813" y="4462463"/>
                <a:ext cx="26574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6" name="Line 36"/>
              <p:cNvSpPr>
                <a:spLocks noChangeShapeType="1"/>
              </p:cNvSpPr>
              <p:nvPr/>
            </p:nvSpPr>
            <p:spPr bwMode="auto">
              <a:xfrm>
                <a:off x="3303588" y="4462463"/>
                <a:ext cx="0" cy="14366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7" name="Line 37"/>
              <p:cNvSpPr>
                <a:spLocks noChangeShapeType="1"/>
              </p:cNvSpPr>
              <p:nvPr/>
            </p:nvSpPr>
            <p:spPr bwMode="auto">
              <a:xfrm>
                <a:off x="658813" y="4462463"/>
                <a:ext cx="2644775" cy="143668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8" name="Line 38"/>
              <p:cNvSpPr>
                <a:spLocks noChangeShapeType="1"/>
              </p:cNvSpPr>
              <p:nvPr/>
            </p:nvSpPr>
            <p:spPr bwMode="auto">
              <a:xfrm>
                <a:off x="969963" y="4621213"/>
                <a:ext cx="2314575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19" name="Line 39"/>
              <p:cNvSpPr>
                <a:spLocks noChangeShapeType="1"/>
              </p:cNvSpPr>
              <p:nvPr/>
            </p:nvSpPr>
            <p:spPr bwMode="auto">
              <a:xfrm>
                <a:off x="1233488" y="4781550"/>
                <a:ext cx="20701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0" name="Line 40"/>
              <p:cNvSpPr>
                <a:spLocks noChangeShapeType="1"/>
              </p:cNvSpPr>
              <p:nvPr/>
            </p:nvSpPr>
            <p:spPr bwMode="auto">
              <a:xfrm>
                <a:off x="2403475" y="5418138"/>
                <a:ext cx="91281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1" name="Line 41"/>
              <p:cNvSpPr>
                <a:spLocks noChangeShapeType="1"/>
              </p:cNvSpPr>
              <p:nvPr/>
            </p:nvSpPr>
            <p:spPr bwMode="auto">
              <a:xfrm>
                <a:off x="2711450" y="5580063"/>
                <a:ext cx="60483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2" name="Line 42"/>
              <p:cNvSpPr>
                <a:spLocks noChangeShapeType="1"/>
              </p:cNvSpPr>
              <p:nvPr/>
            </p:nvSpPr>
            <p:spPr bwMode="auto">
              <a:xfrm>
                <a:off x="2982913" y="5721350"/>
                <a:ext cx="31115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/>
              </a:p>
            </p:txBody>
          </p:sp>
          <p:sp>
            <p:nvSpPr>
              <p:cNvPr id="23" name="Rectangle 43"/>
              <p:cNvSpPr>
                <a:spLocks noChangeArrowheads="1"/>
              </p:cNvSpPr>
              <p:nvPr/>
            </p:nvSpPr>
            <p:spPr bwMode="auto">
              <a:xfrm>
                <a:off x="4064000" y="4462463"/>
                <a:ext cx="850900" cy="149383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2800"/>
              </a:p>
            </p:txBody>
          </p:sp>
          <p:sp>
            <p:nvSpPr>
              <p:cNvPr id="24" name="Rectangle 44"/>
              <p:cNvSpPr>
                <a:spLocks noChangeArrowheads="1"/>
              </p:cNvSpPr>
              <p:nvPr/>
            </p:nvSpPr>
            <p:spPr bwMode="auto">
              <a:xfrm>
                <a:off x="5765800" y="4462463"/>
                <a:ext cx="850900" cy="149383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2800"/>
              </a:p>
            </p:txBody>
          </p:sp>
        </p:grpSp>
        <p:sp>
          <p:nvSpPr>
            <p:cNvPr id="27" name="TextBox 26"/>
            <p:cNvSpPr txBox="1"/>
            <p:nvPr/>
          </p:nvSpPr>
          <p:spPr bwMode="auto">
            <a:xfrm>
              <a:off x="6662575" y="5232677"/>
              <a:ext cx="38664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ts val="0"/>
                </a:spcBef>
              </a:pPr>
              <a:r>
                <a:rPr lang="en-US" sz="2800" dirty="0">
                  <a:solidFill>
                    <a:srgbClr val="1E0000"/>
                  </a:solidFill>
                </a:rPr>
                <a:t>=</a:t>
              </a: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5105400" y="5142914"/>
              <a:ext cx="36420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eaLnBrk="1" hangingPunct="1">
                <a:spcBef>
                  <a:spcPts val="0"/>
                </a:spcBef>
              </a:pPr>
              <a:r>
                <a:rPr lang="en-US" sz="2800" dirty="0">
                  <a:solidFill>
                    <a:srgbClr val="1E0000"/>
                  </a:solidFill>
                </a:rPr>
                <a:t>x</a:t>
              </a:r>
            </a:p>
          </p:txBody>
        </p:sp>
      </p:grp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AA537464-6C71-96C3-DD99-FC7E81D2B504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44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408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Factorization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297920" cy="3733800"/>
          </a:xfrm>
        </p:spPr>
        <p:txBody>
          <a:bodyPr/>
          <a:lstStyle/>
          <a:p>
            <a:r>
              <a:rPr lang="en-US" dirty="0"/>
              <a:t>We observe that </a:t>
            </a:r>
          </a:p>
          <a:p>
            <a:pPr lvl="1"/>
            <a:r>
              <a:rPr lang="en-US" dirty="0"/>
              <a:t>{FF} depends on the </a:t>
            </a:r>
            <a:r>
              <a:rPr lang="en-US" dirty="0" err="1"/>
              <a:t>sparsity</a:t>
            </a:r>
            <a:r>
              <a:rPr lang="en-US" dirty="0"/>
              <a:t> structures of </a:t>
            </a:r>
            <a:r>
              <a:rPr lang="en-US" b="1" dirty="0"/>
              <a:t>L</a:t>
            </a:r>
            <a:r>
              <a:rPr lang="en-US" dirty="0"/>
              <a:t> and </a:t>
            </a:r>
            <a:r>
              <a:rPr lang="en-US" b="1" dirty="0"/>
              <a:t>b</a:t>
            </a:r>
          </a:p>
          <a:p>
            <a:pPr lvl="1"/>
            <a:r>
              <a:rPr lang="en-US" dirty="0"/>
              <a:t>{FB} depends on the </a:t>
            </a:r>
            <a:r>
              <a:rPr lang="en-US" dirty="0" err="1"/>
              <a:t>sparsity</a:t>
            </a:r>
            <a:r>
              <a:rPr lang="en-US" dirty="0"/>
              <a:t> structures of </a:t>
            </a:r>
            <a:r>
              <a:rPr lang="en-US" b="1" dirty="0"/>
              <a:t>U </a:t>
            </a:r>
            <a:r>
              <a:rPr lang="en-US" dirty="0"/>
              <a:t>and </a:t>
            </a:r>
            <a:r>
              <a:rPr lang="en-US" b="1" dirty="0"/>
              <a:t>x</a:t>
            </a:r>
          </a:p>
          <a:p>
            <a:r>
              <a:rPr lang="en-US" dirty="0"/>
              <a:t>The idea of the factorization path provides a systematic way to construct these sets</a:t>
            </a:r>
          </a:p>
          <a:p>
            <a:r>
              <a:rPr lang="en-US" dirty="0"/>
              <a:t>A factorization path is an ordered set of nodes associated with the structure of the matrix</a:t>
            </a:r>
          </a:p>
          <a:p>
            <a:r>
              <a:rPr lang="en-US" dirty="0"/>
              <a:t>For FF the factorization path provides an ordered list of the columns of </a:t>
            </a:r>
            <a:r>
              <a:rPr lang="en-US" b="1" dirty="0"/>
              <a:t>L</a:t>
            </a:r>
          </a:p>
          <a:p>
            <a:r>
              <a:rPr lang="en-US" dirty="0"/>
              <a:t>For FB the factorization path provides an ordered list of the rows of </a:t>
            </a:r>
            <a:r>
              <a:rPr lang="en-US" b="1" dirty="0"/>
              <a:t>U</a:t>
            </a:r>
          </a:p>
          <a:p>
            <a:endParaRPr lang="en-US" b="1" dirty="0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CB0B7A7C-E3CD-BF3E-D25B-74B4F6593042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45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885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Factorization Paths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0160"/>
            <a:ext cx="11734800" cy="4434840"/>
          </a:xfrm>
        </p:spPr>
        <p:txBody>
          <a:bodyPr/>
          <a:lstStyle/>
          <a:p>
            <a:pPr marL="457200" indent="-457200"/>
            <a:r>
              <a:rPr lang="en-US" dirty="0"/>
              <a:t>The factorization path is traversed in the forward direction for FF and in the reverse direction for FB</a:t>
            </a:r>
          </a:p>
          <a:p>
            <a:pPr marL="857250" lvl="1" indent="-457200"/>
            <a:r>
              <a:rPr lang="en-US" dirty="0"/>
              <a:t>Factorization paths should be built using doubly linked lists       </a:t>
            </a:r>
          </a:p>
          <a:p>
            <a:pPr marL="457200" indent="-457200"/>
            <a:r>
              <a:rPr lang="en-US" dirty="0"/>
              <a:t>A singleton vector is a vector with just one nonzero element.  If this value is equal to one then it is a unit vector as well</a:t>
            </a:r>
            <a:r>
              <a:rPr lang="en-US" sz="100" dirty="0"/>
              <a:t>.</a:t>
            </a:r>
            <a:r>
              <a:rPr lang="en-US" dirty="0"/>
              <a:t>.</a:t>
            </a:r>
          </a:p>
          <a:p>
            <a:r>
              <a:rPr lang="en-US" dirty="0"/>
              <a:t>With a sparse matrix structure ordered based upon the permutation vector order the path for a singleton with  a now zero at position </a:t>
            </a:r>
            <a:r>
              <a:rPr lang="en-US" dirty="0" err="1">
                <a:solidFill>
                  <a:srgbClr val="660033"/>
                </a:solidFill>
              </a:rPr>
              <a:t>arow</a:t>
            </a:r>
            <a:r>
              <a:rPr lang="en-US" dirty="0"/>
              <a:t> is build using the following code: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25CA85-8E32-AC8B-B42D-FF10089C3A3D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46</a:t>
            </a:fld>
            <a:endParaRPr lang="en-US" sz="2000" dirty="0">
              <a:solidFill>
                <a:srgbClr val="1E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4572000"/>
            <a:ext cx="6047334" cy="213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388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 Table and Path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factorization path table is a vector that tells the next element in the factorization path for each row in the matrix</a:t>
            </a:r>
          </a:p>
          <a:p>
            <a:r>
              <a:rPr lang="en-US" dirty="0"/>
              <a:t>The factorization path graph shows a pictorial view of the path table 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BF25CA85-8E32-AC8B-B42D-FF10089C3A3D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47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653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Chart 3a for Gross le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78" b="20518"/>
          <a:stretch>
            <a:fillRect/>
          </a:stretch>
        </p:blipFill>
        <p:spPr bwMode="auto">
          <a:xfrm>
            <a:off x="2133600" y="1295400"/>
            <a:ext cx="7708900" cy="499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20 </a:t>
            </a:r>
            <a:r>
              <a:rPr lang="en-US" dirty="0"/>
              <a:t>Bus Example</a:t>
            </a:r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BF25CA85-8E32-AC8B-B42D-FF10089C3A3D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48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987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297920" cy="3733800"/>
          </a:xfrm>
        </p:spPr>
        <p:txBody>
          <a:bodyPr/>
          <a:lstStyle/>
          <a:p>
            <a:r>
              <a:rPr lang="en-US" dirty="0"/>
              <a:t>When doing a factorization of a sparse matrix some values that were originally zero can become nonzero during the factorization process</a:t>
            </a:r>
          </a:p>
          <a:p>
            <a:r>
              <a:rPr lang="en-US" dirty="0"/>
              <a:t>These new values are called “fills” </a:t>
            </a:r>
            <a:br>
              <a:rPr lang="en-US" dirty="0"/>
            </a:br>
            <a:r>
              <a:rPr lang="en-US" dirty="0"/>
              <a:t>(some call them fill-ins)</a:t>
            </a:r>
          </a:p>
          <a:p>
            <a:r>
              <a:rPr lang="en-US" dirty="0"/>
              <a:t>For a structurally symmetric matrix the fill occurs for both the element and its transpose value (i.e., </a:t>
            </a:r>
            <a:r>
              <a:rPr lang="en-US" b="1" dirty="0" err="1"/>
              <a:t>A</a:t>
            </a:r>
            <a:r>
              <a:rPr lang="en-US" baseline="-25000" dirty="0" err="1"/>
              <a:t>ij</a:t>
            </a:r>
            <a:r>
              <a:rPr lang="en-US" dirty="0"/>
              <a:t> and </a:t>
            </a:r>
            <a:r>
              <a:rPr lang="en-US" b="1" dirty="0" err="1"/>
              <a:t>A</a:t>
            </a:r>
            <a:r>
              <a:rPr lang="en-US" baseline="-25000" dirty="0" err="1"/>
              <a:t>ji</a:t>
            </a:r>
            <a:r>
              <a:rPr lang="en-US" dirty="0"/>
              <a:t>)</a:t>
            </a:r>
          </a:p>
          <a:p>
            <a:r>
              <a:rPr lang="en-US" dirty="0"/>
              <a:t>How many fills are required depends on how the matrix is ordered</a:t>
            </a:r>
          </a:p>
          <a:p>
            <a:pPr lvl="1"/>
            <a:r>
              <a:rPr lang="en-US" dirty="0"/>
              <a:t>For a power system case this depends on the bus ordering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7BF0C7E7-3DFA-82CA-4C32-B2219EC76B00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2147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 descr="Chart 4 for Gross le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56" b="5113"/>
          <a:stretch/>
        </p:blipFill>
        <p:spPr bwMode="auto">
          <a:xfrm>
            <a:off x="381000" y="1203960"/>
            <a:ext cx="8782050" cy="512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20 </a:t>
            </a:r>
            <a:r>
              <a:rPr lang="en-US" dirty="0"/>
              <a:t>Bus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67600" y="2057400"/>
            <a:ext cx="2518638" cy="523220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E0000"/>
                </a:solidFill>
              </a:rPr>
              <a:t>Only showing </a:t>
            </a:r>
            <a:r>
              <a:rPr lang="en-US" sz="2800" b="1" dirty="0">
                <a:solidFill>
                  <a:srgbClr val="1E0000"/>
                </a:solidFill>
              </a:rPr>
              <a:t>L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BF25CA85-8E32-AC8B-B42D-FF10089C3A3D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49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0884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018938"/>
              </p:ext>
            </p:extLst>
          </p:nvPr>
        </p:nvGraphicFramePr>
        <p:xfrm>
          <a:off x="4800600" y="1371600"/>
          <a:ext cx="6288087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6287378" imgH="4439270" progId="PBrush">
                  <p:embed/>
                </p:oleObj>
              </mc:Choice>
              <mc:Fallback>
                <p:oleObj name="Bitmap Image" r:id="rId2" imgW="6287378" imgH="4439270" progId="PBrush">
                  <p:embed/>
                  <p:pic>
                    <p:nvPicPr>
                      <p:cNvPr id="2048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371600"/>
                        <a:ext cx="6288087" cy="443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20 </a:t>
            </a:r>
            <a:r>
              <a:rPr lang="en-US" dirty="0"/>
              <a:t>Bus Example</a:t>
            </a:r>
          </a:p>
        </p:txBody>
      </p:sp>
      <p:graphicFrame>
        <p:nvGraphicFramePr>
          <p:cNvPr id="2048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408847"/>
              </p:ext>
            </p:extLst>
          </p:nvPr>
        </p:nvGraphicFramePr>
        <p:xfrm>
          <a:off x="904875" y="3907982"/>
          <a:ext cx="4371975" cy="238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4371429" imgH="2381582" progId="PBrush">
                  <p:embed/>
                </p:oleObj>
              </mc:Choice>
              <mc:Fallback>
                <p:oleObj name="Bitmap Image" r:id="rId4" imgW="4371429" imgH="2381582" progId="PBrush">
                  <p:embed/>
                  <p:pic>
                    <p:nvPicPr>
                      <p:cNvPr id="2048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3907982"/>
                        <a:ext cx="4371975" cy="238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4" descr="Chart 4 for Gross lectur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61" t="25957" r="4013" b="14950"/>
          <a:stretch/>
        </p:blipFill>
        <p:spPr bwMode="auto">
          <a:xfrm>
            <a:off x="904875" y="1257300"/>
            <a:ext cx="2743200" cy="2552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Slide Number Placeholder 1">
            <a:extLst>
              <a:ext uri="{FF2B5EF4-FFF2-40B4-BE49-F238E27FC236}">
                <a16:creationId xmlns:a16="http://schemas.microsoft.com/office/drawing/2014/main" id="{BF25CA85-8E32-AC8B-B42D-FF10089C3A3D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50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31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20 </a:t>
            </a:r>
            <a:r>
              <a:rPr lang="en-US" dirty="0"/>
              <a:t>Bus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0161"/>
            <a:ext cx="10896600" cy="5120640"/>
          </a:xfrm>
        </p:spPr>
        <p:txBody>
          <a:bodyPr/>
          <a:lstStyle/>
          <a:p>
            <a:pPr marL="457200" indent="-457200">
              <a:spcBef>
                <a:spcPct val="0"/>
              </a:spcBef>
            </a:pPr>
            <a:r>
              <a:rPr lang="en-US" dirty="0"/>
              <a:t>Suppose we wish to evaluate a sparse vector with the nonzero elements for components </a:t>
            </a:r>
            <a:r>
              <a:rPr lang="en-US" dirty="0">
                <a:latin typeface="Times New Roman" pitchFamily="18" charset="0"/>
              </a:rPr>
              <a:t>2</a:t>
            </a:r>
            <a:r>
              <a:rPr lang="en-US" dirty="0"/>
              <a:t>,</a:t>
            </a:r>
            <a:r>
              <a:rPr lang="en-US" dirty="0">
                <a:latin typeface="Times New Roman" pitchFamily="18" charset="0"/>
              </a:rPr>
              <a:t> 6</a:t>
            </a:r>
            <a:r>
              <a:rPr lang="en-US" dirty="0"/>
              <a:t>, </a:t>
            </a:r>
            <a:r>
              <a:rPr lang="en-US" dirty="0">
                <a:latin typeface="Times New Roman" pitchFamily="18" charset="0"/>
              </a:rPr>
              <a:t>7</a:t>
            </a:r>
            <a:r>
              <a:rPr lang="en-US" dirty="0"/>
              <a:t>, and </a:t>
            </a:r>
            <a:r>
              <a:rPr lang="en-US" dirty="0">
                <a:latin typeface="Times New Roman" pitchFamily="18" charset="0"/>
              </a:rPr>
              <a:t>12</a:t>
            </a:r>
            <a:endParaRPr lang="en-US" dirty="0"/>
          </a:p>
          <a:p>
            <a:pPr marL="457200" indent="-457200">
              <a:spcBef>
                <a:spcPct val="0"/>
              </a:spcBef>
            </a:pPr>
            <a:r>
              <a:rPr lang="en-US" dirty="0"/>
              <a:t>From the path table or path graph, we obtain the following factorization paths (</a:t>
            </a:r>
            <a:r>
              <a:rPr lang="en-US" dirty="0" err="1"/>
              <a:t>f.p</a:t>
            </a:r>
            <a:r>
              <a:rPr lang="en-US" dirty="0"/>
              <a:t>.)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457200" indent="-457200">
              <a:spcBef>
                <a:spcPct val="0"/>
              </a:spcBef>
            </a:pPr>
            <a:r>
              <a:rPr lang="en-US" dirty="0"/>
              <a:t>This gives the following path elements</a:t>
            </a:r>
            <a:br>
              <a:rPr lang="en-US" dirty="0"/>
            </a:br>
            <a:endParaRPr lang="en-US" dirty="0"/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endParaRPr lang="en-US" sz="280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endParaRPr lang="en-US" sz="2800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152400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eaLnBrk="0" hangingPunct="0"/>
            <a:endParaRPr lang="en-US" sz="280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895600" y="3103563"/>
          <a:ext cx="5651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651500" imgH="393700" progId="Equation.DSMT4">
                  <p:embed/>
                </p:oleObj>
              </mc:Choice>
              <mc:Fallback>
                <p:oleObj name="Equation" r:id="rId2" imgW="5651500" imgH="3937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103563"/>
                        <a:ext cx="5651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95600" y="3657600"/>
          <a:ext cx="4622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22800" imgH="393700" progId="Equation.DSMT4">
                  <p:embed/>
                </p:oleObj>
              </mc:Choice>
              <mc:Fallback>
                <p:oleObj name="Equation" r:id="rId4" imgW="4622800" imgH="3937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657600"/>
                        <a:ext cx="4622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4191000"/>
          <a:ext cx="4622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622800" imgH="393700" progId="Equation.DSMT4">
                  <p:embed/>
                </p:oleObj>
              </mc:Choice>
              <mc:Fallback>
                <p:oleObj name="Equation" r:id="rId6" imgW="4622800" imgH="3937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91000"/>
                        <a:ext cx="4622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4648200"/>
          <a:ext cx="6985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985000" imgH="393700" progId="Equation.DSMT4">
                  <p:embed/>
                </p:oleObj>
              </mc:Choice>
              <mc:Fallback>
                <p:oleObj name="Equation" r:id="rId8" imgW="6985000" imgH="3937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648200"/>
                        <a:ext cx="6985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19400" y="5715000"/>
          <a:ext cx="5372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372100" imgH="393700" progId="Equation.DSMT4">
                  <p:embed/>
                </p:oleObj>
              </mc:Choice>
              <mc:Fallback>
                <p:oleObj name="Equation" r:id="rId10" imgW="5372100" imgH="3937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715000"/>
                        <a:ext cx="5372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">
            <a:extLst>
              <a:ext uri="{FF2B5EF4-FFF2-40B4-BE49-F238E27FC236}">
                <a16:creationId xmlns:a16="http://schemas.microsoft.com/office/drawing/2014/main" id="{BF25CA85-8E32-AC8B-B42D-FF10089C3A3D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51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518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20 </a:t>
            </a:r>
            <a:r>
              <a:rPr lang="en-US" dirty="0"/>
              <a:t>Bus Example</a:t>
            </a:r>
          </a:p>
        </p:txBody>
      </p:sp>
      <p:graphicFrame>
        <p:nvGraphicFramePr>
          <p:cNvPr id="23555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30491"/>
              </p:ext>
            </p:extLst>
          </p:nvPr>
        </p:nvGraphicFramePr>
        <p:xfrm>
          <a:off x="2355850" y="1893383"/>
          <a:ext cx="7683500" cy="411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9488224" imgH="5087060" progId="PBrush">
                  <p:embed/>
                </p:oleObj>
              </mc:Choice>
              <mc:Fallback>
                <p:oleObj name="Bitmap Image" r:id="rId2" imgW="9488224" imgH="5087060" progId="PBrush">
                  <p:embed/>
                  <p:pic>
                    <p:nvPicPr>
                      <p:cNvPr id="2355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1893383"/>
                        <a:ext cx="7683500" cy="411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81400" y="1371600"/>
            <a:ext cx="14702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E0000"/>
                </a:solidFill>
              </a:rPr>
              <a:t>Full path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0328" y="1370163"/>
            <a:ext cx="2307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Desired subset</a:t>
            </a:r>
          </a:p>
        </p:txBody>
      </p:sp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BF25CA85-8E32-AC8B-B42D-FF10089C3A3D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52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9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160"/>
            <a:ext cx="11201400" cy="5105400"/>
          </a:xfrm>
        </p:spPr>
        <p:txBody>
          <a:bodyPr/>
          <a:lstStyle/>
          <a:p>
            <a:r>
              <a:rPr lang="en-US" dirty="0"/>
              <a:t>There are two key issues associated with fills</a:t>
            </a:r>
          </a:p>
          <a:p>
            <a:pPr lvl="1"/>
            <a:r>
              <a:rPr lang="en-US" dirty="0"/>
              <a:t>Adding the fills</a:t>
            </a:r>
          </a:p>
          <a:p>
            <a:pPr lvl="1"/>
            <a:r>
              <a:rPr lang="en-US" dirty="0"/>
              <a:t>Ordering the matrix elements (buses in our case) to reduce the number of fills</a:t>
            </a:r>
            <a:endParaRPr lang="en-US" sz="2800" dirty="0"/>
          </a:p>
          <a:p>
            <a:r>
              <a:rPr lang="en-US" dirty="0"/>
              <a:t>The amount of computation required to factor a sparse matrix depends upon the number of </a:t>
            </a:r>
            <a:r>
              <a:rPr lang="en-US" dirty="0" err="1"/>
              <a:t>nonzeros</a:t>
            </a:r>
            <a:r>
              <a:rPr lang="en-US" dirty="0"/>
              <a:t> in the original matrix, and the number of fills added</a:t>
            </a:r>
          </a:p>
          <a:p>
            <a:r>
              <a:rPr lang="en-US" dirty="0"/>
              <a:t>How the matrix is ordered can have a dramatic impact on the number of fills, and hence the required computation </a:t>
            </a:r>
          </a:p>
          <a:p>
            <a:r>
              <a:rPr lang="en-US" dirty="0"/>
              <a:t>Usually a matrix cannot be ordered to totally eliminate fills</a:t>
            </a: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9A90C7A8-A4A6-2DA2-7BA1-5F30FC6428AF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5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8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76200"/>
            <a:ext cx="8001000" cy="1069848"/>
          </a:xfrm>
        </p:spPr>
        <p:txBody>
          <a:bodyPr/>
          <a:lstStyle/>
          <a:p>
            <a:r>
              <a:rPr lang="en-US" dirty="0">
                <a:solidFill>
                  <a:srgbClr val="1E0000"/>
                </a:solidFill>
              </a:rPr>
              <a:t>Fill Examples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238074" y="1366483"/>
            <a:ext cx="3657600" cy="2819400"/>
            <a:chOff x="685800" y="1295400"/>
            <a:chExt cx="3657600" cy="2819400"/>
          </a:xfrm>
        </p:grpSpPr>
        <p:cxnSp>
          <p:nvCxnSpPr>
            <p:cNvPr id="9" name="Straight Connector 8"/>
            <p:cNvCxnSpPr/>
            <p:nvPr/>
          </p:nvCxnSpPr>
          <p:spPr bwMode="auto">
            <a:xfrm flipH="1">
              <a:off x="1219200" y="1752600"/>
              <a:ext cx="1295400" cy="1828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544417" y="1752600"/>
              <a:ext cx="0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2531164" y="1752600"/>
              <a:ext cx="1355036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" name="Oval 3"/>
            <p:cNvSpPr/>
            <p:nvPr/>
          </p:nvSpPr>
          <p:spPr bwMode="auto">
            <a:xfrm>
              <a:off x="2057400" y="1295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4</a:t>
              </a:r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6858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1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09053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2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4290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3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564909" y="1404583"/>
            <a:ext cx="3657600" cy="2819400"/>
            <a:chOff x="685800" y="1295400"/>
            <a:chExt cx="3657600" cy="2819400"/>
          </a:xfrm>
        </p:grpSpPr>
        <p:cxnSp>
          <p:nvCxnSpPr>
            <p:cNvPr id="16" name="Straight Connector 15"/>
            <p:cNvCxnSpPr/>
            <p:nvPr/>
          </p:nvCxnSpPr>
          <p:spPr bwMode="auto">
            <a:xfrm flipH="1">
              <a:off x="1219200" y="1752600"/>
              <a:ext cx="1295400" cy="1828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2544417" y="1752600"/>
              <a:ext cx="0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2531164" y="1752600"/>
              <a:ext cx="1355036" cy="1905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Oval 18"/>
            <p:cNvSpPr/>
            <p:nvPr/>
          </p:nvSpPr>
          <p:spPr bwMode="auto">
            <a:xfrm>
              <a:off x="2057400" y="1295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1</a:t>
              </a: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6858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2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09053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3</a:t>
              </a: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3429000" y="320040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 4</a:t>
              </a:r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532501"/>
              </p:ext>
            </p:extLst>
          </p:nvPr>
        </p:nvGraphicFramePr>
        <p:xfrm>
          <a:off x="1283338" y="4292807"/>
          <a:ext cx="2865783" cy="170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914400" progId="Equation.DSMT4">
                  <p:embed/>
                </p:oleObj>
              </mc:Choice>
              <mc:Fallback>
                <p:oleObj name="Equation" r:id="rId2" imgW="1536480" imgH="9144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338" y="4292807"/>
                        <a:ext cx="2865783" cy="170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647679"/>
              </p:ext>
            </p:extLst>
          </p:nvPr>
        </p:nvGraphicFramePr>
        <p:xfrm>
          <a:off x="5486400" y="4291943"/>
          <a:ext cx="294640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4000" imgH="914400" progId="Equation.DSMT4">
                  <p:embed/>
                </p:oleObj>
              </mc:Choice>
              <mc:Fallback>
                <p:oleObj name="Equation" r:id="rId4" imgW="1524000" imgH="9144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91943"/>
                        <a:ext cx="2946400" cy="176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24000" y="6071018"/>
            <a:ext cx="2755883" cy="523220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E0000"/>
                </a:solidFill>
              </a:rPr>
              <a:t>No Fills Required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21966" y="5982823"/>
            <a:ext cx="5390586" cy="523220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1E0000"/>
                </a:solidFill>
              </a:rPr>
              <a:t>Fills Required (matrix becomes full)  </a:t>
            </a: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642FC7F7-1D66-0524-EB7F-BF4502A693AC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6</a:t>
            </a:fld>
            <a:endParaRPr lang="en-US" sz="2000" dirty="0">
              <a:solidFill>
                <a:srgbClr val="1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55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12648" y="73151"/>
            <a:ext cx="7315200" cy="106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  <a:latin typeface="+mj-lt"/>
              </a:rPr>
              <a:t>Example: 7 by 7 Matrix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57200" y="1280160"/>
            <a:ext cx="11125200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E0000"/>
                </a:solidFill>
                <a:latin typeface="+mn-lt"/>
              </a:rPr>
              <a:t>Consider the 7 x 7 matrix </a:t>
            </a:r>
            <a:r>
              <a:rPr lang="en-US" sz="2800" b="1" dirty="0">
                <a:solidFill>
                  <a:srgbClr val="1E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1E0000"/>
                </a:solidFill>
                <a:latin typeface="+mn-lt"/>
              </a:rPr>
              <a:t> with the zero-nonzero pattern shown on the left: of the 49 possible elements there are only 31 that are nonzero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E0000"/>
                </a:solidFill>
                <a:latin typeface="+mn-lt"/>
              </a:rPr>
              <a:t>If elimination proceeds with the given ordering, all but two of the 18 originally zero entries, will fill in, as seen in </a:t>
            </a:r>
            <a:r>
              <a:rPr lang="en-US" sz="2800" dirty="0">
                <a:solidFill>
                  <a:srgbClr val="1E0000"/>
                </a:solidFill>
                <a:latin typeface="+mn-lt"/>
                <a:cs typeface="Times New Roman" pitchFamily="18" charset="0"/>
              </a:rPr>
              <a:t>the right image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FCD8541B-089C-45AE-4142-AC66175DA928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7</a:t>
            </a:fld>
            <a:endParaRPr lang="en-US" sz="2000" dirty="0">
              <a:solidFill>
                <a:srgbClr val="1E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182163"/>
            <a:ext cx="3069011" cy="31258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124" y="3236801"/>
            <a:ext cx="3115743" cy="3087799"/>
          </a:xfrm>
          <a:prstGeom prst="rect">
            <a:avLst/>
          </a:prstGeom>
        </p:spPr>
      </p:pic>
      <p:sp>
        <p:nvSpPr>
          <p:cNvPr id="9" name="Text Box 86"/>
          <p:cNvSpPr txBox="1">
            <a:spLocks noChangeArrowheads="1"/>
          </p:cNvSpPr>
          <p:nvPr/>
        </p:nvSpPr>
        <p:spPr bwMode="auto">
          <a:xfrm>
            <a:off x="433908" y="3694626"/>
            <a:ext cx="1309018" cy="1867973"/>
          </a:xfrm>
          <a:prstGeom prst="rect">
            <a:avLst/>
          </a:prstGeom>
          <a:solidFill>
            <a:srgbClr val="FFE6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indent="-457200">
              <a:spcBef>
                <a:spcPts val="0"/>
              </a:spcBef>
            </a:pPr>
            <a:r>
              <a:rPr lang="en-US" altLang="ko-KR" sz="2400" dirty="0">
                <a:solidFill>
                  <a:srgbClr val="000000"/>
                </a:solidFill>
                <a:ea typeface="Batang" charset="-127"/>
              </a:rPr>
              <a:t>The original zero-nonzero structure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" name="Rectangle 170"/>
          <p:cNvSpPr>
            <a:spLocks noChangeArrowheads="1"/>
          </p:cNvSpPr>
          <p:nvPr/>
        </p:nvSpPr>
        <p:spPr bwMode="auto">
          <a:xfrm>
            <a:off x="9572975" y="3992939"/>
            <a:ext cx="1997139" cy="1569660"/>
          </a:xfrm>
          <a:prstGeom prst="rect">
            <a:avLst/>
          </a:prstGeom>
          <a:solidFill>
            <a:srgbClr val="FFE6E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</a:rPr>
              <a:t>he post- elimination  zero nonzero pattern</a:t>
            </a:r>
          </a:p>
        </p:txBody>
      </p:sp>
    </p:spTree>
    <p:extLst>
      <p:ext uri="{BB962C8B-B14F-4D97-AF65-F5344CB8AC3E}">
        <p14:creationId xmlns:p14="http://schemas.microsoft.com/office/powerpoint/2010/main" val="158418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1280160"/>
            <a:ext cx="11353800" cy="328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We next reorder the rows and the columns of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+mn-lt"/>
              </a:rPr>
              <a:t> so as to result in the pattern shown in (c)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For this reordering, we obtain no fills, as shown in the table of factors given in (d )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n-lt"/>
              </a:rPr>
              <a:t>In this way, we </a:t>
            </a:r>
            <a:br>
              <a:rPr lang="en-US" sz="2800" dirty="0">
                <a:solidFill>
                  <a:srgbClr val="000000"/>
                </a:solidFill>
                <a:latin typeface="+mn-lt"/>
              </a:rPr>
            </a:br>
            <a:r>
              <a:rPr lang="en-US" sz="2800" dirty="0">
                <a:solidFill>
                  <a:srgbClr val="000000"/>
                </a:solidFill>
                <a:latin typeface="+mn-lt"/>
              </a:rPr>
              <a:t>preserve the original </a:t>
            </a:r>
            <a:br>
              <a:rPr lang="en-US" sz="2800" dirty="0">
                <a:solidFill>
                  <a:srgbClr val="000000"/>
                </a:solidFill>
                <a:latin typeface="+mn-lt"/>
              </a:rPr>
            </a:br>
            <a:r>
              <a:rPr lang="en-US" sz="2800" dirty="0">
                <a:solidFill>
                  <a:srgbClr val="000000"/>
                </a:solidFill>
                <a:latin typeface="+mn-lt"/>
              </a:rPr>
              <a:t>sparsity of </a:t>
            </a:r>
            <a:r>
              <a:rPr lang="en-US" sz="2800" b="1" dirty="0">
                <a:solidFill>
                  <a:srgbClr val="000000"/>
                </a:solidFill>
                <a:latin typeface="+mn-lt"/>
              </a:rPr>
              <a:t>A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52400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sz="280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5ADA5859-BA7C-4059-B0D2-40AB109AF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648" y="73152"/>
            <a:ext cx="9144000" cy="108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1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7 by 7 Matrix Reordering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F85E4E99-6BD2-414D-84A1-EC5374AEA63D}"/>
              </a:ext>
            </a:extLst>
          </p:cNvPr>
          <p:cNvSpPr txBox="1">
            <a:spLocks/>
          </p:cNvSpPr>
          <p:nvPr/>
        </p:nvSpPr>
        <p:spPr>
          <a:xfrm>
            <a:off x="10058400" y="63246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F6D20532-61D7-47D0-903F-227F7C48AD34}" type="slidenum">
              <a:rPr lang="en-US" sz="2000" smtClean="0">
                <a:solidFill>
                  <a:srgbClr val="1E0000"/>
                </a:solidFill>
              </a:rPr>
              <a:pPr algn="r">
                <a:defRPr/>
              </a:pPr>
              <a:t>8</a:t>
            </a:fld>
            <a:endParaRPr lang="en-US" sz="2000" dirty="0">
              <a:solidFill>
                <a:srgbClr val="1E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2693997"/>
            <a:ext cx="6250115" cy="3099191"/>
          </a:xfrm>
          <a:prstGeom prst="rect">
            <a:avLst/>
          </a:prstGeom>
        </p:spPr>
      </p:pic>
      <p:sp>
        <p:nvSpPr>
          <p:cNvPr id="8" name="Rectangle 98"/>
          <p:cNvSpPr>
            <a:spLocks noChangeArrowheads="1"/>
          </p:cNvSpPr>
          <p:nvPr/>
        </p:nvSpPr>
        <p:spPr bwMode="auto">
          <a:xfrm>
            <a:off x="4343400" y="5862935"/>
            <a:ext cx="2848857" cy="461665"/>
          </a:xfrm>
          <a:prstGeom prst="rect">
            <a:avLst/>
          </a:prstGeom>
          <a:solidFill>
            <a:srgbClr val="FFE6E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</a:rPr>
              <a:t>he reordered system</a:t>
            </a:r>
          </a:p>
        </p:txBody>
      </p:sp>
      <p:sp>
        <p:nvSpPr>
          <p:cNvPr id="9" name="Rectangle 195"/>
          <p:cNvSpPr>
            <a:spLocks noChangeArrowheads="1"/>
          </p:cNvSpPr>
          <p:nvPr/>
        </p:nvSpPr>
        <p:spPr bwMode="auto">
          <a:xfrm>
            <a:off x="7620000" y="5802223"/>
            <a:ext cx="3581400" cy="830997"/>
          </a:xfrm>
          <a:prstGeom prst="rect">
            <a:avLst/>
          </a:prstGeom>
          <a:solidFill>
            <a:srgbClr val="FFE6E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cs typeface="Times New Roman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he post- elimination reordered system</a:t>
            </a:r>
          </a:p>
        </p:txBody>
      </p:sp>
    </p:spTree>
    <p:extLst>
      <p:ext uri="{BB962C8B-B14F-4D97-AF65-F5344CB8AC3E}">
        <p14:creationId xmlns:p14="http://schemas.microsoft.com/office/powerpoint/2010/main" val="976504401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Designs\Capsules.pot</Template>
  <TotalTime>6343</TotalTime>
  <Words>3876</Words>
  <Application>Microsoft Office PowerPoint</Application>
  <PresentationFormat>Widescreen</PresentationFormat>
  <Paragraphs>617</Paragraphs>
  <Slides>53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53</vt:i4>
      </vt:variant>
    </vt:vector>
  </HeadingPairs>
  <TitlesOfParts>
    <vt:vector size="63" baseType="lpstr">
      <vt:lpstr>Arial</vt:lpstr>
      <vt:lpstr>Calibri</vt:lpstr>
      <vt:lpstr>Helvetica</vt:lpstr>
      <vt:lpstr>Times New Roman</vt:lpstr>
      <vt:lpstr>Wingdings</vt:lpstr>
      <vt:lpstr>Capsules</vt:lpstr>
      <vt:lpstr>Capsules</vt:lpstr>
      <vt:lpstr>Equation</vt:lpstr>
      <vt:lpstr>Worksheet</vt:lpstr>
      <vt:lpstr>Bitmap Image</vt:lpstr>
      <vt:lpstr>ECEN 615 Methods of Electric Power  Systems Analysis</vt:lpstr>
      <vt:lpstr>Announcements</vt:lpstr>
      <vt:lpstr>Sparse Factorization Example</vt:lpstr>
      <vt:lpstr>Sparse Factorization Examples, Cont.</vt:lpstr>
      <vt:lpstr>Fills</vt:lpstr>
      <vt:lpstr>Fills</vt:lpstr>
      <vt:lpstr>Fill Examples</vt:lpstr>
      <vt:lpstr>PowerPoint Presentation</vt:lpstr>
      <vt:lpstr>PowerPoint Presentation</vt:lpstr>
      <vt:lpstr>PowerPoint Presentation</vt:lpstr>
      <vt:lpstr>Example: 5 by 5 System</vt:lpstr>
      <vt:lpstr>Example: 5 by 5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Permutation Vectors</vt:lpstr>
      <vt:lpstr>Permutation Vectors, cont.</vt:lpstr>
      <vt:lpstr>Sparse Factorization using a Permutation Vector</vt:lpstr>
      <vt:lpstr>Sparse Matrix Reordering</vt:lpstr>
      <vt:lpstr>Tinney Scheme 1</vt:lpstr>
      <vt:lpstr>Tinney Scheme 1, Cont.</vt:lpstr>
      <vt:lpstr>Tinney Scheme 2</vt:lpstr>
      <vt:lpstr>Tinney Scheme 2 Example</vt:lpstr>
      <vt:lpstr>Coding Tinney 2</vt:lpstr>
      <vt:lpstr>Coding Tinney 2, cont.</vt:lpstr>
      <vt:lpstr>Coding Tinney 2, cont.</vt:lpstr>
      <vt:lpstr>Coding Tinney 2, cont.</vt:lpstr>
      <vt:lpstr>Some Example Values for Tinney 2</vt:lpstr>
      <vt:lpstr>Tinney Scheme 3</vt:lpstr>
      <vt:lpstr>Sparse Forward Substitution with  a Permutation Vector</vt:lpstr>
      <vt:lpstr>Sparse Backward Substitution with Permutation Vector</vt:lpstr>
      <vt:lpstr>Sparse Vector Methods</vt:lpstr>
      <vt:lpstr>Sparse Vector Methods Introduced</vt:lpstr>
      <vt:lpstr>Fast Forward Substitution</vt:lpstr>
      <vt:lpstr>Fast Backward Substitution</vt:lpstr>
      <vt:lpstr>Factorization Paths</vt:lpstr>
      <vt:lpstr>Factorization Paths</vt:lpstr>
      <vt:lpstr>Path Table and Path Graph</vt:lpstr>
      <vt:lpstr>20 Bus Example</vt:lpstr>
      <vt:lpstr>20 Bus Example</vt:lpstr>
      <vt:lpstr>20 Bus Example</vt:lpstr>
      <vt:lpstr>20 Bus Example</vt:lpstr>
      <vt:lpstr>20 Bus Example</vt:lpstr>
    </vt:vector>
  </TitlesOfParts>
  <Company>ECE - 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615_Lect1</dc:title>
  <dc:creator>ECE Publications</dc:creator>
  <cp:lastModifiedBy>Overbye, Thomas J</cp:lastModifiedBy>
  <cp:revision>482</cp:revision>
  <cp:lastPrinted>2020-08-20T12:26:33Z</cp:lastPrinted>
  <dcterms:created xsi:type="dcterms:W3CDTF">2000-05-11T14:27:08Z</dcterms:created>
  <dcterms:modified xsi:type="dcterms:W3CDTF">2022-09-22T19:22:09Z</dcterms:modified>
</cp:coreProperties>
</file>