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2"/>
  </p:notesMasterIdLst>
  <p:handoutMasterIdLst>
    <p:handoutMasterId r:id="rId53"/>
  </p:handoutMasterIdLst>
  <p:sldIdLst>
    <p:sldId id="258" r:id="rId2"/>
    <p:sldId id="399" r:id="rId3"/>
    <p:sldId id="689" r:id="rId4"/>
    <p:sldId id="792" r:id="rId5"/>
    <p:sldId id="793" r:id="rId6"/>
    <p:sldId id="690" r:id="rId7"/>
    <p:sldId id="691" r:id="rId8"/>
    <p:sldId id="692" r:id="rId9"/>
    <p:sldId id="693" r:id="rId10"/>
    <p:sldId id="694" r:id="rId11"/>
    <p:sldId id="695" r:id="rId12"/>
    <p:sldId id="696" r:id="rId13"/>
    <p:sldId id="697" r:id="rId14"/>
    <p:sldId id="698" r:id="rId15"/>
    <p:sldId id="711" r:id="rId16"/>
    <p:sldId id="712" r:id="rId17"/>
    <p:sldId id="713" r:id="rId18"/>
    <p:sldId id="714" r:id="rId19"/>
    <p:sldId id="715" r:id="rId20"/>
    <p:sldId id="717" r:id="rId21"/>
    <p:sldId id="718" r:id="rId22"/>
    <p:sldId id="719" r:id="rId23"/>
    <p:sldId id="720" r:id="rId24"/>
    <p:sldId id="721" r:id="rId25"/>
    <p:sldId id="716" r:id="rId26"/>
    <p:sldId id="794" r:id="rId27"/>
    <p:sldId id="722" r:id="rId28"/>
    <p:sldId id="723" r:id="rId29"/>
    <p:sldId id="724" r:id="rId30"/>
    <p:sldId id="725" r:id="rId31"/>
    <p:sldId id="726" r:id="rId32"/>
    <p:sldId id="727" r:id="rId33"/>
    <p:sldId id="728" r:id="rId34"/>
    <p:sldId id="729" r:id="rId35"/>
    <p:sldId id="730" r:id="rId36"/>
    <p:sldId id="731" r:id="rId37"/>
    <p:sldId id="732" r:id="rId38"/>
    <p:sldId id="733" r:id="rId39"/>
    <p:sldId id="734" r:id="rId40"/>
    <p:sldId id="735" r:id="rId41"/>
    <p:sldId id="736" r:id="rId42"/>
    <p:sldId id="737" r:id="rId43"/>
    <p:sldId id="738" r:id="rId44"/>
    <p:sldId id="739" r:id="rId45"/>
    <p:sldId id="740" r:id="rId46"/>
    <p:sldId id="741" r:id="rId47"/>
    <p:sldId id="742" r:id="rId48"/>
    <p:sldId id="743" r:id="rId49"/>
    <p:sldId id="744" r:id="rId50"/>
    <p:sldId id="745" r:id="rId51"/>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autoAdjust="0"/>
  </p:normalViewPr>
  <p:slideViewPr>
    <p:cSldViewPr>
      <p:cViewPr varScale="1">
        <p:scale>
          <a:sx n="107" d="100"/>
          <a:sy n="107" d="100"/>
        </p:scale>
        <p:origin x="-165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1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0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9/30/2021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54964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Slide Number Placeholder 3"/>
          <p:cNvSpPr>
            <a:spLocks noGrp="1"/>
          </p:cNvSpPr>
          <p:nvPr>
            <p:ph type="sldNum" sz="quarter" idx="4294967295"/>
          </p:nvPr>
        </p:nvSpPr>
        <p:spPr>
          <a:xfrm>
            <a:off x="7086600" y="6324600"/>
            <a:ext cx="19050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397380" y="6324600"/>
            <a:ext cx="594220"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0.jpeg"/><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15.bin"/><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7.wmf"/><Relationship Id="rId5" Type="http://schemas.openxmlformats.org/officeDocument/2006/relationships/oleObject" Target="../embeddings/oleObject20.bin"/><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1.wmf"/><Relationship Id="rId5" Type="http://schemas.openxmlformats.org/officeDocument/2006/relationships/oleObject" Target="../embeddings/oleObject22.bin"/><Relationship Id="rId4" Type="http://schemas.openxmlformats.org/officeDocument/2006/relationships/image" Target="../media/image50.wmf"/></Relationships>
</file>

<file path=ppt/slides/_rels/slide3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3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64.wmf"/><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6.wmf"/><Relationship Id="rId11" Type="http://schemas.openxmlformats.org/officeDocument/2006/relationships/image" Target="../media/image68.wmf"/><Relationship Id="rId5" Type="http://schemas.openxmlformats.org/officeDocument/2006/relationships/oleObject" Target="../embeddings/oleObject25.bin"/><Relationship Id="rId10" Type="http://schemas.openxmlformats.org/officeDocument/2006/relationships/oleObject" Target="../embeddings/oleObject28.bin"/><Relationship Id="rId4" Type="http://schemas.openxmlformats.org/officeDocument/2006/relationships/image" Target="../media/image65.wmf"/><Relationship Id="rId9"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304800" y="1752600"/>
            <a:ext cx="8686800" cy="1766637"/>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a:t>
            </a:r>
            <a:r>
              <a:rPr lang="en-US" sz="3200" b="1" kern="0" dirty="0" smtClean="0">
                <a:solidFill>
                  <a:srgbClr val="1E0000"/>
                </a:solidFill>
                <a:latin typeface="Arial" pitchFamily="34" charset="0"/>
                <a:cs typeface="Arial" pitchFamily="34" charset="0"/>
              </a:rPr>
              <a:t>10: Exciters</a:t>
            </a:r>
            <a:endParaRPr lang="en-US" sz="3200" b="1" kern="0" dirty="0">
              <a:solidFill>
                <a:srgbClr val="1E0000"/>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a:t>
            </a:r>
            <a:r>
              <a:rPr lang="en-US" dirty="0"/>
              <a:t>Exciter</a:t>
            </a:r>
          </a:p>
        </p:txBody>
      </p:sp>
      <p:sp>
        <p:nvSpPr>
          <p:cNvPr id="3" name="Content Placeholder 2"/>
          <p:cNvSpPr>
            <a:spLocks noGrp="1"/>
          </p:cNvSpPr>
          <p:nvPr>
            <p:ph idx="1"/>
          </p:nvPr>
        </p:nvSpPr>
        <p:spPr>
          <a:xfrm>
            <a:off x="365760" y="1280160"/>
            <a:ext cx="8625840" cy="1158240"/>
          </a:xfrm>
        </p:spPr>
        <p:txBody>
          <a:bodyPr/>
          <a:lstStyle/>
          <a:p>
            <a:r>
              <a:rPr lang="en-US" dirty="0" smtClean="0"/>
              <a:t>We’ll start with a common exciter model, the IEEET1 based on a dc generator, and develop its structure</a:t>
            </a:r>
          </a:p>
          <a:p>
            <a:pPr lvl="1"/>
            <a:r>
              <a:rPr lang="en-US" dirty="0" smtClean="0"/>
              <a:t>This </a:t>
            </a:r>
            <a:r>
              <a:rPr lang="en-US" dirty="0"/>
              <a:t>model was standardized in </a:t>
            </a:r>
            <a:r>
              <a:rPr lang="en-US" dirty="0" smtClean="0"/>
              <a:t>a 1968 </a:t>
            </a:r>
            <a:r>
              <a:rPr lang="en-US" dirty="0"/>
              <a:t>IEEE Committee Paper with Fig </a:t>
            </a:r>
            <a:r>
              <a:rPr lang="en-US" dirty="0" smtClean="0"/>
              <a:t>1. from the paper shown </a:t>
            </a:r>
            <a:r>
              <a:rPr lang="en-US" dirty="0"/>
              <a:t>below</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3048000"/>
            <a:ext cx="6967583" cy="3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331575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 Basics</a:t>
            </a:r>
            <a:endParaRPr lang="en-US" dirty="0"/>
          </a:p>
        </p:txBody>
      </p:sp>
      <p:sp>
        <p:nvSpPr>
          <p:cNvPr id="3" name="Content Placeholder 2"/>
          <p:cNvSpPr>
            <a:spLocks noGrp="1"/>
          </p:cNvSpPr>
          <p:nvPr>
            <p:ph idx="1"/>
          </p:nvPr>
        </p:nvSpPr>
        <p:spPr/>
        <p:txBody>
          <a:bodyPr/>
          <a:lstStyle/>
          <a:p>
            <a:r>
              <a:rPr lang="en-US" dirty="0" smtClean="0"/>
              <a:t>The following slides will make use of block diagrams to explain some of the models used in power system dynamic analysis.  The next few slides cover some of the block diagram basics.  </a:t>
            </a:r>
          </a:p>
          <a:p>
            <a:r>
              <a:rPr lang="en-US" dirty="0" smtClean="0"/>
              <a:t>To </a:t>
            </a:r>
            <a:r>
              <a:rPr lang="en-US" dirty="0"/>
              <a:t>simulate a model represented as a block diagram, the equations need to be represented as a set of first order differential equations</a:t>
            </a:r>
          </a:p>
          <a:p>
            <a:r>
              <a:rPr lang="en-US" dirty="0"/>
              <a:t>Also the initial state variable and reference values need to be determined</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3170239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Integrator Block</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Equation </a:t>
            </a:r>
            <a:r>
              <a:rPr lang="en-US" dirty="0"/>
              <a:t>for an integrator with u as an input and y as an output is </a:t>
            </a:r>
            <a:br>
              <a:rPr lang="en-US" dirty="0"/>
            </a:br>
            <a:r>
              <a:rPr lang="en-US" dirty="0"/>
              <a:t/>
            </a:r>
            <a:br>
              <a:rPr lang="en-US" dirty="0"/>
            </a:br>
            <a:r>
              <a:rPr lang="en-US" dirty="0"/>
              <a:t/>
            </a:r>
            <a:br>
              <a:rPr lang="en-US" dirty="0"/>
            </a:br>
            <a:endParaRPr lang="en-US" dirty="0"/>
          </a:p>
          <a:p>
            <a:r>
              <a:rPr lang="en-US" dirty="0"/>
              <a:t>In steady-state with an initial output of y</a:t>
            </a:r>
            <a:r>
              <a:rPr lang="en-US" baseline="-25000" dirty="0"/>
              <a:t>0</a:t>
            </a:r>
            <a:r>
              <a:rPr lang="en-US" dirty="0"/>
              <a:t>, the initial state is y</a:t>
            </a:r>
            <a:r>
              <a:rPr lang="en-US" baseline="-25000" dirty="0"/>
              <a:t>0 </a:t>
            </a:r>
            <a:r>
              <a:rPr lang="en-US" dirty="0"/>
              <a:t>and the initial input is zero</a:t>
            </a:r>
          </a:p>
        </p:txBody>
      </p:sp>
      <p:graphicFrame>
        <p:nvGraphicFramePr>
          <p:cNvPr id="4" name="Object 3"/>
          <p:cNvGraphicFramePr>
            <a:graphicFrameLocks noChangeAspect="1"/>
          </p:cNvGraphicFramePr>
          <p:nvPr>
            <p:extLst>
              <p:ext uri="{D42A27DB-BD31-4B8C-83A1-F6EECF244321}">
                <p14:modId xmlns:p14="http://schemas.microsoft.com/office/powerpoint/2010/main" val="3364112230"/>
              </p:ext>
            </p:extLst>
          </p:nvPr>
        </p:nvGraphicFramePr>
        <p:xfrm>
          <a:off x="990600" y="3810000"/>
          <a:ext cx="1566863" cy="990600"/>
        </p:xfrm>
        <a:graphic>
          <a:graphicData uri="http://schemas.openxmlformats.org/presentationml/2006/ole">
            <mc:AlternateContent xmlns:mc="http://schemas.openxmlformats.org/markup-compatibility/2006">
              <mc:Choice xmlns:v="urn:schemas-microsoft-com:vml" Requires="v">
                <p:oleObj spid="_x0000_s189480" name="Equation" r:id="rId3" imgW="622080" imgH="393480" progId="Equation.DSMT4">
                  <p:embed/>
                </p:oleObj>
              </mc:Choice>
              <mc:Fallback>
                <p:oleObj name="Equation" r:id="rId3" imgW="622080" imgH="39348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0"/>
                        <a:ext cx="1566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762000" y="1524000"/>
            <a:ext cx="2801767" cy="1143000"/>
            <a:chOff x="1777412" y="1524000"/>
            <a:chExt cx="2801767" cy="1143000"/>
          </a:xfrm>
        </p:grpSpPr>
        <p:pic>
          <p:nvPicPr>
            <p:cNvPr id="6" name="Picture 5"/>
            <p:cNvPicPr/>
            <p:nvPr/>
          </p:nvPicPr>
          <p:blipFill>
            <a:blip r:embed="rId5" cstate="screen">
              <a:extLst>
                <a:ext uri="{28A0092B-C50C-407E-A947-70E740481C1C}">
                  <a14:useLocalDpi xmlns:a14="http://schemas.microsoft.com/office/drawing/2010/main"/>
                </a:ext>
              </a:extLst>
            </a:blip>
            <a:stretch>
              <a:fillRect/>
            </a:stretch>
          </p:blipFill>
          <p:spPr>
            <a:xfrm>
              <a:off x="2805112" y="1524000"/>
              <a:ext cx="700088" cy="1143000"/>
            </a:xfrm>
            <a:prstGeom prst="rect">
              <a:avLst/>
            </a:prstGeom>
            <a:ln w="19050">
              <a:solidFill>
                <a:schemeClr val="tx1"/>
              </a:solidFill>
            </a:ln>
          </p:spPr>
        </p:pic>
        <p:cxnSp>
          <p:nvCxnSpPr>
            <p:cNvPr id="7" name="Straight Arrow Connector 6"/>
            <p:cNvCxnSpPr/>
            <p:nvPr/>
          </p:nvCxnSpPr>
          <p:spPr bwMode="auto">
            <a:xfrm flipV="1">
              <a:off x="2195512" y="2095500"/>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Straight Arrow Connector 7"/>
            <p:cNvCxnSpPr/>
            <p:nvPr/>
          </p:nvCxnSpPr>
          <p:spPr bwMode="auto">
            <a:xfrm flipV="1">
              <a:off x="3505200" y="2101735"/>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9" name="TextBox 10"/>
            <p:cNvSpPr txBox="1"/>
            <p:nvPr/>
          </p:nvSpPr>
          <p:spPr>
            <a:xfrm>
              <a:off x="1777412" y="1858970"/>
              <a:ext cx="356188"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j-lt"/>
                </a:rPr>
                <a:t>u</a:t>
              </a:r>
              <a:endParaRPr lang="en-US" dirty="0">
                <a:solidFill>
                  <a:srgbClr val="1E0000"/>
                </a:solidFill>
                <a:latin typeface="+mj-lt"/>
              </a:endParaRPr>
            </a:p>
          </p:txBody>
        </p:sp>
        <p:sp>
          <p:nvSpPr>
            <p:cNvPr id="10" name="TextBox 12"/>
            <p:cNvSpPr txBox="1"/>
            <p:nvPr/>
          </p:nvSpPr>
          <p:spPr>
            <a:xfrm>
              <a:off x="4240625" y="1852043"/>
              <a:ext cx="338554"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j-lt"/>
                </a:rPr>
                <a:t>y</a:t>
              </a:r>
              <a:endParaRPr lang="en-US" dirty="0">
                <a:solidFill>
                  <a:srgbClr val="1E0000"/>
                </a:solidFill>
                <a:latin typeface="+mj-lt"/>
              </a:endParaRPr>
            </a:p>
          </p:txBody>
        </p:sp>
      </p:grpSp>
      <p:sp>
        <p:nvSpPr>
          <p:cNvPr id="11"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3121718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Order Lag Block</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a:t>Equation with u as an input and y as an output is </a:t>
            </a:r>
            <a:br>
              <a:rPr lang="en-US" dirty="0"/>
            </a:br>
            <a:r>
              <a:rPr lang="en-US" dirty="0"/>
              <a:t/>
            </a:r>
            <a:br>
              <a:rPr lang="en-US" dirty="0"/>
            </a:br>
            <a:r>
              <a:rPr lang="en-US" dirty="0"/>
              <a:t/>
            </a:r>
            <a:br>
              <a:rPr lang="en-US" dirty="0"/>
            </a:br>
            <a:endParaRPr lang="en-US" dirty="0"/>
          </a:p>
          <a:p>
            <a:r>
              <a:rPr lang="en-US" dirty="0"/>
              <a:t>In steady-state with an initial output of y</a:t>
            </a:r>
            <a:r>
              <a:rPr lang="en-US" baseline="-25000" dirty="0"/>
              <a:t>0</a:t>
            </a:r>
            <a:r>
              <a:rPr lang="en-US" dirty="0"/>
              <a:t>, the initial state is y</a:t>
            </a:r>
            <a:r>
              <a:rPr lang="en-US" baseline="-25000" dirty="0"/>
              <a:t>0 </a:t>
            </a:r>
            <a:r>
              <a:rPr lang="en-US" dirty="0"/>
              <a:t>and the initial input is y</a:t>
            </a:r>
            <a:r>
              <a:rPr lang="en-US" baseline="-25000" dirty="0"/>
              <a:t>0</a:t>
            </a:r>
            <a:r>
              <a:rPr lang="en-US" dirty="0"/>
              <a:t>/K</a:t>
            </a:r>
          </a:p>
          <a:p>
            <a:r>
              <a:rPr lang="en-US" dirty="0"/>
              <a:t>Commonly used for measurement delay (e.g., T</a:t>
            </a:r>
            <a:r>
              <a:rPr lang="en-US" baseline="-25000" dirty="0"/>
              <a:t>R</a:t>
            </a:r>
            <a:r>
              <a:rPr lang="en-US" dirty="0"/>
              <a:t> block with IEEE T1)</a:t>
            </a:r>
          </a:p>
        </p:txBody>
      </p:sp>
      <p:graphicFrame>
        <p:nvGraphicFramePr>
          <p:cNvPr id="4" name="Object 3"/>
          <p:cNvGraphicFramePr>
            <a:graphicFrameLocks noChangeAspect="1"/>
          </p:cNvGraphicFramePr>
          <p:nvPr>
            <p:extLst>
              <p:ext uri="{D42A27DB-BD31-4B8C-83A1-F6EECF244321}">
                <p14:modId xmlns:p14="http://schemas.microsoft.com/office/powerpoint/2010/main" val="3495302496"/>
              </p:ext>
            </p:extLst>
          </p:nvPr>
        </p:nvGraphicFramePr>
        <p:xfrm>
          <a:off x="838200" y="3429000"/>
          <a:ext cx="2620963" cy="990600"/>
        </p:xfrm>
        <a:graphic>
          <a:graphicData uri="http://schemas.openxmlformats.org/presentationml/2006/ole">
            <mc:AlternateContent xmlns:mc="http://schemas.openxmlformats.org/markup-compatibility/2006">
              <mc:Choice xmlns:v="urn:schemas-microsoft-com:vml" Requires="v">
                <p:oleObj spid="_x0000_s190504" name="Equation" r:id="rId3" imgW="1041120" imgH="393480" progId="Equation.DSMT4">
                  <p:embed/>
                </p:oleObj>
              </mc:Choice>
              <mc:Fallback>
                <p:oleObj name="Equation" r:id="rId3" imgW="1041120" imgH="39348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9000"/>
                        <a:ext cx="2620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914400" y="1447800"/>
            <a:ext cx="3327232" cy="1143000"/>
            <a:chOff x="1421224" y="1524000"/>
            <a:chExt cx="3327232" cy="1143000"/>
          </a:xfrm>
        </p:grpSpPr>
        <p:pic>
          <p:nvPicPr>
            <p:cNvPr id="7" name="Picture 6"/>
            <p:cNvPicPr/>
            <p:nvPr/>
          </p:nvPicPr>
          <p:blipFill>
            <a:blip r:embed="rId5" cstate="screen">
              <a:extLst>
                <a:ext uri="{28A0092B-C50C-407E-A947-70E740481C1C}">
                  <a14:useLocalDpi xmlns:a14="http://schemas.microsoft.com/office/drawing/2010/main"/>
                </a:ext>
              </a:extLst>
            </a:blip>
            <a:stretch>
              <a:fillRect/>
            </a:stretch>
          </p:blipFill>
          <p:spPr>
            <a:xfrm>
              <a:off x="2503488" y="1524000"/>
              <a:ext cx="1179512" cy="1143000"/>
            </a:xfrm>
            <a:prstGeom prst="rect">
              <a:avLst/>
            </a:prstGeom>
            <a:ln w="19050">
              <a:solidFill>
                <a:schemeClr val="tx1"/>
              </a:solidFill>
            </a:ln>
          </p:spPr>
        </p:pic>
        <p:cxnSp>
          <p:nvCxnSpPr>
            <p:cNvPr id="8" name="Straight Arrow Connector 7"/>
            <p:cNvCxnSpPr/>
            <p:nvPr/>
          </p:nvCxnSpPr>
          <p:spPr bwMode="auto">
            <a:xfrm flipV="1">
              <a:off x="1905000" y="2107970"/>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V="1">
              <a:off x="3733800" y="2109702"/>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0" name="TextBox 7"/>
            <p:cNvSpPr txBox="1"/>
            <p:nvPr/>
          </p:nvSpPr>
          <p:spPr>
            <a:xfrm>
              <a:off x="1421224" y="1840649"/>
              <a:ext cx="338554"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u</a:t>
              </a:r>
              <a:endParaRPr lang="en-US" dirty="0">
                <a:solidFill>
                  <a:srgbClr val="1E0000"/>
                </a:solidFill>
                <a:latin typeface="+mn-lt"/>
              </a:endParaRPr>
            </a:p>
          </p:txBody>
        </p:sp>
        <p:sp>
          <p:nvSpPr>
            <p:cNvPr id="11" name="TextBox 8"/>
            <p:cNvSpPr txBox="1"/>
            <p:nvPr/>
          </p:nvSpPr>
          <p:spPr>
            <a:xfrm>
              <a:off x="4409902" y="1883372"/>
              <a:ext cx="338554"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y</a:t>
              </a:r>
              <a:endParaRPr lang="en-US" dirty="0">
                <a:solidFill>
                  <a:srgbClr val="1E0000"/>
                </a:solidFill>
                <a:latin typeface="+mn-lt"/>
              </a:endParaRPr>
            </a:p>
          </p:txBody>
        </p:sp>
      </p:grpSp>
      <p:grpSp>
        <p:nvGrpSpPr>
          <p:cNvPr id="12" name="Group 11"/>
          <p:cNvGrpSpPr/>
          <p:nvPr/>
        </p:nvGrpSpPr>
        <p:grpSpPr>
          <a:xfrm>
            <a:off x="4892138" y="1471074"/>
            <a:ext cx="2895600" cy="1048414"/>
            <a:chOff x="6019800" y="2948142"/>
            <a:chExt cx="2624001" cy="905792"/>
          </a:xfrm>
        </p:grpSpPr>
        <p:sp>
          <p:nvSpPr>
            <p:cNvPr id="13" name="TextBox 26"/>
            <p:cNvSpPr txBox="1"/>
            <p:nvPr/>
          </p:nvSpPr>
          <p:spPr>
            <a:xfrm>
              <a:off x="6541944" y="3338865"/>
              <a:ext cx="2101857"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chemeClr val="accent5">
                      <a:lumMod val="50000"/>
                    </a:schemeClr>
                  </a:solidFill>
                </a:rPr>
                <a:t>Output of Lag Block</a:t>
              </a:r>
              <a:endParaRPr lang="en-US" dirty="0">
                <a:solidFill>
                  <a:schemeClr val="accent5">
                    <a:lumMod val="50000"/>
                  </a:schemeClr>
                </a:solidFill>
              </a:endParaRPr>
            </a:p>
          </p:txBody>
        </p:sp>
        <p:sp>
          <p:nvSpPr>
            <p:cNvPr id="14" name="Freeform 13"/>
            <p:cNvSpPr/>
            <p:nvPr/>
          </p:nvSpPr>
          <p:spPr>
            <a:xfrm>
              <a:off x="6347992" y="3302290"/>
              <a:ext cx="1447803" cy="551644"/>
            </a:xfrm>
            <a:custGeom>
              <a:avLst/>
              <a:gdLst>
                <a:gd name="connsiteX0" fmla="*/ 0 w 2863272"/>
                <a:gd name="connsiteY0" fmla="*/ 1173018 h 1173018"/>
                <a:gd name="connsiteX1" fmla="*/ 0 w 2863272"/>
                <a:gd name="connsiteY1" fmla="*/ 9236 h 1173018"/>
                <a:gd name="connsiteX2" fmla="*/ 2863272 w 2863272"/>
                <a:gd name="connsiteY2" fmla="*/ 0 h 1173018"/>
              </a:gdLst>
              <a:ahLst/>
              <a:cxnLst>
                <a:cxn ang="0">
                  <a:pos x="connsiteX0" y="connsiteY0"/>
                </a:cxn>
                <a:cxn ang="0">
                  <a:pos x="connsiteX1" y="connsiteY1"/>
                </a:cxn>
                <a:cxn ang="0">
                  <a:pos x="connsiteX2" y="connsiteY2"/>
                </a:cxn>
              </a:cxnLst>
              <a:rect l="l" t="t" r="r" b="b"/>
              <a:pathLst>
                <a:path w="2863272" h="1173018">
                  <a:moveTo>
                    <a:pt x="0" y="1173018"/>
                  </a:moveTo>
                  <a:lnTo>
                    <a:pt x="0" y="9236"/>
                  </a:lnTo>
                  <a:lnTo>
                    <a:pt x="2863272" y="0"/>
                  </a:lnTo>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endParaRPr lang="en-US"/>
            </a:p>
          </p:txBody>
        </p:sp>
        <p:sp>
          <p:nvSpPr>
            <p:cNvPr id="15" name="Freeform 14"/>
            <p:cNvSpPr/>
            <p:nvPr/>
          </p:nvSpPr>
          <p:spPr>
            <a:xfrm>
              <a:off x="6019800" y="3124200"/>
              <a:ext cx="1905000" cy="721047"/>
            </a:xfrm>
            <a:custGeom>
              <a:avLst/>
              <a:gdLst>
                <a:gd name="connsiteX0" fmla="*/ 0 w 4775200"/>
                <a:gd name="connsiteY0" fmla="*/ 0 h 1533236"/>
                <a:gd name="connsiteX1" fmla="*/ 9236 w 4775200"/>
                <a:gd name="connsiteY1" fmla="*/ 1533236 h 1533236"/>
                <a:gd name="connsiteX2" fmla="*/ 4775200 w 4775200"/>
                <a:gd name="connsiteY2" fmla="*/ 1514763 h 1533236"/>
              </a:gdLst>
              <a:ahLst/>
              <a:cxnLst>
                <a:cxn ang="0">
                  <a:pos x="connsiteX0" y="connsiteY0"/>
                </a:cxn>
                <a:cxn ang="0">
                  <a:pos x="connsiteX1" y="connsiteY1"/>
                </a:cxn>
                <a:cxn ang="0">
                  <a:pos x="connsiteX2" y="connsiteY2"/>
                </a:cxn>
              </a:cxnLst>
              <a:rect l="l" t="t" r="r" b="b"/>
              <a:pathLst>
                <a:path w="4775200" h="1533236">
                  <a:moveTo>
                    <a:pt x="0" y="0"/>
                  </a:moveTo>
                  <a:cubicBezTo>
                    <a:pt x="3079" y="511079"/>
                    <a:pt x="6157" y="1022157"/>
                    <a:pt x="9236" y="1533236"/>
                  </a:cubicBezTo>
                  <a:lnTo>
                    <a:pt x="4775200" y="1514763"/>
                  </a:lnTo>
                </a:path>
              </a:pathLst>
            </a:custGeom>
            <a:noFill/>
            <a:ln w="3175">
              <a:solidFill>
                <a:schemeClr val="tx1"/>
              </a:solidFill>
              <a:headEnd type="triangle" w="med" len="med"/>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endParaRPr lang="en-US"/>
            </a:p>
          </p:txBody>
        </p:sp>
        <p:sp>
          <p:nvSpPr>
            <p:cNvPr id="16" name="TextBox 22"/>
            <p:cNvSpPr txBox="1"/>
            <p:nvPr/>
          </p:nvSpPr>
          <p:spPr>
            <a:xfrm>
              <a:off x="6132148" y="2948142"/>
              <a:ext cx="1030651"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chemeClr val="accent2">
                      <a:lumMod val="60000"/>
                      <a:lumOff val="40000"/>
                    </a:schemeClr>
                  </a:solidFill>
                </a:rPr>
                <a:t>Input</a:t>
              </a:r>
              <a:endParaRPr lang="en-US" dirty="0">
                <a:solidFill>
                  <a:schemeClr val="accent2">
                    <a:lumMod val="60000"/>
                    <a:lumOff val="40000"/>
                  </a:schemeClr>
                </a:solidFill>
              </a:endParaRPr>
            </a:p>
          </p:txBody>
        </p:sp>
        <p:sp>
          <p:nvSpPr>
            <p:cNvPr id="17" name="Freeform 16"/>
            <p:cNvSpPr/>
            <p:nvPr/>
          </p:nvSpPr>
          <p:spPr>
            <a:xfrm>
              <a:off x="6354978" y="3302289"/>
              <a:ext cx="1440817" cy="542957"/>
            </a:xfrm>
            <a:custGeom>
              <a:avLst/>
              <a:gdLst>
                <a:gd name="connsiteX0" fmla="*/ 0 w 2835563"/>
                <a:gd name="connsiteY0" fmla="*/ 1193098 h 1193098"/>
                <a:gd name="connsiteX1" fmla="*/ 295563 w 2835563"/>
                <a:gd name="connsiteY1" fmla="*/ 389535 h 1193098"/>
                <a:gd name="connsiteX2" fmla="*/ 720436 w 2835563"/>
                <a:gd name="connsiteY2" fmla="*/ 47789 h 1193098"/>
                <a:gd name="connsiteX3" fmla="*/ 2835563 w 2835563"/>
                <a:gd name="connsiteY3" fmla="*/ 10844 h 1193098"/>
                <a:gd name="connsiteX0" fmla="*/ 0 w 2835563"/>
                <a:gd name="connsiteY0" fmla="*/ 1196063 h 1196063"/>
                <a:gd name="connsiteX1" fmla="*/ 203199 w 2835563"/>
                <a:gd name="connsiteY1" fmla="*/ 447919 h 1196063"/>
                <a:gd name="connsiteX2" fmla="*/ 720436 w 2835563"/>
                <a:gd name="connsiteY2" fmla="*/ 50754 h 1196063"/>
                <a:gd name="connsiteX3" fmla="*/ 2835563 w 2835563"/>
                <a:gd name="connsiteY3" fmla="*/ 13809 h 1196063"/>
                <a:gd name="connsiteX0" fmla="*/ 0 w 2835563"/>
                <a:gd name="connsiteY0" fmla="*/ 1187863 h 1187863"/>
                <a:gd name="connsiteX1" fmla="*/ 203199 w 2835563"/>
                <a:gd name="connsiteY1" fmla="*/ 439719 h 1187863"/>
                <a:gd name="connsiteX2" fmla="*/ 544945 w 2835563"/>
                <a:gd name="connsiteY2" fmla="*/ 70263 h 1187863"/>
                <a:gd name="connsiteX3" fmla="*/ 2835563 w 2835563"/>
                <a:gd name="connsiteY3" fmla="*/ 5609 h 1187863"/>
                <a:gd name="connsiteX0" fmla="*/ 0 w 2835563"/>
                <a:gd name="connsiteY0" fmla="*/ 1183879 h 1183879"/>
                <a:gd name="connsiteX1" fmla="*/ 203199 w 2835563"/>
                <a:gd name="connsiteY1" fmla="*/ 435735 h 1183879"/>
                <a:gd name="connsiteX2" fmla="*/ 544945 w 2835563"/>
                <a:gd name="connsiteY2" fmla="*/ 66279 h 1183879"/>
                <a:gd name="connsiteX3" fmla="*/ 2835563 w 2835563"/>
                <a:gd name="connsiteY3" fmla="*/ 1625 h 1183879"/>
                <a:gd name="connsiteX0" fmla="*/ 0 w 2835563"/>
                <a:gd name="connsiteY0" fmla="*/ 1151902 h 1151902"/>
                <a:gd name="connsiteX1" fmla="*/ 203199 w 2835563"/>
                <a:gd name="connsiteY1" fmla="*/ 403758 h 1151902"/>
                <a:gd name="connsiteX2" fmla="*/ 544945 w 2835563"/>
                <a:gd name="connsiteY2" fmla="*/ 34302 h 1151902"/>
                <a:gd name="connsiteX3" fmla="*/ 2835563 w 2835563"/>
                <a:gd name="connsiteY3" fmla="*/ 25066 h 1151902"/>
                <a:gd name="connsiteX0" fmla="*/ 0 w 2835563"/>
                <a:gd name="connsiteY0" fmla="*/ 1166829 h 1166829"/>
                <a:gd name="connsiteX1" fmla="*/ 203199 w 2835563"/>
                <a:gd name="connsiteY1" fmla="*/ 418685 h 1166829"/>
                <a:gd name="connsiteX2" fmla="*/ 544945 w 2835563"/>
                <a:gd name="connsiteY2" fmla="*/ 49229 h 1166829"/>
                <a:gd name="connsiteX3" fmla="*/ 2835563 w 2835563"/>
                <a:gd name="connsiteY3" fmla="*/ 12284 h 1166829"/>
                <a:gd name="connsiteX0" fmla="*/ 0 w 2835568"/>
                <a:gd name="connsiteY0" fmla="*/ 1166829 h 1166829"/>
                <a:gd name="connsiteX1" fmla="*/ 203199 w 2835568"/>
                <a:gd name="connsiteY1" fmla="*/ 418685 h 1166829"/>
                <a:gd name="connsiteX2" fmla="*/ 544945 w 2835568"/>
                <a:gd name="connsiteY2" fmla="*/ 49229 h 1166829"/>
                <a:gd name="connsiteX3" fmla="*/ 2835563 w 2835568"/>
                <a:gd name="connsiteY3" fmla="*/ 12284 h 1166829"/>
                <a:gd name="connsiteX0" fmla="*/ 0 w 2835568"/>
                <a:gd name="connsiteY0" fmla="*/ 1158886 h 1158886"/>
                <a:gd name="connsiteX1" fmla="*/ 212435 w 2835568"/>
                <a:gd name="connsiteY1" fmla="*/ 198306 h 1158886"/>
                <a:gd name="connsiteX2" fmla="*/ 544945 w 2835568"/>
                <a:gd name="connsiteY2" fmla="*/ 41286 h 1158886"/>
                <a:gd name="connsiteX3" fmla="*/ 2835563 w 2835568"/>
                <a:gd name="connsiteY3" fmla="*/ 4341 h 1158886"/>
                <a:gd name="connsiteX0" fmla="*/ 41955 w 2877518"/>
                <a:gd name="connsiteY0" fmla="*/ 1154545 h 1154545"/>
                <a:gd name="connsiteX1" fmla="*/ 254390 w 2877518"/>
                <a:gd name="connsiteY1" fmla="*/ 193965 h 1154545"/>
                <a:gd name="connsiteX2" fmla="*/ 2877518 w 2877518"/>
                <a:gd name="connsiteY2" fmla="*/ 0 h 1154545"/>
                <a:gd name="connsiteX0" fmla="*/ 0 w 2835563"/>
                <a:gd name="connsiteY0" fmla="*/ 1156205 h 1156205"/>
                <a:gd name="connsiteX1" fmla="*/ 397163 w 2835563"/>
                <a:gd name="connsiteY1" fmla="*/ 112498 h 1156205"/>
                <a:gd name="connsiteX2" fmla="*/ 2835563 w 2835563"/>
                <a:gd name="connsiteY2" fmla="*/ 1660 h 1156205"/>
                <a:gd name="connsiteX0" fmla="*/ 6351 w 2841914"/>
                <a:gd name="connsiteY0" fmla="*/ 1156205 h 1156205"/>
                <a:gd name="connsiteX1" fmla="*/ 403514 w 2841914"/>
                <a:gd name="connsiteY1" fmla="*/ 112498 h 1156205"/>
                <a:gd name="connsiteX2" fmla="*/ 2841914 w 2841914"/>
                <a:gd name="connsiteY2" fmla="*/ 1660 h 1156205"/>
                <a:gd name="connsiteX0" fmla="*/ 7236 w 2879745"/>
                <a:gd name="connsiteY0" fmla="*/ 1173018 h 1173018"/>
                <a:gd name="connsiteX1" fmla="*/ 404399 w 2879745"/>
                <a:gd name="connsiteY1" fmla="*/ 129311 h 1173018"/>
                <a:gd name="connsiteX2" fmla="*/ 2879745 w 2879745"/>
                <a:gd name="connsiteY2" fmla="*/ 0 h 1173018"/>
                <a:gd name="connsiteX0" fmla="*/ 7236 w 2879996"/>
                <a:gd name="connsiteY0" fmla="*/ 1190306 h 1190306"/>
                <a:gd name="connsiteX1" fmla="*/ 404399 w 2879996"/>
                <a:gd name="connsiteY1" fmla="*/ 146599 h 1190306"/>
                <a:gd name="connsiteX2" fmla="*/ 2879745 w 2879996"/>
                <a:gd name="connsiteY2" fmla="*/ 17288 h 1190306"/>
                <a:gd name="connsiteX0" fmla="*/ 8876 w 2881635"/>
                <a:gd name="connsiteY0" fmla="*/ 1190306 h 1190306"/>
                <a:gd name="connsiteX1" fmla="*/ 396803 w 2881635"/>
                <a:gd name="connsiteY1" fmla="*/ 146599 h 1190306"/>
                <a:gd name="connsiteX2" fmla="*/ 2881385 w 2881635"/>
                <a:gd name="connsiteY2" fmla="*/ 17288 h 1190306"/>
              </a:gdLst>
              <a:ahLst/>
              <a:cxnLst>
                <a:cxn ang="0">
                  <a:pos x="connsiteX0" y="connsiteY0"/>
                </a:cxn>
                <a:cxn ang="0">
                  <a:pos x="connsiteX1" y="connsiteY1"/>
                </a:cxn>
                <a:cxn ang="0">
                  <a:pos x="connsiteX2" y="connsiteY2"/>
                </a:cxn>
              </a:cxnLst>
              <a:rect l="l" t="t" r="r" b="b"/>
              <a:pathLst>
                <a:path w="2881635" h="1190306">
                  <a:moveTo>
                    <a:pt x="8876" y="1190306"/>
                  </a:moveTo>
                  <a:cubicBezTo>
                    <a:pt x="4258" y="1161058"/>
                    <a:pt x="-81949" y="342102"/>
                    <a:pt x="396803" y="146599"/>
                  </a:cubicBezTo>
                  <a:cubicBezTo>
                    <a:pt x="875555" y="-48904"/>
                    <a:pt x="2907554" y="2279"/>
                    <a:pt x="2881385" y="17288"/>
                  </a:cubicBezTo>
                </a:path>
              </a:pathLst>
            </a:custGeom>
            <a:noFill/>
            <a:ln w="1905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endParaRPr lang="en-US"/>
            </a:p>
          </p:txBody>
        </p:sp>
      </p:grpSp>
      <p:sp>
        <p:nvSpPr>
          <p:cNvPr id="1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3867585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 Block</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Block </a:t>
            </a:r>
            <a:r>
              <a:rPr lang="en-US" dirty="0"/>
              <a:t>takes the derivative of the input, with scaling K</a:t>
            </a:r>
            <a:r>
              <a:rPr lang="en-US" baseline="-25000" dirty="0"/>
              <a:t>D</a:t>
            </a:r>
            <a:r>
              <a:rPr lang="en-US" dirty="0"/>
              <a:t> and a first order lag with T</a:t>
            </a:r>
            <a:r>
              <a:rPr lang="en-US" baseline="-25000" dirty="0"/>
              <a:t>D</a:t>
            </a:r>
          </a:p>
          <a:p>
            <a:pPr lvl="1"/>
            <a:r>
              <a:rPr lang="en-US" dirty="0"/>
              <a:t>Physically we can't take the derivative without some </a:t>
            </a:r>
            <a:r>
              <a:rPr lang="en-US" dirty="0" smtClean="0"/>
              <a:t>lag</a:t>
            </a:r>
          </a:p>
          <a:p>
            <a:pPr lvl="1"/>
            <a:r>
              <a:rPr lang="en-US" dirty="0" smtClean="0"/>
              <a:t>An example is the feedback block in the IEEET1 model</a:t>
            </a:r>
            <a:endParaRPr lang="en-US" dirty="0"/>
          </a:p>
          <a:p>
            <a:r>
              <a:rPr lang="en-US" dirty="0"/>
              <a:t>In steady-state the output of the block is zero</a:t>
            </a:r>
          </a:p>
          <a:p>
            <a:r>
              <a:rPr lang="en-US" dirty="0"/>
              <a:t>State equations require a more general approach </a:t>
            </a:r>
          </a:p>
          <a:p>
            <a:endParaRPr lang="en-US" dirty="0"/>
          </a:p>
        </p:txBody>
      </p:sp>
      <p:grpSp>
        <p:nvGrpSpPr>
          <p:cNvPr id="4" name="Group 3"/>
          <p:cNvGrpSpPr/>
          <p:nvPr/>
        </p:nvGrpSpPr>
        <p:grpSpPr>
          <a:xfrm>
            <a:off x="1421224" y="1468438"/>
            <a:ext cx="3416359" cy="1254125"/>
            <a:chOff x="1421224" y="1468438"/>
            <a:chExt cx="3416359" cy="1254125"/>
          </a:xfrm>
        </p:grpSpPr>
        <p:graphicFrame>
          <p:nvGraphicFramePr>
            <p:cNvPr id="5" name="Object 4"/>
            <p:cNvGraphicFramePr>
              <a:graphicFrameLocks noChangeAspect="1"/>
            </p:cNvGraphicFramePr>
            <p:nvPr>
              <p:extLst>
                <p:ext uri="{D42A27DB-BD31-4B8C-83A1-F6EECF244321}">
                  <p14:modId xmlns:p14="http://schemas.microsoft.com/office/powerpoint/2010/main" val="2714593132"/>
                </p:ext>
              </p:extLst>
            </p:nvPr>
          </p:nvGraphicFramePr>
          <p:xfrm>
            <a:off x="2374900" y="1468438"/>
            <a:ext cx="1436688" cy="1254125"/>
          </p:xfrm>
          <a:graphic>
            <a:graphicData uri="http://schemas.openxmlformats.org/presentationml/2006/ole">
              <mc:AlternateContent xmlns:mc="http://schemas.openxmlformats.org/markup-compatibility/2006">
                <mc:Choice xmlns:v="urn:schemas-microsoft-com:vml" Requires="v">
                  <p:oleObj spid="_x0000_s191528" name="Equation" r:id="rId3" imgW="495000" imgH="431640" progId="Equation.DSMT4">
                    <p:embed/>
                  </p:oleObj>
                </mc:Choice>
                <mc:Fallback>
                  <p:oleObj name="Equation" r:id="rId3" imgW="495000" imgH="431640" progId="Equation.DSMT4">
                    <p:embed/>
                    <p:pic>
                      <p:nvPicPr>
                        <p:cNvPr id="5" name="Object 4"/>
                        <p:cNvPicPr/>
                        <p:nvPr/>
                      </p:nvPicPr>
                      <p:blipFill>
                        <a:blip r:embed="rId4"/>
                        <a:stretch>
                          <a:fillRect/>
                        </a:stretch>
                      </p:blipFill>
                      <p:spPr>
                        <a:xfrm>
                          <a:off x="2374900" y="1468438"/>
                          <a:ext cx="1436688" cy="1254125"/>
                        </a:xfrm>
                        <a:prstGeom prst="rect">
                          <a:avLst/>
                        </a:prstGeom>
                        <a:ln w="19050">
                          <a:solidFill>
                            <a:schemeClr val="tx1"/>
                          </a:solidFill>
                        </a:ln>
                      </p:spPr>
                    </p:pic>
                  </p:oleObj>
                </mc:Fallback>
              </mc:AlternateContent>
            </a:graphicData>
          </a:graphic>
        </p:graphicFrame>
        <p:cxnSp>
          <p:nvCxnSpPr>
            <p:cNvPr id="6" name="Straight Arrow Connector 5"/>
            <p:cNvCxnSpPr/>
            <p:nvPr/>
          </p:nvCxnSpPr>
          <p:spPr bwMode="auto">
            <a:xfrm flipV="1">
              <a:off x="1777412" y="2112663"/>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flipV="1">
              <a:off x="3810000" y="2076640"/>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TextBox 7"/>
            <p:cNvSpPr txBox="1"/>
            <p:nvPr/>
          </p:nvSpPr>
          <p:spPr>
            <a:xfrm>
              <a:off x="1421224" y="1888065"/>
              <a:ext cx="364202" cy="523220"/>
            </a:xfrm>
            <a:prstGeom prst="rect">
              <a:avLst/>
            </a:prstGeom>
            <a:noFill/>
          </p:spPr>
          <p:txBody>
            <a:bodyPr wrap="none" rtlCol="0">
              <a:spAutoFit/>
            </a:bodyPr>
            <a:lstStyle/>
            <a:p>
              <a:r>
                <a:rPr lang="en-US" dirty="0" smtClean="0">
                  <a:solidFill>
                    <a:srgbClr val="1E0000"/>
                  </a:solidFill>
                </a:rPr>
                <a:t>u</a:t>
              </a:r>
              <a:endParaRPr lang="en-US" dirty="0">
                <a:solidFill>
                  <a:srgbClr val="1E0000"/>
                </a:solidFill>
              </a:endParaRPr>
            </a:p>
          </p:txBody>
        </p:sp>
        <p:sp>
          <p:nvSpPr>
            <p:cNvPr id="9" name="TextBox 8"/>
            <p:cNvSpPr txBox="1"/>
            <p:nvPr/>
          </p:nvSpPr>
          <p:spPr>
            <a:xfrm>
              <a:off x="4473381" y="1842035"/>
              <a:ext cx="364202" cy="523220"/>
            </a:xfrm>
            <a:prstGeom prst="rect">
              <a:avLst/>
            </a:prstGeom>
            <a:noFill/>
          </p:spPr>
          <p:txBody>
            <a:bodyPr wrap="none" rtlCol="0">
              <a:spAutoFit/>
            </a:bodyPr>
            <a:lstStyle/>
            <a:p>
              <a:r>
                <a:rPr lang="en-US" dirty="0" smtClean="0">
                  <a:solidFill>
                    <a:srgbClr val="1E0000"/>
                  </a:solidFill>
                </a:rPr>
                <a:t>y</a:t>
              </a:r>
              <a:endParaRPr lang="en-US" dirty="0">
                <a:solidFill>
                  <a:srgbClr val="1E0000"/>
                </a:solidFill>
              </a:endParaRPr>
            </a:p>
          </p:txBody>
        </p:sp>
      </p:gr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176654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Equations for More Complicated Functions</a:t>
            </a:r>
          </a:p>
        </p:txBody>
      </p:sp>
      <p:sp>
        <p:nvSpPr>
          <p:cNvPr id="3" name="Content Placeholder 2"/>
          <p:cNvSpPr>
            <a:spLocks noGrp="1"/>
          </p:cNvSpPr>
          <p:nvPr>
            <p:ph idx="1"/>
          </p:nvPr>
        </p:nvSpPr>
        <p:spPr/>
        <p:txBody>
          <a:bodyPr/>
          <a:lstStyle/>
          <a:p>
            <a:r>
              <a:rPr lang="en-US" dirty="0"/>
              <a:t>There is not a unique way of obtaining state equations for more complicated functions with a general form</a:t>
            </a:r>
            <a:br>
              <a:rPr lang="en-US" dirty="0"/>
            </a:br>
            <a:r>
              <a:rPr lang="en-US" dirty="0"/>
              <a:t/>
            </a:r>
            <a:br>
              <a:rPr lang="en-US" dirty="0"/>
            </a:br>
            <a:r>
              <a:rPr lang="en-US" dirty="0"/>
              <a:t/>
            </a:r>
            <a:br>
              <a:rPr lang="en-US" dirty="0"/>
            </a:br>
            <a:r>
              <a:rPr lang="en-US" dirty="0"/>
              <a:t/>
            </a:r>
            <a:br>
              <a:rPr lang="en-US" dirty="0"/>
            </a:br>
            <a:endParaRPr lang="en-US" dirty="0"/>
          </a:p>
          <a:p>
            <a:endParaRPr lang="en-US" dirty="0"/>
          </a:p>
          <a:p>
            <a:r>
              <a:rPr lang="en-US" dirty="0"/>
              <a:t>To be physically realizable we need n &gt;= m</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25802151"/>
              </p:ext>
            </p:extLst>
          </p:nvPr>
        </p:nvGraphicFramePr>
        <p:xfrm>
          <a:off x="914400" y="2209800"/>
          <a:ext cx="5257800" cy="2027987"/>
        </p:xfrm>
        <a:graphic>
          <a:graphicData uri="http://schemas.openxmlformats.org/presentationml/2006/ole">
            <mc:AlternateContent xmlns:mc="http://schemas.openxmlformats.org/markup-compatibility/2006">
              <mc:Choice xmlns:v="urn:schemas-microsoft-com:vml" Requires="v">
                <p:oleObj spid="_x0000_s192533" name="Equation" r:id="rId3" imgW="2171520" imgH="838080" progId="Equation.DSMT4">
                  <p:embed/>
                </p:oleObj>
              </mc:Choice>
              <mc:Fallback>
                <p:oleObj name="Equation" r:id="rId3" imgW="2171520" imgH="838080" progId="Equation.DSMT4">
                  <p:embed/>
                  <p:pic>
                    <p:nvPicPr>
                      <p:cNvPr id="0" name=""/>
                      <p:cNvPicPr>
                        <a:picLocks noChangeAspect="1" noChangeArrowheads="1"/>
                      </p:cNvPicPr>
                      <p:nvPr/>
                    </p:nvPicPr>
                    <p:blipFill>
                      <a:blip r:embed="rId4"/>
                      <a:srcRect/>
                      <a:stretch>
                        <a:fillRect/>
                      </a:stretch>
                    </p:blipFill>
                    <p:spPr bwMode="auto">
                      <a:xfrm>
                        <a:off x="914400" y="2209800"/>
                        <a:ext cx="5257800" cy="2027987"/>
                      </a:xfrm>
                      <a:prstGeom prst="rect">
                        <a:avLst/>
                      </a:prstGeom>
                      <a:noFill/>
                      <a:ln>
                        <a:noFill/>
                      </a:ln>
                      <a:extLst/>
                    </p:spPr>
                  </p:pic>
                </p:oleObj>
              </mc:Fallback>
            </mc:AlternateContent>
          </a:graphicData>
        </a:graphic>
      </p:graphicFrame>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201030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Block Diagram Approach</a:t>
            </a:r>
          </a:p>
        </p:txBody>
      </p:sp>
      <p:sp>
        <p:nvSpPr>
          <p:cNvPr id="3" name="Content Placeholder 2"/>
          <p:cNvSpPr>
            <a:spLocks noGrp="1"/>
          </p:cNvSpPr>
          <p:nvPr>
            <p:ph idx="1"/>
          </p:nvPr>
        </p:nvSpPr>
        <p:spPr>
          <a:xfrm>
            <a:off x="365760" y="1280160"/>
            <a:ext cx="8001000" cy="1005840"/>
          </a:xfrm>
        </p:spPr>
        <p:txBody>
          <a:bodyPr/>
          <a:lstStyle/>
          <a:p>
            <a:r>
              <a:rPr lang="en-US" dirty="0"/>
              <a:t>One integration approach is illustrated in the below block diagram</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8675" y="2323149"/>
            <a:ext cx="8339492" cy="2362200"/>
          </a:xfrm>
          <a:prstGeom prst="rect">
            <a:avLst/>
          </a:prstGeom>
        </p:spPr>
      </p:pic>
      <p:sp>
        <p:nvSpPr>
          <p:cNvPr id="5" name="Rectangle 4"/>
          <p:cNvSpPr/>
          <p:nvPr/>
        </p:nvSpPr>
        <p:spPr>
          <a:xfrm>
            <a:off x="640967" y="6248400"/>
            <a:ext cx="8077200" cy="338554"/>
          </a:xfrm>
          <a:prstGeom prst="rect">
            <a:avLst/>
          </a:prstGeom>
        </p:spPr>
        <p:txBody>
          <a:bodyPr wrap="square">
            <a:spAutoFit/>
          </a:bodyPr>
          <a:lstStyle/>
          <a:p>
            <a:r>
              <a:rPr lang="en-US" sz="1600" dirty="0">
                <a:solidFill>
                  <a:srgbClr val="1E0000"/>
                </a:solidFill>
              </a:rPr>
              <a:t>Image source: W.L. Brogan, </a:t>
            </a:r>
            <a:r>
              <a:rPr lang="en-US" sz="1600" i="1" dirty="0">
                <a:solidFill>
                  <a:srgbClr val="1E0000"/>
                </a:solidFill>
              </a:rPr>
              <a:t>Modern Control Theory</a:t>
            </a:r>
            <a:r>
              <a:rPr lang="en-US" sz="1600" dirty="0">
                <a:solidFill>
                  <a:srgbClr val="1E0000"/>
                </a:solidFill>
              </a:rPr>
              <a:t>, </a:t>
            </a:r>
            <a:r>
              <a:rPr lang="en-US" sz="1600" dirty="0" smtClean="0">
                <a:solidFill>
                  <a:srgbClr val="1E0000"/>
                </a:solidFill>
              </a:rPr>
              <a:t>Prentice </a:t>
            </a:r>
            <a:r>
              <a:rPr lang="en-US" sz="1600" dirty="0">
                <a:solidFill>
                  <a:srgbClr val="1E0000"/>
                </a:solidFill>
              </a:rPr>
              <a:t>Hall, 1991, Figure 3.7</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2697896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 Example</a:t>
            </a:r>
          </a:p>
        </p:txBody>
      </p:sp>
      <p:sp>
        <p:nvSpPr>
          <p:cNvPr id="3" name="Content Placeholder 2"/>
          <p:cNvSpPr>
            <a:spLocks noGrp="1"/>
          </p:cNvSpPr>
          <p:nvPr>
            <p:ph idx="1"/>
          </p:nvPr>
        </p:nvSpPr>
        <p:spPr/>
        <p:txBody>
          <a:bodyPr/>
          <a:lstStyle/>
          <a:p>
            <a:r>
              <a:rPr lang="en-US" dirty="0"/>
              <a:t>Write in form</a:t>
            </a:r>
          </a:p>
          <a:p>
            <a:endParaRPr lang="en-US" dirty="0"/>
          </a:p>
          <a:p>
            <a:pPr marL="0" indent="0">
              <a:buNone/>
            </a:pPr>
            <a:endParaRPr lang="en-US" dirty="0"/>
          </a:p>
          <a:p>
            <a:pPr marL="0" indent="0">
              <a:buNone/>
            </a:pPr>
            <a:endParaRPr lang="en-US" dirty="0"/>
          </a:p>
          <a:p>
            <a:r>
              <a:rPr lang="en-US" dirty="0"/>
              <a:t>Hence </a:t>
            </a:r>
            <a:r>
              <a:rPr lang="en-US" dirty="0">
                <a:latin typeface="Symbol" panose="05050102010706020507" pitchFamily="18" charset="2"/>
              </a:rPr>
              <a:t>b</a:t>
            </a:r>
            <a:r>
              <a:rPr lang="en-US" baseline="-25000" dirty="0"/>
              <a:t>0</a:t>
            </a:r>
            <a:r>
              <a:rPr lang="en-US" dirty="0"/>
              <a:t>=0, </a:t>
            </a:r>
            <a:r>
              <a:rPr lang="en-US" dirty="0">
                <a:latin typeface="Symbol" panose="05050102010706020507" pitchFamily="18" charset="2"/>
              </a:rPr>
              <a:t>b</a:t>
            </a:r>
            <a:r>
              <a:rPr lang="en-US" baseline="-25000" dirty="0"/>
              <a:t>1</a:t>
            </a:r>
            <a:r>
              <a:rPr lang="en-US" dirty="0"/>
              <a:t>=K</a:t>
            </a:r>
            <a:r>
              <a:rPr lang="en-US" baseline="-25000" dirty="0"/>
              <a:t>D</a:t>
            </a:r>
            <a:r>
              <a:rPr lang="en-US" dirty="0"/>
              <a:t>/T</a:t>
            </a:r>
            <a:r>
              <a:rPr lang="en-US" baseline="-25000" dirty="0"/>
              <a:t>D</a:t>
            </a:r>
            <a:r>
              <a:rPr lang="en-US" dirty="0"/>
              <a:t>, </a:t>
            </a:r>
            <a:r>
              <a:rPr lang="en-US" dirty="0">
                <a:latin typeface="Symbol" panose="05050102010706020507" pitchFamily="18" charset="2"/>
              </a:rPr>
              <a:t>a</a:t>
            </a:r>
            <a:r>
              <a:rPr lang="en-US" baseline="-25000" dirty="0"/>
              <a:t>0</a:t>
            </a:r>
            <a:r>
              <a:rPr lang="en-US" dirty="0"/>
              <a:t>=1/T</a:t>
            </a:r>
            <a:r>
              <a:rPr lang="en-US" baseline="-25000" dirty="0"/>
              <a:t>D</a:t>
            </a:r>
          </a:p>
          <a:p>
            <a:r>
              <a:rPr lang="en-US" dirty="0"/>
              <a:t>Define single state variable x, then</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46677686"/>
              </p:ext>
            </p:extLst>
          </p:nvPr>
        </p:nvGraphicFramePr>
        <p:xfrm>
          <a:off x="1066800" y="1828800"/>
          <a:ext cx="1219200" cy="1334529"/>
        </p:xfrm>
        <a:graphic>
          <a:graphicData uri="http://schemas.openxmlformats.org/presentationml/2006/ole">
            <mc:AlternateContent xmlns:mc="http://schemas.openxmlformats.org/markup-compatibility/2006">
              <mc:Choice xmlns:v="urn:schemas-microsoft-com:vml" Requires="v">
                <p:oleObj spid="_x0000_s193576" name="Equation" r:id="rId3" imgW="545760" imgH="596880" progId="Equation.DSMT4">
                  <p:embed/>
                </p:oleObj>
              </mc:Choice>
              <mc:Fallback>
                <p:oleObj name="Equation" r:id="rId3" imgW="545760" imgH="596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219200" cy="1334529"/>
                      </a:xfrm>
                      <a:prstGeom prst="rect">
                        <a:avLst/>
                      </a:prstGeom>
                      <a:noFill/>
                      <a:ln w="19050">
                        <a:solidFill>
                          <a:schemeClr val="tx1"/>
                        </a:solidFill>
                        <a:miter lim="800000"/>
                        <a:headEnd/>
                        <a:tailEnd/>
                      </a:ln>
                    </p:spPr>
                  </p:pic>
                </p:oleObj>
              </mc:Fallback>
            </mc:AlternateContent>
          </a:graphicData>
        </a:graphic>
      </p:graphicFrame>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71032" y="1454591"/>
            <a:ext cx="5562600" cy="1575632"/>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368201839"/>
              </p:ext>
            </p:extLst>
          </p:nvPr>
        </p:nvGraphicFramePr>
        <p:xfrm>
          <a:off x="914400" y="4495800"/>
          <a:ext cx="3124200" cy="1970456"/>
        </p:xfrm>
        <a:graphic>
          <a:graphicData uri="http://schemas.openxmlformats.org/presentationml/2006/ole">
            <mc:AlternateContent xmlns:mc="http://schemas.openxmlformats.org/markup-compatibility/2006">
              <mc:Choice xmlns:v="urn:schemas-microsoft-com:vml" Requires="v">
                <p:oleObj spid="_x0000_s193577" name="Equation" r:id="rId6" imgW="1409400" imgH="888840" progId="Equation.DSMT4">
                  <p:embed/>
                </p:oleObj>
              </mc:Choice>
              <mc:Fallback>
                <p:oleObj name="Equation" r:id="rId6" imgW="1409400" imgH="888840" progId="Equation.DSMT4">
                  <p:embed/>
                  <p:pic>
                    <p:nvPicPr>
                      <p:cNvPr id="0" name=""/>
                      <p:cNvPicPr>
                        <a:picLocks noChangeAspect="1" noChangeArrowheads="1"/>
                      </p:cNvPicPr>
                      <p:nvPr/>
                    </p:nvPicPr>
                    <p:blipFill>
                      <a:blip r:embed="rId7"/>
                      <a:srcRect/>
                      <a:stretch>
                        <a:fillRect/>
                      </a:stretch>
                    </p:blipFill>
                    <p:spPr bwMode="auto">
                      <a:xfrm>
                        <a:off x="914400" y="4495800"/>
                        <a:ext cx="3124200" cy="1970456"/>
                      </a:xfrm>
                      <a:prstGeom prst="rect">
                        <a:avLst/>
                      </a:prstGeom>
                      <a:noFill/>
                      <a:ln>
                        <a:noFill/>
                      </a:ln>
                    </p:spPr>
                  </p:pic>
                </p:oleObj>
              </mc:Fallback>
            </mc:AlternateContent>
          </a:graphicData>
        </a:graphic>
      </p:graphicFrame>
      <p:sp>
        <p:nvSpPr>
          <p:cNvPr id="7" name="TextBox 6"/>
          <p:cNvSpPr txBox="1"/>
          <p:nvPr/>
        </p:nvSpPr>
        <p:spPr>
          <a:xfrm>
            <a:off x="5257800" y="4495800"/>
            <a:ext cx="3328155" cy="1200329"/>
          </a:xfrm>
          <a:prstGeom prst="rect">
            <a:avLst/>
          </a:prstGeom>
          <a:solidFill>
            <a:srgbClr val="FFD4D4"/>
          </a:solidFill>
        </p:spPr>
        <p:txBody>
          <a:bodyPr wrap="none" rtlCol="0">
            <a:spAutoFit/>
          </a:bodyPr>
          <a:lstStyle/>
          <a:p>
            <a:r>
              <a:rPr lang="en-US" sz="2400" dirty="0" smtClean="0">
                <a:solidFill>
                  <a:srgbClr val="1E0000"/>
                </a:solidFill>
              </a:rPr>
              <a:t>Initial value of </a:t>
            </a:r>
            <a:br>
              <a:rPr lang="en-US" sz="2400" dirty="0" smtClean="0">
                <a:solidFill>
                  <a:srgbClr val="1E0000"/>
                </a:solidFill>
              </a:rPr>
            </a:br>
            <a:r>
              <a:rPr lang="en-US" sz="2400" dirty="0" smtClean="0">
                <a:solidFill>
                  <a:srgbClr val="1E0000"/>
                </a:solidFill>
              </a:rPr>
              <a:t>x is found by recognizing</a:t>
            </a:r>
            <a:br>
              <a:rPr lang="en-US" sz="2400" dirty="0" smtClean="0">
                <a:solidFill>
                  <a:srgbClr val="1E0000"/>
                </a:solidFill>
              </a:rPr>
            </a:br>
            <a:r>
              <a:rPr lang="en-US" sz="2400" dirty="0" smtClean="0">
                <a:solidFill>
                  <a:srgbClr val="1E0000"/>
                </a:solidFill>
              </a:rPr>
              <a:t>y is zero so x = -</a:t>
            </a:r>
            <a:r>
              <a:rPr lang="en-US" sz="2400" dirty="0" smtClean="0">
                <a:solidFill>
                  <a:srgbClr val="1E0000"/>
                </a:solidFill>
                <a:latin typeface="Symbol" panose="05050102010706020507" pitchFamily="18" charset="2"/>
              </a:rPr>
              <a:t>b</a:t>
            </a:r>
            <a:r>
              <a:rPr lang="en-US" sz="2400" baseline="-25000" dirty="0" smtClean="0">
                <a:solidFill>
                  <a:srgbClr val="1E0000"/>
                </a:solidFill>
              </a:rPr>
              <a:t>1</a:t>
            </a:r>
            <a:r>
              <a:rPr lang="en-US" sz="2400" dirty="0" smtClean="0">
                <a:solidFill>
                  <a:srgbClr val="1E0000"/>
                </a:solidFill>
              </a:rPr>
              <a:t>u </a:t>
            </a:r>
            <a:endParaRPr lang="en-US" sz="2400" dirty="0">
              <a:solidFill>
                <a:srgbClr val="1E0000"/>
              </a:solidFill>
            </a:endParaRP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75133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Lead-Lag Block</a:t>
            </a:r>
            <a:endParaRPr lang="en-US" dirty="0"/>
          </a:p>
        </p:txBody>
      </p:sp>
      <p:sp>
        <p:nvSpPr>
          <p:cNvPr id="3" name="Content Placeholder 2"/>
          <p:cNvSpPr>
            <a:spLocks noGrp="1"/>
          </p:cNvSpPr>
          <p:nvPr>
            <p:ph idx="1"/>
          </p:nvPr>
        </p:nvSpPr>
        <p:spPr>
          <a:xfrm>
            <a:off x="381000" y="1219200"/>
            <a:ext cx="8001000" cy="3733800"/>
          </a:xfrm>
        </p:spPr>
        <p:txBody>
          <a:bodyPr/>
          <a:lstStyle/>
          <a:p>
            <a:endParaRPr lang="en-US" dirty="0" smtClean="0"/>
          </a:p>
          <a:p>
            <a:endParaRPr lang="en-US" dirty="0"/>
          </a:p>
          <a:p>
            <a:endParaRPr lang="en-US" dirty="0" smtClean="0"/>
          </a:p>
          <a:p>
            <a:r>
              <a:rPr lang="en-US" dirty="0" smtClean="0"/>
              <a:t>In </a:t>
            </a:r>
            <a:r>
              <a:rPr lang="en-US" dirty="0"/>
              <a:t>exciters such as the EXDC1 the lead-lag block is used to model time constants inherent in the exciter; the values are often zero (or equivalently equal)</a:t>
            </a:r>
          </a:p>
          <a:p>
            <a:r>
              <a:rPr lang="en-US" dirty="0"/>
              <a:t>In steady-state the input is equal to the output</a:t>
            </a:r>
          </a:p>
          <a:p>
            <a:r>
              <a:rPr lang="en-US" dirty="0"/>
              <a:t>To get equations write</a:t>
            </a:r>
            <a:br>
              <a:rPr lang="en-US" dirty="0"/>
            </a:br>
            <a:r>
              <a:rPr lang="en-US" dirty="0"/>
              <a:t>in form with </a:t>
            </a:r>
            <a:r>
              <a:rPr lang="en-US" dirty="0">
                <a:latin typeface="Symbol" panose="05050102010706020507" pitchFamily="18" charset="2"/>
              </a:rPr>
              <a:t>b</a:t>
            </a:r>
            <a:r>
              <a:rPr lang="en-US" baseline="-25000" dirty="0"/>
              <a:t>0</a:t>
            </a:r>
            <a:r>
              <a:rPr lang="en-US" dirty="0"/>
              <a:t>=1/T</a:t>
            </a:r>
            <a:r>
              <a:rPr lang="en-US" baseline="-25000" dirty="0"/>
              <a:t>B</a:t>
            </a:r>
            <a:r>
              <a:rPr lang="en-US" dirty="0"/>
              <a:t>, </a:t>
            </a:r>
            <a:r>
              <a:rPr lang="en-US" dirty="0">
                <a:latin typeface="Symbol" panose="05050102010706020507" pitchFamily="18" charset="2"/>
              </a:rPr>
              <a:t>b</a:t>
            </a:r>
            <a:r>
              <a:rPr lang="en-US" baseline="-25000" dirty="0"/>
              <a:t>1</a:t>
            </a:r>
            <a:r>
              <a:rPr lang="en-US" dirty="0"/>
              <a:t>=T</a:t>
            </a:r>
            <a:r>
              <a:rPr lang="en-US" baseline="-25000" dirty="0"/>
              <a:t>A</a:t>
            </a:r>
            <a:r>
              <a:rPr lang="en-US" dirty="0"/>
              <a:t>/T</a:t>
            </a:r>
            <a:r>
              <a:rPr lang="en-US" baseline="-25000" dirty="0"/>
              <a:t>B</a:t>
            </a:r>
            <a:r>
              <a:rPr lang="en-US" dirty="0"/>
              <a:t>,</a:t>
            </a:r>
            <a:br>
              <a:rPr lang="en-US" dirty="0"/>
            </a:br>
            <a:r>
              <a:rPr lang="en-US" dirty="0">
                <a:latin typeface="Symbol" panose="05050102010706020507" pitchFamily="18" charset="2"/>
              </a:rPr>
              <a:t>a</a:t>
            </a:r>
            <a:r>
              <a:rPr lang="en-US" baseline="-25000" dirty="0"/>
              <a:t>0</a:t>
            </a:r>
            <a:r>
              <a:rPr lang="en-US" dirty="0"/>
              <a:t>=1/T</a:t>
            </a:r>
            <a:r>
              <a:rPr lang="en-US" baseline="-25000" dirty="0"/>
              <a:t>B</a:t>
            </a:r>
            <a:endParaRPr lang="en-US" dirty="0"/>
          </a:p>
          <a:p>
            <a:endParaRPr lang="en-US" dirty="0"/>
          </a:p>
        </p:txBody>
      </p:sp>
      <p:grpSp>
        <p:nvGrpSpPr>
          <p:cNvPr id="4" name="Group 3"/>
          <p:cNvGrpSpPr/>
          <p:nvPr/>
        </p:nvGrpSpPr>
        <p:grpSpPr>
          <a:xfrm>
            <a:off x="990789" y="1371600"/>
            <a:ext cx="3416359" cy="1105200"/>
            <a:chOff x="1421224" y="1566298"/>
            <a:chExt cx="3416359" cy="1105200"/>
          </a:xfrm>
        </p:grpSpPr>
        <p:cxnSp>
          <p:nvCxnSpPr>
            <p:cNvPr id="5" name="Straight Arrow Connector 4"/>
            <p:cNvCxnSpPr/>
            <p:nvPr/>
          </p:nvCxnSpPr>
          <p:spPr bwMode="auto">
            <a:xfrm flipV="1">
              <a:off x="1777412" y="2112663"/>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 name="Straight Arrow Connector 5"/>
            <p:cNvCxnSpPr/>
            <p:nvPr/>
          </p:nvCxnSpPr>
          <p:spPr bwMode="auto">
            <a:xfrm flipV="1">
              <a:off x="3810000" y="2076640"/>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 name="TextBox 6"/>
            <p:cNvSpPr txBox="1"/>
            <p:nvPr/>
          </p:nvSpPr>
          <p:spPr>
            <a:xfrm>
              <a:off x="1421224" y="1888065"/>
              <a:ext cx="364202" cy="523220"/>
            </a:xfrm>
            <a:prstGeom prst="rect">
              <a:avLst/>
            </a:prstGeom>
            <a:noFill/>
          </p:spPr>
          <p:txBody>
            <a:bodyPr wrap="none" rtlCol="0">
              <a:spAutoFit/>
            </a:bodyPr>
            <a:lstStyle/>
            <a:p>
              <a:r>
                <a:rPr lang="en-US" dirty="0" smtClean="0">
                  <a:solidFill>
                    <a:srgbClr val="1E0000"/>
                  </a:solidFill>
                </a:rPr>
                <a:t>u</a:t>
              </a:r>
              <a:endParaRPr lang="en-US" dirty="0">
                <a:solidFill>
                  <a:srgbClr val="1E0000"/>
                </a:solidFill>
              </a:endParaRPr>
            </a:p>
          </p:txBody>
        </p:sp>
        <p:sp>
          <p:nvSpPr>
            <p:cNvPr id="8" name="TextBox 7"/>
            <p:cNvSpPr txBox="1"/>
            <p:nvPr/>
          </p:nvSpPr>
          <p:spPr>
            <a:xfrm>
              <a:off x="4473381" y="1842035"/>
              <a:ext cx="364202" cy="523220"/>
            </a:xfrm>
            <a:prstGeom prst="rect">
              <a:avLst/>
            </a:prstGeom>
            <a:noFill/>
          </p:spPr>
          <p:txBody>
            <a:bodyPr wrap="none" rtlCol="0">
              <a:spAutoFit/>
            </a:bodyPr>
            <a:lstStyle/>
            <a:p>
              <a:r>
                <a:rPr lang="en-US" dirty="0" smtClean="0">
                  <a:solidFill>
                    <a:srgbClr val="1E0000"/>
                  </a:solidFill>
                </a:rPr>
                <a:t>y</a:t>
              </a:r>
              <a:endParaRPr lang="en-US" dirty="0">
                <a:solidFill>
                  <a:srgbClr val="1E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25336326"/>
                </p:ext>
              </p:extLst>
            </p:nvPr>
          </p:nvGraphicFramePr>
          <p:xfrm>
            <a:off x="2416107" y="1566298"/>
            <a:ext cx="1233907" cy="1105200"/>
          </p:xfrm>
          <a:graphic>
            <a:graphicData uri="http://schemas.openxmlformats.org/presentationml/2006/ole">
              <mc:AlternateContent xmlns:mc="http://schemas.openxmlformats.org/markup-compatibility/2006">
                <mc:Choice xmlns:v="urn:schemas-microsoft-com:vml" Requires="v">
                  <p:oleObj spid="_x0000_s194600" name="Equation" r:id="rId3" imgW="482400" imgH="431640" progId="Equation.DSMT4">
                    <p:embed/>
                  </p:oleObj>
                </mc:Choice>
                <mc:Fallback>
                  <p:oleObj name="Equation" r:id="rId3" imgW="482400" imgH="431640" progId="Equation.DSMT4">
                    <p:embed/>
                    <p:pic>
                      <p:nvPicPr>
                        <p:cNvPr id="0" name=""/>
                        <p:cNvPicPr>
                          <a:picLocks noChangeAspect="1" noChangeArrowheads="1"/>
                        </p:cNvPicPr>
                        <p:nvPr/>
                      </p:nvPicPr>
                      <p:blipFill>
                        <a:blip r:embed="rId4"/>
                        <a:srcRect/>
                        <a:stretch>
                          <a:fillRect/>
                        </a:stretch>
                      </p:blipFill>
                      <p:spPr bwMode="auto">
                        <a:xfrm>
                          <a:off x="2416107" y="1566298"/>
                          <a:ext cx="1233907" cy="1105200"/>
                        </a:xfrm>
                        <a:prstGeom prst="rect">
                          <a:avLst/>
                        </a:prstGeom>
                        <a:noFill/>
                        <a:ln w="19050">
                          <a:solidFill>
                            <a:schemeClr val="tx1"/>
                          </a:solidFill>
                          <a:miter lim="800000"/>
                          <a:headEnd/>
                          <a:tailEnd/>
                        </a:ln>
                      </p:spPr>
                    </p:pic>
                  </p:oleObj>
                </mc:Fallback>
              </mc:AlternateContent>
            </a:graphicData>
          </a:graphic>
        </p:graphicFrame>
      </p:grpSp>
      <p:grpSp>
        <p:nvGrpSpPr>
          <p:cNvPr id="10" name="Group 9"/>
          <p:cNvGrpSpPr/>
          <p:nvPr/>
        </p:nvGrpSpPr>
        <p:grpSpPr>
          <a:xfrm>
            <a:off x="5035405" y="1429046"/>
            <a:ext cx="2889395" cy="1161754"/>
            <a:chOff x="6213764" y="3812777"/>
            <a:chExt cx="2529425" cy="905792"/>
          </a:xfrm>
        </p:grpSpPr>
        <p:sp>
          <p:nvSpPr>
            <p:cNvPr id="11" name="TextBox 33"/>
            <p:cNvSpPr txBox="1"/>
            <p:nvPr/>
          </p:nvSpPr>
          <p:spPr>
            <a:xfrm>
              <a:off x="6735908" y="4203500"/>
              <a:ext cx="20072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accent5">
                      <a:lumMod val="50000"/>
                    </a:schemeClr>
                  </a:solidFill>
                </a:rPr>
                <a:t>Output of Lead/Lag</a:t>
              </a:r>
              <a:endParaRPr lang="en-US" dirty="0">
                <a:solidFill>
                  <a:schemeClr val="accent5">
                    <a:lumMod val="50000"/>
                  </a:schemeClr>
                </a:solidFill>
              </a:endParaRPr>
            </a:p>
          </p:txBody>
        </p:sp>
        <p:sp>
          <p:nvSpPr>
            <p:cNvPr id="12" name="Freeform 11"/>
            <p:cNvSpPr/>
            <p:nvPr/>
          </p:nvSpPr>
          <p:spPr>
            <a:xfrm>
              <a:off x="6541956" y="4166925"/>
              <a:ext cx="1447803" cy="551644"/>
            </a:xfrm>
            <a:custGeom>
              <a:avLst/>
              <a:gdLst>
                <a:gd name="connsiteX0" fmla="*/ 0 w 2863272"/>
                <a:gd name="connsiteY0" fmla="*/ 1173018 h 1173018"/>
                <a:gd name="connsiteX1" fmla="*/ 0 w 2863272"/>
                <a:gd name="connsiteY1" fmla="*/ 9236 h 1173018"/>
                <a:gd name="connsiteX2" fmla="*/ 2863272 w 2863272"/>
                <a:gd name="connsiteY2" fmla="*/ 0 h 1173018"/>
              </a:gdLst>
              <a:ahLst/>
              <a:cxnLst>
                <a:cxn ang="0">
                  <a:pos x="connsiteX0" y="connsiteY0"/>
                </a:cxn>
                <a:cxn ang="0">
                  <a:pos x="connsiteX1" y="connsiteY1"/>
                </a:cxn>
                <a:cxn ang="0">
                  <a:pos x="connsiteX2" y="connsiteY2"/>
                </a:cxn>
              </a:cxnLst>
              <a:rect l="l" t="t" r="r" b="b"/>
              <a:pathLst>
                <a:path w="2863272" h="1173018">
                  <a:moveTo>
                    <a:pt x="0" y="1173018"/>
                  </a:moveTo>
                  <a:lnTo>
                    <a:pt x="0" y="9236"/>
                  </a:lnTo>
                  <a:lnTo>
                    <a:pt x="2863272" y="0"/>
                  </a:lnTo>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3" name="Freeform 12"/>
            <p:cNvSpPr/>
            <p:nvPr/>
          </p:nvSpPr>
          <p:spPr>
            <a:xfrm>
              <a:off x="6213764" y="3988835"/>
              <a:ext cx="1905000" cy="721047"/>
            </a:xfrm>
            <a:custGeom>
              <a:avLst/>
              <a:gdLst>
                <a:gd name="connsiteX0" fmla="*/ 0 w 4775200"/>
                <a:gd name="connsiteY0" fmla="*/ 0 h 1533236"/>
                <a:gd name="connsiteX1" fmla="*/ 9236 w 4775200"/>
                <a:gd name="connsiteY1" fmla="*/ 1533236 h 1533236"/>
                <a:gd name="connsiteX2" fmla="*/ 4775200 w 4775200"/>
                <a:gd name="connsiteY2" fmla="*/ 1514763 h 1533236"/>
              </a:gdLst>
              <a:ahLst/>
              <a:cxnLst>
                <a:cxn ang="0">
                  <a:pos x="connsiteX0" y="connsiteY0"/>
                </a:cxn>
                <a:cxn ang="0">
                  <a:pos x="connsiteX1" y="connsiteY1"/>
                </a:cxn>
                <a:cxn ang="0">
                  <a:pos x="connsiteX2" y="connsiteY2"/>
                </a:cxn>
              </a:cxnLst>
              <a:rect l="l" t="t" r="r" b="b"/>
              <a:pathLst>
                <a:path w="4775200" h="1533236">
                  <a:moveTo>
                    <a:pt x="0" y="0"/>
                  </a:moveTo>
                  <a:cubicBezTo>
                    <a:pt x="3079" y="511079"/>
                    <a:pt x="6157" y="1022157"/>
                    <a:pt x="9236" y="1533236"/>
                  </a:cubicBezTo>
                  <a:lnTo>
                    <a:pt x="4775200" y="1514763"/>
                  </a:lnTo>
                </a:path>
              </a:pathLst>
            </a:custGeom>
            <a:noFill/>
            <a:ln w="3175">
              <a:solidFill>
                <a:schemeClr val="tx1"/>
              </a:solidFill>
              <a:headEnd type="triangle" w="med" len="med"/>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14" name="TextBox 36"/>
            <p:cNvSpPr txBox="1"/>
            <p:nvPr/>
          </p:nvSpPr>
          <p:spPr>
            <a:xfrm>
              <a:off x="6326112" y="3812777"/>
              <a:ext cx="10306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accent2">
                      <a:lumMod val="60000"/>
                      <a:lumOff val="40000"/>
                    </a:schemeClr>
                  </a:solidFill>
                </a:rPr>
                <a:t>input</a:t>
              </a:r>
              <a:endParaRPr lang="en-US" dirty="0">
                <a:solidFill>
                  <a:schemeClr val="accent2">
                    <a:lumMod val="60000"/>
                    <a:lumOff val="40000"/>
                  </a:schemeClr>
                </a:solidFill>
              </a:endParaRPr>
            </a:p>
          </p:txBody>
        </p:sp>
        <p:sp>
          <p:nvSpPr>
            <p:cNvPr id="15" name="Freeform 14"/>
            <p:cNvSpPr/>
            <p:nvPr/>
          </p:nvSpPr>
          <p:spPr>
            <a:xfrm>
              <a:off x="6553330" y="4088876"/>
              <a:ext cx="1436303" cy="621006"/>
            </a:xfrm>
            <a:custGeom>
              <a:avLst/>
              <a:gdLst>
                <a:gd name="connsiteX0" fmla="*/ 0 w 2835563"/>
                <a:gd name="connsiteY0" fmla="*/ 1193098 h 1193098"/>
                <a:gd name="connsiteX1" fmla="*/ 295563 w 2835563"/>
                <a:gd name="connsiteY1" fmla="*/ 389535 h 1193098"/>
                <a:gd name="connsiteX2" fmla="*/ 720436 w 2835563"/>
                <a:gd name="connsiteY2" fmla="*/ 47789 h 1193098"/>
                <a:gd name="connsiteX3" fmla="*/ 2835563 w 2835563"/>
                <a:gd name="connsiteY3" fmla="*/ 10844 h 1193098"/>
                <a:gd name="connsiteX0" fmla="*/ 0 w 2835563"/>
                <a:gd name="connsiteY0" fmla="*/ 1196063 h 1196063"/>
                <a:gd name="connsiteX1" fmla="*/ 203199 w 2835563"/>
                <a:gd name="connsiteY1" fmla="*/ 447919 h 1196063"/>
                <a:gd name="connsiteX2" fmla="*/ 720436 w 2835563"/>
                <a:gd name="connsiteY2" fmla="*/ 50754 h 1196063"/>
                <a:gd name="connsiteX3" fmla="*/ 2835563 w 2835563"/>
                <a:gd name="connsiteY3" fmla="*/ 13809 h 1196063"/>
                <a:gd name="connsiteX0" fmla="*/ 0 w 2835563"/>
                <a:gd name="connsiteY0" fmla="*/ 1187863 h 1187863"/>
                <a:gd name="connsiteX1" fmla="*/ 203199 w 2835563"/>
                <a:gd name="connsiteY1" fmla="*/ 439719 h 1187863"/>
                <a:gd name="connsiteX2" fmla="*/ 544945 w 2835563"/>
                <a:gd name="connsiteY2" fmla="*/ 70263 h 1187863"/>
                <a:gd name="connsiteX3" fmla="*/ 2835563 w 2835563"/>
                <a:gd name="connsiteY3" fmla="*/ 5609 h 1187863"/>
                <a:gd name="connsiteX0" fmla="*/ 0 w 2835563"/>
                <a:gd name="connsiteY0" fmla="*/ 1183879 h 1183879"/>
                <a:gd name="connsiteX1" fmla="*/ 203199 w 2835563"/>
                <a:gd name="connsiteY1" fmla="*/ 435735 h 1183879"/>
                <a:gd name="connsiteX2" fmla="*/ 544945 w 2835563"/>
                <a:gd name="connsiteY2" fmla="*/ 66279 h 1183879"/>
                <a:gd name="connsiteX3" fmla="*/ 2835563 w 2835563"/>
                <a:gd name="connsiteY3" fmla="*/ 1625 h 1183879"/>
                <a:gd name="connsiteX0" fmla="*/ 0 w 2835563"/>
                <a:gd name="connsiteY0" fmla="*/ 1151902 h 1151902"/>
                <a:gd name="connsiteX1" fmla="*/ 203199 w 2835563"/>
                <a:gd name="connsiteY1" fmla="*/ 403758 h 1151902"/>
                <a:gd name="connsiteX2" fmla="*/ 544945 w 2835563"/>
                <a:gd name="connsiteY2" fmla="*/ 34302 h 1151902"/>
                <a:gd name="connsiteX3" fmla="*/ 2835563 w 2835563"/>
                <a:gd name="connsiteY3" fmla="*/ 25066 h 1151902"/>
                <a:gd name="connsiteX0" fmla="*/ 0 w 2835563"/>
                <a:gd name="connsiteY0" fmla="*/ 1166829 h 1166829"/>
                <a:gd name="connsiteX1" fmla="*/ 203199 w 2835563"/>
                <a:gd name="connsiteY1" fmla="*/ 418685 h 1166829"/>
                <a:gd name="connsiteX2" fmla="*/ 544945 w 2835563"/>
                <a:gd name="connsiteY2" fmla="*/ 49229 h 1166829"/>
                <a:gd name="connsiteX3" fmla="*/ 2835563 w 2835563"/>
                <a:gd name="connsiteY3" fmla="*/ 12284 h 1166829"/>
                <a:gd name="connsiteX0" fmla="*/ 0 w 2835568"/>
                <a:gd name="connsiteY0" fmla="*/ 1166829 h 1166829"/>
                <a:gd name="connsiteX1" fmla="*/ 203199 w 2835568"/>
                <a:gd name="connsiteY1" fmla="*/ 418685 h 1166829"/>
                <a:gd name="connsiteX2" fmla="*/ 544945 w 2835568"/>
                <a:gd name="connsiteY2" fmla="*/ 49229 h 1166829"/>
                <a:gd name="connsiteX3" fmla="*/ 2835563 w 2835568"/>
                <a:gd name="connsiteY3" fmla="*/ 12284 h 1166829"/>
                <a:gd name="connsiteX0" fmla="*/ 0 w 2835568"/>
                <a:gd name="connsiteY0" fmla="*/ 1158886 h 1158886"/>
                <a:gd name="connsiteX1" fmla="*/ 212435 w 2835568"/>
                <a:gd name="connsiteY1" fmla="*/ 198306 h 1158886"/>
                <a:gd name="connsiteX2" fmla="*/ 544945 w 2835568"/>
                <a:gd name="connsiteY2" fmla="*/ 41286 h 1158886"/>
                <a:gd name="connsiteX3" fmla="*/ 2835563 w 2835568"/>
                <a:gd name="connsiteY3" fmla="*/ 4341 h 1158886"/>
                <a:gd name="connsiteX0" fmla="*/ 41955 w 2877518"/>
                <a:gd name="connsiteY0" fmla="*/ 1154545 h 1154545"/>
                <a:gd name="connsiteX1" fmla="*/ 254390 w 2877518"/>
                <a:gd name="connsiteY1" fmla="*/ 193965 h 1154545"/>
                <a:gd name="connsiteX2" fmla="*/ 2877518 w 2877518"/>
                <a:gd name="connsiteY2" fmla="*/ 0 h 1154545"/>
                <a:gd name="connsiteX0" fmla="*/ 0 w 2835563"/>
                <a:gd name="connsiteY0" fmla="*/ 1156205 h 1156205"/>
                <a:gd name="connsiteX1" fmla="*/ 397163 w 2835563"/>
                <a:gd name="connsiteY1" fmla="*/ 112498 h 1156205"/>
                <a:gd name="connsiteX2" fmla="*/ 2835563 w 2835563"/>
                <a:gd name="connsiteY2" fmla="*/ 1660 h 1156205"/>
                <a:gd name="connsiteX0" fmla="*/ 6351 w 2841914"/>
                <a:gd name="connsiteY0" fmla="*/ 1156205 h 1156205"/>
                <a:gd name="connsiteX1" fmla="*/ 403514 w 2841914"/>
                <a:gd name="connsiteY1" fmla="*/ 112498 h 1156205"/>
                <a:gd name="connsiteX2" fmla="*/ 2841914 w 2841914"/>
                <a:gd name="connsiteY2" fmla="*/ 1660 h 1156205"/>
                <a:gd name="connsiteX0" fmla="*/ 7236 w 2879745"/>
                <a:gd name="connsiteY0" fmla="*/ 1173018 h 1173018"/>
                <a:gd name="connsiteX1" fmla="*/ 404399 w 2879745"/>
                <a:gd name="connsiteY1" fmla="*/ 129311 h 1173018"/>
                <a:gd name="connsiteX2" fmla="*/ 2879745 w 2879745"/>
                <a:gd name="connsiteY2" fmla="*/ 0 h 1173018"/>
                <a:gd name="connsiteX0" fmla="*/ 7236 w 2879996"/>
                <a:gd name="connsiteY0" fmla="*/ 1190306 h 1190306"/>
                <a:gd name="connsiteX1" fmla="*/ 404399 w 2879996"/>
                <a:gd name="connsiteY1" fmla="*/ 146599 h 1190306"/>
                <a:gd name="connsiteX2" fmla="*/ 2879745 w 2879996"/>
                <a:gd name="connsiteY2" fmla="*/ 17288 h 1190306"/>
                <a:gd name="connsiteX0" fmla="*/ 8876 w 2881635"/>
                <a:gd name="connsiteY0" fmla="*/ 1190306 h 1190306"/>
                <a:gd name="connsiteX1" fmla="*/ 396803 w 2881635"/>
                <a:gd name="connsiteY1" fmla="*/ 146599 h 1190306"/>
                <a:gd name="connsiteX2" fmla="*/ 2881385 w 2881635"/>
                <a:gd name="connsiteY2" fmla="*/ 17288 h 1190306"/>
                <a:gd name="connsiteX0" fmla="*/ 8876 w 2881635"/>
                <a:gd name="connsiteY0" fmla="*/ 1442103 h 1442103"/>
                <a:gd name="connsiteX1" fmla="*/ 396802 w 2881635"/>
                <a:gd name="connsiteY1" fmla="*/ 54171 h 1442103"/>
                <a:gd name="connsiteX2" fmla="*/ 2881385 w 2881635"/>
                <a:gd name="connsiteY2" fmla="*/ 269085 h 1442103"/>
                <a:gd name="connsiteX0" fmla="*/ 8876 w 2881385"/>
                <a:gd name="connsiteY0" fmla="*/ 1518780 h 1518780"/>
                <a:gd name="connsiteX1" fmla="*/ 396802 w 2881385"/>
                <a:gd name="connsiteY1" fmla="*/ 130848 h 1518780"/>
                <a:gd name="connsiteX2" fmla="*/ 1089170 w 2881385"/>
                <a:gd name="connsiteY2" fmla="*/ 82590 h 1518780"/>
                <a:gd name="connsiteX3" fmla="*/ 2881385 w 2881385"/>
                <a:gd name="connsiteY3" fmla="*/ 345762 h 1518780"/>
                <a:gd name="connsiteX0" fmla="*/ 72 w 2872581"/>
                <a:gd name="connsiteY0" fmla="*/ 1424203 h 1424203"/>
                <a:gd name="connsiteX1" fmla="*/ 387998 w 2872581"/>
                <a:gd name="connsiteY1" fmla="*/ 36271 h 1424203"/>
                <a:gd name="connsiteX2" fmla="*/ 1024946 w 2872581"/>
                <a:gd name="connsiteY2" fmla="*/ 392985 h 1424203"/>
                <a:gd name="connsiteX3" fmla="*/ 2872581 w 2872581"/>
                <a:gd name="connsiteY3" fmla="*/ 251185 h 1424203"/>
                <a:gd name="connsiteX0" fmla="*/ 118 w 2872627"/>
                <a:gd name="connsiteY0" fmla="*/ 1348708 h 1348708"/>
                <a:gd name="connsiteX1" fmla="*/ 295680 w 2872627"/>
                <a:gd name="connsiteY1" fmla="*/ 41771 h 1348708"/>
                <a:gd name="connsiteX2" fmla="*/ 1024992 w 2872627"/>
                <a:gd name="connsiteY2" fmla="*/ 317490 h 1348708"/>
                <a:gd name="connsiteX3" fmla="*/ 2872627 w 2872627"/>
                <a:gd name="connsiteY3" fmla="*/ 175690 h 1348708"/>
                <a:gd name="connsiteX0" fmla="*/ 98 w 2872607"/>
                <a:gd name="connsiteY0" fmla="*/ 1361410 h 1361410"/>
                <a:gd name="connsiteX1" fmla="*/ 295660 w 2872607"/>
                <a:gd name="connsiteY1" fmla="*/ 54473 h 1361410"/>
                <a:gd name="connsiteX2" fmla="*/ 840244 w 2872607"/>
                <a:gd name="connsiteY2" fmla="*/ 249197 h 1361410"/>
                <a:gd name="connsiteX3" fmla="*/ 2872607 w 2872607"/>
                <a:gd name="connsiteY3" fmla="*/ 188392 h 1361410"/>
              </a:gdLst>
              <a:ahLst/>
              <a:cxnLst>
                <a:cxn ang="0">
                  <a:pos x="connsiteX0" y="connsiteY0"/>
                </a:cxn>
                <a:cxn ang="0">
                  <a:pos x="connsiteX1" y="connsiteY1"/>
                </a:cxn>
                <a:cxn ang="0">
                  <a:pos x="connsiteX2" y="connsiteY2"/>
                </a:cxn>
                <a:cxn ang="0">
                  <a:pos x="connsiteX3" y="connsiteY3"/>
                </a:cxn>
              </a:cxnLst>
              <a:rect l="l" t="t" r="r" b="b"/>
              <a:pathLst>
                <a:path w="2872607" h="1361410">
                  <a:moveTo>
                    <a:pt x="98" y="1361410"/>
                  </a:moveTo>
                  <a:cubicBezTo>
                    <a:pt x="-4520" y="1332162"/>
                    <a:pt x="155636" y="239842"/>
                    <a:pt x="295660" y="54473"/>
                  </a:cubicBezTo>
                  <a:cubicBezTo>
                    <a:pt x="435684" y="-130896"/>
                    <a:pt x="426147" y="213378"/>
                    <a:pt x="840244" y="249197"/>
                  </a:cubicBezTo>
                  <a:cubicBezTo>
                    <a:pt x="1254341" y="285016"/>
                    <a:pt x="2573905" y="144530"/>
                    <a:pt x="2872607" y="188392"/>
                  </a:cubicBezTo>
                </a:path>
              </a:pathLst>
            </a:custGeom>
            <a:noFill/>
            <a:ln w="1905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1632429888"/>
              </p:ext>
            </p:extLst>
          </p:nvPr>
        </p:nvGraphicFramePr>
        <p:xfrm>
          <a:off x="5774176" y="5064022"/>
          <a:ext cx="2667000" cy="1418490"/>
        </p:xfrm>
        <a:graphic>
          <a:graphicData uri="http://schemas.openxmlformats.org/presentationml/2006/ole">
            <mc:AlternateContent xmlns:mc="http://schemas.openxmlformats.org/markup-compatibility/2006">
              <mc:Choice xmlns:v="urn:schemas-microsoft-com:vml" Requires="v">
                <p:oleObj spid="_x0000_s194601" name="Equation" r:id="rId5" imgW="1218960" imgH="647640" progId="Equation.DSMT4">
                  <p:embed/>
                </p:oleObj>
              </mc:Choice>
              <mc:Fallback>
                <p:oleObj name="Equation" r:id="rId5" imgW="1218960" imgH="647640" progId="Equation.DSMT4">
                  <p:embed/>
                  <p:pic>
                    <p:nvPicPr>
                      <p:cNvPr id="0" name=""/>
                      <p:cNvPicPr/>
                      <p:nvPr/>
                    </p:nvPicPr>
                    <p:blipFill>
                      <a:blip r:embed="rId6"/>
                      <a:stretch>
                        <a:fillRect/>
                      </a:stretch>
                    </p:blipFill>
                    <p:spPr>
                      <a:xfrm>
                        <a:off x="5774176" y="5064022"/>
                        <a:ext cx="2667000" cy="1418490"/>
                      </a:xfrm>
                      <a:prstGeom prst="rect">
                        <a:avLst/>
                      </a:prstGeom>
                      <a:ln w="19050">
                        <a:solidFill>
                          <a:schemeClr val="tx1"/>
                        </a:solidFill>
                      </a:ln>
                    </p:spPr>
                  </p:pic>
                </p:oleObj>
              </mc:Fallback>
            </mc:AlternateContent>
          </a:graphicData>
        </a:graphic>
      </p:graphicFrame>
      <p:sp>
        <p:nvSpPr>
          <p:cNvPr id="1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264254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Lead-Lag Block </a:t>
            </a:r>
          </a:p>
        </p:txBody>
      </p:sp>
      <p:sp>
        <p:nvSpPr>
          <p:cNvPr id="3" name="Content Placeholder 2"/>
          <p:cNvSpPr>
            <a:spLocks noGrp="1"/>
          </p:cNvSpPr>
          <p:nvPr>
            <p:ph idx="1"/>
          </p:nvPr>
        </p:nvSpPr>
        <p:spPr/>
        <p:txBody>
          <a:bodyPr/>
          <a:lstStyle/>
          <a:p>
            <a:r>
              <a:rPr lang="en-US" dirty="0" smtClean="0"/>
              <a:t>The equations are with</a:t>
            </a:r>
            <a:br>
              <a:rPr lang="en-US" dirty="0" smtClean="0"/>
            </a:br>
            <a:r>
              <a:rPr lang="en-US" dirty="0" smtClean="0"/>
              <a:t/>
            </a:r>
            <a:br>
              <a:rPr lang="en-US" dirty="0" smtClean="0"/>
            </a:br>
            <a:r>
              <a:rPr lang="en-US" dirty="0" smtClean="0"/>
              <a:t/>
            </a:r>
            <a:br>
              <a:rPr lang="en-US" dirty="0" smtClean="0"/>
            </a:br>
            <a:r>
              <a:rPr lang="en-US" dirty="0" smtClean="0"/>
              <a:t>then</a:t>
            </a:r>
            <a:endParaRPr lang="en-US" dirty="0"/>
          </a:p>
        </p:txBody>
      </p:sp>
      <p:sp>
        <p:nvSpPr>
          <p:cNvPr id="4" name="Rectangle 3"/>
          <p:cNvSpPr/>
          <p:nvPr/>
        </p:nvSpPr>
        <p:spPr>
          <a:xfrm>
            <a:off x="914400" y="1752600"/>
            <a:ext cx="3048000" cy="830997"/>
          </a:xfrm>
          <a:prstGeom prst="rect">
            <a:avLst/>
          </a:prstGeom>
        </p:spPr>
        <p:txBody>
          <a:bodyPr wrap="square">
            <a:spAutoFit/>
          </a:bodyPr>
          <a:lstStyle/>
          <a:p>
            <a:r>
              <a:rPr lang="en-US" sz="2400" dirty="0">
                <a:solidFill>
                  <a:srgbClr val="1E0000"/>
                </a:solidFill>
                <a:latin typeface="Symbol" panose="05050102010706020507" pitchFamily="18" charset="2"/>
              </a:rPr>
              <a:t>b</a:t>
            </a:r>
            <a:r>
              <a:rPr lang="en-US" sz="2400" baseline="-25000" dirty="0">
                <a:solidFill>
                  <a:srgbClr val="1E0000"/>
                </a:solidFill>
              </a:rPr>
              <a:t>0</a:t>
            </a:r>
            <a:r>
              <a:rPr lang="en-US" sz="2400" dirty="0">
                <a:solidFill>
                  <a:srgbClr val="1E0000"/>
                </a:solidFill>
              </a:rPr>
              <a:t>=1/T</a:t>
            </a:r>
            <a:r>
              <a:rPr lang="en-US" sz="2400" baseline="-25000" dirty="0">
                <a:solidFill>
                  <a:srgbClr val="1E0000"/>
                </a:solidFill>
              </a:rPr>
              <a:t>B</a:t>
            </a:r>
            <a:r>
              <a:rPr lang="en-US" sz="2400" dirty="0">
                <a:solidFill>
                  <a:srgbClr val="1E0000"/>
                </a:solidFill>
              </a:rPr>
              <a:t>, </a:t>
            </a:r>
            <a:r>
              <a:rPr lang="en-US" sz="2400" dirty="0">
                <a:solidFill>
                  <a:srgbClr val="1E0000"/>
                </a:solidFill>
                <a:latin typeface="Symbol" panose="05050102010706020507" pitchFamily="18" charset="2"/>
              </a:rPr>
              <a:t>b</a:t>
            </a:r>
            <a:r>
              <a:rPr lang="en-US" sz="2400" baseline="-25000" dirty="0">
                <a:solidFill>
                  <a:srgbClr val="1E0000"/>
                </a:solidFill>
              </a:rPr>
              <a:t>1</a:t>
            </a:r>
            <a:r>
              <a:rPr lang="en-US" sz="2400" dirty="0">
                <a:solidFill>
                  <a:srgbClr val="1E0000"/>
                </a:solidFill>
              </a:rPr>
              <a:t>=T</a:t>
            </a:r>
            <a:r>
              <a:rPr lang="en-US" sz="2400" baseline="-25000" dirty="0">
                <a:solidFill>
                  <a:srgbClr val="1E0000"/>
                </a:solidFill>
              </a:rPr>
              <a:t>A</a:t>
            </a:r>
            <a:r>
              <a:rPr lang="en-US" sz="2400" dirty="0">
                <a:solidFill>
                  <a:srgbClr val="1E0000"/>
                </a:solidFill>
              </a:rPr>
              <a:t>/T</a:t>
            </a:r>
            <a:r>
              <a:rPr lang="en-US" sz="2400" baseline="-25000" dirty="0">
                <a:solidFill>
                  <a:srgbClr val="1E0000"/>
                </a:solidFill>
              </a:rPr>
              <a:t>B</a:t>
            </a:r>
            <a:r>
              <a:rPr lang="en-US" sz="2400" dirty="0">
                <a:solidFill>
                  <a:srgbClr val="1E0000"/>
                </a:solidFill>
              </a:rPr>
              <a:t>,</a:t>
            </a:r>
            <a:br>
              <a:rPr lang="en-US" sz="2400" dirty="0">
                <a:solidFill>
                  <a:srgbClr val="1E0000"/>
                </a:solidFill>
              </a:rPr>
            </a:br>
            <a:r>
              <a:rPr lang="en-US" sz="2400" dirty="0">
                <a:solidFill>
                  <a:srgbClr val="1E0000"/>
                </a:solidFill>
                <a:latin typeface="Symbol" panose="05050102010706020507" pitchFamily="18" charset="2"/>
              </a:rPr>
              <a:t>a</a:t>
            </a:r>
            <a:r>
              <a:rPr lang="en-US" sz="2400" baseline="-25000" dirty="0">
                <a:solidFill>
                  <a:srgbClr val="1E0000"/>
                </a:solidFill>
              </a:rPr>
              <a:t>0</a:t>
            </a:r>
            <a:r>
              <a:rPr lang="en-US" sz="2400" dirty="0">
                <a:solidFill>
                  <a:srgbClr val="1E0000"/>
                </a:solidFill>
              </a:rPr>
              <a:t>=1/T</a:t>
            </a:r>
            <a:r>
              <a:rPr lang="en-US" sz="2400" baseline="-25000" dirty="0">
                <a:solidFill>
                  <a:srgbClr val="1E0000"/>
                </a:solidFill>
              </a:rPr>
              <a:t>B</a:t>
            </a:r>
            <a:endParaRPr lang="en-US" sz="2400" dirty="0">
              <a:solidFill>
                <a:srgbClr val="1E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1184"/>
          <a:stretch/>
        </p:blipFill>
        <p:spPr>
          <a:xfrm>
            <a:off x="4114800" y="1770529"/>
            <a:ext cx="4693920" cy="141899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959989139"/>
              </p:ext>
            </p:extLst>
          </p:nvPr>
        </p:nvGraphicFramePr>
        <p:xfrm>
          <a:off x="914400" y="3352800"/>
          <a:ext cx="3800475" cy="1970088"/>
        </p:xfrm>
        <a:graphic>
          <a:graphicData uri="http://schemas.openxmlformats.org/presentationml/2006/ole">
            <mc:AlternateContent xmlns:mc="http://schemas.openxmlformats.org/markup-compatibility/2006">
              <mc:Choice xmlns:v="urn:schemas-microsoft-com:vml" Requires="v">
                <p:oleObj spid="_x0000_s195605" name="Equation" r:id="rId4" imgW="1714320" imgH="888840" progId="Equation.DSMT4">
                  <p:embed/>
                </p:oleObj>
              </mc:Choice>
              <mc:Fallback>
                <p:oleObj name="Equation" r:id="rId4" imgW="1714320" imgH="888840" progId="Equation.DSMT4">
                  <p:embed/>
                  <p:pic>
                    <p:nvPicPr>
                      <p:cNvPr id="0" name=""/>
                      <p:cNvPicPr>
                        <a:picLocks noChangeAspect="1" noChangeArrowheads="1"/>
                      </p:cNvPicPr>
                      <p:nvPr/>
                    </p:nvPicPr>
                    <p:blipFill>
                      <a:blip r:embed="rId5"/>
                      <a:srcRect/>
                      <a:stretch>
                        <a:fillRect/>
                      </a:stretch>
                    </p:blipFill>
                    <p:spPr bwMode="auto">
                      <a:xfrm>
                        <a:off x="914400" y="3352800"/>
                        <a:ext cx="38004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p:nvSpPr>
        <p:spPr>
          <a:xfrm>
            <a:off x="6080760" y="3554872"/>
            <a:ext cx="2225040" cy="1569660"/>
          </a:xfrm>
          <a:prstGeom prst="rect">
            <a:avLst/>
          </a:prstGeom>
          <a:solidFill>
            <a:srgbClr val="FFD4D4"/>
          </a:solidFill>
        </p:spPr>
        <p:txBody>
          <a:bodyPr wrap="square">
            <a:spAutoFit/>
          </a:bodyPr>
          <a:lstStyle/>
          <a:p>
            <a:r>
              <a:rPr lang="en-US" sz="2400" dirty="0">
                <a:solidFill>
                  <a:srgbClr val="1E0000"/>
                </a:solidFill>
              </a:rPr>
              <a:t>The steady-state</a:t>
            </a:r>
            <a:br>
              <a:rPr lang="en-US" sz="2400" dirty="0">
                <a:solidFill>
                  <a:srgbClr val="1E0000"/>
                </a:solidFill>
              </a:rPr>
            </a:br>
            <a:r>
              <a:rPr lang="en-US" sz="2400" dirty="0">
                <a:solidFill>
                  <a:srgbClr val="1E0000"/>
                </a:solidFill>
              </a:rPr>
              <a:t>requirement</a:t>
            </a:r>
            <a:br>
              <a:rPr lang="en-US" sz="2400" dirty="0">
                <a:solidFill>
                  <a:srgbClr val="1E0000"/>
                </a:solidFill>
              </a:rPr>
            </a:br>
            <a:r>
              <a:rPr lang="en-US" sz="2400" dirty="0">
                <a:solidFill>
                  <a:srgbClr val="1E0000"/>
                </a:solidFill>
              </a:rPr>
              <a:t>that u = y is </a:t>
            </a:r>
            <a:br>
              <a:rPr lang="en-US" sz="2400" dirty="0">
                <a:solidFill>
                  <a:srgbClr val="1E0000"/>
                </a:solidFill>
              </a:rPr>
            </a:br>
            <a:r>
              <a:rPr lang="en-US" sz="2400" dirty="0">
                <a:solidFill>
                  <a:srgbClr val="1E0000"/>
                </a:solidFill>
              </a:rPr>
              <a:t>readily apparent</a:t>
            </a: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170127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smtClean="0">
                <a:solidFill>
                  <a:srgbClr val="000000"/>
                </a:solidFill>
              </a:rPr>
              <a:t>Read Chapter 4</a:t>
            </a:r>
          </a:p>
          <a:p>
            <a:r>
              <a:rPr lang="en-US" dirty="0"/>
              <a:t>Homework 3 is </a:t>
            </a:r>
            <a:r>
              <a:rPr lang="en-US" dirty="0" smtClean="0"/>
              <a:t>due on Thursday Oct 7</a:t>
            </a:r>
          </a:p>
          <a:p>
            <a:r>
              <a:rPr lang="en-US" dirty="0" smtClean="0"/>
              <a:t>Homework </a:t>
            </a:r>
            <a:r>
              <a:rPr lang="en-US" dirty="0"/>
              <a:t>4 </a:t>
            </a:r>
            <a:r>
              <a:rPr lang="en-US" dirty="0" smtClean="0"/>
              <a:t>is assigned today, </a:t>
            </a:r>
            <a:r>
              <a:rPr lang="en-US" dirty="0"/>
              <a:t>but will not need to be turned in (just done before the first exam)</a:t>
            </a:r>
          </a:p>
          <a:p>
            <a:r>
              <a:rPr lang="en-US" dirty="0">
                <a:solidFill>
                  <a:srgbClr val="000000"/>
                </a:solidFill>
              </a:rPr>
              <a:t>Exam 1 will be on Oct 14 in class</a:t>
            </a:r>
          </a:p>
          <a:p>
            <a:pPr lvl="1"/>
            <a:r>
              <a:rPr lang="en-US" dirty="0">
                <a:solidFill>
                  <a:srgbClr val="000000"/>
                </a:solidFill>
              </a:rPr>
              <a:t>For the distance learners we usually use </a:t>
            </a:r>
            <a:r>
              <a:rPr lang="en-US" dirty="0" err="1">
                <a:solidFill>
                  <a:srgbClr val="000000"/>
                </a:solidFill>
              </a:rPr>
              <a:t>Honorlock</a:t>
            </a:r>
            <a:r>
              <a:rPr lang="en-US" dirty="0">
                <a:solidFill>
                  <a:srgbClr val="000000"/>
                </a:solidFill>
              </a:rPr>
              <a:t> (though I know for some that won’t work)</a:t>
            </a:r>
          </a:p>
          <a:p>
            <a:pPr lvl="1"/>
            <a:r>
              <a:rPr lang="en-US" dirty="0">
                <a:solidFill>
                  <a:srgbClr val="000000"/>
                </a:solidFill>
              </a:rPr>
              <a:t>Exams are closed book, closed notes, but you can bring in one 8.5 by 11 inch note sheet and can use calculators</a:t>
            </a:r>
            <a:endParaRPr lang="en-US" dirty="0" smtClean="0">
              <a:solidFill>
                <a:srgbClr val="000000"/>
              </a:solidFill>
            </a:endParaRP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1</a:t>
            </a:fld>
            <a:endParaRPr lang="en-US" sz="2000" dirty="0"/>
          </a:p>
        </p:txBody>
      </p:sp>
    </p:spTree>
    <p:extLst>
      <p:ext uri="{BB962C8B-B14F-4D97-AF65-F5344CB8AC3E}">
        <p14:creationId xmlns:p14="http://schemas.microsoft.com/office/powerpoint/2010/main" val="56337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Windup versus </a:t>
            </a:r>
            <a:r>
              <a:rPr lang="en-US" dirty="0" err="1"/>
              <a:t>Nonwindup</a:t>
            </a:r>
            <a:endParaRPr lang="en-US" dirty="0"/>
          </a:p>
        </p:txBody>
      </p:sp>
      <p:sp>
        <p:nvSpPr>
          <p:cNvPr id="3" name="Content Placeholder 2"/>
          <p:cNvSpPr>
            <a:spLocks noGrp="1"/>
          </p:cNvSpPr>
          <p:nvPr>
            <p:ph idx="1"/>
          </p:nvPr>
        </p:nvSpPr>
        <p:spPr>
          <a:xfrm>
            <a:off x="365760" y="1280160"/>
            <a:ext cx="8001000" cy="1920240"/>
          </a:xfrm>
        </p:spPr>
        <p:txBody>
          <a:bodyPr/>
          <a:lstStyle/>
          <a:p>
            <a:r>
              <a:rPr lang="en-US" dirty="0"/>
              <a:t>When there is integration, how limits are enforced can have a major impact on simulation results</a:t>
            </a:r>
          </a:p>
          <a:p>
            <a:r>
              <a:rPr lang="en-US" dirty="0"/>
              <a:t>Two major flavors: windup and non-windup</a:t>
            </a:r>
          </a:p>
          <a:p>
            <a:r>
              <a:rPr lang="en-US" dirty="0"/>
              <a:t>Windup limit for an integrator block</a:t>
            </a:r>
          </a:p>
          <a:p>
            <a:endParaRPr lang="en-US" dirty="0"/>
          </a:p>
        </p:txBody>
      </p:sp>
      <p:sp>
        <p:nvSpPr>
          <p:cNvPr id="4" name="TextBox 3"/>
          <p:cNvSpPr txBox="1"/>
          <p:nvPr/>
        </p:nvSpPr>
        <p:spPr>
          <a:xfrm>
            <a:off x="2422104" y="5172207"/>
            <a:ext cx="3836307" cy="1274195"/>
          </a:xfrm>
          <a:prstGeom prst="rect">
            <a:avLst/>
          </a:prstGeom>
          <a:noFill/>
        </p:spPr>
        <p:txBody>
          <a:bodyPr wrap="none" rtlCol="0">
            <a:spAutoFit/>
          </a:bodyPr>
          <a:lstStyle/>
          <a:p>
            <a:r>
              <a:rPr lang="en-US" sz="2400" dirty="0">
                <a:solidFill>
                  <a:srgbClr val="1E0000"/>
                </a:solidFill>
              </a:rPr>
              <a:t>If </a:t>
            </a:r>
            <a:r>
              <a:rPr lang="en-US" sz="2400" dirty="0" err="1">
                <a:solidFill>
                  <a:srgbClr val="1E0000"/>
                </a:solidFill>
              </a:rPr>
              <a:t>L</a:t>
            </a:r>
            <a:r>
              <a:rPr lang="en-US" sz="2400" baseline="-25000" dirty="0" err="1">
                <a:solidFill>
                  <a:srgbClr val="1E0000"/>
                </a:solidFill>
              </a:rPr>
              <a:t>min</a:t>
            </a:r>
            <a:r>
              <a:rPr lang="en-US" sz="2400" baseline="-25000" dirty="0">
                <a:solidFill>
                  <a:srgbClr val="1E0000"/>
                </a:solidFill>
              </a:rPr>
              <a:t> </a:t>
            </a:r>
            <a:r>
              <a:rPr lang="en-US" sz="2400" dirty="0">
                <a:solidFill>
                  <a:srgbClr val="1E0000"/>
                </a:solidFill>
                <a:sym typeface="Symbol"/>
              </a:rPr>
              <a:t> </a:t>
            </a:r>
            <a:r>
              <a:rPr lang="en-US" sz="2400" dirty="0">
                <a:solidFill>
                  <a:srgbClr val="1E0000"/>
                </a:solidFill>
              </a:rPr>
              <a:t>v </a:t>
            </a:r>
            <a:r>
              <a:rPr lang="en-US" sz="2400" dirty="0">
                <a:solidFill>
                  <a:srgbClr val="1E0000"/>
                </a:solidFill>
                <a:sym typeface="Symbol"/>
              </a:rPr>
              <a:t> </a:t>
            </a:r>
            <a:r>
              <a:rPr lang="en-US" sz="2400" dirty="0" err="1">
                <a:solidFill>
                  <a:srgbClr val="1E0000"/>
                </a:solidFill>
              </a:rPr>
              <a:t>L</a:t>
            </a:r>
            <a:r>
              <a:rPr lang="en-US" sz="2400" baseline="-25000" dirty="0" err="1">
                <a:solidFill>
                  <a:srgbClr val="1E0000"/>
                </a:solidFill>
              </a:rPr>
              <a:t>max</a:t>
            </a:r>
            <a:r>
              <a:rPr lang="en-US" sz="2400" baseline="-25000" dirty="0">
                <a:solidFill>
                  <a:srgbClr val="1E0000"/>
                </a:solidFill>
              </a:rPr>
              <a:t> </a:t>
            </a:r>
            <a:r>
              <a:rPr lang="en-US" sz="2400" dirty="0">
                <a:solidFill>
                  <a:srgbClr val="1E0000"/>
                </a:solidFill>
              </a:rPr>
              <a:t>then y = v</a:t>
            </a:r>
          </a:p>
          <a:p>
            <a:r>
              <a:rPr lang="en-US" sz="2400" dirty="0" smtClean="0">
                <a:solidFill>
                  <a:srgbClr val="1E0000"/>
                </a:solidFill>
              </a:rPr>
              <a:t>else If v &lt; </a:t>
            </a:r>
            <a:r>
              <a:rPr lang="en-US" sz="2400" dirty="0" err="1" smtClean="0">
                <a:solidFill>
                  <a:srgbClr val="1E0000"/>
                </a:solidFill>
              </a:rPr>
              <a:t>L</a:t>
            </a:r>
            <a:r>
              <a:rPr lang="en-US" sz="2400" baseline="-25000" dirty="0" err="1" smtClean="0">
                <a:solidFill>
                  <a:srgbClr val="1E0000"/>
                </a:solidFill>
              </a:rPr>
              <a:t>min</a:t>
            </a:r>
            <a:r>
              <a:rPr lang="en-US" sz="2400" dirty="0" smtClean="0">
                <a:solidFill>
                  <a:srgbClr val="1E0000"/>
                </a:solidFill>
              </a:rPr>
              <a:t> then y = </a:t>
            </a:r>
            <a:r>
              <a:rPr lang="en-US" sz="2400" dirty="0" err="1" smtClean="0">
                <a:solidFill>
                  <a:srgbClr val="1E0000"/>
                </a:solidFill>
              </a:rPr>
              <a:t>L</a:t>
            </a:r>
            <a:r>
              <a:rPr lang="en-US" sz="2400" baseline="-25000" dirty="0" err="1" smtClean="0">
                <a:solidFill>
                  <a:srgbClr val="1E0000"/>
                </a:solidFill>
              </a:rPr>
              <a:t>min</a:t>
            </a:r>
            <a:r>
              <a:rPr lang="en-US" sz="2400" dirty="0" smtClean="0">
                <a:solidFill>
                  <a:srgbClr val="1E0000"/>
                </a:solidFill>
              </a:rPr>
              <a:t>, </a:t>
            </a:r>
            <a:br>
              <a:rPr lang="en-US" sz="2400" dirty="0" smtClean="0">
                <a:solidFill>
                  <a:srgbClr val="1E0000"/>
                </a:solidFill>
              </a:rPr>
            </a:br>
            <a:r>
              <a:rPr lang="en-US" sz="2400" dirty="0" smtClean="0">
                <a:solidFill>
                  <a:srgbClr val="1E0000"/>
                </a:solidFill>
              </a:rPr>
              <a:t>else if </a:t>
            </a:r>
            <a:r>
              <a:rPr lang="en-US" sz="2400" dirty="0">
                <a:solidFill>
                  <a:srgbClr val="1E0000"/>
                </a:solidFill>
              </a:rPr>
              <a:t>v</a:t>
            </a:r>
            <a:r>
              <a:rPr lang="en-US" sz="2400" dirty="0" smtClean="0">
                <a:solidFill>
                  <a:srgbClr val="1E0000"/>
                </a:solidFill>
              </a:rPr>
              <a:t> </a:t>
            </a:r>
            <a:r>
              <a:rPr lang="en-US" sz="2400" dirty="0">
                <a:solidFill>
                  <a:srgbClr val="1E0000"/>
                </a:solidFill>
              </a:rPr>
              <a:t>&gt;</a:t>
            </a:r>
            <a:r>
              <a:rPr lang="en-US" sz="2400" dirty="0" smtClean="0">
                <a:solidFill>
                  <a:srgbClr val="1E0000"/>
                </a:solidFill>
              </a:rPr>
              <a:t> </a:t>
            </a:r>
            <a:r>
              <a:rPr lang="en-US" sz="2400" dirty="0" err="1" smtClean="0">
                <a:solidFill>
                  <a:srgbClr val="1E0000"/>
                </a:solidFill>
              </a:rPr>
              <a:t>L</a:t>
            </a:r>
            <a:r>
              <a:rPr lang="en-US" sz="2400" baseline="-25000" dirty="0" err="1" smtClean="0">
                <a:solidFill>
                  <a:srgbClr val="1E0000"/>
                </a:solidFill>
              </a:rPr>
              <a:t>max</a:t>
            </a:r>
            <a:r>
              <a:rPr lang="en-US" sz="2400" dirty="0">
                <a:solidFill>
                  <a:srgbClr val="1E0000"/>
                </a:solidFill>
              </a:rPr>
              <a:t> </a:t>
            </a:r>
            <a:r>
              <a:rPr lang="en-US" sz="2400" dirty="0" smtClean="0">
                <a:solidFill>
                  <a:srgbClr val="1E0000"/>
                </a:solidFill>
              </a:rPr>
              <a:t>then y = </a:t>
            </a:r>
            <a:r>
              <a:rPr lang="en-US" sz="2400" dirty="0" err="1" smtClean="0">
                <a:solidFill>
                  <a:srgbClr val="1E0000"/>
                </a:solidFill>
              </a:rPr>
              <a:t>L</a:t>
            </a:r>
            <a:r>
              <a:rPr lang="en-US" sz="2400" baseline="-25000" dirty="0" err="1" smtClean="0">
                <a:solidFill>
                  <a:srgbClr val="1E0000"/>
                </a:solidFill>
              </a:rPr>
              <a:t>max</a:t>
            </a:r>
            <a:endParaRPr lang="en-US" sz="2400"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79404243"/>
              </p:ext>
            </p:extLst>
          </p:nvPr>
        </p:nvGraphicFramePr>
        <p:xfrm>
          <a:off x="884644" y="5257800"/>
          <a:ext cx="1279525" cy="825670"/>
        </p:xfrm>
        <a:graphic>
          <a:graphicData uri="http://schemas.openxmlformats.org/presentationml/2006/ole">
            <mc:AlternateContent xmlns:mc="http://schemas.openxmlformats.org/markup-compatibility/2006">
              <mc:Choice xmlns:v="urn:schemas-microsoft-com:vml" Requires="v">
                <p:oleObj spid="_x0000_s197672" name="Equation" r:id="rId3" imgW="609480" imgH="393480" progId="Equation.DSMT4">
                  <p:embed/>
                </p:oleObj>
              </mc:Choice>
              <mc:Fallback>
                <p:oleObj name="Equation" r:id="rId3" imgW="609480" imgH="393480" progId="Equation.DSMT4">
                  <p:embed/>
                  <p:pic>
                    <p:nvPicPr>
                      <p:cNvPr id="0" name=""/>
                      <p:cNvPicPr>
                        <a:picLocks noChangeAspect="1" noChangeArrowheads="1"/>
                      </p:cNvPicPr>
                      <p:nvPr/>
                    </p:nvPicPr>
                    <p:blipFill>
                      <a:blip r:embed="rId4"/>
                      <a:srcRect/>
                      <a:stretch>
                        <a:fillRect/>
                      </a:stretch>
                    </p:blipFill>
                    <p:spPr bwMode="auto">
                      <a:xfrm>
                        <a:off x="884644" y="5257800"/>
                        <a:ext cx="1279525" cy="825670"/>
                      </a:xfrm>
                      <a:prstGeom prst="rect">
                        <a:avLst/>
                      </a:prstGeom>
                      <a:noFill/>
                      <a:ln>
                        <a:noFill/>
                      </a:ln>
                    </p:spPr>
                  </p:pic>
                </p:oleObj>
              </mc:Fallback>
            </mc:AlternateContent>
          </a:graphicData>
        </a:graphic>
      </p:graphicFrame>
      <p:grpSp>
        <p:nvGrpSpPr>
          <p:cNvPr id="6" name="Group 5"/>
          <p:cNvGrpSpPr/>
          <p:nvPr/>
        </p:nvGrpSpPr>
        <p:grpSpPr>
          <a:xfrm>
            <a:off x="1219200" y="3318547"/>
            <a:ext cx="3374438" cy="1707674"/>
            <a:chOff x="1839324" y="3318548"/>
            <a:chExt cx="3448785" cy="1822308"/>
          </a:xfrm>
        </p:grpSpPr>
        <p:graphicFrame>
          <p:nvGraphicFramePr>
            <p:cNvPr id="7" name="Object 6"/>
            <p:cNvGraphicFramePr>
              <a:graphicFrameLocks noChangeAspect="1"/>
            </p:cNvGraphicFramePr>
            <p:nvPr>
              <p:extLst>
                <p:ext uri="{D42A27DB-BD31-4B8C-83A1-F6EECF244321}">
                  <p14:modId xmlns:p14="http://schemas.microsoft.com/office/powerpoint/2010/main" val="3643069756"/>
                </p:ext>
              </p:extLst>
            </p:nvPr>
          </p:nvGraphicFramePr>
          <p:xfrm>
            <a:off x="2805112" y="3683075"/>
            <a:ext cx="700088" cy="1143000"/>
          </p:xfrm>
          <a:graphic>
            <a:graphicData uri="http://schemas.openxmlformats.org/presentationml/2006/ole">
              <mc:AlternateContent xmlns:mc="http://schemas.openxmlformats.org/markup-compatibility/2006">
                <mc:Choice xmlns:v="urn:schemas-microsoft-com:vml" Requires="v">
                  <p:oleObj spid="_x0000_s197673" name="Equation" r:id="rId5" imgW="241200" imgH="393480" progId="Equation.DSMT4">
                    <p:embed/>
                  </p:oleObj>
                </mc:Choice>
                <mc:Fallback>
                  <p:oleObj name="Equation" r:id="rId5" imgW="241200" imgH="393480" progId="Equation.DSMT4">
                    <p:embed/>
                    <p:pic>
                      <p:nvPicPr>
                        <p:cNvPr id="0" name=""/>
                        <p:cNvPicPr/>
                        <p:nvPr/>
                      </p:nvPicPr>
                      <p:blipFill>
                        <a:blip r:embed="rId6"/>
                        <a:stretch>
                          <a:fillRect/>
                        </a:stretch>
                      </p:blipFill>
                      <p:spPr>
                        <a:xfrm>
                          <a:off x="2805112" y="3683075"/>
                          <a:ext cx="700088" cy="1143000"/>
                        </a:xfrm>
                        <a:prstGeom prst="rect">
                          <a:avLst/>
                        </a:prstGeom>
                        <a:ln w="19050">
                          <a:solidFill>
                            <a:schemeClr val="tx1"/>
                          </a:solidFill>
                        </a:ln>
                      </p:spPr>
                    </p:pic>
                  </p:oleObj>
                </mc:Fallback>
              </mc:AlternateContent>
            </a:graphicData>
          </a:graphic>
        </p:graphicFrame>
        <p:cxnSp>
          <p:nvCxnSpPr>
            <p:cNvPr id="8" name="Straight Arrow Connector 7"/>
            <p:cNvCxnSpPr>
              <a:endCxn id="7" idx="1"/>
            </p:cNvCxnSpPr>
            <p:nvPr/>
          </p:nvCxnSpPr>
          <p:spPr bwMode="auto">
            <a:xfrm flipV="1">
              <a:off x="2195512" y="4254575"/>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V="1">
              <a:off x="3515417" y="4273280"/>
              <a:ext cx="12851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0" name="TextBox 9"/>
            <p:cNvSpPr txBox="1"/>
            <p:nvPr/>
          </p:nvSpPr>
          <p:spPr>
            <a:xfrm>
              <a:off x="1839324" y="4018046"/>
              <a:ext cx="346013" cy="492656"/>
            </a:xfrm>
            <a:prstGeom prst="rect">
              <a:avLst/>
            </a:prstGeom>
            <a:noFill/>
          </p:spPr>
          <p:txBody>
            <a:bodyPr wrap="none" rtlCol="0">
              <a:spAutoFit/>
            </a:bodyPr>
            <a:lstStyle/>
            <a:p>
              <a:r>
                <a:rPr lang="en-US" sz="2400" dirty="0" smtClean="0">
                  <a:solidFill>
                    <a:srgbClr val="1E0000"/>
                  </a:solidFill>
                </a:rPr>
                <a:t>u</a:t>
              </a:r>
              <a:endParaRPr lang="en-US" sz="2400" dirty="0">
                <a:solidFill>
                  <a:srgbClr val="1E0000"/>
                </a:solidFill>
              </a:endParaRPr>
            </a:p>
          </p:txBody>
        </p:sp>
        <p:sp>
          <p:nvSpPr>
            <p:cNvPr id="11" name="TextBox 10"/>
            <p:cNvSpPr txBox="1"/>
            <p:nvPr/>
          </p:nvSpPr>
          <p:spPr>
            <a:xfrm>
              <a:off x="4876800" y="4026859"/>
              <a:ext cx="346013" cy="492656"/>
            </a:xfrm>
            <a:prstGeom prst="rect">
              <a:avLst/>
            </a:prstGeom>
            <a:noFill/>
          </p:spPr>
          <p:txBody>
            <a:bodyPr wrap="none" rtlCol="0">
              <a:spAutoFit/>
            </a:bodyPr>
            <a:lstStyle/>
            <a:p>
              <a:r>
                <a:rPr lang="en-US" sz="2400" dirty="0" smtClean="0">
                  <a:solidFill>
                    <a:srgbClr val="1E0000"/>
                  </a:solidFill>
                </a:rPr>
                <a:t>y</a:t>
              </a:r>
              <a:endParaRPr lang="en-US" sz="2400" dirty="0">
                <a:solidFill>
                  <a:srgbClr val="1E0000"/>
                </a:solidFill>
              </a:endParaRPr>
            </a:p>
          </p:txBody>
        </p:sp>
        <p:grpSp>
          <p:nvGrpSpPr>
            <p:cNvPr id="12" name="Group 11"/>
            <p:cNvGrpSpPr/>
            <p:nvPr/>
          </p:nvGrpSpPr>
          <p:grpSpPr>
            <a:xfrm>
              <a:off x="3706661" y="3318548"/>
              <a:ext cx="1581448" cy="1822308"/>
              <a:chOff x="3706661" y="3318548"/>
              <a:chExt cx="1581448" cy="1822308"/>
            </a:xfrm>
          </p:grpSpPr>
          <p:grpSp>
            <p:nvGrpSpPr>
              <p:cNvPr id="14" name="Group 13"/>
              <p:cNvGrpSpPr/>
              <p:nvPr/>
            </p:nvGrpSpPr>
            <p:grpSpPr>
              <a:xfrm>
                <a:off x="3706661" y="3549381"/>
                <a:ext cx="838961" cy="1447800"/>
                <a:chOff x="3738526" y="3505200"/>
                <a:chExt cx="838961" cy="1447800"/>
              </a:xfrm>
            </p:grpSpPr>
            <p:cxnSp>
              <p:nvCxnSpPr>
                <p:cNvPr id="17" name="Straight Connector 16"/>
                <p:cNvCxnSpPr/>
                <p:nvPr/>
              </p:nvCxnSpPr>
              <p:spPr bwMode="auto">
                <a:xfrm flipV="1">
                  <a:off x="4022103" y="3505200"/>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4293910" y="35052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3738526" y="49530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a:off x="4545622" y="3318548"/>
                <a:ext cx="742487" cy="492656"/>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max</a:t>
                </a:r>
                <a:endParaRPr lang="en-US" sz="2400" baseline="-25000" dirty="0">
                  <a:solidFill>
                    <a:srgbClr val="1E0000"/>
                  </a:solidFill>
                </a:endParaRPr>
              </a:p>
            </p:txBody>
          </p:sp>
          <p:sp>
            <p:nvSpPr>
              <p:cNvPr id="16" name="TextBox 15"/>
              <p:cNvSpPr txBox="1"/>
              <p:nvPr/>
            </p:nvSpPr>
            <p:spPr>
              <a:xfrm>
                <a:off x="4158008" y="4648200"/>
                <a:ext cx="708082" cy="492656"/>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min</a:t>
                </a:r>
                <a:endParaRPr lang="en-US" sz="2400" baseline="-25000" dirty="0">
                  <a:solidFill>
                    <a:srgbClr val="1E0000"/>
                  </a:solidFill>
                </a:endParaRPr>
              </a:p>
            </p:txBody>
          </p:sp>
        </p:grpSp>
        <p:sp>
          <p:nvSpPr>
            <p:cNvPr id="13" name="TextBox 12"/>
            <p:cNvSpPr txBox="1"/>
            <p:nvPr/>
          </p:nvSpPr>
          <p:spPr>
            <a:xfrm>
              <a:off x="3670355" y="3777669"/>
              <a:ext cx="346013" cy="492656"/>
            </a:xfrm>
            <a:prstGeom prst="rect">
              <a:avLst/>
            </a:prstGeom>
            <a:noFill/>
          </p:spPr>
          <p:txBody>
            <a:bodyPr wrap="none" rtlCol="0">
              <a:spAutoFit/>
            </a:bodyPr>
            <a:lstStyle/>
            <a:p>
              <a:r>
                <a:rPr lang="en-US" sz="2400" dirty="0">
                  <a:solidFill>
                    <a:srgbClr val="1E0000"/>
                  </a:solidFill>
                </a:rPr>
                <a:t>v</a:t>
              </a:r>
            </a:p>
          </p:txBody>
        </p:sp>
      </p:grpSp>
      <p:sp>
        <p:nvSpPr>
          <p:cNvPr id="20" name="TextBox 19"/>
          <p:cNvSpPr txBox="1"/>
          <p:nvPr/>
        </p:nvSpPr>
        <p:spPr>
          <a:xfrm>
            <a:off x="6486434" y="2828140"/>
            <a:ext cx="2590800" cy="2308324"/>
          </a:xfrm>
          <a:prstGeom prst="rect">
            <a:avLst/>
          </a:prstGeom>
          <a:solidFill>
            <a:srgbClr val="FFD4D4"/>
          </a:solidFill>
        </p:spPr>
        <p:txBody>
          <a:bodyPr wrap="square" rtlCol="0">
            <a:spAutoFit/>
          </a:bodyPr>
          <a:lstStyle/>
          <a:p>
            <a:r>
              <a:rPr lang="en-US" sz="2400" dirty="0" smtClean="0">
                <a:solidFill>
                  <a:srgbClr val="1E0000"/>
                </a:solidFill>
              </a:rPr>
              <a:t>The value of v is NOT limited, so its value can "windup" beyond the limits, delaying backing</a:t>
            </a:r>
            <a:br>
              <a:rPr lang="en-US" sz="2400" dirty="0" smtClean="0">
                <a:solidFill>
                  <a:srgbClr val="1E0000"/>
                </a:solidFill>
              </a:rPr>
            </a:br>
            <a:r>
              <a:rPr lang="en-US" sz="2400" dirty="0" smtClean="0">
                <a:solidFill>
                  <a:srgbClr val="1E0000"/>
                </a:solidFill>
              </a:rPr>
              <a:t>off of the limit</a:t>
            </a:r>
            <a:endParaRPr lang="en-US" sz="2400" dirty="0">
              <a:solidFill>
                <a:srgbClr val="1E0000"/>
              </a:solidFill>
            </a:endParaRPr>
          </a:p>
        </p:txBody>
      </p:sp>
      <p:sp>
        <p:nvSpPr>
          <p:cNvPr id="21"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4272511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on First Order Lag </a:t>
            </a:r>
          </a:p>
        </p:txBody>
      </p:sp>
      <p:sp>
        <p:nvSpPr>
          <p:cNvPr id="3" name="Content Placeholder 2"/>
          <p:cNvSpPr>
            <a:spLocks noGrp="1"/>
          </p:cNvSpPr>
          <p:nvPr>
            <p:ph idx="1"/>
          </p:nvPr>
        </p:nvSpPr>
        <p:spPr>
          <a:xfrm>
            <a:off x="365760" y="1280160"/>
            <a:ext cx="8001000" cy="929640"/>
          </a:xfrm>
        </p:spPr>
        <p:txBody>
          <a:bodyPr/>
          <a:lstStyle/>
          <a:p>
            <a:r>
              <a:rPr lang="en-US" dirty="0"/>
              <a:t>Windup and non-windup limits are handled in a similar manner for a first order lag</a:t>
            </a:r>
          </a:p>
          <a:p>
            <a:endParaRPr lang="en-US" dirty="0"/>
          </a:p>
        </p:txBody>
      </p:sp>
      <p:grpSp>
        <p:nvGrpSpPr>
          <p:cNvPr id="4" name="Group 3"/>
          <p:cNvGrpSpPr/>
          <p:nvPr/>
        </p:nvGrpSpPr>
        <p:grpSpPr>
          <a:xfrm>
            <a:off x="475420" y="2453290"/>
            <a:ext cx="3855125" cy="1707674"/>
            <a:chOff x="1532166" y="3323843"/>
            <a:chExt cx="3940063" cy="1822308"/>
          </a:xfrm>
        </p:grpSpPr>
        <p:graphicFrame>
          <p:nvGraphicFramePr>
            <p:cNvPr id="5" name="Object 4"/>
            <p:cNvGraphicFramePr>
              <a:graphicFrameLocks noChangeAspect="1"/>
            </p:cNvGraphicFramePr>
            <p:nvPr>
              <p:extLst>
                <p:ext uri="{D42A27DB-BD31-4B8C-83A1-F6EECF244321}">
                  <p14:modId xmlns:p14="http://schemas.microsoft.com/office/powerpoint/2010/main" val="3628032120"/>
                </p:ext>
              </p:extLst>
            </p:nvPr>
          </p:nvGraphicFramePr>
          <p:xfrm>
            <a:off x="2529990" y="3682807"/>
            <a:ext cx="1250929" cy="1143494"/>
          </p:xfrm>
          <a:graphic>
            <a:graphicData uri="http://schemas.openxmlformats.org/presentationml/2006/ole">
              <mc:AlternateContent xmlns:mc="http://schemas.openxmlformats.org/markup-compatibility/2006">
                <mc:Choice xmlns:v="urn:schemas-microsoft-com:vml" Requires="v">
                  <p:oleObj spid="_x0000_s198696" name="Equation" r:id="rId3" imgW="431640" imgH="393480" progId="Equation.DSMT4">
                    <p:embed/>
                  </p:oleObj>
                </mc:Choice>
                <mc:Fallback>
                  <p:oleObj name="Equation" r:id="rId3" imgW="431640" imgH="393480" progId="Equation.DSMT4">
                    <p:embed/>
                    <p:pic>
                      <p:nvPicPr>
                        <p:cNvPr id="0" name=""/>
                        <p:cNvPicPr/>
                        <p:nvPr/>
                      </p:nvPicPr>
                      <p:blipFill>
                        <a:blip r:embed="rId4"/>
                        <a:stretch>
                          <a:fillRect/>
                        </a:stretch>
                      </p:blipFill>
                      <p:spPr>
                        <a:xfrm>
                          <a:off x="2529990" y="3682807"/>
                          <a:ext cx="1250929" cy="1143494"/>
                        </a:xfrm>
                        <a:prstGeom prst="rect">
                          <a:avLst/>
                        </a:prstGeom>
                        <a:ln w="19050">
                          <a:solidFill>
                            <a:schemeClr val="tx1"/>
                          </a:solidFill>
                        </a:ln>
                      </p:spPr>
                    </p:pic>
                  </p:oleObj>
                </mc:Fallback>
              </mc:AlternateContent>
            </a:graphicData>
          </a:graphic>
        </p:graphicFrame>
        <p:cxnSp>
          <p:nvCxnSpPr>
            <p:cNvPr id="6" name="Straight Arrow Connector 5"/>
            <p:cNvCxnSpPr/>
            <p:nvPr/>
          </p:nvCxnSpPr>
          <p:spPr bwMode="auto">
            <a:xfrm flipV="1">
              <a:off x="1902040" y="4272341"/>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flipV="1">
              <a:off x="3515417" y="4273280"/>
              <a:ext cx="12851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TextBox 7"/>
            <p:cNvSpPr txBox="1"/>
            <p:nvPr/>
          </p:nvSpPr>
          <p:spPr>
            <a:xfrm>
              <a:off x="1532166" y="4008502"/>
              <a:ext cx="372226" cy="558343"/>
            </a:xfrm>
            <a:prstGeom prst="rect">
              <a:avLst/>
            </a:prstGeom>
            <a:noFill/>
          </p:spPr>
          <p:txBody>
            <a:bodyPr wrap="none" rtlCol="0">
              <a:spAutoFit/>
            </a:bodyPr>
            <a:lstStyle/>
            <a:p>
              <a:r>
                <a:rPr lang="en-US" dirty="0" smtClean="0">
                  <a:solidFill>
                    <a:srgbClr val="1E0000"/>
                  </a:solidFill>
                </a:rPr>
                <a:t>u</a:t>
              </a:r>
              <a:endParaRPr lang="en-US" dirty="0">
                <a:solidFill>
                  <a:srgbClr val="1E0000"/>
                </a:solidFill>
              </a:endParaRPr>
            </a:p>
          </p:txBody>
        </p:sp>
        <p:sp>
          <p:nvSpPr>
            <p:cNvPr id="9" name="TextBox 8"/>
            <p:cNvSpPr txBox="1"/>
            <p:nvPr/>
          </p:nvSpPr>
          <p:spPr>
            <a:xfrm>
              <a:off x="4876800" y="4026859"/>
              <a:ext cx="372226" cy="558343"/>
            </a:xfrm>
            <a:prstGeom prst="rect">
              <a:avLst/>
            </a:prstGeom>
            <a:noFill/>
          </p:spPr>
          <p:txBody>
            <a:bodyPr wrap="none" rtlCol="0">
              <a:spAutoFit/>
            </a:bodyPr>
            <a:lstStyle/>
            <a:p>
              <a:r>
                <a:rPr lang="en-US" dirty="0" smtClean="0">
                  <a:solidFill>
                    <a:srgbClr val="1E0000"/>
                  </a:solidFill>
                </a:rPr>
                <a:t>y</a:t>
              </a:r>
              <a:endParaRPr lang="en-US" dirty="0">
                <a:solidFill>
                  <a:srgbClr val="1E0000"/>
                </a:solidFill>
              </a:endParaRPr>
            </a:p>
          </p:txBody>
        </p:sp>
        <p:grpSp>
          <p:nvGrpSpPr>
            <p:cNvPr id="10" name="Group 9"/>
            <p:cNvGrpSpPr/>
            <p:nvPr/>
          </p:nvGrpSpPr>
          <p:grpSpPr>
            <a:xfrm>
              <a:off x="3874432" y="3323843"/>
              <a:ext cx="1597797" cy="1822308"/>
              <a:chOff x="3874432" y="3323843"/>
              <a:chExt cx="1597797" cy="1822308"/>
            </a:xfrm>
          </p:grpSpPr>
          <p:grpSp>
            <p:nvGrpSpPr>
              <p:cNvPr id="12" name="Group 11"/>
              <p:cNvGrpSpPr/>
              <p:nvPr/>
            </p:nvGrpSpPr>
            <p:grpSpPr>
              <a:xfrm>
                <a:off x="3874432" y="3554676"/>
                <a:ext cx="838960" cy="1447800"/>
                <a:chOff x="3906297" y="3510495"/>
                <a:chExt cx="838960" cy="1447800"/>
              </a:xfrm>
            </p:grpSpPr>
            <p:cxnSp>
              <p:nvCxnSpPr>
                <p:cNvPr id="15" name="Straight Connector 14"/>
                <p:cNvCxnSpPr/>
                <p:nvPr/>
              </p:nvCxnSpPr>
              <p:spPr bwMode="auto">
                <a:xfrm flipV="1">
                  <a:off x="4189874" y="3510495"/>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4461680" y="35104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3906297" y="49582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3" name="TextBox 12"/>
              <p:cNvSpPr txBox="1"/>
              <p:nvPr/>
            </p:nvSpPr>
            <p:spPr>
              <a:xfrm>
                <a:off x="4729742" y="3323843"/>
                <a:ext cx="742487" cy="492656"/>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max</a:t>
                </a:r>
                <a:endParaRPr lang="en-US" sz="2400" baseline="-25000" dirty="0">
                  <a:solidFill>
                    <a:srgbClr val="1E0000"/>
                  </a:solidFill>
                </a:endParaRPr>
              </a:p>
            </p:txBody>
          </p:sp>
          <p:sp>
            <p:nvSpPr>
              <p:cNvPr id="14" name="TextBox 13"/>
              <p:cNvSpPr txBox="1"/>
              <p:nvPr/>
            </p:nvSpPr>
            <p:spPr>
              <a:xfrm>
                <a:off x="4325779" y="4653495"/>
                <a:ext cx="708083" cy="492656"/>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min</a:t>
                </a:r>
                <a:endParaRPr lang="en-US" sz="2400" baseline="-25000" dirty="0">
                  <a:solidFill>
                    <a:srgbClr val="1E0000"/>
                  </a:solidFill>
                </a:endParaRPr>
              </a:p>
            </p:txBody>
          </p:sp>
        </p:grpSp>
        <p:sp>
          <p:nvSpPr>
            <p:cNvPr id="11" name="TextBox 10"/>
            <p:cNvSpPr txBox="1"/>
            <p:nvPr/>
          </p:nvSpPr>
          <p:spPr>
            <a:xfrm>
              <a:off x="3874432" y="3776849"/>
              <a:ext cx="372226" cy="558343"/>
            </a:xfrm>
            <a:prstGeom prst="rect">
              <a:avLst/>
            </a:prstGeom>
            <a:noFill/>
          </p:spPr>
          <p:txBody>
            <a:bodyPr wrap="none" rtlCol="0">
              <a:spAutoFit/>
            </a:bodyPr>
            <a:lstStyle/>
            <a:p>
              <a:r>
                <a:rPr lang="en-US" dirty="0">
                  <a:solidFill>
                    <a:srgbClr val="1E0000"/>
                  </a:solidFill>
                </a:rPr>
                <a:t>v</a:t>
              </a:r>
            </a:p>
          </p:txBody>
        </p:sp>
      </p:grpSp>
      <p:sp>
        <p:nvSpPr>
          <p:cNvPr id="18" name="TextBox 17"/>
          <p:cNvSpPr txBox="1"/>
          <p:nvPr/>
        </p:nvSpPr>
        <p:spPr>
          <a:xfrm>
            <a:off x="4648200" y="3278514"/>
            <a:ext cx="3836307" cy="1274195"/>
          </a:xfrm>
          <a:prstGeom prst="rect">
            <a:avLst/>
          </a:prstGeom>
          <a:noFill/>
        </p:spPr>
        <p:txBody>
          <a:bodyPr wrap="none" rtlCol="0">
            <a:spAutoFit/>
          </a:bodyPr>
          <a:lstStyle/>
          <a:p>
            <a:r>
              <a:rPr lang="en-US" sz="2400" dirty="0" smtClean="0">
                <a:solidFill>
                  <a:srgbClr val="1E0000"/>
                </a:solidFill>
              </a:rPr>
              <a:t>If </a:t>
            </a:r>
            <a:r>
              <a:rPr lang="en-US" sz="2400" dirty="0" err="1">
                <a:solidFill>
                  <a:srgbClr val="1E0000"/>
                </a:solidFill>
              </a:rPr>
              <a:t>L</a:t>
            </a:r>
            <a:r>
              <a:rPr lang="en-US" sz="2400" baseline="-25000" dirty="0" err="1">
                <a:solidFill>
                  <a:srgbClr val="1E0000"/>
                </a:solidFill>
              </a:rPr>
              <a:t>min</a:t>
            </a:r>
            <a:r>
              <a:rPr lang="en-US" sz="2400" baseline="-25000" dirty="0">
                <a:solidFill>
                  <a:srgbClr val="1E0000"/>
                </a:solidFill>
              </a:rPr>
              <a:t> </a:t>
            </a:r>
            <a:r>
              <a:rPr lang="en-US" sz="2400" dirty="0" smtClean="0">
                <a:solidFill>
                  <a:srgbClr val="1E0000"/>
                </a:solidFill>
                <a:sym typeface="Symbol"/>
              </a:rPr>
              <a:t> </a:t>
            </a:r>
            <a:r>
              <a:rPr lang="en-US" sz="2400" dirty="0" smtClean="0">
                <a:solidFill>
                  <a:srgbClr val="1E0000"/>
                </a:solidFill>
              </a:rPr>
              <a:t>v </a:t>
            </a:r>
            <a:r>
              <a:rPr lang="en-US" sz="2400" dirty="0" smtClean="0">
                <a:solidFill>
                  <a:srgbClr val="1E0000"/>
                </a:solidFill>
                <a:sym typeface="Symbol"/>
              </a:rPr>
              <a:t> </a:t>
            </a:r>
            <a:r>
              <a:rPr lang="en-US" sz="2400" dirty="0" err="1" smtClean="0">
                <a:solidFill>
                  <a:srgbClr val="1E0000"/>
                </a:solidFill>
              </a:rPr>
              <a:t>L</a:t>
            </a:r>
            <a:r>
              <a:rPr lang="en-US" sz="2400" baseline="-25000" dirty="0" err="1" smtClean="0">
                <a:solidFill>
                  <a:srgbClr val="1E0000"/>
                </a:solidFill>
              </a:rPr>
              <a:t>max</a:t>
            </a:r>
            <a:r>
              <a:rPr lang="en-US" sz="2400" baseline="-25000" dirty="0" smtClean="0">
                <a:solidFill>
                  <a:srgbClr val="1E0000"/>
                </a:solidFill>
              </a:rPr>
              <a:t> </a:t>
            </a:r>
            <a:r>
              <a:rPr lang="en-US" sz="2400" dirty="0" smtClean="0">
                <a:solidFill>
                  <a:srgbClr val="1E0000"/>
                </a:solidFill>
              </a:rPr>
              <a:t>then y </a:t>
            </a:r>
            <a:r>
              <a:rPr lang="en-US" sz="2400" dirty="0">
                <a:solidFill>
                  <a:srgbClr val="1E0000"/>
                </a:solidFill>
              </a:rPr>
              <a:t>= v</a:t>
            </a:r>
          </a:p>
          <a:p>
            <a:r>
              <a:rPr lang="en-US" sz="2400" dirty="0" smtClean="0">
                <a:solidFill>
                  <a:srgbClr val="1E0000"/>
                </a:solidFill>
              </a:rPr>
              <a:t>else If v &lt; </a:t>
            </a:r>
            <a:r>
              <a:rPr lang="en-US" sz="2400" dirty="0" err="1" smtClean="0">
                <a:solidFill>
                  <a:srgbClr val="1E0000"/>
                </a:solidFill>
              </a:rPr>
              <a:t>L</a:t>
            </a:r>
            <a:r>
              <a:rPr lang="en-US" sz="2400" baseline="-25000" dirty="0" err="1" smtClean="0">
                <a:solidFill>
                  <a:srgbClr val="1E0000"/>
                </a:solidFill>
              </a:rPr>
              <a:t>min</a:t>
            </a:r>
            <a:r>
              <a:rPr lang="en-US" sz="2400" dirty="0" smtClean="0">
                <a:solidFill>
                  <a:srgbClr val="1E0000"/>
                </a:solidFill>
              </a:rPr>
              <a:t> then y = </a:t>
            </a:r>
            <a:r>
              <a:rPr lang="en-US" sz="2400" dirty="0" err="1" smtClean="0">
                <a:solidFill>
                  <a:srgbClr val="1E0000"/>
                </a:solidFill>
              </a:rPr>
              <a:t>L</a:t>
            </a:r>
            <a:r>
              <a:rPr lang="en-US" sz="2400" baseline="-25000" dirty="0" err="1" smtClean="0">
                <a:solidFill>
                  <a:srgbClr val="1E0000"/>
                </a:solidFill>
              </a:rPr>
              <a:t>min</a:t>
            </a:r>
            <a:r>
              <a:rPr lang="en-US" sz="2400" dirty="0" smtClean="0">
                <a:solidFill>
                  <a:srgbClr val="1E0000"/>
                </a:solidFill>
              </a:rPr>
              <a:t>, </a:t>
            </a:r>
            <a:br>
              <a:rPr lang="en-US" sz="2400" dirty="0" smtClean="0">
                <a:solidFill>
                  <a:srgbClr val="1E0000"/>
                </a:solidFill>
              </a:rPr>
            </a:br>
            <a:r>
              <a:rPr lang="en-US" sz="2400" dirty="0" smtClean="0">
                <a:solidFill>
                  <a:srgbClr val="1E0000"/>
                </a:solidFill>
              </a:rPr>
              <a:t>else if </a:t>
            </a:r>
            <a:r>
              <a:rPr lang="en-US" sz="2400" dirty="0">
                <a:solidFill>
                  <a:srgbClr val="1E0000"/>
                </a:solidFill>
              </a:rPr>
              <a:t>v</a:t>
            </a:r>
            <a:r>
              <a:rPr lang="en-US" sz="2400" dirty="0" smtClean="0">
                <a:solidFill>
                  <a:srgbClr val="1E0000"/>
                </a:solidFill>
              </a:rPr>
              <a:t> </a:t>
            </a:r>
            <a:r>
              <a:rPr lang="en-US" sz="2400" dirty="0">
                <a:solidFill>
                  <a:srgbClr val="1E0000"/>
                </a:solidFill>
              </a:rPr>
              <a:t>&gt;</a:t>
            </a:r>
            <a:r>
              <a:rPr lang="en-US" sz="2400" dirty="0" smtClean="0">
                <a:solidFill>
                  <a:srgbClr val="1E0000"/>
                </a:solidFill>
              </a:rPr>
              <a:t> </a:t>
            </a:r>
            <a:r>
              <a:rPr lang="en-US" sz="2400" dirty="0" err="1" smtClean="0">
                <a:solidFill>
                  <a:srgbClr val="1E0000"/>
                </a:solidFill>
              </a:rPr>
              <a:t>L</a:t>
            </a:r>
            <a:r>
              <a:rPr lang="en-US" sz="2400" baseline="-25000" dirty="0" err="1" smtClean="0">
                <a:solidFill>
                  <a:srgbClr val="1E0000"/>
                </a:solidFill>
              </a:rPr>
              <a:t>max</a:t>
            </a:r>
            <a:r>
              <a:rPr lang="en-US" sz="2400" dirty="0">
                <a:solidFill>
                  <a:srgbClr val="1E0000"/>
                </a:solidFill>
              </a:rPr>
              <a:t> </a:t>
            </a:r>
            <a:r>
              <a:rPr lang="en-US" sz="2400" dirty="0" smtClean="0">
                <a:solidFill>
                  <a:srgbClr val="1E0000"/>
                </a:solidFill>
              </a:rPr>
              <a:t>then y = </a:t>
            </a:r>
            <a:r>
              <a:rPr lang="en-US" sz="2400" dirty="0" err="1" smtClean="0">
                <a:solidFill>
                  <a:srgbClr val="1E0000"/>
                </a:solidFill>
              </a:rPr>
              <a:t>L</a:t>
            </a:r>
            <a:r>
              <a:rPr lang="en-US" sz="2400" baseline="-25000" dirty="0" err="1" smtClean="0">
                <a:solidFill>
                  <a:srgbClr val="1E0000"/>
                </a:solidFill>
              </a:rPr>
              <a:t>max</a:t>
            </a:r>
            <a:r>
              <a:rPr lang="en-US" sz="2400" dirty="0" smtClean="0">
                <a:solidFill>
                  <a:srgbClr val="1E0000"/>
                </a:solidFill>
              </a:rPr>
              <a:t> </a:t>
            </a:r>
          </a:p>
        </p:txBody>
      </p:sp>
      <p:graphicFrame>
        <p:nvGraphicFramePr>
          <p:cNvPr id="19" name="Object 18"/>
          <p:cNvGraphicFramePr>
            <a:graphicFrameLocks noChangeAspect="1"/>
          </p:cNvGraphicFramePr>
          <p:nvPr>
            <p:extLst>
              <p:ext uri="{D42A27DB-BD31-4B8C-83A1-F6EECF244321}">
                <p14:modId xmlns:p14="http://schemas.microsoft.com/office/powerpoint/2010/main" val="4261307405"/>
              </p:ext>
            </p:extLst>
          </p:nvPr>
        </p:nvGraphicFramePr>
        <p:xfrm>
          <a:off x="5562600" y="2246773"/>
          <a:ext cx="2106613" cy="825500"/>
        </p:xfrm>
        <a:graphic>
          <a:graphicData uri="http://schemas.openxmlformats.org/presentationml/2006/ole">
            <mc:AlternateContent xmlns:mc="http://schemas.openxmlformats.org/markup-compatibility/2006">
              <mc:Choice xmlns:v="urn:schemas-microsoft-com:vml" Requires="v">
                <p:oleObj spid="_x0000_s198697" name="Equation" r:id="rId5" imgW="1002960" imgH="393480" progId="Equation.DSMT4">
                  <p:embed/>
                </p:oleObj>
              </mc:Choice>
              <mc:Fallback>
                <p:oleObj name="Equation" r:id="rId5" imgW="1002960" imgH="393480" progId="Equation.DSMT4">
                  <p:embed/>
                  <p:pic>
                    <p:nvPicPr>
                      <p:cNvPr id="0" name=""/>
                      <p:cNvPicPr>
                        <a:picLocks noChangeAspect="1" noChangeArrowheads="1"/>
                      </p:cNvPicPr>
                      <p:nvPr/>
                    </p:nvPicPr>
                    <p:blipFill>
                      <a:blip r:embed="rId6"/>
                      <a:srcRect/>
                      <a:stretch>
                        <a:fillRect/>
                      </a:stretch>
                    </p:blipFill>
                    <p:spPr bwMode="auto">
                      <a:xfrm>
                        <a:off x="5562600" y="2246773"/>
                        <a:ext cx="2106613" cy="825500"/>
                      </a:xfrm>
                      <a:prstGeom prst="rect">
                        <a:avLst/>
                      </a:prstGeom>
                      <a:noFill/>
                      <a:ln>
                        <a:noFill/>
                      </a:ln>
                    </p:spPr>
                  </p:pic>
                </p:oleObj>
              </mc:Fallback>
            </mc:AlternateContent>
          </a:graphicData>
        </a:graphic>
      </p:graphicFrame>
      <p:sp>
        <p:nvSpPr>
          <p:cNvPr id="20" name="TextBox 19"/>
          <p:cNvSpPr txBox="1"/>
          <p:nvPr/>
        </p:nvSpPr>
        <p:spPr>
          <a:xfrm>
            <a:off x="3588067" y="4724400"/>
            <a:ext cx="4184333" cy="1569660"/>
          </a:xfrm>
          <a:prstGeom prst="rect">
            <a:avLst/>
          </a:prstGeom>
          <a:solidFill>
            <a:srgbClr val="FFD4D4"/>
          </a:solidFill>
        </p:spPr>
        <p:txBody>
          <a:bodyPr wrap="square" rtlCol="0">
            <a:spAutoFit/>
          </a:bodyPr>
          <a:lstStyle/>
          <a:p>
            <a:r>
              <a:rPr lang="en-US" sz="2400" dirty="0" smtClean="0">
                <a:solidFill>
                  <a:srgbClr val="1E0000"/>
                </a:solidFill>
              </a:rPr>
              <a:t>Again the value of v is NOT limited, so its value can "windup" beyond the limits, delaying backing off of the limit</a:t>
            </a:r>
            <a:endParaRPr lang="en-US" sz="2400" dirty="0">
              <a:solidFill>
                <a:srgbClr val="1E0000"/>
              </a:solidFill>
            </a:endParaRPr>
          </a:p>
        </p:txBody>
      </p:sp>
      <p:sp>
        <p:nvSpPr>
          <p:cNvPr id="21"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146354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Non-Windup Limit First Order Lag</a:t>
            </a:r>
          </a:p>
        </p:txBody>
      </p:sp>
      <p:sp>
        <p:nvSpPr>
          <p:cNvPr id="3" name="Content Placeholder 2"/>
          <p:cNvSpPr>
            <a:spLocks noGrp="1"/>
          </p:cNvSpPr>
          <p:nvPr>
            <p:ph idx="1"/>
          </p:nvPr>
        </p:nvSpPr>
        <p:spPr>
          <a:xfrm>
            <a:off x="365760" y="1280160"/>
            <a:ext cx="8549640" cy="929640"/>
          </a:xfrm>
        </p:spPr>
        <p:txBody>
          <a:bodyPr/>
          <a:lstStyle/>
          <a:p>
            <a:r>
              <a:rPr lang="en-US" dirty="0"/>
              <a:t>With a non-windup limit, the value of y is prevented from exceeding its limit</a:t>
            </a:r>
          </a:p>
          <a:p>
            <a:endParaRPr lang="en-US" dirty="0"/>
          </a:p>
        </p:txBody>
      </p:sp>
      <p:grpSp>
        <p:nvGrpSpPr>
          <p:cNvPr id="4" name="Group 3"/>
          <p:cNvGrpSpPr/>
          <p:nvPr/>
        </p:nvGrpSpPr>
        <p:grpSpPr>
          <a:xfrm>
            <a:off x="475547" y="2438400"/>
            <a:ext cx="3326307" cy="1993359"/>
            <a:chOff x="1528772" y="3234654"/>
            <a:chExt cx="3257691" cy="1993359"/>
          </a:xfrm>
        </p:grpSpPr>
        <p:grpSp>
          <p:nvGrpSpPr>
            <p:cNvPr id="5" name="Group 4"/>
            <p:cNvGrpSpPr/>
            <p:nvPr/>
          </p:nvGrpSpPr>
          <p:grpSpPr>
            <a:xfrm>
              <a:off x="2687121" y="3234654"/>
              <a:ext cx="1550456" cy="1993359"/>
              <a:chOff x="3706661" y="3234654"/>
              <a:chExt cx="1550456" cy="1993359"/>
            </a:xfrm>
          </p:grpSpPr>
          <p:grpSp>
            <p:nvGrpSpPr>
              <p:cNvPr id="11" name="Group 10"/>
              <p:cNvGrpSpPr/>
              <p:nvPr/>
            </p:nvGrpSpPr>
            <p:grpSpPr>
              <a:xfrm>
                <a:off x="3706661" y="3549381"/>
                <a:ext cx="838961" cy="1447800"/>
                <a:chOff x="3738526" y="3505200"/>
                <a:chExt cx="838961" cy="1447800"/>
              </a:xfrm>
            </p:grpSpPr>
            <p:cxnSp>
              <p:nvCxnSpPr>
                <p:cNvPr id="14" name="Straight Connector 13"/>
                <p:cNvCxnSpPr/>
                <p:nvPr/>
              </p:nvCxnSpPr>
              <p:spPr bwMode="auto">
                <a:xfrm flipV="1">
                  <a:off x="4022103" y="3505200"/>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4293910" y="35052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3738526" y="49530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a:off x="4545622" y="3234654"/>
                <a:ext cx="711495" cy="461665"/>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max</a:t>
                </a:r>
                <a:endParaRPr lang="en-US" sz="2400" baseline="-25000" dirty="0">
                  <a:solidFill>
                    <a:srgbClr val="1E0000"/>
                  </a:solidFill>
                </a:endParaRPr>
              </a:p>
            </p:txBody>
          </p:sp>
          <p:sp>
            <p:nvSpPr>
              <p:cNvPr id="13" name="TextBox 12"/>
              <p:cNvSpPr txBox="1"/>
              <p:nvPr/>
            </p:nvSpPr>
            <p:spPr>
              <a:xfrm>
                <a:off x="4158008" y="4766348"/>
                <a:ext cx="686406" cy="461665"/>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min</a:t>
                </a:r>
                <a:endParaRPr lang="en-US" sz="2400" baseline="-25000" dirty="0">
                  <a:solidFill>
                    <a:srgbClr val="1E0000"/>
                  </a:solidFill>
                </a:endParaRPr>
              </a:p>
            </p:txBody>
          </p:sp>
        </p:grpSp>
        <p:graphicFrame>
          <p:nvGraphicFramePr>
            <p:cNvPr id="6" name="Object 5"/>
            <p:cNvGraphicFramePr>
              <a:graphicFrameLocks noChangeAspect="1"/>
            </p:cNvGraphicFramePr>
            <p:nvPr>
              <p:extLst>
                <p:ext uri="{D42A27DB-BD31-4B8C-83A1-F6EECF244321}">
                  <p14:modId xmlns:p14="http://schemas.microsoft.com/office/powerpoint/2010/main" val="3342624207"/>
                </p:ext>
              </p:extLst>
            </p:nvPr>
          </p:nvGraphicFramePr>
          <p:xfrm>
            <a:off x="2539645" y="3701203"/>
            <a:ext cx="1252538" cy="1143000"/>
          </p:xfrm>
          <a:graphic>
            <a:graphicData uri="http://schemas.openxmlformats.org/presentationml/2006/ole">
              <mc:AlternateContent xmlns:mc="http://schemas.openxmlformats.org/markup-compatibility/2006">
                <mc:Choice xmlns:v="urn:schemas-microsoft-com:vml" Requires="v">
                  <p:oleObj spid="_x0000_s199739" name="Equation" r:id="rId3" imgW="431640" imgH="393480" progId="Equation.DSMT4">
                    <p:embed/>
                  </p:oleObj>
                </mc:Choice>
                <mc:Fallback>
                  <p:oleObj name="Equation" r:id="rId3" imgW="431640" imgH="393480" progId="Equation.DSMT4">
                    <p:embed/>
                    <p:pic>
                      <p:nvPicPr>
                        <p:cNvPr id="0" name=""/>
                        <p:cNvPicPr/>
                        <p:nvPr/>
                      </p:nvPicPr>
                      <p:blipFill>
                        <a:blip r:embed="rId4"/>
                        <a:stretch>
                          <a:fillRect/>
                        </a:stretch>
                      </p:blipFill>
                      <p:spPr>
                        <a:xfrm>
                          <a:off x="2539645" y="3701203"/>
                          <a:ext cx="1252538" cy="1143000"/>
                        </a:xfrm>
                        <a:prstGeom prst="rect">
                          <a:avLst/>
                        </a:prstGeom>
                        <a:solidFill>
                          <a:schemeClr val="bg1"/>
                        </a:solidFill>
                        <a:ln w="19050">
                          <a:solidFill>
                            <a:schemeClr val="tx1"/>
                          </a:solidFill>
                        </a:ln>
                      </p:spPr>
                    </p:pic>
                  </p:oleObj>
                </mc:Fallback>
              </mc:AlternateContent>
            </a:graphicData>
          </a:graphic>
        </p:graphicFrame>
        <p:cxnSp>
          <p:nvCxnSpPr>
            <p:cNvPr id="7" name="Straight Arrow Connector 6"/>
            <p:cNvCxnSpPr/>
            <p:nvPr/>
          </p:nvCxnSpPr>
          <p:spPr bwMode="auto">
            <a:xfrm flipV="1">
              <a:off x="1900929" y="4266355"/>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Straight Arrow Connector 7"/>
            <p:cNvCxnSpPr/>
            <p:nvPr/>
          </p:nvCxnSpPr>
          <p:spPr bwMode="auto">
            <a:xfrm flipV="1">
              <a:off x="3793353" y="4276281"/>
              <a:ext cx="5993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9" name="TextBox 8"/>
            <p:cNvSpPr txBox="1"/>
            <p:nvPr/>
          </p:nvSpPr>
          <p:spPr>
            <a:xfrm>
              <a:off x="1528772" y="4027590"/>
              <a:ext cx="356689" cy="523220"/>
            </a:xfrm>
            <a:prstGeom prst="rect">
              <a:avLst/>
            </a:prstGeom>
            <a:noFill/>
          </p:spPr>
          <p:txBody>
            <a:bodyPr wrap="none" rtlCol="0">
              <a:spAutoFit/>
            </a:bodyPr>
            <a:lstStyle/>
            <a:p>
              <a:r>
                <a:rPr lang="en-US" dirty="0" smtClean="0">
                  <a:solidFill>
                    <a:srgbClr val="1E0000"/>
                  </a:solidFill>
                </a:rPr>
                <a:t>u</a:t>
              </a:r>
              <a:endParaRPr lang="en-US" dirty="0">
                <a:solidFill>
                  <a:srgbClr val="1E0000"/>
                </a:solidFill>
              </a:endParaRPr>
            </a:p>
          </p:txBody>
        </p:sp>
        <p:sp>
          <p:nvSpPr>
            <p:cNvPr id="10" name="TextBox 9"/>
            <p:cNvSpPr txBox="1"/>
            <p:nvPr/>
          </p:nvSpPr>
          <p:spPr>
            <a:xfrm>
              <a:off x="4429774" y="4045448"/>
              <a:ext cx="356689" cy="523220"/>
            </a:xfrm>
            <a:prstGeom prst="rect">
              <a:avLst/>
            </a:prstGeom>
            <a:noFill/>
          </p:spPr>
          <p:txBody>
            <a:bodyPr wrap="none" rtlCol="0">
              <a:spAutoFit/>
            </a:bodyPr>
            <a:lstStyle/>
            <a:p>
              <a:r>
                <a:rPr lang="en-US" dirty="0" smtClean="0">
                  <a:solidFill>
                    <a:srgbClr val="1E0000"/>
                  </a:solidFill>
                </a:rPr>
                <a:t>y</a:t>
              </a:r>
              <a:endParaRPr lang="en-US" dirty="0">
                <a:solidFill>
                  <a:srgbClr val="1E0000"/>
                </a:solidFill>
              </a:endParaRPr>
            </a:p>
          </p:txBody>
        </p:sp>
      </p:grpSp>
      <p:graphicFrame>
        <p:nvGraphicFramePr>
          <p:cNvPr id="17" name="Object 16"/>
          <p:cNvGraphicFramePr>
            <a:graphicFrameLocks noChangeAspect="1"/>
          </p:cNvGraphicFramePr>
          <p:nvPr>
            <p:extLst>
              <p:ext uri="{D42A27DB-BD31-4B8C-83A1-F6EECF244321}">
                <p14:modId xmlns:p14="http://schemas.microsoft.com/office/powerpoint/2010/main" val="36196988"/>
              </p:ext>
            </p:extLst>
          </p:nvPr>
        </p:nvGraphicFramePr>
        <p:xfrm>
          <a:off x="4419600" y="2387413"/>
          <a:ext cx="3598863" cy="1331912"/>
        </p:xfrm>
        <a:graphic>
          <a:graphicData uri="http://schemas.openxmlformats.org/presentationml/2006/ole">
            <mc:AlternateContent xmlns:mc="http://schemas.openxmlformats.org/markup-compatibility/2006">
              <mc:Choice xmlns:v="urn:schemas-microsoft-com:vml" Requires="v">
                <p:oleObj spid="_x0000_s199740" name="Equation" r:id="rId5" imgW="1714320" imgH="634680" progId="Equation.DSMT4">
                  <p:embed/>
                </p:oleObj>
              </mc:Choice>
              <mc:Fallback>
                <p:oleObj name="Equation" r:id="rId5" imgW="1714320" imgH="634680" progId="Equation.DSMT4">
                  <p:embed/>
                  <p:pic>
                    <p:nvPicPr>
                      <p:cNvPr id="0" name=""/>
                      <p:cNvPicPr>
                        <a:picLocks noChangeAspect="1" noChangeArrowheads="1"/>
                      </p:cNvPicPr>
                      <p:nvPr/>
                    </p:nvPicPr>
                    <p:blipFill>
                      <a:blip r:embed="rId6"/>
                      <a:srcRect/>
                      <a:stretch>
                        <a:fillRect/>
                      </a:stretch>
                    </p:blipFill>
                    <p:spPr bwMode="auto">
                      <a:xfrm>
                        <a:off x="4419600" y="2387413"/>
                        <a:ext cx="3598863" cy="1331912"/>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4012743"/>
              </p:ext>
            </p:extLst>
          </p:nvPr>
        </p:nvGraphicFramePr>
        <p:xfrm>
          <a:off x="3482975" y="4191000"/>
          <a:ext cx="5400675" cy="2133600"/>
        </p:xfrm>
        <a:graphic>
          <a:graphicData uri="http://schemas.openxmlformats.org/presentationml/2006/ole">
            <mc:AlternateContent xmlns:mc="http://schemas.openxmlformats.org/markup-compatibility/2006">
              <mc:Choice xmlns:v="urn:schemas-microsoft-com:vml" Requires="v">
                <p:oleObj spid="_x0000_s199741" name="Equation" r:id="rId7" imgW="3085920" imgH="1218960" progId="Equation.DSMT4">
                  <p:embed/>
                </p:oleObj>
              </mc:Choice>
              <mc:Fallback>
                <p:oleObj name="Equation" r:id="rId7" imgW="3085920" imgH="1218960" progId="Equation.DSMT4">
                  <p:embed/>
                  <p:pic>
                    <p:nvPicPr>
                      <p:cNvPr id="0" name=""/>
                      <p:cNvPicPr/>
                      <p:nvPr/>
                    </p:nvPicPr>
                    <p:blipFill>
                      <a:blip r:embed="rId8"/>
                      <a:stretch>
                        <a:fillRect/>
                      </a:stretch>
                    </p:blipFill>
                    <p:spPr>
                      <a:xfrm>
                        <a:off x="3482975" y="4191000"/>
                        <a:ext cx="5400675" cy="2133600"/>
                      </a:xfrm>
                      <a:prstGeom prst="rect">
                        <a:avLst/>
                      </a:prstGeom>
                    </p:spPr>
                  </p:pic>
                </p:oleObj>
              </mc:Fallback>
            </mc:AlternateContent>
          </a:graphicData>
        </a:graphic>
      </p:graphicFrame>
      <p:sp>
        <p:nvSpPr>
          <p:cNvPr id="1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3327972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Lead-Lag Non-Windup Limits</a:t>
            </a:r>
          </a:p>
        </p:txBody>
      </p:sp>
      <p:sp>
        <p:nvSpPr>
          <p:cNvPr id="3" name="Content Placeholder 2"/>
          <p:cNvSpPr>
            <a:spLocks noGrp="1"/>
          </p:cNvSpPr>
          <p:nvPr>
            <p:ph idx="1"/>
          </p:nvPr>
        </p:nvSpPr>
        <p:spPr>
          <a:xfrm>
            <a:off x="365760" y="1280160"/>
            <a:ext cx="8473440" cy="3733800"/>
          </a:xfrm>
        </p:spPr>
        <p:txBody>
          <a:bodyPr/>
          <a:lstStyle/>
          <a:p>
            <a:r>
              <a:rPr lang="en-US" dirty="0"/>
              <a:t>There is not a unique way to implement non-windup limits for a lead-lag.  </a:t>
            </a:r>
            <a:br>
              <a:rPr lang="en-US" dirty="0"/>
            </a:br>
            <a:r>
              <a:rPr lang="en-US" dirty="0"/>
              <a:t>This is the one from</a:t>
            </a:r>
            <a:br>
              <a:rPr lang="en-US" dirty="0"/>
            </a:br>
            <a:r>
              <a:rPr lang="en-US" dirty="0"/>
              <a:t> IEEE 421.5-1995 </a:t>
            </a:r>
            <a:br>
              <a:rPr lang="en-US" dirty="0"/>
            </a:br>
            <a:r>
              <a:rPr lang="en-US" dirty="0"/>
              <a:t>(Figure E.6)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89862" y="1828799"/>
            <a:ext cx="4419600" cy="447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5223" y="3904732"/>
            <a:ext cx="3810000" cy="1791260"/>
          </a:xfrm>
          <a:prstGeom prst="rect">
            <a:avLst/>
          </a:prstGeom>
        </p:spPr>
        <p:txBody>
          <a:bodyPr wrap="square">
            <a:spAutoFit/>
          </a:bodyPr>
          <a:lstStyle/>
          <a:p>
            <a:r>
              <a:rPr lang="en-US" sz="2400" i="1" dirty="0">
                <a:solidFill>
                  <a:srgbClr val="1E0000"/>
                </a:solidFill>
              </a:rPr>
              <a:t>T</a:t>
            </a:r>
            <a:r>
              <a:rPr lang="en-US" sz="2400" baseline="-25000" dirty="0">
                <a:solidFill>
                  <a:srgbClr val="1E0000"/>
                </a:solidFill>
              </a:rPr>
              <a:t>2 </a:t>
            </a:r>
            <a:r>
              <a:rPr lang="en-US" sz="2400" dirty="0">
                <a:solidFill>
                  <a:srgbClr val="1E0000"/>
                </a:solidFill>
              </a:rPr>
              <a:t>&gt; </a:t>
            </a:r>
            <a:r>
              <a:rPr lang="en-US" sz="2400" i="1" dirty="0">
                <a:solidFill>
                  <a:srgbClr val="1E0000"/>
                </a:solidFill>
              </a:rPr>
              <a:t>T</a:t>
            </a:r>
            <a:r>
              <a:rPr lang="en-US" sz="2400" baseline="-25000" dirty="0">
                <a:solidFill>
                  <a:srgbClr val="1E0000"/>
                </a:solidFill>
              </a:rPr>
              <a:t>1</a:t>
            </a:r>
            <a:r>
              <a:rPr lang="en-US" sz="2400" baseline="30000" dirty="0">
                <a:solidFill>
                  <a:srgbClr val="1E0000"/>
                </a:solidFill>
              </a:rPr>
              <a:t>, </a:t>
            </a:r>
            <a:r>
              <a:rPr lang="en-US" sz="2400" i="1" dirty="0">
                <a:solidFill>
                  <a:srgbClr val="1E0000"/>
                </a:solidFill>
              </a:rPr>
              <a:t>T</a:t>
            </a:r>
            <a:r>
              <a:rPr lang="en-US" sz="2400" baseline="-25000" dirty="0">
                <a:solidFill>
                  <a:srgbClr val="1E0000"/>
                </a:solidFill>
              </a:rPr>
              <a:t>1</a:t>
            </a:r>
            <a:r>
              <a:rPr lang="en-US" sz="2400" dirty="0">
                <a:solidFill>
                  <a:srgbClr val="1E0000"/>
                </a:solidFill>
              </a:rPr>
              <a:t> &gt; 0, </a:t>
            </a:r>
            <a:r>
              <a:rPr lang="en-US" sz="2400" i="1" dirty="0">
                <a:solidFill>
                  <a:srgbClr val="1E0000"/>
                </a:solidFill>
              </a:rPr>
              <a:t>T</a:t>
            </a:r>
            <a:r>
              <a:rPr lang="en-US" sz="2400" baseline="-25000" dirty="0">
                <a:solidFill>
                  <a:srgbClr val="1E0000"/>
                </a:solidFill>
              </a:rPr>
              <a:t>2</a:t>
            </a:r>
            <a:r>
              <a:rPr lang="en-US" sz="2400" dirty="0">
                <a:solidFill>
                  <a:srgbClr val="1E0000"/>
                </a:solidFill>
              </a:rPr>
              <a:t> &gt; 0</a:t>
            </a:r>
          </a:p>
          <a:p>
            <a:r>
              <a:rPr lang="en-US" sz="2400" dirty="0">
                <a:solidFill>
                  <a:srgbClr val="1E0000"/>
                </a:solidFill>
              </a:rPr>
              <a:t>If </a:t>
            </a:r>
            <a:r>
              <a:rPr lang="en-US" sz="2400" i="1" dirty="0">
                <a:solidFill>
                  <a:srgbClr val="1E0000"/>
                </a:solidFill>
              </a:rPr>
              <a:t>y </a:t>
            </a:r>
            <a:r>
              <a:rPr lang="en-US" sz="2400" dirty="0">
                <a:solidFill>
                  <a:srgbClr val="1E0000"/>
                </a:solidFill>
              </a:rPr>
              <a:t>&gt; </a:t>
            </a:r>
            <a:r>
              <a:rPr lang="en-US" sz="2400" i="1" dirty="0">
                <a:solidFill>
                  <a:srgbClr val="1E0000"/>
                </a:solidFill>
              </a:rPr>
              <a:t>B</a:t>
            </a:r>
            <a:r>
              <a:rPr lang="en-US" sz="2400" dirty="0">
                <a:solidFill>
                  <a:srgbClr val="1E0000"/>
                </a:solidFill>
              </a:rPr>
              <a:t>, then </a:t>
            </a:r>
            <a:r>
              <a:rPr lang="en-US" sz="2400" i="1" dirty="0">
                <a:solidFill>
                  <a:srgbClr val="1E0000"/>
                </a:solidFill>
              </a:rPr>
              <a:t>x </a:t>
            </a:r>
            <a:r>
              <a:rPr lang="en-US" sz="2400" dirty="0">
                <a:solidFill>
                  <a:srgbClr val="1E0000"/>
                </a:solidFill>
              </a:rPr>
              <a:t>= </a:t>
            </a:r>
            <a:r>
              <a:rPr lang="en-US" sz="2400" i="1" dirty="0">
                <a:solidFill>
                  <a:srgbClr val="1E0000"/>
                </a:solidFill>
              </a:rPr>
              <a:t>B</a:t>
            </a:r>
            <a:endParaRPr lang="en-US" sz="2400" dirty="0">
              <a:solidFill>
                <a:srgbClr val="1E0000"/>
              </a:solidFill>
            </a:endParaRPr>
          </a:p>
          <a:p>
            <a:r>
              <a:rPr lang="en-US" sz="2400" dirty="0">
                <a:solidFill>
                  <a:srgbClr val="1E0000"/>
                </a:solidFill>
              </a:rPr>
              <a:t>If </a:t>
            </a:r>
            <a:r>
              <a:rPr lang="en-US" sz="2400" i="1" dirty="0">
                <a:solidFill>
                  <a:srgbClr val="1E0000"/>
                </a:solidFill>
              </a:rPr>
              <a:t>y </a:t>
            </a:r>
            <a:r>
              <a:rPr lang="en-US" sz="2400" dirty="0">
                <a:solidFill>
                  <a:srgbClr val="1E0000"/>
                </a:solidFill>
              </a:rPr>
              <a:t>&lt; </a:t>
            </a:r>
            <a:r>
              <a:rPr lang="en-US" sz="2400" i="1" dirty="0">
                <a:solidFill>
                  <a:srgbClr val="1E0000"/>
                </a:solidFill>
              </a:rPr>
              <a:t>A</a:t>
            </a:r>
            <a:r>
              <a:rPr lang="en-US" sz="2400" dirty="0">
                <a:solidFill>
                  <a:srgbClr val="1E0000"/>
                </a:solidFill>
              </a:rPr>
              <a:t>, then </a:t>
            </a:r>
            <a:r>
              <a:rPr lang="en-US" sz="2400" i="1" dirty="0">
                <a:solidFill>
                  <a:srgbClr val="1E0000"/>
                </a:solidFill>
              </a:rPr>
              <a:t>x </a:t>
            </a:r>
            <a:r>
              <a:rPr lang="en-US" sz="2400" dirty="0">
                <a:solidFill>
                  <a:srgbClr val="1E0000"/>
                </a:solidFill>
              </a:rPr>
              <a:t>= </a:t>
            </a:r>
            <a:r>
              <a:rPr lang="en-US" sz="2400" i="1" dirty="0">
                <a:solidFill>
                  <a:srgbClr val="1E0000"/>
                </a:solidFill>
              </a:rPr>
              <a:t>A</a:t>
            </a:r>
            <a:endParaRPr lang="en-US" sz="2400" dirty="0">
              <a:solidFill>
                <a:srgbClr val="1E0000"/>
              </a:solidFill>
            </a:endParaRPr>
          </a:p>
          <a:p>
            <a:r>
              <a:rPr lang="en-US" sz="2400" dirty="0">
                <a:solidFill>
                  <a:srgbClr val="1E0000"/>
                </a:solidFill>
              </a:rPr>
              <a:t>If </a:t>
            </a:r>
            <a:r>
              <a:rPr lang="en-US" sz="2400" i="1" dirty="0">
                <a:solidFill>
                  <a:srgbClr val="1E0000"/>
                </a:solidFill>
              </a:rPr>
              <a:t>B </a:t>
            </a:r>
            <a:r>
              <a:rPr lang="en-US" sz="2400" dirty="0">
                <a:solidFill>
                  <a:srgbClr val="1E0000"/>
                </a:solidFill>
                <a:sym typeface="Symbol"/>
              </a:rPr>
              <a:t></a:t>
            </a:r>
            <a:r>
              <a:rPr lang="en-US" sz="2400" i="1" dirty="0">
                <a:solidFill>
                  <a:srgbClr val="1E0000"/>
                </a:solidFill>
              </a:rPr>
              <a:t>y </a:t>
            </a:r>
            <a:r>
              <a:rPr lang="en-US" sz="2400" dirty="0">
                <a:solidFill>
                  <a:srgbClr val="1E0000"/>
                </a:solidFill>
                <a:sym typeface="Symbol"/>
              </a:rPr>
              <a:t> </a:t>
            </a:r>
            <a:r>
              <a:rPr lang="en-US" sz="2400" i="1" dirty="0">
                <a:solidFill>
                  <a:srgbClr val="1E0000"/>
                </a:solidFill>
                <a:sym typeface="Symbol"/>
              </a:rPr>
              <a:t>A</a:t>
            </a:r>
            <a:r>
              <a:rPr lang="en-US" sz="2400" dirty="0">
                <a:solidFill>
                  <a:srgbClr val="1E0000"/>
                </a:solidFill>
              </a:rPr>
              <a:t>, then </a:t>
            </a:r>
            <a:r>
              <a:rPr lang="en-US" sz="2400" i="1" dirty="0">
                <a:solidFill>
                  <a:srgbClr val="1E0000"/>
                </a:solidFill>
              </a:rPr>
              <a:t>x </a:t>
            </a:r>
            <a:r>
              <a:rPr lang="en-US" sz="2400" dirty="0">
                <a:solidFill>
                  <a:srgbClr val="1E0000"/>
                </a:solidFill>
              </a:rPr>
              <a:t>= </a:t>
            </a:r>
            <a:r>
              <a:rPr lang="en-US" sz="2400" i="1" dirty="0">
                <a:solidFill>
                  <a:srgbClr val="1E0000"/>
                </a:solidFill>
              </a:rPr>
              <a:t>y</a:t>
            </a:r>
            <a:endParaRPr lang="en-US" sz="2400" dirty="0">
              <a:solidFill>
                <a:srgbClr val="1E0000"/>
              </a:solidFill>
            </a:endParaRP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4206416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Ignored States</a:t>
            </a:r>
          </a:p>
        </p:txBody>
      </p:sp>
      <p:sp>
        <p:nvSpPr>
          <p:cNvPr id="3" name="Content Placeholder 2"/>
          <p:cNvSpPr>
            <a:spLocks noGrp="1"/>
          </p:cNvSpPr>
          <p:nvPr>
            <p:ph idx="1"/>
          </p:nvPr>
        </p:nvSpPr>
        <p:spPr/>
        <p:txBody>
          <a:bodyPr/>
          <a:lstStyle/>
          <a:p>
            <a:r>
              <a:rPr lang="en-US" dirty="0"/>
              <a:t>When integrating block diagrams often states are ignored, such as a measurement delay with T</a:t>
            </a:r>
            <a:r>
              <a:rPr lang="en-US" baseline="-25000" dirty="0"/>
              <a:t>R</a:t>
            </a:r>
            <a:r>
              <a:rPr lang="en-US" dirty="0"/>
              <a:t>=0</a:t>
            </a:r>
          </a:p>
          <a:p>
            <a:r>
              <a:rPr lang="en-US" dirty="0"/>
              <a:t>In this case the differential equations just become algebraic constraints</a:t>
            </a:r>
          </a:p>
          <a:p>
            <a:r>
              <a:rPr lang="en-US" dirty="0"/>
              <a:t>Example: For block at right,</a:t>
            </a:r>
            <a:br>
              <a:rPr lang="en-US" dirty="0"/>
            </a:br>
            <a:r>
              <a:rPr lang="en-US" dirty="0"/>
              <a:t>as T</a:t>
            </a:r>
            <a:r>
              <a:rPr lang="en-US" dirty="0">
                <a:sym typeface="Symbol"/>
              </a:rPr>
              <a:t>0, v=Ku</a:t>
            </a:r>
            <a:endParaRPr lang="en-US" dirty="0"/>
          </a:p>
          <a:p>
            <a:pPr marL="0" indent="0">
              <a:buNone/>
            </a:pPr>
            <a:endParaRPr lang="en-US" dirty="0"/>
          </a:p>
          <a:p>
            <a:r>
              <a:rPr lang="en-US" dirty="0"/>
              <a:t>With lead-lag it is quite common for T</a:t>
            </a:r>
            <a:r>
              <a:rPr lang="en-US" baseline="-25000" dirty="0"/>
              <a:t>A</a:t>
            </a:r>
            <a:r>
              <a:rPr lang="en-US" dirty="0"/>
              <a:t>=T</a:t>
            </a:r>
            <a:r>
              <a:rPr lang="en-US" baseline="-25000" dirty="0"/>
              <a:t>B</a:t>
            </a:r>
            <a:r>
              <a:rPr lang="en-US" dirty="0"/>
              <a:t>, resulting in the block being ignored</a:t>
            </a:r>
          </a:p>
          <a:p>
            <a:endParaRPr lang="en-US" dirty="0"/>
          </a:p>
        </p:txBody>
      </p:sp>
      <p:grpSp>
        <p:nvGrpSpPr>
          <p:cNvPr id="4" name="Group 3"/>
          <p:cNvGrpSpPr/>
          <p:nvPr/>
        </p:nvGrpSpPr>
        <p:grpSpPr>
          <a:xfrm>
            <a:off x="5084394" y="2979865"/>
            <a:ext cx="3512880" cy="1547111"/>
            <a:chOff x="1532166" y="3323843"/>
            <a:chExt cx="4010649" cy="1895183"/>
          </a:xfrm>
        </p:grpSpPr>
        <p:graphicFrame>
          <p:nvGraphicFramePr>
            <p:cNvPr id="5" name="Object 4"/>
            <p:cNvGraphicFramePr>
              <a:graphicFrameLocks noChangeAspect="1"/>
            </p:cNvGraphicFramePr>
            <p:nvPr>
              <p:extLst>
                <p:ext uri="{D42A27DB-BD31-4B8C-83A1-F6EECF244321}">
                  <p14:modId xmlns:p14="http://schemas.microsoft.com/office/powerpoint/2010/main" val="1067348471"/>
                </p:ext>
              </p:extLst>
            </p:nvPr>
          </p:nvGraphicFramePr>
          <p:xfrm>
            <a:off x="2529990" y="3682807"/>
            <a:ext cx="1250929" cy="1143494"/>
          </p:xfrm>
          <a:graphic>
            <a:graphicData uri="http://schemas.openxmlformats.org/presentationml/2006/ole">
              <mc:AlternateContent xmlns:mc="http://schemas.openxmlformats.org/markup-compatibility/2006">
                <mc:Choice xmlns:v="urn:schemas-microsoft-com:vml" Requires="v">
                  <p:oleObj spid="_x0000_s200725" name="Equation" r:id="rId3" imgW="431640" imgH="393480" progId="Equation.DSMT4">
                    <p:embed/>
                  </p:oleObj>
                </mc:Choice>
                <mc:Fallback>
                  <p:oleObj name="Equation" r:id="rId3" imgW="431640" imgH="393480" progId="Equation.DSMT4">
                    <p:embed/>
                    <p:pic>
                      <p:nvPicPr>
                        <p:cNvPr id="0" name=""/>
                        <p:cNvPicPr/>
                        <p:nvPr/>
                      </p:nvPicPr>
                      <p:blipFill>
                        <a:blip r:embed="rId4"/>
                        <a:stretch>
                          <a:fillRect/>
                        </a:stretch>
                      </p:blipFill>
                      <p:spPr>
                        <a:xfrm>
                          <a:off x="2529990" y="3682807"/>
                          <a:ext cx="1250929" cy="1143494"/>
                        </a:xfrm>
                        <a:prstGeom prst="rect">
                          <a:avLst/>
                        </a:prstGeom>
                        <a:ln w="19050">
                          <a:solidFill>
                            <a:schemeClr val="tx1"/>
                          </a:solidFill>
                        </a:ln>
                      </p:spPr>
                    </p:pic>
                  </p:oleObj>
                </mc:Fallback>
              </mc:AlternateContent>
            </a:graphicData>
          </a:graphic>
        </p:graphicFrame>
        <p:cxnSp>
          <p:nvCxnSpPr>
            <p:cNvPr id="6" name="Straight Arrow Connector 5"/>
            <p:cNvCxnSpPr/>
            <p:nvPr/>
          </p:nvCxnSpPr>
          <p:spPr bwMode="auto">
            <a:xfrm flipV="1">
              <a:off x="1902040" y="4272341"/>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flipV="1">
              <a:off x="3515417" y="4273280"/>
              <a:ext cx="12851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TextBox 7"/>
            <p:cNvSpPr txBox="1"/>
            <p:nvPr/>
          </p:nvSpPr>
          <p:spPr>
            <a:xfrm>
              <a:off x="1532166" y="4008501"/>
              <a:ext cx="415809" cy="640935"/>
            </a:xfrm>
            <a:prstGeom prst="rect">
              <a:avLst/>
            </a:prstGeom>
            <a:noFill/>
          </p:spPr>
          <p:txBody>
            <a:bodyPr wrap="none" rtlCol="0">
              <a:spAutoFit/>
            </a:bodyPr>
            <a:lstStyle/>
            <a:p>
              <a:r>
                <a:rPr lang="en-US" dirty="0" smtClean="0">
                  <a:solidFill>
                    <a:srgbClr val="1E0000"/>
                  </a:solidFill>
                </a:rPr>
                <a:t>u</a:t>
              </a:r>
              <a:endParaRPr lang="en-US" dirty="0">
                <a:solidFill>
                  <a:srgbClr val="1E0000"/>
                </a:solidFill>
              </a:endParaRPr>
            </a:p>
          </p:txBody>
        </p:sp>
        <p:sp>
          <p:nvSpPr>
            <p:cNvPr id="9" name="TextBox 8"/>
            <p:cNvSpPr txBox="1"/>
            <p:nvPr/>
          </p:nvSpPr>
          <p:spPr>
            <a:xfrm>
              <a:off x="4876800" y="4026859"/>
              <a:ext cx="415809" cy="640935"/>
            </a:xfrm>
            <a:prstGeom prst="rect">
              <a:avLst/>
            </a:prstGeom>
            <a:noFill/>
          </p:spPr>
          <p:txBody>
            <a:bodyPr wrap="none" rtlCol="0">
              <a:spAutoFit/>
            </a:bodyPr>
            <a:lstStyle/>
            <a:p>
              <a:r>
                <a:rPr lang="en-US" dirty="0" smtClean="0">
                  <a:solidFill>
                    <a:srgbClr val="1E0000"/>
                  </a:solidFill>
                </a:rPr>
                <a:t>y</a:t>
              </a:r>
              <a:endParaRPr lang="en-US" dirty="0">
                <a:solidFill>
                  <a:srgbClr val="1E0000"/>
                </a:solidFill>
              </a:endParaRPr>
            </a:p>
          </p:txBody>
        </p:sp>
        <p:grpSp>
          <p:nvGrpSpPr>
            <p:cNvPr id="10" name="Group 9"/>
            <p:cNvGrpSpPr/>
            <p:nvPr/>
          </p:nvGrpSpPr>
          <p:grpSpPr>
            <a:xfrm>
              <a:off x="3874432" y="3323843"/>
              <a:ext cx="1668383" cy="1895183"/>
              <a:chOff x="3874432" y="3323843"/>
              <a:chExt cx="1668383" cy="1895183"/>
            </a:xfrm>
          </p:grpSpPr>
          <p:grpSp>
            <p:nvGrpSpPr>
              <p:cNvPr id="12" name="Group 11"/>
              <p:cNvGrpSpPr/>
              <p:nvPr/>
            </p:nvGrpSpPr>
            <p:grpSpPr>
              <a:xfrm>
                <a:off x="3874432" y="3554676"/>
                <a:ext cx="838960" cy="1447800"/>
                <a:chOff x="3906297" y="3510495"/>
                <a:chExt cx="838960" cy="1447800"/>
              </a:xfrm>
            </p:grpSpPr>
            <p:cxnSp>
              <p:nvCxnSpPr>
                <p:cNvPr id="15" name="Straight Connector 14"/>
                <p:cNvCxnSpPr/>
                <p:nvPr/>
              </p:nvCxnSpPr>
              <p:spPr bwMode="auto">
                <a:xfrm flipV="1">
                  <a:off x="4189874" y="3510495"/>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4461680" y="35104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3906297" y="49582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3" name="TextBox 12"/>
              <p:cNvSpPr txBox="1"/>
              <p:nvPr/>
            </p:nvSpPr>
            <p:spPr>
              <a:xfrm>
                <a:off x="4713393" y="3323843"/>
                <a:ext cx="829422" cy="565531"/>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max</a:t>
                </a:r>
                <a:endParaRPr lang="en-US" sz="2400" baseline="-25000" dirty="0">
                  <a:solidFill>
                    <a:srgbClr val="1E0000"/>
                  </a:solidFill>
                </a:endParaRPr>
              </a:p>
            </p:txBody>
          </p:sp>
          <p:sp>
            <p:nvSpPr>
              <p:cNvPr id="14" name="TextBox 13"/>
              <p:cNvSpPr txBox="1"/>
              <p:nvPr/>
            </p:nvSpPr>
            <p:spPr>
              <a:xfrm>
                <a:off x="4325780" y="4653495"/>
                <a:ext cx="790989" cy="565531"/>
              </a:xfrm>
              <a:prstGeom prst="rect">
                <a:avLst/>
              </a:prstGeom>
              <a:noFill/>
            </p:spPr>
            <p:txBody>
              <a:bodyPr wrap="none" rtlCol="0">
                <a:spAutoFit/>
              </a:bodyPr>
              <a:lstStyle/>
              <a:p>
                <a:r>
                  <a:rPr lang="en-US" sz="2400" dirty="0" err="1" smtClean="0">
                    <a:solidFill>
                      <a:srgbClr val="1E0000"/>
                    </a:solidFill>
                  </a:rPr>
                  <a:t>L</a:t>
                </a:r>
                <a:r>
                  <a:rPr lang="en-US" sz="2400" baseline="-25000" dirty="0" err="1" smtClean="0">
                    <a:solidFill>
                      <a:srgbClr val="1E0000"/>
                    </a:solidFill>
                  </a:rPr>
                  <a:t>min</a:t>
                </a:r>
                <a:endParaRPr lang="en-US" sz="2400" baseline="-25000" dirty="0">
                  <a:solidFill>
                    <a:srgbClr val="1E0000"/>
                  </a:solidFill>
                </a:endParaRPr>
              </a:p>
            </p:txBody>
          </p:sp>
        </p:grpSp>
        <p:sp>
          <p:nvSpPr>
            <p:cNvPr id="11" name="TextBox 10"/>
            <p:cNvSpPr txBox="1"/>
            <p:nvPr/>
          </p:nvSpPr>
          <p:spPr>
            <a:xfrm>
              <a:off x="3874432" y="3776849"/>
              <a:ext cx="415809" cy="640935"/>
            </a:xfrm>
            <a:prstGeom prst="rect">
              <a:avLst/>
            </a:prstGeom>
            <a:noFill/>
          </p:spPr>
          <p:txBody>
            <a:bodyPr wrap="none" rtlCol="0">
              <a:spAutoFit/>
            </a:bodyPr>
            <a:lstStyle/>
            <a:p>
              <a:r>
                <a:rPr lang="en-US" dirty="0">
                  <a:solidFill>
                    <a:srgbClr val="1E0000"/>
                  </a:solidFill>
                </a:rPr>
                <a:t>v</a:t>
              </a:r>
            </a:p>
          </p:txBody>
        </p:sp>
      </p:grpSp>
      <p:sp>
        <p:nvSpPr>
          <p:cNvPr id="1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2116278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 of DC Machines</a:t>
            </a:r>
          </a:p>
        </p:txBody>
      </p:sp>
      <p:sp>
        <p:nvSpPr>
          <p:cNvPr id="3" name="Content Placeholder 2"/>
          <p:cNvSpPr>
            <a:spLocks noGrp="1"/>
          </p:cNvSpPr>
          <p:nvPr>
            <p:ph idx="1"/>
          </p:nvPr>
        </p:nvSpPr>
        <p:spPr/>
        <p:txBody>
          <a:bodyPr/>
          <a:lstStyle/>
          <a:p>
            <a:r>
              <a:rPr lang="en-US" dirty="0"/>
              <a:t>Prior to widespread use of machine drives, dc motors had a important advantage of easy speed control</a:t>
            </a:r>
          </a:p>
          <a:p>
            <a:r>
              <a:rPr lang="en-US" dirty="0"/>
              <a:t>On </a:t>
            </a:r>
            <a:r>
              <a:rPr lang="en-US" dirty="0" smtClean="0"/>
              <a:t>its </a:t>
            </a:r>
            <a:r>
              <a:rPr lang="en-US" dirty="0"/>
              <a:t>stator a dc machine has either a permanent magnet or a single concentrated winding</a:t>
            </a:r>
          </a:p>
          <a:p>
            <a:r>
              <a:rPr lang="en-US" dirty="0"/>
              <a:t>Rotor (armature) currents are supplied through brushes and </a:t>
            </a:r>
            <a:r>
              <a:rPr lang="en-US" dirty="0" smtClean="0"/>
              <a:t>the commutator</a:t>
            </a:r>
            <a:endParaRPr lang="en-US" dirty="0"/>
          </a:p>
          <a:p>
            <a:r>
              <a:rPr lang="en-US" dirty="0"/>
              <a:t>Equations are</a:t>
            </a:r>
          </a:p>
        </p:txBody>
      </p:sp>
      <p:sp>
        <p:nvSpPr>
          <p:cNvPr id="4" name="TextBox 6"/>
          <p:cNvSpPr txBox="1"/>
          <p:nvPr/>
        </p:nvSpPr>
        <p:spPr>
          <a:xfrm>
            <a:off x="4648200" y="4135457"/>
            <a:ext cx="4331503" cy="2031325"/>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800" dirty="0" smtClean="0">
                <a:solidFill>
                  <a:srgbClr val="1E0000"/>
                </a:solidFill>
              </a:rPr>
              <a:t>The f subscript refers to the field, the a to the armature; </a:t>
            </a:r>
            <a:r>
              <a:rPr lang="en-US" sz="1800" dirty="0" smtClean="0">
                <a:solidFill>
                  <a:srgbClr val="1E0000"/>
                </a:solidFill>
                <a:latin typeface="Symbol" panose="05050102010706020507" pitchFamily="18" charset="2"/>
              </a:rPr>
              <a:t>w</a:t>
            </a:r>
            <a:r>
              <a:rPr lang="en-US" sz="1800" dirty="0" smtClean="0">
                <a:solidFill>
                  <a:srgbClr val="1E0000"/>
                </a:solidFill>
              </a:rPr>
              <a:t> is the machine's speed, G is a constant.  In a permanent magnet machine the field flux is constant, the field equation goes away, and the field impact is embedded in a equivalent constant to Gi</a:t>
            </a:r>
            <a:r>
              <a:rPr lang="en-US" sz="1800" baseline="-25000" dirty="0" smtClean="0">
                <a:solidFill>
                  <a:srgbClr val="1E0000"/>
                </a:solidFill>
              </a:rPr>
              <a:t>f</a:t>
            </a:r>
            <a:r>
              <a:rPr lang="en-US" sz="1800" dirty="0" smtClean="0">
                <a:solidFill>
                  <a:srgbClr val="1E0000"/>
                </a:solidFill>
              </a:rPr>
              <a:t> </a:t>
            </a:r>
            <a:endParaRPr lang="en-US" sz="1800" i="1"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53553837"/>
              </p:ext>
            </p:extLst>
          </p:nvPr>
        </p:nvGraphicFramePr>
        <p:xfrm>
          <a:off x="1219200" y="4866471"/>
          <a:ext cx="2741613" cy="1447800"/>
        </p:xfrm>
        <a:graphic>
          <a:graphicData uri="http://schemas.openxmlformats.org/presentationml/2006/ole">
            <mc:AlternateContent xmlns:mc="http://schemas.openxmlformats.org/markup-compatibility/2006">
              <mc:Choice xmlns:v="urn:schemas-microsoft-com:vml" Requires="v">
                <p:oleObj spid="_x0000_s196629" name="Equation" r:id="rId3" imgW="1587240" imgH="838080" progId="Equation.DSMT4">
                  <p:embed/>
                </p:oleObj>
              </mc:Choice>
              <mc:Fallback>
                <p:oleObj name="Equation" r:id="rId3" imgW="1587240" imgH="838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66471"/>
                        <a:ext cx="2741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4"/>
          <p:cNvSpPr txBox="1"/>
          <p:nvPr/>
        </p:nvSpPr>
        <p:spPr>
          <a:xfrm>
            <a:off x="550311" y="6400800"/>
            <a:ext cx="6195607"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smtClean="0">
                <a:solidFill>
                  <a:srgbClr val="1E0000"/>
                </a:solidFill>
              </a:rPr>
              <a:t>Taken mostly from M.A. Pai, </a:t>
            </a:r>
            <a:r>
              <a:rPr lang="en-US" sz="1600" i="1" dirty="0" smtClean="0">
                <a:solidFill>
                  <a:srgbClr val="1E0000"/>
                </a:solidFill>
              </a:rPr>
              <a:t>Power Circuits and </a:t>
            </a:r>
            <a:r>
              <a:rPr lang="en-US" sz="1600" i="1" dirty="0" err="1" smtClean="0">
                <a:solidFill>
                  <a:srgbClr val="1E0000"/>
                </a:solidFill>
              </a:rPr>
              <a:t>Electromechanics</a:t>
            </a:r>
            <a:endParaRPr lang="en-US" sz="1600" i="1" dirty="0">
              <a:solidFill>
                <a:srgbClr val="1E0000"/>
              </a:solidFill>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2446621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DC Machines</a:t>
            </a:r>
            <a:endParaRPr lang="en-US" dirty="0"/>
          </a:p>
        </p:txBody>
      </p:sp>
      <p:sp>
        <p:nvSpPr>
          <p:cNvPr id="3" name="Content Placeholder 2"/>
          <p:cNvSpPr>
            <a:spLocks noGrp="1"/>
          </p:cNvSpPr>
          <p:nvPr>
            <p:ph idx="1"/>
          </p:nvPr>
        </p:nvSpPr>
        <p:spPr>
          <a:xfrm>
            <a:off x="365760" y="1280160"/>
            <a:ext cx="8549640" cy="1463040"/>
          </a:xfrm>
        </p:spPr>
        <p:txBody>
          <a:bodyPr/>
          <a:lstStyle/>
          <a:p>
            <a:r>
              <a:rPr lang="en-US" dirty="0" smtClean="0"/>
              <a:t>The purpose of the next few slides is to provide insight into the source of portions of the block diagrams for various types of exciters</a:t>
            </a:r>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25</a:t>
            </a:fld>
            <a:endParaRPr lang="en-US" sz="2000" dirty="0"/>
          </a:p>
        </p:txBody>
      </p:sp>
      <p:pic>
        <p:nvPicPr>
          <p:cNvPr id="5"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3036527"/>
            <a:ext cx="6967583" cy="3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5943600" y="2362200"/>
            <a:ext cx="0" cy="527664"/>
          </a:xfrm>
          <a:prstGeom prst="straightConnector1">
            <a:avLst/>
          </a:prstGeom>
          <a:noFill/>
          <a:ln w="53975" cap="flat" cmpd="sng" algn="ctr">
            <a:solidFill>
              <a:srgbClr val="1E0000"/>
            </a:solidFill>
            <a:prstDash val="solid"/>
            <a:round/>
            <a:headEnd type="none" w="med" len="med"/>
            <a:tailEnd type="triangle"/>
          </a:ln>
          <a:effectLst/>
        </p:spPr>
      </p:cxnSp>
      <p:sp>
        <p:nvSpPr>
          <p:cNvPr id="13" name="Rectangle 12"/>
          <p:cNvSpPr/>
          <p:nvPr/>
        </p:nvSpPr>
        <p:spPr bwMode="auto">
          <a:xfrm>
            <a:off x="5105400" y="3036527"/>
            <a:ext cx="2362200" cy="1764073"/>
          </a:xfrm>
          <a:prstGeom prst="rect">
            <a:avLst/>
          </a:prstGeom>
          <a:solidFill>
            <a:srgbClr val="FFE6E6">
              <a:alpha val="4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0824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DC Machines</a:t>
            </a:r>
          </a:p>
        </p:txBody>
      </p:sp>
      <p:sp>
        <p:nvSpPr>
          <p:cNvPr id="3" name="Content Placeholder 2"/>
          <p:cNvSpPr>
            <a:spLocks noGrp="1"/>
          </p:cNvSpPr>
          <p:nvPr>
            <p:ph idx="1"/>
          </p:nvPr>
        </p:nvSpPr>
        <p:spPr/>
        <p:txBody>
          <a:bodyPr/>
          <a:lstStyle/>
          <a:p>
            <a:r>
              <a:rPr lang="en-US" dirty="0"/>
              <a:t>If there is a field winding (i.e., not a permanent magnet machine) then the machine can be connected in the following ways</a:t>
            </a:r>
          </a:p>
          <a:p>
            <a:pPr lvl="1"/>
            <a:r>
              <a:rPr lang="en-US" dirty="0"/>
              <a:t>Separately-excited: Field and armature windings are connected to separate power sources</a:t>
            </a:r>
          </a:p>
          <a:p>
            <a:pPr lvl="2"/>
            <a:r>
              <a:rPr lang="en-US" dirty="0"/>
              <a:t>For an exciter, control is provided by varying the field current (which is stationary), which changes the armature voltage</a:t>
            </a:r>
          </a:p>
          <a:p>
            <a:pPr lvl="1"/>
            <a:r>
              <a:rPr lang="en-US" dirty="0"/>
              <a:t>Series-excited: Field and armature windings are in series</a:t>
            </a:r>
          </a:p>
          <a:p>
            <a:pPr lvl="1"/>
            <a:r>
              <a:rPr lang="en-US" dirty="0"/>
              <a:t>Shunt-excited: Field and armature windings are in parallel</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1639348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Excited DC </a:t>
            </a:r>
            <a:r>
              <a:rPr lang="en-US" dirty="0" smtClean="0"/>
              <a:t>Exciter</a:t>
            </a:r>
            <a:endParaRPr lang="en-US" dirty="0"/>
          </a:p>
        </p:txBody>
      </p:sp>
      <p:sp>
        <p:nvSpPr>
          <p:cNvPr id="4" name="Text Box 3"/>
          <p:cNvSpPr txBox="1">
            <a:spLocks noChangeArrowheads="1"/>
          </p:cNvSpPr>
          <p:nvPr/>
        </p:nvSpPr>
        <p:spPr bwMode="auto">
          <a:xfrm>
            <a:off x="7182394" y="2286000"/>
            <a:ext cx="13192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a:t>(to sync</a:t>
            </a:r>
          </a:p>
          <a:p>
            <a:r>
              <a:rPr lang="en-US" altLang="en-US" sz="2800"/>
              <a:t> mach)</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794" y="4343400"/>
            <a:ext cx="35179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594" y="1371600"/>
            <a:ext cx="60960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7794" y="5410200"/>
            <a:ext cx="17653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2"/>
          <p:cNvSpPr txBox="1"/>
          <p:nvPr/>
        </p:nvSpPr>
        <p:spPr>
          <a:xfrm>
            <a:off x="4058194" y="5562600"/>
            <a:ext cx="4225837"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Symbol" panose="05050102010706020507" pitchFamily="18" charset="2"/>
              </a:rPr>
              <a:t>s</a:t>
            </a:r>
            <a:r>
              <a:rPr lang="en-US" baseline="-25000" dirty="0" smtClean="0">
                <a:solidFill>
                  <a:srgbClr val="1E0000"/>
                </a:solidFill>
              </a:rPr>
              <a:t>1</a:t>
            </a:r>
            <a:r>
              <a:rPr lang="en-US" dirty="0" smtClean="0">
                <a:solidFill>
                  <a:srgbClr val="1E0000"/>
                </a:solidFill>
              </a:rPr>
              <a:t> is coefficient of dispersion,</a:t>
            </a:r>
            <a:br>
              <a:rPr lang="en-US" dirty="0" smtClean="0">
                <a:solidFill>
                  <a:srgbClr val="1E0000"/>
                </a:solidFill>
              </a:rPr>
            </a:br>
            <a:r>
              <a:rPr lang="en-US" dirty="0" smtClean="0">
                <a:solidFill>
                  <a:srgbClr val="1E0000"/>
                </a:solidFill>
              </a:rPr>
              <a:t>modeling the flux leakage </a:t>
            </a:r>
            <a:endParaRPr lang="en-US" dirty="0">
              <a:solidFill>
                <a:srgbClr val="1E0000"/>
              </a:solidFill>
            </a:endParaRPr>
          </a:p>
        </p:txBody>
      </p:sp>
      <p:sp>
        <p:nvSpPr>
          <p:cNvPr id="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294385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Excited DC Exciter</a:t>
            </a:r>
          </a:p>
        </p:txBody>
      </p:sp>
      <p:sp>
        <p:nvSpPr>
          <p:cNvPr id="3" name="Content Placeholder 2"/>
          <p:cNvSpPr>
            <a:spLocks noGrp="1"/>
          </p:cNvSpPr>
          <p:nvPr>
            <p:ph idx="1"/>
          </p:nvPr>
        </p:nvSpPr>
        <p:spPr>
          <a:xfrm>
            <a:off x="365760" y="1280160"/>
            <a:ext cx="8001000" cy="624840"/>
          </a:xfrm>
        </p:spPr>
        <p:txBody>
          <a:bodyPr/>
          <a:lstStyle/>
          <a:p>
            <a:r>
              <a:rPr lang="en-US" dirty="0"/>
              <a:t>Relate the input voltage, e</a:t>
            </a:r>
            <a:r>
              <a:rPr lang="en-US" baseline="-25000" dirty="0"/>
              <a:t>in1</a:t>
            </a:r>
            <a:r>
              <a:rPr lang="en-US" dirty="0"/>
              <a:t>, to </a:t>
            </a:r>
            <a:r>
              <a:rPr lang="en-US" dirty="0" err="1"/>
              <a:t>v</a:t>
            </a:r>
            <a:r>
              <a:rPr lang="en-US" baseline="-25000" dirty="0" err="1"/>
              <a:t>fd</a:t>
            </a:r>
            <a:endParaRPr lang="en-US" baseline="-25000"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2035312"/>
            <a:ext cx="3960813"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p:nvPr/>
        </p:nvSpPr>
        <p:spPr>
          <a:xfrm>
            <a:off x="5715000" y="1852749"/>
            <a:ext cx="2824812"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Assuming a constant </a:t>
            </a:r>
            <a:br>
              <a:rPr lang="en-US" dirty="0" smtClean="0">
                <a:solidFill>
                  <a:srgbClr val="1E0000"/>
                </a:solidFill>
                <a:latin typeface="+mn-lt"/>
              </a:rPr>
            </a:br>
            <a:r>
              <a:rPr lang="en-US" dirty="0" smtClean="0">
                <a:solidFill>
                  <a:srgbClr val="1E0000"/>
                </a:solidFill>
                <a:latin typeface="+mn-lt"/>
              </a:rPr>
              <a:t>speed </a:t>
            </a:r>
            <a:r>
              <a:rPr lang="en-US" dirty="0" smtClean="0">
                <a:solidFill>
                  <a:srgbClr val="1E0000"/>
                </a:solidFill>
                <a:latin typeface="Symbol" panose="05050102010706020507" pitchFamily="18" charset="2"/>
              </a:rPr>
              <a:t>w</a:t>
            </a:r>
            <a:r>
              <a:rPr lang="en-US" baseline="-25000" dirty="0" smtClean="0">
                <a:solidFill>
                  <a:srgbClr val="1E0000"/>
                </a:solidFill>
                <a:latin typeface="+mn-lt"/>
              </a:rPr>
              <a:t>1</a:t>
            </a:r>
            <a:endParaRPr lang="en-US" baseline="-25000" dirty="0">
              <a:solidFill>
                <a:srgbClr val="1E0000"/>
              </a:solidFill>
              <a:latin typeface="+mn-lt"/>
            </a:endParaRPr>
          </a:p>
        </p:txBody>
      </p:sp>
      <p:sp>
        <p:nvSpPr>
          <p:cNvPr id="6" name="TextBox 6"/>
          <p:cNvSpPr txBox="1"/>
          <p:nvPr/>
        </p:nvSpPr>
        <p:spPr>
          <a:xfrm>
            <a:off x="3505200" y="3300549"/>
            <a:ext cx="4607352"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Solve above for </a:t>
            </a:r>
            <a:r>
              <a:rPr lang="en-US" i="1" dirty="0" smtClean="0">
                <a:solidFill>
                  <a:srgbClr val="1E0000"/>
                </a:solidFill>
                <a:latin typeface="Symbol" panose="05050102010706020507" pitchFamily="18" charset="2"/>
              </a:rPr>
              <a:t>f</a:t>
            </a:r>
            <a:r>
              <a:rPr lang="en-US" i="1" baseline="-25000" dirty="0" smtClean="0">
                <a:solidFill>
                  <a:srgbClr val="1E0000"/>
                </a:solidFill>
                <a:latin typeface="+mn-lt"/>
              </a:rPr>
              <a:t>f1 </a:t>
            </a:r>
            <a:r>
              <a:rPr lang="en-US" dirty="0" smtClean="0">
                <a:solidFill>
                  <a:srgbClr val="1E0000"/>
                </a:solidFill>
                <a:latin typeface="+mn-lt"/>
              </a:rPr>
              <a:t>which was used </a:t>
            </a:r>
            <a:br>
              <a:rPr lang="en-US" dirty="0" smtClean="0">
                <a:solidFill>
                  <a:srgbClr val="1E0000"/>
                </a:solidFill>
                <a:latin typeface="+mn-lt"/>
              </a:rPr>
            </a:br>
            <a:r>
              <a:rPr lang="en-US" dirty="0" smtClean="0">
                <a:solidFill>
                  <a:srgbClr val="1E0000"/>
                </a:solidFill>
                <a:latin typeface="+mn-lt"/>
              </a:rPr>
              <a:t>in the previous slide</a:t>
            </a:r>
            <a:endParaRPr lang="en-US" i="1" dirty="0">
              <a:solidFill>
                <a:srgbClr val="1E0000"/>
              </a:solidFill>
              <a:latin typeface="+mn-lt"/>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3569258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Models </a:t>
            </a:r>
            <a:r>
              <a:rPr lang="en-US" dirty="0"/>
              <a:t/>
            </a:r>
            <a:br>
              <a:rPr lang="en-US" dirty="0"/>
            </a:br>
            <a:r>
              <a:rPr lang="en-US" dirty="0"/>
              <a:t>in the Physical </a:t>
            </a:r>
            <a:r>
              <a:rPr lang="en-US" dirty="0" smtClean="0"/>
              <a:t>Structure</a:t>
            </a:r>
            <a:r>
              <a:rPr lang="en-US" smtClean="0"/>
              <a:t>: Exciters</a:t>
            </a:r>
            <a:endParaRPr lang="en-US" dirty="0"/>
          </a:p>
        </p:txBody>
      </p:sp>
      <p:grpSp>
        <p:nvGrpSpPr>
          <p:cNvPr id="5" name="Group 4"/>
          <p:cNvGrpSpPr/>
          <p:nvPr/>
        </p:nvGrpSpPr>
        <p:grpSpPr>
          <a:xfrm>
            <a:off x="304800" y="1744921"/>
            <a:ext cx="8305800" cy="4261366"/>
            <a:chOff x="304800" y="1910834"/>
            <a:chExt cx="8305800" cy="4261366"/>
          </a:xfrm>
        </p:grpSpPr>
        <p:sp>
          <p:nvSpPr>
            <p:cNvPr id="6" name="Freeform 5"/>
            <p:cNvSpPr>
              <a:spLocks/>
            </p:cNvSpPr>
            <p:nvPr/>
          </p:nvSpPr>
          <p:spPr bwMode="auto">
            <a:xfrm>
              <a:off x="3790950" y="2281238"/>
              <a:ext cx="2457450" cy="2209800"/>
            </a:xfrm>
            <a:custGeom>
              <a:avLst/>
              <a:gdLst>
                <a:gd name="T0" fmla="*/ 2457450 w 2457450"/>
                <a:gd name="T1" fmla="*/ 2925982 h 2133600"/>
                <a:gd name="T2" fmla="*/ 2457450 w 2457450"/>
                <a:gd name="T3" fmla="*/ 1985491 h 2133600"/>
                <a:gd name="T4" fmla="*/ 2228850 w 2457450"/>
                <a:gd name="T5" fmla="*/ 2017920 h 2133600"/>
                <a:gd name="T6" fmla="*/ 2228850 w 2457450"/>
                <a:gd name="T7" fmla="*/ 0 h 2133600"/>
                <a:gd name="T8" fmla="*/ 0 w 2457450"/>
                <a:gd name="T9" fmla="*/ 0 h 2133600"/>
                <a:gd name="T10" fmla="*/ 19050 w 2457450"/>
                <a:gd name="T11" fmla="*/ 2925982 h 2133600"/>
                <a:gd name="T12" fmla="*/ 2457450 w 2457450"/>
                <a:gd name="T13" fmla="*/ 2925982 h 2133600"/>
                <a:gd name="T14" fmla="*/ 0 60000 65536"/>
                <a:gd name="T15" fmla="*/ 0 60000 65536"/>
                <a:gd name="T16" fmla="*/ 0 60000 65536"/>
                <a:gd name="T17" fmla="*/ 0 60000 65536"/>
                <a:gd name="T18" fmla="*/ 0 60000 65536"/>
                <a:gd name="T19" fmla="*/ 0 60000 65536"/>
                <a:gd name="T20" fmla="*/ 0 60000 65536"/>
                <a:gd name="T21" fmla="*/ 0 w 2457450"/>
                <a:gd name="T22" fmla="*/ 0 h 2133600"/>
                <a:gd name="T23" fmla="*/ 2457450 w 2457450"/>
                <a:gd name="T24" fmla="*/ 2133600 h 2133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7450" h="2133600">
                  <a:moveTo>
                    <a:pt x="2457450" y="2133600"/>
                  </a:moveTo>
                  <a:lnTo>
                    <a:pt x="2457450" y="1447800"/>
                  </a:lnTo>
                  <a:lnTo>
                    <a:pt x="2228850" y="1471448"/>
                  </a:lnTo>
                  <a:lnTo>
                    <a:pt x="2228850" y="0"/>
                  </a:lnTo>
                  <a:lnTo>
                    <a:pt x="0" y="0"/>
                  </a:lnTo>
                  <a:lnTo>
                    <a:pt x="19050" y="2133600"/>
                  </a:lnTo>
                  <a:lnTo>
                    <a:pt x="2457450" y="2133600"/>
                  </a:lnTo>
                </a:path>
              </a:pathLst>
            </a:custGeom>
            <a:solidFill>
              <a:srgbClr val="FFCCFF"/>
            </a:solidFill>
            <a:ln w="12700" cap="flat" cmpd="sng" algn="ctr">
              <a:noFill/>
              <a:prstDash val="solid"/>
              <a:round/>
              <a:headEnd type="none" w="sm" len="sm"/>
              <a:tailEnd type="none" w="sm" len="sm"/>
            </a:ln>
          </p:spPr>
          <p:txBody>
            <a:bodyPr wrap="non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Rectangle 6"/>
            <p:cNvSpPr>
              <a:spLocks noChangeArrowheads="1"/>
            </p:cNvSpPr>
            <p:nvPr/>
          </p:nvSpPr>
          <p:spPr bwMode="auto">
            <a:xfrm>
              <a:off x="4495800" y="3805238"/>
              <a:ext cx="1447800" cy="914400"/>
            </a:xfrm>
            <a:prstGeom prst="rect">
              <a:avLst/>
            </a:prstGeom>
            <a:solidFill>
              <a:srgbClr val="FFCC99"/>
            </a:solidFill>
            <a:ln w="12700" algn="ctr">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8" name="TextBox 76"/>
            <p:cNvSpPr txBox="1">
              <a:spLocks noChangeArrowheads="1"/>
            </p:cNvSpPr>
            <p:nvPr/>
          </p:nvSpPr>
          <p:spPr bwMode="auto">
            <a:xfrm>
              <a:off x="4572000" y="4251325"/>
              <a:ext cx="1295400" cy="461963"/>
            </a:xfrm>
            <a:prstGeom prst="rect">
              <a:avLst/>
            </a:prstGeom>
            <a:noFill/>
            <a:ln w="9525">
              <a:noFill/>
              <a:miter lim="800000"/>
              <a:headEnd/>
              <a:tailEnd/>
            </a:ln>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Machine</a:t>
              </a:r>
              <a:endParaRPr lang="en-US" b="1" baseline="-25000" dirty="0">
                <a:solidFill>
                  <a:schemeClr val="tx1"/>
                </a:solidFill>
                <a:latin typeface="Calibri" pitchFamily="34" charset="0"/>
              </a:endParaRPr>
            </a:p>
          </p:txBody>
        </p:sp>
        <p:sp>
          <p:nvSpPr>
            <p:cNvPr id="9" name="Rectangle 8"/>
            <p:cNvSpPr>
              <a:spLocks noChangeArrowheads="1"/>
            </p:cNvSpPr>
            <p:nvPr/>
          </p:nvSpPr>
          <p:spPr bwMode="auto">
            <a:xfrm>
              <a:off x="6172200" y="2357438"/>
              <a:ext cx="990600" cy="1371600"/>
            </a:xfrm>
            <a:prstGeom prst="rect">
              <a:avLst/>
            </a:prstGeom>
            <a:solidFill>
              <a:srgbClr val="D1B2E8"/>
            </a:solidFill>
            <a:ln w="12700" algn="ctr">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10" name="Rectangle 9"/>
            <p:cNvSpPr>
              <a:spLocks noChangeArrowheads="1"/>
            </p:cNvSpPr>
            <p:nvPr/>
          </p:nvSpPr>
          <p:spPr bwMode="auto">
            <a:xfrm>
              <a:off x="7543800" y="2357438"/>
              <a:ext cx="1066800" cy="1371600"/>
            </a:xfrm>
            <a:prstGeom prst="rect">
              <a:avLst/>
            </a:prstGeom>
            <a:solidFill>
              <a:srgbClr val="CCFFCC"/>
            </a:solidFill>
            <a:ln w="12700" algn="ctr">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11" name="Rectangle 10"/>
            <p:cNvSpPr>
              <a:spLocks noChangeArrowheads="1"/>
            </p:cNvSpPr>
            <p:nvPr/>
          </p:nvSpPr>
          <p:spPr bwMode="auto">
            <a:xfrm>
              <a:off x="7543800" y="3805238"/>
              <a:ext cx="1066800" cy="1295400"/>
            </a:xfrm>
            <a:prstGeom prst="rect">
              <a:avLst/>
            </a:prstGeom>
            <a:solidFill>
              <a:srgbClr val="CCFFFF"/>
            </a:solidFill>
            <a:ln w="12700" algn="ctr">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12" name="Rectangle 11"/>
            <p:cNvSpPr/>
            <p:nvPr/>
          </p:nvSpPr>
          <p:spPr bwMode="auto">
            <a:xfrm>
              <a:off x="1371600" y="3119438"/>
              <a:ext cx="2667000" cy="2286000"/>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defRPr/>
              </a:pPr>
              <a:endParaRPr lang="en-US" dirty="0">
                <a:solidFill>
                  <a:schemeClr val="tx1"/>
                </a:solidFill>
              </a:endParaRPr>
            </a:p>
          </p:txBody>
        </p:sp>
        <p:sp>
          <p:nvSpPr>
            <p:cNvPr id="13" name="Rectangle 12"/>
            <p:cNvSpPr>
              <a:spLocks noChangeArrowheads="1"/>
            </p:cNvSpPr>
            <p:nvPr/>
          </p:nvSpPr>
          <p:spPr bwMode="auto">
            <a:xfrm>
              <a:off x="4419600" y="2662238"/>
              <a:ext cx="1524000" cy="1066800"/>
            </a:xfrm>
            <a:prstGeom prst="rect">
              <a:avLst/>
            </a:prstGeom>
            <a:solidFill>
              <a:srgbClr val="FFFF99"/>
            </a:solidFill>
            <a:ln w="12700" algn="ctr">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14" name="TextBox 76"/>
            <p:cNvSpPr txBox="1">
              <a:spLocks noChangeArrowheads="1"/>
            </p:cNvSpPr>
            <p:nvPr/>
          </p:nvSpPr>
          <p:spPr bwMode="auto">
            <a:xfrm>
              <a:off x="1828800" y="4948238"/>
              <a:ext cx="2057400" cy="46196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Governor</a:t>
              </a:r>
              <a:endParaRPr lang="en-US" b="1" baseline="-25000" dirty="0">
                <a:solidFill>
                  <a:schemeClr val="tx1"/>
                </a:solidFill>
                <a:latin typeface="Calibri" pitchFamily="34" charset="0"/>
              </a:endParaRPr>
            </a:p>
          </p:txBody>
        </p:sp>
        <p:sp>
          <p:nvSpPr>
            <p:cNvPr id="15" name="TextBox 76"/>
            <p:cNvSpPr txBox="1">
              <a:spLocks noChangeArrowheads="1"/>
            </p:cNvSpPr>
            <p:nvPr/>
          </p:nvSpPr>
          <p:spPr bwMode="auto">
            <a:xfrm>
              <a:off x="4572000" y="2662238"/>
              <a:ext cx="1295400" cy="46196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Exciter</a:t>
              </a:r>
              <a:endParaRPr lang="en-US" b="1" baseline="-25000" dirty="0">
                <a:solidFill>
                  <a:schemeClr val="tx1"/>
                </a:solidFill>
                <a:latin typeface="Calibri" pitchFamily="34" charset="0"/>
              </a:endParaRPr>
            </a:p>
          </p:txBody>
        </p:sp>
        <p:sp>
          <p:nvSpPr>
            <p:cNvPr id="16" name="TextBox 76"/>
            <p:cNvSpPr txBox="1">
              <a:spLocks noChangeArrowheads="1"/>
            </p:cNvSpPr>
            <p:nvPr/>
          </p:nvSpPr>
          <p:spPr bwMode="auto">
            <a:xfrm>
              <a:off x="7620000" y="4262438"/>
              <a:ext cx="914400" cy="831850"/>
            </a:xfrm>
            <a:prstGeom prst="rect">
              <a:avLst/>
            </a:prstGeom>
            <a:noFill/>
            <a:ln w="9525">
              <a:noFill/>
              <a:miter lim="800000"/>
              <a:headEnd/>
              <a:tailEnd/>
            </a:ln>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Load</a:t>
              </a:r>
            </a:p>
            <a:p>
              <a:pPr eaLnBrk="0" hangingPunct="0">
                <a:buClr>
                  <a:srgbClr val="000000"/>
                </a:buClr>
                <a:buSzPct val="100000"/>
                <a:buFont typeface="Times New Roman" pitchFamily="18" charset="0"/>
                <a:buNone/>
              </a:pPr>
              <a:r>
                <a:rPr lang="en-US" b="1" dirty="0">
                  <a:solidFill>
                    <a:schemeClr val="tx1"/>
                  </a:solidFill>
                  <a:latin typeface="Calibri" pitchFamily="34" charset="0"/>
                </a:rPr>
                <a:t>Char.</a:t>
              </a:r>
              <a:endParaRPr lang="en-US" b="1" baseline="-25000" dirty="0">
                <a:solidFill>
                  <a:schemeClr val="tx1"/>
                </a:solidFill>
                <a:latin typeface="Calibri" pitchFamily="34" charset="0"/>
              </a:endParaRPr>
            </a:p>
          </p:txBody>
        </p:sp>
        <p:sp>
          <p:nvSpPr>
            <p:cNvPr id="17" name="TextBox 76"/>
            <p:cNvSpPr txBox="1">
              <a:spLocks noChangeArrowheads="1"/>
            </p:cNvSpPr>
            <p:nvPr/>
          </p:nvSpPr>
          <p:spPr bwMode="auto">
            <a:xfrm>
              <a:off x="7620000" y="2281238"/>
              <a:ext cx="914400" cy="831850"/>
            </a:xfrm>
            <a:prstGeom prst="rect">
              <a:avLst/>
            </a:prstGeom>
            <a:noFill/>
            <a:ln w="9525">
              <a:noFill/>
              <a:miter lim="800000"/>
              <a:headEnd/>
              <a:tailEnd/>
            </a:ln>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Load </a:t>
              </a:r>
            </a:p>
            <a:p>
              <a:pPr eaLnBrk="0" hangingPunct="0">
                <a:buClr>
                  <a:srgbClr val="000000"/>
                </a:buClr>
                <a:buSzPct val="100000"/>
                <a:buFont typeface="Times New Roman" pitchFamily="18" charset="0"/>
                <a:buNone/>
              </a:pPr>
              <a:r>
                <a:rPr lang="en-US" b="1" dirty="0">
                  <a:solidFill>
                    <a:schemeClr val="tx1"/>
                  </a:solidFill>
                  <a:latin typeface="Calibri" pitchFamily="34" charset="0"/>
                </a:rPr>
                <a:t>Relay</a:t>
              </a:r>
              <a:endParaRPr lang="en-US" b="1" baseline="-25000" dirty="0">
                <a:solidFill>
                  <a:schemeClr val="tx1"/>
                </a:solidFill>
                <a:latin typeface="Calibri" pitchFamily="34" charset="0"/>
              </a:endParaRPr>
            </a:p>
          </p:txBody>
        </p:sp>
        <p:sp>
          <p:nvSpPr>
            <p:cNvPr id="18" name="TextBox 76"/>
            <p:cNvSpPr txBox="1">
              <a:spLocks noChangeArrowheads="1"/>
            </p:cNvSpPr>
            <p:nvPr/>
          </p:nvSpPr>
          <p:spPr bwMode="auto">
            <a:xfrm>
              <a:off x="6248400" y="2357438"/>
              <a:ext cx="762000" cy="831850"/>
            </a:xfrm>
            <a:prstGeom prst="rect">
              <a:avLst/>
            </a:prstGeom>
            <a:noFill/>
            <a:ln w="9525">
              <a:noFill/>
              <a:miter lim="800000"/>
              <a:headEnd/>
              <a:tailEnd/>
            </a:ln>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Line</a:t>
              </a:r>
            </a:p>
            <a:p>
              <a:pPr eaLnBrk="0" hangingPunct="0">
                <a:buClr>
                  <a:srgbClr val="000000"/>
                </a:buClr>
                <a:buSzPct val="100000"/>
                <a:buFont typeface="Times New Roman" pitchFamily="18" charset="0"/>
                <a:buNone/>
              </a:pPr>
              <a:r>
                <a:rPr lang="en-US" b="1" dirty="0">
                  <a:solidFill>
                    <a:schemeClr val="tx1"/>
                  </a:solidFill>
                  <a:latin typeface="Calibri" pitchFamily="34" charset="0"/>
                </a:rPr>
                <a:t>Relay</a:t>
              </a:r>
            </a:p>
          </p:txBody>
        </p:sp>
        <p:sp>
          <p:nvSpPr>
            <p:cNvPr id="19" name="TextBox 76"/>
            <p:cNvSpPr txBox="1">
              <a:spLocks noChangeArrowheads="1"/>
            </p:cNvSpPr>
            <p:nvPr/>
          </p:nvSpPr>
          <p:spPr bwMode="auto">
            <a:xfrm>
              <a:off x="4343400" y="2205038"/>
              <a:ext cx="1447800" cy="46196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b="1" dirty="0">
                  <a:solidFill>
                    <a:schemeClr val="tx1"/>
                  </a:solidFill>
                  <a:latin typeface="Calibri" pitchFamily="34" charset="0"/>
                </a:rPr>
                <a:t>Stabilizer</a:t>
              </a:r>
              <a:endParaRPr lang="en-US" b="1" baseline="-25000" dirty="0">
                <a:solidFill>
                  <a:schemeClr val="tx1"/>
                </a:solidFill>
                <a:latin typeface="Calibri" pitchFamily="34" charset="0"/>
              </a:endParaRPr>
            </a:p>
          </p:txBody>
        </p:sp>
        <p:sp>
          <p:nvSpPr>
            <p:cNvPr id="20" name="TextBox 9"/>
            <p:cNvSpPr txBox="1">
              <a:spLocks noChangeArrowheads="1"/>
            </p:cNvSpPr>
            <p:nvPr/>
          </p:nvSpPr>
          <p:spPr bwMode="auto">
            <a:xfrm>
              <a:off x="4572000" y="3871912"/>
              <a:ext cx="1295400" cy="369888"/>
            </a:xfrm>
            <a:prstGeom prst="rect">
              <a:avLst/>
            </a:prstGeom>
            <a:solidFill>
              <a:schemeClr val="bg1">
                <a:lumMod val="95000"/>
              </a:schemeClr>
            </a:solidFill>
            <a:ln w="19050">
              <a:solidFill>
                <a:schemeClr val="tx1"/>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dirty="0">
                  <a:solidFill>
                    <a:schemeClr val="tx1"/>
                  </a:solidFill>
                </a:rPr>
                <a:t>Generator</a:t>
              </a:r>
            </a:p>
          </p:txBody>
        </p:sp>
        <p:sp>
          <p:nvSpPr>
            <p:cNvPr id="21" name="TextBox 17"/>
            <p:cNvSpPr txBox="1">
              <a:spLocks noChangeArrowheads="1"/>
            </p:cNvSpPr>
            <p:nvPr/>
          </p:nvSpPr>
          <p:spPr bwMode="auto">
            <a:xfrm>
              <a:off x="6934200" y="4724400"/>
              <a:ext cx="609600"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i="1" dirty="0">
                  <a:solidFill>
                    <a:schemeClr val="accent2"/>
                  </a:solidFill>
                </a:rPr>
                <a:t>P, Q</a:t>
              </a:r>
              <a:endParaRPr lang="en-US" sz="1800" i="1" baseline="-25000" dirty="0">
                <a:solidFill>
                  <a:schemeClr val="accent2"/>
                </a:solidFill>
              </a:endParaRPr>
            </a:p>
          </p:txBody>
        </p:sp>
        <p:sp>
          <p:nvSpPr>
            <p:cNvPr id="22" name="TextBox 39"/>
            <p:cNvSpPr txBox="1">
              <a:spLocks noChangeArrowheads="1"/>
            </p:cNvSpPr>
            <p:nvPr/>
          </p:nvSpPr>
          <p:spPr bwMode="auto">
            <a:xfrm>
              <a:off x="6172200" y="3871912"/>
              <a:ext cx="990600" cy="369888"/>
            </a:xfrm>
            <a:prstGeom prst="rect">
              <a:avLst/>
            </a:prstGeom>
            <a:solidFill>
              <a:schemeClr val="bg1">
                <a:lumMod val="95000"/>
              </a:schemeClr>
            </a:solidFill>
            <a:ln w="19050">
              <a:solidFill>
                <a:schemeClr val="tx1"/>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dirty="0">
                  <a:solidFill>
                    <a:schemeClr val="tx1"/>
                  </a:solidFill>
                </a:rPr>
                <a:t>Network</a:t>
              </a:r>
            </a:p>
          </p:txBody>
        </p:sp>
        <p:sp>
          <p:nvSpPr>
            <p:cNvPr id="23" name="TextBox 40"/>
            <p:cNvSpPr txBox="1">
              <a:spLocks noChangeArrowheads="1"/>
            </p:cNvSpPr>
            <p:nvPr/>
          </p:nvSpPr>
          <p:spPr bwMode="auto">
            <a:xfrm>
              <a:off x="6172200" y="3124200"/>
              <a:ext cx="9906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sz="1600" i="1" dirty="0">
                  <a:solidFill>
                    <a:schemeClr val="tx1"/>
                  </a:solidFill>
                </a:rPr>
                <a:t>Network control</a:t>
              </a:r>
              <a:endParaRPr lang="en-US" sz="1600" i="1" baseline="-25000" dirty="0">
                <a:solidFill>
                  <a:schemeClr val="tx1"/>
                </a:solidFill>
              </a:endParaRPr>
            </a:p>
          </p:txBody>
        </p:sp>
        <p:sp>
          <p:nvSpPr>
            <p:cNvPr id="24" name="TextBox 42"/>
            <p:cNvSpPr txBox="1">
              <a:spLocks noChangeArrowheads="1"/>
            </p:cNvSpPr>
            <p:nvPr/>
          </p:nvSpPr>
          <p:spPr bwMode="auto">
            <a:xfrm>
              <a:off x="7620000" y="3872190"/>
              <a:ext cx="838200" cy="369332"/>
            </a:xfrm>
            <a:prstGeom prst="rect">
              <a:avLst/>
            </a:prstGeom>
            <a:solidFill>
              <a:schemeClr val="bg1">
                <a:lumMod val="95000"/>
              </a:schemeClr>
            </a:solidFill>
            <a:ln w="19050">
              <a:solidFill>
                <a:schemeClr val="tx1"/>
              </a:solid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dirty="0">
                  <a:solidFill>
                    <a:schemeClr val="tx1"/>
                  </a:solidFill>
                </a:rPr>
                <a:t>Loads</a:t>
              </a:r>
            </a:p>
          </p:txBody>
        </p:sp>
        <p:sp>
          <p:nvSpPr>
            <p:cNvPr id="25" name="TextBox 43"/>
            <p:cNvSpPr txBox="1">
              <a:spLocks noChangeArrowheads="1"/>
            </p:cNvSpPr>
            <p:nvPr/>
          </p:nvSpPr>
          <p:spPr bwMode="auto">
            <a:xfrm>
              <a:off x="7620000" y="3149600"/>
              <a:ext cx="9144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sz="1600" i="1" dirty="0">
                  <a:solidFill>
                    <a:schemeClr val="tx1"/>
                  </a:solidFill>
                </a:rPr>
                <a:t>Load control</a:t>
              </a:r>
              <a:endParaRPr lang="en-US" sz="1600" i="1" baseline="-25000" dirty="0">
                <a:solidFill>
                  <a:schemeClr val="tx1"/>
                </a:solidFill>
              </a:endParaRPr>
            </a:p>
          </p:txBody>
        </p:sp>
        <p:sp>
          <p:nvSpPr>
            <p:cNvPr id="26" name="TextBox 45"/>
            <p:cNvSpPr txBox="1">
              <a:spLocks noChangeArrowheads="1"/>
            </p:cNvSpPr>
            <p:nvPr/>
          </p:nvSpPr>
          <p:spPr bwMode="auto">
            <a:xfrm>
              <a:off x="457200" y="3733800"/>
              <a:ext cx="914400" cy="646113"/>
            </a:xfrm>
            <a:prstGeom prst="rect">
              <a:avLst/>
            </a:prstGeom>
            <a:solidFill>
              <a:schemeClr val="bg1">
                <a:lumMod val="95000"/>
              </a:schemeClr>
            </a:solidFill>
            <a:ln w="19050">
              <a:solidFill>
                <a:schemeClr val="tx1"/>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dirty="0">
                  <a:solidFill>
                    <a:schemeClr val="tx1"/>
                  </a:solidFill>
                </a:rPr>
                <a:t>Fuel </a:t>
              </a:r>
            </a:p>
            <a:p>
              <a:pPr eaLnBrk="0" hangingPunct="0">
                <a:buClr>
                  <a:srgbClr val="000000"/>
                </a:buClr>
                <a:buSzPct val="100000"/>
                <a:buFont typeface="Times New Roman" pitchFamily="18" charset="0"/>
                <a:buNone/>
                <a:defRPr/>
              </a:pPr>
              <a:r>
                <a:rPr lang="en-US" sz="1800" dirty="0">
                  <a:solidFill>
                    <a:schemeClr val="tx1"/>
                  </a:solidFill>
                </a:rPr>
                <a:t>Source</a:t>
              </a:r>
            </a:p>
          </p:txBody>
        </p:sp>
        <p:sp>
          <p:nvSpPr>
            <p:cNvPr id="27" name="TextBox 46"/>
            <p:cNvSpPr txBox="1">
              <a:spLocks noChangeArrowheads="1"/>
            </p:cNvSpPr>
            <p:nvPr/>
          </p:nvSpPr>
          <p:spPr bwMode="auto">
            <a:xfrm>
              <a:off x="457200" y="3149600"/>
              <a:ext cx="9144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sz="1600" i="1" dirty="0">
                  <a:solidFill>
                    <a:schemeClr val="tx1"/>
                  </a:solidFill>
                </a:rPr>
                <a:t>Supply control</a:t>
              </a:r>
              <a:endParaRPr lang="en-US" sz="1600" i="1" baseline="-25000" dirty="0">
                <a:solidFill>
                  <a:schemeClr val="tx1"/>
                </a:solidFill>
              </a:endParaRPr>
            </a:p>
          </p:txBody>
        </p:sp>
        <p:sp>
          <p:nvSpPr>
            <p:cNvPr id="28" name="TextBox 48"/>
            <p:cNvSpPr txBox="1">
              <a:spLocks noChangeArrowheads="1"/>
            </p:cNvSpPr>
            <p:nvPr/>
          </p:nvSpPr>
          <p:spPr bwMode="auto">
            <a:xfrm>
              <a:off x="1676400" y="3733800"/>
              <a:ext cx="1143000" cy="646113"/>
            </a:xfrm>
            <a:prstGeom prst="rect">
              <a:avLst/>
            </a:prstGeom>
            <a:solidFill>
              <a:schemeClr val="bg1">
                <a:lumMod val="95000"/>
              </a:schemeClr>
            </a:solidFill>
            <a:ln w="19050">
              <a:solidFill>
                <a:schemeClr val="tx1"/>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dirty="0">
                  <a:solidFill>
                    <a:schemeClr val="tx1"/>
                  </a:solidFill>
                </a:rPr>
                <a:t>Furnace and Boiler</a:t>
              </a:r>
            </a:p>
          </p:txBody>
        </p:sp>
        <p:sp>
          <p:nvSpPr>
            <p:cNvPr id="29" name="TextBox 49"/>
            <p:cNvSpPr txBox="1">
              <a:spLocks noChangeArrowheads="1"/>
            </p:cNvSpPr>
            <p:nvPr/>
          </p:nvSpPr>
          <p:spPr bwMode="auto">
            <a:xfrm>
              <a:off x="1676400" y="3149600"/>
              <a:ext cx="11430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sz="1600" i="1" dirty="0">
                  <a:solidFill>
                    <a:schemeClr val="tx1"/>
                  </a:solidFill>
                </a:rPr>
                <a:t>Pressure control</a:t>
              </a:r>
              <a:endParaRPr lang="en-US" sz="1600" i="1" baseline="-25000" dirty="0">
                <a:solidFill>
                  <a:schemeClr val="tx1"/>
                </a:solidFill>
              </a:endParaRPr>
            </a:p>
          </p:txBody>
        </p:sp>
        <p:sp>
          <p:nvSpPr>
            <p:cNvPr id="30" name="TextBox 51"/>
            <p:cNvSpPr txBox="1">
              <a:spLocks noChangeArrowheads="1"/>
            </p:cNvSpPr>
            <p:nvPr/>
          </p:nvSpPr>
          <p:spPr bwMode="auto">
            <a:xfrm>
              <a:off x="3048000" y="3871912"/>
              <a:ext cx="914400" cy="369888"/>
            </a:xfrm>
            <a:prstGeom prst="rect">
              <a:avLst/>
            </a:prstGeom>
            <a:solidFill>
              <a:schemeClr val="bg1">
                <a:lumMod val="95000"/>
              </a:schemeClr>
            </a:solidFill>
            <a:ln w="19050">
              <a:solidFill>
                <a:schemeClr val="tx1"/>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dirty="0">
                  <a:solidFill>
                    <a:schemeClr val="tx1"/>
                  </a:solidFill>
                </a:rPr>
                <a:t>Turbine</a:t>
              </a:r>
            </a:p>
          </p:txBody>
        </p:sp>
        <p:sp>
          <p:nvSpPr>
            <p:cNvPr id="31" name="TextBox 52"/>
            <p:cNvSpPr txBox="1">
              <a:spLocks noChangeArrowheads="1"/>
            </p:cNvSpPr>
            <p:nvPr/>
          </p:nvSpPr>
          <p:spPr bwMode="auto">
            <a:xfrm>
              <a:off x="3048000" y="3149600"/>
              <a:ext cx="9144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sz="1600" i="1" dirty="0">
                  <a:solidFill>
                    <a:schemeClr val="tx1"/>
                  </a:solidFill>
                </a:rPr>
                <a:t>Speed control</a:t>
              </a:r>
              <a:endParaRPr lang="en-US" sz="1600" i="1" baseline="-25000" dirty="0">
                <a:solidFill>
                  <a:schemeClr val="tx1"/>
                </a:solidFill>
              </a:endParaRPr>
            </a:p>
          </p:txBody>
        </p:sp>
        <p:sp>
          <p:nvSpPr>
            <p:cNvPr id="32" name="TextBox 53"/>
            <p:cNvSpPr txBox="1">
              <a:spLocks noChangeArrowheads="1"/>
            </p:cNvSpPr>
            <p:nvPr/>
          </p:nvSpPr>
          <p:spPr bwMode="auto">
            <a:xfrm>
              <a:off x="5791200" y="4724400"/>
              <a:ext cx="609600"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i="1" dirty="0">
                  <a:solidFill>
                    <a:schemeClr val="accent2"/>
                  </a:solidFill>
                </a:rPr>
                <a:t>V, I</a:t>
              </a:r>
              <a:endParaRPr lang="en-US" sz="1800" i="1" baseline="-25000" dirty="0">
                <a:solidFill>
                  <a:schemeClr val="accent2"/>
                </a:solidFill>
              </a:endParaRPr>
            </a:p>
          </p:txBody>
        </p:sp>
        <p:sp>
          <p:nvSpPr>
            <p:cNvPr id="33" name="TextBox 54"/>
            <p:cNvSpPr txBox="1">
              <a:spLocks noChangeArrowheads="1"/>
            </p:cNvSpPr>
            <p:nvPr/>
          </p:nvSpPr>
          <p:spPr bwMode="auto">
            <a:xfrm>
              <a:off x="4038600" y="4735513"/>
              <a:ext cx="838200" cy="36988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i="1" dirty="0">
                  <a:solidFill>
                    <a:schemeClr val="accent2"/>
                  </a:solidFill>
                </a:rPr>
                <a:t>Torque</a:t>
              </a:r>
              <a:endParaRPr lang="en-US" sz="1800" i="1" baseline="-25000" dirty="0">
                <a:solidFill>
                  <a:schemeClr val="accent2"/>
                </a:solidFill>
              </a:endParaRPr>
            </a:p>
          </p:txBody>
        </p:sp>
        <p:sp>
          <p:nvSpPr>
            <p:cNvPr id="34" name="TextBox 55"/>
            <p:cNvSpPr txBox="1">
              <a:spLocks noChangeArrowheads="1"/>
            </p:cNvSpPr>
            <p:nvPr/>
          </p:nvSpPr>
          <p:spPr bwMode="auto">
            <a:xfrm>
              <a:off x="2590800" y="4735513"/>
              <a:ext cx="838200" cy="36988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i="1" dirty="0">
                  <a:solidFill>
                    <a:schemeClr val="accent2"/>
                  </a:solidFill>
                </a:rPr>
                <a:t>Steam</a:t>
              </a:r>
              <a:endParaRPr lang="en-US" sz="1800" i="1" baseline="-25000" dirty="0">
                <a:solidFill>
                  <a:schemeClr val="accent2"/>
                </a:solidFill>
              </a:endParaRPr>
            </a:p>
          </p:txBody>
        </p:sp>
        <p:sp>
          <p:nvSpPr>
            <p:cNvPr id="35" name="TextBox 56"/>
            <p:cNvSpPr txBox="1">
              <a:spLocks noChangeArrowheads="1"/>
            </p:cNvSpPr>
            <p:nvPr/>
          </p:nvSpPr>
          <p:spPr bwMode="auto">
            <a:xfrm>
              <a:off x="1295400" y="4735513"/>
              <a:ext cx="838200" cy="36988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defRPr/>
              </a:pPr>
              <a:r>
                <a:rPr lang="en-US" sz="1800" i="1" dirty="0">
                  <a:solidFill>
                    <a:schemeClr val="accent2"/>
                  </a:solidFill>
                </a:rPr>
                <a:t>Fuel</a:t>
              </a:r>
              <a:endParaRPr lang="en-US" sz="1800" i="1" baseline="-25000" dirty="0">
                <a:solidFill>
                  <a:schemeClr val="accent2"/>
                </a:solidFill>
              </a:endParaRPr>
            </a:p>
          </p:txBody>
        </p:sp>
        <p:cxnSp>
          <p:nvCxnSpPr>
            <p:cNvPr id="36" name="Straight Connector 35"/>
            <p:cNvCxnSpPr>
              <a:cxnSpLocks noChangeShapeType="1"/>
            </p:cNvCxnSpPr>
            <p:nvPr/>
          </p:nvCxnSpPr>
          <p:spPr bwMode="auto">
            <a:xfrm rot="5400000">
              <a:off x="3280568" y="2986882"/>
              <a:ext cx="2011363" cy="0"/>
            </a:xfrm>
            <a:prstGeom prst="line">
              <a:avLst/>
            </a:prstGeom>
            <a:noFill/>
            <a:ln w="28575" algn="ctr">
              <a:solidFill>
                <a:schemeClr val="tx1"/>
              </a:solidFill>
              <a:prstDash val="sysDash"/>
              <a:round/>
              <a:headEnd type="none" w="sm" len="sm"/>
              <a:tailEnd type="none" w="sm" len="sm"/>
            </a:ln>
          </p:spPr>
        </p:cxnSp>
        <p:sp>
          <p:nvSpPr>
            <p:cNvPr id="37" name="TextBox 75"/>
            <p:cNvSpPr txBox="1">
              <a:spLocks noChangeArrowheads="1"/>
            </p:cNvSpPr>
            <p:nvPr/>
          </p:nvSpPr>
          <p:spPr bwMode="auto">
            <a:xfrm>
              <a:off x="4800600" y="1910834"/>
              <a:ext cx="1752600" cy="369332"/>
            </a:xfrm>
            <a:prstGeom prst="rect">
              <a:avLst/>
            </a:prstGeom>
            <a:noFill/>
            <a:ln w="9525">
              <a:noFill/>
              <a:miter lim="800000"/>
              <a:headEnd/>
              <a:tailEnd/>
            </a:ln>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dirty="0">
                  <a:solidFill>
                    <a:schemeClr val="tx1"/>
                  </a:solidFill>
                </a:rPr>
                <a:t>Electrical System</a:t>
              </a:r>
              <a:endParaRPr lang="en-US" baseline="-25000" dirty="0">
                <a:solidFill>
                  <a:schemeClr val="tx1"/>
                </a:solidFill>
              </a:endParaRPr>
            </a:p>
          </p:txBody>
        </p:sp>
        <p:sp>
          <p:nvSpPr>
            <p:cNvPr id="38" name="TextBox 76"/>
            <p:cNvSpPr txBox="1">
              <a:spLocks noChangeArrowheads="1"/>
            </p:cNvSpPr>
            <p:nvPr/>
          </p:nvSpPr>
          <p:spPr bwMode="auto">
            <a:xfrm>
              <a:off x="1828800" y="1910834"/>
              <a:ext cx="1905000" cy="369332"/>
            </a:xfrm>
            <a:prstGeom prst="rect">
              <a:avLst/>
            </a:prstGeom>
            <a:noFill/>
            <a:ln w="9525">
              <a:noFill/>
              <a:miter lim="800000"/>
              <a:headEnd/>
              <a:tailEnd/>
            </a:ln>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buClr>
                  <a:srgbClr val="000000"/>
                </a:buClr>
                <a:buSzPct val="100000"/>
                <a:buFont typeface="Times New Roman" pitchFamily="18" charset="0"/>
                <a:buNone/>
              </a:pPr>
              <a:r>
                <a:rPr lang="en-US" dirty="0">
                  <a:solidFill>
                    <a:schemeClr val="tx1"/>
                  </a:solidFill>
                </a:rPr>
                <a:t>Mechanical System</a:t>
              </a:r>
              <a:endParaRPr lang="en-US" baseline="-25000" dirty="0">
                <a:solidFill>
                  <a:schemeClr val="tx1"/>
                </a:solidFill>
              </a:endParaRPr>
            </a:p>
          </p:txBody>
        </p:sp>
        <p:cxnSp>
          <p:nvCxnSpPr>
            <p:cNvPr id="39" name="Straight Arrow Connector 38"/>
            <p:cNvCxnSpPr>
              <a:cxnSpLocks noChangeShapeType="1"/>
              <a:stCxn id="38" idx="3"/>
              <a:endCxn id="37" idx="1"/>
            </p:cNvCxnSpPr>
            <p:nvPr/>
          </p:nvCxnSpPr>
          <p:spPr bwMode="auto">
            <a:xfrm>
              <a:off x="3733800" y="2095500"/>
              <a:ext cx="1066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cxnSpLocks noChangeShapeType="1"/>
              <a:stCxn id="26" idx="3"/>
              <a:endCxn id="28" idx="1"/>
            </p:cNvCxnSpPr>
            <p:nvPr/>
          </p:nvCxnSpPr>
          <p:spPr bwMode="auto">
            <a:xfrm>
              <a:off x="1371600" y="4056857"/>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noChangeShapeType="1"/>
              <a:stCxn id="28" idx="3"/>
              <a:endCxn id="30" idx="1"/>
            </p:cNvCxnSpPr>
            <p:nvPr/>
          </p:nvCxnSpPr>
          <p:spPr bwMode="auto">
            <a:xfrm flipV="1">
              <a:off x="2819400" y="4056856"/>
              <a:ext cx="2286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noChangeShapeType="1"/>
              <a:stCxn id="30" idx="3"/>
              <a:endCxn id="20" idx="1"/>
            </p:cNvCxnSpPr>
            <p:nvPr/>
          </p:nvCxnSpPr>
          <p:spPr bwMode="auto">
            <a:xfrm>
              <a:off x="3962400" y="4056856"/>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noChangeShapeType="1"/>
              <a:stCxn id="20" idx="3"/>
              <a:endCxn id="22" idx="1"/>
            </p:cNvCxnSpPr>
            <p:nvPr/>
          </p:nvCxnSpPr>
          <p:spPr bwMode="auto">
            <a:xfrm>
              <a:off x="5867400" y="4056856"/>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cxnSpLocks noChangeShapeType="1"/>
              <a:stCxn id="22" idx="3"/>
              <a:endCxn id="24" idx="1"/>
            </p:cNvCxnSpPr>
            <p:nvPr/>
          </p:nvCxnSpPr>
          <p:spPr bwMode="auto">
            <a:xfrm>
              <a:off x="7162800" y="4056856"/>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noChangeShapeType="1"/>
            </p:cNvCxnSpPr>
            <p:nvPr/>
          </p:nvCxnSpPr>
          <p:spPr bwMode="auto">
            <a:xfrm rot="5400000" flipH="1" flipV="1">
              <a:off x="6896894" y="4418806"/>
              <a:ext cx="685800" cy="1588"/>
            </a:xfrm>
            <a:prstGeom prst="straightConnector1">
              <a:avLst/>
            </a:prstGeom>
            <a:noFill/>
            <a:ln w="9525" algn="ctr">
              <a:solidFill>
                <a:schemeClr val="tx1"/>
              </a:solidFill>
              <a:round/>
              <a:headEnd type="none" w="sm" len="sm"/>
              <a:tailEnd/>
            </a:ln>
          </p:spPr>
        </p:cxnSp>
        <p:cxnSp>
          <p:nvCxnSpPr>
            <p:cNvPr id="46" name="Straight Arrow Connector 45"/>
            <p:cNvCxnSpPr>
              <a:cxnSpLocks noChangeShapeType="1"/>
            </p:cNvCxnSpPr>
            <p:nvPr/>
          </p:nvCxnSpPr>
          <p:spPr bwMode="auto">
            <a:xfrm rot="5400000" flipH="1" flipV="1">
              <a:off x="5677694" y="4418806"/>
              <a:ext cx="685800" cy="1588"/>
            </a:xfrm>
            <a:prstGeom prst="straightConnector1">
              <a:avLst/>
            </a:prstGeom>
            <a:noFill/>
            <a:ln w="9525" algn="ctr">
              <a:solidFill>
                <a:schemeClr val="tx1"/>
              </a:solidFill>
              <a:round/>
              <a:headEnd type="none" w="sm" len="sm"/>
              <a:tailEnd/>
            </a:ln>
          </p:spPr>
        </p:cxnSp>
        <p:cxnSp>
          <p:nvCxnSpPr>
            <p:cNvPr id="47" name="Straight Arrow Connector 46"/>
            <p:cNvCxnSpPr>
              <a:cxnSpLocks noChangeShapeType="1"/>
            </p:cNvCxnSpPr>
            <p:nvPr/>
          </p:nvCxnSpPr>
          <p:spPr bwMode="auto">
            <a:xfrm rot="5400000" flipH="1" flipV="1">
              <a:off x="3925094" y="4418806"/>
              <a:ext cx="685800" cy="1588"/>
            </a:xfrm>
            <a:prstGeom prst="straightConnector1">
              <a:avLst/>
            </a:prstGeom>
            <a:noFill/>
            <a:ln w="9525" algn="ctr">
              <a:solidFill>
                <a:schemeClr val="tx1"/>
              </a:solidFill>
              <a:round/>
              <a:headEnd type="none" w="sm" len="sm"/>
              <a:tailEnd/>
            </a:ln>
          </p:spPr>
        </p:cxnSp>
        <p:cxnSp>
          <p:nvCxnSpPr>
            <p:cNvPr id="48" name="Straight Arrow Connector 47"/>
            <p:cNvCxnSpPr>
              <a:cxnSpLocks noChangeShapeType="1"/>
            </p:cNvCxnSpPr>
            <p:nvPr/>
          </p:nvCxnSpPr>
          <p:spPr bwMode="auto">
            <a:xfrm rot="5400000" flipH="1" flipV="1">
              <a:off x="2553494" y="4418806"/>
              <a:ext cx="685800" cy="1588"/>
            </a:xfrm>
            <a:prstGeom prst="straightConnector1">
              <a:avLst/>
            </a:prstGeom>
            <a:noFill/>
            <a:ln w="9525" algn="ctr">
              <a:solidFill>
                <a:schemeClr val="tx1"/>
              </a:solidFill>
              <a:round/>
              <a:headEnd type="none" w="sm" len="sm"/>
              <a:tailEnd/>
            </a:ln>
          </p:spPr>
        </p:cxnSp>
        <p:cxnSp>
          <p:nvCxnSpPr>
            <p:cNvPr id="49" name="Straight Arrow Connector 48"/>
            <p:cNvCxnSpPr>
              <a:cxnSpLocks noChangeShapeType="1"/>
            </p:cNvCxnSpPr>
            <p:nvPr/>
          </p:nvCxnSpPr>
          <p:spPr bwMode="auto">
            <a:xfrm rot="5400000" flipH="1" flipV="1">
              <a:off x="1181894" y="4418806"/>
              <a:ext cx="685800" cy="1588"/>
            </a:xfrm>
            <a:prstGeom prst="straightConnector1">
              <a:avLst/>
            </a:prstGeom>
            <a:noFill/>
            <a:ln w="9525" algn="ctr">
              <a:solidFill>
                <a:schemeClr val="tx1"/>
              </a:solidFill>
              <a:round/>
              <a:headEnd type="none" w="sm" len="sm"/>
              <a:tailEnd/>
            </a:ln>
          </p:spPr>
        </p:cxnSp>
        <p:sp>
          <p:nvSpPr>
            <p:cNvPr id="50" name="Arc 49"/>
            <p:cNvSpPr/>
            <p:nvPr/>
          </p:nvSpPr>
          <p:spPr bwMode="auto">
            <a:xfrm>
              <a:off x="4114800" y="3924300"/>
              <a:ext cx="304800" cy="304800"/>
            </a:xfrm>
            <a:prstGeom prst="arc">
              <a:avLst>
                <a:gd name="adj1" fmla="val 2521309"/>
                <a:gd name="adj2" fmla="val 19286422"/>
              </a:avLst>
            </a:prstGeom>
            <a:noFill/>
            <a:ln w="25400" cap="flat" cmpd="sng" algn="ctr">
              <a:solidFill>
                <a:schemeClr val="tx1"/>
              </a:solidFill>
              <a:prstDash val="solid"/>
              <a:round/>
              <a:headEnd type="triangle" w="lg" len="lg"/>
              <a:tailEnd type="none" w="sm" len="sm"/>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defRPr/>
              </a:pPr>
              <a:endParaRPr lang="en-US" dirty="0">
                <a:solidFill>
                  <a:schemeClr val="tx1"/>
                </a:solidFill>
              </a:endParaRPr>
            </a:p>
          </p:txBody>
        </p:sp>
        <p:sp>
          <p:nvSpPr>
            <p:cNvPr id="51" name="TextBox 16"/>
            <p:cNvSpPr txBox="1">
              <a:spLocks noChangeArrowheads="1"/>
            </p:cNvSpPr>
            <p:nvPr/>
          </p:nvSpPr>
          <p:spPr bwMode="auto">
            <a:xfrm>
              <a:off x="4572000" y="3149600"/>
              <a:ext cx="12954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buClr>
                  <a:srgbClr val="000000"/>
                </a:buClr>
                <a:buSzPct val="100000"/>
                <a:buFont typeface="Times New Roman" pitchFamily="18" charset="0"/>
                <a:buNone/>
              </a:pPr>
              <a:r>
                <a:rPr lang="en-US" sz="1600" i="1" dirty="0">
                  <a:solidFill>
                    <a:schemeClr val="tx1"/>
                  </a:solidFill>
                </a:rPr>
                <a:t>Voltage Control</a:t>
              </a:r>
              <a:endParaRPr lang="en-US" sz="1600" i="1" baseline="-25000" dirty="0">
                <a:solidFill>
                  <a:schemeClr val="tx1"/>
                </a:solidFill>
              </a:endParaRPr>
            </a:p>
          </p:txBody>
        </p:sp>
        <p:sp>
          <p:nvSpPr>
            <p:cNvPr id="52" name="Content Placeholder 2"/>
            <p:cNvSpPr txBox="1">
              <a:spLocks/>
            </p:cNvSpPr>
            <p:nvPr/>
          </p:nvSpPr>
          <p:spPr>
            <a:xfrm>
              <a:off x="304800" y="5791200"/>
              <a:ext cx="83058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noProof="0" dirty="0" smtClean="0">
                  <a:ln>
                    <a:noFill/>
                  </a:ln>
                  <a:solidFill>
                    <a:srgbClr val="1E0000"/>
                  </a:solidFill>
                  <a:effectLst/>
                  <a:uLnTx/>
                  <a:uFillTx/>
                  <a:latin typeface="+mn-lt"/>
                  <a:ea typeface="+mn-ea"/>
                  <a:cs typeface="+mn-cs"/>
                </a:rPr>
                <a:t>    P. Sauer and M. Pai, </a:t>
              </a:r>
              <a:r>
                <a:rPr kumimoji="0" lang="en-US" sz="1800" b="0" i="1" u="none" strike="noStrike" kern="1200" cap="none" spc="0" normalizeH="0" noProof="0" dirty="0" smtClean="0">
                  <a:ln>
                    <a:noFill/>
                  </a:ln>
                  <a:solidFill>
                    <a:srgbClr val="1E0000"/>
                  </a:solidFill>
                  <a:effectLst/>
                  <a:uLnTx/>
                  <a:uFillTx/>
                  <a:latin typeface="+mn-lt"/>
                  <a:ea typeface="+mn-ea"/>
                  <a:cs typeface="+mn-cs"/>
                </a:rPr>
                <a:t>Power System Dynamics and Stability</a:t>
              </a:r>
              <a:r>
                <a:rPr kumimoji="0" lang="en-US" sz="1800" b="0" i="0" u="none" strike="noStrike" kern="1200" cap="none" spc="0" normalizeH="0" noProof="0" dirty="0" smtClean="0">
                  <a:ln>
                    <a:noFill/>
                  </a:ln>
                  <a:solidFill>
                    <a:srgbClr val="1E0000"/>
                  </a:solidFill>
                  <a:effectLst/>
                  <a:uLnTx/>
                  <a:uFillTx/>
                  <a:latin typeface="+mn-lt"/>
                  <a:ea typeface="+mn-ea"/>
                  <a:cs typeface="+mn-cs"/>
                </a:rPr>
                <a:t>, Stipes Publishing, 2006.</a:t>
              </a:r>
            </a:p>
          </p:txBody>
        </p:sp>
      </p:grpSp>
      <p:sp>
        <p:nvSpPr>
          <p:cNvPr id="5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1180066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Excited DC Exciter</a:t>
            </a:r>
          </a:p>
        </p:txBody>
      </p:sp>
      <p:sp>
        <p:nvSpPr>
          <p:cNvPr id="3" name="Content Placeholder 2"/>
          <p:cNvSpPr>
            <a:spLocks noGrp="1"/>
          </p:cNvSpPr>
          <p:nvPr>
            <p:ph idx="1"/>
          </p:nvPr>
        </p:nvSpPr>
        <p:spPr>
          <a:xfrm>
            <a:off x="365760" y="1280160"/>
            <a:ext cx="8001000" cy="1386840"/>
          </a:xfrm>
        </p:spPr>
        <p:txBody>
          <a:bodyPr/>
          <a:lstStyle/>
          <a:p>
            <a:r>
              <a:rPr lang="en-US" dirty="0"/>
              <a:t>If it was a linear magnetic circuit, then </a:t>
            </a:r>
            <a:r>
              <a:rPr lang="en-US" dirty="0" err="1"/>
              <a:t>v</a:t>
            </a:r>
            <a:r>
              <a:rPr lang="en-US" baseline="-25000" dirty="0" err="1"/>
              <a:t>fd</a:t>
            </a:r>
            <a:r>
              <a:rPr lang="en-US" dirty="0"/>
              <a:t> would be proportional to i</a:t>
            </a:r>
            <a:r>
              <a:rPr lang="en-US" baseline="-25000" dirty="0"/>
              <a:t>n1</a:t>
            </a:r>
            <a:r>
              <a:rPr lang="en-US" dirty="0"/>
              <a:t>; for a real system we need to account for saturation</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760" y="2743200"/>
            <a:ext cx="4892685" cy="3352800"/>
          </a:xfrm>
          <a:prstGeom prst="rect">
            <a:avLst/>
          </a:prstGeom>
          <a:noFill/>
          <a:ln>
            <a:noFill/>
          </a:ln>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8774" y="2438400"/>
            <a:ext cx="35687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6"/>
          <p:cNvSpPr txBox="1"/>
          <p:nvPr/>
        </p:nvSpPr>
        <p:spPr>
          <a:xfrm>
            <a:off x="5214852" y="3505200"/>
            <a:ext cx="3276600"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Without saturation we can write</a:t>
            </a:r>
            <a:endParaRPr lang="en-US" dirty="0">
              <a:solidFill>
                <a:srgbClr val="1E0000"/>
              </a:solidFill>
              <a:latin typeface="+mn-lt"/>
            </a:endParaRPr>
          </a:p>
        </p:txBody>
      </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18761" y="4495800"/>
            <a:ext cx="3429962" cy="1752600"/>
          </a:xfrm>
          <a:prstGeom prst="rect">
            <a:avLst/>
          </a:prstGeom>
          <a:noFill/>
          <a:ln>
            <a:noFill/>
          </a:ln>
          <a:effectLst/>
        </p:spPr>
      </p:pic>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2875111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Separately Excited DC Exciter</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694" y="1355005"/>
            <a:ext cx="6184900" cy="256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125244"/>
            <a:ext cx="3810000" cy="1092791"/>
          </a:xfrm>
          <a:prstGeom prst="rect">
            <a:avLst/>
          </a:prstGeom>
          <a:noFill/>
          <a:ln>
            <a:noFill/>
          </a:ln>
          <a:effectLst/>
          <a:extLst/>
        </p:spPr>
      </p:pic>
      <p:sp>
        <p:nvSpPr>
          <p:cNvPr id="6" name="TextBox 1"/>
          <p:cNvSpPr txBox="1"/>
          <p:nvPr/>
        </p:nvSpPr>
        <p:spPr>
          <a:xfrm>
            <a:off x="662745" y="4132411"/>
            <a:ext cx="6846746" cy="830997"/>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This equation is then scaled based on the synchronous</a:t>
            </a:r>
            <a:br>
              <a:rPr lang="en-US" dirty="0" smtClean="0">
                <a:solidFill>
                  <a:srgbClr val="1E0000"/>
                </a:solidFill>
                <a:latin typeface="+mn-lt"/>
              </a:rPr>
            </a:br>
            <a:r>
              <a:rPr lang="en-US" dirty="0" smtClean="0">
                <a:solidFill>
                  <a:srgbClr val="1E0000"/>
                </a:solidFill>
                <a:latin typeface="+mn-lt"/>
              </a:rPr>
              <a:t>machine base values </a:t>
            </a:r>
            <a:endParaRPr lang="en-US" dirty="0">
              <a:solidFill>
                <a:srgbClr val="1E0000"/>
              </a:solidFill>
              <a:latin typeface="+mn-lt"/>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3248134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Separately Excited Scaled </a:t>
            </a:r>
            <a:r>
              <a:rPr lang="en-US" dirty="0" smtClean="0">
                <a:latin typeface="Arial" panose="020B0604020202020204" pitchFamily="34" charset="0"/>
                <a:cs typeface="Arial" panose="020B0604020202020204" pitchFamily="34" charset="0"/>
              </a:rPr>
              <a:t>Values</a:t>
            </a:r>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1371600"/>
            <a:ext cx="4648200" cy="3231951"/>
          </a:xfrm>
          <a:prstGeom prst="rect">
            <a:avLst/>
          </a:prstGeom>
          <a:noFill/>
          <a:ln>
            <a:noFill/>
          </a:ln>
          <a:effectLs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687" y="5410200"/>
            <a:ext cx="5230813"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4"/>
          <p:cNvSpPr txBox="1"/>
          <p:nvPr/>
        </p:nvSpPr>
        <p:spPr>
          <a:xfrm>
            <a:off x="762000" y="4724400"/>
            <a:ext cx="1893467"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Thus we have</a:t>
            </a:r>
            <a:endParaRPr lang="en-US" dirty="0">
              <a:solidFill>
                <a:srgbClr val="1E0000"/>
              </a:solidFill>
              <a:latin typeface="+mn-lt"/>
            </a:endParaRPr>
          </a:p>
        </p:txBody>
      </p:sp>
      <p:sp>
        <p:nvSpPr>
          <p:cNvPr id="7" name="TextBox 5"/>
          <p:cNvSpPr txBox="1"/>
          <p:nvPr/>
        </p:nvSpPr>
        <p:spPr>
          <a:xfrm>
            <a:off x="6248400" y="3024949"/>
            <a:ext cx="2514600" cy="1569660"/>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V</a:t>
            </a:r>
            <a:r>
              <a:rPr lang="en-US" baseline="-25000" dirty="0">
                <a:solidFill>
                  <a:srgbClr val="1E0000"/>
                </a:solidFill>
                <a:latin typeface="+mn-lt"/>
              </a:rPr>
              <a:t>R</a:t>
            </a:r>
            <a:r>
              <a:rPr lang="en-US" dirty="0" smtClean="0">
                <a:solidFill>
                  <a:srgbClr val="1E0000"/>
                </a:solidFill>
                <a:latin typeface="+mn-lt"/>
              </a:rPr>
              <a:t> is the scaled</a:t>
            </a:r>
            <a:br>
              <a:rPr lang="en-US" dirty="0" smtClean="0">
                <a:solidFill>
                  <a:srgbClr val="1E0000"/>
                </a:solidFill>
                <a:latin typeface="+mn-lt"/>
              </a:rPr>
            </a:br>
            <a:r>
              <a:rPr lang="en-US" dirty="0" smtClean="0">
                <a:solidFill>
                  <a:srgbClr val="1E0000"/>
                </a:solidFill>
                <a:latin typeface="+mn-lt"/>
              </a:rPr>
              <a:t>output of the voltage regulator </a:t>
            </a:r>
            <a:br>
              <a:rPr lang="en-US" dirty="0" smtClean="0">
                <a:solidFill>
                  <a:srgbClr val="1E0000"/>
                </a:solidFill>
                <a:latin typeface="+mn-lt"/>
              </a:rPr>
            </a:br>
            <a:r>
              <a:rPr lang="en-US" dirty="0" smtClean="0">
                <a:solidFill>
                  <a:srgbClr val="1E0000"/>
                </a:solidFill>
                <a:latin typeface="+mn-lt"/>
              </a:rPr>
              <a:t>amplifier</a:t>
            </a:r>
            <a:endParaRPr lang="en-US" dirty="0">
              <a:solidFill>
                <a:srgbClr val="1E0000"/>
              </a:solidFill>
              <a:latin typeface="+mn-lt"/>
            </a:endParaRP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3107248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Self-Excited Exciter</a:t>
            </a:r>
          </a:p>
        </p:txBody>
      </p:sp>
      <p:sp>
        <p:nvSpPr>
          <p:cNvPr id="3" name="Content Placeholder 2"/>
          <p:cNvSpPr>
            <a:spLocks noGrp="1"/>
          </p:cNvSpPr>
          <p:nvPr>
            <p:ph idx="1"/>
          </p:nvPr>
        </p:nvSpPr>
        <p:spPr>
          <a:xfrm>
            <a:off x="365760" y="1280160"/>
            <a:ext cx="8001000" cy="1082040"/>
          </a:xfrm>
        </p:spPr>
        <p:txBody>
          <a:bodyPr/>
          <a:lstStyle/>
          <a:p>
            <a:r>
              <a:rPr lang="en-US" dirty="0"/>
              <a:t>When the exciter is self-excited, the amplifier voltage appears in series with the exciter field</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6131" y="2340429"/>
            <a:ext cx="470182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131" y="4598126"/>
            <a:ext cx="601027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6934200" y="4191000"/>
            <a:ext cx="1676400" cy="1569660"/>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Note the additional</a:t>
            </a:r>
            <a:br>
              <a:rPr lang="en-US" dirty="0" smtClean="0">
                <a:solidFill>
                  <a:srgbClr val="1E0000"/>
                </a:solidFill>
                <a:latin typeface="+mn-lt"/>
              </a:rPr>
            </a:br>
            <a:r>
              <a:rPr lang="en-US" dirty="0" smtClean="0">
                <a:solidFill>
                  <a:srgbClr val="1E0000"/>
                </a:solidFill>
                <a:latin typeface="+mn-lt"/>
              </a:rPr>
              <a:t>E</a:t>
            </a:r>
            <a:r>
              <a:rPr lang="en-US" baseline="-25000" dirty="0" smtClean="0">
                <a:solidFill>
                  <a:srgbClr val="1E0000"/>
                </a:solidFill>
                <a:latin typeface="+mn-lt"/>
              </a:rPr>
              <a:t>fd</a:t>
            </a:r>
            <a:r>
              <a:rPr lang="en-US" dirty="0" smtClean="0">
                <a:solidFill>
                  <a:srgbClr val="1E0000"/>
                </a:solidFill>
                <a:latin typeface="+mn-lt"/>
              </a:rPr>
              <a:t> term on the end</a:t>
            </a:r>
            <a:endParaRPr lang="en-US" dirty="0">
              <a:solidFill>
                <a:srgbClr val="1E0000"/>
              </a:solidFill>
              <a:latin typeface="+mn-lt"/>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3872119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and Separated Excited Exciters</a:t>
            </a:r>
          </a:p>
        </p:txBody>
      </p:sp>
      <p:sp>
        <p:nvSpPr>
          <p:cNvPr id="3" name="Content Placeholder 2"/>
          <p:cNvSpPr>
            <a:spLocks noGrp="1"/>
          </p:cNvSpPr>
          <p:nvPr>
            <p:ph idx="1"/>
          </p:nvPr>
        </p:nvSpPr>
        <p:spPr>
          <a:xfrm>
            <a:off x="365760" y="1280160"/>
            <a:ext cx="8001000" cy="1082040"/>
          </a:xfrm>
        </p:spPr>
        <p:txBody>
          <a:bodyPr/>
          <a:lstStyle/>
          <a:p>
            <a:r>
              <a:rPr lang="en-US" dirty="0"/>
              <a:t>The same model can be used for both by just modifying the value of K</a:t>
            </a:r>
            <a:r>
              <a:rPr lang="en-US" baseline="-25000" dirty="0"/>
              <a:t>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55124913"/>
              </p:ext>
            </p:extLst>
          </p:nvPr>
        </p:nvGraphicFramePr>
        <p:xfrm>
          <a:off x="990600" y="2346960"/>
          <a:ext cx="4814888" cy="908051"/>
        </p:xfrm>
        <a:graphic>
          <a:graphicData uri="http://schemas.openxmlformats.org/presentationml/2006/ole">
            <mc:AlternateContent xmlns:mc="http://schemas.openxmlformats.org/markup-compatibility/2006">
              <mc:Choice xmlns:v="urn:schemas-microsoft-com:vml" Requires="v">
                <p:oleObj spid="_x0000_s201768" name="Equation" r:id="rId3" imgW="2222280" imgH="419040" progId="Equation.DSMT4">
                  <p:embed/>
                </p:oleObj>
              </mc:Choice>
              <mc:Fallback>
                <p:oleObj name="Equation" r:id="rId3" imgW="22222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46960"/>
                        <a:ext cx="48148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25087761"/>
              </p:ext>
            </p:extLst>
          </p:nvPr>
        </p:nvGraphicFramePr>
        <p:xfrm>
          <a:off x="838200" y="3486786"/>
          <a:ext cx="5867400" cy="949325"/>
        </p:xfrm>
        <a:graphic>
          <a:graphicData uri="http://schemas.openxmlformats.org/presentationml/2006/ole">
            <mc:AlternateContent xmlns:mc="http://schemas.openxmlformats.org/markup-compatibility/2006">
              <mc:Choice xmlns:v="urn:schemas-microsoft-com:vml" Requires="v">
                <p:oleObj spid="_x0000_s201769" name="Equation" r:id="rId5" imgW="7061040" imgH="1143000" progId="Equation.DSMT4">
                  <p:embed/>
                </p:oleObj>
              </mc:Choice>
              <mc:Fallback>
                <p:oleObj name="Equation" r:id="rId5" imgW="7061040" imgH="1143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86786"/>
                        <a:ext cx="58674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1086903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Exciter Model IEEET1 K</a:t>
            </a:r>
            <a:r>
              <a:rPr lang="en-US" baseline="-25000" dirty="0" smtClean="0"/>
              <a:t>E</a:t>
            </a:r>
            <a:r>
              <a:rPr lang="en-US" dirty="0" smtClean="0"/>
              <a:t> </a:t>
            </a:r>
            <a:r>
              <a:rPr lang="en-US" dirty="0"/>
              <a:t>Values</a:t>
            </a:r>
          </a:p>
        </p:txBody>
      </p:sp>
      <p:pic>
        <p:nvPicPr>
          <p:cNvPr id="4" name="Picture 3"/>
          <p:cNvPicPr>
            <a:picLocks noChangeAspect="1"/>
          </p:cNvPicPr>
          <p:nvPr/>
        </p:nvPicPr>
        <p:blipFill>
          <a:blip r:embed="rId2"/>
          <a:stretch>
            <a:fillRect/>
          </a:stretch>
        </p:blipFill>
        <p:spPr>
          <a:xfrm>
            <a:off x="264332" y="2062629"/>
            <a:ext cx="4267200" cy="336336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0132" y="2041608"/>
            <a:ext cx="3962400" cy="3189249"/>
          </a:xfrm>
          <a:prstGeom prst="rect">
            <a:avLst/>
          </a:prstGeom>
        </p:spPr>
      </p:pic>
      <p:sp>
        <p:nvSpPr>
          <p:cNvPr id="6" name="TextBox 6"/>
          <p:cNvSpPr txBox="1"/>
          <p:nvPr/>
        </p:nvSpPr>
        <p:spPr>
          <a:xfrm>
            <a:off x="762000" y="1350961"/>
            <a:ext cx="6405536"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rPr>
              <a:t>Example IEEET1 Values from a large system </a:t>
            </a:r>
            <a:endParaRPr lang="en-US" dirty="0">
              <a:solidFill>
                <a:srgbClr val="1E0000"/>
              </a:solidFill>
            </a:endParaRPr>
          </a:p>
        </p:txBody>
      </p:sp>
      <p:sp>
        <p:nvSpPr>
          <p:cNvPr id="7" name="TextBox 6"/>
          <p:cNvSpPr txBox="1"/>
          <p:nvPr/>
        </p:nvSpPr>
        <p:spPr>
          <a:xfrm>
            <a:off x="685800" y="5715000"/>
            <a:ext cx="7816563"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rPr>
              <a:t>The K</a:t>
            </a:r>
            <a:r>
              <a:rPr lang="en-US" baseline="-25000" dirty="0" smtClean="0">
                <a:solidFill>
                  <a:srgbClr val="1E0000"/>
                </a:solidFill>
              </a:rPr>
              <a:t>E</a:t>
            </a:r>
            <a:r>
              <a:rPr lang="en-US" dirty="0" smtClean="0">
                <a:solidFill>
                  <a:srgbClr val="1E0000"/>
                </a:solidFill>
              </a:rPr>
              <a:t> equal 1 are separately excited, and K</a:t>
            </a:r>
            <a:r>
              <a:rPr lang="en-US" baseline="-25000" dirty="0" smtClean="0">
                <a:solidFill>
                  <a:srgbClr val="1E0000"/>
                </a:solidFill>
              </a:rPr>
              <a:t>E</a:t>
            </a:r>
            <a:r>
              <a:rPr lang="en-US" dirty="0" smtClean="0">
                <a:solidFill>
                  <a:srgbClr val="1E0000"/>
                </a:solidFill>
              </a:rPr>
              <a:t> close to </a:t>
            </a:r>
            <a:br>
              <a:rPr lang="en-US" dirty="0" smtClean="0">
                <a:solidFill>
                  <a:srgbClr val="1E0000"/>
                </a:solidFill>
              </a:rPr>
            </a:br>
            <a:r>
              <a:rPr lang="en-US" dirty="0" smtClean="0">
                <a:solidFill>
                  <a:srgbClr val="1E0000"/>
                </a:solidFill>
              </a:rPr>
              <a:t>zero are self excited </a:t>
            </a:r>
            <a:endParaRPr lang="en-US" dirty="0">
              <a:solidFill>
                <a:srgbClr val="1E0000"/>
              </a:solidFill>
            </a:endParaRP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2656157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Saturation</a:t>
            </a:r>
          </a:p>
        </p:txBody>
      </p:sp>
      <p:sp>
        <p:nvSpPr>
          <p:cNvPr id="3" name="Content Placeholder 2"/>
          <p:cNvSpPr>
            <a:spLocks noGrp="1"/>
          </p:cNvSpPr>
          <p:nvPr>
            <p:ph idx="1"/>
          </p:nvPr>
        </p:nvSpPr>
        <p:spPr/>
        <p:txBody>
          <a:bodyPr/>
          <a:lstStyle/>
          <a:p>
            <a:r>
              <a:rPr lang="en-US" dirty="0"/>
              <a:t>A number of different functions can be used to represent the saturation</a:t>
            </a:r>
          </a:p>
          <a:p>
            <a:r>
              <a:rPr lang="en-US" dirty="0"/>
              <a:t>The quadratic approach is now quite common</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r>
              <a:rPr lang="en-US" dirty="0"/>
              <a:t>Exponential function could also be used</a:t>
            </a:r>
          </a:p>
        </p:txBody>
      </p:sp>
      <p:graphicFrame>
        <p:nvGraphicFramePr>
          <p:cNvPr id="4" name="Object 3"/>
          <p:cNvGraphicFramePr>
            <a:graphicFrameLocks noChangeAspect="1"/>
          </p:cNvGraphicFramePr>
          <p:nvPr>
            <p:extLst>
              <p:ext uri="{D42A27DB-BD31-4B8C-83A1-F6EECF244321}">
                <p14:modId xmlns:p14="http://schemas.microsoft.com/office/powerpoint/2010/main" val="611475973"/>
              </p:ext>
            </p:extLst>
          </p:nvPr>
        </p:nvGraphicFramePr>
        <p:xfrm>
          <a:off x="838200" y="2895600"/>
          <a:ext cx="5943600" cy="1574801"/>
        </p:xfrm>
        <a:graphic>
          <a:graphicData uri="http://schemas.openxmlformats.org/presentationml/2006/ole">
            <mc:AlternateContent xmlns:mc="http://schemas.openxmlformats.org/markup-compatibility/2006">
              <mc:Choice xmlns:v="urn:schemas-microsoft-com:vml" Requires="v">
                <p:oleObj spid="_x0000_s202792" name="Equation" r:id="rId3" imgW="2895480" imgH="761760" progId="Equation.DSMT4">
                  <p:embed/>
                </p:oleObj>
              </mc:Choice>
              <mc:Fallback>
                <p:oleObj name="Equation" r:id="rId3" imgW="2895480" imgH="7617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95600"/>
                        <a:ext cx="5943600" cy="157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6"/>
          <p:cNvSpPr txBox="1"/>
          <p:nvPr/>
        </p:nvSpPr>
        <p:spPr>
          <a:xfrm>
            <a:off x="7002315" y="2971800"/>
            <a:ext cx="1677062" cy="2308324"/>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This is the</a:t>
            </a:r>
            <a:br>
              <a:rPr lang="en-US" dirty="0" smtClean="0">
                <a:solidFill>
                  <a:srgbClr val="1E0000"/>
                </a:solidFill>
                <a:latin typeface="+mn-lt"/>
              </a:rPr>
            </a:br>
            <a:r>
              <a:rPr lang="en-US" dirty="0" smtClean="0">
                <a:solidFill>
                  <a:srgbClr val="1E0000"/>
                </a:solidFill>
                <a:latin typeface="+mn-lt"/>
              </a:rPr>
              <a:t>same </a:t>
            </a:r>
            <a:br>
              <a:rPr lang="en-US" dirty="0" smtClean="0">
                <a:solidFill>
                  <a:srgbClr val="1E0000"/>
                </a:solidFill>
                <a:latin typeface="+mn-lt"/>
              </a:rPr>
            </a:br>
            <a:r>
              <a:rPr lang="en-US" dirty="0" smtClean="0">
                <a:solidFill>
                  <a:srgbClr val="1E0000"/>
                </a:solidFill>
                <a:latin typeface="+mn-lt"/>
              </a:rPr>
              <a:t>function </a:t>
            </a:r>
            <a:r>
              <a:rPr lang="en-US" dirty="0">
                <a:solidFill>
                  <a:srgbClr val="1E0000"/>
                </a:solidFill>
                <a:latin typeface="+mn-lt"/>
              </a:rPr>
              <a:t/>
            </a:r>
            <a:br>
              <a:rPr lang="en-US" dirty="0">
                <a:solidFill>
                  <a:srgbClr val="1E0000"/>
                </a:solidFill>
                <a:latin typeface="+mn-lt"/>
              </a:rPr>
            </a:br>
            <a:r>
              <a:rPr lang="en-US" dirty="0" smtClean="0">
                <a:solidFill>
                  <a:srgbClr val="1E0000"/>
                </a:solidFill>
                <a:latin typeface="+mn-lt"/>
              </a:rPr>
              <a:t>used with</a:t>
            </a:r>
            <a:br>
              <a:rPr lang="en-US" dirty="0" smtClean="0">
                <a:solidFill>
                  <a:srgbClr val="1E0000"/>
                </a:solidFill>
                <a:latin typeface="+mn-lt"/>
              </a:rPr>
            </a:br>
            <a:r>
              <a:rPr lang="en-US" dirty="0" smtClean="0">
                <a:solidFill>
                  <a:srgbClr val="1E0000"/>
                </a:solidFill>
                <a:latin typeface="+mn-lt"/>
              </a:rPr>
              <a:t>the machine</a:t>
            </a:r>
            <a:br>
              <a:rPr lang="en-US" dirty="0" smtClean="0">
                <a:solidFill>
                  <a:srgbClr val="1E0000"/>
                </a:solidFill>
                <a:latin typeface="+mn-lt"/>
              </a:rPr>
            </a:br>
            <a:r>
              <a:rPr lang="en-US" dirty="0" smtClean="0">
                <a:solidFill>
                  <a:srgbClr val="1E0000"/>
                </a:solidFill>
                <a:latin typeface="+mn-lt"/>
              </a:rPr>
              <a:t>models</a:t>
            </a:r>
          </a:p>
        </p:txBody>
      </p:sp>
      <p:graphicFrame>
        <p:nvGraphicFramePr>
          <p:cNvPr id="6" name="Object 5"/>
          <p:cNvGraphicFramePr>
            <a:graphicFrameLocks noChangeAspect="1"/>
          </p:cNvGraphicFramePr>
          <p:nvPr>
            <p:extLst>
              <p:ext uri="{D42A27DB-BD31-4B8C-83A1-F6EECF244321}">
                <p14:modId xmlns:p14="http://schemas.microsoft.com/office/powerpoint/2010/main" val="830720748"/>
              </p:ext>
            </p:extLst>
          </p:nvPr>
        </p:nvGraphicFramePr>
        <p:xfrm>
          <a:off x="2895600" y="5562600"/>
          <a:ext cx="2743200" cy="669926"/>
        </p:xfrm>
        <a:graphic>
          <a:graphicData uri="http://schemas.openxmlformats.org/presentationml/2006/ole">
            <mc:AlternateContent xmlns:mc="http://schemas.openxmlformats.org/markup-compatibility/2006">
              <mc:Choice xmlns:v="urn:schemas-microsoft-com:vml" Requires="v">
                <p:oleObj spid="_x0000_s202793" name="Equation" r:id="rId5" imgW="1143000" imgH="279360" progId="Equation.DSMT4">
                  <p:embed/>
                </p:oleObj>
              </mc:Choice>
              <mc:Fallback>
                <p:oleObj name="Equation" r:id="rId5" imgW="114300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562600"/>
                        <a:ext cx="2743200" cy="6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1386366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Exponential </a:t>
            </a:r>
            <a:r>
              <a:rPr lang="en-US" dirty="0" smtClean="0">
                <a:latin typeface="Arial" panose="020B0604020202020204" pitchFamily="34" charset="0"/>
                <a:cs typeface="Arial" panose="020B0604020202020204" pitchFamily="34" charset="0"/>
              </a:rPr>
              <a:t>Saturation</a:t>
            </a:r>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4400" y="1524000"/>
            <a:ext cx="10160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8400" y="1295400"/>
            <a:ext cx="30734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685800" y="2209800"/>
            <a:ext cx="26805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smtClean="0">
                <a:solidFill>
                  <a:srgbClr val="1E0000"/>
                </a:solidFill>
              </a:rPr>
              <a:t>In Steady </a:t>
            </a:r>
            <a:r>
              <a:rPr lang="en-US" altLang="en-US" sz="2800" dirty="0">
                <a:solidFill>
                  <a:srgbClr val="1E0000"/>
                </a:solidFill>
              </a:rPr>
              <a:t>state</a:t>
            </a:r>
          </a:p>
        </p:txBody>
      </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4720" y="2120900"/>
            <a:ext cx="32766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 y="3201126"/>
            <a:ext cx="60960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3228127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Exponential Saturation </a:t>
            </a:r>
            <a:r>
              <a:rPr lang="en-US" dirty="0" smtClean="0">
                <a:latin typeface="Arial" panose="020B0604020202020204" pitchFamily="34" charset="0"/>
                <a:cs typeface="Arial" panose="020B0604020202020204" pitchFamily="34" charset="0"/>
              </a:rPr>
              <a:t>Example</a:t>
            </a:r>
            <a:endParaRPr lang="en-US" dirty="0"/>
          </a:p>
        </p:txBody>
      </p:sp>
      <p:sp>
        <p:nvSpPr>
          <p:cNvPr id="4" name="Text Box 3"/>
          <p:cNvSpPr txBox="1">
            <a:spLocks noChangeArrowheads="1"/>
          </p:cNvSpPr>
          <p:nvPr/>
        </p:nvSpPr>
        <p:spPr bwMode="auto">
          <a:xfrm>
            <a:off x="727256" y="1362075"/>
            <a:ext cx="115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Given:</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82994" y="1457627"/>
            <a:ext cx="3216320" cy="3030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895531" y="4724400"/>
            <a:ext cx="935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Find:</a:t>
            </a:r>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0931" y="4724400"/>
            <a:ext cx="26416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43331" y="5410200"/>
            <a:ext cx="2222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6731" y="3886200"/>
            <a:ext cx="17780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9"/>
          <p:cNvSpPr>
            <a:spLocks noChangeArrowheads="1"/>
          </p:cNvSpPr>
          <p:nvPr/>
        </p:nvSpPr>
        <p:spPr bwMode="auto">
          <a:xfrm>
            <a:off x="5238931" y="4953000"/>
            <a:ext cx="762000" cy="304800"/>
          </a:xfrm>
          <a:prstGeom prst="rightArrow">
            <a:avLst>
              <a:gd name="adj1" fmla="val 50000"/>
              <a:gd name="adj2" fmla="val 62500"/>
            </a:avLst>
          </a:prstGeom>
          <a:solidFill>
            <a:srgbClr val="FFD4D4"/>
          </a:solidFill>
          <a:ln w="9525">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1" name="AutoShape 10"/>
          <p:cNvSpPr>
            <a:spLocks/>
          </p:cNvSpPr>
          <p:nvPr/>
        </p:nvSpPr>
        <p:spPr bwMode="auto">
          <a:xfrm>
            <a:off x="6305731" y="3886200"/>
            <a:ext cx="228600" cy="2209800"/>
          </a:xfrm>
          <a:prstGeom prst="leftBrace">
            <a:avLst>
              <a:gd name="adj1" fmla="val 80556"/>
              <a:gd name="adj2" fmla="val 50000"/>
            </a:avLst>
          </a:prstGeom>
          <a:noFill/>
          <a:ln w="9525">
            <a:solidFill>
              <a:srgbClr val="1E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2"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1581724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Voltage Regulator </a:t>
            </a:r>
            <a:r>
              <a:rPr lang="en-US" dirty="0" smtClean="0">
                <a:latin typeface="Arial" panose="020B0604020202020204" pitchFamily="34" charset="0"/>
                <a:cs typeface="Arial" panose="020B0604020202020204" pitchFamily="34" charset="0"/>
              </a:rPr>
              <a:t>Model</a:t>
            </a:r>
            <a:endParaRPr lang="en-US" dirty="0"/>
          </a:p>
        </p:txBody>
      </p:sp>
      <p:sp>
        <p:nvSpPr>
          <p:cNvPr id="4" name="Text Box 4"/>
          <p:cNvSpPr txBox="1">
            <a:spLocks noChangeArrowheads="1"/>
          </p:cNvSpPr>
          <p:nvPr/>
        </p:nvSpPr>
        <p:spPr bwMode="auto">
          <a:xfrm>
            <a:off x="781237" y="1272756"/>
            <a:ext cx="1585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Amplifier</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9735" y="1256131"/>
            <a:ext cx="31369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4585" y="2982166"/>
            <a:ext cx="2959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8"/>
          <p:cNvSpPr txBox="1">
            <a:spLocks noChangeArrowheads="1"/>
          </p:cNvSpPr>
          <p:nvPr/>
        </p:nvSpPr>
        <p:spPr bwMode="auto">
          <a:xfrm>
            <a:off x="732314" y="3101556"/>
            <a:ext cx="2234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In steady state</a:t>
            </a:r>
          </a:p>
        </p:txBody>
      </p:sp>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0434" y="4174801"/>
            <a:ext cx="228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0"/>
          <p:cNvSpPr txBox="1">
            <a:spLocks noChangeArrowheads="1"/>
          </p:cNvSpPr>
          <p:nvPr/>
        </p:nvSpPr>
        <p:spPr bwMode="auto">
          <a:xfrm>
            <a:off x="846205" y="4106116"/>
            <a:ext cx="30342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smtClean="0">
                <a:solidFill>
                  <a:srgbClr val="1E0000"/>
                </a:solidFill>
                <a:latin typeface="+mn-lt"/>
              </a:rPr>
              <a:t>As K</a:t>
            </a:r>
            <a:r>
              <a:rPr lang="en-US" altLang="en-US" sz="2800" baseline="-25000" dirty="0" smtClean="0">
                <a:solidFill>
                  <a:srgbClr val="1E0000"/>
                </a:solidFill>
                <a:latin typeface="+mn-lt"/>
              </a:rPr>
              <a:t>A</a:t>
            </a:r>
            <a:r>
              <a:rPr lang="en-US" altLang="en-US" sz="2800" dirty="0" smtClean="0">
                <a:solidFill>
                  <a:srgbClr val="1E0000"/>
                </a:solidFill>
                <a:latin typeface="+mn-lt"/>
              </a:rPr>
              <a:t> is increased </a:t>
            </a:r>
            <a:endParaRPr lang="en-US" altLang="en-US" sz="2800" dirty="0">
              <a:solidFill>
                <a:srgbClr val="1E0000"/>
              </a:solidFill>
              <a:latin typeface="+mn-lt"/>
            </a:endParaRPr>
          </a:p>
        </p:txBody>
      </p:sp>
      <p:sp>
        <p:nvSpPr>
          <p:cNvPr id="10" name="Text Box 11"/>
          <p:cNvSpPr txBox="1">
            <a:spLocks noChangeArrowheads="1"/>
          </p:cNvSpPr>
          <p:nvPr/>
        </p:nvSpPr>
        <p:spPr bwMode="auto">
          <a:xfrm>
            <a:off x="935083" y="5110676"/>
            <a:ext cx="5266185" cy="523220"/>
          </a:xfrm>
          <a:prstGeom prst="rect">
            <a:avLst/>
          </a:prstGeom>
          <a:solidFill>
            <a:srgbClr val="FFD4D4"/>
          </a:solidFill>
          <a:ln>
            <a:noFill/>
          </a:ln>
          <a:effectLs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There is often a droop in regulation</a:t>
            </a:r>
          </a:p>
        </p:txBody>
      </p:sp>
      <p:sp>
        <p:nvSpPr>
          <p:cNvPr id="11" name="TextBox 1"/>
          <p:cNvSpPr txBox="1"/>
          <p:nvPr/>
        </p:nvSpPr>
        <p:spPr>
          <a:xfrm>
            <a:off x="6810735" y="1448444"/>
            <a:ext cx="1600951" cy="1938992"/>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Modeled</a:t>
            </a:r>
            <a:br>
              <a:rPr lang="en-US" dirty="0" smtClean="0">
                <a:solidFill>
                  <a:srgbClr val="1E0000"/>
                </a:solidFill>
                <a:latin typeface="+mn-lt"/>
              </a:rPr>
            </a:br>
            <a:r>
              <a:rPr lang="en-US" dirty="0" smtClean="0">
                <a:solidFill>
                  <a:srgbClr val="1E0000"/>
                </a:solidFill>
                <a:latin typeface="+mn-lt"/>
              </a:rPr>
              <a:t>as a first</a:t>
            </a:r>
            <a:br>
              <a:rPr lang="en-US" dirty="0" smtClean="0">
                <a:solidFill>
                  <a:srgbClr val="1E0000"/>
                </a:solidFill>
                <a:latin typeface="+mn-lt"/>
              </a:rPr>
            </a:br>
            <a:r>
              <a:rPr lang="en-US" dirty="0" smtClean="0">
                <a:solidFill>
                  <a:srgbClr val="1E0000"/>
                </a:solidFill>
                <a:latin typeface="+mn-lt"/>
              </a:rPr>
              <a:t>order</a:t>
            </a:r>
            <a:br>
              <a:rPr lang="en-US" dirty="0" smtClean="0">
                <a:solidFill>
                  <a:srgbClr val="1E0000"/>
                </a:solidFill>
                <a:latin typeface="+mn-lt"/>
              </a:rPr>
            </a:br>
            <a:r>
              <a:rPr lang="en-US" dirty="0" smtClean="0">
                <a:solidFill>
                  <a:srgbClr val="1E0000"/>
                </a:solidFill>
                <a:latin typeface="+mn-lt"/>
              </a:rPr>
              <a:t>differential</a:t>
            </a:r>
            <a:br>
              <a:rPr lang="en-US" dirty="0" smtClean="0">
                <a:solidFill>
                  <a:srgbClr val="1E0000"/>
                </a:solidFill>
                <a:latin typeface="+mn-lt"/>
              </a:rPr>
            </a:br>
            <a:r>
              <a:rPr lang="en-US" dirty="0" smtClean="0">
                <a:solidFill>
                  <a:srgbClr val="1E0000"/>
                </a:solidFill>
                <a:latin typeface="+mn-lt"/>
              </a:rPr>
              <a:t>equation</a:t>
            </a:r>
            <a:endParaRPr lang="en-US" dirty="0">
              <a:solidFill>
                <a:srgbClr val="1E0000"/>
              </a:solidFill>
              <a:latin typeface="+mn-lt"/>
            </a:endParaRPr>
          </a:p>
        </p:txBody>
      </p:sp>
      <p:sp>
        <p:nvSpPr>
          <p:cNvPr id="12"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1654872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Scale Stability Study</a:t>
            </a:r>
            <a:endParaRPr lang="en-US" dirty="0"/>
          </a:p>
        </p:txBody>
      </p:sp>
      <p:sp>
        <p:nvSpPr>
          <p:cNvPr id="3" name="Content Placeholder 2"/>
          <p:cNvSpPr>
            <a:spLocks noGrp="1"/>
          </p:cNvSpPr>
          <p:nvPr>
            <p:ph idx="1"/>
          </p:nvPr>
        </p:nvSpPr>
        <p:spPr>
          <a:xfrm>
            <a:off x="365760" y="1280160"/>
            <a:ext cx="8778240" cy="853440"/>
          </a:xfrm>
        </p:spPr>
        <p:txBody>
          <a:bodyPr/>
          <a:lstStyle/>
          <a:p>
            <a:r>
              <a:rPr lang="en-US" dirty="0" smtClean="0"/>
              <a:t>An example of a larger scale stability study we did is available on my website</a:t>
            </a:r>
          </a:p>
          <a:p>
            <a:pPr lvl="1"/>
            <a:r>
              <a:rPr lang="en-US" dirty="0"/>
              <a:t>overbye.engr.tamu.edu/publications</a:t>
            </a:r>
            <a:r>
              <a:rPr lang="en-US" dirty="0" smtClean="0"/>
              <a:t>/ </a:t>
            </a:r>
            <a:endParaRPr lang="en-US" dirty="0"/>
          </a:p>
          <a:p>
            <a:pPr lvl="1"/>
            <a:r>
              <a:rPr lang="en-US" dirty="0" smtClean="0"/>
              <a:t>See the first paper in 2022 (from HICSS) or the PSERC report (number 18 in 2021)</a:t>
            </a:r>
          </a:p>
          <a:p>
            <a:r>
              <a:rPr lang="en-US" dirty="0" smtClean="0"/>
              <a:t>The study looked a stability aspects of a synchronous connection of the North American East and WECC grids</a:t>
            </a:r>
          </a:p>
          <a:p>
            <a:r>
              <a:rPr lang="en-US" dirty="0" smtClean="0"/>
              <a:t>The power flow model had 110,000 buses and 13,700 generators; for stability it had 246 different types of dynamic models, 61,000 model instances and more than 200,000 differential equations</a:t>
            </a:r>
          </a:p>
          <a:p>
            <a:r>
              <a:rPr lang="en-US" dirty="0" smtClean="0"/>
              <a:t>We also studied an 82,000 bus synthetic grid</a:t>
            </a:r>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3</a:t>
            </a:fld>
            <a:endParaRPr lang="en-US" sz="2000" dirty="0"/>
          </a:p>
        </p:txBody>
      </p:sp>
    </p:spTree>
    <p:extLst>
      <p:ext uri="{BB962C8B-B14F-4D97-AF65-F5344CB8AC3E}">
        <p14:creationId xmlns:p14="http://schemas.microsoft.com/office/powerpoint/2010/main" val="3610946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a:xfrm>
            <a:off x="365760" y="1280160"/>
            <a:ext cx="8001000" cy="1767840"/>
          </a:xfrm>
        </p:spPr>
        <p:txBody>
          <a:bodyPr/>
          <a:lstStyle/>
          <a:p>
            <a:r>
              <a:rPr lang="en-US" dirty="0"/>
              <a:t>This control system can often exhibit instabilities, so some type of feedback is used</a:t>
            </a:r>
          </a:p>
          <a:p>
            <a:r>
              <a:rPr lang="en-US" dirty="0"/>
              <a:t>One approach is a stabilizing transformer</a:t>
            </a:r>
          </a:p>
        </p:txBody>
      </p:sp>
      <p:graphicFrame>
        <p:nvGraphicFramePr>
          <p:cNvPr id="4" name="Object 3"/>
          <p:cNvGraphicFramePr>
            <a:graphicFrameLocks noChangeAspect="1"/>
          </p:cNvGraphicFramePr>
          <p:nvPr>
            <p:extLst>
              <p:ext uri="{D42A27DB-BD31-4B8C-83A1-F6EECF244321}">
                <p14:modId xmlns:p14="http://schemas.microsoft.com/office/powerpoint/2010/main" val="3595200299"/>
              </p:ext>
            </p:extLst>
          </p:nvPr>
        </p:nvGraphicFramePr>
        <p:xfrm>
          <a:off x="609600" y="2819400"/>
          <a:ext cx="6096000" cy="2320925"/>
        </p:xfrm>
        <a:graphic>
          <a:graphicData uri="http://schemas.openxmlformats.org/presentationml/2006/ole">
            <mc:AlternateContent xmlns:mc="http://schemas.openxmlformats.org/markup-compatibility/2006">
              <mc:Choice xmlns:v="urn:schemas-microsoft-com:vml" Requires="v">
                <p:oleObj spid="_x0000_s203797" name="Bitmap Image" r:id="rId3" imgW="22114286" imgH="8419048" progId="Paint.Picture">
                  <p:embed/>
                </p:oleObj>
              </mc:Choice>
              <mc:Fallback>
                <p:oleObj name="Bitmap Image" r:id="rId3" imgW="22114286" imgH="841904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19400"/>
                        <a:ext cx="6096000"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3"/>
          <p:cNvSpPr txBox="1">
            <a:spLocks noChangeArrowheads="1"/>
          </p:cNvSpPr>
          <p:nvPr/>
        </p:nvSpPr>
        <p:spPr bwMode="auto">
          <a:xfrm>
            <a:off x="887982" y="4953000"/>
            <a:ext cx="5817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smtClean="0">
                <a:solidFill>
                  <a:srgbClr val="1E0000"/>
                </a:solidFill>
              </a:rPr>
              <a:t>Designed with a large </a:t>
            </a:r>
            <a:r>
              <a:rPr lang="en-US" altLang="en-US" sz="2800" i="1" dirty="0">
                <a:solidFill>
                  <a:srgbClr val="1E0000"/>
                </a:solidFill>
              </a:rPr>
              <a:t>L</a:t>
            </a:r>
            <a:r>
              <a:rPr lang="en-US" altLang="en-US" sz="2800" i="1" baseline="-25000" dirty="0">
                <a:solidFill>
                  <a:srgbClr val="1E0000"/>
                </a:solidFill>
              </a:rPr>
              <a:t>t</a:t>
            </a:r>
            <a:r>
              <a:rPr lang="en-US" altLang="en-US" sz="2800" baseline="-25000" dirty="0">
                <a:solidFill>
                  <a:srgbClr val="1E0000"/>
                </a:solidFill>
              </a:rPr>
              <a:t>2</a:t>
            </a:r>
            <a:r>
              <a:rPr lang="en-US" altLang="en-US" sz="2800" dirty="0">
                <a:solidFill>
                  <a:srgbClr val="1E0000"/>
                </a:solidFill>
              </a:rPr>
              <a:t> so </a:t>
            </a:r>
            <a:r>
              <a:rPr lang="en-US" altLang="en-US" sz="2800" i="1" dirty="0">
                <a:solidFill>
                  <a:srgbClr val="1E0000"/>
                </a:solidFill>
              </a:rPr>
              <a:t>I</a:t>
            </a:r>
            <a:r>
              <a:rPr lang="en-US" altLang="en-US" sz="2800" i="1" baseline="-25000" dirty="0">
                <a:solidFill>
                  <a:srgbClr val="1E0000"/>
                </a:solidFill>
              </a:rPr>
              <a:t>t</a:t>
            </a:r>
            <a:r>
              <a:rPr lang="en-US" altLang="en-US" sz="2800" baseline="-25000" dirty="0">
                <a:solidFill>
                  <a:srgbClr val="1E0000"/>
                </a:solidFill>
              </a:rPr>
              <a:t>2</a:t>
            </a:r>
            <a:r>
              <a:rPr lang="en-US" altLang="en-US" sz="2800" dirty="0">
                <a:solidFill>
                  <a:srgbClr val="1E0000"/>
                </a:solidFill>
              </a:rPr>
              <a:t> </a:t>
            </a:r>
            <a:r>
              <a:rPr lang="en-US" altLang="en-US" sz="2800" i="1" dirty="0">
                <a:solidFill>
                  <a:srgbClr val="1E0000"/>
                </a:solidFill>
                <a:sym typeface="Symbol" pitchFamily="18" charset="2"/>
              </a:rPr>
              <a:t> </a:t>
            </a:r>
            <a:r>
              <a:rPr lang="en-US" altLang="en-US" sz="2800" dirty="0">
                <a:solidFill>
                  <a:srgbClr val="1E0000"/>
                </a:solidFill>
                <a:sym typeface="Symbol" pitchFamily="18" charset="2"/>
              </a:rPr>
              <a:t>0</a:t>
            </a:r>
            <a:endParaRPr lang="en-US" altLang="en-US" sz="2800" dirty="0">
              <a:solidFill>
                <a:srgbClr val="1E0000"/>
              </a:solidFill>
            </a:endParaRPr>
          </a:p>
        </p:txBody>
      </p:sp>
      <p:pic>
        <p:nvPicPr>
          <p:cNvPr id="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63683" y="5522031"/>
            <a:ext cx="2476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3573771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Feedback</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24958361"/>
              </p:ext>
            </p:extLst>
          </p:nvPr>
        </p:nvGraphicFramePr>
        <p:xfrm>
          <a:off x="914400" y="1295400"/>
          <a:ext cx="5981700" cy="2489200"/>
        </p:xfrm>
        <a:graphic>
          <a:graphicData uri="http://schemas.openxmlformats.org/presentationml/2006/ole">
            <mc:AlternateContent xmlns:mc="http://schemas.openxmlformats.org/markup-compatibility/2006">
              <mc:Choice xmlns:v="urn:schemas-microsoft-com:vml" Requires="v">
                <p:oleObj spid="_x0000_s204897" name="Equation" r:id="rId3" imgW="5981400" imgH="2489040" progId="Equation.3">
                  <p:embed/>
                </p:oleObj>
              </mc:Choice>
              <mc:Fallback>
                <p:oleObj name="Equation" r:id="rId3" imgW="5981400" imgH="248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5400"/>
                        <a:ext cx="5981700" cy="248920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76196703"/>
              </p:ext>
            </p:extLst>
          </p:nvPr>
        </p:nvGraphicFramePr>
        <p:xfrm>
          <a:off x="2590800" y="4114800"/>
          <a:ext cx="241300" cy="381000"/>
        </p:xfrm>
        <a:graphic>
          <a:graphicData uri="http://schemas.openxmlformats.org/presentationml/2006/ole">
            <mc:AlternateContent xmlns:mc="http://schemas.openxmlformats.org/markup-compatibility/2006">
              <mc:Choice xmlns:v="urn:schemas-microsoft-com:vml" Requires="v">
                <p:oleObj spid="_x0000_s204898" name="Equation" r:id="rId5" imgW="241200" imgH="380880" progId="Equation.3">
                  <p:embed/>
                </p:oleObj>
              </mc:Choice>
              <mc:Fallback>
                <p:oleObj name="Equation" r:id="rId5" imgW="24120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114800"/>
                        <a:ext cx="241300" cy="38100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143289"/>
              </p:ext>
            </p:extLst>
          </p:nvPr>
        </p:nvGraphicFramePr>
        <p:xfrm>
          <a:off x="2514600" y="4572000"/>
          <a:ext cx="469900" cy="914400"/>
        </p:xfrm>
        <a:graphic>
          <a:graphicData uri="http://schemas.openxmlformats.org/presentationml/2006/ole">
            <mc:AlternateContent xmlns:mc="http://schemas.openxmlformats.org/markup-compatibility/2006">
              <mc:Choice xmlns:v="urn:schemas-microsoft-com:vml" Requires="v">
                <p:oleObj spid="_x0000_s204899" name="Equation" r:id="rId7" imgW="469800" imgH="914400" progId="Equation.3">
                  <p:embed/>
                </p:oleObj>
              </mc:Choice>
              <mc:Fallback>
                <p:oleObj name="Equation" r:id="rId7" imgW="46980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572000"/>
                        <a:ext cx="469900" cy="91440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0018588"/>
              </p:ext>
            </p:extLst>
          </p:nvPr>
        </p:nvGraphicFramePr>
        <p:xfrm>
          <a:off x="5257800" y="4191000"/>
          <a:ext cx="241300" cy="381000"/>
        </p:xfrm>
        <a:graphic>
          <a:graphicData uri="http://schemas.openxmlformats.org/presentationml/2006/ole">
            <mc:AlternateContent xmlns:mc="http://schemas.openxmlformats.org/markup-compatibility/2006">
              <mc:Choice xmlns:v="urn:schemas-microsoft-com:vml" Requires="v">
                <p:oleObj spid="_x0000_s204900" name="Equation" r:id="rId9" imgW="241200" imgH="380880" progId="Equation.3">
                  <p:embed/>
                </p:oleObj>
              </mc:Choice>
              <mc:Fallback>
                <p:oleObj name="Equation" r:id="rId9" imgW="24120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191000"/>
                        <a:ext cx="241300" cy="3810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99588863"/>
              </p:ext>
            </p:extLst>
          </p:nvPr>
        </p:nvGraphicFramePr>
        <p:xfrm>
          <a:off x="5181600" y="4724400"/>
          <a:ext cx="533400" cy="419100"/>
        </p:xfrm>
        <a:graphic>
          <a:graphicData uri="http://schemas.openxmlformats.org/presentationml/2006/ole">
            <mc:AlternateContent xmlns:mc="http://schemas.openxmlformats.org/markup-compatibility/2006">
              <mc:Choice xmlns:v="urn:schemas-microsoft-com:vml" Requires="v">
                <p:oleObj spid="_x0000_s204901" name="Equation" r:id="rId10" imgW="533160" imgH="419040" progId="Equation.3">
                  <p:embed/>
                </p:oleObj>
              </mc:Choice>
              <mc:Fallback>
                <p:oleObj name="Equation" r:id="rId10" imgW="53316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4724400"/>
                        <a:ext cx="533400" cy="419100"/>
                      </a:xfrm>
                      <a:prstGeom prst="rect">
                        <a:avLst/>
                      </a:prstGeom>
                      <a:noFill/>
                      <a:ln>
                        <a:noFill/>
                      </a:ln>
                      <a:effectLst/>
                    </p:spPr>
                  </p:pic>
                </p:oleObj>
              </mc:Fallback>
            </mc:AlternateContent>
          </a:graphicData>
        </a:graphic>
      </p:graphicFrame>
      <p:sp>
        <p:nvSpPr>
          <p:cNvPr id="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3692305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Model Evolution</a:t>
            </a:r>
            <a:endParaRPr lang="en-US" dirty="0"/>
          </a:p>
        </p:txBody>
      </p:sp>
      <p:sp>
        <p:nvSpPr>
          <p:cNvPr id="3" name="Content Placeholder 2"/>
          <p:cNvSpPr>
            <a:spLocks noGrp="1"/>
          </p:cNvSpPr>
          <p:nvPr>
            <p:ph idx="1"/>
          </p:nvPr>
        </p:nvSpPr>
        <p:spPr>
          <a:xfrm>
            <a:off x="365760" y="1280160"/>
            <a:ext cx="8001000" cy="853440"/>
          </a:xfrm>
        </p:spPr>
        <p:txBody>
          <a:bodyPr/>
          <a:lstStyle/>
          <a:p>
            <a:r>
              <a:rPr lang="en-US" dirty="0" smtClean="0"/>
              <a:t>The original IEEET1, from 1968, evolved into the EXDC1 in 1981</a:t>
            </a:r>
            <a:endParaRPr lang="en-US" dirty="0"/>
          </a:p>
        </p:txBody>
      </p:sp>
      <p:sp>
        <p:nvSpPr>
          <p:cNvPr id="4" name="TextBox 4"/>
          <p:cNvSpPr txBox="1"/>
          <p:nvPr/>
        </p:nvSpPr>
        <p:spPr>
          <a:xfrm>
            <a:off x="457200" y="6172200"/>
            <a:ext cx="6848350"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smtClean="0">
                <a:solidFill>
                  <a:srgbClr val="1E0000"/>
                </a:solidFill>
                <a:latin typeface="+mn-lt"/>
              </a:rPr>
              <a:t>Image Source: Fig 3 of "Excitation System Models for Power Stability Studies," </a:t>
            </a:r>
            <a:br>
              <a:rPr lang="en-US" sz="1600" dirty="0" smtClean="0">
                <a:solidFill>
                  <a:srgbClr val="1E0000"/>
                </a:solidFill>
                <a:latin typeface="+mn-lt"/>
              </a:rPr>
            </a:br>
            <a:r>
              <a:rPr lang="en-US" sz="1600" dirty="0" smtClean="0">
                <a:solidFill>
                  <a:srgbClr val="1E0000"/>
                </a:solidFill>
                <a:latin typeface="+mn-lt"/>
              </a:rPr>
              <a:t>IEEE Trans. Power App. and Syst., vol. PAS-100, pp. 494-509, February 1981</a:t>
            </a:r>
            <a:endParaRPr lang="en-US" sz="1600" dirty="0">
              <a:solidFill>
                <a:srgbClr val="1E0000"/>
              </a:solidFill>
              <a:latin typeface="+mn-lt"/>
            </a:endParaRPr>
          </a:p>
        </p:txBody>
      </p:sp>
      <p:pic>
        <p:nvPicPr>
          <p:cNvPr id="5"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48200" y="2122170"/>
            <a:ext cx="4160520"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399" y="2270760"/>
            <a:ext cx="4223173" cy="176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1"/>
          <p:cNvSpPr txBox="1">
            <a:spLocks noChangeArrowheads="1"/>
          </p:cNvSpPr>
          <p:nvPr/>
        </p:nvSpPr>
        <p:spPr bwMode="auto">
          <a:xfrm>
            <a:off x="2263985" y="4320570"/>
            <a:ext cx="902811" cy="523220"/>
          </a:xfrm>
          <a:prstGeom prst="rect">
            <a:avLst/>
          </a:prstGeom>
          <a:solidFill>
            <a:srgbClr val="FFD4D4"/>
          </a:solidFill>
          <a:ln>
            <a:noFill/>
          </a:ln>
          <a:effectLs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smtClean="0">
                <a:solidFill>
                  <a:srgbClr val="1E0000"/>
                </a:solidFill>
                <a:latin typeface="+mn-lt"/>
              </a:rPr>
              <a:t>1968</a:t>
            </a:r>
            <a:endParaRPr lang="en-US" altLang="en-US" sz="2800" dirty="0">
              <a:solidFill>
                <a:srgbClr val="1E0000"/>
              </a:solidFill>
              <a:latin typeface="+mn-lt"/>
            </a:endParaRPr>
          </a:p>
        </p:txBody>
      </p:sp>
      <p:sp>
        <p:nvSpPr>
          <p:cNvPr id="8" name="Text Box 11"/>
          <p:cNvSpPr txBox="1">
            <a:spLocks noChangeArrowheads="1"/>
          </p:cNvSpPr>
          <p:nvPr/>
        </p:nvSpPr>
        <p:spPr bwMode="auto">
          <a:xfrm>
            <a:off x="5943600" y="4267200"/>
            <a:ext cx="902811" cy="523220"/>
          </a:xfrm>
          <a:prstGeom prst="rect">
            <a:avLst/>
          </a:prstGeom>
          <a:solidFill>
            <a:srgbClr val="FFD4D4"/>
          </a:solidFill>
          <a:ln>
            <a:noFill/>
          </a:ln>
          <a:effectLs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smtClean="0">
                <a:solidFill>
                  <a:srgbClr val="1E0000"/>
                </a:solidFill>
                <a:latin typeface="+mn-lt"/>
              </a:rPr>
              <a:t>1981</a:t>
            </a:r>
            <a:endParaRPr lang="en-US" altLang="en-US" sz="2800" dirty="0">
              <a:solidFill>
                <a:srgbClr val="1E0000"/>
              </a:solidFill>
              <a:latin typeface="+mn-lt"/>
            </a:endParaRPr>
          </a:p>
        </p:txBody>
      </p:sp>
      <p:sp>
        <p:nvSpPr>
          <p:cNvPr id="9" name="TextBox 5"/>
          <p:cNvSpPr txBox="1"/>
          <p:nvPr/>
        </p:nvSpPr>
        <p:spPr>
          <a:xfrm>
            <a:off x="1304109" y="5192486"/>
            <a:ext cx="6620691" cy="461665"/>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Note, K</a:t>
            </a:r>
            <a:r>
              <a:rPr lang="en-US" baseline="-25000" dirty="0" smtClean="0">
                <a:solidFill>
                  <a:srgbClr val="1E0000"/>
                </a:solidFill>
                <a:latin typeface="+mn-lt"/>
              </a:rPr>
              <a:t>E</a:t>
            </a:r>
            <a:r>
              <a:rPr lang="en-US" dirty="0" smtClean="0">
                <a:solidFill>
                  <a:srgbClr val="1E0000"/>
                </a:solidFill>
                <a:latin typeface="+mn-lt"/>
              </a:rPr>
              <a:t> in the feedback is the same in both models</a:t>
            </a:r>
            <a:endParaRPr lang="en-US" dirty="0">
              <a:solidFill>
                <a:srgbClr val="1E0000"/>
              </a:solidFill>
              <a:latin typeface="+mn-lt"/>
            </a:endParaRPr>
          </a:p>
        </p:txBody>
      </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26808172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IEEEX1</a:t>
            </a:r>
            <a:endParaRPr lang="en-US" dirty="0"/>
          </a:p>
        </p:txBody>
      </p:sp>
      <p:sp>
        <p:nvSpPr>
          <p:cNvPr id="3" name="Content Placeholder 2"/>
          <p:cNvSpPr>
            <a:spLocks noGrp="1"/>
          </p:cNvSpPr>
          <p:nvPr>
            <p:ph idx="1"/>
          </p:nvPr>
        </p:nvSpPr>
        <p:spPr>
          <a:xfrm>
            <a:off x="365760" y="1280160"/>
            <a:ext cx="8001000" cy="624840"/>
          </a:xfrm>
        </p:spPr>
        <p:txBody>
          <a:bodyPr/>
          <a:lstStyle/>
          <a:p>
            <a:r>
              <a:rPr lang="en-US" dirty="0" smtClean="0"/>
              <a:t>This is from 1979, and is the EXDC1 with the potential for a measurement delay and inputs for under or over excitation limiters </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2819400"/>
            <a:ext cx="8094616" cy="3113314"/>
          </a:xfrm>
          <a:prstGeom prst="rect">
            <a:avLst/>
          </a:prstGeom>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42</a:t>
            </a:fld>
            <a:endParaRPr lang="en-US" sz="2000" dirty="0">
              <a:solidFill>
                <a:srgbClr val="1E0000"/>
              </a:solidFill>
            </a:endParaRPr>
          </a:p>
        </p:txBody>
      </p:sp>
    </p:spTree>
    <p:extLst>
      <p:ext uri="{BB962C8B-B14F-4D97-AF65-F5344CB8AC3E}">
        <p14:creationId xmlns:p14="http://schemas.microsoft.com/office/powerpoint/2010/main" val="1250839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a:t>
            </a:r>
            <a:r>
              <a:rPr lang="en-US" dirty="0"/>
              <a:t>Evolution</a:t>
            </a:r>
          </a:p>
        </p:txBody>
      </p:sp>
      <p:sp>
        <p:nvSpPr>
          <p:cNvPr id="3" name="Content Placeholder 2"/>
          <p:cNvSpPr>
            <a:spLocks noGrp="1"/>
          </p:cNvSpPr>
          <p:nvPr>
            <p:ph idx="1"/>
          </p:nvPr>
        </p:nvSpPr>
        <p:spPr>
          <a:xfrm>
            <a:off x="365760" y="1280160"/>
            <a:ext cx="8001000" cy="1463040"/>
          </a:xfrm>
        </p:spPr>
        <p:txBody>
          <a:bodyPr/>
          <a:lstStyle/>
          <a:p>
            <a:r>
              <a:rPr lang="en-US" dirty="0"/>
              <a:t>In 1992 IEEE </a:t>
            </a:r>
            <a:r>
              <a:rPr lang="en-US" dirty="0" err="1"/>
              <a:t>Std</a:t>
            </a:r>
            <a:r>
              <a:rPr lang="en-US" dirty="0"/>
              <a:t> 421.5-1992 slightly modified </a:t>
            </a:r>
            <a:r>
              <a:rPr lang="en-US" dirty="0" smtClean="0"/>
              <a:t>the EXDC1, </a:t>
            </a:r>
            <a:r>
              <a:rPr lang="en-US" dirty="0"/>
              <a:t>calling it the DC1A (modeled as ESDC1A)</a:t>
            </a:r>
          </a:p>
          <a:p>
            <a:endParaRPr lang="en-US" dirty="0"/>
          </a:p>
        </p:txBody>
      </p:sp>
      <p:sp>
        <p:nvSpPr>
          <p:cNvPr id="4" name="TextBox 4"/>
          <p:cNvSpPr txBox="1"/>
          <p:nvPr/>
        </p:nvSpPr>
        <p:spPr>
          <a:xfrm>
            <a:off x="716280" y="6298276"/>
            <a:ext cx="389401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smtClean="0">
                <a:solidFill>
                  <a:srgbClr val="1E0000"/>
                </a:solidFill>
                <a:latin typeface="+mn-lt"/>
              </a:rPr>
              <a:t>Image Source: Fig 3 of IEEE Std 421.5-1992</a:t>
            </a:r>
            <a:endParaRPr lang="en-US" sz="1600" dirty="0">
              <a:solidFill>
                <a:srgbClr val="1E0000"/>
              </a:solidFill>
              <a:latin typeface="+mn-lt"/>
            </a:endParaRPr>
          </a:p>
        </p:txBody>
      </p:sp>
      <p:pic>
        <p:nvPicPr>
          <p:cNvPr id="5"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0" y="2880360"/>
            <a:ext cx="592531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7"/>
          <p:cNvSpPr txBox="1"/>
          <p:nvPr/>
        </p:nvSpPr>
        <p:spPr>
          <a:xfrm>
            <a:off x="6858000" y="2512624"/>
            <a:ext cx="1394934" cy="3785652"/>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V</a:t>
            </a:r>
            <a:r>
              <a:rPr lang="en-US" baseline="-25000" dirty="0" smtClean="0">
                <a:solidFill>
                  <a:srgbClr val="1E0000"/>
                </a:solidFill>
                <a:latin typeface="+mn-lt"/>
              </a:rPr>
              <a:t>UEL</a:t>
            </a:r>
            <a:r>
              <a:rPr lang="en-US" dirty="0" smtClean="0">
                <a:solidFill>
                  <a:srgbClr val="1E0000"/>
                </a:solidFill>
                <a:latin typeface="+mn-lt"/>
              </a:rPr>
              <a:t> is a</a:t>
            </a:r>
            <a:br>
              <a:rPr lang="en-US" dirty="0" smtClean="0">
                <a:solidFill>
                  <a:srgbClr val="1E0000"/>
                </a:solidFill>
                <a:latin typeface="+mn-lt"/>
              </a:rPr>
            </a:br>
            <a:r>
              <a:rPr lang="en-US" dirty="0" smtClean="0">
                <a:solidFill>
                  <a:srgbClr val="1E0000"/>
                </a:solidFill>
                <a:latin typeface="+mn-lt"/>
              </a:rPr>
              <a:t>signal</a:t>
            </a:r>
            <a:br>
              <a:rPr lang="en-US" dirty="0" smtClean="0">
                <a:solidFill>
                  <a:srgbClr val="1E0000"/>
                </a:solidFill>
                <a:latin typeface="+mn-lt"/>
              </a:rPr>
            </a:br>
            <a:r>
              <a:rPr lang="en-US" dirty="0" smtClean="0">
                <a:solidFill>
                  <a:srgbClr val="1E0000"/>
                </a:solidFill>
                <a:latin typeface="+mn-lt"/>
              </a:rPr>
              <a:t>from an</a:t>
            </a:r>
            <a:br>
              <a:rPr lang="en-US" dirty="0" smtClean="0">
                <a:solidFill>
                  <a:srgbClr val="1E0000"/>
                </a:solidFill>
                <a:latin typeface="+mn-lt"/>
              </a:rPr>
            </a:br>
            <a:r>
              <a:rPr lang="en-US" dirty="0" smtClean="0">
                <a:solidFill>
                  <a:srgbClr val="1E0000"/>
                </a:solidFill>
                <a:latin typeface="+mn-lt"/>
              </a:rPr>
              <a:t>under-</a:t>
            </a:r>
            <a:br>
              <a:rPr lang="en-US" dirty="0" smtClean="0">
                <a:solidFill>
                  <a:srgbClr val="1E0000"/>
                </a:solidFill>
                <a:latin typeface="+mn-lt"/>
              </a:rPr>
            </a:br>
            <a:r>
              <a:rPr lang="en-US" dirty="0" smtClean="0">
                <a:solidFill>
                  <a:srgbClr val="1E0000"/>
                </a:solidFill>
                <a:latin typeface="+mn-lt"/>
              </a:rPr>
              <a:t>excitation</a:t>
            </a:r>
            <a:br>
              <a:rPr lang="en-US" dirty="0" smtClean="0">
                <a:solidFill>
                  <a:srgbClr val="1E0000"/>
                </a:solidFill>
                <a:latin typeface="+mn-lt"/>
              </a:rPr>
            </a:br>
            <a:r>
              <a:rPr lang="en-US" dirty="0" smtClean="0">
                <a:solidFill>
                  <a:srgbClr val="1E0000"/>
                </a:solidFill>
                <a:latin typeface="+mn-lt"/>
              </a:rPr>
              <a:t>limiter,</a:t>
            </a:r>
            <a:br>
              <a:rPr lang="en-US" dirty="0" smtClean="0">
                <a:solidFill>
                  <a:srgbClr val="1E0000"/>
                </a:solidFill>
                <a:latin typeface="+mn-lt"/>
              </a:rPr>
            </a:br>
            <a:r>
              <a:rPr lang="en-US" dirty="0" smtClean="0">
                <a:solidFill>
                  <a:srgbClr val="1E0000"/>
                </a:solidFill>
                <a:latin typeface="+mn-lt"/>
              </a:rPr>
              <a:t>which</a:t>
            </a:r>
            <a:br>
              <a:rPr lang="en-US" dirty="0" smtClean="0">
                <a:solidFill>
                  <a:srgbClr val="1E0000"/>
                </a:solidFill>
                <a:latin typeface="+mn-lt"/>
              </a:rPr>
            </a:br>
            <a:r>
              <a:rPr lang="en-US" dirty="0" smtClean="0">
                <a:solidFill>
                  <a:srgbClr val="1E0000"/>
                </a:solidFill>
                <a:latin typeface="+mn-lt"/>
              </a:rPr>
              <a:t>we'll </a:t>
            </a:r>
            <a:br>
              <a:rPr lang="en-US" dirty="0" smtClean="0">
                <a:solidFill>
                  <a:srgbClr val="1E0000"/>
                </a:solidFill>
                <a:latin typeface="+mn-lt"/>
              </a:rPr>
            </a:br>
            <a:r>
              <a:rPr lang="en-US" dirty="0" smtClean="0">
                <a:solidFill>
                  <a:srgbClr val="1E0000"/>
                </a:solidFill>
                <a:latin typeface="+mn-lt"/>
              </a:rPr>
              <a:t>cover</a:t>
            </a:r>
            <a:br>
              <a:rPr lang="en-US" dirty="0" smtClean="0">
                <a:solidFill>
                  <a:srgbClr val="1E0000"/>
                </a:solidFill>
                <a:latin typeface="+mn-lt"/>
              </a:rPr>
            </a:br>
            <a:r>
              <a:rPr lang="en-US" dirty="0" smtClean="0">
                <a:solidFill>
                  <a:srgbClr val="1E0000"/>
                </a:solidFill>
                <a:latin typeface="+mn-lt"/>
              </a:rPr>
              <a:t>later</a:t>
            </a:r>
            <a:endParaRPr lang="en-US" dirty="0">
              <a:solidFill>
                <a:srgbClr val="1E0000"/>
              </a:solidFill>
              <a:latin typeface="+mn-lt"/>
            </a:endParaRPr>
          </a:p>
        </p:txBody>
      </p:sp>
      <p:sp>
        <p:nvSpPr>
          <p:cNvPr id="7" name="TextBox 5"/>
          <p:cNvSpPr txBox="1"/>
          <p:nvPr/>
        </p:nvSpPr>
        <p:spPr>
          <a:xfrm>
            <a:off x="740229" y="5732417"/>
            <a:ext cx="3797835" cy="461665"/>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Same model is in 421.5-2005</a:t>
            </a:r>
            <a:endParaRPr lang="en-US" dirty="0">
              <a:solidFill>
                <a:srgbClr val="1E0000"/>
              </a:solidFill>
              <a:latin typeface="+mn-lt"/>
            </a:endParaRP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43</a:t>
            </a:fld>
            <a:endParaRPr lang="en-US" sz="2000" dirty="0">
              <a:solidFill>
                <a:srgbClr val="1E0000"/>
              </a:solidFill>
            </a:endParaRPr>
          </a:p>
        </p:txBody>
      </p:sp>
    </p:spTree>
    <p:extLst>
      <p:ext uri="{BB962C8B-B14F-4D97-AF65-F5344CB8AC3E}">
        <p14:creationId xmlns:p14="http://schemas.microsoft.com/office/powerpoint/2010/main" val="1139163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Evolution</a:t>
            </a:r>
          </a:p>
        </p:txBody>
      </p:sp>
      <p:sp>
        <p:nvSpPr>
          <p:cNvPr id="3" name="Content Placeholder 2"/>
          <p:cNvSpPr>
            <a:spLocks noGrp="1"/>
          </p:cNvSpPr>
          <p:nvPr>
            <p:ph idx="1"/>
          </p:nvPr>
        </p:nvSpPr>
        <p:spPr>
          <a:xfrm>
            <a:off x="365760" y="1280160"/>
            <a:ext cx="8001000" cy="548640"/>
          </a:xfrm>
        </p:spPr>
        <p:txBody>
          <a:bodyPr/>
          <a:lstStyle/>
          <a:p>
            <a:r>
              <a:rPr lang="en-US" dirty="0"/>
              <a:t>Slightly modified in </a:t>
            </a:r>
            <a:r>
              <a:rPr lang="en-US" dirty="0" err="1"/>
              <a:t>Std</a:t>
            </a:r>
            <a:r>
              <a:rPr lang="en-US" dirty="0"/>
              <a:t> 421.5-2016</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854926"/>
            <a:ext cx="5961322"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6140628" y="1734671"/>
            <a:ext cx="2505814" cy="830997"/>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Note the minimum</a:t>
            </a:r>
            <a:br>
              <a:rPr lang="en-US" dirty="0" smtClean="0">
                <a:solidFill>
                  <a:srgbClr val="1E0000"/>
                </a:solidFill>
                <a:latin typeface="+mn-lt"/>
              </a:rPr>
            </a:br>
            <a:r>
              <a:rPr lang="en-US" dirty="0" smtClean="0">
                <a:solidFill>
                  <a:srgbClr val="1E0000"/>
                </a:solidFill>
                <a:latin typeface="+mn-lt"/>
              </a:rPr>
              <a:t>limit on E</a:t>
            </a:r>
            <a:r>
              <a:rPr lang="en-US" baseline="-25000" dirty="0" smtClean="0">
                <a:solidFill>
                  <a:srgbClr val="1E0000"/>
                </a:solidFill>
                <a:latin typeface="+mn-lt"/>
              </a:rPr>
              <a:t>FD</a:t>
            </a:r>
            <a:endParaRPr lang="en-US" baseline="-25000" dirty="0">
              <a:solidFill>
                <a:srgbClr val="1E0000"/>
              </a:solidFill>
              <a:latin typeface="+mn-lt"/>
            </a:endParaRPr>
          </a:p>
        </p:txBody>
      </p:sp>
      <p:sp>
        <p:nvSpPr>
          <p:cNvPr id="6" name="TextBox 6"/>
          <p:cNvSpPr txBox="1"/>
          <p:nvPr/>
        </p:nvSpPr>
        <p:spPr>
          <a:xfrm>
            <a:off x="6247694" y="2819400"/>
            <a:ext cx="2409634" cy="3046988"/>
          </a:xfrm>
          <a:prstGeom prst="rect">
            <a:avLst/>
          </a:prstGeom>
          <a:solidFill>
            <a:srgbClr val="FFD4D4"/>
          </a:solid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smtClean="0">
                <a:solidFill>
                  <a:srgbClr val="1E0000"/>
                </a:solidFill>
                <a:latin typeface="+mn-lt"/>
              </a:rPr>
              <a:t>There is also the</a:t>
            </a:r>
            <a:br>
              <a:rPr lang="en-US" dirty="0" smtClean="0">
                <a:solidFill>
                  <a:srgbClr val="1E0000"/>
                </a:solidFill>
                <a:latin typeface="+mn-lt"/>
              </a:rPr>
            </a:br>
            <a:r>
              <a:rPr lang="en-US" dirty="0" smtClean="0">
                <a:solidFill>
                  <a:srgbClr val="1E0000"/>
                </a:solidFill>
                <a:latin typeface="+mn-lt"/>
              </a:rPr>
              <a:t>addition to the</a:t>
            </a:r>
            <a:br>
              <a:rPr lang="en-US" dirty="0" smtClean="0">
                <a:solidFill>
                  <a:srgbClr val="1E0000"/>
                </a:solidFill>
                <a:latin typeface="+mn-lt"/>
              </a:rPr>
            </a:br>
            <a:r>
              <a:rPr lang="en-US" dirty="0" smtClean="0">
                <a:solidFill>
                  <a:srgbClr val="1E0000"/>
                </a:solidFill>
                <a:latin typeface="+mn-lt"/>
              </a:rPr>
              <a:t>input of voltages</a:t>
            </a:r>
            <a:br>
              <a:rPr lang="en-US" dirty="0" smtClean="0">
                <a:solidFill>
                  <a:srgbClr val="1E0000"/>
                </a:solidFill>
                <a:latin typeface="+mn-lt"/>
              </a:rPr>
            </a:br>
            <a:r>
              <a:rPr lang="en-US" dirty="0" smtClean="0">
                <a:solidFill>
                  <a:srgbClr val="1E0000"/>
                </a:solidFill>
                <a:latin typeface="+mn-lt"/>
              </a:rPr>
              <a:t>from a stator</a:t>
            </a:r>
            <a:br>
              <a:rPr lang="en-US" dirty="0" smtClean="0">
                <a:solidFill>
                  <a:srgbClr val="1E0000"/>
                </a:solidFill>
                <a:latin typeface="+mn-lt"/>
              </a:rPr>
            </a:br>
            <a:r>
              <a:rPr lang="en-US" dirty="0" smtClean="0">
                <a:solidFill>
                  <a:srgbClr val="1E0000"/>
                </a:solidFill>
                <a:latin typeface="+mn-lt"/>
              </a:rPr>
              <a:t>current limiters</a:t>
            </a:r>
            <a:br>
              <a:rPr lang="en-US" dirty="0" smtClean="0">
                <a:solidFill>
                  <a:srgbClr val="1E0000"/>
                </a:solidFill>
                <a:latin typeface="+mn-lt"/>
              </a:rPr>
            </a:br>
            <a:r>
              <a:rPr lang="en-US" dirty="0" smtClean="0">
                <a:solidFill>
                  <a:srgbClr val="1E0000"/>
                </a:solidFill>
                <a:latin typeface="+mn-lt"/>
              </a:rPr>
              <a:t>(V</a:t>
            </a:r>
            <a:r>
              <a:rPr lang="en-US" baseline="-25000" dirty="0" smtClean="0">
                <a:solidFill>
                  <a:srgbClr val="1E0000"/>
                </a:solidFill>
                <a:latin typeface="+mn-lt"/>
              </a:rPr>
              <a:t>SCL</a:t>
            </a:r>
            <a:r>
              <a:rPr lang="en-US" dirty="0" smtClean="0">
                <a:solidFill>
                  <a:srgbClr val="1E0000"/>
                </a:solidFill>
                <a:latin typeface="+mn-lt"/>
              </a:rPr>
              <a:t>) or over</a:t>
            </a:r>
            <a:br>
              <a:rPr lang="en-US" dirty="0" smtClean="0">
                <a:solidFill>
                  <a:srgbClr val="1E0000"/>
                </a:solidFill>
                <a:latin typeface="+mn-lt"/>
              </a:rPr>
            </a:br>
            <a:r>
              <a:rPr lang="en-US" dirty="0" smtClean="0">
                <a:solidFill>
                  <a:srgbClr val="1E0000"/>
                </a:solidFill>
                <a:latin typeface="+mn-lt"/>
              </a:rPr>
              <a:t>excitation limiters</a:t>
            </a:r>
            <a:br>
              <a:rPr lang="en-US" dirty="0" smtClean="0">
                <a:solidFill>
                  <a:srgbClr val="1E0000"/>
                </a:solidFill>
                <a:latin typeface="+mn-lt"/>
              </a:rPr>
            </a:br>
            <a:r>
              <a:rPr lang="en-US" dirty="0" smtClean="0">
                <a:solidFill>
                  <a:srgbClr val="1E0000"/>
                </a:solidFill>
                <a:latin typeface="+mn-lt"/>
              </a:rPr>
              <a:t>(V</a:t>
            </a:r>
            <a:r>
              <a:rPr lang="en-US" baseline="-25000" dirty="0" smtClean="0">
                <a:solidFill>
                  <a:srgbClr val="1E0000"/>
                </a:solidFill>
                <a:latin typeface="+mn-lt"/>
              </a:rPr>
              <a:t>OEL</a:t>
            </a:r>
            <a:r>
              <a:rPr lang="en-US" dirty="0" smtClean="0">
                <a:solidFill>
                  <a:srgbClr val="1E0000"/>
                </a:solidFill>
                <a:latin typeface="+mn-lt"/>
              </a:rPr>
              <a:t>)</a:t>
            </a:r>
            <a:endParaRPr lang="en-US" dirty="0">
              <a:solidFill>
                <a:srgbClr val="1E0000"/>
              </a:solidFill>
              <a:latin typeface="+mn-lt"/>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44</a:t>
            </a:fld>
            <a:endParaRPr lang="en-US" sz="2000" dirty="0">
              <a:solidFill>
                <a:srgbClr val="1E0000"/>
              </a:solidFill>
            </a:endParaRPr>
          </a:p>
        </p:txBody>
      </p:sp>
    </p:spTree>
    <p:extLst>
      <p:ext uri="{BB962C8B-B14F-4D97-AF65-F5344CB8AC3E}">
        <p14:creationId xmlns:p14="http://schemas.microsoft.com/office/powerpoint/2010/main" val="1584624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a:t>
            </a:r>
            <a:r>
              <a:rPr lang="en-US" dirty="0"/>
              <a:t>Example</a:t>
            </a:r>
          </a:p>
        </p:txBody>
      </p:sp>
      <p:sp>
        <p:nvSpPr>
          <p:cNvPr id="3" name="Content Placeholder 2"/>
          <p:cNvSpPr>
            <a:spLocks noGrp="1"/>
          </p:cNvSpPr>
          <p:nvPr>
            <p:ph idx="1"/>
          </p:nvPr>
        </p:nvSpPr>
        <p:spPr/>
        <p:txBody>
          <a:bodyPr/>
          <a:lstStyle/>
          <a:p>
            <a:r>
              <a:rPr lang="en-US" dirty="0"/>
              <a:t>Assume previous GENROU case with saturation.  Then add a IEEE T1 exciter with </a:t>
            </a:r>
            <a:r>
              <a:rPr lang="en-US" dirty="0" smtClean="0"/>
              <a:t>K</a:t>
            </a:r>
            <a:r>
              <a:rPr lang="en-US" baseline="-25000" dirty="0" smtClean="0"/>
              <a:t>A</a:t>
            </a:r>
            <a:r>
              <a:rPr lang="en-US" dirty="0" smtClean="0"/>
              <a:t>=50</a:t>
            </a:r>
            <a:r>
              <a:rPr lang="en-US" dirty="0"/>
              <a:t>, </a:t>
            </a:r>
            <a:r>
              <a:rPr lang="en-US" dirty="0" smtClean="0"/>
              <a:t>T</a:t>
            </a:r>
            <a:r>
              <a:rPr lang="en-US" baseline="-25000" dirty="0" smtClean="0"/>
              <a:t>A</a:t>
            </a:r>
            <a:r>
              <a:rPr lang="en-US" dirty="0" smtClean="0"/>
              <a:t>=0.04</a:t>
            </a:r>
            <a:r>
              <a:rPr lang="en-US" dirty="0"/>
              <a:t>, </a:t>
            </a:r>
            <a:r>
              <a:rPr lang="en-US" dirty="0" smtClean="0"/>
              <a:t>K</a:t>
            </a:r>
            <a:r>
              <a:rPr lang="en-US" baseline="-25000" dirty="0" smtClean="0"/>
              <a:t>E</a:t>
            </a:r>
            <a:r>
              <a:rPr lang="en-US" dirty="0" smtClean="0"/>
              <a:t>=-</a:t>
            </a:r>
            <a:r>
              <a:rPr lang="en-US" dirty="0"/>
              <a:t>0.06, </a:t>
            </a:r>
            <a:r>
              <a:rPr lang="en-US" dirty="0" smtClean="0"/>
              <a:t>T</a:t>
            </a:r>
            <a:r>
              <a:rPr lang="en-US" baseline="-25000" dirty="0" smtClean="0"/>
              <a:t>E</a:t>
            </a:r>
            <a:r>
              <a:rPr lang="en-US" dirty="0" smtClean="0"/>
              <a:t>=0.6</a:t>
            </a:r>
            <a:r>
              <a:rPr lang="en-US" dirty="0"/>
              <a:t>, </a:t>
            </a:r>
            <a:r>
              <a:rPr lang="en-US" dirty="0" err="1" smtClean="0"/>
              <a:t>V</a:t>
            </a:r>
            <a:r>
              <a:rPr lang="en-US" baseline="-25000" dirty="0" err="1" smtClean="0"/>
              <a:t>R,max</a:t>
            </a:r>
            <a:r>
              <a:rPr lang="en-US" dirty="0" smtClean="0"/>
              <a:t>=1.0</a:t>
            </a:r>
            <a:r>
              <a:rPr lang="en-US" dirty="0"/>
              <a:t>, </a:t>
            </a:r>
            <a:r>
              <a:rPr lang="en-US" dirty="0" err="1" smtClean="0"/>
              <a:t>V</a:t>
            </a:r>
            <a:r>
              <a:rPr lang="en-US" baseline="-25000" dirty="0" err="1" smtClean="0"/>
              <a:t>R,min</a:t>
            </a:r>
            <a:r>
              <a:rPr lang="en-US" dirty="0"/>
              <a:t>= -1.0  For saturation assume </a:t>
            </a:r>
            <a:r>
              <a:rPr lang="en-US" dirty="0" smtClean="0"/>
              <a:t>S</a:t>
            </a:r>
            <a:r>
              <a:rPr lang="en-US" baseline="-25000" dirty="0" smtClean="0"/>
              <a:t>E</a:t>
            </a:r>
            <a:r>
              <a:rPr lang="en-US" dirty="0" smtClean="0"/>
              <a:t>(2.8</a:t>
            </a:r>
            <a:r>
              <a:rPr lang="en-US" dirty="0"/>
              <a:t>) = 0.04, </a:t>
            </a:r>
            <a:r>
              <a:rPr lang="en-US" dirty="0" smtClean="0"/>
              <a:t>S</a:t>
            </a:r>
            <a:r>
              <a:rPr lang="en-US" baseline="-25000" dirty="0" smtClean="0"/>
              <a:t>E</a:t>
            </a:r>
            <a:r>
              <a:rPr lang="en-US" dirty="0" smtClean="0"/>
              <a:t>(3.73</a:t>
            </a:r>
            <a:r>
              <a:rPr lang="en-US" dirty="0"/>
              <a:t>)=0.33</a:t>
            </a:r>
          </a:p>
          <a:p>
            <a:r>
              <a:rPr lang="en-US" dirty="0"/>
              <a:t>Saturation function is </a:t>
            </a:r>
            <a:r>
              <a:rPr lang="en-US" dirty="0" smtClean="0"/>
              <a:t>0.1621(E</a:t>
            </a:r>
            <a:r>
              <a:rPr lang="en-US" baseline="-25000" dirty="0" smtClean="0"/>
              <a:t>FD</a:t>
            </a:r>
            <a:r>
              <a:rPr lang="en-US" dirty="0" smtClean="0"/>
              <a:t>-2.303)</a:t>
            </a:r>
            <a:r>
              <a:rPr lang="en-US" baseline="30000" dirty="0" smtClean="0"/>
              <a:t>2</a:t>
            </a:r>
            <a:r>
              <a:rPr lang="en-US" dirty="0" smtClean="0"/>
              <a:t> </a:t>
            </a:r>
            <a:r>
              <a:rPr lang="en-US" dirty="0"/>
              <a:t>(for </a:t>
            </a:r>
            <a:r>
              <a:rPr lang="en-US" dirty="0" smtClean="0"/>
              <a:t>E</a:t>
            </a:r>
            <a:r>
              <a:rPr lang="en-US" baseline="-25000" dirty="0" smtClean="0"/>
              <a:t>FD</a:t>
            </a:r>
            <a:r>
              <a:rPr lang="en-US" dirty="0" smtClean="0"/>
              <a:t> </a:t>
            </a:r>
            <a:r>
              <a:rPr lang="en-US" dirty="0"/>
              <a:t>&gt; 2.303); otherwise zero</a:t>
            </a:r>
          </a:p>
          <a:p>
            <a:r>
              <a:rPr lang="en-US" dirty="0" smtClean="0"/>
              <a:t>E</a:t>
            </a:r>
            <a:r>
              <a:rPr lang="en-US" baseline="-25000" dirty="0" smtClean="0"/>
              <a:t>FD</a:t>
            </a:r>
            <a:r>
              <a:rPr lang="en-US" dirty="0" smtClean="0"/>
              <a:t> </a:t>
            </a:r>
            <a:r>
              <a:rPr lang="en-US" dirty="0"/>
              <a:t>is initially 3.22</a:t>
            </a:r>
          </a:p>
          <a:p>
            <a:r>
              <a:rPr lang="en-US" dirty="0" smtClean="0"/>
              <a:t>S</a:t>
            </a:r>
            <a:r>
              <a:rPr lang="en-US" baseline="-25000" dirty="0" smtClean="0"/>
              <a:t>E</a:t>
            </a:r>
            <a:r>
              <a:rPr lang="en-US" dirty="0" smtClean="0"/>
              <a:t>(3.22</a:t>
            </a:r>
            <a:r>
              <a:rPr lang="en-US" dirty="0"/>
              <a:t>)*</a:t>
            </a:r>
            <a:r>
              <a:rPr lang="en-US" dirty="0" smtClean="0"/>
              <a:t>E</a:t>
            </a:r>
            <a:r>
              <a:rPr lang="en-US" baseline="-25000" dirty="0" smtClean="0"/>
              <a:t>FD</a:t>
            </a:r>
            <a:r>
              <a:rPr lang="en-US" dirty="0" smtClean="0"/>
              <a:t>=0.437</a:t>
            </a:r>
            <a:endParaRPr lang="en-US" dirty="0"/>
          </a:p>
          <a:p>
            <a:r>
              <a:rPr lang="en-US" dirty="0"/>
              <a:t>(</a:t>
            </a:r>
            <a:r>
              <a:rPr lang="en-US" dirty="0" smtClean="0"/>
              <a:t>V</a:t>
            </a:r>
            <a:r>
              <a:rPr lang="en-US" baseline="-25000" dirty="0" smtClean="0"/>
              <a:t>R</a:t>
            </a:r>
            <a:r>
              <a:rPr lang="en-US" dirty="0" smtClean="0"/>
              <a:t>-S</a:t>
            </a:r>
            <a:r>
              <a:rPr lang="en-US" baseline="-25000" dirty="0" smtClean="0"/>
              <a:t>E</a:t>
            </a:r>
            <a:r>
              <a:rPr lang="en-US" dirty="0" smtClean="0"/>
              <a:t>*E</a:t>
            </a:r>
            <a:r>
              <a:rPr lang="en-US" baseline="-25000" dirty="0" smtClean="0"/>
              <a:t>FD</a:t>
            </a:r>
            <a:r>
              <a:rPr lang="en-US" dirty="0" smtClean="0"/>
              <a:t>)/K</a:t>
            </a:r>
            <a:r>
              <a:rPr lang="en-US" baseline="-25000" dirty="0" smtClean="0"/>
              <a:t>E</a:t>
            </a:r>
            <a:r>
              <a:rPr lang="en-US" dirty="0" smtClean="0"/>
              <a:t>=E</a:t>
            </a:r>
            <a:r>
              <a:rPr lang="en-US" baseline="-25000" dirty="0" smtClean="0"/>
              <a:t>FD</a:t>
            </a:r>
            <a:endParaRPr lang="en-US" baseline="-25000" dirty="0"/>
          </a:p>
          <a:p>
            <a:r>
              <a:rPr lang="en-US" dirty="0" smtClean="0"/>
              <a:t>V</a:t>
            </a:r>
            <a:r>
              <a:rPr lang="en-US" baseline="-25000" dirty="0" smtClean="0"/>
              <a:t>R</a:t>
            </a:r>
            <a:r>
              <a:rPr lang="en-US" dirty="0" smtClean="0"/>
              <a:t> =0.244</a:t>
            </a:r>
          </a:p>
          <a:p>
            <a:r>
              <a:rPr lang="en-US" dirty="0" smtClean="0"/>
              <a:t>V</a:t>
            </a:r>
            <a:r>
              <a:rPr lang="en-US" baseline="-25000" dirty="0" smtClean="0"/>
              <a:t>REF</a:t>
            </a:r>
            <a:r>
              <a:rPr lang="en-US" dirty="0" smtClean="0"/>
              <a:t> </a:t>
            </a:r>
            <a:r>
              <a:rPr lang="en-US" dirty="0"/>
              <a:t>= 0.244/</a:t>
            </a:r>
            <a:r>
              <a:rPr lang="en-US" dirty="0" err="1"/>
              <a:t>Ka</a:t>
            </a:r>
            <a:r>
              <a:rPr lang="en-US" dirty="0"/>
              <a:t> +V</a:t>
            </a:r>
            <a:r>
              <a:rPr lang="en-US" baseline="-25000" dirty="0"/>
              <a:t>T</a:t>
            </a:r>
            <a:r>
              <a:rPr lang="en-US" dirty="0"/>
              <a:t> =0.0488 +1.0946=1.09948</a:t>
            </a:r>
          </a:p>
          <a:p>
            <a:pPr marL="0" indent="0">
              <a:buNone/>
            </a:pPr>
            <a:endParaRPr lang="en-US" dirty="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43400" y="3657600"/>
            <a:ext cx="4299841" cy="2026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16094" y="5683685"/>
            <a:ext cx="4554452" cy="461665"/>
          </a:xfrm>
          <a:prstGeom prst="rect">
            <a:avLst/>
          </a:prstGeom>
          <a:solidFill>
            <a:srgbClr val="FFD4D4"/>
          </a:solidFill>
        </p:spPr>
        <p:txBody>
          <a:bodyPr wrap="none">
            <a:spAutoFit/>
          </a:bodyPr>
          <a:lstStyle/>
          <a:p>
            <a:r>
              <a:rPr lang="en-US" sz="2400" dirty="0" smtClean="0">
                <a:solidFill>
                  <a:srgbClr val="1E0000"/>
                </a:solidFill>
              </a:rPr>
              <a:t>Case </a:t>
            </a:r>
            <a:r>
              <a:rPr lang="en-US" sz="2400" b="1" dirty="0" smtClean="0">
                <a:solidFill>
                  <a:srgbClr val="1E0000"/>
                </a:solidFill>
              </a:rPr>
              <a:t>B4_GENROU_Sat_IEEET1</a:t>
            </a:r>
            <a:endParaRPr lang="en-US" sz="2400" b="1" dirty="0">
              <a:solidFill>
                <a:srgbClr val="1E0000"/>
              </a:solidFill>
            </a:endParaRP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45</a:t>
            </a:fld>
            <a:endParaRPr lang="en-US" sz="2000" dirty="0">
              <a:solidFill>
                <a:srgbClr val="1E0000"/>
              </a:solidFill>
            </a:endParaRPr>
          </a:p>
        </p:txBody>
      </p:sp>
    </p:spTree>
    <p:extLst>
      <p:ext uri="{BB962C8B-B14F-4D97-AF65-F5344CB8AC3E}">
        <p14:creationId xmlns:p14="http://schemas.microsoft.com/office/powerpoint/2010/main" val="2186073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T1 Example</a:t>
            </a:r>
          </a:p>
        </p:txBody>
      </p:sp>
      <p:sp>
        <p:nvSpPr>
          <p:cNvPr id="3" name="Content Placeholder 2"/>
          <p:cNvSpPr>
            <a:spLocks noGrp="1"/>
          </p:cNvSpPr>
          <p:nvPr>
            <p:ph idx="1"/>
          </p:nvPr>
        </p:nvSpPr>
        <p:spPr>
          <a:xfrm>
            <a:off x="365760" y="1280160"/>
            <a:ext cx="8001000" cy="1920240"/>
          </a:xfrm>
        </p:spPr>
        <p:txBody>
          <a:bodyPr/>
          <a:lstStyle/>
          <a:p>
            <a:r>
              <a:rPr lang="en-US" dirty="0"/>
              <a:t>For 0.1 second fault (from before), plot of </a:t>
            </a:r>
            <a:r>
              <a:rPr lang="en-US" dirty="0" smtClean="0"/>
              <a:t>E</a:t>
            </a:r>
            <a:r>
              <a:rPr lang="en-US" baseline="-25000" dirty="0" smtClean="0"/>
              <a:t>FD</a:t>
            </a:r>
            <a:r>
              <a:rPr lang="en-US" dirty="0" smtClean="0"/>
              <a:t> </a:t>
            </a:r>
            <a:r>
              <a:rPr lang="en-US" dirty="0"/>
              <a:t>and the terminal voltage is given below</a:t>
            </a:r>
          </a:p>
          <a:p>
            <a:r>
              <a:rPr lang="en-US" dirty="0"/>
              <a:t>Initial V</a:t>
            </a:r>
            <a:r>
              <a:rPr lang="en-US" baseline="-25000" dirty="0"/>
              <a:t>4</a:t>
            </a:r>
            <a:r>
              <a:rPr lang="en-US" dirty="0"/>
              <a:t>=1.0946, final V</a:t>
            </a:r>
            <a:r>
              <a:rPr lang="en-US" baseline="-25000" dirty="0"/>
              <a:t>4</a:t>
            </a:r>
            <a:r>
              <a:rPr lang="en-US" dirty="0"/>
              <a:t>=1.0973</a:t>
            </a:r>
          </a:p>
          <a:p>
            <a:pPr lvl="1"/>
            <a:r>
              <a:rPr lang="en-US" dirty="0"/>
              <a:t>Steady-state error depends on the value of </a:t>
            </a:r>
            <a:r>
              <a:rPr lang="en-US" dirty="0" smtClean="0"/>
              <a:t>K</a:t>
            </a:r>
            <a:r>
              <a:rPr lang="en-US" baseline="-25000" dirty="0" smtClean="0"/>
              <a:t>A</a:t>
            </a:r>
            <a:endParaRPr lang="en-US" baseline="-25000"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634" y="3200400"/>
            <a:ext cx="40569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5687" y="3179282"/>
            <a:ext cx="40569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46</a:t>
            </a:fld>
            <a:endParaRPr lang="en-US" sz="2000" dirty="0">
              <a:solidFill>
                <a:srgbClr val="1E0000"/>
              </a:solidFill>
            </a:endParaRPr>
          </a:p>
        </p:txBody>
      </p:sp>
    </p:spTree>
    <p:extLst>
      <p:ext uri="{BB962C8B-B14F-4D97-AF65-F5344CB8AC3E}">
        <p14:creationId xmlns:p14="http://schemas.microsoft.com/office/powerpoint/2010/main" val="685545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a:t>
            </a:r>
            <a:r>
              <a:rPr lang="en-US" dirty="0"/>
              <a:t>Example</a:t>
            </a:r>
          </a:p>
        </p:txBody>
      </p:sp>
      <p:sp>
        <p:nvSpPr>
          <p:cNvPr id="3" name="Content Placeholder 2"/>
          <p:cNvSpPr>
            <a:spLocks noGrp="1"/>
          </p:cNvSpPr>
          <p:nvPr>
            <p:ph idx="1"/>
          </p:nvPr>
        </p:nvSpPr>
        <p:spPr>
          <a:xfrm>
            <a:off x="365760" y="1280160"/>
            <a:ext cx="8549640" cy="1005840"/>
          </a:xfrm>
        </p:spPr>
        <p:txBody>
          <a:bodyPr/>
          <a:lstStyle/>
          <a:p>
            <a:r>
              <a:rPr lang="en-US" dirty="0"/>
              <a:t>Same case, except with </a:t>
            </a:r>
            <a:r>
              <a:rPr lang="en-US" dirty="0" smtClean="0"/>
              <a:t>K</a:t>
            </a:r>
            <a:r>
              <a:rPr lang="en-US" baseline="-25000" dirty="0" smtClean="0"/>
              <a:t>A</a:t>
            </a:r>
            <a:r>
              <a:rPr lang="en-US" dirty="0" smtClean="0"/>
              <a:t>=500 </a:t>
            </a:r>
            <a:r>
              <a:rPr lang="en-US" dirty="0"/>
              <a:t>to decrease steady-state error, no </a:t>
            </a:r>
            <a:r>
              <a:rPr lang="en-US" dirty="0" smtClean="0"/>
              <a:t>V</a:t>
            </a:r>
            <a:r>
              <a:rPr lang="en-US" baseline="-25000" dirty="0" smtClean="0"/>
              <a:t>R</a:t>
            </a:r>
            <a:r>
              <a:rPr lang="en-US" dirty="0" smtClean="0"/>
              <a:t> </a:t>
            </a:r>
            <a:r>
              <a:rPr lang="en-US" dirty="0"/>
              <a:t>limits; this case is actually unstable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394" y="2362200"/>
            <a:ext cx="40569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2431869"/>
            <a:ext cx="40569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47</a:t>
            </a:fld>
            <a:endParaRPr lang="en-US" sz="2000" dirty="0">
              <a:solidFill>
                <a:srgbClr val="1E0000"/>
              </a:solidFill>
            </a:endParaRPr>
          </a:p>
        </p:txBody>
      </p:sp>
    </p:spTree>
    <p:extLst>
      <p:ext uri="{BB962C8B-B14F-4D97-AF65-F5344CB8AC3E}">
        <p14:creationId xmlns:p14="http://schemas.microsoft.com/office/powerpoint/2010/main" val="1706832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IEEET1 </a:t>
            </a:r>
            <a:r>
              <a:rPr lang="en-US" dirty="0"/>
              <a:t>Example</a:t>
            </a:r>
          </a:p>
        </p:txBody>
      </p:sp>
      <p:sp>
        <p:nvSpPr>
          <p:cNvPr id="3" name="Content Placeholder 2"/>
          <p:cNvSpPr>
            <a:spLocks noGrp="1"/>
          </p:cNvSpPr>
          <p:nvPr>
            <p:ph idx="1"/>
          </p:nvPr>
        </p:nvSpPr>
        <p:spPr/>
        <p:txBody>
          <a:bodyPr/>
          <a:lstStyle/>
          <a:p>
            <a:r>
              <a:rPr lang="en-US" dirty="0"/>
              <a:t>With </a:t>
            </a:r>
            <a:r>
              <a:rPr lang="en-US" dirty="0" smtClean="0"/>
              <a:t>K</a:t>
            </a:r>
            <a:r>
              <a:rPr lang="en-US" baseline="-25000" dirty="0" smtClean="0"/>
              <a:t>A</a:t>
            </a:r>
            <a:r>
              <a:rPr lang="en-US" dirty="0" smtClean="0"/>
              <a:t>=500 </a:t>
            </a:r>
            <a:r>
              <a:rPr lang="en-US" dirty="0"/>
              <a:t>and  rate feedback, </a:t>
            </a:r>
            <a:r>
              <a:rPr lang="en-US" dirty="0" smtClean="0"/>
              <a:t>K</a:t>
            </a:r>
            <a:r>
              <a:rPr lang="en-US" baseline="-25000" dirty="0" smtClean="0"/>
              <a:t>F</a:t>
            </a:r>
            <a:r>
              <a:rPr lang="en-US" dirty="0" smtClean="0"/>
              <a:t>=0.05</a:t>
            </a:r>
            <a:r>
              <a:rPr lang="en-US" dirty="0"/>
              <a:t>, </a:t>
            </a:r>
            <a:r>
              <a:rPr lang="en-US" dirty="0" smtClean="0"/>
              <a:t>T</a:t>
            </a:r>
            <a:r>
              <a:rPr lang="en-US" baseline="-25000" dirty="0" smtClean="0"/>
              <a:t>F</a:t>
            </a:r>
            <a:r>
              <a:rPr lang="en-US" dirty="0" smtClean="0"/>
              <a:t>=0.5</a:t>
            </a:r>
            <a:endParaRPr lang="en-US" dirty="0"/>
          </a:p>
          <a:p>
            <a:r>
              <a:rPr lang="en-US" dirty="0"/>
              <a:t>Initial V</a:t>
            </a:r>
            <a:r>
              <a:rPr lang="en-US" baseline="-25000" dirty="0"/>
              <a:t>4</a:t>
            </a:r>
            <a:r>
              <a:rPr lang="en-US" dirty="0"/>
              <a:t>=1.0946, final V</a:t>
            </a:r>
            <a:r>
              <a:rPr lang="en-US" baseline="-25000" dirty="0"/>
              <a:t>4</a:t>
            </a:r>
            <a:r>
              <a:rPr lang="en-US" dirty="0"/>
              <a:t>=1.0957</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2667000"/>
            <a:ext cx="40569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2667000"/>
            <a:ext cx="405693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48</a:t>
            </a:fld>
            <a:endParaRPr lang="en-US" sz="2000" dirty="0">
              <a:solidFill>
                <a:srgbClr val="1E0000"/>
              </a:solidFill>
            </a:endParaRPr>
          </a:p>
        </p:txBody>
      </p:sp>
    </p:spTree>
    <p:extLst>
      <p:ext uri="{BB962C8B-B14F-4D97-AF65-F5344CB8AC3E}">
        <p14:creationId xmlns:p14="http://schemas.microsoft.com/office/powerpoint/2010/main" val="137486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Scale Stability Study</a:t>
            </a:r>
          </a:p>
        </p:txBody>
      </p:sp>
      <p:sp>
        <p:nvSpPr>
          <p:cNvPr id="3" name="Content Placeholder 2"/>
          <p:cNvSpPr>
            <a:spLocks noGrp="1"/>
          </p:cNvSpPr>
          <p:nvPr>
            <p:ph idx="1"/>
          </p:nvPr>
        </p:nvSpPr>
        <p:spPr>
          <a:xfrm>
            <a:off x="365760" y="1280160"/>
            <a:ext cx="8549640" cy="472440"/>
          </a:xfrm>
        </p:spPr>
        <p:txBody>
          <a:bodyPr/>
          <a:lstStyle/>
          <a:p>
            <a:r>
              <a:rPr lang="en-US" dirty="0" smtClean="0"/>
              <a:t>The below figures are for the 82,000 bus synthetic grid</a:t>
            </a:r>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4</a:t>
            </a:fld>
            <a:endParaRPr lang="en-US" sz="20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1981200"/>
            <a:ext cx="3886200" cy="2239505"/>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913990"/>
            <a:ext cx="3849605" cy="2373923"/>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2526" y="4311359"/>
            <a:ext cx="4235548" cy="2275056"/>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4184" y="4243080"/>
            <a:ext cx="3910867" cy="2157720"/>
          </a:xfrm>
          <a:prstGeom prst="rect">
            <a:avLst/>
          </a:prstGeom>
        </p:spPr>
      </p:pic>
    </p:spTree>
    <p:extLst>
      <p:ext uri="{BB962C8B-B14F-4D97-AF65-F5344CB8AC3E}">
        <p14:creationId xmlns:p14="http://schemas.microsoft.com/office/powerpoint/2010/main" val="1840631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Case Type 1 Exciters</a:t>
            </a:r>
          </a:p>
        </p:txBody>
      </p:sp>
      <p:sp>
        <p:nvSpPr>
          <p:cNvPr id="3" name="Content Placeholder 2"/>
          <p:cNvSpPr>
            <a:spLocks noGrp="1"/>
          </p:cNvSpPr>
          <p:nvPr>
            <p:ph idx="1"/>
          </p:nvPr>
        </p:nvSpPr>
        <p:spPr>
          <a:xfrm>
            <a:off x="365760" y="1280160"/>
            <a:ext cx="8473440" cy="3733800"/>
          </a:xfrm>
        </p:spPr>
        <p:txBody>
          <a:bodyPr/>
          <a:lstStyle/>
          <a:p>
            <a:r>
              <a:rPr lang="en-US" dirty="0"/>
              <a:t>In a recent WECC case with </a:t>
            </a:r>
            <a:r>
              <a:rPr lang="en-US" dirty="0" smtClean="0"/>
              <a:t>3519 </a:t>
            </a:r>
            <a:r>
              <a:rPr lang="en-US" dirty="0"/>
              <a:t>exciters, </a:t>
            </a:r>
            <a:r>
              <a:rPr lang="en-US" dirty="0" smtClean="0"/>
              <a:t>20 </a:t>
            </a:r>
            <a:r>
              <a:rPr lang="en-US" dirty="0"/>
              <a:t>are modeled with the IEEE T1</a:t>
            </a:r>
            <a:r>
              <a:rPr lang="en-US" dirty="0" smtClean="0"/>
              <a:t>,  156 </a:t>
            </a:r>
            <a:r>
              <a:rPr lang="en-US" dirty="0"/>
              <a:t>with the EXDC1 </a:t>
            </a:r>
            <a:r>
              <a:rPr lang="en-US" dirty="0" smtClean="0"/>
              <a:t>20 with </a:t>
            </a:r>
            <a:r>
              <a:rPr lang="en-US" dirty="0"/>
              <a:t>the </a:t>
            </a:r>
            <a:r>
              <a:rPr lang="en-US" dirty="0" smtClean="0"/>
              <a:t>ESDC1A (and none with IEEEX1)</a:t>
            </a:r>
          </a:p>
          <a:p>
            <a:r>
              <a:rPr lang="en-US" dirty="0"/>
              <a:t>Graph shows K</a:t>
            </a:r>
            <a:r>
              <a:rPr lang="en-US" baseline="-25000" dirty="0"/>
              <a:t>E</a:t>
            </a:r>
            <a:r>
              <a:rPr lang="en-US" dirty="0"/>
              <a:t> value for the EXDC1 exciters in case;</a:t>
            </a:r>
            <a:br>
              <a:rPr lang="en-US" dirty="0"/>
            </a:br>
            <a:r>
              <a:rPr lang="en-US" dirty="0"/>
              <a:t>about 1/3 are separately</a:t>
            </a:r>
            <a:br>
              <a:rPr lang="en-US" dirty="0"/>
            </a:br>
            <a:r>
              <a:rPr lang="en-US" dirty="0"/>
              <a:t>excited, and the rest self</a:t>
            </a:r>
            <a:br>
              <a:rPr lang="en-US" dirty="0"/>
            </a:br>
            <a:r>
              <a:rPr lang="en-US" dirty="0"/>
              <a:t>excited</a:t>
            </a:r>
          </a:p>
          <a:p>
            <a:pPr lvl="1"/>
            <a:r>
              <a:rPr lang="en-US" dirty="0" smtClean="0"/>
              <a:t>A value </a:t>
            </a:r>
            <a:r>
              <a:rPr lang="en-US" dirty="0"/>
              <a:t>of K</a:t>
            </a:r>
            <a:r>
              <a:rPr lang="en-US" baseline="-25000" dirty="0"/>
              <a:t>E</a:t>
            </a:r>
            <a:r>
              <a:rPr lang="en-US" dirty="0"/>
              <a:t> equal zero </a:t>
            </a:r>
            <a:br>
              <a:rPr lang="en-US" dirty="0"/>
            </a:br>
            <a:r>
              <a:rPr lang="en-US" dirty="0"/>
              <a:t>indicates code should</a:t>
            </a:r>
            <a:br>
              <a:rPr lang="en-US" dirty="0"/>
            </a:br>
            <a:r>
              <a:rPr lang="en-US" dirty="0"/>
              <a:t>set K</a:t>
            </a:r>
            <a:r>
              <a:rPr lang="en-US" baseline="-25000" dirty="0"/>
              <a:t>E</a:t>
            </a:r>
            <a:r>
              <a:rPr lang="en-US" dirty="0"/>
              <a:t> so </a:t>
            </a:r>
            <a:r>
              <a:rPr lang="en-US" dirty="0" err="1"/>
              <a:t>V</a:t>
            </a:r>
            <a:r>
              <a:rPr lang="en-US" baseline="-25000" dirty="0" err="1"/>
              <a:t>r</a:t>
            </a:r>
            <a:r>
              <a:rPr lang="en-US" dirty="0"/>
              <a:t> initializes</a:t>
            </a:r>
            <a:br>
              <a:rPr lang="en-US" dirty="0"/>
            </a:br>
            <a:r>
              <a:rPr lang="en-US" dirty="0"/>
              <a:t>to zero; this is used to mimic</a:t>
            </a:r>
            <a:br>
              <a:rPr lang="en-US" dirty="0"/>
            </a:br>
            <a:r>
              <a:rPr lang="en-US" dirty="0"/>
              <a:t>the operator action of trimming this value</a:t>
            </a:r>
          </a:p>
          <a:p>
            <a:endParaRPr lang="en-US" dirty="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685" t="2632" r="-251" b="8947"/>
          <a:stretch/>
        </p:blipFill>
        <p:spPr bwMode="auto">
          <a:xfrm>
            <a:off x="4937760" y="3200400"/>
            <a:ext cx="3714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49</a:t>
            </a:fld>
            <a:endParaRPr lang="en-US" sz="2000" dirty="0">
              <a:solidFill>
                <a:srgbClr val="1E0000"/>
              </a:solidFill>
            </a:endParaRPr>
          </a:p>
        </p:txBody>
      </p:sp>
    </p:spTree>
    <p:extLst>
      <p:ext uri="{BB962C8B-B14F-4D97-AF65-F5344CB8AC3E}">
        <p14:creationId xmlns:p14="http://schemas.microsoft.com/office/powerpoint/2010/main" val="3877996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Exciter </a:t>
            </a:r>
            <a:r>
              <a:rPr lang="en-US" dirty="0"/>
              <a:t>Models</a:t>
            </a:r>
          </a:p>
        </p:txBody>
      </p:sp>
      <p:grpSp>
        <p:nvGrpSpPr>
          <p:cNvPr id="9" name="Group 8"/>
          <p:cNvGrpSpPr/>
          <p:nvPr/>
        </p:nvGrpSpPr>
        <p:grpSpPr>
          <a:xfrm>
            <a:off x="647700" y="1211308"/>
            <a:ext cx="8039100" cy="5010150"/>
            <a:chOff x="152400" y="1466850"/>
            <a:chExt cx="8039100" cy="5010150"/>
          </a:xfrm>
        </p:grpSpPr>
        <p:pic>
          <p:nvPicPr>
            <p:cNvPr id="10" name="Picture 9" descr="C:\pw\version.150\SimulatorHelp\Content\image\Transient_Overview_Generator_Model_Relationships.gif"/>
            <p:cNvPicPr>
              <a:picLocks noChangeAspect="1" noChangeArrowheads="1"/>
            </p:cNvPicPr>
            <p:nvPr/>
          </p:nvPicPr>
          <p:blipFill>
            <a:blip r:embed="rId2" cstate="print"/>
            <a:srcRect/>
            <a:stretch>
              <a:fillRect/>
            </a:stretch>
          </p:blipFill>
          <p:spPr bwMode="auto">
            <a:xfrm>
              <a:off x="990600" y="1466850"/>
              <a:ext cx="6477000" cy="3397250"/>
            </a:xfrm>
            <a:prstGeom prst="rect">
              <a:avLst/>
            </a:prstGeom>
            <a:noFill/>
            <a:ln w="9525">
              <a:noFill/>
              <a:miter lim="800000"/>
              <a:headEnd/>
              <a:tailEnd/>
            </a:ln>
          </p:spPr>
        </p:pic>
        <p:grpSp>
          <p:nvGrpSpPr>
            <p:cNvPr id="11" name="Group 10"/>
            <p:cNvGrpSpPr/>
            <p:nvPr/>
          </p:nvGrpSpPr>
          <p:grpSpPr>
            <a:xfrm>
              <a:off x="152400" y="4876800"/>
              <a:ext cx="8039100" cy="1600200"/>
              <a:chOff x="152400" y="4876800"/>
              <a:chExt cx="8039100" cy="1600200"/>
            </a:xfrm>
          </p:grpSpPr>
          <p:pic>
            <p:nvPicPr>
              <p:cNvPr id="12" name="Picture 11"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r="44186" b="50920"/>
              <a:stretch>
                <a:fillRect/>
              </a:stretch>
            </p:blipFill>
            <p:spPr bwMode="auto">
              <a:xfrm>
                <a:off x="152400" y="4953000"/>
                <a:ext cx="2743200" cy="1524000"/>
              </a:xfrm>
              <a:prstGeom prst="rect">
                <a:avLst/>
              </a:prstGeom>
              <a:noFill/>
              <a:ln w="9525">
                <a:noFill/>
                <a:miter lim="800000"/>
                <a:headEnd/>
                <a:tailEnd/>
              </a:ln>
            </p:spPr>
          </p:pic>
          <p:pic>
            <p:nvPicPr>
              <p:cNvPr id="13" name="Picture 12"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t="49080"/>
              <a:stretch>
                <a:fillRect/>
              </a:stretch>
            </p:blipFill>
            <p:spPr bwMode="auto">
              <a:xfrm>
                <a:off x="3276600" y="4876800"/>
                <a:ext cx="4914900" cy="1581150"/>
              </a:xfrm>
              <a:prstGeom prst="rect">
                <a:avLst/>
              </a:prstGeom>
              <a:noFill/>
              <a:ln w="9525">
                <a:noFill/>
                <a:miter lim="800000"/>
                <a:headEnd/>
                <a:tailEnd/>
              </a:ln>
            </p:spPr>
          </p:pic>
        </p:grpSp>
      </p:grpSp>
      <p:sp>
        <p:nvSpPr>
          <p:cNvPr id="15" name="Oval 14"/>
          <p:cNvSpPr>
            <a:spLocks noChangeArrowheads="1"/>
          </p:cNvSpPr>
          <p:nvPr/>
        </p:nvSpPr>
        <p:spPr bwMode="auto">
          <a:xfrm>
            <a:off x="4114800" y="1828800"/>
            <a:ext cx="2895600" cy="1600200"/>
          </a:xfrm>
          <a:prstGeom prst="ellipse">
            <a:avLst/>
          </a:prstGeom>
          <a:solidFill>
            <a:schemeClr val="accent1">
              <a:alpha val="30196"/>
            </a:schemeClr>
          </a:solidFill>
          <a:ln w="28575" algn="ctr">
            <a:solidFill>
              <a:schemeClr val="accent2"/>
            </a:solidFill>
            <a:round/>
            <a:headEnd type="none" w="sm" len="sm"/>
            <a:tailEnd type="none" w="sm" len="sm"/>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dirty="0">
              <a:solidFill>
                <a:schemeClr val="tx1"/>
              </a:solidFill>
            </a:endParaRPr>
          </a:p>
        </p:txBody>
      </p:sp>
      <p:sp>
        <p:nvSpPr>
          <p:cNvPr id="1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2797088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Exciters, Including AVR</a:t>
            </a:r>
          </a:p>
        </p:txBody>
      </p:sp>
      <p:sp>
        <p:nvSpPr>
          <p:cNvPr id="3" name="Content Placeholder 2"/>
          <p:cNvSpPr>
            <a:spLocks noGrp="1"/>
          </p:cNvSpPr>
          <p:nvPr>
            <p:ph idx="1"/>
          </p:nvPr>
        </p:nvSpPr>
        <p:spPr>
          <a:xfrm>
            <a:off x="365760" y="1280160"/>
            <a:ext cx="8702040" cy="3733800"/>
          </a:xfrm>
        </p:spPr>
        <p:txBody>
          <a:bodyPr/>
          <a:lstStyle/>
          <a:p>
            <a:r>
              <a:rPr lang="en-US" dirty="0"/>
              <a:t>Exciters are used to control the synchronous machine field voltage and current</a:t>
            </a:r>
          </a:p>
          <a:p>
            <a:pPr lvl="1"/>
            <a:r>
              <a:rPr lang="en-US" dirty="0"/>
              <a:t>Usually modeled with automatic voltage regulator included</a:t>
            </a:r>
          </a:p>
          <a:p>
            <a:r>
              <a:rPr lang="en-US" dirty="0"/>
              <a:t>A useful reference is IEEE </a:t>
            </a:r>
            <a:r>
              <a:rPr lang="en-US" dirty="0" err="1"/>
              <a:t>Std</a:t>
            </a:r>
            <a:r>
              <a:rPr lang="en-US" dirty="0"/>
              <a:t> 421.5-2016 </a:t>
            </a:r>
          </a:p>
          <a:p>
            <a:pPr lvl="1"/>
            <a:r>
              <a:rPr lang="en-US" dirty="0"/>
              <a:t>U</a:t>
            </a:r>
            <a:r>
              <a:rPr lang="en-US" dirty="0" smtClean="0"/>
              <a:t>pdated </a:t>
            </a:r>
            <a:r>
              <a:rPr lang="en-US" dirty="0"/>
              <a:t>from the 2005 </a:t>
            </a:r>
            <a:r>
              <a:rPr lang="en-US" dirty="0" smtClean="0"/>
              <a:t>edition</a:t>
            </a:r>
            <a:endParaRPr lang="en-US" dirty="0"/>
          </a:p>
          <a:p>
            <a:pPr lvl="1"/>
            <a:r>
              <a:rPr lang="en-US" dirty="0"/>
              <a:t>Covers the major types of exciters used in transient stability</a:t>
            </a:r>
          </a:p>
          <a:p>
            <a:pPr lvl="1"/>
            <a:r>
              <a:rPr lang="en-US" dirty="0"/>
              <a:t>Continuation of standard designs started with  "Computer Representation of Excitation Systems," </a:t>
            </a:r>
            <a:r>
              <a:rPr lang="en-US" i="1" dirty="0"/>
              <a:t>IEEE Trans. Power App. and Syst.</a:t>
            </a:r>
            <a:r>
              <a:rPr lang="en-US" dirty="0"/>
              <a:t>, vol. pas-87, pp. 1460-1464, June 1968</a:t>
            </a:r>
          </a:p>
          <a:p>
            <a:r>
              <a:rPr lang="en-US" dirty="0"/>
              <a:t>Another reference is P. </a:t>
            </a:r>
            <a:r>
              <a:rPr lang="en-US" dirty="0" err="1"/>
              <a:t>Kundur</a:t>
            </a:r>
            <a:r>
              <a:rPr lang="en-US" dirty="0"/>
              <a:t>, </a:t>
            </a:r>
            <a:r>
              <a:rPr lang="en-US" i="1" dirty="0"/>
              <a:t>Power System Stability and Control</a:t>
            </a:r>
            <a:r>
              <a:rPr lang="en-US" dirty="0"/>
              <a:t>, EPRI, McGraw-Hill, 1994 </a:t>
            </a:r>
          </a:p>
          <a:p>
            <a:pPr lvl="1"/>
            <a:r>
              <a:rPr lang="en-US" dirty="0"/>
              <a:t>Exciters are covered in Chapter 8 as are block diagram basics</a:t>
            </a:r>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306351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Block Diagram</a:t>
            </a:r>
          </a:p>
        </p:txBody>
      </p:sp>
      <p:sp>
        <p:nvSpPr>
          <p:cNvPr id="6" name="TextBox 3"/>
          <p:cNvSpPr txBox="1"/>
          <p:nvPr/>
        </p:nvSpPr>
        <p:spPr>
          <a:xfrm>
            <a:off x="693827" y="6229817"/>
            <a:ext cx="7276416"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800" dirty="0" smtClean="0">
                <a:solidFill>
                  <a:srgbClr val="1E0000"/>
                </a:solidFill>
              </a:rPr>
              <a:t>Image source: Fig 8.1 of </a:t>
            </a:r>
            <a:r>
              <a:rPr lang="en-US" sz="1800" dirty="0" err="1" smtClean="0">
                <a:solidFill>
                  <a:srgbClr val="1E0000"/>
                </a:solidFill>
              </a:rPr>
              <a:t>Kundur</a:t>
            </a:r>
            <a:r>
              <a:rPr lang="en-US" sz="1800" dirty="0" smtClean="0">
                <a:solidFill>
                  <a:srgbClr val="1E0000"/>
                </a:solidFill>
              </a:rPr>
              <a:t>, </a:t>
            </a:r>
            <a:r>
              <a:rPr lang="en-US" sz="1800" i="1" dirty="0">
                <a:solidFill>
                  <a:srgbClr val="1E0000"/>
                </a:solidFill>
              </a:rPr>
              <a:t>Power System Stability and Control</a:t>
            </a:r>
            <a:r>
              <a:rPr lang="en-US" sz="1800" dirty="0" smtClean="0">
                <a:solidFill>
                  <a:srgbClr val="1E0000"/>
                </a:solidFill>
              </a:rPr>
              <a:t> </a:t>
            </a:r>
            <a:endParaRPr lang="en-US" sz="1800" dirty="0">
              <a:solidFill>
                <a:srgbClr val="1E0000"/>
              </a:solidFill>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r="-2231" b="-3367"/>
          <a:stretch/>
        </p:blipFill>
        <p:spPr>
          <a:xfrm>
            <a:off x="489438" y="1447800"/>
            <a:ext cx="7685194" cy="4648200"/>
          </a:xfrm>
          <a:prstGeom prst="rect">
            <a:avLst/>
          </a:prstGeom>
          <a:scene3d>
            <a:camera prst="orthographicFront">
              <a:rot lat="0" lon="0" rev="21594000"/>
            </a:camera>
            <a:lightRig rig="threePt" dir="t"/>
          </a:scene3d>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222474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Types </a:t>
            </a:r>
            <a:r>
              <a:rPr lang="en-US" dirty="0"/>
              <a:t>of Exciters</a:t>
            </a:r>
          </a:p>
        </p:txBody>
      </p:sp>
      <p:sp>
        <p:nvSpPr>
          <p:cNvPr id="3" name="Content Placeholder 2"/>
          <p:cNvSpPr>
            <a:spLocks noGrp="1"/>
          </p:cNvSpPr>
          <p:nvPr>
            <p:ph idx="1"/>
          </p:nvPr>
        </p:nvSpPr>
        <p:spPr/>
        <p:txBody>
          <a:bodyPr/>
          <a:lstStyle/>
          <a:p>
            <a:r>
              <a:rPr lang="en-US" dirty="0"/>
              <a:t>None, which would be the case for a permanent magnet generator</a:t>
            </a:r>
          </a:p>
          <a:p>
            <a:pPr lvl="1"/>
            <a:r>
              <a:rPr lang="en-US" dirty="0"/>
              <a:t>primarily used with wind turbines with ac-dc-ac converters</a:t>
            </a:r>
          </a:p>
          <a:p>
            <a:r>
              <a:rPr lang="en-US" dirty="0"/>
              <a:t>DC: Utilize a dc generator as the source of the field voltage through slip rings</a:t>
            </a:r>
          </a:p>
          <a:p>
            <a:r>
              <a:rPr lang="en-US" dirty="0"/>
              <a:t>AC: Use an ac generator on the generator shaft, with output rectified to produce the dc field voltage; brushless with a rotating rectifier system</a:t>
            </a:r>
          </a:p>
          <a:p>
            <a:r>
              <a:rPr lang="en-US" dirty="0"/>
              <a:t>Static: Exciter is static, with field current supplied through slip rings</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2167586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3435</TotalTime>
  <Words>1964</Words>
  <Application>Microsoft Office PowerPoint</Application>
  <PresentationFormat>On-screen Show (4:3)</PresentationFormat>
  <Paragraphs>334</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Capsules</vt:lpstr>
      <vt:lpstr>Equation</vt:lpstr>
      <vt:lpstr>Bitmap Image</vt:lpstr>
      <vt:lpstr>ECEN 667  Power System Stability</vt:lpstr>
      <vt:lpstr>Announcements</vt:lpstr>
      <vt:lpstr>Dynamic Models  in the Physical Structure: Exciters</vt:lpstr>
      <vt:lpstr>Larger Scale Stability Study</vt:lpstr>
      <vt:lpstr>Larger Scale Stability Study</vt:lpstr>
      <vt:lpstr>Exciter Models</vt:lpstr>
      <vt:lpstr>Exciters, Including AVR</vt:lpstr>
      <vt:lpstr>Functional Block Diagram</vt:lpstr>
      <vt:lpstr>Potential Types of Exciters</vt:lpstr>
      <vt:lpstr>IEEET1 Exciter</vt:lpstr>
      <vt:lpstr>Block Diagram Basics</vt:lpstr>
      <vt:lpstr>Integrator Block</vt:lpstr>
      <vt:lpstr>First Order Lag Block</vt:lpstr>
      <vt:lpstr>Derivative Block</vt:lpstr>
      <vt:lpstr>State Equations for More Complicated Functions</vt:lpstr>
      <vt:lpstr>General Block Diagram Approach</vt:lpstr>
      <vt:lpstr>Derivative Example</vt:lpstr>
      <vt:lpstr>Lead-Lag Block</vt:lpstr>
      <vt:lpstr>Lead-Lag Block </vt:lpstr>
      <vt:lpstr>Limits: Windup versus Nonwindup</vt:lpstr>
      <vt:lpstr>Limits on First Order Lag </vt:lpstr>
      <vt:lpstr>Non-Windup Limit First Order Lag</vt:lpstr>
      <vt:lpstr>Lead-Lag Non-Windup Limits</vt:lpstr>
      <vt:lpstr>Ignored States</vt:lpstr>
      <vt:lpstr>Brief Review of DC Machines</vt:lpstr>
      <vt:lpstr>Review of DC Machines</vt:lpstr>
      <vt:lpstr>Types of DC Machines</vt:lpstr>
      <vt:lpstr>Separately Excited DC Exciter</vt:lpstr>
      <vt:lpstr>Separately Excited DC Exciter</vt:lpstr>
      <vt:lpstr>Separately Excited DC Exciter</vt:lpstr>
      <vt:lpstr>Separately Excited DC Exciter</vt:lpstr>
      <vt:lpstr>Separately Excited Scaled Values</vt:lpstr>
      <vt:lpstr>The Self-Excited Exciter</vt:lpstr>
      <vt:lpstr>Self and Separated Excited Exciters</vt:lpstr>
      <vt:lpstr>Exciter Model IEEET1 KE Values</vt:lpstr>
      <vt:lpstr>Saturation</vt:lpstr>
      <vt:lpstr>Exponential Saturation</vt:lpstr>
      <vt:lpstr>Exponential Saturation Example</vt:lpstr>
      <vt:lpstr>Voltage Regulator Model</vt:lpstr>
      <vt:lpstr>Feedback</vt:lpstr>
      <vt:lpstr>Feedback</vt:lpstr>
      <vt:lpstr>IEEET1 Model Evolution</vt:lpstr>
      <vt:lpstr>IEEEX1</vt:lpstr>
      <vt:lpstr>IEEET1 Evolution</vt:lpstr>
      <vt:lpstr>IEEET1 Evolution</vt:lpstr>
      <vt:lpstr>IEEET1 Example</vt:lpstr>
      <vt:lpstr>IEEE T1 Example</vt:lpstr>
      <vt:lpstr>IEEET1 Example</vt:lpstr>
      <vt:lpstr>IEEET1 Example</vt:lpstr>
      <vt:lpstr>WECC Case Type 1 Exciters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Tom</cp:lastModifiedBy>
  <cp:revision>406</cp:revision>
  <cp:lastPrinted>2021-09-10T12:33:01Z</cp:lastPrinted>
  <dcterms:created xsi:type="dcterms:W3CDTF">2000-05-11T14:27:08Z</dcterms:created>
  <dcterms:modified xsi:type="dcterms:W3CDTF">2021-09-30T15:53:52Z</dcterms:modified>
</cp:coreProperties>
</file>