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9"/>
  </p:notesMasterIdLst>
  <p:handoutMasterIdLst>
    <p:handoutMasterId r:id="rId60"/>
  </p:handoutMasterIdLst>
  <p:sldIdLst>
    <p:sldId id="258" r:id="rId2"/>
    <p:sldId id="399" r:id="rId3"/>
    <p:sldId id="803" r:id="rId4"/>
    <p:sldId id="804" r:id="rId5"/>
    <p:sldId id="805" r:id="rId6"/>
    <p:sldId id="812" r:id="rId7"/>
    <p:sldId id="813" r:id="rId8"/>
    <p:sldId id="814" r:id="rId9"/>
    <p:sldId id="815" r:id="rId10"/>
    <p:sldId id="816" r:id="rId11"/>
    <p:sldId id="817" r:id="rId12"/>
    <p:sldId id="818" r:id="rId13"/>
    <p:sldId id="819" r:id="rId14"/>
    <p:sldId id="820" r:id="rId15"/>
    <p:sldId id="821" r:id="rId16"/>
    <p:sldId id="822" r:id="rId17"/>
    <p:sldId id="823" r:id="rId18"/>
    <p:sldId id="824" r:id="rId19"/>
    <p:sldId id="825" r:id="rId20"/>
    <p:sldId id="826" r:id="rId21"/>
    <p:sldId id="827" r:id="rId22"/>
    <p:sldId id="828" r:id="rId23"/>
    <p:sldId id="829" r:id="rId24"/>
    <p:sldId id="830" r:id="rId25"/>
    <p:sldId id="831" r:id="rId26"/>
    <p:sldId id="832" r:id="rId27"/>
    <p:sldId id="833" r:id="rId28"/>
    <p:sldId id="834" r:id="rId29"/>
    <p:sldId id="835" r:id="rId30"/>
    <p:sldId id="836" r:id="rId31"/>
    <p:sldId id="837" r:id="rId32"/>
    <p:sldId id="838" r:id="rId33"/>
    <p:sldId id="839" r:id="rId34"/>
    <p:sldId id="840" r:id="rId35"/>
    <p:sldId id="844" r:id="rId36"/>
    <p:sldId id="845" r:id="rId37"/>
    <p:sldId id="846" r:id="rId38"/>
    <p:sldId id="847" r:id="rId39"/>
    <p:sldId id="848" r:id="rId40"/>
    <p:sldId id="849" r:id="rId41"/>
    <p:sldId id="850" r:id="rId42"/>
    <p:sldId id="851" r:id="rId43"/>
    <p:sldId id="852" r:id="rId44"/>
    <p:sldId id="853" r:id="rId45"/>
    <p:sldId id="854" r:id="rId46"/>
    <p:sldId id="855" r:id="rId47"/>
    <p:sldId id="856" r:id="rId48"/>
    <p:sldId id="857" r:id="rId49"/>
    <p:sldId id="858" r:id="rId50"/>
    <p:sldId id="859" r:id="rId51"/>
    <p:sldId id="860" r:id="rId52"/>
    <p:sldId id="861" r:id="rId53"/>
    <p:sldId id="862" r:id="rId54"/>
    <p:sldId id="863" r:id="rId55"/>
    <p:sldId id="864" r:id="rId56"/>
    <p:sldId id="865" r:id="rId57"/>
    <p:sldId id="866" r:id="rId58"/>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7" d="100"/>
          <a:sy n="107" d="100"/>
        </p:scale>
        <p:origin x="-165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103"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10/5/2021</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baseline="0" dirty="0">
              <a:solidFill>
                <a:srgbClr val="1E0000"/>
              </a:solidFill>
            </a:endParaRPr>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001" t="23333" r="7999" b="20666"/>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54964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lvl1pPr>
              <a:defRPr baseline="0">
                <a:solidFill>
                  <a:srgbClr val="1E0000"/>
                </a:solidFill>
              </a:defRPr>
            </a:lvl1pPr>
          </a:lstStyle>
          <a:p>
            <a:r>
              <a:rPr lang="en-US" dirty="0"/>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Slide Number Placeholder 3"/>
          <p:cNvSpPr>
            <a:spLocks noGrp="1"/>
          </p:cNvSpPr>
          <p:nvPr>
            <p:ph type="sldNum" sz="quarter" idx="4294967295"/>
          </p:nvPr>
        </p:nvSpPr>
        <p:spPr>
          <a:xfrm>
            <a:off x="7086600" y="6324600"/>
            <a:ext cx="19050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4"/>
          </p:nvPr>
        </p:nvSpPr>
        <p:spPr>
          <a:xfrm>
            <a:off x="8397380" y="6324600"/>
            <a:ext cx="594220" cy="457200"/>
          </a:xfrm>
          <a:prstGeom prst="rect">
            <a:avLst/>
          </a:prstGeom>
        </p:spPr>
        <p:txBody>
          <a:bodyPr/>
          <a:lstStyle/>
          <a:p>
            <a:pPr algn="r">
              <a:defRPr/>
            </a:pPr>
            <a:fld id="{0AF38EFD-512B-4531-8A51-5AEF24EFF359}" type="slidenum">
              <a:rPr lang="en-US" sz="2000" smtClean="0"/>
              <a:pPr algn="r">
                <a:defRPr/>
              </a:pPr>
              <a:t>‹#›</a:t>
            </a:fld>
            <a:endParaRPr lang="en-US" sz="2000" dirty="0"/>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baseline="0">
          <a:solidFill>
            <a:srgbClr val="1E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2.wmf"/><Relationship Id="rId4" Type="http://schemas.openxmlformats.org/officeDocument/2006/relationships/image" Target="../media/image61.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6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64.wmf"/></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solidFill>
                  <a:srgbClr val="1E0000"/>
                </a:solidFill>
              </a:rPr>
              <a:t>ECEN 667 </a:t>
            </a:r>
            <a:br>
              <a:rPr lang="en-US" altLang="en-US" dirty="0">
                <a:solidFill>
                  <a:srgbClr val="1E0000"/>
                </a:solidFill>
              </a:rPr>
            </a:br>
            <a:r>
              <a:rPr lang="en-US" altLang="en-US" dirty="0">
                <a:solidFill>
                  <a:srgbClr val="1E0000"/>
                </a:solidFill>
              </a:rPr>
              <a:t>Power System Stability</a:t>
            </a:r>
          </a:p>
        </p:txBody>
      </p:sp>
      <p:sp>
        <p:nvSpPr>
          <p:cNvPr id="6" name="Rectangle 5"/>
          <p:cNvSpPr/>
          <p:nvPr/>
        </p:nvSpPr>
        <p:spPr>
          <a:xfrm>
            <a:off x="304800" y="1752600"/>
            <a:ext cx="8686800" cy="1766637"/>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a:t>
            </a:r>
            <a:r>
              <a:rPr lang="en-US" sz="3200" b="1" kern="0" dirty="0" smtClean="0">
                <a:solidFill>
                  <a:srgbClr val="1E0000"/>
                </a:solidFill>
                <a:latin typeface="Arial" pitchFamily="34" charset="0"/>
                <a:cs typeface="Arial" pitchFamily="34" charset="0"/>
              </a:rPr>
              <a:t>11: Exciters and Governors</a:t>
            </a:r>
            <a:endParaRPr lang="en-US" sz="3200" b="1" kern="0" dirty="0">
              <a:solidFill>
                <a:srgbClr val="1E0000"/>
              </a:solidFill>
              <a:latin typeface="Arial" pitchFamily="34" charset="0"/>
              <a:cs typeface="Arial" pitchFamily="34" charset="0"/>
            </a:endParaRPr>
          </a:p>
          <a:p>
            <a:pPr algn="ctr"/>
            <a:endParaRPr lang="en-US" sz="3200" b="1" kern="0" dirty="0">
              <a:solidFill>
                <a:schemeClr val="tx1">
                  <a:lumMod val="50000"/>
                </a:schemeClr>
              </a:solidFill>
              <a:latin typeface="Arial" pitchFamily="34" charset="0"/>
              <a:cs typeface="Arial" pitchFamily="34" charset="0"/>
            </a:endParaRPr>
          </a:p>
          <a:p>
            <a:pPr algn="ct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solidFill>
                  <a:srgbClr val="1E0000"/>
                </a:solidFill>
              </a:rPr>
              <a:t>Prof. Tom Overbye</a:t>
            </a:r>
          </a:p>
          <a:p>
            <a:r>
              <a:rPr lang="en-US" dirty="0">
                <a:solidFill>
                  <a:srgbClr val="1E0000"/>
                </a:solidFill>
              </a:rPr>
              <a:t>Dept. of Electrical and Computer Engineering</a:t>
            </a:r>
          </a:p>
          <a:p>
            <a:r>
              <a:rPr lang="en-US" dirty="0">
                <a:solidFill>
                  <a:srgbClr val="1E0000"/>
                </a:solidFill>
              </a:rPr>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2600 MW Loss Frequency Recovery</a:t>
            </a:r>
            <a:endParaRPr lang="en-US" dirty="0"/>
          </a:p>
        </p:txBody>
      </p:sp>
      <p:pic>
        <p:nvPicPr>
          <p:cNvPr id="4" name="Picture 1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91603"/>
            <a:ext cx="7558088"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TextBox 3"/>
          <p:cNvSpPr txBox="1">
            <a:spLocks noChangeArrowheads="1"/>
          </p:cNvSpPr>
          <p:nvPr/>
        </p:nvSpPr>
        <p:spPr bwMode="auto">
          <a:xfrm>
            <a:off x="1371600" y="5939803"/>
            <a:ext cx="5256213" cy="461963"/>
          </a:xfrm>
          <a:prstGeom prst="rect">
            <a:avLst/>
          </a:prstGeom>
          <a:solidFill>
            <a:srgbClr val="FFD4D4"/>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Frequency recovers in about ten minutes </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9</a:t>
            </a:fld>
            <a:endParaRPr lang="en-US" sz="2000" dirty="0">
              <a:solidFill>
                <a:srgbClr val="1E0000"/>
              </a:solidFill>
            </a:endParaRPr>
          </a:p>
        </p:txBody>
      </p:sp>
    </p:spTree>
    <p:extLst>
      <p:ext uri="{BB962C8B-B14F-4D97-AF65-F5344CB8AC3E}">
        <p14:creationId xmlns:p14="http://schemas.microsoft.com/office/powerpoint/2010/main" val="258360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Definition</a:t>
            </a:r>
          </a:p>
        </p:txBody>
      </p:sp>
      <p:sp>
        <p:nvSpPr>
          <p:cNvPr id="3" name="Content Placeholder 2"/>
          <p:cNvSpPr>
            <a:spLocks noGrp="1"/>
          </p:cNvSpPr>
          <p:nvPr>
            <p:ph idx="1"/>
          </p:nvPr>
        </p:nvSpPr>
        <p:spPr>
          <a:xfrm>
            <a:off x="365760" y="1280160"/>
            <a:ext cx="8549640" cy="3733800"/>
          </a:xfrm>
        </p:spPr>
        <p:txBody>
          <a:bodyPr/>
          <a:lstStyle/>
          <a:p>
            <a:r>
              <a:rPr lang="en-US" dirty="0"/>
              <a:t>FERC defines in RM13-11: “Frequency response is a measure of an Interconnection’s ability to stabilize frequency immediately following the sudden loss of generation or load, and is a critical component of the reliable operation of the Bulk-Power System, particularly during disturbances and recoveries.”</a:t>
            </a:r>
          </a:p>
          <a:p>
            <a:r>
              <a:rPr lang="en-US" dirty="0"/>
              <a:t>Design Event for WECC is N-2 (Palo Verde Outage) not to result in UFLS (59.5 Hz in WECC)</a:t>
            </a:r>
          </a:p>
          <a:p>
            <a:endParaRPr lang="en-US" dirty="0"/>
          </a:p>
        </p:txBody>
      </p:sp>
      <p:sp>
        <p:nvSpPr>
          <p:cNvPr id="4" name="Rectangle 3"/>
          <p:cNvSpPr/>
          <p:nvPr/>
        </p:nvSpPr>
        <p:spPr>
          <a:xfrm>
            <a:off x="457200" y="6172200"/>
            <a:ext cx="7772400" cy="307777"/>
          </a:xfrm>
          <a:prstGeom prst="rect">
            <a:avLst/>
          </a:prstGeom>
        </p:spPr>
        <p:txBody>
          <a:bodyPr wrap="square">
            <a:spAutoFit/>
          </a:bodyPr>
          <a:lstStyle/>
          <a:p>
            <a:r>
              <a:rPr lang="en-US" sz="1400" dirty="0" smtClean="0">
                <a:solidFill>
                  <a:srgbClr val="1E0000"/>
                </a:solidFill>
              </a:rPr>
              <a:t>Source: wecc.biz/Reliability/Frequency%20Response%20Analysis%20-</a:t>
            </a:r>
            <a:r>
              <a:rPr lang="en-US" sz="1400" dirty="0">
                <a:solidFill>
                  <a:srgbClr val="1E0000"/>
                </a:solidFill>
              </a:rPr>
              <a:t>%20Dmitry%20Kosterev.pdf</a:t>
            </a:r>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10</a:t>
            </a:fld>
            <a:endParaRPr lang="en-US" sz="2000" dirty="0">
              <a:solidFill>
                <a:srgbClr val="1E0000"/>
              </a:solidFill>
            </a:endParaRPr>
          </a:p>
        </p:txBody>
      </p:sp>
    </p:spTree>
    <p:extLst>
      <p:ext uri="{BB962C8B-B14F-4D97-AF65-F5344CB8AC3E}">
        <p14:creationId xmlns:p14="http://schemas.microsoft.com/office/powerpoint/2010/main" val="2505863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Measure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12"/>
          <a:stretch/>
        </p:blipFill>
        <p:spPr bwMode="auto">
          <a:xfrm>
            <a:off x="381000" y="1431757"/>
            <a:ext cx="8382000" cy="510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4648" y="6379955"/>
            <a:ext cx="7824952" cy="307777"/>
          </a:xfrm>
          <a:prstGeom prst="rect">
            <a:avLst/>
          </a:prstGeom>
        </p:spPr>
        <p:txBody>
          <a:bodyPr wrap="square">
            <a:spAutoFit/>
          </a:bodyPr>
          <a:lstStyle/>
          <a:p>
            <a:r>
              <a:rPr lang="en-US" sz="1400" dirty="0" smtClean="0">
                <a:solidFill>
                  <a:srgbClr val="1E0000"/>
                </a:solidFill>
              </a:rPr>
              <a:t>Source: wecc.biz/Reliability/Frequency%20Response%20Analysis%20-</a:t>
            </a:r>
            <a:r>
              <a:rPr lang="en-US" sz="1400" dirty="0">
                <a:solidFill>
                  <a:srgbClr val="1E0000"/>
                </a:solidFill>
              </a:rPr>
              <a:t>%20Dmitry%20Kosterev.pdf</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11</a:t>
            </a:fld>
            <a:endParaRPr lang="en-US" sz="2000" dirty="0">
              <a:solidFill>
                <a:srgbClr val="1E0000"/>
              </a:solidFill>
            </a:endParaRPr>
          </a:p>
        </p:txBody>
      </p:sp>
    </p:spTree>
    <p:extLst>
      <p:ext uri="{BB962C8B-B14F-4D97-AF65-F5344CB8AC3E}">
        <p14:creationId xmlns:p14="http://schemas.microsoft.com/office/powerpoint/2010/main" val="527012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WECC Interconnection Performance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43000" y="1219200"/>
            <a:ext cx="6781800" cy="498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0" y="6383547"/>
            <a:ext cx="7693572" cy="307777"/>
          </a:xfrm>
          <a:prstGeom prst="rect">
            <a:avLst/>
          </a:prstGeom>
        </p:spPr>
        <p:txBody>
          <a:bodyPr wrap="square">
            <a:spAutoFit/>
          </a:bodyPr>
          <a:lstStyle/>
          <a:p>
            <a:r>
              <a:rPr lang="en-US" sz="1400" dirty="0" smtClean="0">
                <a:solidFill>
                  <a:srgbClr val="1E0000"/>
                </a:solidFill>
              </a:rPr>
              <a:t>Source: wecc.biz/Reliability/Frequency%20Response%20Analysis%20-</a:t>
            </a:r>
            <a:r>
              <a:rPr lang="en-US" sz="1400" dirty="0">
                <a:solidFill>
                  <a:srgbClr val="1E0000"/>
                </a:solidFill>
              </a:rPr>
              <a:t>%20Dmitry%20Kosterev.pdf</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12</a:t>
            </a:fld>
            <a:endParaRPr lang="en-US" sz="2000" dirty="0">
              <a:solidFill>
                <a:srgbClr val="1E0000"/>
              </a:solidFill>
            </a:endParaRPr>
          </a:p>
        </p:txBody>
      </p:sp>
    </p:spTree>
    <p:extLst>
      <p:ext uri="{BB962C8B-B14F-4D97-AF65-F5344CB8AC3E}">
        <p14:creationId xmlns:p14="http://schemas.microsoft.com/office/powerpoint/2010/main" val="412471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Generation Overview</a:t>
            </a:r>
            <a:endParaRPr lang="en-US" dirty="0"/>
          </a:p>
        </p:txBody>
      </p:sp>
      <p:sp>
        <p:nvSpPr>
          <p:cNvPr id="3" name="Content Placeholder 2"/>
          <p:cNvSpPr>
            <a:spLocks noGrp="1"/>
          </p:cNvSpPr>
          <p:nvPr>
            <p:ph idx="1"/>
          </p:nvPr>
        </p:nvSpPr>
        <p:spPr>
          <a:xfrm>
            <a:off x="365760" y="1280160"/>
            <a:ext cx="8473440" cy="3733800"/>
          </a:xfrm>
        </p:spPr>
        <p:txBody>
          <a:bodyPr/>
          <a:lstStyle/>
          <a:p>
            <a:r>
              <a:rPr lang="en-US" dirty="0"/>
              <a:t>Goal is to maintain constant frequency with changing load</a:t>
            </a:r>
          </a:p>
          <a:p>
            <a:r>
              <a:rPr lang="en-US" dirty="0"/>
              <a:t>If there is just a single generator, such with an emergency generator or isolated system, then an isochronous governor is used</a:t>
            </a:r>
          </a:p>
          <a:p>
            <a:pPr lvl="1"/>
            <a:r>
              <a:rPr lang="en-US" dirty="0"/>
              <a:t>Integrates frequency error to insure frequency goes back to</a:t>
            </a:r>
            <a:br>
              <a:rPr lang="en-US" dirty="0"/>
            </a:br>
            <a:r>
              <a:rPr lang="en-US" dirty="0"/>
              <a:t>the desired value</a:t>
            </a:r>
          </a:p>
          <a:p>
            <a:pPr lvl="1"/>
            <a:r>
              <a:rPr lang="en-US" dirty="0"/>
              <a:t>Cannot be used with</a:t>
            </a:r>
            <a:br>
              <a:rPr lang="en-US" dirty="0"/>
            </a:br>
            <a:r>
              <a:rPr lang="en-US" dirty="0"/>
              <a:t>interconnected systems</a:t>
            </a:r>
            <a:br>
              <a:rPr lang="en-US" dirty="0"/>
            </a:br>
            <a:r>
              <a:rPr lang="en-US" dirty="0"/>
              <a:t>because of "hunting"</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91000" y="3962400"/>
            <a:ext cx="4480560" cy="2377440"/>
          </a:xfrm>
          <a:prstGeom prst="rect">
            <a:avLst/>
          </a:prstGeom>
        </p:spPr>
      </p:pic>
      <p:sp>
        <p:nvSpPr>
          <p:cNvPr id="5" name="Rectangle 4"/>
          <p:cNvSpPr/>
          <p:nvPr/>
        </p:nvSpPr>
        <p:spPr>
          <a:xfrm>
            <a:off x="287547" y="6172200"/>
            <a:ext cx="4284453" cy="338554"/>
          </a:xfrm>
          <a:prstGeom prst="rect">
            <a:avLst/>
          </a:prstGeom>
        </p:spPr>
        <p:txBody>
          <a:bodyPr wrap="square">
            <a:spAutoFit/>
          </a:bodyPr>
          <a:lstStyle/>
          <a:p>
            <a:r>
              <a:rPr lang="en-US" sz="1600" dirty="0">
                <a:solidFill>
                  <a:srgbClr val="1E0000"/>
                </a:solidFill>
              </a:rPr>
              <a:t>Image source: Wood/</a:t>
            </a:r>
            <a:r>
              <a:rPr lang="en-US" sz="1600" dirty="0" err="1">
                <a:solidFill>
                  <a:srgbClr val="1E0000"/>
                </a:solidFill>
              </a:rPr>
              <a:t>Wollenberg</a:t>
            </a:r>
            <a:r>
              <a:rPr lang="en-US" sz="1600" dirty="0">
                <a:solidFill>
                  <a:srgbClr val="1E0000"/>
                </a:solidFill>
              </a:rPr>
              <a:t>, 2</a:t>
            </a:r>
            <a:r>
              <a:rPr lang="en-US" sz="1600" baseline="30000" dirty="0">
                <a:solidFill>
                  <a:srgbClr val="1E0000"/>
                </a:solidFill>
              </a:rPr>
              <a:t>nd</a:t>
            </a:r>
            <a:r>
              <a:rPr lang="en-US" sz="1600" dirty="0">
                <a:solidFill>
                  <a:srgbClr val="1E0000"/>
                </a:solidFill>
              </a:rPr>
              <a:t> edition</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613188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Generator “Hunting”</a:t>
            </a:r>
            <a:endParaRPr lang="en-US" dirty="0"/>
          </a:p>
        </p:txBody>
      </p:sp>
      <p:sp>
        <p:nvSpPr>
          <p:cNvPr id="3" name="Content Placeholder 2"/>
          <p:cNvSpPr>
            <a:spLocks noGrp="1"/>
          </p:cNvSpPr>
          <p:nvPr>
            <p:ph idx="1"/>
          </p:nvPr>
        </p:nvSpPr>
        <p:spPr>
          <a:xfrm>
            <a:off x="365760" y="1280160"/>
            <a:ext cx="8549640" cy="3733800"/>
          </a:xfrm>
        </p:spPr>
        <p:txBody>
          <a:bodyPr/>
          <a:lstStyle/>
          <a:p>
            <a:pPr>
              <a:buFont typeface="Arial" charset="0"/>
              <a:buChar char="•"/>
            </a:pPr>
            <a:r>
              <a:rPr lang="en-US" altLang="en-US" dirty="0"/>
              <a:t>Control system “hunting” is oscillation around an equilibrium point</a:t>
            </a:r>
          </a:p>
          <a:p>
            <a:pPr>
              <a:buFont typeface="Arial" charset="0"/>
              <a:buChar char="•"/>
            </a:pPr>
            <a:r>
              <a:rPr lang="en-US" altLang="en-US" dirty="0"/>
              <a:t>Trying to interconnect multiple isochronous generators will cause hunting because the frequency </a:t>
            </a:r>
            <a:r>
              <a:rPr lang="en-US" altLang="en-US" dirty="0" err="1"/>
              <a:t>setpoints</a:t>
            </a:r>
            <a:r>
              <a:rPr lang="en-US" altLang="en-US" dirty="0"/>
              <a:t> of the two generators are never exactly equal</a:t>
            </a:r>
          </a:p>
          <a:p>
            <a:pPr lvl="1">
              <a:buFont typeface="Arial" charset="0"/>
              <a:buChar char="•"/>
            </a:pPr>
            <a:r>
              <a:rPr lang="en-US" altLang="en-US" dirty="0"/>
              <a:t>One will be accumulating a frequency error trying to speed up the system, whereas the other will be trying to slow it down</a:t>
            </a:r>
          </a:p>
          <a:p>
            <a:pPr lvl="1">
              <a:buFont typeface="Arial" charset="0"/>
              <a:buChar char="•"/>
            </a:pPr>
            <a:r>
              <a:rPr lang="en-US" altLang="en-US" dirty="0"/>
              <a:t>The generators will NOT share the power load proportionally</a:t>
            </a:r>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1289674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idx="1"/>
          </p:nvPr>
        </p:nvSpPr>
        <p:spPr>
          <a:xfrm>
            <a:off x="365760" y="1280160"/>
            <a:ext cx="8549640" cy="1463040"/>
          </a:xfrm>
        </p:spPr>
        <p:txBody>
          <a:bodyPr/>
          <a:lstStyle/>
          <a:p>
            <a:r>
              <a:rPr lang="en-US" dirty="0"/>
              <a:t>WSCC 9 bus from before, gen 3 dropping (85 MW)</a:t>
            </a:r>
          </a:p>
          <a:p>
            <a:pPr lvl="1"/>
            <a:r>
              <a:rPr lang="en-US" dirty="0"/>
              <a:t>No infinite bus, gen 1 is modeled with an isochronous generator (PW ISOGov1 model)</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493" y="2743200"/>
            <a:ext cx="431131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40" r="20602"/>
          <a:stretch/>
        </p:blipFill>
        <p:spPr bwMode="auto">
          <a:xfrm>
            <a:off x="304800" y="2590800"/>
            <a:ext cx="427101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5222485"/>
            <a:ext cx="3657600" cy="1200329"/>
          </a:xfrm>
          <a:prstGeom prst="rect">
            <a:avLst/>
          </a:prstGeom>
          <a:solidFill>
            <a:srgbClr val="FFD4D4"/>
          </a:solidFill>
        </p:spPr>
        <p:txBody>
          <a:bodyPr wrap="square" rtlCol="0">
            <a:spAutoFit/>
          </a:bodyPr>
          <a:lstStyle/>
          <a:p>
            <a:r>
              <a:rPr lang="en-US" sz="2400" dirty="0">
                <a:solidFill>
                  <a:srgbClr val="1E0000"/>
                </a:solidFill>
              </a:rPr>
              <a:t>Gen 2 is modeled with no governor, so its mechanical power stays fixed</a:t>
            </a:r>
          </a:p>
        </p:txBody>
      </p:sp>
      <p:sp>
        <p:nvSpPr>
          <p:cNvPr id="8" name="TextBox 7"/>
          <p:cNvSpPr txBox="1"/>
          <p:nvPr/>
        </p:nvSpPr>
        <p:spPr>
          <a:xfrm>
            <a:off x="4343400" y="6096000"/>
            <a:ext cx="3657600" cy="461665"/>
          </a:xfrm>
          <a:prstGeom prst="rect">
            <a:avLst/>
          </a:prstGeom>
          <a:solidFill>
            <a:srgbClr val="FFD4D4"/>
          </a:solidFill>
        </p:spPr>
        <p:txBody>
          <a:bodyPr wrap="square" rtlCol="0">
            <a:spAutoFit/>
          </a:bodyPr>
          <a:lstStyle/>
          <a:p>
            <a:r>
              <a:rPr lang="en-US" sz="2400" dirty="0" smtClean="0">
                <a:solidFill>
                  <a:srgbClr val="1E0000"/>
                </a:solidFill>
              </a:rPr>
              <a:t>Case is </a:t>
            </a:r>
            <a:r>
              <a:rPr lang="en-US" sz="2400" b="1" dirty="0" smtClean="0">
                <a:solidFill>
                  <a:srgbClr val="1E0000"/>
                </a:solidFill>
              </a:rPr>
              <a:t>wscc_9bus_IsoGov</a:t>
            </a:r>
            <a:endParaRPr lang="en-US" sz="2400" b="1" dirty="0">
              <a:solidFill>
                <a:srgbClr val="1E0000"/>
              </a:solidFill>
            </a:endParaRPr>
          </a:p>
        </p:txBody>
      </p:sp>
      <p:sp>
        <p:nvSpPr>
          <p:cNvPr id="9"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2084460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idx="1"/>
          </p:nvPr>
        </p:nvSpPr>
        <p:spPr>
          <a:xfrm>
            <a:off x="365760" y="1280160"/>
            <a:ext cx="8001000" cy="624840"/>
          </a:xfrm>
        </p:spPr>
        <p:txBody>
          <a:bodyPr/>
          <a:lstStyle/>
          <a:p>
            <a:r>
              <a:rPr lang="en-US" dirty="0"/>
              <a:t>Graph shows the change in the mechanical output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5943600" cy="451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0" y="2286000"/>
            <a:ext cx="2057400" cy="2677656"/>
          </a:xfrm>
          <a:prstGeom prst="rect">
            <a:avLst/>
          </a:prstGeom>
          <a:solidFill>
            <a:srgbClr val="FFD4D4"/>
          </a:solidFill>
        </p:spPr>
        <p:txBody>
          <a:bodyPr wrap="square" rtlCol="0">
            <a:spAutoFit/>
          </a:bodyPr>
          <a:lstStyle/>
          <a:p>
            <a:r>
              <a:rPr lang="en-US" sz="2400" dirty="0">
                <a:solidFill>
                  <a:srgbClr val="1E0000"/>
                </a:solidFill>
              </a:rPr>
              <a:t>All the change</a:t>
            </a:r>
            <a:br>
              <a:rPr lang="en-US" sz="2400" dirty="0">
                <a:solidFill>
                  <a:srgbClr val="1E0000"/>
                </a:solidFill>
              </a:rPr>
            </a:br>
            <a:r>
              <a:rPr lang="en-US" sz="2400" dirty="0">
                <a:solidFill>
                  <a:srgbClr val="1E0000"/>
                </a:solidFill>
              </a:rPr>
              <a:t>in MWs due</a:t>
            </a:r>
            <a:br>
              <a:rPr lang="en-US" sz="2400" dirty="0">
                <a:solidFill>
                  <a:srgbClr val="1E0000"/>
                </a:solidFill>
              </a:rPr>
            </a:br>
            <a:r>
              <a:rPr lang="en-US" sz="2400" dirty="0">
                <a:solidFill>
                  <a:srgbClr val="1E0000"/>
                </a:solidFill>
              </a:rPr>
              <a:t>to the loss of</a:t>
            </a:r>
            <a:br>
              <a:rPr lang="en-US" sz="2400" dirty="0">
                <a:solidFill>
                  <a:srgbClr val="1E0000"/>
                </a:solidFill>
              </a:rPr>
            </a:br>
            <a:r>
              <a:rPr lang="en-US" sz="2400" dirty="0">
                <a:solidFill>
                  <a:srgbClr val="1E0000"/>
                </a:solidFill>
              </a:rPr>
              <a:t>gen 3 is </a:t>
            </a:r>
            <a:br>
              <a:rPr lang="en-US" sz="2400" dirty="0">
                <a:solidFill>
                  <a:srgbClr val="1E0000"/>
                </a:solidFill>
              </a:rPr>
            </a:br>
            <a:r>
              <a:rPr lang="en-US" sz="2400" dirty="0">
                <a:solidFill>
                  <a:srgbClr val="1E0000"/>
                </a:solidFill>
              </a:rPr>
              <a:t>being picked</a:t>
            </a:r>
            <a:br>
              <a:rPr lang="en-US" sz="2400" dirty="0">
                <a:solidFill>
                  <a:srgbClr val="1E0000"/>
                </a:solidFill>
              </a:rPr>
            </a:br>
            <a:r>
              <a:rPr lang="en-US" sz="2400" dirty="0">
                <a:solidFill>
                  <a:srgbClr val="1E0000"/>
                </a:solidFill>
              </a:rPr>
              <a:t>up by </a:t>
            </a:r>
            <a:br>
              <a:rPr lang="en-US" sz="2400" dirty="0">
                <a:solidFill>
                  <a:srgbClr val="1E0000"/>
                </a:solidFill>
              </a:rPr>
            </a:br>
            <a:r>
              <a:rPr lang="en-US" sz="2400" dirty="0">
                <a:solidFill>
                  <a:srgbClr val="1E0000"/>
                </a:solidFill>
              </a:rPr>
              <a:t>gen 1</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1960149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Droop Control</a:t>
            </a:r>
            <a:endParaRPr lang="en-US" dirty="0"/>
          </a:p>
        </p:txBody>
      </p:sp>
      <p:sp>
        <p:nvSpPr>
          <p:cNvPr id="3" name="Content Placeholder 2"/>
          <p:cNvSpPr>
            <a:spLocks noGrp="1"/>
          </p:cNvSpPr>
          <p:nvPr>
            <p:ph idx="1"/>
          </p:nvPr>
        </p:nvSpPr>
        <p:spPr>
          <a:xfrm>
            <a:off x="365760" y="1280160"/>
            <a:ext cx="8549640" cy="1844040"/>
          </a:xfrm>
        </p:spPr>
        <p:txBody>
          <a:bodyPr/>
          <a:lstStyle/>
          <a:p>
            <a:r>
              <a:rPr lang="en-US" altLang="en-US" dirty="0"/>
              <a:t>To allow power sharing between generators the solution is to use what is known as droop control, in which the desired set point frequency is dependent upon the generator’s output</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436779"/>
            <a:ext cx="5762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3"/>
          <p:cNvGraphicFramePr>
            <a:graphicFrameLocks noChangeAspect="1"/>
          </p:cNvGraphicFramePr>
          <p:nvPr>
            <p:extLst>
              <p:ext uri="{D42A27DB-BD31-4B8C-83A1-F6EECF244321}">
                <p14:modId xmlns:p14="http://schemas.microsoft.com/office/powerpoint/2010/main" val="1819192212"/>
              </p:ext>
            </p:extLst>
          </p:nvPr>
        </p:nvGraphicFramePr>
        <p:xfrm>
          <a:off x="3276600" y="3054985"/>
          <a:ext cx="2360613" cy="763588"/>
        </p:xfrm>
        <a:graphic>
          <a:graphicData uri="http://schemas.openxmlformats.org/presentationml/2006/ole">
            <mc:AlternateContent xmlns:mc="http://schemas.openxmlformats.org/markup-compatibility/2006">
              <mc:Choice xmlns:v="urn:schemas-microsoft-com:vml" Requires="v">
                <p:oleObj spid="_x0000_s208911" name="Equation" r:id="rId4" imgW="1206360" imgH="393480" progId="Equation.DSMT4">
                  <p:embed/>
                </p:oleObj>
              </mc:Choice>
              <mc:Fallback>
                <p:oleObj name="Equation" r:id="rId4" imgW="120636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054985"/>
                        <a:ext cx="236061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6248400" y="2743200"/>
            <a:ext cx="2590800" cy="3933384"/>
          </a:xfrm>
          <a:prstGeom prst="rect">
            <a:avLst/>
          </a:prstGeom>
          <a:solidFill>
            <a:srgbClr val="FFD4D4"/>
          </a:solid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R is known as the </a:t>
            </a:r>
            <a:br>
              <a:rPr lang="en-US" altLang="en-US" dirty="0">
                <a:solidFill>
                  <a:srgbClr val="1E0000"/>
                </a:solidFill>
              </a:rPr>
            </a:br>
            <a:r>
              <a:rPr lang="en-US" altLang="en-US" dirty="0">
                <a:solidFill>
                  <a:srgbClr val="1E0000"/>
                </a:solidFill>
              </a:rPr>
              <a:t>regulation constant</a:t>
            </a:r>
            <a:br>
              <a:rPr lang="en-US" altLang="en-US" dirty="0">
                <a:solidFill>
                  <a:srgbClr val="1E0000"/>
                </a:solidFill>
              </a:rPr>
            </a:br>
            <a:r>
              <a:rPr lang="en-US" altLang="en-US" dirty="0">
                <a:solidFill>
                  <a:srgbClr val="1E0000"/>
                </a:solidFill>
              </a:rPr>
              <a:t>or droop; a typical</a:t>
            </a:r>
            <a:br>
              <a:rPr lang="en-US" altLang="en-US" dirty="0">
                <a:solidFill>
                  <a:srgbClr val="1E0000"/>
                </a:solidFill>
              </a:rPr>
            </a:br>
            <a:r>
              <a:rPr lang="en-US" altLang="en-US" dirty="0">
                <a:solidFill>
                  <a:srgbClr val="1E0000"/>
                </a:solidFill>
              </a:rPr>
              <a:t>value is 4 or 5</a:t>
            </a:r>
            <a:r>
              <a:rPr lang="en-US" altLang="en-US" dirty="0" smtClean="0">
                <a:solidFill>
                  <a:srgbClr val="1E0000"/>
                </a:solidFill>
              </a:rPr>
              <a:t>%.</a:t>
            </a:r>
          </a:p>
          <a:p>
            <a:pPr eaLnBrk="1" hangingPunct="1"/>
            <a:r>
              <a:rPr lang="en-US" altLang="en-US" dirty="0" smtClean="0">
                <a:solidFill>
                  <a:srgbClr val="1E0000"/>
                </a:solidFill>
              </a:rPr>
              <a:t>At 60 Hz and a 5% droop, each 0.1 Hz change would change the output by 0.1/(60*0.05)=</a:t>
            </a:r>
          </a:p>
          <a:p>
            <a:pPr eaLnBrk="1" hangingPunct="1"/>
            <a:r>
              <a:rPr lang="en-US" altLang="en-US" dirty="0" smtClean="0">
                <a:solidFill>
                  <a:srgbClr val="1E0000"/>
                </a:solidFill>
              </a:rPr>
              <a:t>3.33% </a:t>
            </a:r>
            <a:endParaRPr lang="en-US" altLang="en-US" dirty="0">
              <a:solidFill>
                <a:srgbClr val="1E0000"/>
              </a:solidFill>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3009932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idx="1"/>
          </p:nvPr>
        </p:nvSpPr>
        <p:spPr>
          <a:xfrm>
            <a:off x="365760" y="1280160"/>
            <a:ext cx="8702040" cy="1844040"/>
          </a:xfrm>
        </p:spPr>
        <p:txBody>
          <a:bodyPr/>
          <a:lstStyle/>
          <a:p>
            <a:r>
              <a:rPr lang="en-US" dirty="0"/>
              <a:t>Assume the previous gen 3 drop contingency (85 MW), and that gens 1 and 2 have ratings of 500 and 250 MVA respectively and governors with a 5% droop.  What is the final frequency (assuming no change in load)?</a:t>
            </a:r>
          </a:p>
        </p:txBody>
      </p:sp>
      <p:graphicFrame>
        <p:nvGraphicFramePr>
          <p:cNvPr id="4" name="Object 3"/>
          <p:cNvGraphicFramePr>
            <a:graphicFrameLocks noChangeAspect="1"/>
          </p:cNvGraphicFramePr>
          <p:nvPr>
            <p:extLst>
              <p:ext uri="{D42A27DB-BD31-4B8C-83A1-F6EECF244321}">
                <p14:modId xmlns:p14="http://schemas.microsoft.com/office/powerpoint/2010/main" val="3384918342"/>
              </p:ext>
            </p:extLst>
          </p:nvPr>
        </p:nvGraphicFramePr>
        <p:xfrm>
          <a:off x="838200" y="3124200"/>
          <a:ext cx="7135813" cy="3549650"/>
        </p:xfrm>
        <a:graphic>
          <a:graphicData uri="http://schemas.openxmlformats.org/presentationml/2006/ole">
            <mc:AlternateContent xmlns:mc="http://schemas.openxmlformats.org/markup-compatibility/2006">
              <mc:Choice xmlns:v="urn:schemas-microsoft-com:vml" Requires="v">
                <p:oleObj spid="_x0000_s209935" name="Equation" r:id="rId3" imgW="3644640" imgH="1828800" progId="Equation.DSMT4">
                  <p:embed/>
                </p:oleObj>
              </mc:Choice>
              <mc:Fallback>
                <p:oleObj name="Equation" r:id="rId3" imgW="3644640" imgH="182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124200"/>
                        <a:ext cx="7135813"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398872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smtClean="0">
                <a:solidFill>
                  <a:srgbClr val="000000"/>
                </a:solidFill>
              </a:rPr>
              <a:t>Read Chapter 4</a:t>
            </a:r>
          </a:p>
          <a:p>
            <a:r>
              <a:rPr lang="en-US" dirty="0"/>
              <a:t>Homework 3 is </a:t>
            </a:r>
            <a:r>
              <a:rPr lang="en-US" smtClean="0"/>
              <a:t>due </a:t>
            </a:r>
            <a:r>
              <a:rPr lang="en-US" smtClean="0"/>
              <a:t>today</a:t>
            </a:r>
            <a:endParaRPr lang="en-US" dirty="0" smtClean="0"/>
          </a:p>
          <a:p>
            <a:r>
              <a:rPr lang="en-US" dirty="0" smtClean="0"/>
              <a:t>Homework </a:t>
            </a:r>
            <a:r>
              <a:rPr lang="en-US" dirty="0"/>
              <a:t>4 </a:t>
            </a:r>
            <a:r>
              <a:rPr lang="en-US" dirty="0" smtClean="0"/>
              <a:t>will </a:t>
            </a:r>
            <a:r>
              <a:rPr lang="en-US" dirty="0"/>
              <a:t>not need to be turned in (just done before the first exam)</a:t>
            </a:r>
          </a:p>
          <a:p>
            <a:r>
              <a:rPr lang="en-US" dirty="0">
                <a:solidFill>
                  <a:srgbClr val="000000"/>
                </a:solidFill>
              </a:rPr>
              <a:t>Exam 1 will be on Oct 14 in class</a:t>
            </a:r>
          </a:p>
          <a:p>
            <a:pPr lvl="1"/>
            <a:r>
              <a:rPr lang="en-US" dirty="0">
                <a:solidFill>
                  <a:srgbClr val="000000"/>
                </a:solidFill>
              </a:rPr>
              <a:t>For the distance learners we usually use </a:t>
            </a:r>
            <a:r>
              <a:rPr lang="en-US" dirty="0" err="1">
                <a:solidFill>
                  <a:srgbClr val="000000"/>
                </a:solidFill>
              </a:rPr>
              <a:t>Honorlock</a:t>
            </a:r>
            <a:r>
              <a:rPr lang="en-US" dirty="0">
                <a:solidFill>
                  <a:srgbClr val="000000"/>
                </a:solidFill>
              </a:rPr>
              <a:t> (though I know for some that won’t work)</a:t>
            </a:r>
          </a:p>
          <a:p>
            <a:pPr lvl="1"/>
            <a:r>
              <a:rPr lang="en-US" dirty="0">
                <a:solidFill>
                  <a:srgbClr val="000000"/>
                </a:solidFill>
              </a:rPr>
              <a:t>Exams are closed book, closed notes, but you can bring in one 8.5 by 11 inch note sheet and can use calculators</a:t>
            </a:r>
            <a:endParaRPr lang="en-US" dirty="0" smtClean="0">
              <a:solidFill>
                <a:srgbClr val="000000"/>
              </a:solidFill>
            </a:endParaRPr>
          </a:p>
          <a:p>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1</a:t>
            </a:fld>
            <a:endParaRPr lang="en-US" sz="2000" dirty="0"/>
          </a:p>
        </p:txBody>
      </p:sp>
    </p:spTree>
    <p:extLst>
      <p:ext uri="{BB962C8B-B14F-4D97-AF65-F5344CB8AC3E}">
        <p14:creationId xmlns:p14="http://schemas.microsoft.com/office/powerpoint/2010/main" val="563374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idx="1"/>
          </p:nvPr>
        </p:nvSpPr>
        <p:spPr>
          <a:xfrm>
            <a:off x="365760" y="1280160"/>
            <a:ext cx="8625840" cy="1310640"/>
          </a:xfrm>
        </p:spPr>
        <p:txBody>
          <a:bodyPr/>
          <a:lstStyle/>
          <a:p>
            <a:r>
              <a:rPr lang="en-US" dirty="0"/>
              <a:t>The below graphs compare the mechanical power and generator speed; note the steady-state values match the calculated 59.66 Hz value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983" y="2781299"/>
            <a:ext cx="4248295" cy="322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 y="2743200"/>
            <a:ext cx="4023361" cy="330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3247" y="6172200"/>
            <a:ext cx="3741730" cy="461665"/>
          </a:xfrm>
          <a:prstGeom prst="rect">
            <a:avLst/>
          </a:prstGeom>
          <a:solidFill>
            <a:srgbClr val="FFD4D4"/>
          </a:solidFill>
        </p:spPr>
        <p:txBody>
          <a:bodyPr wrap="none" rtlCol="0">
            <a:spAutoFit/>
          </a:bodyPr>
          <a:lstStyle/>
          <a:p>
            <a:r>
              <a:rPr lang="en-US" sz="2400" dirty="0" smtClean="0">
                <a:solidFill>
                  <a:srgbClr val="1E0000"/>
                </a:solidFill>
              </a:rPr>
              <a:t>Case is </a:t>
            </a:r>
            <a:r>
              <a:rPr lang="en-US" sz="2400" b="1" dirty="0" smtClean="0">
                <a:solidFill>
                  <a:srgbClr val="1E0000"/>
                </a:solidFill>
              </a:rPr>
              <a:t>wscc_9bus_TGOV1</a:t>
            </a:r>
            <a:endParaRPr lang="en-US" sz="2400" b="1" dirty="0">
              <a:solidFill>
                <a:srgbClr val="1E0000"/>
              </a:solidFill>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31187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Interconnect Calculation</a:t>
            </a:r>
          </a:p>
        </p:txBody>
      </p:sp>
      <p:sp>
        <p:nvSpPr>
          <p:cNvPr id="3" name="Content Placeholder 2"/>
          <p:cNvSpPr>
            <a:spLocks noGrp="1"/>
          </p:cNvSpPr>
          <p:nvPr>
            <p:ph idx="1"/>
          </p:nvPr>
        </p:nvSpPr>
        <p:spPr/>
        <p:txBody>
          <a:bodyPr/>
          <a:lstStyle/>
          <a:p>
            <a:r>
              <a:rPr lang="en-US" dirty="0"/>
              <a:t>When studying a system with many generators, each with the same (or close) droop, then the final frequency deviation is </a:t>
            </a:r>
          </a:p>
          <a:p>
            <a:endParaRPr lang="en-US" dirty="0"/>
          </a:p>
          <a:p>
            <a:endParaRPr lang="en-US" dirty="0"/>
          </a:p>
          <a:p>
            <a:endParaRPr lang="en-US" dirty="0"/>
          </a:p>
          <a:p>
            <a:r>
              <a:rPr lang="en-US" dirty="0"/>
              <a:t>The online generator summation should only include generators that actually have governors that can respond, and does not take into account generators hitting their limits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43652062"/>
              </p:ext>
            </p:extLst>
          </p:nvPr>
        </p:nvGraphicFramePr>
        <p:xfrm>
          <a:off x="1524000" y="2667000"/>
          <a:ext cx="2633663" cy="1479550"/>
        </p:xfrm>
        <a:graphic>
          <a:graphicData uri="http://schemas.openxmlformats.org/presentationml/2006/ole">
            <mc:AlternateContent xmlns:mc="http://schemas.openxmlformats.org/markup-compatibility/2006">
              <mc:Choice xmlns:v="urn:schemas-microsoft-com:vml" Requires="v">
                <p:oleObj spid="_x0000_s210959" name="Equation" r:id="rId3" imgW="1346040" imgH="761760" progId="Equation.DSMT4">
                  <p:embed/>
                </p:oleObj>
              </mc:Choice>
              <mc:Fallback>
                <p:oleObj name="Equation" r:id="rId3" imgW="1346040" imgH="7617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67000"/>
                        <a:ext cx="263366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648200" y="2362200"/>
            <a:ext cx="3624710" cy="1569660"/>
          </a:xfrm>
          <a:prstGeom prst="rect">
            <a:avLst/>
          </a:prstGeom>
          <a:solidFill>
            <a:srgbClr val="FFD4D4"/>
          </a:solidFill>
        </p:spPr>
        <p:txBody>
          <a:bodyPr wrap="none" rtlCol="0">
            <a:spAutoFit/>
          </a:bodyPr>
          <a:lstStyle/>
          <a:p>
            <a:r>
              <a:rPr lang="en-US" sz="2400" dirty="0">
                <a:solidFill>
                  <a:srgbClr val="1E0000"/>
                </a:solidFill>
              </a:rPr>
              <a:t>The online generator group</a:t>
            </a:r>
            <a:br>
              <a:rPr lang="en-US" sz="2400" dirty="0">
                <a:solidFill>
                  <a:srgbClr val="1E0000"/>
                </a:solidFill>
              </a:rPr>
            </a:br>
            <a:r>
              <a:rPr lang="en-US" sz="2400" dirty="0">
                <a:solidFill>
                  <a:srgbClr val="1E0000"/>
                </a:solidFill>
              </a:rPr>
              <a:t>obviously does not</a:t>
            </a:r>
            <a:br>
              <a:rPr lang="en-US" sz="2400" dirty="0">
                <a:solidFill>
                  <a:srgbClr val="1E0000"/>
                </a:solidFill>
              </a:rPr>
            </a:br>
            <a:r>
              <a:rPr lang="en-US" sz="2400" dirty="0">
                <a:solidFill>
                  <a:srgbClr val="1E0000"/>
                </a:solidFill>
              </a:rPr>
              <a:t>include the contingency</a:t>
            </a:r>
            <a:br>
              <a:rPr lang="en-US" sz="2400" dirty="0">
                <a:solidFill>
                  <a:srgbClr val="1E0000"/>
                </a:solidFill>
              </a:rPr>
            </a:br>
            <a:r>
              <a:rPr lang="en-US" sz="2400" dirty="0">
                <a:solidFill>
                  <a:srgbClr val="1E0000"/>
                </a:solidFill>
              </a:rPr>
              <a:t>generator(s) that are opened</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2957879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System Example</a:t>
            </a:r>
          </a:p>
        </p:txBody>
      </p:sp>
      <p:sp>
        <p:nvSpPr>
          <p:cNvPr id="3" name="Content Placeholder 2"/>
          <p:cNvSpPr>
            <a:spLocks noGrp="1"/>
          </p:cNvSpPr>
          <p:nvPr>
            <p:ph idx="1"/>
          </p:nvPr>
        </p:nvSpPr>
        <p:spPr>
          <a:xfrm>
            <a:off x="365760" y="1280160"/>
            <a:ext cx="8001000" cy="1844040"/>
          </a:xfrm>
        </p:spPr>
        <p:txBody>
          <a:bodyPr/>
          <a:lstStyle/>
          <a:p>
            <a:r>
              <a:rPr lang="en-US" dirty="0"/>
              <a:t>As an example, consider the 37 bus, nine generator example from earlier;  assume one generator with 42 MW is opened.  The total MVA of the remaining generators is 1132.  With R=0.05</a:t>
            </a:r>
          </a:p>
        </p:txBody>
      </p:sp>
      <p:pic>
        <p:nvPicPr>
          <p:cNvPr id="4" name="Picture 3"/>
          <p:cNvPicPr>
            <a:picLocks noChangeAspect="1" noChangeArrowheads="1"/>
          </p:cNvPicPr>
          <p:nvPr/>
        </p:nvPicPr>
        <p:blipFill>
          <a:blip r:embed="rId2"/>
          <a:srcRect/>
          <a:stretch>
            <a:fillRect/>
          </a:stretch>
        </p:blipFill>
        <p:spPr bwMode="auto">
          <a:xfrm>
            <a:off x="803366" y="2971800"/>
            <a:ext cx="70564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33800"/>
            <a:ext cx="3141617" cy="231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290" y="3733800"/>
            <a:ext cx="3557253" cy="246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7"/>
          <p:cNvSpPr txBox="1"/>
          <p:nvPr/>
        </p:nvSpPr>
        <p:spPr>
          <a:xfrm>
            <a:off x="1950719" y="6048103"/>
            <a:ext cx="3159839"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Case is </a:t>
            </a:r>
            <a:r>
              <a:rPr lang="en-US" b="1" dirty="0" smtClean="0">
                <a:solidFill>
                  <a:srgbClr val="1E0000"/>
                </a:solidFill>
                <a:latin typeface="+mn-lt"/>
              </a:rPr>
              <a:t>Bus37_TGOV1</a:t>
            </a:r>
            <a:endParaRPr lang="en-US" b="1" dirty="0">
              <a:solidFill>
                <a:srgbClr val="1E0000"/>
              </a:solidFill>
              <a:latin typeface="+mn-lt"/>
            </a:endParaRP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122361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WECC Interconnect </a:t>
            </a:r>
            <a:br>
              <a:rPr lang="en-US" dirty="0"/>
            </a:br>
            <a:r>
              <a:rPr lang="en-US" dirty="0"/>
              <a:t>Frequency Response</a:t>
            </a:r>
          </a:p>
        </p:txBody>
      </p:sp>
      <p:sp>
        <p:nvSpPr>
          <p:cNvPr id="3" name="Content Placeholder 2"/>
          <p:cNvSpPr>
            <a:spLocks noGrp="1"/>
          </p:cNvSpPr>
          <p:nvPr>
            <p:ph idx="1"/>
          </p:nvPr>
        </p:nvSpPr>
        <p:spPr>
          <a:xfrm>
            <a:off x="365760" y="1280160"/>
            <a:ext cx="8702040" cy="1082040"/>
          </a:xfrm>
        </p:spPr>
        <p:txBody>
          <a:bodyPr/>
          <a:lstStyle/>
          <a:p>
            <a:r>
              <a:rPr lang="en-US" dirty="0"/>
              <a:t>Data for the four major interconnects is available from NERC; these are the values between points A and B</a:t>
            </a:r>
          </a:p>
        </p:txBody>
      </p:sp>
      <p:pic>
        <p:nvPicPr>
          <p:cNvPr id="880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69" t="11668" r="4599" b="58331"/>
          <a:stretch/>
        </p:blipFill>
        <p:spPr bwMode="auto">
          <a:xfrm>
            <a:off x="228600" y="2286000"/>
            <a:ext cx="878416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0571" y="6096000"/>
            <a:ext cx="8305800" cy="369332"/>
          </a:xfrm>
          <a:prstGeom prst="rect">
            <a:avLst/>
          </a:prstGeom>
        </p:spPr>
        <p:txBody>
          <a:bodyPr wrap="square">
            <a:spAutoFit/>
          </a:bodyPr>
          <a:lstStyle/>
          <a:p>
            <a:r>
              <a:rPr lang="en-US" sz="1800" dirty="0" smtClean="0">
                <a:solidFill>
                  <a:srgbClr val="1E0000"/>
                </a:solidFill>
              </a:rPr>
              <a:t>Source: www.nerc.com/pa/RAPA/ri/Pages/InterconnectionFrequencyResponse.aspx</a:t>
            </a:r>
            <a:endParaRPr lang="en-US" sz="1800" dirty="0">
              <a:solidFill>
                <a:srgbClr val="1E0000"/>
              </a:solidFill>
            </a:endParaRPr>
          </a:p>
        </p:txBody>
      </p:sp>
      <p:sp>
        <p:nvSpPr>
          <p:cNvPr id="6" name="TextBox 3"/>
          <p:cNvSpPr txBox="1">
            <a:spLocks noChangeArrowheads="1"/>
          </p:cNvSpPr>
          <p:nvPr/>
        </p:nvSpPr>
        <p:spPr bwMode="auto">
          <a:xfrm>
            <a:off x="609600" y="5630240"/>
            <a:ext cx="7834837" cy="461665"/>
          </a:xfrm>
          <a:prstGeom prst="rect">
            <a:avLst/>
          </a:prstGeom>
          <a:solidFill>
            <a:srgbClr val="FFD4D4"/>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smtClean="0">
                <a:solidFill>
                  <a:srgbClr val="1E0000"/>
                </a:solidFill>
              </a:rPr>
              <a:t>A higher value is better (more generation for a 0.1 Hz change)</a:t>
            </a:r>
            <a:endParaRPr lang="en-US" altLang="en-US" dirty="0">
              <a:solidFill>
                <a:srgbClr val="1E0000"/>
              </a:solidFill>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170136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Interconnect </a:t>
            </a:r>
            <a:br>
              <a:rPr lang="en-US" dirty="0"/>
            </a:br>
            <a:r>
              <a:rPr lang="en-US" dirty="0"/>
              <a:t>Frequency Response</a:t>
            </a:r>
          </a:p>
        </p:txBody>
      </p:sp>
      <p:pic>
        <p:nvPicPr>
          <p:cNvPr id="890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321" t="11941" r="5656" b="58056"/>
          <a:stretch/>
        </p:blipFill>
        <p:spPr bwMode="auto">
          <a:xfrm>
            <a:off x="533400" y="1447800"/>
            <a:ext cx="83312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3"/>
          <p:cNvSpPr txBox="1">
            <a:spLocks noChangeArrowheads="1"/>
          </p:cNvSpPr>
          <p:nvPr/>
        </p:nvSpPr>
        <p:spPr bwMode="auto">
          <a:xfrm>
            <a:off x="609600" y="5257800"/>
            <a:ext cx="7945637" cy="461665"/>
          </a:xfrm>
          <a:prstGeom prst="rect">
            <a:avLst/>
          </a:prstGeom>
          <a:solidFill>
            <a:srgbClr val="FFD4D4"/>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smtClean="0">
                <a:solidFill>
                  <a:srgbClr val="1E0000"/>
                </a:solidFill>
              </a:rPr>
              <a:t>The larger Eastern Interconnect on average has a higher value</a:t>
            </a:r>
            <a:endParaRPr lang="en-US" altLang="en-US" dirty="0">
              <a:solidFill>
                <a:srgbClr val="1E0000"/>
              </a:solidFill>
            </a:endParaRPr>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592509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Interconnect </a:t>
            </a:r>
            <a:r>
              <a:rPr lang="en-US" dirty="0"/>
              <a:t/>
            </a:r>
            <a:br>
              <a:rPr lang="en-US" dirty="0"/>
            </a:br>
            <a:r>
              <a:rPr lang="en-US" dirty="0"/>
              <a:t>Frequency Response</a:t>
            </a:r>
          </a:p>
        </p:txBody>
      </p:sp>
      <p:pic>
        <p:nvPicPr>
          <p:cNvPr id="870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29" t="23079" r="4670" b="46458"/>
          <a:stretch/>
        </p:blipFill>
        <p:spPr bwMode="auto">
          <a:xfrm>
            <a:off x="76199" y="1371600"/>
            <a:ext cx="877454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0571" y="6096000"/>
            <a:ext cx="8305800" cy="369332"/>
          </a:xfrm>
          <a:prstGeom prst="rect">
            <a:avLst/>
          </a:prstGeom>
        </p:spPr>
        <p:txBody>
          <a:bodyPr wrap="square">
            <a:spAutoFit/>
          </a:bodyPr>
          <a:lstStyle/>
          <a:p>
            <a:r>
              <a:rPr lang="en-US" sz="1800" dirty="0" smtClean="0">
                <a:solidFill>
                  <a:srgbClr val="1E0000"/>
                </a:solidFill>
              </a:rPr>
              <a:t>Source: www.nerc.com/pa/RAPA/ri/Pages/InterconnectionFrequencyResponse.aspx</a:t>
            </a:r>
            <a:endParaRPr lang="en-US" sz="1800" dirty="0">
              <a:solidFill>
                <a:srgbClr val="1E0000"/>
              </a:solidFill>
            </a:endParaRPr>
          </a:p>
        </p:txBody>
      </p:sp>
      <p:sp>
        <p:nvSpPr>
          <p:cNvPr id="7" name="TextBox 3"/>
          <p:cNvSpPr txBox="1">
            <a:spLocks noChangeArrowheads="1"/>
          </p:cNvSpPr>
          <p:nvPr/>
        </p:nvSpPr>
        <p:spPr bwMode="auto">
          <a:xfrm>
            <a:off x="609600" y="5257800"/>
            <a:ext cx="3450816" cy="461665"/>
          </a:xfrm>
          <a:prstGeom prst="rect">
            <a:avLst/>
          </a:prstGeom>
          <a:solidFill>
            <a:srgbClr val="FFD4D4"/>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smtClean="0">
                <a:solidFill>
                  <a:srgbClr val="1E0000"/>
                </a:solidFill>
              </a:rPr>
              <a:t>An ERCOT a lower value</a:t>
            </a:r>
            <a:endParaRPr lang="en-US" altLang="en-US" dirty="0">
              <a:solidFill>
                <a:srgbClr val="1E0000"/>
              </a:solidFill>
            </a:endParaRP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4113334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Inertia (H)</a:t>
            </a:r>
          </a:p>
        </p:txBody>
      </p:sp>
      <p:sp>
        <p:nvSpPr>
          <p:cNvPr id="3" name="Content Placeholder 2"/>
          <p:cNvSpPr>
            <a:spLocks noGrp="1"/>
          </p:cNvSpPr>
          <p:nvPr>
            <p:ph idx="1"/>
          </p:nvPr>
        </p:nvSpPr>
        <p:spPr>
          <a:xfrm>
            <a:off x="365760" y="1280160"/>
            <a:ext cx="8625840" cy="1844040"/>
          </a:xfrm>
        </p:spPr>
        <p:txBody>
          <a:bodyPr/>
          <a:lstStyle/>
          <a:p>
            <a:r>
              <a:rPr lang="en-US" dirty="0"/>
              <a:t>Final frequency is determined by the droop of the responding governors</a:t>
            </a:r>
          </a:p>
          <a:p>
            <a:r>
              <a:rPr lang="en-US" dirty="0"/>
              <a:t>How quickly the frequency drops depends upon the generator inertia values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09257"/>
            <a:ext cx="544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248400" y="3156857"/>
            <a:ext cx="1828800" cy="2677656"/>
          </a:xfrm>
          <a:prstGeom prst="rect">
            <a:avLst/>
          </a:prstGeom>
          <a:solidFill>
            <a:srgbClr val="FFD4D4"/>
          </a:solidFill>
          <a:ln>
            <a:noFill/>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r>
              <a:rPr lang="en-US" altLang="en-US" dirty="0">
                <a:solidFill>
                  <a:srgbClr val="1E0000"/>
                </a:solidFill>
                <a:latin typeface="+mn-lt"/>
              </a:rPr>
              <a:t>The least </a:t>
            </a:r>
            <a:br>
              <a:rPr lang="en-US" altLang="en-US" dirty="0">
                <a:solidFill>
                  <a:srgbClr val="1E0000"/>
                </a:solidFill>
                <a:latin typeface="+mn-lt"/>
              </a:rPr>
            </a:br>
            <a:r>
              <a:rPr lang="en-US" altLang="en-US" dirty="0">
                <a:solidFill>
                  <a:srgbClr val="1E0000"/>
                </a:solidFill>
                <a:latin typeface="+mn-lt"/>
              </a:rPr>
              <a:t>frequency</a:t>
            </a:r>
            <a:br>
              <a:rPr lang="en-US" altLang="en-US" dirty="0">
                <a:solidFill>
                  <a:srgbClr val="1E0000"/>
                </a:solidFill>
                <a:latin typeface="+mn-lt"/>
              </a:rPr>
            </a:br>
            <a:r>
              <a:rPr lang="en-US" altLang="en-US" dirty="0">
                <a:solidFill>
                  <a:srgbClr val="1E0000"/>
                </a:solidFill>
                <a:latin typeface="+mn-lt"/>
              </a:rPr>
              <a:t>deviation</a:t>
            </a:r>
            <a:br>
              <a:rPr lang="en-US" altLang="en-US" dirty="0">
                <a:solidFill>
                  <a:srgbClr val="1E0000"/>
                </a:solidFill>
                <a:latin typeface="+mn-lt"/>
              </a:rPr>
            </a:br>
            <a:r>
              <a:rPr lang="en-US" altLang="en-US" dirty="0">
                <a:solidFill>
                  <a:srgbClr val="1E0000"/>
                </a:solidFill>
                <a:latin typeface="+mn-lt"/>
              </a:rPr>
              <a:t>occurs with</a:t>
            </a:r>
            <a:br>
              <a:rPr lang="en-US" altLang="en-US" dirty="0">
                <a:solidFill>
                  <a:srgbClr val="1E0000"/>
                </a:solidFill>
                <a:latin typeface="+mn-lt"/>
              </a:rPr>
            </a:br>
            <a:r>
              <a:rPr lang="en-US" altLang="en-US" dirty="0">
                <a:solidFill>
                  <a:srgbClr val="1E0000"/>
                </a:solidFill>
                <a:latin typeface="+mn-lt"/>
              </a:rPr>
              <a:t>high inertia </a:t>
            </a:r>
            <a:br>
              <a:rPr lang="en-US" altLang="en-US" dirty="0">
                <a:solidFill>
                  <a:srgbClr val="1E0000"/>
                </a:solidFill>
                <a:latin typeface="+mn-lt"/>
              </a:rPr>
            </a:br>
            <a:r>
              <a:rPr lang="en-US" altLang="en-US" dirty="0">
                <a:solidFill>
                  <a:srgbClr val="1E0000"/>
                </a:solidFill>
                <a:latin typeface="+mn-lt"/>
              </a:rPr>
              <a:t>and fast </a:t>
            </a:r>
            <a:br>
              <a:rPr lang="en-US" altLang="en-US" dirty="0">
                <a:solidFill>
                  <a:srgbClr val="1E0000"/>
                </a:solidFill>
                <a:latin typeface="+mn-lt"/>
              </a:rPr>
            </a:br>
            <a:r>
              <a:rPr lang="en-US" altLang="en-US" dirty="0">
                <a:solidFill>
                  <a:srgbClr val="1E0000"/>
                </a:solidFill>
                <a:latin typeface="+mn-lt"/>
              </a:rPr>
              <a:t>governors</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2331162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066800"/>
          </a:xfrm>
        </p:spPr>
        <p:txBody>
          <a:bodyPr/>
          <a:lstStyle/>
          <a:p>
            <a:r>
              <a:rPr lang="en-US" altLang="en-US" dirty="0"/>
              <a:t>Restoring Frequency to 60 (or 50) Hz</a:t>
            </a:r>
            <a:endParaRPr lang="en-US" dirty="0"/>
          </a:p>
        </p:txBody>
      </p:sp>
      <p:sp>
        <p:nvSpPr>
          <p:cNvPr id="3" name="Content Placeholder 2"/>
          <p:cNvSpPr>
            <a:spLocks noGrp="1"/>
          </p:cNvSpPr>
          <p:nvPr>
            <p:ph idx="1"/>
          </p:nvPr>
        </p:nvSpPr>
        <p:spPr>
          <a:xfrm>
            <a:off x="365760" y="1280160"/>
            <a:ext cx="8549640" cy="3733800"/>
          </a:xfrm>
        </p:spPr>
        <p:txBody>
          <a:bodyPr/>
          <a:lstStyle/>
          <a:p>
            <a:pPr>
              <a:buFont typeface="Arial" charset="0"/>
              <a:buChar char="•"/>
            </a:pPr>
            <a:r>
              <a:rPr lang="en-US" altLang="en-US" dirty="0"/>
              <a:t>In an interconnected power system the governors to not automatically restore the frequency to 60 Hz</a:t>
            </a:r>
          </a:p>
          <a:p>
            <a:pPr>
              <a:buFont typeface="Arial" charset="0"/>
              <a:buChar char="•"/>
            </a:pPr>
            <a:r>
              <a:rPr lang="en-US" altLang="en-US" dirty="0"/>
              <a:t>Rather done via the ACE (area control area calculation).  Previously we defined ACE as the difference between the actual real power exports from an area and the scheduled exports.  But it has an additional term</a:t>
            </a:r>
            <a:br>
              <a:rPr lang="en-US" altLang="en-US" dirty="0"/>
            </a:br>
            <a:r>
              <a:rPr lang="en-US" altLang="en-US" dirty="0"/>
              <a:t>ACE = </a:t>
            </a:r>
            <a:r>
              <a:rPr lang="en-US" altLang="en-US" dirty="0" err="1"/>
              <a:t>P</a:t>
            </a:r>
            <a:r>
              <a:rPr lang="en-US" altLang="en-US" baseline="-25000" dirty="0" err="1"/>
              <a:t>actual</a:t>
            </a:r>
            <a:r>
              <a:rPr lang="en-US" altLang="en-US" dirty="0"/>
              <a:t> - </a:t>
            </a:r>
            <a:r>
              <a:rPr lang="en-US" altLang="en-US" dirty="0" err="1"/>
              <a:t>P</a:t>
            </a:r>
            <a:r>
              <a:rPr lang="en-US" altLang="en-US" baseline="-25000" dirty="0" err="1"/>
              <a:t>sched</a:t>
            </a:r>
            <a:r>
              <a:rPr lang="en-US" altLang="en-US" dirty="0"/>
              <a:t> – 10</a:t>
            </a:r>
            <a:r>
              <a:rPr lang="en-US" altLang="en-US" dirty="0">
                <a:latin typeface="Symbol" pitchFamily="18" charset="2"/>
              </a:rPr>
              <a:t>b</a:t>
            </a:r>
            <a:r>
              <a:rPr lang="en-US" altLang="en-US" dirty="0"/>
              <a:t>(</a:t>
            </a:r>
            <a:r>
              <a:rPr lang="en-US" altLang="en-US" dirty="0" err="1"/>
              <a:t>freq</a:t>
            </a:r>
            <a:r>
              <a:rPr lang="en-US" altLang="en-US" baseline="-25000" dirty="0" err="1"/>
              <a:t>act</a:t>
            </a:r>
            <a:r>
              <a:rPr lang="en-US" altLang="en-US" dirty="0"/>
              <a:t> - </a:t>
            </a:r>
            <a:r>
              <a:rPr lang="en-US" altLang="en-US" dirty="0" err="1"/>
              <a:t>freq</a:t>
            </a:r>
            <a:r>
              <a:rPr lang="en-US" altLang="en-US" baseline="-25000" dirty="0" err="1"/>
              <a:t>sched</a:t>
            </a:r>
            <a:r>
              <a:rPr lang="en-US" altLang="en-US" dirty="0"/>
              <a:t>) </a:t>
            </a:r>
          </a:p>
          <a:p>
            <a:pPr>
              <a:buFont typeface="Arial" charset="0"/>
              <a:buChar char="•"/>
            </a:pPr>
            <a:r>
              <a:rPr lang="en-US" altLang="en-US" dirty="0">
                <a:latin typeface="Symbol" pitchFamily="18" charset="2"/>
              </a:rPr>
              <a:t> b </a:t>
            </a:r>
            <a:r>
              <a:rPr lang="en-US" altLang="en-US" dirty="0"/>
              <a:t>is the balancing authority frequency bias in MW/0.1 Hz with a negative sign.  It is about 0.8% of peak load/generation</a:t>
            </a:r>
            <a:endParaRPr lang="en-US" altLang="en-US" dirty="0">
              <a:latin typeface="Symbol" pitchFamily="18" charset="2"/>
            </a:endParaRPr>
          </a:p>
          <a:p>
            <a:endParaRPr lang="en-US" dirty="0"/>
          </a:p>
        </p:txBody>
      </p:sp>
      <p:sp>
        <p:nvSpPr>
          <p:cNvPr id="4" name="TextBox 4"/>
          <p:cNvSpPr txBox="1"/>
          <p:nvPr/>
        </p:nvSpPr>
        <p:spPr>
          <a:xfrm>
            <a:off x="3429000" y="5791200"/>
            <a:ext cx="5234766"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rPr>
              <a:t>This slower ACE response is usually </a:t>
            </a:r>
            <a:br>
              <a:rPr lang="en-US" dirty="0" smtClean="0">
                <a:solidFill>
                  <a:srgbClr val="1E0000"/>
                </a:solidFill>
              </a:rPr>
            </a:br>
            <a:r>
              <a:rPr lang="en-US" dirty="0" smtClean="0">
                <a:solidFill>
                  <a:srgbClr val="1E0000"/>
                </a:solidFill>
              </a:rPr>
              <a:t>not modeled in transient stability</a:t>
            </a:r>
            <a:endParaRPr lang="en-US" dirty="0">
              <a:solidFill>
                <a:srgbClr val="1E0000"/>
              </a:solidFill>
            </a:endParaRPr>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3609453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Turbine Models</a:t>
            </a:r>
            <a:endParaRPr lang="en-US" dirty="0"/>
          </a:p>
        </p:txBody>
      </p:sp>
      <p:sp>
        <p:nvSpPr>
          <p:cNvPr id="4" name="Text Box 2"/>
          <p:cNvSpPr txBox="1">
            <a:spLocks noChangeArrowheads="1"/>
          </p:cNvSpPr>
          <p:nvPr/>
        </p:nvSpPr>
        <p:spPr bwMode="auto">
          <a:xfrm>
            <a:off x="2209800" y="2455863"/>
            <a:ext cx="4772460" cy="461665"/>
          </a:xfrm>
          <a:prstGeom prst="rect">
            <a:avLst/>
          </a:prstGeom>
          <a:solidFill>
            <a:srgbClr val="FFD4D4"/>
          </a:solidFill>
          <a:ln>
            <a:noFill/>
          </a:ln>
          <a:effectLs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dirty="0">
                <a:solidFill>
                  <a:srgbClr val="1E0000"/>
                </a:solidFill>
                <a:latin typeface="+mn-lt"/>
              </a:rPr>
              <a:t>model shaft “squishiness” as a spring</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998663"/>
            <a:ext cx="2413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0"/>
            <a:ext cx="4343400" cy="326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446463"/>
            <a:ext cx="34290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8"/>
          <p:cNvSpPr>
            <a:spLocks noChangeShapeType="1"/>
          </p:cNvSpPr>
          <p:nvPr/>
        </p:nvSpPr>
        <p:spPr bwMode="auto">
          <a:xfrm>
            <a:off x="5867400" y="2989263"/>
            <a:ext cx="381000" cy="533400"/>
          </a:xfrm>
          <a:prstGeom prst="line">
            <a:avLst/>
          </a:prstGeom>
          <a:noFill/>
          <a:ln w="31750">
            <a:solidFill>
              <a:srgbClr val="1E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9" name="Text Box 9"/>
          <p:cNvSpPr txBox="1">
            <a:spLocks noChangeArrowheads="1"/>
          </p:cNvSpPr>
          <p:nvPr/>
        </p:nvSpPr>
        <p:spPr bwMode="auto">
          <a:xfrm>
            <a:off x="5410200" y="5122863"/>
            <a:ext cx="2362200" cy="1200329"/>
          </a:xfrm>
          <a:prstGeom prst="rect">
            <a:avLst/>
          </a:prstGeom>
          <a:solidFill>
            <a:srgbClr val="FFD4D4"/>
          </a:solidFill>
          <a:ln>
            <a:noFill/>
          </a:ln>
          <a:effectLs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altLang="en-US" dirty="0">
                <a:solidFill>
                  <a:srgbClr val="1E0000"/>
                </a:solidFill>
                <a:latin typeface="+mn-lt"/>
              </a:rPr>
              <a:t>High-pressure turbine shaft dynamics</a:t>
            </a:r>
          </a:p>
        </p:txBody>
      </p:sp>
      <p:sp>
        <p:nvSpPr>
          <p:cNvPr id="10" name="AutoShape 11"/>
          <p:cNvSpPr>
            <a:spLocks/>
          </p:cNvSpPr>
          <p:nvPr/>
        </p:nvSpPr>
        <p:spPr bwMode="auto">
          <a:xfrm>
            <a:off x="4724400" y="4970463"/>
            <a:ext cx="381000" cy="1295400"/>
          </a:xfrm>
          <a:prstGeom prst="rightBrace">
            <a:avLst>
              <a:gd name="adj1" fmla="val 28333"/>
              <a:gd name="adj2" fmla="val 50000"/>
            </a:avLst>
          </a:prstGeom>
          <a:noFill/>
          <a:ln w="15875">
            <a:solidFill>
              <a:srgbClr val="1E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312863"/>
            <a:ext cx="6096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14"/>
          <p:cNvSpPr>
            <a:spLocks noChangeShapeType="1"/>
          </p:cNvSpPr>
          <p:nvPr/>
        </p:nvSpPr>
        <p:spPr bwMode="auto">
          <a:xfrm>
            <a:off x="4343400" y="2151063"/>
            <a:ext cx="304800" cy="381000"/>
          </a:xfrm>
          <a:prstGeom prst="line">
            <a:avLst/>
          </a:prstGeom>
          <a:noFill/>
          <a:ln w="25400">
            <a:solidFill>
              <a:srgbClr val="1E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3" name="TextBox 1"/>
          <p:cNvSpPr txBox="1"/>
          <p:nvPr/>
        </p:nvSpPr>
        <p:spPr>
          <a:xfrm>
            <a:off x="5334000" y="4025918"/>
            <a:ext cx="3071675"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Usually shaft dynamics</a:t>
            </a:r>
            <a:br>
              <a:rPr lang="en-US" dirty="0" smtClean="0">
                <a:solidFill>
                  <a:srgbClr val="1E0000"/>
                </a:solidFill>
                <a:latin typeface="+mn-lt"/>
              </a:rPr>
            </a:br>
            <a:r>
              <a:rPr lang="en-US" dirty="0" smtClean="0">
                <a:solidFill>
                  <a:srgbClr val="1E0000"/>
                </a:solidFill>
                <a:latin typeface="+mn-lt"/>
              </a:rPr>
              <a:t>are neglected</a:t>
            </a:r>
          </a:p>
        </p:txBody>
      </p:sp>
      <p:sp>
        <p:nvSpPr>
          <p:cNvPr id="1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3560391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Steam Turbine </a:t>
            </a:r>
            <a:r>
              <a:rPr lang="en-US" altLang="en-US" dirty="0" smtClean="0"/>
              <a:t>Models</a:t>
            </a:r>
            <a:endParaRPr lang="en-US" dirty="0"/>
          </a:p>
        </p:txBody>
      </p:sp>
      <p:pic>
        <p:nvPicPr>
          <p:cNvPr id="4" name="Picture 3"/>
          <p:cNvPicPr>
            <a:picLocks noChangeAspect="1" noChangeArrowheads="1"/>
          </p:cNvPicPr>
          <p:nvPr/>
        </p:nvPicPr>
        <p:blipFill>
          <a:blip r:embed="rId2"/>
          <a:srcRect/>
          <a:stretch>
            <a:fillRect/>
          </a:stretch>
        </p:blipFill>
        <p:spPr bwMode="auto">
          <a:xfrm>
            <a:off x="457200" y="2278797"/>
            <a:ext cx="5943600" cy="4513263"/>
          </a:xfrm>
          <a:prstGeom prst="rect">
            <a:avLst/>
          </a:prstGeom>
          <a:noFill/>
          <a:ln>
            <a:noFill/>
          </a:ln>
          <a:effectLst/>
          <a:extLst/>
        </p:spPr>
      </p:pic>
      <p:sp>
        <p:nvSpPr>
          <p:cNvPr id="5" name="TextBox 1"/>
          <p:cNvSpPr txBox="1"/>
          <p:nvPr/>
        </p:nvSpPr>
        <p:spPr>
          <a:xfrm>
            <a:off x="473149" y="1447800"/>
            <a:ext cx="6555000" cy="830997"/>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Boiler supplies a "steam chest" with the steam then </a:t>
            </a:r>
            <a:br>
              <a:rPr lang="en-US" dirty="0" smtClean="0">
                <a:solidFill>
                  <a:srgbClr val="1E0000"/>
                </a:solidFill>
                <a:latin typeface="+mn-lt"/>
              </a:rPr>
            </a:br>
            <a:r>
              <a:rPr lang="en-US" dirty="0" smtClean="0">
                <a:solidFill>
                  <a:srgbClr val="1E0000"/>
                </a:solidFill>
                <a:latin typeface="+mn-lt"/>
              </a:rPr>
              <a:t>entering the turbine through a value</a:t>
            </a:r>
            <a:endParaRPr lang="en-US" dirty="0">
              <a:solidFill>
                <a:srgbClr val="1E0000"/>
              </a:solidFill>
              <a:latin typeface="+mn-lt"/>
            </a:endParaRPr>
          </a:p>
        </p:txBody>
      </p:sp>
      <p:sp>
        <p:nvSpPr>
          <p:cNvPr id="6" name="TextBox 3"/>
          <p:cNvSpPr txBox="1"/>
          <p:nvPr/>
        </p:nvSpPr>
        <p:spPr>
          <a:xfrm>
            <a:off x="7010400" y="3505200"/>
            <a:ext cx="1828800" cy="1569660"/>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rPr>
              <a:t>We are assuming</a:t>
            </a:r>
            <a:br>
              <a:rPr lang="en-US" dirty="0" smtClean="0">
                <a:solidFill>
                  <a:srgbClr val="1E0000"/>
                </a:solidFill>
              </a:rPr>
            </a:br>
            <a:r>
              <a:rPr lang="en-US" dirty="0" smtClean="0">
                <a:solidFill>
                  <a:srgbClr val="1E0000"/>
                </a:solidFill>
                <a:latin typeface="Symbol" panose="05050102010706020507" pitchFamily="18" charset="2"/>
              </a:rPr>
              <a:t>d</a:t>
            </a:r>
            <a:r>
              <a:rPr lang="en-US" dirty="0" smtClean="0">
                <a:solidFill>
                  <a:srgbClr val="1E0000"/>
                </a:solidFill>
              </a:rPr>
              <a:t>=</a:t>
            </a:r>
            <a:r>
              <a:rPr lang="en-US" dirty="0" err="1" smtClean="0">
                <a:solidFill>
                  <a:srgbClr val="1E0000"/>
                </a:solidFill>
                <a:latin typeface="Symbol" panose="05050102010706020507" pitchFamily="18" charset="2"/>
              </a:rPr>
              <a:t>d</a:t>
            </a:r>
            <a:r>
              <a:rPr lang="en-US" baseline="-25000" dirty="0" err="1" smtClean="0">
                <a:solidFill>
                  <a:srgbClr val="1E0000"/>
                </a:solidFill>
              </a:rPr>
              <a:t>HP</a:t>
            </a:r>
            <a:r>
              <a:rPr lang="en-US" dirty="0" smtClean="0">
                <a:solidFill>
                  <a:srgbClr val="1E0000"/>
                </a:solidFill>
              </a:rPr>
              <a:t> and</a:t>
            </a:r>
            <a:br>
              <a:rPr lang="en-US" dirty="0" smtClean="0">
                <a:solidFill>
                  <a:srgbClr val="1E0000"/>
                </a:solidFill>
              </a:rPr>
            </a:br>
            <a:r>
              <a:rPr lang="en-US" dirty="0" smtClean="0">
                <a:solidFill>
                  <a:srgbClr val="1E0000"/>
                </a:solidFill>
                <a:latin typeface="Symbol" panose="05050102010706020507" pitchFamily="18" charset="2"/>
              </a:rPr>
              <a:t>w</a:t>
            </a:r>
            <a:r>
              <a:rPr lang="en-US" dirty="0" smtClean="0">
                <a:solidFill>
                  <a:srgbClr val="1E0000"/>
                </a:solidFill>
              </a:rPr>
              <a:t>=</a:t>
            </a:r>
            <a:r>
              <a:rPr lang="en-US" dirty="0" err="1" smtClean="0">
                <a:solidFill>
                  <a:srgbClr val="1E0000"/>
                </a:solidFill>
                <a:latin typeface="Symbol" panose="05050102010706020507" pitchFamily="18" charset="2"/>
              </a:rPr>
              <a:t>w</a:t>
            </a:r>
            <a:r>
              <a:rPr lang="en-US" baseline="-25000" dirty="0" err="1" smtClean="0">
                <a:solidFill>
                  <a:srgbClr val="1E0000"/>
                </a:solidFill>
              </a:rPr>
              <a:t>HP</a:t>
            </a:r>
            <a:endParaRPr lang="en-US" dirty="0">
              <a:solidFill>
                <a:srgbClr val="1E0000"/>
              </a:solidFill>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4075734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 Models</a:t>
            </a:r>
            <a:endParaRPr lang="en-US" dirty="0"/>
          </a:p>
        </p:txBody>
      </p:sp>
      <p:grpSp>
        <p:nvGrpSpPr>
          <p:cNvPr id="5" name="Group 4"/>
          <p:cNvGrpSpPr/>
          <p:nvPr/>
        </p:nvGrpSpPr>
        <p:grpSpPr>
          <a:xfrm>
            <a:off x="647700" y="1246142"/>
            <a:ext cx="8039100" cy="5010150"/>
            <a:chOff x="152400" y="1466850"/>
            <a:chExt cx="8039100" cy="5010150"/>
          </a:xfrm>
        </p:grpSpPr>
        <p:pic>
          <p:nvPicPr>
            <p:cNvPr id="6" name="Picture 5" descr="C:\pw\version.150\SimulatorHelp\Content\image\Transient_Overview_Generator_Model_Relationships.gif"/>
            <p:cNvPicPr>
              <a:picLocks noChangeAspect="1" noChangeArrowheads="1"/>
            </p:cNvPicPr>
            <p:nvPr/>
          </p:nvPicPr>
          <p:blipFill>
            <a:blip r:embed="rId2" cstate="print"/>
            <a:srcRect/>
            <a:stretch>
              <a:fillRect/>
            </a:stretch>
          </p:blipFill>
          <p:spPr bwMode="auto">
            <a:xfrm>
              <a:off x="990600" y="1466850"/>
              <a:ext cx="6477000" cy="3397250"/>
            </a:xfrm>
            <a:prstGeom prst="rect">
              <a:avLst/>
            </a:prstGeom>
            <a:noFill/>
            <a:ln w="9525">
              <a:noFill/>
              <a:miter lim="800000"/>
              <a:headEnd/>
              <a:tailEnd/>
            </a:ln>
          </p:spPr>
        </p:pic>
        <p:pic>
          <p:nvPicPr>
            <p:cNvPr id="7" name="Picture 6" descr="C:\pw\version.150\SimulatorHelp\Content\image\Transient_Overview_Generator_Model_Relationships_Equations.gif"/>
            <p:cNvPicPr>
              <a:picLocks noChangeAspect="1" noChangeArrowheads="1"/>
            </p:cNvPicPr>
            <p:nvPr/>
          </p:nvPicPr>
          <p:blipFill>
            <a:blip r:embed="rId3" cstate="print"/>
            <a:srcRect r="44186" b="50920"/>
            <a:stretch>
              <a:fillRect/>
            </a:stretch>
          </p:blipFill>
          <p:spPr bwMode="auto">
            <a:xfrm>
              <a:off x="152400" y="4953000"/>
              <a:ext cx="2743200" cy="1524000"/>
            </a:xfrm>
            <a:prstGeom prst="rect">
              <a:avLst/>
            </a:prstGeom>
            <a:noFill/>
            <a:ln w="9525">
              <a:noFill/>
              <a:miter lim="800000"/>
              <a:headEnd/>
              <a:tailEnd/>
            </a:ln>
          </p:spPr>
        </p:pic>
        <p:pic>
          <p:nvPicPr>
            <p:cNvPr id="8" name="Picture 7" descr="C:\pw\version.150\SimulatorHelp\Content\image\Transient_Overview_Generator_Model_Relationships_Equations.gif"/>
            <p:cNvPicPr>
              <a:picLocks noChangeAspect="1" noChangeArrowheads="1"/>
            </p:cNvPicPr>
            <p:nvPr/>
          </p:nvPicPr>
          <p:blipFill>
            <a:blip r:embed="rId3" cstate="print"/>
            <a:srcRect t="49080"/>
            <a:stretch>
              <a:fillRect/>
            </a:stretch>
          </p:blipFill>
          <p:spPr bwMode="auto">
            <a:xfrm>
              <a:off x="3276600" y="4876800"/>
              <a:ext cx="4914900" cy="1581150"/>
            </a:xfrm>
            <a:prstGeom prst="rect">
              <a:avLst/>
            </a:prstGeom>
            <a:noFill/>
            <a:ln w="9525">
              <a:noFill/>
              <a:miter lim="800000"/>
              <a:headEnd/>
              <a:tailEnd/>
            </a:ln>
          </p:spPr>
        </p:pic>
      </p:grpSp>
      <p:sp>
        <p:nvSpPr>
          <p:cNvPr id="9" name="Oval 8"/>
          <p:cNvSpPr>
            <a:spLocks noChangeArrowheads="1"/>
          </p:cNvSpPr>
          <p:nvPr/>
        </p:nvSpPr>
        <p:spPr bwMode="auto">
          <a:xfrm>
            <a:off x="1066800" y="3200400"/>
            <a:ext cx="3748454" cy="1868212"/>
          </a:xfrm>
          <a:prstGeom prst="ellipse">
            <a:avLst/>
          </a:prstGeom>
          <a:solidFill>
            <a:schemeClr val="accent1">
              <a:alpha val="30196"/>
            </a:schemeClr>
          </a:solidFill>
          <a:ln w="28575" algn="ctr">
            <a:solidFill>
              <a:schemeClr val="accent2"/>
            </a:solidFill>
            <a:round/>
            <a:headEnd type="none" w="sm" len="sm"/>
            <a:tailEnd type="none" w="sm" len="sm"/>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dirty="0">
              <a:solidFill>
                <a:schemeClr val="tx1"/>
              </a:solidFill>
            </a:endParaRPr>
          </a:p>
        </p:txBody>
      </p:sp>
      <p:sp>
        <p:nvSpPr>
          <p:cNvPr id="10"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3910503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Steam Governor </a:t>
            </a:r>
            <a:r>
              <a:rPr lang="en-US" altLang="en-US" dirty="0" smtClean="0"/>
              <a:t>Model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34591099"/>
              </p:ext>
            </p:extLst>
          </p:nvPr>
        </p:nvGraphicFramePr>
        <p:xfrm>
          <a:off x="685800" y="1447800"/>
          <a:ext cx="5043487" cy="4064000"/>
        </p:xfrm>
        <a:graphic>
          <a:graphicData uri="http://schemas.openxmlformats.org/presentationml/2006/ole">
            <mc:AlternateContent xmlns:mc="http://schemas.openxmlformats.org/markup-compatibility/2006">
              <mc:Choice xmlns:v="urn:schemas-microsoft-com:vml" Requires="v">
                <p:oleObj spid="_x0000_s211983" name="Bitmap Image" r:id="rId3" imgW="26666667" imgH="21485714" progId="Paint.Picture">
                  <p:embed/>
                </p:oleObj>
              </mc:Choice>
              <mc:Fallback>
                <p:oleObj name="Bitmap Image" r:id="rId3" imgW="26666667" imgH="2148571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504348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1492045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Steam Governor </a:t>
            </a:r>
            <a:r>
              <a:rPr lang="en-US" altLang="en-US" dirty="0" smtClean="0"/>
              <a:t>Model</a:t>
            </a:r>
            <a:endParaRPr lang="en-US" dirty="0"/>
          </a:p>
        </p:txBody>
      </p:sp>
      <p:pic>
        <p:nvPicPr>
          <p:cNvPr id="4" name="Picture 3"/>
          <p:cNvPicPr>
            <a:picLocks noChangeAspect="1" noChangeArrowheads="1"/>
          </p:cNvPicPr>
          <p:nvPr/>
        </p:nvPicPr>
        <p:blipFill>
          <a:blip r:embed="rId2"/>
          <a:srcRect/>
          <a:stretch>
            <a:fillRect/>
          </a:stretch>
        </p:blipFill>
        <p:spPr bwMode="auto">
          <a:xfrm>
            <a:off x="685800" y="1295400"/>
            <a:ext cx="42418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92" y="3276600"/>
            <a:ext cx="22987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a:spLocks noChangeArrowheads="1"/>
          </p:cNvSpPr>
          <p:nvPr/>
        </p:nvSpPr>
        <p:spPr bwMode="auto">
          <a:xfrm>
            <a:off x="838200" y="4343400"/>
            <a:ext cx="2571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i="1" dirty="0">
                <a:solidFill>
                  <a:srgbClr val="1E0000"/>
                </a:solidFill>
                <a:latin typeface="+mn-lt"/>
              </a:rPr>
              <a:t>R</a:t>
            </a:r>
            <a:r>
              <a:rPr lang="en-US" altLang="en-US" dirty="0">
                <a:solidFill>
                  <a:srgbClr val="1E0000"/>
                </a:solidFill>
                <a:latin typeface="+mn-lt"/>
              </a:rPr>
              <a:t> = .05 (5% droop)</a:t>
            </a:r>
          </a:p>
        </p:txBody>
      </p:sp>
      <p:sp>
        <p:nvSpPr>
          <p:cNvPr id="7" name="Text Box 9"/>
          <p:cNvSpPr txBox="1">
            <a:spLocks noChangeArrowheads="1"/>
          </p:cNvSpPr>
          <p:nvPr/>
        </p:nvSpPr>
        <p:spPr bwMode="auto">
          <a:xfrm>
            <a:off x="3352800" y="3429000"/>
            <a:ext cx="2667000" cy="457200"/>
          </a:xfrm>
          <a:prstGeom prst="rect">
            <a:avLst/>
          </a:prstGeom>
          <a:solidFill>
            <a:srgbClr val="FFD4D4"/>
          </a:solidFill>
          <a:ln>
            <a:noFill/>
          </a:ln>
          <a:effectLs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altLang="en-US" dirty="0">
                <a:solidFill>
                  <a:srgbClr val="1E0000"/>
                </a:solidFill>
                <a:latin typeface="+mn-lt"/>
              </a:rPr>
              <a:t>Steam valve limits</a:t>
            </a: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2217103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TGOV1 Model</a:t>
            </a:r>
          </a:p>
        </p:txBody>
      </p:sp>
      <p:sp>
        <p:nvSpPr>
          <p:cNvPr id="3" name="Content Placeholder 2"/>
          <p:cNvSpPr>
            <a:spLocks noGrp="1"/>
          </p:cNvSpPr>
          <p:nvPr>
            <p:ph idx="1"/>
          </p:nvPr>
        </p:nvSpPr>
        <p:spPr>
          <a:xfrm>
            <a:off x="365760" y="1280160"/>
            <a:ext cx="8001000" cy="624840"/>
          </a:xfrm>
        </p:spPr>
        <p:txBody>
          <a:bodyPr/>
          <a:lstStyle/>
          <a:p>
            <a:r>
              <a:rPr lang="en-US" dirty="0"/>
              <a:t>Standard model that is close to this is TGOV1</a:t>
            </a:r>
          </a:p>
          <a:p>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24835" y="1918063"/>
            <a:ext cx="6248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609600" y="4711337"/>
            <a:ext cx="7365350" cy="1938992"/>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About 12% of governors in a 2015 EI model are TGOV1; </a:t>
            </a:r>
          </a:p>
          <a:p>
            <a:r>
              <a:rPr lang="en-US" dirty="0" smtClean="0">
                <a:solidFill>
                  <a:srgbClr val="1E0000"/>
                </a:solidFill>
                <a:latin typeface="+mn-lt"/>
              </a:rPr>
              <a:t>R = 0.05, T</a:t>
            </a:r>
            <a:r>
              <a:rPr lang="en-US" baseline="-25000" dirty="0" smtClean="0">
                <a:solidFill>
                  <a:srgbClr val="1E0000"/>
                </a:solidFill>
                <a:latin typeface="+mn-lt"/>
              </a:rPr>
              <a:t>1</a:t>
            </a:r>
            <a:r>
              <a:rPr lang="en-US" dirty="0" smtClean="0">
                <a:solidFill>
                  <a:srgbClr val="1E0000"/>
                </a:solidFill>
                <a:latin typeface="+mn-lt"/>
              </a:rPr>
              <a:t> is less than 0.5 (except a few 999’s!), T</a:t>
            </a:r>
            <a:r>
              <a:rPr lang="en-US" baseline="-25000" dirty="0" smtClean="0">
                <a:solidFill>
                  <a:srgbClr val="1E0000"/>
                </a:solidFill>
                <a:latin typeface="+mn-lt"/>
              </a:rPr>
              <a:t>3</a:t>
            </a:r>
            <a:r>
              <a:rPr lang="en-US" dirty="0" smtClean="0">
                <a:solidFill>
                  <a:srgbClr val="1E0000"/>
                </a:solidFill>
                <a:latin typeface="+mn-lt"/>
              </a:rPr>
              <a:t> </a:t>
            </a:r>
            <a:br>
              <a:rPr lang="en-US" dirty="0" smtClean="0">
                <a:solidFill>
                  <a:srgbClr val="1E0000"/>
                </a:solidFill>
                <a:latin typeface="+mn-lt"/>
              </a:rPr>
            </a:br>
            <a:r>
              <a:rPr lang="en-US" dirty="0" smtClean="0">
                <a:solidFill>
                  <a:srgbClr val="1E0000"/>
                </a:solidFill>
                <a:latin typeface="+mn-lt"/>
              </a:rPr>
              <a:t>has an average of 7, average T</a:t>
            </a:r>
            <a:r>
              <a:rPr lang="en-US" baseline="-25000" dirty="0" smtClean="0">
                <a:solidFill>
                  <a:srgbClr val="1E0000"/>
                </a:solidFill>
                <a:latin typeface="+mn-lt"/>
              </a:rPr>
              <a:t>2</a:t>
            </a:r>
            <a:r>
              <a:rPr lang="en-US" dirty="0" smtClean="0">
                <a:solidFill>
                  <a:srgbClr val="1E0000"/>
                </a:solidFill>
                <a:latin typeface="+mn-lt"/>
              </a:rPr>
              <a:t>/T</a:t>
            </a:r>
            <a:r>
              <a:rPr lang="en-US" baseline="-25000" dirty="0" smtClean="0">
                <a:solidFill>
                  <a:srgbClr val="1E0000"/>
                </a:solidFill>
                <a:latin typeface="+mn-lt"/>
              </a:rPr>
              <a:t>3</a:t>
            </a:r>
            <a:r>
              <a:rPr lang="en-US" dirty="0" smtClean="0">
                <a:solidFill>
                  <a:srgbClr val="1E0000"/>
                </a:solidFill>
                <a:latin typeface="+mn-lt"/>
              </a:rPr>
              <a:t> is 0.34; </a:t>
            </a:r>
            <a:br>
              <a:rPr lang="en-US" dirty="0" smtClean="0">
                <a:solidFill>
                  <a:srgbClr val="1E0000"/>
                </a:solidFill>
                <a:latin typeface="+mn-lt"/>
              </a:rPr>
            </a:br>
            <a:r>
              <a:rPr lang="en-US" dirty="0" smtClean="0">
                <a:solidFill>
                  <a:srgbClr val="1E0000"/>
                </a:solidFill>
                <a:latin typeface="+mn-lt"/>
              </a:rPr>
              <a:t>D</a:t>
            </a:r>
            <a:r>
              <a:rPr lang="en-US" baseline="-25000" dirty="0" smtClean="0">
                <a:solidFill>
                  <a:srgbClr val="1E0000"/>
                </a:solidFill>
                <a:latin typeface="+mn-lt"/>
              </a:rPr>
              <a:t>t</a:t>
            </a:r>
            <a:r>
              <a:rPr lang="en-US" dirty="0" smtClean="0">
                <a:solidFill>
                  <a:srgbClr val="1E0000"/>
                </a:solidFill>
                <a:latin typeface="+mn-lt"/>
              </a:rPr>
              <a:t> is used to model turbine damping and is often zero </a:t>
            </a:r>
            <a:br>
              <a:rPr lang="en-US" dirty="0" smtClean="0">
                <a:solidFill>
                  <a:srgbClr val="1E0000"/>
                </a:solidFill>
                <a:latin typeface="+mn-lt"/>
              </a:rPr>
            </a:br>
            <a:r>
              <a:rPr lang="en-US" dirty="0" smtClean="0">
                <a:solidFill>
                  <a:srgbClr val="1E0000"/>
                </a:solidFill>
                <a:latin typeface="+mn-lt"/>
              </a:rPr>
              <a:t>(about 80% of time in EI) </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4144767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IEEEG1 Model</a:t>
            </a:r>
            <a:endParaRPr lang="en-US" dirty="0"/>
          </a:p>
        </p:txBody>
      </p:sp>
      <p:sp>
        <p:nvSpPr>
          <p:cNvPr id="3" name="Content Placeholder 2"/>
          <p:cNvSpPr>
            <a:spLocks noGrp="1"/>
          </p:cNvSpPr>
          <p:nvPr>
            <p:ph idx="1"/>
          </p:nvPr>
        </p:nvSpPr>
        <p:spPr>
          <a:xfrm>
            <a:off x="365760" y="1280160"/>
            <a:ext cx="8001000" cy="929640"/>
          </a:xfrm>
        </p:spPr>
        <p:txBody>
          <a:bodyPr/>
          <a:lstStyle/>
          <a:p>
            <a:r>
              <a:rPr lang="en-US" dirty="0"/>
              <a:t>A common stream turbine model, is the IEEEG1, originally introduced in the below 1973 paper</a:t>
            </a:r>
          </a:p>
          <a:p>
            <a:endParaRPr lang="en-US" dirty="0"/>
          </a:p>
        </p:txBody>
      </p:sp>
      <p:sp>
        <p:nvSpPr>
          <p:cNvPr id="4" name="Rectangle 3"/>
          <p:cNvSpPr/>
          <p:nvPr/>
        </p:nvSpPr>
        <p:spPr>
          <a:xfrm>
            <a:off x="762000" y="6370320"/>
            <a:ext cx="7696200" cy="461665"/>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200" dirty="0" smtClean="0">
                <a:solidFill>
                  <a:srgbClr val="1E0000"/>
                </a:solidFill>
                <a:latin typeface="+mn-lt"/>
              </a:rPr>
              <a:t>IEEE </a:t>
            </a:r>
            <a:r>
              <a:rPr lang="en-US" sz="1200" dirty="0">
                <a:solidFill>
                  <a:srgbClr val="1E0000"/>
                </a:solidFill>
                <a:latin typeface="+mn-lt"/>
              </a:rPr>
              <a:t>Committee Report, “Dynamic Models for Steam and Hydro Turbines in Power System Studies,” Transactions in Power Apparatus &amp; Systems, volume 92, No. 6, Nov./Dec. 1973, pp 1904-15 </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2000" y="2370909"/>
            <a:ext cx="779584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0" y="4576244"/>
            <a:ext cx="2723823"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In this model K=1/R</a:t>
            </a:r>
            <a:endParaRPr lang="en-US" dirty="0">
              <a:solidFill>
                <a:srgbClr val="1E0000"/>
              </a:solidFill>
              <a:latin typeface="+mn-lt"/>
            </a:endParaRPr>
          </a:p>
        </p:txBody>
      </p:sp>
      <p:sp>
        <p:nvSpPr>
          <p:cNvPr id="7" name="TextBox 6"/>
          <p:cNvSpPr txBox="1"/>
          <p:nvPr/>
        </p:nvSpPr>
        <p:spPr>
          <a:xfrm>
            <a:off x="4456784" y="5151120"/>
            <a:ext cx="3764172" cy="1200329"/>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It can be used to represent</a:t>
            </a:r>
            <a:br>
              <a:rPr lang="en-US" dirty="0" smtClean="0">
                <a:solidFill>
                  <a:srgbClr val="1E0000"/>
                </a:solidFill>
                <a:latin typeface="+mn-lt"/>
              </a:rPr>
            </a:br>
            <a:r>
              <a:rPr lang="en-US" dirty="0" smtClean="0">
                <a:solidFill>
                  <a:srgbClr val="1E0000"/>
                </a:solidFill>
                <a:latin typeface="+mn-lt"/>
              </a:rPr>
              <a:t>cross-compound units, with</a:t>
            </a:r>
            <a:br>
              <a:rPr lang="en-US" dirty="0" smtClean="0">
                <a:solidFill>
                  <a:srgbClr val="1E0000"/>
                </a:solidFill>
                <a:latin typeface="+mn-lt"/>
              </a:rPr>
            </a:br>
            <a:r>
              <a:rPr lang="en-US" dirty="0" smtClean="0">
                <a:solidFill>
                  <a:srgbClr val="1E0000"/>
                </a:solidFill>
                <a:latin typeface="+mn-lt"/>
              </a:rPr>
              <a:t>high and low pressure steam </a:t>
            </a:r>
            <a:endParaRPr lang="en-US" dirty="0">
              <a:solidFill>
                <a:srgbClr val="1E0000"/>
              </a:solidFill>
              <a:latin typeface="+mn-lt"/>
            </a:endParaRPr>
          </a:p>
        </p:txBody>
      </p:sp>
      <p:sp>
        <p:nvSpPr>
          <p:cNvPr id="8" name="TextBox 7"/>
          <p:cNvSpPr txBox="1"/>
          <p:nvPr/>
        </p:nvSpPr>
        <p:spPr>
          <a:xfrm>
            <a:off x="914400" y="5315799"/>
            <a:ext cx="2895600" cy="830997"/>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err="1" smtClean="0">
                <a:solidFill>
                  <a:srgbClr val="1E0000"/>
                </a:solidFill>
                <a:latin typeface="+mn-lt"/>
              </a:rPr>
              <a:t>U</a:t>
            </a:r>
            <a:r>
              <a:rPr lang="en-US" baseline="-25000" dirty="0" err="1" smtClean="0">
                <a:solidFill>
                  <a:srgbClr val="1E0000"/>
                </a:solidFill>
                <a:latin typeface="+mn-lt"/>
              </a:rPr>
              <a:t>o</a:t>
            </a:r>
            <a:r>
              <a:rPr lang="en-US" dirty="0" smtClean="0">
                <a:solidFill>
                  <a:srgbClr val="1E0000"/>
                </a:solidFill>
                <a:latin typeface="+mn-lt"/>
              </a:rPr>
              <a:t> and </a:t>
            </a:r>
            <a:r>
              <a:rPr lang="en-US" dirty="0" err="1" smtClean="0">
                <a:solidFill>
                  <a:srgbClr val="1E0000"/>
                </a:solidFill>
                <a:latin typeface="+mn-lt"/>
              </a:rPr>
              <a:t>U</a:t>
            </a:r>
            <a:r>
              <a:rPr lang="en-US" baseline="-25000" dirty="0" err="1" smtClean="0">
                <a:solidFill>
                  <a:srgbClr val="1E0000"/>
                </a:solidFill>
                <a:latin typeface="+mn-lt"/>
              </a:rPr>
              <a:t>c</a:t>
            </a:r>
            <a:r>
              <a:rPr lang="en-US" dirty="0" smtClean="0">
                <a:solidFill>
                  <a:srgbClr val="1E0000"/>
                </a:solidFill>
                <a:latin typeface="+mn-lt"/>
              </a:rPr>
              <a:t> are rate limits</a:t>
            </a:r>
            <a:endParaRPr lang="en-US" dirty="0">
              <a:solidFill>
                <a:srgbClr val="1E0000"/>
              </a:solidFill>
              <a:latin typeface="+mn-lt"/>
            </a:endParaRPr>
          </a:p>
        </p:txBody>
      </p:sp>
      <p:sp>
        <p:nvSpPr>
          <p:cNvPr id="9"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372640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IEEEG1</a:t>
            </a:r>
          </a:p>
        </p:txBody>
      </p:sp>
      <p:sp>
        <p:nvSpPr>
          <p:cNvPr id="3" name="Content Placeholder 2"/>
          <p:cNvSpPr>
            <a:spLocks noGrp="1"/>
          </p:cNvSpPr>
          <p:nvPr>
            <p:ph idx="1"/>
          </p:nvPr>
        </p:nvSpPr>
        <p:spPr>
          <a:xfrm>
            <a:off x="365760" y="1280160"/>
            <a:ext cx="8702040" cy="2377440"/>
          </a:xfrm>
        </p:spPr>
        <p:txBody>
          <a:bodyPr/>
          <a:lstStyle/>
          <a:p>
            <a:r>
              <a:rPr lang="en-US" dirty="0"/>
              <a:t>Blocks on the right model the various steam stages</a:t>
            </a:r>
          </a:p>
          <a:p>
            <a:r>
              <a:rPr lang="en-US" dirty="0"/>
              <a:t>About 12% of WECC and EI governors are currently IEEEG1s</a:t>
            </a:r>
          </a:p>
          <a:p>
            <a:r>
              <a:rPr lang="en-US" dirty="0"/>
              <a:t>Below figures show two test comparison with this model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37" y="3276600"/>
            <a:ext cx="4470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6720" y="6490901"/>
            <a:ext cx="8458200" cy="276999"/>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200" dirty="0" smtClean="0">
                <a:solidFill>
                  <a:srgbClr val="1E0000"/>
                </a:solidFill>
                <a:latin typeface="+mn-lt"/>
              </a:rPr>
              <a:t>Image Source: Figs 2-4, 2-6 of  IEEE </a:t>
            </a:r>
            <a:r>
              <a:rPr lang="en-US" sz="1200" dirty="0">
                <a:solidFill>
                  <a:srgbClr val="1E0000"/>
                </a:solidFill>
                <a:latin typeface="+mn-lt"/>
              </a:rPr>
              <a:t>PES, "Dynamic Models for Turbine-Governors in Power System Studies," Jan 2013</a:t>
            </a: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17720" y="3419967"/>
            <a:ext cx="39624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3523938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Deadbands</a:t>
            </a:r>
            <a:endParaRPr lang="en-US" dirty="0"/>
          </a:p>
        </p:txBody>
      </p:sp>
      <p:sp>
        <p:nvSpPr>
          <p:cNvPr id="3" name="Content Placeholder 2"/>
          <p:cNvSpPr>
            <a:spLocks noGrp="1"/>
          </p:cNvSpPr>
          <p:nvPr>
            <p:ph idx="1"/>
          </p:nvPr>
        </p:nvSpPr>
        <p:spPr>
          <a:xfrm>
            <a:off x="365760" y="1280160"/>
            <a:ext cx="8625840" cy="3733800"/>
          </a:xfrm>
        </p:spPr>
        <p:txBody>
          <a:bodyPr/>
          <a:lstStyle/>
          <a:p>
            <a:r>
              <a:rPr lang="en-US" dirty="0"/>
              <a:t>Before going further, it is useful to briefly consider </a:t>
            </a:r>
            <a:r>
              <a:rPr lang="en-US" dirty="0" err="1"/>
              <a:t>deadbands</a:t>
            </a:r>
            <a:r>
              <a:rPr lang="en-US" dirty="0"/>
              <a:t>, with two types shown with IEEEG1 and described in the 2013 IEEE PES Governor Report</a:t>
            </a:r>
          </a:p>
          <a:p>
            <a:r>
              <a:rPr lang="en-US" dirty="0"/>
              <a:t>The type 1 is an intentional </a:t>
            </a:r>
            <a:r>
              <a:rPr lang="en-US" dirty="0" err="1"/>
              <a:t>deadband</a:t>
            </a:r>
            <a:r>
              <a:rPr lang="en-US" dirty="0"/>
              <a:t>, implemented to prevent excessive response</a:t>
            </a:r>
          </a:p>
          <a:p>
            <a:pPr lvl="1"/>
            <a:r>
              <a:rPr lang="en-US" dirty="0"/>
              <a:t>Until the </a:t>
            </a:r>
            <a:r>
              <a:rPr lang="en-US" dirty="0" err="1"/>
              <a:t>deadband</a:t>
            </a:r>
            <a:r>
              <a:rPr lang="en-US" dirty="0"/>
              <a:t> activates there is no response, then normal response after that; this can cause a potentially</a:t>
            </a:r>
            <a:br>
              <a:rPr lang="en-US" dirty="0"/>
            </a:br>
            <a:r>
              <a:rPr lang="en-US" dirty="0"/>
              <a:t>large jump in the response</a:t>
            </a:r>
          </a:p>
          <a:p>
            <a:pPr lvl="1"/>
            <a:r>
              <a:rPr lang="en-US" dirty="0"/>
              <a:t>Also, once activated there is normal</a:t>
            </a:r>
            <a:br>
              <a:rPr lang="en-US" dirty="0"/>
            </a:br>
            <a:r>
              <a:rPr lang="en-US" dirty="0"/>
              <a:t>response coming back into range</a:t>
            </a:r>
          </a:p>
          <a:p>
            <a:pPr lvl="1"/>
            <a:r>
              <a:rPr lang="en-US" dirty="0"/>
              <a:t>Used on input to IEEEG1</a:t>
            </a:r>
          </a:p>
          <a:p>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72200" y="4572000"/>
            <a:ext cx="1690426" cy="174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70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Deadbands</a:t>
            </a:r>
            <a:endParaRPr lang="en-US" dirty="0"/>
          </a:p>
        </p:txBody>
      </p:sp>
      <p:sp>
        <p:nvSpPr>
          <p:cNvPr id="3" name="Content Placeholder 2"/>
          <p:cNvSpPr>
            <a:spLocks noGrp="1"/>
          </p:cNvSpPr>
          <p:nvPr>
            <p:ph idx="1"/>
          </p:nvPr>
        </p:nvSpPr>
        <p:spPr/>
        <p:txBody>
          <a:bodyPr/>
          <a:lstStyle/>
          <a:p>
            <a:r>
              <a:rPr lang="en-US" dirty="0"/>
              <a:t>The type 2 is also an intentional </a:t>
            </a:r>
            <a:r>
              <a:rPr lang="en-US" dirty="0" err="1"/>
              <a:t>deadband</a:t>
            </a:r>
            <a:r>
              <a:rPr lang="en-US" dirty="0"/>
              <a:t>, implemented to prevent excessive response</a:t>
            </a:r>
          </a:p>
          <a:p>
            <a:pPr lvl="1"/>
            <a:r>
              <a:rPr lang="en-US" dirty="0"/>
              <a:t>Difference is response does not jump, but rather only starts once outside of the range</a:t>
            </a:r>
          </a:p>
          <a:p>
            <a:r>
              <a:rPr lang="en-US" dirty="0"/>
              <a:t>Another type of </a:t>
            </a:r>
            <a:r>
              <a:rPr lang="en-US" dirty="0" err="1"/>
              <a:t>deadband</a:t>
            </a:r>
            <a:r>
              <a:rPr lang="en-US" dirty="0"/>
              <a:t> is the </a:t>
            </a:r>
            <a:br>
              <a:rPr lang="en-US" dirty="0"/>
            </a:br>
            <a:r>
              <a:rPr lang="en-US" dirty="0"/>
              <a:t>unintentional, such as will occur</a:t>
            </a:r>
            <a:br>
              <a:rPr lang="en-US" dirty="0"/>
            </a:br>
            <a:r>
              <a:rPr lang="en-US" dirty="0"/>
              <a:t>with loose gears</a:t>
            </a:r>
          </a:p>
          <a:p>
            <a:pPr lvl="1"/>
            <a:r>
              <a:rPr lang="en-US" dirty="0"/>
              <a:t>Until </a:t>
            </a:r>
            <a:r>
              <a:rPr lang="en-US" dirty="0" err="1"/>
              <a:t>deadband</a:t>
            </a:r>
            <a:r>
              <a:rPr lang="en-US" dirty="0"/>
              <a:t> "engages"</a:t>
            </a:r>
            <a:br>
              <a:rPr lang="en-US" dirty="0"/>
            </a:br>
            <a:r>
              <a:rPr lang="en-US" dirty="0"/>
              <a:t>there is no response</a:t>
            </a:r>
          </a:p>
          <a:p>
            <a:pPr lvl="1"/>
            <a:r>
              <a:rPr lang="en-US" dirty="0"/>
              <a:t>Once engaged there is</a:t>
            </a:r>
            <a:br>
              <a:rPr lang="en-US" dirty="0"/>
            </a:br>
            <a:r>
              <a:rPr lang="en-US" dirty="0"/>
              <a:t>a hysteresis in the </a:t>
            </a:r>
            <a:br>
              <a:rPr lang="en-US" dirty="0"/>
            </a:br>
            <a:r>
              <a:rPr lang="en-US" dirty="0"/>
              <a:t>response</a:t>
            </a:r>
          </a:p>
          <a:p>
            <a:endParaRPr lang="en-US" dirty="0"/>
          </a:p>
        </p:txBody>
      </p:sp>
      <p:pic>
        <p:nvPicPr>
          <p:cNvPr id="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76888" y="2743200"/>
            <a:ext cx="1828800" cy="171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3724661" y="4724400"/>
            <a:ext cx="2438400" cy="1676400"/>
            <a:chOff x="1295400" y="4419600"/>
            <a:chExt cx="2438400" cy="1676400"/>
          </a:xfrm>
        </p:grpSpPr>
        <p:cxnSp>
          <p:nvCxnSpPr>
            <p:cNvPr id="10" name="Straight Connector 9"/>
            <p:cNvCxnSpPr/>
            <p:nvPr/>
          </p:nvCxnSpPr>
          <p:spPr bwMode="auto">
            <a:xfrm flipV="1">
              <a:off x="1905000" y="4419600"/>
              <a:ext cx="1371600" cy="1676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Arrow Connector 10"/>
            <p:cNvCxnSpPr/>
            <p:nvPr/>
          </p:nvCxnSpPr>
          <p:spPr bwMode="auto">
            <a:xfrm flipV="1">
              <a:off x="3124200" y="4521928"/>
              <a:ext cx="609600" cy="761998"/>
            </a:xfrm>
            <a:prstGeom prst="straightConnector1">
              <a:avLst/>
            </a:prstGeom>
            <a:solidFill>
              <a:schemeClr val="accent1"/>
            </a:solidFill>
            <a:ln w="25400" cap="flat" cmpd="sng" algn="ctr">
              <a:solidFill>
                <a:schemeClr val="tx1"/>
              </a:solidFill>
              <a:prstDash val="solid"/>
              <a:round/>
              <a:headEnd type="none" w="sm" len="sm"/>
              <a:tailEnd type="arrow"/>
            </a:ln>
            <a:effectLst/>
          </p:spPr>
        </p:cxnSp>
        <p:cxnSp>
          <p:nvCxnSpPr>
            <p:cNvPr id="12" name="Straight Connector 11"/>
            <p:cNvCxnSpPr/>
            <p:nvPr/>
          </p:nvCxnSpPr>
          <p:spPr bwMode="auto">
            <a:xfrm>
              <a:off x="1295400" y="5257800"/>
              <a:ext cx="2133600" cy="870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2590800" y="4513218"/>
              <a:ext cx="0" cy="150658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Arrow Connector 13"/>
            <p:cNvCxnSpPr/>
            <p:nvPr/>
          </p:nvCxnSpPr>
          <p:spPr bwMode="auto">
            <a:xfrm flipV="1">
              <a:off x="2559774" y="5283926"/>
              <a:ext cx="564426" cy="711925"/>
            </a:xfrm>
            <a:prstGeom prst="straightConnector1">
              <a:avLst/>
            </a:prstGeom>
            <a:solidFill>
              <a:schemeClr val="accent1"/>
            </a:solidFill>
            <a:ln w="25400" cap="flat" cmpd="sng" algn="ctr">
              <a:solidFill>
                <a:schemeClr val="tx1"/>
              </a:solidFill>
              <a:prstDash val="solid"/>
              <a:round/>
              <a:headEnd type="none" w="sm" len="sm"/>
              <a:tailEnd type="arrow"/>
            </a:ln>
            <a:effectLst/>
          </p:spPr>
        </p:cxnSp>
        <p:cxnSp>
          <p:nvCxnSpPr>
            <p:cNvPr id="15" name="Straight Arrow Connector 14"/>
            <p:cNvCxnSpPr/>
            <p:nvPr/>
          </p:nvCxnSpPr>
          <p:spPr bwMode="auto">
            <a:xfrm flipH="1">
              <a:off x="2700745" y="4556764"/>
              <a:ext cx="1033055" cy="0"/>
            </a:xfrm>
            <a:prstGeom prst="straightConnector1">
              <a:avLst/>
            </a:prstGeom>
            <a:solidFill>
              <a:schemeClr val="accent1"/>
            </a:solidFill>
            <a:ln w="25400" cap="flat" cmpd="sng" algn="ctr">
              <a:solidFill>
                <a:schemeClr val="tx1"/>
              </a:solidFill>
              <a:prstDash val="solid"/>
              <a:round/>
              <a:headEnd type="none" w="sm" len="sm"/>
              <a:tailEnd type="arrow"/>
            </a:ln>
            <a:effectLst/>
          </p:spPr>
        </p:cxnSp>
        <p:cxnSp>
          <p:nvCxnSpPr>
            <p:cNvPr id="16" name="Straight Arrow Connector 15"/>
            <p:cNvCxnSpPr/>
            <p:nvPr/>
          </p:nvCxnSpPr>
          <p:spPr bwMode="auto">
            <a:xfrm flipH="1">
              <a:off x="1584415" y="4548055"/>
              <a:ext cx="1116330" cy="1447796"/>
            </a:xfrm>
            <a:prstGeom prst="straightConnector1">
              <a:avLst/>
            </a:prstGeom>
            <a:solidFill>
              <a:schemeClr val="accent1"/>
            </a:solidFill>
            <a:ln w="25400" cap="flat" cmpd="sng" algn="ctr">
              <a:solidFill>
                <a:schemeClr val="tx1"/>
              </a:solidFill>
              <a:prstDash val="solid"/>
              <a:round/>
              <a:headEnd type="none" w="sm" len="sm"/>
              <a:tailEnd type="arrow"/>
            </a:ln>
            <a:effectLst/>
          </p:spPr>
        </p:cxnSp>
        <p:cxnSp>
          <p:nvCxnSpPr>
            <p:cNvPr id="17" name="Straight Arrow Connector 16"/>
            <p:cNvCxnSpPr/>
            <p:nvPr/>
          </p:nvCxnSpPr>
          <p:spPr bwMode="auto">
            <a:xfrm>
              <a:off x="1584415" y="5995851"/>
              <a:ext cx="975359" cy="0"/>
            </a:xfrm>
            <a:prstGeom prst="straightConnector1">
              <a:avLst/>
            </a:prstGeom>
            <a:solidFill>
              <a:schemeClr val="accent1"/>
            </a:solidFill>
            <a:ln w="25400" cap="flat" cmpd="sng" algn="ctr">
              <a:solidFill>
                <a:schemeClr val="tx1"/>
              </a:solidFill>
              <a:prstDash val="solid"/>
              <a:round/>
              <a:headEnd type="none" w="sm" len="sm"/>
              <a:tailEnd type="arrow"/>
            </a:ln>
            <a:effectLst/>
          </p:spPr>
        </p:cxnSp>
      </p:grpSp>
      <p:sp>
        <p:nvSpPr>
          <p:cNvPr id="9" name="TextBox 14"/>
          <p:cNvSpPr txBox="1"/>
          <p:nvPr/>
        </p:nvSpPr>
        <p:spPr>
          <a:xfrm>
            <a:off x="6391660" y="4456044"/>
            <a:ext cx="2053767" cy="1938992"/>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When starting</a:t>
            </a:r>
            <a:br>
              <a:rPr lang="en-US" dirty="0" smtClean="0">
                <a:solidFill>
                  <a:srgbClr val="1E0000"/>
                </a:solidFill>
                <a:latin typeface="+mn-lt"/>
              </a:rPr>
            </a:br>
            <a:r>
              <a:rPr lang="en-US" dirty="0" smtClean="0">
                <a:solidFill>
                  <a:srgbClr val="1E0000"/>
                </a:solidFill>
                <a:latin typeface="+mn-lt"/>
              </a:rPr>
              <a:t>simulations </a:t>
            </a:r>
            <a:br>
              <a:rPr lang="en-US" dirty="0" smtClean="0">
                <a:solidFill>
                  <a:srgbClr val="1E0000"/>
                </a:solidFill>
                <a:latin typeface="+mn-lt"/>
              </a:rPr>
            </a:br>
            <a:r>
              <a:rPr lang="en-US" dirty="0" err="1" smtClean="0">
                <a:solidFill>
                  <a:srgbClr val="1E0000"/>
                </a:solidFill>
                <a:latin typeface="+mn-lt"/>
              </a:rPr>
              <a:t>deadbands</a:t>
            </a:r>
            <a:r>
              <a:rPr lang="en-US" dirty="0" smtClean="0">
                <a:solidFill>
                  <a:srgbClr val="1E0000"/>
                </a:solidFill>
                <a:latin typeface="+mn-lt"/>
              </a:rPr>
              <a:t> </a:t>
            </a:r>
            <a:br>
              <a:rPr lang="en-US" dirty="0" smtClean="0">
                <a:solidFill>
                  <a:srgbClr val="1E0000"/>
                </a:solidFill>
                <a:latin typeface="+mn-lt"/>
              </a:rPr>
            </a:br>
            <a:r>
              <a:rPr lang="en-US" dirty="0" smtClean="0">
                <a:solidFill>
                  <a:srgbClr val="1E0000"/>
                </a:solidFill>
                <a:latin typeface="+mn-lt"/>
              </a:rPr>
              <a:t>usually start at </a:t>
            </a:r>
            <a:br>
              <a:rPr lang="en-US" dirty="0" smtClean="0">
                <a:solidFill>
                  <a:srgbClr val="1E0000"/>
                </a:solidFill>
                <a:latin typeface="+mn-lt"/>
              </a:rPr>
            </a:br>
            <a:r>
              <a:rPr lang="en-US" dirty="0" smtClean="0">
                <a:solidFill>
                  <a:srgbClr val="1E0000"/>
                </a:solidFill>
                <a:latin typeface="+mn-lt"/>
              </a:rPr>
              <a:t>their origin</a:t>
            </a:r>
            <a:endParaRPr lang="en-US" dirty="0">
              <a:solidFill>
                <a:srgbClr val="1E0000"/>
              </a:solidFill>
              <a:latin typeface="+mn-lt"/>
            </a:endParaRPr>
          </a:p>
        </p:txBody>
      </p:sp>
    </p:spTree>
    <p:extLst>
      <p:ext uri="{BB962C8B-B14F-4D97-AF65-F5344CB8AC3E}">
        <p14:creationId xmlns:p14="http://schemas.microsoft.com/office/powerpoint/2010/main" val="41271023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t>
            </a:r>
            <a:r>
              <a:rPr lang="en-US" dirty="0" err="1" smtClean="0"/>
              <a:t>Deadbands</a:t>
            </a:r>
            <a:r>
              <a:rPr lang="en-US" dirty="0" smtClean="0"/>
              <a:t> in ERCOT</a:t>
            </a:r>
            <a:endParaRPr lang="en-US" dirty="0"/>
          </a:p>
        </p:txBody>
      </p:sp>
      <p:sp>
        <p:nvSpPr>
          <p:cNvPr id="3" name="Content Placeholder 2"/>
          <p:cNvSpPr>
            <a:spLocks noGrp="1"/>
          </p:cNvSpPr>
          <p:nvPr>
            <p:ph idx="1"/>
          </p:nvPr>
        </p:nvSpPr>
        <p:spPr>
          <a:xfrm>
            <a:off x="365760" y="1280160"/>
            <a:ext cx="8625840" cy="3733800"/>
          </a:xfrm>
        </p:spPr>
        <p:txBody>
          <a:bodyPr/>
          <a:lstStyle/>
          <a:p>
            <a:r>
              <a:rPr lang="en-US" dirty="0"/>
              <a:t>In ERCOT NERC BAL-001-TRE-1 (“Primary Frequency Response in the ERCOT </a:t>
            </a:r>
            <a:r>
              <a:rPr lang="en-US" dirty="0" smtClean="0"/>
              <a:t>Region”) has </a:t>
            </a:r>
            <a:r>
              <a:rPr lang="en-US" dirty="0"/>
              <a:t>the </a:t>
            </a:r>
            <a:r>
              <a:rPr lang="en-US" dirty="0" smtClean="0"/>
              <a:t>purpose “to </a:t>
            </a:r>
            <a:r>
              <a:rPr lang="en-US" dirty="0"/>
              <a:t>maintain i</a:t>
            </a:r>
            <a:r>
              <a:rPr lang="en-US" dirty="0" smtClean="0"/>
              <a:t>nterconnection </a:t>
            </a:r>
            <a:r>
              <a:rPr lang="en-US" dirty="0"/>
              <a:t>steady-state frequency within defined </a:t>
            </a:r>
            <a:r>
              <a:rPr lang="en-US" dirty="0" smtClean="0"/>
              <a:t>limits”</a:t>
            </a:r>
          </a:p>
          <a:p>
            <a:r>
              <a:rPr lang="en-US" dirty="0" smtClean="0"/>
              <a:t>The </a:t>
            </a:r>
            <a:r>
              <a:rPr lang="en-US" dirty="0" err="1" smtClean="0"/>
              <a:t>deadband</a:t>
            </a:r>
            <a:r>
              <a:rPr lang="en-US" dirty="0" smtClean="0"/>
              <a:t> requirement is +/- 0.034 Hz for steam and hydro turbines with mechanical governors; +/- 0.017 Hz for all other generating units</a:t>
            </a:r>
          </a:p>
          <a:p>
            <a:r>
              <a:rPr lang="en-US" dirty="0" smtClean="0"/>
              <a:t>The maximum droop setting is 5% for all units except it is 4% for combined cycle combustion turbines</a:t>
            </a:r>
            <a:endParaRPr lang="en-US" dirty="0"/>
          </a:p>
        </p:txBody>
      </p:sp>
      <p:sp>
        <p:nvSpPr>
          <p:cNvPr id="4" name="TextBox 3"/>
          <p:cNvSpPr txBox="1"/>
          <p:nvPr/>
        </p:nvSpPr>
        <p:spPr>
          <a:xfrm>
            <a:off x="218803" y="6096000"/>
            <a:ext cx="8158843" cy="584775"/>
          </a:xfrm>
          <a:prstGeom prst="rect">
            <a:avLst/>
          </a:prstGeom>
          <a:noFill/>
        </p:spPr>
        <p:txBody>
          <a:bodyPr wrap="square" rtlCol="0">
            <a:spAutoFit/>
          </a:bodyPr>
          <a:lstStyle/>
          <a:p>
            <a:r>
              <a:rPr lang="en-US" sz="1600" dirty="0" smtClean="0">
                <a:solidFill>
                  <a:srgbClr val="1E0000"/>
                </a:solidFill>
              </a:rPr>
              <a:t>Source: NERC BAL-001-TRE-1 and ERCOT, Demonstration of PFR Improvement, ERCOT Operations Planning, Sept. 2017 presentation</a:t>
            </a:r>
            <a:endParaRPr lang="en-US" sz="1600" dirty="0">
              <a:solidFill>
                <a:srgbClr val="1E0000"/>
              </a:solidFill>
            </a:endParaRPr>
          </a:p>
        </p:txBody>
      </p:sp>
    </p:spTree>
    <p:extLst>
      <p:ext uri="{BB962C8B-B14F-4D97-AF65-F5344CB8AC3E}">
        <p14:creationId xmlns:p14="http://schemas.microsoft.com/office/powerpoint/2010/main" val="2038977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1066800"/>
          </a:xfrm>
        </p:spPr>
        <p:txBody>
          <a:bodyPr/>
          <a:lstStyle/>
          <a:p>
            <a:r>
              <a:rPr lang="en-US" dirty="0" smtClean="0"/>
              <a:t>Comparing ERCOT 2017 Versus 2008 Frequency Profile (5 </a:t>
            </a:r>
            <a:r>
              <a:rPr lang="en-US" dirty="0" err="1" smtClean="0"/>
              <a:t>mHz</a:t>
            </a:r>
            <a:r>
              <a:rPr lang="en-US" dirty="0" smtClean="0"/>
              <a:t> bins)</a:t>
            </a:r>
            <a:endParaRPr lang="en-US" dirty="0"/>
          </a:p>
        </p:txBody>
      </p:sp>
      <p:pic>
        <p:nvPicPr>
          <p:cNvPr id="4" name="Picture 3"/>
          <p:cNvPicPr>
            <a:picLocks noChangeAspect="1"/>
          </p:cNvPicPr>
          <p:nvPr/>
        </p:nvPicPr>
        <p:blipFill rotWithShape="1">
          <a:blip r:embed="rId2"/>
          <a:srcRect l="19501" t="12001" r="19499" b="10462"/>
          <a:stretch/>
        </p:blipFill>
        <p:spPr>
          <a:xfrm>
            <a:off x="457200" y="1295400"/>
            <a:ext cx="7772400" cy="5351489"/>
          </a:xfrm>
          <a:prstGeom prst="rect">
            <a:avLst/>
          </a:prstGeom>
        </p:spPr>
      </p:pic>
    </p:spTree>
    <p:extLst>
      <p:ext uri="{BB962C8B-B14F-4D97-AF65-F5344CB8AC3E}">
        <p14:creationId xmlns:p14="http://schemas.microsoft.com/office/powerpoint/2010/main" val="3156955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Turbines</a:t>
            </a:r>
          </a:p>
        </p:txBody>
      </p:sp>
      <p:sp>
        <p:nvSpPr>
          <p:cNvPr id="3" name="Content Placeholder 2"/>
          <p:cNvSpPr>
            <a:spLocks noGrp="1"/>
          </p:cNvSpPr>
          <p:nvPr>
            <p:ph idx="1"/>
          </p:nvPr>
        </p:nvSpPr>
        <p:spPr>
          <a:xfrm>
            <a:off x="365760" y="1280160"/>
            <a:ext cx="8625840" cy="1386840"/>
          </a:xfrm>
        </p:spPr>
        <p:txBody>
          <a:bodyPr/>
          <a:lstStyle/>
          <a:p>
            <a:r>
              <a:rPr lang="en-US" dirty="0"/>
              <a:t>A gas turbine (usually using natural gas) has a compressor, a combustion chamber and then a turbine</a:t>
            </a:r>
          </a:p>
          <a:p>
            <a:r>
              <a:rPr lang="en-US" dirty="0"/>
              <a:t>The below figure gives an overview of the modeling</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37" y="2684417"/>
            <a:ext cx="5562600" cy="3682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4137" y="6418219"/>
            <a:ext cx="6642463" cy="276999"/>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200" dirty="0" smtClean="0">
                <a:solidFill>
                  <a:srgbClr val="1E0000"/>
                </a:solidFill>
                <a:latin typeface="+mn-lt"/>
              </a:rPr>
              <a:t>Image from IEEE </a:t>
            </a:r>
            <a:r>
              <a:rPr lang="en-US" sz="1200" dirty="0">
                <a:solidFill>
                  <a:srgbClr val="1E0000"/>
                </a:solidFill>
                <a:latin typeface="+mn-lt"/>
              </a:rPr>
              <a:t>PES, "Dynamic Models for Turbine-Governors in Power System Studies," Jan 2013</a:t>
            </a:r>
          </a:p>
        </p:txBody>
      </p:sp>
      <p:sp>
        <p:nvSpPr>
          <p:cNvPr id="6" name="TextBox 5"/>
          <p:cNvSpPr txBox="1"/>
          <p:nvPr/>
        </p:nvSpPr>
        <p:spPr>
          <a:xfrm>
            <a:off x="6692537" y="3141619"/>
            <a:ext cx="1489510" cy="3046988"/>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HRSG is</a:t>
            </a:r>
            <a:br>
              <a:rPr lang="en-US" dirty="0" smtClean="0">
                <a:solidFill>
                  <a:srgbClr val="1E0000"/>
                </a:solidFill>
                <a:latin typeface="+mn-lt"/>
              </a:rPr>
            </a:br>
            <a:r>
              <a:rPr lang="en-US" dirty="0" smtClean="0">
                <a:solidFill>
                  <a:srgbClr val="1E0000"/>
                </a:solidFill>
                <a:latin typeface="+mn-lt"/>
              </a:rPr>
              <a:t>the heat</a:t>
            </a:r>
            <a:br>
              <a:rPr lang="en-US" dirty="0" smtClean="0">
                <a:solidFill>
                  <a:srgbClr val="1E0000"/>
                </a:solidFill>
                <a:latin typeface="+mn-lt"/>
              </a:rPr>
            </a:br>
            <a:r>
              <a:rPr lang="en-US" dirty="0" smtClean="0">
                <a:solidFill>
                  <a:srgbClr val="1E0000"/>
                </a:solidFill>
                <a:latin typeface="+mn-lt"/>
              </a:rPr>
              <a:t>recovery</a:t>
            </a:r>
            <a:br>
              <a:rPr lang="en-US" dirty="0" smtClean="0">
                <a:solidFill>
                  <a:srgbClr val="1E0000"/>
                </a:solidFill>
                <a:latin typeface="+mn-lt"/>
              </a:rPr>
            </a:br>
            <a:r>
              <a:rPr lang="en-US" dirty="0" smtClean="0">
                <a:solidFill>
                  <a:srgbClr val="1E0000"/>
                </a:solidFill>
                <a:latin typeface="+mn-lt"/>
              </a:rPr>
              <a:t>steam </a:t>
            </a:r>
            <a:br>
              <a:rPr lang="en-US" dirty="0" smtClean="0">
                <a:solidFill>
                  <a:srgbClr val="1E0000"/>
                </a:solidFill>
                <a:latin typeface="+mn-lt"/>
              </a:rPr>
            </a:br>
            <a:r>
              <a:rPr lang="en-US" dirty="0" smtClean="0">
                <a:solidFill>
                  <a:srgbClr val="1E0000"/>
                </a:solidFill>
                <a:latin typeface="+mn-lt"/>
              </a:rPr>
              <a:t>generator</a:t>
            </a:r>
            <a:br>
              <a:rPr lang="en-US" dirty="0" smtClean="0">
                <a:solidFill>
                  <a:srgbClr val="1E0000"/>
                </a:solidFill>
                <a:latin typeface="+mn-lt"/>
              </a:rPr>
            </a:br>
            <a:r>
              <a:rPr lang="en-US" dirty="0" smtClean="0">
                <a:solidFill>
                  <a:srgbClr val="1E0000"/>
                </a:solidFill>
                <a:latin typeface="+mn-lt"/>
              </a:rPr>
              <a:t>(if it is a</a:t>
            </a:r>
            <a:br>
              <a:rPr lang="en-US" dirty="0" smtClean="0">
                <a:solidFill>
                  <a:srgbClr val="1E0000"/>
                </a:solidFill>
                <a:latin typeface="+mn-lt"/>
              </a:rPr>
            </a:br>
            <a:r>
              <a:rPr lang="en-US" dirty="0" smtClean="0">
                <a:solidFill>
                  <a:srgbClr val="1E0000"/>
                </a:solidFill>
                <a:latin typeface="+mn-lt"/>
              </a:rPr>
              <a:t>combined</a:t>
            </a:r>
            <a:br>
              <a:rPr lang="en-US" dirty="0" smtClean="0">
                <a:solidFill>
                  <a:srgbClr val="1E0000"/>
                </a:solidFill>
                <a:latin typeface="+mn-lt"/>
              </a:rPr>
            </a:br>
            <a:r>
              <a:rPr lang="en-US" dirty="0" smtClean="0">
                <a:solidFill>
                  <a:srgbClr val="1E0000"/>
                </a:solidFill>
                <a:latin typeface="+mn-lt"/>
              </a:rPr>
              <a:t>cycle unit)</a:t>
            </a:r>
            <a:endParaRPr lang="en-US" dirty="0">
              <a:solidFill>
                <a:srgbClr val="1E0000"/>
              </a:solidFill>
              <a:latin typeface="+mn-lt"/>
            </a:endParaRPr>
          </a:p>
        </p:txBody>
      </p:sp>
    </p:spTree>
    <p:extLst>
      <p:ext uri="{BB962C8B-B14F-4D97-AF65-F5344CB8AC3E}">
        <p14:creationId xmlns:p14="http://schemas.microsoft.com/office/powerpoint/2010/main" val="3748727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Movers and Governors</a:t>
            </a:r>
          </a:p>
        </p:txBody>
      </p:sp>
      <p:sp>
        <p:nvSpPr>
          <p:cNvPr id="3" name="Content Placeholder 2"/>
          <p:cNvSpPr>
            <a:spLocks noGrp="1"/>
          </p:cNvSpPr>
          <p:nvPr>
            <p:ph idx="1"/>
          </p:nvPr>
        </p:nvSpPr>
        <p:spPr>
          <a:xfrm>
            <a:off x="365760" y="1280160"/>
            <a:ext cx="8702040" cy="3733800"/>
          </a:xfrm>
        </p:spPr>
        <p:txBody>
          <a:bodyPr/>
          <a:lstStyle/>
          <a:p>
            <a:r>
              <a:rPr lang="en-US" dirty="0"/>
              <a:t>Synchronous generator is used to convert mechanical energy from a rotating shaft into electrical energy</a:t>
            </a:r>
          </a:p>
          <a:p>
            <a:r>
              <a:rPr lang="en-US" dirty="0"/>
              <a:t>The "prime mover" is what converts the </a:t>
            </a:r>
            <a:r>
              <a:rPr lang="en-US" dirty="0" err="1"/>
              <a:t>orginal</a:t>
            </a:r>
            <a:r>
              <a:rPr lang="en-US" dirty="0"/>
              <a:t> energy source into the mechanical energy in the rotating shaft</a:t>
            </a:r>
          </a:p>
          <a:p>
            <a:r>
              <a:rPr lang="en-US" dirty="0"/>
              <a:t>Possible sources: 1) steam (nuclear, coal, combined cycle, solar thermal), 2) gas turbines, 3) water wheel (hydro turbines), 4) diesel/</a:t>
            </a:r>
            <a:br>
              <a:rPr lang="en-US" dirty="0"/>
            </a:br>
            <a:r>
              <a:rPr lang="en-US" dirty="0"/>
              <a:t>gasoline, 5) wind </a:t>
            </a:r>
            <a:br>
              <a:rPr lang="en-US" dirty="0"/>
            </a:br>
            <a:r>
              <a:rPr lang="en-US" dirty="0"/>
              <a:t>(which we'll cover separately)</a:t>
            </a:r>
          </a:p>
          <a:p>
            <a:r>
              <a:rPr lang="en-US" dirty="0" smtClean="0"/>
              <a:t>The governor is used </a:t>
            </a:r>
            <a:br>
              <a:rPr lang="en-US" dirty="0" smtClean="0"/>
            </a:br>
            <a:r>
              <a:rPr lang="en-US" dirty="0" smtClean="0"/>
              <a:t>to control the speed</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5109" y="4110446"/>
            <a:ext cx="2658291" cy="2210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6277155"/>
            <a:ext cx="7533736" cy="307777"/>
          </a:xfrm>
          <a:prstGeom prst="rect">
            <a:avLst/>
          </a:prstGeom>
        </p:spPr>
        <p:txBody>
          <a:bodyPr wrap="square">
            <a:spAutoFit/>
          </a:bodyPr>
          <a:lstStyle/>
          <a:p>
            <a:pPr marL="0" indent="0">
              <a:buNone/>
            </a:pPr>
            <a:r>
              <a:rPr lang="en-US" sz="1400" dirty="0">
                <a:solidFill>
                  <a:srgbClr val="1E0000"/>
                </a:solidFill>
              </a:rPr>
              <a:t>Image source: http://</a:t>
            </a:r>
            <a:r>
              <a:rPr lang="en-US" sz="1400" dirty="0" smtClean="0">
                <a:solidFill>
                  <a:srgbClr val="1E0000"/>
                </a:solidFill>
              </a:rPr>
              <a:t>upload.wikimedia.org/wikipedia/commons/1/1e/Centrifugal_governor.png</a:t>
            </a:r>
            <a:endParaRPr lang="en-US" sz="1400" dirty="0">
              <a:solidFill>
                <a:srgbClr val="1E0000"/>
              </a:solidFill>
            </a:endParaRP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a:t>
            </a:fld>
            <a:endParaRPr lang="en-US" sz="2000" dirty="0">
              <a:solidFill>
                <a:srgbClr val="1E0000"/>
              </a:solidFill>
            </a:endParaRPr>
          </a:p>
        </p:txBody>
      </p:sp>
    </p:spTree>
    <p:extLst>
      <p:ext uri="{BB962C8B-B14F-4D97-AF65-F5344CB8AC3E}">
        <p14:creationId xmlns:p14="http://schemas.microsoft.com/office/powerpoint/2010/main" val="2982646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 Model</a:t>
            </a:r>
          </a:p>
        </p:txBody>
      </p:sp>
      <p:sp>
        <p:nvSpPr>
          <p:cNvPr id="3" name="Content Placeholder 2"/>
          <p:cNvSpPr>
            <a:spLocks noGrp="1"/>
          </p:cNvSpPr>
          <p:nvPr>
            <p:ph idx="1"/>
          </p:nvPr>
        </p:nvSpPr>
        <p:spPr>
          <a:xfrm>
            <a:off x="365760" y="1280160"/>
            <a:ext cx="8702040" cy="1005840"/>
          </a:xfrm>
        </p:spPr>
        <p:txBody>
          <a:bodyPr/>
          <a:lstStyle/>
          <a:p>
            <a:r>
              <a:rPr lang="en-US" dirty="0"/>
              <a:t>Quite detailed gas turbine models exist; we'll just consider the simplest, which is still used </a:t>
            </a:r>
            <a:r>
              <a:rPr lang="en-US" dirty="0" smtClean="0"/>
              <a:t>some</a:t>
            </a:r>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2605762"/>
            <a:ext cx="50292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5486400" y="2279469"/>
            <a:ext cx="3190361" cy="4154984"/>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It is somewhat similar</a:t>
            </a:r>
            <a:br>
              <a:rPr lang="en-US" dirty="0" smtClean="0">
                <a:solidFill>
                  <a:srgbClr val="1E0000"/>
                </a:solidFill>
                <a:latin typeface="+mn-lt"/>
              </a:rPr>
            </a:br>
            <a:r>
              <a:rPr lang="en-US" dirty="0" smtClean="0">
                <a:solidFill>
                  <a:srgbClr val="1E0000"/>
                </a:solidFill>
                <a:latin typeface="+mn-lt"/>
              </a:rPr>
              <a:t>to the TGOV1.  T</a:t>
            </a:r>
            <a:r>
              <a:rPr lang="en-US" baseline="-25000" dirty="0" smtClean="0">
                <a:solidFill>
                  <a:srgbClr val="1E0000"/>
                </a:solidFill>
                <a:latin typeface="+mn-lt"/>
              </a:rPr>
              <a:t>1</a:t>
            </a:r>
            <a:r>
              <a:rPr lang="en-US" dirty="0" smtClean="0">
                <a:solidFill>
                  <a:srgbClr val="1E0000"/>
                </a:solidFill>
                <a:latin typeface="+mn-lt"/>
              </a:rPr>
              <a:t> is for</a:t>
            </a:r>
            <a:br>
              <a:rPr lang="en-US" dirty="0" smtClean="0">
                <a:solidFill>
                  <a:srgbClr val="1E0000"/>
                </a:solidFill>
                <a:latin typeface="+mn-lt"/>
              </a:rPr>
            </a:br>
            <a:r>
              <a:rPr lang="en-US" dirty="0" smtClean="0">
                <a:solidFill>
                  <a:srgbClr val="1E0000"/>
                </a:solidFill>
                <a:latin typeface="+mn-lt"/>
              </a:rPr>
              <a:t>the fuel valve, T</a:t>
            </a:r>
            <a:r>
              <a:rPr lang="en-US" baseline="-25000" dirty="0" smtClean="0">
                <a:solidFill>
                  <a:srgbClr val="1E0000"/>
                </a:solidFill>
                <a:latin typeface="+mn-lt"/>
              </a:rPr>
              <a:t>2</a:t>
            </a:r>
            <a:r>
              <a:rPr lang="en-US" dirty="0" smtClean="0">
                <a:solidFill>
                  <a:srgbClr val="1E0000"/>
                </a:solidFill>
                <a:latin typeface="+mn-lt"/>
              </a:rPr>
              <a:t/>
            </a:r>
            <a:br>
              <a:rPr lang="en-US" dirty="0" smtClean="0">
                <a:solidFill>
                  <a:srgbClr val="1E0000"/>
                </a:solidFill>
                <a:latin typeface="+mn-lt"/>
              </a:rPr>
            </a:br>
            <a:r>
              <a:rPr lang="en-US" dirty="0" smtClean="0">
                <a:solidFill>
                  <a:srgbClr val="1E0000"/>
                </a:solidFill>
                <a:latin typeface="+mn-lt"/>
              </a:rPr>
              <a:t>is for the turbine, and</a:t>
            </a:r>
            <a:br>
              <a:rPr lang="en-US" dirty="0" smtClean="0">
                <a:solidFill>
                  <a:srgbClr val="1E0000"/>
                </a:solidFill>
                <a:latin typeface="+mn-lt"/>
              </a:rPr>
            </a:br>
            <a:r>
              <a:rPr lang="en-US" dirty="0" smtClean="0">
                <a:solidFill>
                  <a:srgbClr val="1E0000"/>
                </a:solidFill>
                <a:latin typeface="+mn-lt"/>
              </a:rPr>
              <a:t>T</a:t>
            </a:r>
            <a:r>
              <a:rPr lang="en-US" baseline="-25000" dirty="0" smtClean="0">
                <a:solidFill>
                  <a:srgbClr val="1E0000"/>
                </a:solidFill>
                <a:latin typeface="+mn-lt"/>
              </a:rPr>
              <a:t>3</a:t>
            </a:r>
            <a:r>
              <a:rPr lang="en-US" dirty="0" smtClean="0">
                <a:solidFill>
                  <a:srgbClr val="1E0000"/>
                </a:solidFill>
                <a:latin typeface="+mn-lt"/>
              </a:rPr>
              <a:t> is for the load</a:t>
            </a:r>
            <a:br>
              <a:rPr lang="en-US" dirty="0" smtClean="0">
                <a:solidFill>
                  <a:srgbClr val="1E0000"/>
                </a:solidFill>
                <a:latin typeface="+mn-lt"/>
              </a:rPr>
            </a:br>
            <a:r>
              <a:rPr lang="en-US" dirty="0" smtClean="0">
                <a:solidFill>
                  <a:srgbClr val="1E0000"/>
                </a:solidFill>
                <a:latin typeface="+mn-lt"/>
              </a:rPr>
              <a:t>limit response based</a:t>
            </a:r>
            <a:br>
              <a:rPr lang="en-US" dirty="0" smtClean="0">
                <a:solidFill>
                  <a:srgbClr val="1E0000"/>
                </a:solidFill>
                <a:latin typeface="+mn-lt"/>
              </a:rPr>
            </a:br>
            <a:r>
              <a:rPr lang="en-US" dirty="0" smtClean="0">
                <a:solidFill>
                  <a:srgbClr val="1E0000"/>
                </a:solidFill>
                <a:latin typeface="+mn-lt"/>
              </a:rPr>
              <a:t>on the ambient</a:t>
            </a:r>
            <a:br>
              <a:rPr lang="en-US" dirty="0" smtClean="0">
                <a:solidFill>
                  <a:srgbClr val="1E0000"/>
                </a:solidFill>
                <a:latin typeface="+mn-lt"/>
              </a:rPr>
            </a:br>
            <a:r>
              <a:rPr lang="en-US" dirty="0" smtClean="0">
                <a:solidFill>
                  <a:srgbClr val="1E0000"/>
                </a:solidFill>
                <a:latin typeface="+mn-lt"/>
              </a:rPr>
              <a:t>temperature (At); </a:t>
            </a:r>
          </a:p>
          <a:p>
            <a:r>
              <a:rPr lang="en-US" dirty="0" smtClean="0">
                <a:solidFill>
                  <a:srgbClr val="1E0000"/>
                </a:solidFill>
                <a:latin typeface="+mn-lt"/>
              </a:rPr>
              <a:t>T</a:t>
            </a:r>
            <a:r>
              <a:rPr lang="en-US" baseline="-25000" dirty="0" smtClean="0">
                <a:solidFill>
                  <a:srgbClr val="1E0000"/>
                </a:solidFill>
                <a:latin typeface="+mn-lt"/>
              </a:rPr>
              <a:t>3</a:t>
            </a:r>
            <a:r>
              <a:rPr lang="en-US" dirty="0" smtClean="0">
                <a:solidFill>
                  <a:srgbClr val="1E0000"/>
                </a:solidFill>
                <a:latin typeface="+mn-lt"/>
              </a:rPr>
              <a:t> is the delay in </a:t>
            </a:r>
            <a:br>
              <a:rPr lang="en-US" dirty="0" smtClean="0">
                <a:solidFill>
                  <a:srgbClr val="1E0000"/>
                </a:solidFill>
                <a:latin typeface="+mn-lt"/>
              </a:rPr>
            </a:br>
            <a:r>
              <a:rPr lang="en-US" dirty="0" smtClean="0">
                <a:solidFill>
                  <a:srgbClr val="1E0000"/>
                </a:solidFill>
                <a:latin typeface="+mn-lt"/>
              </a:rPr>
              <a:t>measuring the exhaust</a:t>
            </a:r>
            <a:br>
              <a:rPr lang="en-US" dirty="0" smtClean="0">
                <a:solidFill>
                  <a:srgbClr val="1E0000"/>
                </a:solidFill>
                <a:latin typeface="+mn-lt"/>
              </a:rPr>
            </a:br>
            <a:r>
              <a:rPr lang="en-US" dirty="0" smtClean="0">
                <a:solidFill>
                  <a:srgbClr val="1E0000"/>
                </a:solidFill>
                <a:latin typeface="+mn-lt"/>
              </a:rPr>
              <a:t>temperature    </a:t>
            </a:r>
            <a:endParaRPr lang="en-US" dirty="0">
              <a:solidFill>
                <a:srgbClr val="1E0000"/>
              </a:solidFill>
              <a:latin typeface="+mn-lt"/>
            </a:endParaRPr>
          </a:p>
        </p:txBody>
      </p:sp>
      <p:sp>
        <p:nvSpPr>
          <p:cNvPr id="6" name="TextBox 4"/>
          <p:cNvSpPr txBox="1"/>
          <p:nvPr/>
        </p:nvSpPr>
        <p:spPr>
          <a:xfrm>
            <a:off x="944880" y="5882362"/>
            <a:ext cx="3902863"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T</a:t>
            </a:r>
            <a:r>
              <a:rPr lang="en-US" baseline="-25000" dirty="0" smtClean="0">
                <a:solidFill>
                  <a:srgbClr val="1E0000"/>
                </a:solidFill>
                <a:latin typeface="+mn-lt"/>
              </a:rPr>
              <a:t>1</a:t>
            </a:r>
            <a:r>
              <a:rPr lang="en-US" dirty="0" smtClean="0">
                <a:solidFill>
                  <a:srgbClr val="1E0000"/>
                </a:solidFill>
                <a:latin typeface="+mn-lt"/>
              </a:rPr>
              <a:t> average is 0.9, T</a:t>
            </a:r>
            <a:r>
              <a:rPr lang="en-US" baseline="-25000" dirty="0" smtClean="0">
                <a:solidFill>
                  <a:srgbClr val="1E0000"/>
                </a:solidFill>
                <a:latin typeface="+mn-lt"/>
              </a:rPr>
              <a:t>2</a:t>
            </a:r>
            <a:r>
              <a:rPr lang="en-US" dirty="0" smtClean="0">
                <a:solidFill>
                  <a:srgbClr val="1E0000"/>
                </a:solidFill>
                <a:latin typeface="+mn-lt"/>
              </a:rPr>
              <a:t> is 0.6 sec</a:t>
            </a:r>
            <a:endParaRPr lang="en-US" dirty="0">
              <a:solidFill>
                <a:srgbClr val="1E0000"/>
              </a:solidFill>
              <a:latin typeface="+mn-lt"/>
            </a:endParaRPr>
          </a:p>
        </p:txBody>
      </p:sp>
    </p:spTree>
    <p:extLst>
      <p:ext uri="{BB962C8B-B14F-4D97-AF65-F5344CB8AC3E}">
        <p14:creationId xmlns:p14="http://schemas.microsoft.com/office/powerpoint/2010/main" val="137520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Play-in (Playback) Models</a:t>
            </a:r>
          </a:p>
        </p:txBody>
      </p:sp>
      <p:sp>
        <p:nvSpPr>
          <p:cNvPr id="3" name="Content Placeholder 2"/>
          <p:cNvSpPr>
            <a:spLocks noGrp="1"/>
          </p:cNvSpPr>
          <p:nvPr>
            <p:ph idx="1"/>
          </p:nvPr>
        </p:nvSpPr>
        <p:spPr>
          <a:xfrm>
            <a:off x="365760" y="1280160"/>
            <a:ext cx="8625840" cy="3733800"/>
          </a:xfrm>
        </p:spPr>
        <p:txBody>
          <a:bodyPr/>
          <a:lstStyle/>
          <a:p>
            <a:r>
              <a:rPr lang="en-US" dirty="0"/>
              <a:t>Often time in system simulations there is a desire to test the response of units (or larger parts of the simulation) to particular changes in voltage or frequency</a:t>
            </a:r>
          </a:p>
          <a:p>
            <a:pPr lvl="1"/>
            <a:r>
              <a:rPr lang="en-US" dirty="0"/>
              <a:t>These values may come from an actual system event</a:t>
            </a:r>
          </a:p>
          <a:p>
            <a:r>
              <a:rPr lang="en-US" dirty="0"/>
              <a:t>"Play-in" or playback models can be used to vary an infinite bus voltage magnitude and frequency, with data specified in a file</a:t>
            </a:r>
          </a:p>
          <a:p>
            <a:r>
              <a:rPr lang="en-US" dirty="0"/>
              <a:t>PowerWorld allows both the use of files (for say recorded data) or auto-generated data</a:t>
            </a:r>
          </a:p>
          <a:p>
            <a:pPr lvl="1"/>
            <a:r>
              <a:rPr lang="en-US" dirty="0"/>
              <a:t>Machine type GENCLS_PLAYBACK can play back a file</a:t>
            </a:r>
          </a:p>
          <a:p>
            <a:pPr lvl="1"/>
            <a:r>
              <a:rPr lang="en-US" dirty="0"/>
              <a:t>Machine type </a:t>
            </a:r>
            <a:r>
              <a:rPr lang="en-US" dirty="0" err="1"/>
              <a:t>InfiniteBusSignalGen</a:t>
            </a:r>
            <a:r>
              <a:rPr lang="en-US" dirty="0"/>
              <a:t> can auto-generate a signal</a:t>
            </a:r>
          </a:p>
          <a:p>
            <a:endParaRPr lang="en-US" dirty="0"/>
          </a:p>
        </p:txBody>
      </p:sp>
    </p:spTree>
    <p:extLst>
      <p:ext uri="{BB962C8B-B14F-4D97-AF65-F5344CB8AC3E}">
        <p14:creationId xmlns:p14="http://schemas.microsoft.com/office/powerpoint/2010/main" val="2216627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PowerWorld Infinite Bus </a:t>
            </a:r>
            <a:br>
              <a:rPr lang="en-US" dirty="0"/>
            </a:br>
            <a:r>
              <a:rPr lang="en-US" dirty="0"/>
              <a:t>Signal Generation </a:t>
            </a:r>
          </a:p>
        </p:txBody>
      </p:sp>
      <p:sp>
        <p:nvSpPr>
          <p:cNvPr id="3" name="Content Placeholder 2"/>
          <p:cNvSpPr>
            <a:spLocks noGrp="1"/>
          </p:cNvSpPr>
          <p:nvPr>
            <p:ph idx="1"/>
          </p:nvPr>
        </p:nvSpPr>
        <p:spPr>
          <a:xfrm>
            <a:off x="365760" y="1280160"/>
            <a:ext cx="8625840" cy="853440"/>
          </a:xfrm>
        </p:spPr>
        <p:txBody>
          <a:bodyPr/>
          <a:lstStyle/>
          <a:p>
            <a:r>
              <a:rPr lang="en-US" dirty="0"/>
              <a:t>Below dialog shows some options for auto-generation of voltage magnitude and frequency variations</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5912"/>
          <a:stretch/>
        </p:blipFill>
        <p:spPr bwMode="auto">
          <a:xfrm>
            <a:off x="304800" y="2218509"/>
            <a:ext cx="402336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86136" y="2142309"/>
            <a:ext cx="4429264" cy="470898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000" b="1" dirty="0" smtClean="0">
                <a:solidFill>
                  <a:srgbClr val="1E0000"/>
                </a:solidFill>
                <a:latin typeface="+mn-lt"/>
              </a:rPr>
              <a:t>Start Time </a:t>
            </a:r>
            <a:r>
              <a:rPr lang="en-US" sz="2000" dirty="0" smtClean="0">
                <a:solidFill>
                  <a:srgbClr val="1E0000"/>
                </a:solidFill>
                <a:latin typeface="+mn-lt"/>
              </a:rPr>
              <a:t>tells when to start; values are then defined for up to five separate time periods</a:t>
            </a:r>
          </a:p>
          <a:p>
            <a:endParaRPr lang="en-US" sz="2000" dirty="0">
              <a:solidFill>
                <a:srgbClr val="1E0000"/>
              </a:solidFill>
              <a:latin typeface="+mn-lt"/>
            </a:endParaRPr>
          </a:p>
          <a:p>
            <a:r>
              <a:rPr lang="en-US" sz="2000" b="1" dirty="0" smtClean="0">
                <a:solidFill>
                  <a:srgbClr val="1E0000"/>
                </a:solidFill>
                <a:latin typeface="+mn-lt"/>
              </a:rPr>
              <a:t>Volt Delta </a:t>
            </a:r>
            <a:r>
              <a:rPr lang="en-US" sz="2000" dirty="0" smtClean="0">
                <a:solidFill>
                  <a:srgbClr val="1E0000"/>
                </a:solidFill>
                <a:latin typeface="+mn-lt"/>
              </a:rPr>
              <a:t>is the magnitude of the </a:t>
            </a:r>
            <a:r>
              <a:rPr lang="en-US" sz="2000" dirty="0" err="1" smtClean="0">
                <a:solidFill>
                  <a:srgbClr val="1E0000"/>
                </a:solidFill>
                <a:latin typeface="+mn-lt"/>
              </a:rPr>
              <a:t>pu</a:t>
            </a:r>
            <a:r>
              <a:rPr lang="en-US" sz="2000" dirty="0" smtClean="0">
                <a:solidFill>
                  <a:srgbClr val="1E0000"/>
                </a:solidFill>
                <a:latin typeface="+mn-lt"/>
              </a:rPr>
              <a:t> voltage deviation; </a:t>
            </a:r>
            <a:r>
              <a:rPr lang="en-US" sz="2000" b="1" dirty="0" smtClean="0">
                <a:solidFill>
                  <a:srgbClr val="1E0000"/>
                </a:solidFill>
                <a:latin typeface="+mn-lt"/>
              </a:rPr>
              <a:t>Volt  </a:t>
            </a:r>
            <a:r>
              <a:rPr lang="en-US" sz="2000" b="1" dirty="0" err="1" smtClean="0">
                <a:solidFill>
                  <a:srgbClr val="1E0000"/>
                </a:solidFill>
                <a:latin typeface="+mn-lt"/>
              </a:rPr>
              <a:t>Freq</a:t>
            </a:r>
            <a:r>
              <a:rPr lang="en-US" sz="2000" b="1" dirty="0" smtClean="0">
                <a:solidFill>
                  <a:srgbClr val="1E0000"/>
                </a:solidFill>
                <a:latin typeface="+mn-lt"/>
              </a:rPr>
              <a:t> </a:t>
            </a:r>
            <a:r>
              <a:rPr lang="en-US" sz="2000" dirty="0" smtClean="0">
                <a:solidFill>
                  <a:srgbClr val="1E0000"/>
                </a:solidFill>
                <a:latin typeface="+mn-lt"/>
              </a:rPr>
              <a:t>is the frequency of the voltage deviation in Hz (zero for dc)</a:t>
            </a:r>
          </a:p>
          <a:p>
            <a:endParaRPr lang="en-US" sz="2000" dirty="0">
              <a:solidFill>
                <a:srgbClr val="1E0000"/>
              </a:solidFill>
              <a:latin typeface="+mn-lt"/>
            </a:endParaRPr>
          </a:p>
          <a:p>
            <a:r>
              <a:rPr lang="en-US" sz="2000" b="1" dirty="0" smtClean="0">
                <a:solidFill>
                  <a:srgbClr val="1E0000"/>
                </a:solidFill>
                <a:latin typeface="+mn-lt"/>
              </a:rPr>
              <a:t>Speed Delta </a:t>
            </a:r>
            <a:r>
              <a:rPr lang="en-US" sz="2000" dirty="0">
                <a:solidFill>
                  <a:srgbClr val="1E0000"/>
                </a:solidFill>
                <a:latin typeface="+mn-lt"/>
              </a:rPr>
              <a:t>i</a:t>
            </a:r>
            <a:r>
              <a:rPr lang="en-US" sz="2000" dirty="0" smtClean="0">
                <a:solidFill>
                  <a:srgbClr val="1E0000"/>
                </a:solidFill>
                <a:latin typeface="+mn-lt"/>
              </a:rPr>
              <a:t>s the magnitude of the frequency deviation in Hz; </a:t>
            </a:r>
            <a:r>
              <a:rPr lang="en-US" sz="2000" b="1" dirty="0" smtClean="0">
                <a:solidFill>
                  <a:srgbClr val="1E0000"/>
                </a:solidFill>
                <a:latin typeface="+mn-lt"/>
              </a:rPr>
              <a:t>Speed </a:t>
            </a:r>
            <a:r>
              <a:rPr lang="en-US" sz="2000" b="1" dirty="0" err="1" smtClean="0">
                <a:solidFill>
                  <a:srgbClr val="1E0000"/>
                </a:solidFill>
                <a:latin typeface="+mn-lt"/>
              </a:rPr>
              <a:t>Freq</a:t>
            </a:r>
            <a:r>
              <a:rPr lang="en-US" sz="2000" b="1" dirty="0" smtClean="0">
                <a:solidFill>
                  <a:srgbClr val="1E0000"/>
                </a:solidFill>
                <a:latin typeface="+mn-lt"/>
              </a:rPr>
              <a:t> </a:t>
            </a:r>
            <a:r>
              <a:rPr lang="en-US" sz="2000" dirty="0" smtClean="0">
                <a:solidFill>
                  <a:srgbClr val="1E0000"/>
                </a:solidFill>
                <a:latin typeface="+mn-lt"/>
              </a:rPr>
              <a:t>is the frequency of the frequency deviation </a:t>
            </a:r>
          </a:p>
          <a:p>
            <a:r>
              <a:rPr lang="en-US" sz="2000" dirty="0" smtClean="0">
                <a:solidFill>
                  <a:srgbClr val="1E0000"/>
                </a:solidFill>
                <a:latin typeface="+mn-lt"/>
              </a:rPr>
              <a:t> </a:t>
            </a:r>
          </a:p>
          <a:p>
            <a:r>
              <a:rPr lang="en-US" sz="2000" b="1" dirty="0" smtClean="0">
                <a:solidFill>
                  <a:srgbClr val="1E0000"/>
                </a:solidFill>
                <a:latin typeface="+mn-lt"/>
              </a:rPr>
              <a:t>Duration </a:t>
            </a:r>
            <a:r>
              <a:rPr lang="en-US" sz="2000" dirty="0" smtClean="0">
                <a:solidFill>
                  <a:srgbClr val="1E0000"/>
                </a:solidFill>
                <a:latin typeface="+mn-lt"/>
              </a:rPr>
              <a:t>is the time in seconds for the time period</a:t>
            </a:r>
            <a:endParaRPr lang="en-US" sz="2000" dirty="0">
              <a:solidFill>
                <a:srgbClr val="1E0000"/>
              </a:solidFill>
              <a:latin typeface="+mn-lt"/>
            </a:endParaRPr>
          </a:p>
        </p:txBody>
      </p:sp>
    </p:spTree>
    <p:extLst>
      <p:ext uri="{BB962C8B-B14F-4D97-AF65-F5344CB8AC3E}">
        <p14:creationId xmlns:p14="http://schemas.microsoft.com/office/powerpoint/2010/main" val="2401690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Step Change in </a:t>
            </a:r>
            <a:br>
              <a:rPr lang="en-US" dirty="0"/>
            </a:br>
            <a:r>
              <a:rPr lang="en-US" dirty="0"/>
              <a:t>Voltage Magnitude</a:t>
            </a:r>
          </a:p>
        </p:txBody>
      </p:sp>
      <p:sp>
        <p:nvSpPr>
          <p:cNvPr id="3" name="Content Placeholder 2"/>
          <p:cNvSpPr>
            <a:spLocks noGrp="1"/>
          </p:cNvSpPr>
          <p:nvPr>
            <p:ph idx="1"/>
          </p:nvPr>
        </p:nvSpPr>
        <p:spPr>
          <a:xfrm>
            <a:off x="365760" y="1280160"/>
            <a:ext cx="8702040" cy="929640"/>
          </a:xfrm>
        </p:spPr>
        <p:txBody>
          <a:bodyPr/>
          <a:lstStyle/>
          <a:p>
            <a:r>
              <a:rPr lang="en-US" dirty="0"/>
              <a:t>Below graph shows the voltage response for the four bus system for a change in the infinite bus voltage</a:t>
            </a:r>
          </a:p>
        </p:txBody>
      </p:sp>
      <p:sp>
        <p:nvSpPr>
          <p:cNvPr id="4" name="TextBox 4"/>
          <p:cNvSpPr txBox="1"/>
          <p:nvPr/>
        </p:nvSpPr>
        <p:spPr>
          <a:xfrm>
            <a:off x="1834055" y="6234775"/>
            <a:ext cx="4700902"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Case name: </a:t>
            </a:r>
            <a:r>
              <a:rPr lang="en-US" b="1" dirty="0" smtClean="0">
                <a:solidFill>
                  <a:srgbClr val="1E0000"/>
                </a:solidFill>
                <a:latin typeface="+mn-lt"/>
              </a:rPr>
              <a:t>B4_SignalGen_Voltage</a:t>
            </a:r>
            <a:endParaRPr lang="en-US" b="1" dirty="0">
              <a:solidFill>
                <a:srgbClr val="1E0000"/>
              </a:solidFill>
              <a:latin typeface="+mn-lt"/>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3269"/>
            <a:ext cx="4800600"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380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Step Change </a:t>
            </a:r>
            <a:br>
              <a:rPr lang="en-US" dirty="0"/>
            </a:br>
            <a:r>
              <a:rPr lang="en-US" dirty="0"/>
              <a:t>Frequency Response</a:t>
            </a:r>
          </a:p>
        </p:txBody>
      </p:sp>
      <p:sp>
        <p:nvSpPr>
          <p:cNvPr id="3" name="Content Placeholder 2"/>
          <p:cNvSpPr>
            <a:spLocks noGrp="1"/>
          </p:cNvSpPr>
          <p:nvPr>
            <p:ph idx="1"/>
          </p:nvPr>
        </p:nvSpPr>
        <p:spPr>
          <a:xfrm>
            <a:off x="365760" y="1280160"/>
            <a:ext cx="8001000" cy="929640"/>
          </a:xfrm>
        </p:spPr>
        <p:txBody>
          <a:bodyPr/>
          <a:lstStyle/>
          <a:p>
            <a:r>
              <a:rPr lang="en-US" dirty="0"/>
              <a:t>Graph shows response in generator 4 output and speed for a 0.1% increase in system frequency</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7" y="2318657"/>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srcRect/>
          <a:stretch>
            <a:fillRect/>
          </a:stretch>
        </p:blipFill>
        <p:spPr bwMode="auto">
          <a:xfrm>
            <a:off x="6682643" y="4480560"/>
            <a:ext cx="2212119" cy="1967276"/>
          </a:xfrm>
          <a:prstGeom prst="rect">
            <a:avLst/>
          </a:prstGeom>
          <a:noFill/>
          <a:ln>
            <a:noFill/>
          </a:ln>
        </p:spPr>
      </p:pic>
      <p:sp>
        <p:nvSpPr>
          <p:cNvPr id="6" name="TextBox 5"/>
          <p:cNvSpPr txBox="1"/>
          <p:nvPr/>
        </p:nvSpPr>
        <p:spPr>
          <a:xfrm>
            <a:off x="6858000" y="2346960"/>
            <a:ext cx="1704313" cy="1938992"/>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This is a </a:t>
            </a:r>
            <a:br>
              <a:rPr lang="en-US" dirty="0" smtClean="0">
                <a:solidFill>
                  <a:srgbClr val="1E0000"/>
                </a:solidFill>
                <a:latin typeface="+mn-lt"/>
              </a:rPr>
            </a:br>
            <a:r>
              <a:rPr lang="en-US" dirty="0" smtClean="0">
                <a:solidFill>
                  <a:srgbClr val="1E0000"/>
                </a:solidFill>
                <a:latin typeface="+mn-lt"/>
              </a:rPr>
              <a:t>100 MVA</a:t>
            </a:r>
            <a:br>
              <a:rPr lang="en-US" dirty="0" smtClean="0">
                <a:solidFill>
                  <a:srgbClr val="1E0000"/>
                </a:solidFill>
                <a:latin typeface="+mn-lt"/>
              </a:rPr>
            </a:br>
            <a:r>
              <a:rPr lang="en-US" dirty="0" smtClean="0">
                <a:solidFill>
                  <a:srgbClr val="1E0000"/>
                </a:solidFill>
                <a:latin typeface="+mn-lt"/>
              </a:rPr>
              <a:t>unit with </a:t>
            </a:r>
            <a:br>
              <a:rPr lang="en-US" dirty="0" smtClean="0">
                <a:solidFill>
                  <a:srgbClr val="1E0000"/>
                </a:solidFill>
                <a:latin typeface="+mn-lt"/>
              </a:rPr>
            </a:br>
            <a:r>
              <a:rPr lang="en-US" dirty="0" smtClean="0">
                <a:solidFill>
                  <a:srgbClr val="1E0000"/>
                </a:solidFill>
                <a:latin typeface="+mn-lt"/>
              </a:rPr>
              <a:t>a per unit R </a:t>
            </a:r>
            <a:br>
              <a:rPr lang="en-US" dirty="0" smtClean="0">
                <a:solidFill>
                  <a:srgbClr val="1E0000"/>
                </a:solidFill>
                <a:latin typeface="+mn-lt"/>
              </a:rPr>
            </a:br>
            <a:r>
              <a:rPr lang="en-US" dirty="0" smtClean="0">
                <a:solidFill>
                  <a:srgbClr val="1E0000"/>
                </a:solidFill>
                <a:latin typeface="+mn-lt"/>
              </a:rPr>
              <a:t>of 0.05</a:t>
            </a:r>
          </a:p>
        </p:txBody>
      </p:sp>
    </p:spTree>
    <p:extLst>
      <p:ext uri="{BB962C8B-B14F-4D97-AF65-F5344CB8AC3E}">
        <p14:creationId xmlns:p14="http://schemas.microsoft.com/office/powerpoint/2010/main" val="973811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Diesel Model: DEGOV</a:t>
            </a:r>
          </a:p>
        </p:txBody>
      </p:sp>
      <p:sp>
        <p:nvSpPr>
          <p:cNvPr id="3" name="Content Placeholder 2"/>
          <p:cNvSpPr>
            <a:spLocks noGrp="1"/>
          </p:cNvSpPr>
          <p:nvPr>
            <p:ph idx="1"/>
          </p:nvPr>
        </p:nvSpPr>
        <p:spPr>
          <a:xfrm>
            <a:off x="365760" y="1280160"/>
            <a:ext cx="8549640" cy="2225040"/>
          </a:xfrm>
        </p:spPr>
        <p:txBody>
          <a:bodyPr/>
          <a:lstStyle/>
          <a:p>
            <a:r>
              <a:rPr lang="en-US" dirty="0"/>
              <a:t>Sometimes models implement time delays (DEGOV)</a:t>
            </a:r>
          </a:p>
          <a:p>
            <a:pPr lvl="1"/>
            <a:r>
              <a:rPr lang="en-US" dirty="0"/>
              <a:t>Often delay values are set to zero </a:t>
            </a:r>
          </a:p>
          <a:p>
            <a:r>
              <a:rPr lang="en-US" dirty="0"/>
              <a:t>Delays can be implemented either by saving the input value or by using a </a:t>
            </a:r>
            <a:r>
              <a:rPr lang="en-US" dirty="0" err="1"/>
              <a:t>Pade</a:t>
            </a:r>
            <a:r>
              <a:rPr lang="en-US" dirty="0"/>
              <a:t> approximation, with a 2</a:t>
            </a:r>
            <a:r>
              <a:rPr lang="en-US" baseline="30000" dirty="0"/>
              <a:t>nd</a:t>
            </a:r>
            <a:r>
              <a:rPr lang="en-US" dirty="0"/>
              <a:t> order given below; a 4</a:t>
            </a:r>
            <a:r>
              <a:rPr lang="en-US" baseline="30000" dirty="0"/>
              <a:t>th</a:t>
            </a:r>
            <a:r>
              <a:rPr lang="en-US" dirty="0"/>
              <a:t> order is also common</a:t>
            </a:r>
          </a:p>
          <a:p>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005" t="37533" r="28495" b="39391"/>
          <a:stretch/>
        </p:blipFill>
        <p:spPr bwMode="auto">
          <a:xfrm>
            <a:off x="1219200" y="4421777"/>
            <a:ext cx="6267773" cy="208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a:stretch>
            <a:fillRect/>
          </a:stretch>
        </p:blipFill>
        <p:spPr>
          <a:xfrm>
            <a:off x="990600" y="3507377"/>
            <a:ext cx="5446295" cy="1066800"/>
          </a:xfrm>
          <a:prstGeom prst="rect">
            <a:avLst/>
          </a:prstGeom>
        </p:spPr>
      </p:pic>
    </p:spTree>
    <p:extLst>
      <p:ext uri="{BB962C8B-B14F-4D97-AF65-F5344CB8AC3E}">
        <p14:creationId xmlns:p14="http://schemas.microsoft.com/office/powerpoint/2010/main" val="344238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DEGOV Delay Approximation</a:t>
            </a:r>
          </a:p>
        </p:txBody>
      </p:sp>
      <p:sp>
        <p:nvSpPr>
          <p:cNvPr id="3" name="Content Placeholder 2"/>
          <p:cNvSpPr>
            <a:spLocks noGrp="1"/>
          </p:cNvSpPr>
          <p:nvPr>
            <p:ph idx="1"/>
          </p:nvPr>
        </p:nvSpPr>
        <p:spPr>
          <a:xfrm>
            <a:off x="365760" y="1280160"/>
            <a:ext cx="8549640" cy="1386840"/>
          </a:xfrm>
        </p:spPr>
        <p:txBody>
          <a:bodyPr/>
          <a:lstStyle/>
          <a:p>
            <a:r>
              <a:rPr lang="en-US" dirty="0"/>
              <a:t>With T</a:t>
            </a:r>
            <a:r>
              <a:rPr lang="en-US" baseline="-25000" dirty="0"/>
              <a:t>D</a:t>
            </a:r>
            <a:r>
              <a:rPr lang="en-US" dirty="0"/>
              <a:t> set to 0.5 seconds (which is longer than the normal of about 0.05 seconds in order to illustrate the delay)</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245" y="2209800"/>
            <a:ext cx="5218670" cy="411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8021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 </a:t>
            </a:r>
            <a:r>
              <a:rPr lang="en-US" dirty="0" smtClean="0"/>
              <a:t>Units</a:t>
            </a:r>
            <a:endParaRPr lang="en-US" dirty="0"/>
          </a:p>
        </p:txBody>
      </p:sp>
      <p:sp>
        <p:nvSpPr>
          <p:cNvPr id="3" name="Content Placeholder 2"/>
          <p:cNvSpPr>
            <a:spLocks noGrp="1"/>
          </p:cNvSpPr>
          <p:nvPr>
            <p:ph idx="1"/>
          </p:nvPr>
        </p:nvSpPr>
        <p:spPr>
          <a:xfrm>
            <a:off x="365760" y="1280160"/>
            <a:ext cx="8702040" cy="3733800"/>
          </a:xfrm>
        </p:spPr>
        <p:txBody>
          <a:bodyPr/>
          <a:lstStyle/>
          <a:p>
            <a:r>
              <a:rPr lang="en-US" dirty="0"/>
              <a:t>Hydro units tend to respond slower than steam and gas units; since early transient stability studies focused on just a few seconds (first or second swing instability), detailed hydro units were not used</a:t>
            </a:r>
          </a:p>
          <a:p>
            <a:pPr lvl="1"/>
            <a:r>
              <a:rPr lang="en-US" dirty="0"/>
              <a:t>The original IEEEG2 and IEEEG3 models just gave the linear response; now considered obsolete</a:t>
            </a:r>
          </a:p>
          <a:p>
            <a:r>
              <a:rPr lang="en-US" dirty="0"/>
              <a:t>Below is the IEEEG2; left side is the governor, right side is the turbine and water column </a:t>
            </a:r>
          </a:p>
          <a:p>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193" t="36361" r="32606" b="49570"/>
          <a:stretch/>
        </p:blipFill>
        <p:spPr bwMode="auto">
          <a:xfrm>
            <a:off x="457200" y="4953000"/>
            <a:ext cx="52578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4884450"/>
            <a:ext cx="2629246" cy="1569660"/>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For sudden changes</a:t>
            </a:r>
            <a:br>
              <a:rPr lang="en-US" dirty="0" smtClean="0">
                <a:solidFill>
                  <a:srgbClr val="1E0000"/>
                </a:solidFill>
                <a:latin typeface="+mn-lt"/>
              </a:rPr>
            </a:br>
            <a:r>
              <a:rPr lang="en-US" dirty="0" smtClean="0">
                <a:solidFill>
                  <a:srgbClr val="1E0000"/>
                </a:solidFill>
                <a:latin typeface="+mn-lt"/>
              </a:rPr>
              <a:t>there is actually an </a:t>
            </a:r>
            <a:br>
              <a:rPr lang="en-US" dirty="0" smtClean="0">
                <a:solidFill>
                  <a:srgbClr val="1E0000"/>
                </a:solidFill>
                <a:latin typeface="+mn-lt"/>
              </a:rPr>
            </a:br>
            <a:r>
              <a:rPr lang="en-US" dirty="0" smtClean="0">
                <a:solidFill>
                  <a:srgbClr val="1E0000"/>
                </a:solidFill>
                <a:latin typeface="+mn-lt"/>
              </a:rPr>
              <a:t>inverse change in</a:t>
            </a:r>
            <a:br>
              <a:rPr lang="en-US" dirty="0" smtClean="0">
                <a:solidFill>
                  <a:srgbClr val="1E0000"/>
                </a:solidFill>
                <a:latin typeface="+mn-lt"/>
              </a:rPr>
            </a:br>
            <a:r>
              <a:rPr lang="en-US" dirty="0" smtClean="0">
                <a:solidFill>
                  <a:srgbClr val="1E0000"/>
                </a:solidFill>
                <a:latin typeface="+mn-lt"/>
              </a:rPr>
              <a:t>the output power</a:t>
            </a:r>
            <a:endParaRPr lang="en-US" dirty="0">
              <a:solidFill>
                <a:srgbClr val="1E0000"/>
              </a:solidFill>
              <a:latin typeface="+mn-lt"/>
            </a:endParaRPr>
          </a:p>
        </p:txBody>
      </p:sp>
    </p:spTree>
    <p:extLst>
      <p:ext uri="{BB962C8B-B14F-4D97-AF65-F5344CB8AC3E}">
        <p14:creationId xmlns:p14="http://schemas.microsoft.com/office/powerpoint/2010/main" val="565033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Bus </a:t>
            </a:r>
            <a:r>
              <a:rPr lang="en-US" dirty="0" smtClean="0"/>
              <a:t>Example with </a:t>
            </a:r>
            <a:r>
              <a:rPr lang="en-US" dirty="0"/>
              <a:t>an IEEEG2</a:t>
            </a:r>
          </a:p>
        </p:txBody>
      </p:sp>
      <p:sp>
        <p:nvSpPr>
          <p:cNvPr id="3" name="Content Placeholder 2"/>
          <p:cNvSpPr>
            <a:spLocks noGrp="1"/>
          </p:cNvSpPr>
          <p:nvPr>
            <p:ph idx="1"/>
          </p:nvPr>
        </p:nvSpPr>
        <p:spPr>
          <a:xfrm>
            <a:off x="365760" y="1280160"/>
            <a:ext cx="8549640" cy="1386840"/>
          </a:xfrm>
        </p:spPr>
        <p:txBody>
          <a:bodyPr/>
          <a:lstStyle/>
          <a:p>
            <a:r>
              <a:rPr lang="en-US" dirty="0"/>
              <a:t>Graph below shows the mechanical power output of gen 2 for a unit step decrease in the infinite bus frequency; note the power initially goes down!</a:t>
            </a:r>
          </a:p>
        </p:txBody>
      </p:sp>
      <p:sp>
        <p:nvSpPr>
          <p:cNvPr id="4" name="TextBox 5"/>
          <p:cNvSpPr txBox="1"/>
          <p:nvPr/>
        </p:nvSpPr>
        <p:spPr>
          <a:xfrm>
            <a:off x="1905000" y="6262046"/>
            <a:ext cx="4849404"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Case name: </a:t>
            </a:r>
            <a:r>
              <a:rPr lang="en-US" b="1" dirty="0" smtClean="0">
                <a:solidFill>
                  <a:srgbClr val="1E0000"/>
                </a:solidFill>
                <a:latin typeface="+mn-lt"/>
              </a:rPr>
              <a:t>B4_SignalGen_IEEEG2</a:t>
            </a:r>
            <a:endParaRPr lang="en-US" b="1" dirty="0">
              <a:solidFill>
                <a:srgbClr val="1E0000"/>
              </a:solidFill>
              <a:latin typeface="+mn-lt"/>
            </a:endParaRPr>
          </a:p>
        </p:txBody>
      </p:sp>
      <p:sp>
        <p:nvSpPr>
          <p:cNvPr id="5" name="TextBox 4"/>
          <p:cNvSpPr txBox="1"/>
          <p:nvPr/>
        </p:nvSpPr>
        <p:spPr>
          <a:xfrm>
            <a:off x="5105400" y="2769526"/>
            <a:ext cx="3243196" cy="3416320"/>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a:solidFill>
                  <a:srgbClr val="1E0000"/>
                </a:solidFill>
                <a:latin typeface="+mn-lt"/>
              </a:rPr>
              <a:t>T</a:t>
            </a:r>
            <a:r>
              <a:rPr lang="en-US" dirty="0" smtClean="0">
                <a:solidFill>
                  <a:srgbClr val="1E0000"/>
                </a:solidFill>
                <a:latin typeface="+mn-lt"/>
              </a:rPr>
              <a:t>his is caused by a </a:t>
            </a:r>
            <a:br>
              <a:rPr lang="en-US" dirty="0" smtClean="0">
                <a:solidFill>
                  <a:srgbClr val="1E0000"/>
                </a:solidFill>
                <a:latin typeface="+mn-lt"/>
              </a:rPr>
            </a:br>
            <a:r>
              <a:rPr lang="en-US" dirty="0" smtClean="0">
                <a:solidFill>
                  <a:srgbClr val="1E0000"/>
                </a:solidFill>
                <a:latin typeface="+mn-lt"/>
              </a:rPr>
              <a:t>transient</a:t>
            </a:r>
            <a:r>
              <a:rPr lang="en-US" dirty="0">
                <a:solidFill>
                  <a:srgbClr val="1E0000"/>
                </a:solidFill>
                <a:latin typeface="+mn-lt"/>
              </a:rPr>
              <a:t> </a:t>
            </a:r>
            <a:r>
              <a:rPr lang="en-US" dirty="0" smtClean="0">
                <a:solidFill>
                  <a:srgbClr val="1E0000"/>
                </a:solidFill>
                <a:latin typeface="+mn-lt"/>
              </a:rPr>
              <a:t>decrease in </a:t>
            </a:r>
            <a:br>
              <a:rPr lang="en-US" dirty="0" smtClean="0">
                <a:solidFill>
                  <a:srgbClr val="1E0000"/>
                </a:solidFill>
                <a:latin typeface="+mn-lt"/>
              </a:rPr>
            </a:br>
            <a:r>
              <a:rPr lang="en-US" dirty="0" smtClean="0">
                <a:solidFill>
                  <a:srgbClr val="1E0000"/>
                </a:solidFill>
                <a:latin typeface="+mn-lt"/>
              </a:rPr>
              <a:t>the water pressure when </a:t>
            </a:r>
            <a:br>
              <a:rPr lang="en-US" dirty="0" smtClean="0">
                <a:solidFill>
                  <a:srgbClr val="1E0000"/>
                </a:solidFill>
                <a:latin typeface="+mn-lt"/>
              </a:rPr>
            </a:br>
            <a:r>
              <a:rPr lang="en-US" dirty="0" smtClean="0">
                <a:solidFill>
                  <a:srgbClr val="1E0000"/>
                </a:solidFill>
                <a:latin typeface="+mn-lt"/>
              </a:rPr>
              <a:t>the </a:t>
            </a:r>
            <a:r>
              <a:rPr lang="en-US" dirty="0">
                <a:solidFill>
                  <a:srgbClr val="1E0000"/>
                </a:solidFill>
                <a:latin typeface="+mn-lt"/>
              </a:rPr>
              <a:t> </a:t>
            </a:r>
            <a:r>
              <a:rPr lang="en-US" dirty="0" smtClean="0">
                <a:solidFill>
                  <a:srgbClr val="1E0000"/>
                </a:solidFill>
                <a:latin typeface="+mn-lt"/>
              </a:rPr>
              <a:t>valve is opened to</a:t>
            </a:r>
            <a:br>
              <a:rPr lang="en-US" dirty="0" smtClean="0">
                <a:solidFill>
                  <a:srgbClr val="1E0000"/>
                </a:solidFill>
                <a:latin typeface="+mn-lt"/>
              </a:rPr>
            </a:br>
            <a:r>
              <a:rPr lang="en-US" dirty="0" smtClean="0">
                <a:solidFill>
                  <a:srgbClr val="1E0000"/>
                </a:solidFill>
                <a:latin typeface="+mn-lt"/>
              </a:rPr>
              <a:t>increase the water</a:t>
            </a:r>
            <a:br>
              <a:rPr lang="en-US" dirty="0" smtClean="0">
                <a:solidFill>
                  <a:srgbClr val="1E0000"/>
                </a:solidFill>
                <a:latin typeface="+mn-lt"/>
              </a:rPr>
            </a:br>
            <a:r>
              <a:rPr lang="en-US" dirty="0" smtClean="0">
                <a:solidFill>
                  <a:srgbClr val="1E0000"/>
                </a:solidFill>
                <a:latin typeface="+mn-lt"/>
              </a:rPr>
              <a:t>flow; flows does not</a:t>
            </a:r>
            <a:br>
              <a:rPr lang="en-US" dirty="0" smtClean="0">
                <a:solidFill>
                  <a:srgbClr val="1E0000"/>
                </a:solidFill>
                <a:latin typeface="+mn-lt"/>
              </a:rPr>
            </a:br>
            <a:r>
              <a:rPr lang="en-US" dirty="0" smtClean="0">
                <a:solidFill>
                  <a:srgbClr val="1E0000"/>
                </a:solidFill>
                <a:latin typeface="+mn-lt"/>
              </a:rPr>
              <a:t>change instantaneously</a:t>
            </a:r>
            <a:br>
              <a:rPr lang="en-US" dirty="0" smtClean="0">
                <a:solidFill>
                  <a:srgbClr val="1E0000"/>
                </a:solidFill>
                <a:latin typeface="+mn-lt"/>
              </a:rPr>
            </a:br>
            <a:r>
              <a:rPr lang="en-US" dirty="0" smtClean="0">
                <a:solidFill>
                  <a:srgbClr val="1E0000"/>
                </a:solidFill>
                <a:latin typeface="+mn-lt"/>
              </a:rPr>
              <a:t>because of the water’s</a:t>
            </a:r>
            <a:br>
              <a:rPr lang="en-US" dirty="0" smtClean="0">
                <a:solidFill>
                  <a:srgbClr val="1E0000"/>
                </a:solidFill>
                <a:latin typeface="+mn-lt"/>
              </a:rPr>
            </a:br>
            <a:r>
              <a:rPr lang="en-US" dirty="0" smtClean="0">
                <a:solidFill>
                  <a:srgbClr val="1E0000"/>
                </a:solidFill>
                <a:latin typeface="+mn-lt"/>
              </a:rPr>
              <a:t>inertia.</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04160"/>
            <a:ext cx="4495800" cy="340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341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Washout Filters</a:t>
            </a:r>
          </a:p>
        </p:txBody>
      </p:sp>
      <p:sp>
        <p:nvSpPr>
          <p:cNvPr id="3" name="Content Placeholder 2"/>
          <p:cNvSpPr>
            <a:spLocks noGrp="1"/>
          </p:cNvSpPr>
          <p:nvPr>
            <p:ph idx="1"/>
          </p:nvPr>
        </p:nvSpPr>
        <p:spPr/>
        <p:txBody>
          <a:bodyPr/>
          <a:lstStyle/>
          <a:p>
            <a:r>
              <a:rPr lang="en-US" dirty="0"/>
              <a:t>A washout filter is a high pass filter that removes the steady-state response (i.e., it "washes it out") while passing the high frequency response</a:t>
            </a:r>
            <a:br>
              <a:rPr lang="en-US" dirty="0"/>
            </a:br>
            <a:r>
              <a:rPr lang="en-US" dirty="0"/>
              <a:t/>
            </a:r>
            <a:br>
              <a:rPr lang="en-US" dirty="0"/>
            </a:br>
            <a:r>
              <a:rPr lang="en-US" dirty="0"/>
              <a:t/>
            </a:r>
            <a:br>
              <a:rPr lang="en-US" dirty="0"/>
            </a:br>
            <a:endParaRPr lang="en-US" dirty="0"/>
          </a:p>
          <a:p>
            <a:r>
              <a:rPr lang="en-US" dirty="0"/>
              <a:t>They are commonly used with hydro governors and (as we shall see) with power system stabilizers</a:t>
            </a:r>
          </a:p>
          <a:p>
            <a:r>
              <a:rPr lang="en-US" dirty="0" smtClean="0"/>
              <a:t>With </a:t>
            </a:r>
            <a:r>
              <a:rPr lang="en-US" dirty="0"/>
              <a:t>hydro turbines ballpark values for T</a:t>
            </a:r>
            <a:r>
              <a:rPr lang="en-US" baseline="-25000" dirty="0"/>
              <a:t>w</a:t>
            </a:r>
            <a:r>
              <a:rPr lang="en-US" dirty="0"/>
              <a:t> are around one or two seconds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88981022"/>
              </p:ext>
            </p:extLst>
          </p:nvPr>
        </p:nvGraphicFramePr>
        <p:xfrm>
          <a:off x="990600" y="2743200"/>
          <a:ext cx="1160463" cy="1066800"/>
        </p:xfrm>
        <a:graphic>
          <a:graphicData uri="http://schemas.openxmlformats.org/presentationml/2006/ole">
            <mc:AlternateContent xmlns:mc="http://schemas.openxmlformats.org/markup-compatibility/2006">
              <mc:Choice xmlns:v="urn:schemas-microsoft-com:vml" Requires="v">
                <p:oleObj spid="_x0000_s212997" name="Equation" r:id="rId3" imgW="469800" imgH="431640" progId="Equation.DSMT4">
                  <p:embed/>
                </p:oleObj>
              </mc:Choice>
              <mc:Fallback>
                <p:oleObj name="Equation" r:id="rId3" imgW="46980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743200"/>
                        <a:ext cx="1160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395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Movers and Governors</a:t>
            </a:r>
          </a:p>
        </p:txBody>
      </p:sp>
      <p:sp>
        <p:nvSpPr>
          <p:cNvPr id="3" name="Content Placeholder 2"/>
          <p:cNvSpPr>
            <a:spLocks noGrp="1"/>
          </p:cNvSpPr>
          <p:nvPr>
            <p:ph idx="1"/>
          </p:nvPr>
        </p:nvSpPr>
        <p:spPr>
          <a:xfrm>
            <a:off x="365760" y="1280160"/>
            <a:ext cx="8625840" cy="3733800"/>
          </a:xfrm>
        </p:spPr>
        <p:txBody>
          <a:bodyPr/>
          <a:lstStyle/>
          <a:p>
            <a:r>
              <a:rPr lang="en-US" dirty="0"/>
              <a:t>In transient stability collectively the prime mover and the governor are called the "governor"</a:t>
            </a:r>
          </a:p>
          <a:p>
            <a:r>
              <a:rPr lang="en-US" dirty="0"/>
              <a:t>As has been previously discussed, models need to be appropriate for the application</a:t>
            </a:r>
          </a:p>
          <a:p>
            <a:r>
              <a:rPr lang="en-US" dirty="0"/>
              <a:t>In transient stability the response of the system for seconds to perhaps minutes is considered</a:t>
            </a:r>
          </a:p>
          <a:p>
            <a:r>
              <a:rPr lang="en-US" dirty="0"/>
              <a:t>Long-term dynamics, such as those of the boiler and automatic generation control (</a:t>
            </a:r>
            <a:r>
              <a:rPr lang="en-US" dirty="0" smtClean="0"/>
              <a:t>AGC), </a:t>
            </a:r>
            <a:r>
              <a:rPr lang="en-US" dirty="0"/>
              <a:t>are usually not considered</a:t>
            </a:r>
          </a:p>
          <a:p>
            <a:r>
              <a:rPr lang="en-US" dirty="0"/>
              <a:t>These dynamics would need to be considered in longer simulations (e.g. dispatcher training simulator (DTS)</a:t>
            </a:r>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a:t>
            </a:fld>
            <a:endParaRPr lang="en-US" sz="2000" dirty="0">
              <a:solidFill>
                <a:srgbClr val="1E0000"/>
              </a:solidFill>
            </a:endParaRPr>
          </a:p>
        </p:txBody>
      </p:sp>
    </p:spTree>
    <p:extLst>
      <p:ext uri="{BB962C8B-B14F-4D97-AF65-F5344CB8AC3E}">
        <p14:creationId xmlns:p14="http://schemas.microsoft.com/office/powerpoint/2010/main" val="4054087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IEEEG3</a:t>
            </a:r>
          </a:p>
        </p:txBody>
      </p:sp>
      <p:sp>
        <p:nvSpPr>
          <p:cNvPr id="3" name="Content Placeholder 2"/>
          <p:cNvSpPr>
            <a:spLocks noGrp="1"/>
          </p:cNvSpPr>
          <p:nvPr>
            <p:ph idx="1"/>
          </p:nvPr>
        </p:nvSpPr>
        <p:spPr>
          <a:xfrm>
            <a:off x="365760" y="1280160"/>
            <a:ext cx="8549640" cy="2377440"/>
          </a:xfrm>
        </p:spPr>
        <p:txBody>
          <a:bodyPr/>
          <a:lstStyle/>
          <a:p>
            <a:r>
              <a:rPr lang="en-US" dirty="0"/>
              <a:t>This model has a more detailed governor model, but the same linearized turbine/water column model</a:t>
            </a:r>
          </a:p>
          <a:p>
            <a:r>
              <a:rPr lang="en-US" dirty="0"/>
              <a:t>Because of the initial inverse power change, for fast deviations the droop value is transiently set to a larger value (resulting in less of a power change)</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805" t="32025" r="23194" b="36528"/>
          <a:stretch/>
        </p:blipFill>
        <p:spPr bwMode="auto">
          <a:xfrm>
            <a:off x="322216" y="3550920"/>
            <a:ext cx="5181600" cy="231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91200" y="3657600"/>
            <a:ext cx="3200400" cy="1938992"/>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Previously WECC had about 10% of their governors</a:t>
            </a:r>
            <a:r>
              <a:rPr lang="en-US" dirty="0">
                <a:solidFill>
                  <a:srgbClr val="1E0000"/>
                </a:solidFill>
                <a:latin typeface="+mn-lt"/>
              </a:rPr>
              <a:t> </a:t>
            </a:r>
            <a:r>
              <a:rPr lang="en-US" dirty="0" smtClean="0">
                <a:solidFill>
                  <a:srgbClr val="1E0000"/>
                </a:solidFill>
                <a:latin typeface="+mn-lt"/>
              </a:rPr>
              <a:t>modeled with</a:t>
            </a:r>
            <a:br>
              <a:rPr lang="en-US" dirty="0" smtClean="0">
                <a:solidFill>
                  <a:srgbClr val="1E0000"/>
                </a:solidFill>
                <a:latin typeface="+mn-lt"/>
              </a:rPr>
            </a:br>
            <a:r>
              <a:rPr lang="en-US" dirty="0" smtClean="0">
                <a:solidFill>
                  <a:srgbClr val="1E0000"/>
                </a:solidFill>
                <a:latin typeface="+mn-lt"/>
              </a:rPr>
              <a:t>IEEEG3s; in 2019 it is about 5%</a:t>
            </a:r>
          </a:p>
        </p:txBody>
      </p:sp>
      <p:sp>
        <p:nvSpPr>
          <p:cNvPr id="7" name="TextBox 6"/>
          <p:cNvSpPr txBox="1"/>
          <p:nvPr/>
        </p:nvSpPr>
        <p:spPr>
          <a:xfrm>
            <a:off x="315685" y="5867400"/>
            <a:ext cx="7228115" cy="830997"/>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Because of the washout filter at high frequencies R</a:t>
            </a:r>
            <a:r>
              <a:rPr lang="en-US" baseline="-25000" dirty="0" smtClean="0">
                <a:solidFill>
                  <a:srgbClr val="1E0000"/>
                </a:solidFill>
                <a:latin typeface="+mn-lt"/>
              </a:rPr>
              <a:t>TEMP</a:t>
            </a:r>
            <a:r>
              <a:rPr lang="en-US" dirty="0" smtClean="0">
                <a:solidFill>
                  <a:srgbClr val="1E0000"/>
                </a:solidFill>
                <a:latin typeface="+mn-lt"/>
              </a:rPr>
              <a:t> dominates (on average it is 10 times greater than R</a:t>
            </a:r>
            <a:r>
              <a:rPr lang="en-US" baseline="-25000" dirty="0" smtClean="0">
                <a:solidFill>
                  <a:srgbClr val="1E0000"/>
                </a:solidFill>
                <a:latin typeface="+mn-lt"/>
              </a:rPr>
              <a:t>PERM</a:t>
            </a:r>
            <a:r>
              <a:rPr lang="en-US" dirty="0" smtClean="0">
                <a:solidFill>
                  <a:srgbClr val="1E0000"/>
                </a:solidFill>
                <a:latin typeface="+mn-lt"/>
              </a:rPr>
              <a:t>)</a:t>
            </a:r>
          </a:p>
        </p:txBody>
      </p:sp>
    </p:spTree>
    <p:extLst>
      <p:ext uri="{BB962C8B-B14F-4D97-AF65-F5344CB8AC3E}">
        <p14:creationId xmlns:p14="http://schemas.microsoft.com/office/powerpoint/2010/main" val="1247094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Tuning Hydro Transient Droop</a:t>
            </a:r>
          </a:p>
        </p:txBody>
      </p:sp>
      <p:sp>
        <p:nvSpPr>
          <p:cNvPr id="3" name="Content Placeholder 2"/>
          <p:cNvSpPr>
            <a:spLocks noGrp="1"/>
          </p:cNvSpPr>
          <p:nvPr>
            <p:ph idx="1"/>
          </p:nvPr>
        </p:nvSpPr>
        <p:spPr>
          <a:xfrm>
            <a:off x="365760" y="1280160"/>
            <a:ext cx="8001000" cy="1005840"/>
          </a:xfrm>
        </p:spPr>
        <p:txBody>
          <a:bodyPr/>
          <a:lstStyle/>
          <a:p>
            <a:r>
              <a:rPr lang="en-US" dirty="0"/>
              <a:t>As given in equations 9.41 and 9.42 from </a:t>
            </a:r>
            <a:r>
              <a:rPr lang="en-US" dirty="0" err="1"/>
              <a:t>Kundar</a:t>
            </a:r>
            <a:r>
              <a:rPr lang="en-US" dirty="0"/>
              <a:t> (1994) the transient droop should be tuned so</a:t>
            </a:r>
          </a:p>
          <a:p>
            <a:endParaRPr lang="en-US" dirty="0"/>
          </a:p>
        </p:txBody>
      </p:sp>
      <p:sp>
        <p:nvSpPr>
          <p:cNvPr id="4" name="TextBox 4"/>
          <p:cNvSpPr txBox="1"/>
          <p:nvPr/>
        </p:nvSpPr>
        <p:spPr>
          <a:xfrm>
            <a:off x="437606" y="6269615"/>
            <a:ext cx="4740978"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400" dirty="0">
                <a:solidFill>
                  <a:srgbClr val="1E0000"/>
                </a:solidFill>
                <a:latin typeface="+mn-lt"/>
              </a:rPr>
              <a:t>S</a:t>
            </a:r>
            <a:r>
              <a:rPr lang="en-US" sz="1400" dirty="0" smtClean="0">
                <a:solidFill>
                  <a:srgbClr val="1E0000"/>
                </a:solidFill>
                <a:latin typeface="+mn-lt"/>
              </a:rPr>
              <a:t>ource: 9.2</a:t>
            </a:r>
            <a:r>
              <a:rPr lang="en-US" sz="1400" i="1" dirty="0" smtClean="0">
                <a:solidFill>
                  <a:srgbClr val="1E0000"/>
                </a:solidFill>
                <a:latin typeface="+mn-lt"/>
              </a:rPr>
              <a:t>, </a:t>
            </a:r>
            <a:r>
              <a:rPr lang="en-US" sz="1400" dirty="0" err="1">
                <a:solidFill>
                  <a:srgbClr val="1E0000"/>
                </a:solidFill>
                <a:latin typeface="+mn-lt"/>
              </a:rPr>
              <a:t>Kundur</a:t>
            </a:r>
            <a:r>
              <a:rPr lang="en-US" sz="1400" dirty="0">
                <a:solidFill>
                  <a:srgbClr val="1E0000"/>
                </a:solidFill>
                <a:latin typeface="+mn-lt"/>
              </a:rPr>
              <a:t>, </a:t>
            </a:r>
            <a:r>
              <a:rPr lang="en-US" sz="1400" i="1" dirty="0">
                <a:solidFill>
                  <a:srgbClr val="1E0000"/>
                </a:solidFill>
                <a:latin typeface="+mn-lt"/>
              </a:rPr>
              <a:t>Power System Stability and Control</a:t>
            </a:r>
            <a:r>
              <a:rPr lang="en-US" sz="1400" dirty="0">
                <a:solidFill>
                  <a:srgbClr val="1E0000"/>
                </a:solidFill>
                <a:latin typeface="+mn-lt"/>
              </a:rPr>
              <a:t>, </a:t>
            </a:r>
            <a:r>
              <a:rPr lang="en-US" sz="1400" dirty="0" smtClean="0">
                <a:solidFill>
                  <a:srgbClr val="1E0000"/>
                </a:solidFill>
                <a:latin typeface="+mn-lt"/>
              </a:rPr>
              <a:t>1994</a:t>
            </a:r>
            <a:endParaRPr lang="en-US" sz="1400" dirty="0">
              <a:solidFill>
                <a:srgbClr val="1E0000"/>
              </a:solidFill>
              <a:latin typeface="+mn-lt"/>
            </a:endParaRPr>
          </a:p>
        </p:txBody>
      </p:sp>
      <p:pic>
        <p:nvPicPr>
          <p:cNvPr id="5" name="Picture 4"/>
          <p:cNvPicPr>
            <a:picLocks noChangeAspect="1" noChangeArrowheads="1"/>
          </p:cNvPicPr>
          <p:nvPr/>
        </p:nvPicPr>
        <p:blipFill>
          <a:blip r:embed="rId2"/>
          <a:srcRect/>
          <a:stretch>
            <a:fillRect/>
          </a:stretch>
        </p:blipFill>
        <p:spPr bwMode="auto">
          <a:xfrm>
            <a:off x="1047206" y="2133600"/>
            <a:ext cx="6299200" cy="1831975"/>
          </a:xfrm>
          <a:prstGeom prst="rect">
            <a:avLst/>
          </a:prstGeom>
          <a:noFill/>
          <a:ln>
            <a:noFill/>
          </a:ln>
        </p:spPr>
      </p:pic>
      <p:sp>
        <p:nvSpPr>
          <p:cNvPr id="6" name="TextBox 7"/>
          <p:cNvSpPr txBox="1"/>
          <p:nvPr/>
        </p:nvSpPr>
        <p:spPr>
          <a:xfrm>
            <a:off x="894806" y="4038600"/>
            <a:ext cx="6742551" cy="1938992"/>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In comparing an average H is about 4 seconds, so </a:t>
            </a:r>
            <a:br>
              <a:rPr lang="en-US" dirty="0" smtClean="0">
                <a:solidFill>
                  <a:srgbClr val="1E0000"/>
                </a:solidFill>
                <a:latin typeface="+mn-lt"/>
              </a:rPr>
            </a:br>
            <a:r>
              <a:rPr lang="en-US" dirty="0" smtClean="0">
                <a:solidFill>
                  <a:srgbClr val="1E0000"/>
                </a:solidFill>
                <a:latin typeface="+mn-lt"/>
              </a:rPr>
              <a:t>T</a:t>
            </a:r>
            <a:r>
              <a:rPr lang="en-US" baseline="-25000" dirty="0" smtClean="0">
                <a:solidFill>
                  <a:srgbClr val="1E0000"/>
                </a:solidFill>
                <a:latin typeface="+mn-lt"/>
              </a:rPr>
              <a:t>M</a:t>
            </a:r>
            <a:r>
              <a:rPr lang="en-US" dirty="0" smtClean="0">
                <a:solidFill>
                  <a:srgbClr val="1E0000"/>
                </a:solidFill>
                <a:latin typeface="+mn-lt"/>
              </a:rPr>
              <a:t> is 8 seconds, an average T</a:t>
            </a:r>
            <a:r>
              <a:rPr lang="en-US" baseline="-25000" dirty="0" smtClean="0">
                <a:solidFill>
                  <a:srgbClr val="1E0000"/>
                </a:solidFill>
                <a:latin typeface="+mn-lt"/>
              </a:rPr>
              <a:t>W</a:t>
            </a:r>
            <a:r>
              <a:rPr lang="en-US" dirty="0" smtClean="0">
                <a:solidFill>
                  <a:srgbClr val="1E0000"/>
                </a:solidFill>
                <a:latin typeface="+mn-lt"/>
              </a:rPr>
              <a:t> is about 1.3, giving</a:t>
            </a:r>
            <a:br>
              <a:rPr lang="en-US" dirty="0" smtClean="0">
                <a:solidFill>
                  <a:srgbClr val="1E0000"/>
                </a:solidFill>
                <a:latin typeface="+mn-lt"/>
              </a:rPr>
            </a:br>
            <a:r>
              <a:rPr lang="en-US" dirty="0" smtClean="0">
                <a:solidFill>
                  <a:srgbClr val="1E0000"/>
                </a:solidFill>
                <a:latin typeface="+mn-lt"/>
              </a:rPr>
              <a:t>an calculated average R</a:t>
            </a:r>
            <a:r>
              <a:rPr lang="en-US" baseline="-25000" dirty="0" smtClean="0">
                <a:solidFill>
                  <a:srgbClr val="1E0000"/>
                </a:solidFill>
                <a:latin typeface="+mn-lt"/>
              </a:rPr>
              <a:t>TEMP</a:t>
            </a:r>
            <a:r>
              <a:rPr lang="en-US" dirty="0" smtClean="0">
                <a:solidFill>
                  <a:srgbClr val="1E0000"/>
                </a:solidFill>
                <a:latin typeface="+mn-lt"/>
              </a:rPr>
              <a:t> of  0.37 and T</a:t>
            </a:r>
            <a:r>
              <a:rPr lang="en-US" baseline="-25000" dirty="0" smtClean="0">
                <a:solidFill>
                  <a:srgbClr val="1E0000"/>
                </a:solidFill>
                <a:latin typeface="+mn-lt"/>
              </a:rPr>
              <a:t>R</a:t>
            </a:r>
            <a:r>
              <a:rPr lang="en-US" dirty="0" smtClean="0">
                <a:solidFill>
                  <a:srgbClr val="1E0000"/>
                </a:solidFill>
                <a:latin typeface="+mn-lt"/>
              </a:rPr>
              <a:t> of 6.3;</a:t>
            </a:r>
            <a:br>
              <a:rPr lang="en-US" dirty="0" smtClean="0">
                <a:solidFill>
                  <a:srgbClr val="1E0000"/>
                </a:solidFill>
                <a:latin typeface="+mn-lt"/>
              </a:rPr>
            </a:br>
            <a:r>
              <a:rPr lang="en-US" dirty="0" smtClean="0">
                <a:solidFill>
                  <a:srgbClr val="1E0000"/>
                </a:solidFill>
                <a:latin typeface="+mn-lt"/>
              </a:rPr>
              <a:t>the actual averages in a WECC case are 0.46 and</a:t>
            </a:r>
            <a:br>
              <a:rPr lang="en-US" dirty="0" smtClean="0">
                <a:solidFill>
                  <a:srgbClr val="1E0000"/>
                </a:solidFill>
                <a:latin typeface="+mn-lt"/>
              </a:rPr>
            </a:br>
            <a:r>
              <a:rPr lang="en-US" dirty="0" smtClean="0">
                <a:solidFill>
                  <a:srgbClr val="1E0000"/>
                </a:solidFill>
                <a:latin typeface="+mn-lt"/>
              </a:rPr>
              <a:t>6.15.  So on average this is pretty good!  </a:t>
            </a:r>
            <a:r>
              <a:rPr lang="en-US" dirty="0" err="1" smtClean="0">
                <a:solidFill>
                  <a:srgbClr val="1E0000"/>
                </a:solidFill>
                <a:latin typeface="+mn-lt"/>
              </a:rPr>
              <a:t>R</a:t>
            </a:r>
            <a:r>
              <a:rPr lang="en-US" baseline="-25000" dirty="0" err="1" smtClean="0">
                <a:solidFill>
                  <a:srgbClr val="1E0000"/>
                </a:solidFill>
                <a:latin typeface="+mn-lt"/>
              </a:rPr>
              <a:t>perm</a:t>
            </a:r>
            <a:r>
              <a:rPr lang="en-US" baseline="-25000" dirty="0" smtClean="0">
                <a:solidFill>
                  <a:srgbClr val="1E0000"/>
                </a:solidFill>
                <a:latin typeface="+mn-lt"/>
              </a:rPr>
              <a:t> </a:t>
            </a:r>
            <a:r>
              <a:rPr lang="en-US" dirty="0" smtClean="0">
                <a:solidFill>
                  <a:srgbClr val="1E0000"/>
                </a:solidFill>
                <a:latin typeface="+mn-lt"/>
              </a:rPr>
              <a:t>is 0.05</a:t>
            </a:r>
          </a:p>
        </p:txBody>
      </p:sp>
    </p:spTree>
    <p:extLst>
      <p:ext uri="{BB962C8B-B14F-4D97-AF65-F5344CB8AC3E}">
        <p14:creationId xmlns:p14="http://schemas.microsoft.com/office/powerpoint/2010/main" val="1775642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lstStyle/>
          <a:p>
            <a:r>
              <a:rPr lang="en-US" dirty="0"/>
              <a:t>IEEEG3 Four Bus Frequency Change </a:t>
            </a:r>
          </a:p>
        </p:txBody>
      </p:sp>
      <p:sp>
        <p:nvSpPr>
          <p:cNvPr id="3" name="Content Placeholder 2"/>
          <p:cNvSpPr>
            <a:spLocks noGrp="1"/>
          </p:cNvSpPr>
          <p:nvPr>
            <p:ph idx="1"/>
          </p:nvPr>
        </p:nvSpPr>
        <p:spPr>
          <a:xfrm>
            <a:off x="365760" y="1280160"/>
            <a:ext cx="8778240" cy="929640"/>
          </a:xfrm>
        </p:spPr>
        <p:txBody>
          <a:bodyPr/>
          <a:lstStyle/>
          <a:p>
            <a:r>
              <a:rPr lang="en-US" dirty="0"/>
              <a:t>The two graphs compare the case response for the frequency change with different </a:t>
            </a:r>
            <a:r>
              <a:rPr lang="en-US" dirty="0" smtClean="0"/>
              <a:t>R</a:t>
            </a:r>
            <a:r>
              <a:rPr lang="en-US" baseline="-25000" dirty="0" smtClean="0"/>
              <a:t>TEMP</a:t>
            </a:r>
            <a:r>
              <a:rPr lang="en-US" dirty="0" smtClean="0"/>
              <a:t> </a:t>
            </a:r>
            <a:r>
              <a:rPr lang="en-US" dirty="0"/>
              <a:t>values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38251"/>
            <a:ext cx="4152900" cy="332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3172" y="5688818"/>
            <a:ext cx="3404650"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R</a:t>
            </a:r>
            <a:r>
              <a:rPr lang="en-US" baseline="-25000" dirty="0" smtClean="0">
                <a:solidFill>
                  <a:srgbClr val="1E0000"/>
                </a:solidFill>
                <a:latin typeface="+mn-lt"/>
              </a:rPr>
              <a:t>TEMP</a:t>
            </a:r>
            <a:r>
              <a:rPr lang="en-US" dirty="0" smtClean="0">
                <a:solidFill>
                  <a:srgbClr val="1E0000"/>
                </a:solidFill>
                <a:latin typeface="+mn-lt"/>
              </a:rPr>
              <a:t> = 0.5, R</a:t>
            </a:r>
            <a:r>
              <a:rPr lang="en-US" baseline="-25000" dirty="0" smtClean="0">
                <a:solidFill>
                  <a:srgbClr val="1E0000"/>
                </a:solidFill>
                <a:latin typeface="+mn-lt"/>
              </a:rPr>
              <a:t>PERM</a:t>
            </a:r>
            <a:r>
              <a:rPr lang="en-US" dirty="0" smtClean="0">
                <a:solidFill>
                  <a:srgbClr val="1E0000"/>
                </a:solidFill>
                <a:latin typeface="+mn-lt"/>
              </a:rPr>
              <a:t> = 0.05</a:t>
            </a:r>
            <a:endParaRPr lang="en-US" dirty="0">
              <a:solidFill>
                <a:srgbClr val="1E0000"/>
              </a:solidFill>
              <a:latin typeface="+mn-lt"/>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625" y="2368731"/>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7"/>
          <p:cNvSpPr txBox="1"/>
          <p:nvPr/>
        </p:nvSpPr>
        <p:spPr>
          <a:xfrm>
            <a:off x="2177225" y="6222218"/>
            <a:ext cx="4849404"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Case name: </a:t>
            </a:r>
            <a:r>
              <a:rPr lang="en-US" b="1" dirty="0" smtClean="0">
                <a:solidFill>
                  <a:srgbClr val="1E0000"/>
                </a:solidFill>
                <a:latin typeface="+mn-lt"/>
              </a:rPr>
              <a:t>B4_SignalGen_IEEEG3</a:t>
            </a:r>
            <a:endParaRPr lang="en-US" b="1" dirty="0">
              <a:solidFill>
                <a:srgbClr val="1E0000"/>
              </a:solidFill>
              <a:latin typeface="+mn-lt"/>
            </a:endParaRPr>
          </a:p>
        </p:txBody>
      </p:sp>
      <p:sp>
        <p:nvSpPr>
          <p:cNvPr id="8" name="Rectangle 7"/>
          <p:cNvSpPr/>
          <p:nvPr/>
        </p:nvSpPr>
        <p:spPr>
          <a:xfrm>
            <a:off x="4789742" y="5647366"/>
            <a:ext cx="3558538" cy="461665"/>
          </a:xfrm>
          <a:prstGeom prst="rect">
            <a:avLst/>
          </a:prstGeom>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R</a:t>
            </a:r>
            <a:r>
              <a:rPr lang="en-US" baseline="-25000" dirty="0" smtClean="0">
                <a:solidFill>
                  <a:srgbClr val="1E0000"/>
                </a:solidFill>
                <a:latin typeface="+mn-lt"/>
              </a:rPr>
              <a:t>TEMP</a:t>
            </a:r>
            <a:r>
              <a:rPr lang="en-US" dirty="0" smtClean="0">
                <a:solidFill>
                  <a:srgbClr val="1E0000"/>
                </a:solidFill>
                <a:latin typeface="+mn-lt"/>
              </a:rPr>
              <a:t> </a:t>
            </a:r>
            <a:r>
              <a:rPr lang="en-US" dirty="0">
                <a:solidFill>
                  <a:srgbClr val="1E0000"/>
                </a:solidFill>
                <a:latin typeface="+mn-lt"/>
              </a:rPr>
              <a:t>= </a:t>
            </a:r>
            <a:r>
              <a:rPr lang="en-US" dirty="0" smtClean="0">
                <a:solidFill>
                  <a:srgbClr val="1E0000"/>
                </a:solidFill>
                <a:latin typeface="+mn-lt"/>
              </a:rPr>
              <a:t>0.05</a:t>
            </a:r>
            <a:r>
              <a:rPr lang="en-US" dirty="0">
                <a:solidFill>
                  <a:srgbClr val="1E0000"/>
                </a:solidFill>
                <a:latin typeface="+mn-lt"/>
              </a:rPr>
              <a:t>, </a:t>
            </a:r>
            <a:r>
              <a:rPr lang="en-US" dirty="0" smtClean="0">
                <a:solidFill>
                  <a:srgbClr val="1E0000"/>
                </a:solidFill>
                <a:latin typeface="+mn-lt"/>
              </a:rPr>
              <a:t>R</a:t>
            </a:r>
            <a:r>
              <a:rPr lang="en-US" baseline="-25000" dirty="0" smtClean="0">
                <a:solidFill>
                  <a:srgbClr val="1E0000"/>
                </a:solidFill>
                <a:latin typeface="+mn-lt"/>
              </a:rPr>
              <a:t>PERM</a:t>
            </a:r>
            <a:r>
              <a:rPr lang="en-US" dirty="0" smtClean="0">
                <a:solidFill>
                  <a:srgbClr val="1E0000"/>
                </a:solidFill>
                <a:latin typeface="+mn-lt"/>
              </a:rPr>
              <a:t> </a:t>
            </a:r>
            <a:r>
              <a:rPr lang="en-US" dirty="0">
                <a:solidFill>
                  <a:srgbClr val="1E0000"/>
                </a:solidFill>
                <a:latin typeface="+mn-lt"/>
              </a:rPr>
              <a:t>= 0.05</a:t>
            </a:r>
          </a:p>
        </p:txBody>
      </p:sp>
      <p:sp>
        <p:nvSpPr>
          <p:cNvPr id="9" name="TextBox 6"/>
          <p:cNvSpPr txBox="1"/>
          <p:nvPr/>
        </p:nvSpPr>
        <p:spPr>
          <a:xfrm>
            <a:off x="2863025" y="4243251"/>
            <a:ext cx="1917513"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Less variation</a:t>
            </a:r>
            <a:endParaRPr lang="en-US" dirty="0">
              <a:solidFill>
                <a:srgbClr val="1E0000"/>
              </a:solidFill>
              <a:latin typeface="+mn-lt"/>
            </a:endParaRPr>
          </a:p>
        </p:txBody>
      </p:sp>
    </p:spTree>
    <p:extLst>
      <p:ext uri="{BB962C8B-B14F-4D97-AF65-F5344CB8AC3E}">
        <p14:creationId xmlns:p14="http://schemas.microsoft.com/office/powerpoint/2010/main" val="36557975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066800"/>
          </a:xfrm>
        </p:spPr>
        <p:txBody>
          <a:bodyPr/>
          <a:lstStyle/>
          <a:p>
            <a:r>
              <a:rPr lang="en-US" dirty="0"/>
              <a:t>Basic Nonlinear Hydro Turbine Model</a:t>
            </a:r>
          </a:p>
        </p:txBody>
      </p:sp>
      <p:sp>
        <p:nvSpPr>
          <p:cNvPr id="3" name="Content Placeholder 2"/>
          <p:cNvSpPr>
            <a:spLocks noGrp="1"/>
          </p:cNvSpPr>
          <p:nvPr>
            <p:ph idx="1"/>
          </p:nvPr>
        </p:nvSpPr>
        <p:spPr>
          <a:xfrm>
            <a:off x="365760" y="1280160"/>
            <a:ext cx="8625840" cy="3063240"/>
          </a:xfrm>
        </p:spPr>
        <p:txBody>
          <a:bodyPr/>
          <a:lstStyle/>
          <a:p>
            <a:r>
              <a:rPr lang="en-US" dirty="0"/>
              <a:t>Basic hydro system is shown below</a:t>
            </a:r>
          </a:p>
          <a:p>
            <a:pPr lvl="1"/>
            <a:r>
              <a:rPr lang="en-US" dirty="0"/>
              <a:t>Hydro turbines work be converting the kinetic energy in the water into mechanical energy</a:t>
            </a:r>
          </a:p>
          <a:p>
            <a:pPr lvl="1"/>
            <a:r>
              <a:rPr lang="en-US" dirty="0"/>
              <a:t>assumes the water is incompressible</a:t>
            </a:r>
          </a:p>
          <a:p>
            <a:r>
              <a:rPr lang="en-US" dirty="0"/>
              <a:t>At the gate assume a velocity of U, a cross-sectional penstock area of A; then the</a:t>
            </a:r>
            <a:br>
              <a:rPr lang="en-US" dirty="0"/>
            </a:br>
            <a:r>
              <a:rPr lang="en-US" dirty="0"/>
              <a:t>volume flow is A*U=Q;</a:t>
            </a:r>
          </a:p>
        </p:txBody>
      </p:sp>
      <p:sp>
        <p:nvSpPr>
          <p:cNvPr id="4" name="TextBox 4"/>
          <p:cNvSpPr txBox="1"/>
          <p:nvPr/>
        </p:nvSpPr>
        <p:spPr>
          <a:xfrm>
            <a:off x="616131" y="6339452"/>
            <a:ext cx="4740978"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400" dirty="0">
                <a:solidFill>
                  <a:srgbClr val="1E0000"/>
                </a:solidFill>
                <a:latin typeface="+mn-lt"/>
              </a:rPr>
              <a:t>S</a:t>
            </a:r>
            <a:r>
              <a:rPr lang="en-US" sz="1400" dirty="0" smtClean="0">
                <a:solidFill>
                  <a:srgbClr val="1E0000"/>
                </a:solidFill>
                <a:latin typeface="+mn-lt"/>
              </a:rPr>
              <a:t>ource: 9.2</a:t>
            </a:r>
            <a:r>
              <a:rPr lang="en-US" sz="1400" i="1" dirty="0" smtClean="0">
                <a:solidFill>
                  <a:srgbClr val="1E0000"/>
                </a:solidFill>
                <a:latin typeface="+mn-lt"/>
              </a:rPr>
              <a:t>, </a:t>
            </a:r>
            <a:r>
              <a:rPr lang="en-US" sz="1400" dirty="0" err="1">
                <a:solidFill>
                  <a:srgbClr val="1E0000"/>
                </a:solidFill>
                <a:latin typeface="+mn-lt"/>
              </a:rPr>
              <a:t>Kundur</a:t>
            </a:r>
            <a:r>
              <a:rPr lang="en-US" sz="1400" dirty="0">
                <a:solidFill>
                  <a:srgbClr val="1E0000"/>
                </a:solidFill>
                <a:latin typeface="+mn-lt"/>
              </a:rPr>
              <a:t>, </a:t>
            </a:r>
            <a:r>
              <a:rPr lang="en-US" sz="1400" i="1" dirty="0">
                <a:solidFill>
                  <a:srgbClr val="1E0000"/>
                </a:solidFill>
                <a:latin typeface="+mn-lt"/>
              </a:rPr>
              <a:t>Power System Stability and Control</a:t>
            </a:r>
            <a:r>
              <a:rPr lang="en-US" sz="1400" dirty="0">
                <a:solidFill>
                  <a:srgbClr val="1E0000"/>
                </a:solidFill>
                <a:latin typeface="+mn-lt"/>
              </a:rPr>
              <a:t>, </a:t>
            </a:r>
            <a:r>
              <a:rPr lang="en-US" sz="1400" dirty="0" smtClean="0">
                <a:solidFill>
                  <a:srgbClr val="1E0000"/>
                </a:solidFill>
                <a:latin typeface="+mn-lt"/>
              </a:rPr>
              <a:t>1994</a:t>
            </a:r>
            <a:endParaRPr lang="en-US" sz="1400" dirty="0">
              <a:solidFill>
                <a:srgbClr val="1E0000"/>
              </a:solidFill>
              <a:latin typeface="+mn-l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240" b="5753"/>
          <a:stretch/>
        </p:blipFill>
        <p:spPr>
          <a:xfrm>
            <a:off x="4876800" y="4038600"/>
            <a:ext cx="4114800" cy="2103120"/>
          </a:xfrm>
          <a:prstGeom prst="rect">
            <a:avLst/>
          </a:prstGeom>
        </p:spPr>
      </p:pic>
    </p:spTree>
    <p:extLst>
      <p:ext uri="{BB962C8B-B14F-4D97-AF65-F5344CB8AC3E}">
        <p14:creationId xmlns:p14="http://schemas.microsoft.com/office/powerpoint/2010/main" val="1754435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949"/>
            <a:ext cx="8684623" cy="1066800"/>
          </a:xfrm>
        </p:spPr>
        <p:txBody>
          <a:bodyPr/>
          <a:lstStyle/>
          <a:p>
            <a:r>
              <a:rPr lang="en-US" dirty="0"/>
              <a:t>Basic Nonlinear Hydro Turbine Model</a:t>
            </a:r>
          </a:p>
        </p:txBody>
      </p:sp>
      <p:sp>
        <p:nvSpPr>
          <p:cNvPr id="3" name="Content Placeholder 2"/>
          <p:cNvSpPr>
            <a:spLocks noGrp="1"/>
          </p:cNvSpPr>
          <p:nvPr>
            <p:ph idx="1"/>
          </p:nvPr>
        </p:nvSpPr>
        <p:spPr>
          <a:xfrm>
            <a:off x="365760" y="1280160"/>
            <a:ext cx="8625840" cy="3733800"/>
          </a:xfrm>
        </p:spPr>
        <p:txBody>
          <a:bodyPr/>
          <a:lstStyle/>
          <a:p>
            <a:r>
              <a:rPr lang="en-US" dirty="0"/>
              <a:t>From Newton's  </a:t>
            </a:r>
            <a:r>
              <a:rPr lang="en-US" dirty="0" smtClean="0"/>
              <a:t>second law of motion the </a:t>
            </a:r>
            <a:r>
              <a:rPr lang="en-US" dirty="0"/>
              <a:t>change in the flow volume Q</a:t>
            </a:r>
          </a:p>
          <a:p>
            <a:endParaRPr lang="en-US" dirty="0"/>
          </a:p>
          <a:p>
            <a:endParaRPr lang="en-US" dirty="0"/>
          </a:p>
          <a:p>
            <a:endParaRPr lang="en-US" dirty="0"/>
          </a:p>
          <a:p>
            <a:pPr marL="0" indent="0">
              <a:buNone/>
            </a:pPr>
            <a:endParaRPr lang="en-US" dirty="0"/>
          </a:p>
          <a:p>
            <a:r>
              <a:rPr lang="en-US" dirty="0"/>
              <a:t>As per [a] paper, this equation is normalized to</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72868443"/>
              </p:ext>
            </p:extLst>
          </p:nvPr>
        </p:nvGraphicFramePr>
        <p:xfrm>
          <a:off x="899160" y="2173868"/>
          <a:ext cx="7218363" cy="2160587"/>
        </p:xfrm>
        <a:graphic>
          <a:graphicData uri="http://schemas.openxmlformats.org/presentationml/2006/ole">
            <mc:AlternateContent xmlns:mc="http://schemas.openxmlformats.org/markup-compatibility/2006">
              <mc:Choice xmlns:v="urn:schemas-microsoft-com:vml" Requires="v">
                <p:oleObj spid="_x0000_s214021" name="Equation" r:id="rId3" imgW="4457520" imgH="1333440" progId="Equation.DSMT4">
                  <p:embed/>
                </p:oleObj>
              </mc:Choice>
              <mc:Fallback>
                <p:oleObj name="Equation" r:id="rId3" imgW="4457520" imgH="1333440" progId="Equation.DSMT4">
                  <p:embed/>
                  <p:pic>
                    <p:nvPicPr>
                      <p:cNvPr id="0" name=""/>
                      <p:cNvPicPr>
                        <a:picLocks noChangeAspect="1" noChangeArrowheads="1"/>
                      </p:cNvPicPr>
                      <p:nvPr/>
                    </p:nvPicPr>
                    <p:blipFill>
                      <a:blip r:embed="rId4"/>
                      <a:srcRect/>
                      <a:stretch>
                        <a:fillRect/>
                      </a:stretch>
                    </p:blipFill>
                    <p:spPr bwMode="auto">
                      <a:xfrm>
                        <a:off x="899160" y="2173868"/>
                        <a:ext cx="7218363" cy="2160587"/>
                      </a:xfrm>
                      <a:prstGeom prst="rect">
                        <a:avLst/>
                      </a:prstGeom>
                      <a:noFill/>
                      <a:ln>
                        <a:noFill/>
                      </a:ln>
                      <a:extLst/>
                    </p:spPr>
                  </p:pic>
                </p:oleObj>
              </mc:Fallback>
            </mc:AlternateContent>
          </a:graphicData>
        </a:graphic>
      </p:graphicFrame>
      <p:pic>
        <p:nvPicPr>
          <p:cNvPr id="5" name="Picture 4"/>
          <p:cNvPicPr>
            <a:picLocks noChangeAspect="1" noChangeArrowheads="1"/>
          </p:cNvPicPr>
          <p:nvPr/>
        </p:nvPicPr>
        <p:blipFill>
          <a:blip r:embed="rId5"/>
          <a:srcRect/>
          <a:stretch>
            <a:fillRect/>
          </a:stretch>
        </p:blipFill>
        <p:spPr bwMode="auto">
          <a:xfrm>
            <a:off x="899160" y="4948247"/>
            <a:ext cx="2438400" cy="1279325"/>
          </a:xfrm>
          <a:prstGeom prst="rect">
            <a:avLst/>
          </a:prstGeom>
          <a:noFill/>
          <a:ln>
            <a:noFill/>
          </a:ln>
        </p:spPr>
      </p:pic>
      <p:sp>
        <p:nvSpPr>
          <p:cNvPr id="6" name="Rectangle 5"/>
          <p:cNvSpPr/>
          <p:nvPr/>
        </p:nvSpPr>
        <p:spPr>
          <a:xfrm>
            <a:off x="152400" y="6234499"/>
            <a:ext cx="8534400" cy="307777"/>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400" dirty="0" smtClean="0">
                <a:solidFill>
                  <a:srgbClr val="1E0000"/>
                </a:solidFill>
                <a:latin typeface="+mn-lt"/>
              </a:rPr>
              <a:t>[a] "Hydraulic </a:t>
            </a:r>
            <a:r>
              <a:rPr lang="en-US" sz="1400" dirty="0">
                <a:solidFill>
                  <a:srgbClr val="1E0000"/>
                </a:solidFill>
                <a:latin typeface="+mn-lt"/>
              </a:rPr>
              <a:t>Turbine and Turbine Control Models for System Dynamic Studies," </a:t>
            </a:r>
            <a:r>
              <a:rPr lang="en-US" sz="1400" i="1" dirty="0">
                <a:solidFill>
                  <a:srgbClr val="1E0000"/>
                </a:solidFill>
                <a:latin typeface="+mn-lt"/>
              </a:rPr>
              <a:t>IEEE Trans. Power Syst</a:t>
            </a:r>
            <a:r>
              <a:rPr lang="en-US" sz="1400" dirty="0">
                <a:solidFill>
                  <a:srgbClr val="1E0000"/>
                </a:solidFill>
                <a:latin typeface="+mn-lt"/>
              </a:rPr>
              <a:t>., </a:t>
            </a:r>
            <a:r>
              <a:rPr lang="en-US" sz="1400" dirty="0" smtClean="0">
                <a:solidFill>
                  <a:srgbClr val="1E0000"/>
                </a:solidFill>
                <a:latin typeface="+mn-lt"/>
              </a:rPr>
              <a:t>Feb, 92</a:t>
            </a:r>
            <a:endParaRPr lang="en-US" sz="1400" dirty="0">
              <a:solidFill>
                <a:srgbClr val="1E0000"/>
              </a:solidFill>
              <a:latin typeface="+mn-lt"/>
            </a:endParaRPr>
          </a:p>
        </p:txBody>
      </p:sp>
      <p:sp>
        <p:nvSpPr>
          <p:cNvPr id="7" name="TextBox 7"/>
          <p:cNvSpPr txBox="1"/>
          <p:nvPr/>
        </p:nvSpPr>
        <p:spPr>
          <a:xfrm>
            <a:off x="4038600" y="4984540"/>
            <a:ext cx="4076757"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T</a:t>
            </a:r>
            <a:r>
              <a:rPr lang="en-US" baseline="-25000" dirty="0" smtClean="0">
                <a:solidFill>
                  <a:srgbClr val="1E0000"/>
                </a:solidFill>
                <a:latin typeface="+mn-lt"/>
              </a:rPr>
              <a:t>W</a:t>
            </a:r>
            <a:r>
              <a:rPr lang="en-US" dirty="0" smtClean="0">
                <a:solidFill>
                  <a:srgbClr val="1E0000"/>
                </a:solidFill>
                <a:latin typeface="+mn-lt"/>
              </a:rPr>
              <a:t> is called the water time</a:t>
            </a:r>
            <a:br>
              <a:rPr lang="en-US" dirty="0" smtClean="0">
                <a:solidFill>
                  <a:srgbClr val="1E0000"/>
                </a:solidFill>
                <a:latin typeface="+mn-lt"/>
              </a:rPr>
            </a:br>
            <a:r>
              <a:rPr lang="en-US" dirty="0" smtClean="0">
                <a:solidFill>
                  <a:srgbClr val="1E0000"/>
                </a:solidFill>
                <a:latin typeface="+mn-lt"/>
              </a:rPr>
              <a:t>constant, or water starting time </a:t>
            </a:r>
            <a:endParaRPr lang="en-US" dirty="0">
              <a:solidFill>
                <a:srgbClr val="1E0000"/>
              </a:solidFill>
              <a:latin typeface="+mn-lt"/>
            </a:endParaRPr>
          </a:p>
        </p:txBody>
      </p:sp>
    </p:spTree>
    <p:extLst>
      <p:ext uri="{BB962C8B-B14F-4D97-AF65-F5344CB8AC3E}">
        <p14:creationId xmlns:p14="http://schemas.microsoft.com/office/powerpoint/2010/main" val="25428327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066800"/>
          </a:xfrm>
        </p:spPr>
        <p:txBody>
          <a:bodyPr/>
          <a:lstStyle/>
          <a:p>
            <a:r>
              <a:rPr lang="en-US" dirty="0"/>
              <a:t>Basic Nonlinear Hydro Turbine Model</a:t>
            </a:r>
          </a:p>
        </p:txBody>
      </p:sp>
      <p:sp>
        <p:nvSpPr>
          <p:cNvPr id="3" name="Content Placeholder 2"/>
          <p:cNvSpPr>
            <a:spLocks noGrp="1"/>
          </p:cNvSpPr>
          <p:nvPr>
            <p:ph idx="1"/>
          </p:nvPr>
        </p:nvSpPr>
        <p:spPr>
          <a:xfrm>
            <a:off x="365760" y="1280160"/>
            <a:ext cx="8549640" cy="3733800"/>
          </a:xfrm>
        </p:spPr>
        <p:txBody>
          <a:bodyPr/>
          <a:lstStyle/>
          <a:p>
            <a:r>
              <a:rPr lang="en-US" dirty="0"/>
              <a:t>With </a:t>
            </a:r>
            <a:r>
              <a:rPr lang="en-US" dirty="0" err="1"/>
              <a:t>h</a:t>
            </a:r>
            <a:r>
              <a:rPr lang="en-US" baseline="-25000" dirty="0" err="1"/>
              <a:t>base</a:t>
            </a:r>
            <a:r>
              <a:rPr lang="en-US" dirty="0"/>
              <a:t> the static head, </a:t>
            </a:r>
            <a:r>
              <a:rPr lang="en-US" dirty="0" err="1"/>
              <a:t>q</a:t>
            </a:r>
            <a:r>
              <a:rPr lang="en-US" baseline="-25000" dirty="0" err="1"/>
              <a:t>base</a:t>
            </a:r>
            <a:r>
              <a:rPr lang="en-US" dirty="0"/>
              <a:t> the flow when the gate is fully open, an interpretation of T</a:t>
            </a:r>
            <a:r>
              <a:rPr lang="en-US" baseline="-25000" dirty="0"/>
              <a:t>w</a:t>
            </a:r>
            <a:r>
              <a:rPr lang="en-US" dirty="0"/>
              <a:t> is the time (in seconds) taken for the flow to go from stand-still to full flow if the total head is </a:t>
            </a:r>
            <a:r>
              <a:rPr lang="en-US" dirty="0" err="1"/>
              <a:t>h</a:t>
            </a:r>
            <a:r>
              <a:rPr lang="en-US" baseline="-25000" dirty="0" err="1"/>
              <a:t>base</a:t>
            </a:r>
            <a:r>
              <a:rPr lang="en-US" baseline="-25000" dirty="0"/>
              <a:t> </a:t>
            </a:r>
            <a:r>
              <a:rPr lang="en-US" dirty="0"/>
              <a:t>  </a:t>
            </a:r>
          </a:p>
          <a:p>
            <a:r>
              <a:rPr lang="en-US" dirty="0"/>
              <a:t>If included, the head losses, </a:t>
            </a:r>
            <a:r>
              <a:rPr lang="en-US" dirty="0" err="1"/>
              <a:t>h</a:t>
            </a:r>
            <a:r>
              <a:rPr lang="en-US" baseline="-25000" dirty="0" err="1"/>
              <a:t>loss</a:t>
            </a:r>
            <a:r>
              <a:rPr lang="en-US" dirty="0"/>
              <a:t>, vary with the square of the flow</a:t>
            </a:r>
          </a:p>
          <a:p>
            <a:r>
              <a:rPr lang="en-US" dirty="0"/>
              <a:t>The flow is assumed to vary as linearly with the gate position (denoted by c)</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8465737"/>
              </p:ext>
            </p:extLst>
          </p:nvPr>
        </p:nvGraphicFramePr>
        <p:xfrm>
          <a:off x="1066800" y="5146766"/>
          <a:ext cx="3054350" cy="1108076"/>
        </p:xfrm>
        <a:graphic>
          <a:graphicData uri="http://schemas.openxmlformats.org/presentationml/2006/ole">
            <mc:AlternateContent xmlns:mc="http://schemas.openxmlformats.org/markup-compatibility/2006">
              <mc:Choice xmlns:v="urn:schemas-microsoft-com:vml" Requires="v">
                <p:oleObj spid="_x0000_s215045" name="Equation" r:id="rId3" imgW="1295280" imgH="469800" progId="Equation.DSMT4">
                  <p:embed/>
                </p:oleObj>
              </mc:Choice>
              <mc:Fallback>
                <p:oleObj name="Equation" r:id="rId3" imgW="1295280" imgH="469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146766"/>
                        <a:ext cx="3054350"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25290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Power developed is proportional to flow rate times the  head, with a term </a:t>
            </a:r>
            <a:r>
              <a:rPr lang="en-US" dirty="0" err="1"/>
              <a:t>q</a:t>
            </a:r>
            <a:r>
              <a:rPr lang="en-US" baseline="-25000" dirty="0" err="1"/>
              <a:t>nl</a:t>
            </a:r>
            <a:r>
              <a:rPr lang="en-US" dirty="0"/>
              <a:t> added to model the fixed turbine (no load) losses</a:t>
            </a:r>
          </a:p>
          <a:p>
            <a:pPr lvl="1"/>
            <a:r>
              <a:rPr lang="en-US" dirty="0"/>
              <a:t>The term A</a:t>
            </a:r>
            <a:r>
              <a:rPr lang="en-US" baseline="-25000" dirty="0"/>
              <a:t>t</a:t>
            </a:r>
            <a:r>
              <a:rPr lang="en-US" dirty="0"/>
              <a:t> is used to change the per unit scaling to that of the electric generator</a:t>
            </a:r>
          </a:p>
          <a:p>
            <a:endParaRPr lang="en-US" dirty="0"/>
          </a:p>
        </p:txBody>
      </p:sp>
      <p:sp>
        <p:nvSpPr>
          <p:cNvPr id="4" name="Title 1"/>
          <p:cNvSpPr>
            <a:spLocks noGrp="1"/>
          </p:cNvSpPr>
          <p:nvPr>
            <p:ph type="title"/>
          </p:nvPr>
        </p:nvSpPr>
        <p:spPr>
          <a:xfrm>
            <a:off x="304800" y="76200"/>
            <a:ext cx="8686800" cy="1066800"/>
          </a:xfrm>
        </p:spPr>
        <p:txBody>
          <a:bodyPr/>
          <a:lstStyle/>
          <a:p>
            <a:r>
              <a:rPr lang="en-US" dirty="0"/>
              <a:t>Basic Nonlinear Hydro Turbine Model</a:t>
            </a:r>
          </a:p>
        </p:txBody>
      </p:sp>
      <p:graphicFrame>
        <p:nvGraphicFramePr>
          <p:cNvPr id="5" name="Object 4"/>
          <p:cNvGraphicFramePr>
            <a:graphicFrameLocks noChangeAspect="1"/>
          </p:cNvGraphicFramePr>
          <p:nvPr>
            <p:extLst>
              <p:ext uri="{D42A27DB-BD31-4B8C-83A1-F6EECF244321}">
                <p14:modId xmlns:p14="http://schemas.microsoft.com/office/powerpoint/2010/main" val="138235044"/>
              </p:ext>
            </p:extLst>
          </p:nvPr>
        </p:nvGraphicFramePr>
        <p:xfrm>
          <a:off x="1143000" y="3581400"/>
          <a:ext cx="2544763" cy="598488"/>
        </p:xfrm>
        <a:graphic>
          <a:graphicData uri="http://schemas.openxmlformats.org/presentationml/2006/ole">
            <mc:AlternateContent xmlns:mc="http://schemas.openxmlformats.org/markup-compatibility/2006">
              <mc:Choice xmlns:v="urn:schemas-microsoft-com:vml" Requires="v">
                <p:oleObj spid="_x0000_s216069" name="Equation" r:id="rId3" imgW="1079280" imgH="253800" progId="Equation.DSMT4">
                  <p:embed/>
                </p:oleObj>
              </mc:Choice>
              <mc:Fallback>
                <p:oleObj name="Equation" r:id="rId3" imgW="107928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581400"/>
                        <a:ext cx="254476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36075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HYGOV</a:t>
            </a:r>
          </a:p>
        </p:txBody>
      </p:sp>
      <p:sp>
        <p:nvSpPr>
          <p:cNvPr id="3" name="Content Placeholder 2"/>
          <p:cNvSpPr>
            <a:spLocks noGrp="1"/>
          </p:cNvSpPr>
          <p:nvPr>
            <p:ph idx="1"/>
          </p:nvPr>
        </p:nvSpPr>
        <p:spPr>
          <a:xfrm>
            <a:off x="365760" y="1280160"/>
            <a:ext cx="8001000" cy="929640"/>
          </a:xfrm>
        </p:spPr>
        <p:txBody>
          <a:bodyPr/>
          <a:lstStyle/>
          <a:p>
            <a:r>
              <a:rPr lang="en-US" dirty="0"/>
              <a:t>This simple model, combined with a governor, is implemented in HYGOV</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45" t="33062" r="25210" b="28602"/>
          <a:stretch/>
        </p:blipFill>
        <p:spPr bwMode="auto">
          <a:xfrm>
            <a:off x="609600" y="2209800"/>
            <a:ext cx="6629400" cy="287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7239000" y="1901221"/>
            <a:ext cx="1415772" cy="3416320"/>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About</a:t>
            </a:r>
            <a:br>
              <a:rPr lang="en-US" dirty="0" smtClean="0">
                <a:solidFill>
                  <a:srgbClr val="1E0000"/>
                </a:solidFill>
                <a:latin typeface="+mn-lt"/>
              </a:rPr>
            </a:br>
            <a:r>
              <a:rPr lang="en-US" dirty="0">
                <a:solidFill>
                  <a:srgbClr val="1E0000"/>
                </a:solidFill>
                <a:latin typeface="+mn-lt"/>
              </a:rPr>
              <a:t>6</a:t>
            </a:r>
            <a:r>
              <a:rPr lang="en-US" dirty="0" smtClean="0">
                <a:solidFill>
                  <a:srgbClr val="1E0000"/>
                </a:solidFill>
                <a:latin typeface="+mn-lt"/>
              </a:rPr>
              <a:t>% of</a:t>
            </a:r>
            <a:br>
              <a:rPr lang="en-US" dirty="0" smtClean="0">
                <a:solidFill>
                  <a:srgbClr val="1E0000"/>
                </a:solidFill>
                <a:latin typeface="+mn-lt"/>
              </a:rPr>
            </a:br>
            <a:r>
              <a:rPr lang="en-US" dirty="0" smtClean="0">
                <a:solidFill>
                  <a:srgbClr val="1E0000"/>
                </a:solidFill>
                <a:latin typeface="+mn-lt"/>
              </a:rPr>
              <a:t>WECC</a:t>
            </a:r>
            <a:br>
              <a:rPr lang="en-US" dirty="0" smtClean="0">
                <a:solidFill>
                  <a:srgbClr val="1E0000"/>
                </a:solidFill>
                <a:latin typeface="+mn-lt"/>
              </a:rPr>
            </a:br>
            <a:r>
              <a:rPr lang="en-US" dirty="0" smtClean="0">
                <a:solidFill>
                  <a:srgbClr val="1E0000"/>
                </a:solidFill>
                <a:latin typeface="+mn-lt"/>
              </a:rPr>
              <a:t>governors</a:t>
            </a:r>
            <a:br>
              <a:rPr lang="en-US" dirty="0" smtClean="0">
                <a:solidFill>
                  <a:srgbClr val="1E0000"/>
                </a:solidFill>
                <a:latin typeface="+mn-lt"/>
              </a:rPr>
            </a:br>
            <a:r>
              <a:rPr lang="en-US" dirty="0" smtClean="0">
                <a:solidFill>
                  <a:srgbClr val="1E0000"/>
                </a:solidFill>
                <a:latin typeface="+mn-lt"/>
              </a:rPr>
              <a:t>use this</a:t>
            </a:r>
            <a:br>
              <a:rPr lang="en-US" dirty="0" smtClean="0">
                <a:solidFill>
                  <a:srgbClr val="1E0000"/>
                </a:solidFill>
                <a:latin typeface="+mn-lt"/>
              </a:rPr>
            </a:br>
            <a:r>
              <a:rPr lang="en-US" dirty="0" smtClean="0">
                <a:solidFill>
                  <a:srgbClr val="1E0000"/>
                </a:solidFill>
                <a:latin typeface="+mn-lt"/>
              </a:rPr>
              <a:t>model; </a:t>
            </a:r>
            <a:r>
              <a:rPr lang="en-US" dirty="0">
                <a:solidFill>
                  <a:srgbClr val="1E0000"/>
                </a:solidFill>
                <a:latin typeface="+mn-lt"/>
              </a:rPr>
              <a:t/>
            </a:r>
            <a:br>
              <a:rPr lang="en-US" dirty="0">
                <a:solidFill>
                  <a:srgbClr val="1E0000"/>
                </a:solidFill>
                <a:latin typeface="+mn-lt"/>
              </a:rPr>
            </a:br>
            <a:r>
              <a:rPr lang="en-US" dirty="0" smtClean="0">
                <a:solidFill>
                  <a:srgbClr val="1E0000"/>
                </a:solidFill>
                <a:latin typeface="+mn-lt"/>
              </a:rPr>
              <a:t>average</a:t>
            </a:r>
            <a:br>
              <a:rPr lang="en-US" dirty="0" smtClean="0">
                <a:solidFill>
                  <a:srgbClr val="1E0000"/>
                </a:solidFill>
                <a:latin typeface="+mn-lt"/>
              </a:rPr>
            </a:br>
            <a:r>
              <a:rPr lang="en-US" dirty="0" smtClean="0">
                <a:solidFill>
                  <a:srgbClr val="1E0000"/>
                </a:solidFill>
                <a:latin typeface="+mn-lt"/>
              </a:rPr>
              <a:t>T</a:t>
            </a:r>
            <a:r>
              <a:rPr lang="en-US" baseline="-25000" dirty="0" smtClean="0">
                <a:solidFill>
                  <a:srgbClr val="1E0000"/>
                </a:solidFill>
                <a:latin typeface="+mn-lt"/>
              </a:rPr>
              <a:t>W</a:t>
            </a:r>
            <a:r>
              <a:rPr lang="en-US" dirty="0" smtClean="0">
                <a:solidFill>
                  <a:srgbClr val="1E0000"/>
                </a:solidFill>
                <a:latin typeface="+mn-lt"/>
              </a:rPr>
              <a:t> is</a:t>
            </a:r>
          </a:p>
          <a:p>
            <a:r>
              <a:rPr lang="en-US" dirty="0" smtClean="0">
                <a:solidFill>
                  <a:srgbClr val="1E0000"/>
                </a:solidFill>
                <a:latin typeface="+mn-lt"/>
              </a:rPr>
              <a:t>2 seconds</a:t>
            </a:r>
          </a:p>
        </p:txBody>
      </p:sp>
      <p:sp>
        <p:nvSpPr>
          <p:cNvPr id="6" name="TextBox 6"/>
          <p:cNvSpPr txBox="1"/>
          <p:nvPr/>
        </p:nvSpPr>
        <p:spPr>
          <a:xfrm>
            <a:off x="1295400" y="5660263"/>
            <a:ext cx="6109365"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The gate position (GV) to gate power (P</a:t>
            </a:r>
            <a:r>
              <a:rPr lang="en-US" baseline="-25000" dirty="0" smtClean="0">
                <a:solidFill>
                  <a:srgbClr val="1E0000"/>
                </a:solidFill>
                <a:latin typeface="+mn-lt"/>
              </a:rPr>
              <a:t>GV</a:t>
            </a:r>
            <a:r>
              <a:rPr lang="en-US" dirty="0" smtClean="0">
                <a:solidFill>
                  <a:srgbClr val="1E0000"/>
                </a:solidFill>
                <a:latin typeface="+mn-lt"/>
              </a:rPr>
              <a:t>)</a:t>
            </a:r>
            <a:br>
              <a:rPr lang="en-US" dirty="0" smtClean="0">
                <a:solidFill>
                  <a:srgbClr val="1E0000"/>
                </a:solidFill>
                <a:latin typeface="+mn-lt"/>
              </a:rPr>
            </a:br>
            <a:r>
              <a:rPr lang="en-US" dirty="0" smtClean="0">
                <a:solidFill>
                  <a:srgbClr val="1E0000"/>
                </a:solidFill>
                <a:latin typeface="+mn-lt"/>
              </a:rPr>
              <a:t>is sometimes represented with a nonlinear curve</a:t>
            </a:r>
            <a:endParaRPr lang="en-US" dirty="0">
              <a:solidFill>
                <a:srgbClr val="1E0000"/>
              </a:solidFill>
              <a:latin typeface="+mn-lt"/>
            </a:endParaRPr>
          </a:p>
        </p:txBody>
      </p:sp>
      <p:sp>
        <p:nvSpPr>
          <p:cNvPr id="7" name="TextBox 8"/>
          <p:cNvSpPr txBox="1"/>
          <p:nvPr/>
        </p:nvSpPr>
        <p:spPr>
          <a:xfrm>
            <a:off x="1295400" y="5086709"/>
            <a:ext cx="5014514"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err="1" smtClean="0">
                <a:solidFill>
                  <a:srgbClr val="1E0000"/>
                </a:solidFill>
                <a:latin typeface="+mn-lt"/>
              </a:rPr>
              <a:t>H</a:t>
            </a:r>
            <a:r>
              <a:rPr lang="en-US" baseline="-25000" dirty="0" err="1" smtClean="0">
                <a:solidFill>
                  <a:srgbClr val="1E0000"/>
                </a:solidFill>
                <a:latin typeface="+mn-lt"/>
              </a:rPr>
              <a:t>loss</a:t>
            </a:r>
            <a:r>
              <a:rPr lang="en-US" dirty="0" smtClean="0">
                <a:solidFill>
                  <a:srgbClr val="1E0000"/>
                </a:solidFill>
                <a:latin typeface="+mn-lt"/>
              </a:rPr>
              <a:t> is assumed small and not included</a:t>
            </a:r>
            <a:endParaRPr lang="en-US" dirty="0">
              <a:solidFill>
                <a:srgbClr val="1E0000"/>
              </a:solidFill>
              <a:latin typeface="+mn-lt"/>
            </a:endParaRPr>
          </a:p>
        </p:txBody>
      </p:sp>
    </p:spTree>
    <p:extLst>
      <p:ext uri="{BB962C8B-B14F-4D97-AF65-F5344CB8AC3E}">
        <p14:creationId xmlns:p14="http://schemas.microsoft.com/office/powerpoint/2010/main" val="1541009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Grid Disturbance Example</a:t>
            </a:r>
            <a:endParaRPr lang="en-US" dirty="0"/>
          </a:p>
        </p:txBody>
      </p:sp>
      <p:sp>
        <p:nvSpPr>
          <p:cNvPr id="4" name="TextBox 4"/>
          <p:cNvSpPr txBox="1">
            <a:spLocks noChangeArrowheads="1"/>
          </p:cNvSpPr>
          <p:nvPr/>
        </p:nvSpPr>
        <p:spPr bwMode="auto">
          <a:xfrm>
            <a:off x="1295399" y="5921538"/>
            <a:ext cx="224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1E0000"/>
                </a:solidFill>
                <a:latin typeface="+mn-lt"/>
              </a:rPr>
              <a:t>Time in Seconds</a:t>
            </a:r>
          </a:p>
        </p:txBody>
      </p:sp>
      <p:sp>
        <p:nvSpPr>
          <p:cNvPr id="5" name="TextBox 5"/>
          <p:cNvSpPr txBox="1">
            <a:spLocks noChangeArrowheads="1"/>
          </p:cNvSpPr>
          <p:nvPr/>
        </p:nvSpPr>
        <p:spPr bwMode="auto">
          <a:xfrm>
            <a:off x="320749" y="1295400"/>
            <a:ext cx="86106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1E0000"/>
                </a:solidFill>
                <a:latin typeface="+mn-lt"/>
              </a:rPr>
              <a:t>Figures show the frequency change as a result of the </a:t>
            </a:r>
            <a:r>
              <a:rPr lang="en-US" altLang="en-US" dirty="0" smtClean="0">
                <a:solidFill>
                  <a:srgbClr val="1E0000"/>
                </a:solidFill>
                <a:latin typeface="+mn-lt"/>
              </a:rPr>
              <a:t>sudden  </a:t>
            </a:r>
            <a:r>
              <a:rPr lang="en-US" altLang="en-US" dirty="0">
                <a:solidFill>
                  <a:srgbClr val="1E0000"/>
                </a:solidFill>
                <a:latin typeface="+mn-lt"/>
              </a:rPr>
              <a:t>loss of a large amount of generation in the Southern WECC</a:t>
            </a:r>
          </a:p>
          <a:p>
            <a:pPr eaLnBrk="1" hangingPunct="1"/>
            <a:endParaRPr lang="en-US" altLang="en-US" dirty="0">
              <a:solidFill>
                <a:srgbClr val="1E0000"/>
              </a:solidFill>
              <a:latin typeface="+mn-lt"/>
            </a:endParaRPr>
          </a:p>
        </p:txBody>
      </p:sp>
      <p:sp>
        <p:nvSpPr>
          <p:cNvPr id="6" name="TextBox 6"/>
          <p:cNvSpPr txBox="1">
            <a:spLocks noChangeArrowheads="1"/>
          </p:cNvSpPr>
          <p:nvPr/>
        </p:nvSpPr>
        <p:spPr bwMode="auto">
          <a:xfrm>
            <a:off x="5638800" y="6248400"/>
            <a:ext cx="2568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1E0000"/>
                </a:solidFill>
                <a:latin typeface="+mn-lt"/>
              </a:rPr>
              <a:t>Frequency Contour</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9944" y="2152020"/>
            <a:ext cx="35433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72" y="2185690"/>
            <a:ext cx="4876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9351" y="3581400"/>
            <a:ext cx="1600200" cy="461665"/>
          </a:xfrm>
          <a:prstGeom prst="rect">
            <a:avLst/>
          </a:prstGeom>
          <a:noFill/>
          <a:scene3d>
            <a:camera prst="orthographicFront">
              <a:rot lat="0" lon="0" rev="5400000"/>
            </a:camera>
            <a:lightRig rig="threePt" dir="t"/>
          </a:scene3d>
        </p:spPr>
        <p:txBody>
          <a:bodyPr>
            <a:spAutoFit/>
          </a:bodyPr>
          <a:lstStyle/>
          <a:p>
            <a:pPr>
              <a:defRPr/>
            </a:pPr>
            <a:r>
              <a:rPr lang="en-US" sz="2400" dirty="0">
                <a:solidFill>
                  <a:srgbClr val="1E0000"/>
                </a:solidFill>
              </a:rPr>
              <a:t>Freq. Hz)</a:t>
            </a:r>
          </a:p>
        </p:txBody>
      </p:sp>
      <p:sp>
        <p:nvSpPr>
          <p:cNvPr id="10"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5</a:t>
            </a:fld>
            <a:endParaRPr lang="en-US" sz="2000" dirty="0">
              <a:solidFill>
                <a:srgbClr val="1E0000"/>
              </a:solidFill>
            </a:endParaRPr>
          </a:p>
        </p:txBody>
      </p:sp>
    </p:spTree>
    <p:extLst>
      <p:ext uri="{BB962C8B-B14F-4D97-AF65-F5344CB8AC3E}">
        <p14:creationId xmlns:p14="http://schemas.microsoft.com/office/powerpoint/2010/main" val="1184122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Frequency Response for Generation Loss</a:t>
            </a:r>
            <a:endParaRPr lang="en-US" dirty="0"/>
          </a:p>
        </p:txBody>
      </p:sp>
      <p:sp>
        <p:nvSpPr>
          <p:cNvPr id="3" name="Content Placeholder 2"/>
          <p:cNvSpPr>
            <a:spLocks noGrp="1"/>
          </p:cNvSpPr>
          <p:nvPr>
            <p:ph idx="1"/>
          </p:nvPr>
        </p:nvSpPr>
        <p:spPr>
          <a:xfrm>
            <a:off x="365760" y="1280160"/>
            <a:ext cx="8549640" cy="3733800"/>
          </a:xfrm>
        </p:spPr>
        <p:txBody>
          <a:bodyPr/>
          <a:lstStyle/>
          <a:p>
            <a:r>
              <a:rPr lang="en-US" altLang="en-US" dirty="0"/>
              <a:t>In response to a rapid loss of generation, in the initial seconds the system frequency will decrease as energy stored in the rotating masses is transformed into electric energy</a:t>
            </a:r>
          </a:p>
          <a:p>
            <a:pPr lvl="1"/>
            <a:r>
              <a:rPr lang="en-US" altLang="en-US" dirty="0" smtClean="0"/>
              <a:t>Some generation, such as solar </a:t>
            </a:r>
            <a:r>
              <a:rPr lang="en-US" altLang="en-US" dirty="0"/>
              <a:t>PV has no inertia, and for most new wind turbines the inertia is not seen by the system </a:t>
            </a:r>
          </a:p>
          <a:p>
            <a:r>
              <a:rPr lang="en-US" altLang="en-US" dirty="0"/>
              <a:t>Within seconds governors respond, increasing the power output of controllable generation</a:t>
            </a:r>
          </a:p>
          <a:p>
            <a:pPr lvl="1"/>
            <a:r>
              <a:rPr lang="en-US" altLang="en-US" dirty="0"/>
              <a:t>Many conventional units are operated so they only respond to over frequency situations</a:t>
            </a:r>
          </a:p>
          <a:p>
            <a:pPr lvl="1"/>
            <a:r>
              <a:rPr lang="en-US" altLang="en-US" dirty="0"/>
              <a:t>Solar PV and wind are usually operated in North America at maximum power so they have no reserves to contribute  </a:t>
            </a:r>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6</a:t>
            </a:fld>
            <a:endParaRPr lang="en-US" sz="2000" dirty="0">
              <a:solidFill>
                <a:srgbClr val="1E0000"/>
              </a:solidFill>
            </a:endParaRPr>
          </a:p>
        </p:txBody>
      </p:sp>
    </p:spTree>
    <p:extLst>
      <p:ext uri="{BB962C8B-B14F-4D97-AF65-F5344CB8AC3E}">
        <p14:creationId xmlns:p14="http://schemas.microsoft.com/office/powerpoint/2010/main" val="225152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Governor Response: </a:t>
            </a:r>
            <a:br>
              <a:rPr lang="en-US" altLang="en-US" dirty="0"/>
            </a:br>
            <a:r>
              <a:rPr lang="en-US" altLang="en-US" dirty="0"/>
              <a:t>Thermal Versus Hydro</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475240"/>
            <a:ext cx="6324600" cy="369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04800" y="13462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1E0000"/>
                </a:solidFill>
                <a:latin typeface="+mn-lt"/>
              </a:rPr>
              <a:t>Thermal units respond quickly, hydro ramps slowly (and goes down initially), wind and solar usually do not respond.  And many units are set to not respond!</a:t>
            </a:r>
          </a:p>
        </p:txBody>
      </p:sp>
      <p:sp>
        <p:nvSpPr>
          <p:cNvPr id="6" name="TextBox 4"/>
          <p:cNvSpPr txBox="1">
            <a:spLocks noChangeArrowheads="1"/>
          </p:cNvSpPr>
          <p:nvPr/>
        </p:nvSpPr>
        <p:spPr bwMode="auto">
          <a:xfrm>
            <a:off x="3810000" y="6172200"/>
            <a:ext cx="224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1E0000"/>
                </a:solidFill>
                <a:latin typeface="+mn-lt"/>
              </a:rPr>
              <a:t>Time in Seconds</a:t>
            </a:r>
          </a:p>
        </p:txBody>
      </p:sp>
      <p:sp>
        <p:nvSpPr>
          <p:cNvPr id="7" name="TextBox 6"/>
          <p:cNvSpPr txBox="1">
            <a:spLocks noChangeArrowheads="1"/>
          </p:cNvSpPr>
          <p:nvPr/>
        </p:nvSpPr>
        <p:spPr bwMode="auto">
          <a:xfrm>
            <a:off x="152400" y="335280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solidFill>
                  <a:srgbClr val="1E0000"/>
                </a:solidFill>
                <a:latin typeface="+mn-lt"/>
              </a:rPr>
              <a:t>Normalized</a:t>
            </a:r>
            <a:br>
              <a:rPr lang="en-US" altLang="en-US" dirty="0">
                <a:solidFill>
                  <a:srgbClr val="1E0000"/>
                </a:solidFill>
                <a:latin typeface="+mn-lt"/>
              </a:rPr>
            </a:br>
            <a:r>
              <a:rPr lang="en-US" altLang="en-US" dirty="0">
                <a:solidFill>
                  <a:srgbClr val="1E0000"/>
                </a:solidFill>
                <a:latin typeface="+mn-lt"/>
              </a:rPr>
              <a:t>output</a:t>
            </a: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7</a:t>
            </a:fld>
            <a:endParaRPr lang="en-US" sz="2000" dirty="0">
              <a:solidFill>
                <a:srgbClr val="1E0000"/>
              </a:solidFill>
            </a:endParaRPr>
          </a:p>
        </p:txBody>
      </p:sp>
    </p:spTree>
    <p:extLst>
      <p:ext uri="{BB962C8B-B14F-4D97-AF65-F5344CB8AC3E}">
        <p14:creationId xmlns:p14="http://schemas.microsoft.com/office/powerpoint/2010/main" val="879874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Good References</a:t>
            </a:r>
          </a:p>
        </p:txBody>
      </p:sp>
      <p:sp>
        <p:nvSpPr>
          <p:cNvPr id="3" name="Content Placeholder 2"/>
          <p:cNvSpPr>
            <a:spLocks noGrp="1"/>
          </p:cNvSpPr>
          <p:nvPr>
            <p:ph idx="1"/>
          </p:nvPr>
        </p:nvSpPr>
        <p:spPr>
          <a:xfrm>
            <a:off x="365760" y="1280160"/>
            <a:ext cx="8702040" cy="3733800"/>
          </a:xfrm>
        </p:spPr>
        <p:txBody>
          <a:bodyPr/>
          <a:lstStyle/>
          <a:p>
            <a:r>
              <a:rPr lang="en-US" dirty="0" err="1"/>
              <a:t>Kundur</a:t>
            </a:r>
            <a:r>
              <a:rPr lang="en-US" dirty="0"/>
              <a:t>, </a:t>
            </a:r>
            <a:r>
              <a:rPr lang="en-US" i="1" dirty="0"/>
              <a:t>Power System Stability and Control</a:t>
            </a:r>
            <a:r>
              <a:rPr lang="en-US" dirty="0"/>
              <a:t>, 1994</a:t>
            </a:r>
          </a:p>
          <a:p>
            <a:r>
              <a:rPr lang="en-US" dirty="0"/>
              <a:t>Wood, </a:t>
            </a:r>
            <a:r>
              <a:rPr lang="en-US" dirty="0" err="1"/>
              <a:t>Wollenberg</a:t>
            </a:r>
            <a:r>
              <a:rPr lang="en-US" dirty="0"/>
              <a:t> and </a:t>
            </a:r>
            <a:r>
              <a:rPr lang="en-US" dirty="0" err="1"/>
              <a:t>Sheble</a:t>
            </a:r>
            <a:r>
              <a:rPr lang="en-US" dirty="0"/>
              <a:t>, </a:t>
            </a:r>
            <a:r>
              <a:rPr lang="en-US" i="1" dirty="0"/>
              <a:t>Power Generation, Operation and </a:t>
            </a:r>
            <a:r>
              <a:rPr lang="en-US" i="1" dirty="0" smtClean="0"/>
              <a:t>Control</a:t>
            </a:r>
            <a:r>
              <a:rPr lang="en-US" dirty="0" smtClean="0"/>
              <a:t>, third edition, 2013</a:t>
            </a:r>
            <a:endParaRPr lang="en-US" dirty="0"/>
          </a:p>
          <a:p>
            <a:r>
              <a:rPr lang="en-US" dirty="0"/>
              <a:t>IEEE PES, "Dynamic Models for Turbine-Governors in Power System Studies," Jan 2013</a:t>
            </a:r>
          </a:p>
          <a:p>
            <a:r>
              <a:rPr lang="en-US" dirty="0"/>
              <a:t>"Dynamic Models for Fossil Fueled Steam Units in Power System Studies," </a:t>
            </a:r>
            <a:r>
              <a:rPr lang="en-US" i="1" dirty="0"/>
              <a:t>IEEE Trans. Power Syst</a:t>
            </a:r>
            <a:r>
              <a:rPr lang="en-US" dirty="0"/>
              <a:t>., May 1991, pp. 753-761</a:t>
            </a:r>
          </a:p>
          <a:p>
            <a:r>
              <a:rPr lang="en-US" dirty="0"/>
              <a:t>"Hydraulic Turbine and Turbine Control Models for System Dynamic Studies," </a:t>
            </a:r>
            <a:r>
              <a:rPr lang="en-US" i="1" dirty="0"/>
              <a:t>IEEE Trans. Power Syst</a:t>
            </a:r>
            <a:r>
              <a:rPr lang="en-US" dirty="0"/>
              <a:t>., Feb 1992, pp. 167-179</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8</a:t>
            </a:fld>
            <a:endParaRPr lang="en-US" sz="2000" dirty="0">
              <a:solidFill>
                <a:srgbClr val="1E0000"/>
              </a:solidFill>
            </a:endParaRPr>
          </a:p>
        </p:txBody>
      </p:sp>
    </p:spTree>
    <p:extLst>
      <p:ext uri="{BB962C8B-B14F-4D97-AF65-F5344CB8AC3E}">
        <p14:creationId xmlns:p14="http://schemas.microsoft.com/office/powerpoint/2010/main" val="295803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3597</TotalTime>
  <Words>2670</Words>
  <Application>Microsoft Office PowerPoint</Application>
  <PresentationFormat>On-screen Show (4:3)</PresentationFormat>
  <Paragraphs>288</Paragraphs>
  <Slides>57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Capsules</vt:lpstr>
      <vt:lpstr>Equation</vt:lpstr>
      <vt:lpstr>Bitmap Image</vt:lpstr>
      <vt:lpstr>ECEN 667  Power System Stability</vt:lpstr>
      <vt:lpstr>Announcements</vt:lpstr>
      <vt:lpstr>Governor Models</vt:lpstr>
      <vt:lpstr>Prime Movers and Governors</vt:lpstr>
      <vt:lpstr>Prime Movers and Governors</vt:lpstr>
      <vt:lpstr>Power Grid Disturbance Example</vt:lpstr>
      <vt:lpstr>Frequency Response for Generation Loss</vt:lpstr>
      <vt:lpstr>Governor Response:  Thermal Versus Hydro</vt:lpstr>
      <vt:lpstr>Some Good References</vt:lpstr>
      <vt:lpstr>2600 MW Loss Frequency Recovery</vt:lpstr>
      <vt:lpstr>Frequency Response Definition</vt:lpstr>
      <vt:lpstr>Frequency Response Measure</vt:lpstr>
      <vt:lpstr>WECC Interconnection Performance</vt:lpstr>
      <vt:lpstr>Control of Generation Overview</vt:lpstr>
      <vt:lpstr>Generator “Hunting”</vt:lpstr>
      <vt:lpstr>Isochronous Gen Example</vt:lpstr>
      <vt:lpstr>Isochronous Gen Example</vt:lpstr>
      <vt:lpstr>Droop Control</vt:lpstr>
      <vt:lpstr>WSCC 9 Bus Droop Example</vt:lpstr>
      <vt:lpstr>WSCC 9 Bus Droop Example</vt:lpstr>
      <vt:lpstr>Quick Interconnect Calculation</vt:lpstr>
      <vt:lpstr>Larger System Example</vt:lpstr>
      <vt:lpstr>WECC Interconnect  Frequency Response</vt:lpstr>
      <vt:lpstr>Eastern Interconnect  Frequency Response</vt:lpstr>
      <vt:lpstr>ERCOT Interconnect  Frequency Response</vt:lpstr>
      <vt:lpstr>Impact of Inertia (H)</vt:lpstr>
      <vt:lpstr>Restoring Frequency to 60 (or 50) Hz</vt:lpstr>
      <vt:lpstr>Turbine Models</vt:lpstr>
      <vt:lpstr>Steam Turbine Models</vt:lpstr>
      <vt:lpstr>Steam Governor Model</vt:lpstr>
      <vt:lpstr>Steam Governor Model</vt:lpstr>
      <vt:lpstr>TGOV1 Model</vt:lpstr>
      <vt:lpstr>IEEEG1 Model</vt:lpstr>
      <vt:lpstr>IEEEG1</vt:lpstr>
      <vt:lpstr>Deadbands</vt:lpstr>
      <vt:lpstr>Deadbands</vt:lpstr>
      <vt:lpstr>Frequency Deadbands in ERCOT</vt:lpstr>
      <vt:lpstr>Comparing ERCOT 2017 Versus 2008 Frequency Profile (5 mHz bins)</vt:lpstr>
      <vt:lpstr>Gas Turbines</vt:lpstr>
      <vt:lpstr>GAST Model</vt:lpstr>
      <vt:lpstr>Play-in (Playback) Models</vt:lpstr>
      <vt:lpstr>PowerWorld Infinite Bus  Signal Generation </vt:lpstr>
      <vt:lpstr>Example: Step Change in  Voltage Magnitude</vt:lpstr>
      <vt:lpstr>Example: Step Change  Frequency Response</vt:lpstr>
      <vt:lpstr>Simple Diesel Model: DEGOV</vt:lpstr>
      <vt:lpstr>DEGOV Delay Approximation</vt:lpstr>
      <vt:lpstr>Hydro Units</vt:lpstr>
      <vt:lpstr>Four Bus Example with an IEEEG2</vt:lpstr>
      <vt:lpstr>Washout Filters</vt:lpstr>
      <vt:lpstr>IEEEG3</vt:lpstr>
      <vt:lpstr>Tuning Hydro Transient Droop</vt:lpstr>
      <vt:lpstr>IEEEG3 Four Bus Frequency Change </vt:lpstr>
      <vt:lpstr>Basic Nonlinear Hydro Turbine Model</vt:lpstr>
      <vt:lpstr>Basic Nonlinear Hydro Turbine Model</vt:lpstr>
      <vt:lpstr>Basic Nonlinear Hydro Turbine Model</vt:lpstr>
      <vt:lpstr>Basic Nonlinear Hydro Turbine Model</vt:lpstr>
      <vt:lpstr>Model HYGOV</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Tom</cp:lastModifiedBy>
  <cp:revision>407</cp:revision>
  <cp:lastPrinted>2021-09-10T12:33:01Z</cp:lastPrinted>
  <dcterms:created xsi:type="dcterms:W3CDTF">2000-05-11T14:27:08Z</dcterms:created>
  <dcterms:modified xsi:type="dcterms:W3CDTF">2021-10-05T15:10:09Z</dcterms:modified>
</cp:coreProperties>
</file>