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65"/>
  </p:notesMasterIdLst>
  <p:handoutMasterIdLst>
    <p:handoutMasterId r:id="rId66"/>
  </p:handoutMasterIdLst>
  <p:sldIdLst>
    <p:sldId id="258" r:id="rId2"/>
    <p:sldId id="399" r:id="rId3"/>
    <p:sldId id="930" r:id="rId4"/>
    <p:sldId id="931" r:id="rId5"/>
    <p:sldId id="932" r:id="rId6"/>
    <p:sldId id="933" r:id="rId7"/>
    <p:sldId id="934" r:id="rId8"/>
    <p:sldId id="935" r:id="rId9"/>
    <p:sldId id="936" r:id="rId10"/>
    <p:sldId id="937" r:id="rId11"/>
    <p:sldId id="938" r:id="rId12"/>
    <p:sldId id="939" r:id="rId13"/>
    <p:sldId id="940" r:id="rId14"/>
    <p:sldId id="941" r:id="rId15"/>
    <p:sldId id="942" r:id="rId16"/>
    <p:sldId id="943" r:id="rId17"/>
    <p:sldId id="944" r:id="rId18"/>
    <p:sldId id="945" r:id="rId19"/>
    <p:sldId id="946" r:id="rId20"/>
    <p:sldId id="994" r:id="rId21"/>
    <p:sldId id="995" r:id="rId22"/>
    <p:sldId id="996" r:id="rId23"/>
    <p:sldId id="997" r:id="rId24"/>
    <p:sldId id="998" r:id="rId25"/>
    <p:sldId id="999" r:id="rId26"/>
    <p:sldId id="1000" r:id="rId27"/>
    <p:sldId id="1001" r:id="rId28"/>
    <p:sldId id="1002" r:id="rId29"/>
    <p:sldId id="1003" r:id="rId30"/>
    <p:sldId id="1004" r:id="rId31"/>
    <p:sldId id="1005" r:id="rId32"/>
    <p:sldId id="1006" r:id="rId33"/>
    <p:sldId id="1007" r:id="rId34"/>
    <p:sldId id="1008" r:id="rId35"/>
    <p:sldId id="1009" r:id="rId36"/>
    <p:sldId id="1010" r:id="rId37"/>
    <p:sldId id="1013" r:id="rId38"/>
    <p:sldId id="1014" r:id="rId39"/>
    <p:sldId id="1015" r:id="rId40"/>
    <p:sldId id="1016" r:id="rId41"/>
    <p:sldId id="1017" r:id="rId42"/>
    <p:sldId id="1018" r:id="rId43"/>
    <p:sldId id="1019" r:id="rId44"/>
    <p:sldId id="1020" r:id="rId45"/>
    <p:sldId id="1021" r:id="rId46"/>
    <p:sldId id="1022" r:id="rId47"/>
    <p:sldId id="1023" r:id="rId48"/>
    <p:sldId id="1024" r:id="rId49"/>
    <p:sldId id="1025" r:id="rId50"/>
    <p:sldId id="1026" r:id="rId51"/>
    <p:sldId id="1027" r:id="rId52"/>
    <p:sldId id="1028" r:id="rId53"/>
    <p:sldId id="1029" r:id="rId54"/>
    <p:sldId id="1030" r:id="rId55"/>
    <p:sldId id="1031" r:id="rId56"/>
    <p:sldId id="1032" r:id="rId57"/>
    <p:sldId id="1033" r:id="rId58"/>
    <p:sldId id="1034" r:id="rId59"/>
    <p:sldId id="1035" r:id="rId60"/>
    <p:sldId id="1036" r:id="rId61"/>
    <p:sldId id="1037" r:id="rId62"/>
    <p:sldId id="1038" r:id="rId63"/>
    <p:sldId id="1039" r:id="rId6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3333" r="7999" b="20666"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3246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97380" y="6324600"/>
            <a:ext cx="59422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‹#›</a:t>
            </a:fld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6.png"/><Relationship Id="rId4" Type="http://schemas.openxmlformats.org/officeDocument/2006/relationships/image" Target="../media/image7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82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1E0000"/>
                </a:solidFill>
              </a:rPr>
              <a:t>ECEN 667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Power System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15: Time-Domain Simulation Solutions (Transient Stability)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Prof. Tom Overbye</a:t>
            </a:r>
          </a:p>
          <a:p>
            <a:r>
              <a:rPr lang="en-US" dirty="0">
                <a:solidFill>
                  <a:srgbClr val="1E0000"/>
                </a:solidFill>
              </a:rPr>
              <a:t>Dept. of Electrical and Computer Engineering</a:t>
            </a:r>
          </a:p>
          <a:p>
            <a:r>
              <a:rPr lang="en-US" dirty="0">
                <a:solidFill>
                  <a:srgbClr val="1E0000"/>
                </a:solidFill>
              </a:rPr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Norton Equivalent Current Injections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929640"/>
          </a:xfrm>
        </p:spPr>
        <p:txBody>
          <a:bodyPr/>
          <a:lstStyle/>
          <a:p>
            <a:r>
              <a:rPr lang="en-US" dirty="0"/>
              <a:t>The initial Norton equivalent current injections on the </a:t>
            </a:r>
            <a:r>
              <a:rPr lang="en-US" dirty="0" err="1"/>
              <a:t>dq</a:t>
            </a:r>
            <a:r>
              <a:rPr lang="en-US" dirty="0"/>
              <a:t> base for each machine are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54736"/>
              </p:ext>
            </p:extLst>
          </p:nvPr>
        </p:nvGraphicFramePr>
        <p:xfrm>
          <a:off x="533400" y="2411413"/>
          <a:ext cx="7885113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6" name="Equation" r:id="rId3" imgW="3568680" imgH="1485720" progId="Equation.DSMT4">
                  <p:embed/>
                </p:oleObj>
              </mc:Choice>
              <mc:Fallback>
                <p:oleObj name="Equation" r:id="rId3" imgW="356868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11413"/>
                        <a:ext cx="7885113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6942" y="3681314"/>
            <a:ext cx="2781531" cy="2382191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Recall the </a:t>
            </a:r>
            <a:r>
              <a:rPr lang="en-US" sz="2400" dirty="0" err="1" smtClean="0">
                <a:solidFill>
                  <a:srgbClr val="1E0000"/>
                </a:solidFill>
              </a:rPr>
              <a:t>dq</a:t>
            </a:r>
            <a:r>
              <a:rPr lang="en-US" sz="2400" dirty="0" smtClean="0">
                <a:solidFill>
                  <a:srgbClr val="1E0000"/>
                </a:solidFill>
              </a:rPr>
              <a:t> values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are on the machine's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reference frame and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DQ values are on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system reference</a:t>
            </a:r>
          </a:p>
          <a:p>
            <a:r>
              <a:rPr lang="en-US" sz="2400" dirty="0" smtClean="0">
                <a:solidFill>
                  <a:srgbClr val="1E0000"/>
                </a:solidFill>
              </a:rPr>
              <a:t>frame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between DQ and </a:t>
            </a:r>
            <a:r>
              <a:rPr lang="en-US" dirty="0" err="1"/>
              <a:t>dq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94858"/>
              </p:ext>
            </p:extLst>
          </p:nvPr>
        </p:nvGraphicFramePr>
        <p:xfrm>
          <a:off x="1066800" y="1981200"/>
          <a:ext cx="38560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2" name="Equation" r:id="rId3" imgW="1828800" imgH="482400" progId="Equation.DSMT4">
                  <p:embed/>
                </p:oleObj>
              </mc:Choice>
              <mc:Fallback>
                <p:oleObj name="Equation" r:id="rId3" imgW="1828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38560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608568"/>
              </p:ext>
            </p:extLst>
          </p:nvPr>
        </p:nvGraphicFramePr>
        <p:xfrm>
          <a:off x="1219200" y="4038600"/>
          <a:ext cx="38560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3" name="Equation" r:id="rId5" imgW="1828800" imgH="482400" progId="Equation.DSMT4">
                  <p:embed/>
                </p:oleObj>
              </mc:Choice>
              <mc:Fallback>
                <p:oleObj name="Equation" r:id="rId5" imgW="1828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38560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23877" y="2346960"/>
            <a:ext cx="2746265" cy="2012859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 currents provide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key coupling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between the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two reference</a:t>
            </a:r>
          </a:p>
          <a:p>
            <a:r>
              <a:rPr lang="en-US" sz="2400" dirty="0" smtClean="0">
                <a:solidFill>
                  <a:srgbClr val="1E0000"/>
                </a:solidFill>
              </a:rPr>
              <a:t>frames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Admittance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615440"/>
          </a:xfrm>
        </p:spPr>
        <p:txBody>
          <a:bodyPr/>
          <a:lstStyle/>
          <a:p>
            <a:r>
              <a:rPr lang="en-US" dirty="0"/>
              <a:t>The bus admittance matrix is as from before for the classical models, except the diagonal elements are augmented using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11277"/>
              </p:ext>
            </p:extLst>
          </p:nvPr>
        </p:nvGraphicFramePr>
        <p:xfrm>
          <a:off x="1066800" y="2743200"/>
          <a:ext cx="22860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6" name="Equation" r:id="rId3" imgW="977760" imgH="444240" progId="Equation.DSMT4">
                  <p:embed/>
                </p:oleObj>
              </mc:Choice>
              <mc:Fallback>
                <p:oleObj name="Equation" r:id="rId3" imgW="977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22860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21171"/>
              </p:ext>
            </p:extLst>
          </p:nvPr>
        </p:nvGraphicFramePr>
        <p:xfrm>
          <a:off x="1133475" y="4191000"/>
          <a:ext cx="5672138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7" name="Equation" r:id="rId5" imgW="3238200" imgH="888840" progId="Equation.DSMT4">
                  <p:embed/>
                </p:oleObj>
              </mc:Choice>
              <mc:Fallback>
                <p:oleObj name="Equation" r:id="rId5" imgW="32382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4191000"/>
                        <a:ext cx="5672138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Solution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/>
              <a:t>To check the values solve (in the network reference frame)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957128"/>
              </p:ext>
            </p:extLst>
          </p:nvPr>
        </p:nvGraphicFramePr>
        <p:xfrm>
          <a:off x="538163" y="2305050"/>
          <a:ext cx="662305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8" name="Equation" r:id="rId3" imgW="2920680" imgH="990360" progId="Equation.DSMT4">
                  <p:embed/>
                </p:oleObj>
              </mc:Choice>
              <mc:Fallback>
                <p:oleObj name="Equation" r:id="rId3" imgW="292068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305050"/>
                        <a:ext cx="662305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05840"/>
          </a:xfrm>
        </p:spPr>
        <p:txBody>
          <a:bodyPr/>
          <a:lstStyle/>
          <a:p>
            <a:r>
              <a:rPr lang="en-US" dirty="0"/>
              <a:t>The below graph shows the results for four seconds of simulation, using Euler's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t=0.01 seconds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4" y="2362200"/>
            <a:ext cx="4419600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8291" y="2438400"/>
            <a:ext cx="423866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PowerWorld case is</a:t>
            </a:r>
          </a:p>
          <a:p>
            <a:r>
              <a:rPr lang="en-US" sz="2400" b="1" dirty="0" smtClean="0">
                <a:solidFill>
                  <a:srgbClr val="1E0000"/>
                </a:solidFill>
              </a:rPr>
              <a:t>B2_GENROU_2GEN_EULER</a:t>
            </a:r>
            <a:endParaRPr lang="en-US" sz="2400" b="1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Longer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463040"/>
          </a:xfrm>
        </p:spPr>
        <p:txBody>
          <a:bodyPr/>
          <a:lstStyle/>
          <a:p>
            <a:r>
              <a:rPr lang="en-US" dirty="0"/>
              <a:t>Simulating out 10 seconds indicates an unstable solution, both using Euler's and RK2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t=0.005, so it is really unstable!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36742"/>
            <a:ext cx="4000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95" y="2736742"/>
            <a:ext cx="4000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009609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Euler's with </a:t>
            </a:r>
            <a:r>
              <a:rPr lang="en-US" sz="2400" dirty="0" smtClean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1E0000"/>
                </a:solidFill>
              </a:rPr>
              <a:t>t=0.01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0280" y="6000919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RK2 with </a:t>
            </a:r>
            <a:r>
              <a:rPr lang="en-US" sz="2400" dirty="0" smtClean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1E0000"/>
                </a:solidFill>
              </a:rPr>
              <a:t>t=0.005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In this situation the case is unstable because we have not modeled exciters</a:t>
            </a:r>
          </a:p>
          <a:p>
            <a:r>
              <a:rPr lang="en-US" dirty="0"/>
              <a:t>To each generator add an EXST1 with T</a:t>
            </a:r>
            <a:r>
              <a:rPr lang="en-US" baseline="-25000" dirty="0"/>
              <a:t>R</a:t>
            </a:r>
            <a:r>
              <a:rPr lang="en-US" dirty="0"/>
              <a:t>=0, T</a:t>
            </a:r>
            <a:r>
              <a:rPr lang="en-US" baseline="-25000" dirty="0"/>
              <a:t>C</a:t>
            </a:r>
            <a:r>
              <a:rPr lang="en-US" dirty="0"/>
              <a:t>=T</a:t>
            </a:r>
            <a:r>
              <a:rPr lang="en-US" baseline="-25000" dirty="0"/>
              <a:t>B</a:t>
            </a:r>
            <a:r>
              <a:rPr lang="en-US" dirty="0"/>
              <a:t>=0, </a:t>
            </a:r>
            <a:r>
              <a:rPr lang="en-US" dirty="0" err="1"/>
              <a:t>K</a:t>
            </a:r>
            <a:r>
              <a:rPr lang="en-US" baseline="-25000" dirty="0" err="1"/>
              <a:t>f</a:t>
            </a:r>
            <a:r>
              <a:rPr lang="en-US" dirty="0"/>
              <a:t>=0, K</a:t>
            </a:r>
            <a:r>
              <a:rPr lang="en-US" baseline="-25000" dirty="0"/>
              <a:t>A</a:t>
            </a:r>
            <a:r>
              <a:rPr lang="en-US" dirty="0"/>
              <a:t>=100, T</a:t>
            </a:r>
            <a:r>
              <a:rPr lang="en-US" baseline="-25000" dirty="0"/>
              <a:t>A</a:t>
            </a:r>
            <a:r>
              <a:rPr lang="en-US" dirty="0"/>
              <a:t>=0.1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This just adds one differential equation per generator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t="30843" r="27925" b="45987"/>
          <a:stretch/>
        </p:blipFill>
        <p:spPr bwMode="auto">
          <a:xfrm>
            <a:off x="990600" y="3200400"/>
            <a:ext cx="61722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42746"/>
              </p:ext>
            </p:extLst>
          </p:nvPr>
        </p:nvGraphicFramePr>
        <p:xfrm>
          <a:off x="1066800" y="5715000"/>
          <a:ext cx="3697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2" name="Equation" r:id="rId4" imgW="2095200" imgH="431640" progId="Equation.DSMT4">
                  <p:embed/>
                </p:oleObj>
              </mc:Choice>
              <mc:Fallback>
                <p:oleObj name="Equation" r:id="rId4" imgW="2095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15000"/>
                        <a:ext cx="36972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Bus, Two Gen With Exciters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05840"/>
          </a:xfrm>
        </p:spPr>
        <p:txBody>
          <a:bodyPr/>
          <a:lstStyle/>
          <a:p>
            <a:r>
              <a:rPr lang="en-US" dirty="0"/>
              <a:t>Below are the initial values for this case from PowerWorld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28934" r="18382" b="15876"/>
          <a:stretch/>
        </p:blipFill>
        <p:spPr bwMode="auto">
          <a:xfrm>
            <a:off x="533400" y="2286000"/>
            <a:ext cx="603504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867400"/>
            <a:ext cx="642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Case is </a:t>
            </a:r>
            <a:r>
              <a:rPr lang="en-US" b="1" dirty="0" smtClean="0">
                <a:solidFill>
                  <a:srgbClr val="1E0000"/>
                </a:solidFill>
              </a:rPr>
              <a:t>B2_GENROU_2GEN_EXCITER</a:t>
            </a:r>
            <a:endParaRPr lang="en-US" b="1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1988008"/>
            <a:ext cx="2133600" cy="341632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Because of the zero values the other differential equations for the exciters are included but treated as ignored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the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1463040"/>
          </a:xfrm>
        </p:spPr>
        <p:txBody>
          <a:bodyPr/>
          <a:lstStyle/>
          <a:p>
            <a:r>
              <a:rPr lang="en-US" dirty="0"/>
              <a:t>PowerWorld allows one to single-step through a solution, showing the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and the </a:t>
            </a:r>
            <a:r>
              <a:rPr lang="en-US" b="1" dirty="0"/>
              <a:t>K</a:t>
            </a:r>
            <a:r>
              <a:rPr lang="en-US" baseline="-25000" dirty="0"/>
              <a:t>1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This is mostly used for education or model debugging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3" t="28934" r="2274" b="15876"/>
          <a:stretch/>
        </p:blipFill>
        <p:spPr bwMode="auto">
          <a:xfrm>
            <a:off x="838200" y="2743200"/>
            <a:ext cx="7498080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999" y="6217920"/>
            <a:ext cx="7439857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Derivatives shown are evaluated at the end of the time step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Results with Exciters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1540678"/>
          </a:xfrm>
        </p:spPr>
        <p:txBody>
          <a:bodyPr/>
          <a:lstStyle/>
          <a:p>
            <a:r>
              <a:rPr lang="en-US" dirty="0"/>
              <a:t>Below graph shows the angles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t=0.01 and a fault clearing at t=0.05 using Euler's</a:t>
            </a:r>
          </a:p>
          <a:p>
            <a:pPr lvl="1"/>
            <a:r>
              <a:rPr lang="en-US" dirty="0"/>
              <a:t>With the addition of the exciters case is now stable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39683"/>
            <a:ext cx="5715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Read Chapter 7</a:t>
            </a:r>
          </a:p>
          <a:p>
            <a:r>
              <a:rPr lang="en-US" dirty="0" smtClean="0"/>
              <a:t>Homework 5 is due on Oct 28.</a:t>
            </a:r>
          </a:p>
          <a:p>
            <a:r>
              <a:rPr lang="en-US" dirty="0" smtClean="0"/>
              <a:t>A classic paper in this area is B. Stott, “Power System Dynamic Response Calculations,” Proc. IEEE February 1979, pp. 219-241 </a:t>
            </a:r>
            <a:endParaRPr lang="en-US" dirty="0" smtClean="0"/>
          </a:p>
          <a:p>
            <a:r>
              <a:rPr lang="en-US" dirty="0" smtClean="0"/>
              <a:t>We’ll cover the equal area </a:t>
            </a:r>
            <a:r>
              <a:rPr lang="en-US" dirty="0"/>
              <a:t>c</a:t>
            </a:r>
            <a:r>
              <a:rPr lang="en-US" dirty="0" smtClean="0"/>
              <a:t>riteria when we get to Chapter 9</a:t>
            </a:r>
            <a:r>
              <a:rPr lang="en-US" dirty="0" smtClean="0"/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/>
              <a:pPr algn="r">
                <a:defRPr/>
              </a:pPr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3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 smtClean="0"/>
              <a:t>Models Introduced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simplest approach for modeling the loads is to treat them as constant impedances, embedding them in the bus admittance matrix</a:t>
            </a:r>
          </a:p>
          <a:p>
            <a:pPr lvl="1"/>
            <a:r>
              <a:rPr lang="en-US" dirty="0"/>
              <a:t>Only impact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diagonals</a:t>
            </a:r>
          </a:p>
          <a:p>
            <a:r>
              <a:rPr lang="en-US" dirty="0"/>
              <a:t>The admittances are set based upon their power flow values, scaled by the inverse of the square of the power flow bus voltage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49258"/>
              </p:ext>
            </p:extLst>
          </p:nvPr>
        </p:nvGraphicFramePr>
        <p:xfrm>
          <a:off x="936625" y="4398963"/>
          <a:ext cx="3992563" cy="232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3" name="Equation" r:id="rId3" imgW="2311200" imgH="1346040" progId="Equation.DSMT4">
                  <p:embed/>
                </p:oleObj>
              </mc:Choice>
              <mc:Fallback>
                <p:oleObj name="Equation" r:id="rId3" imgW="2311200" imgH="1346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4398963"/>
                        <a:ext cx="3992563" cy="232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38800" y="4091553"/>
            <a:ext cx="3024418" cy="2308324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In PowerWorld the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default load model is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specified on </a:t>
            </a:r>
            <a:r>
              <a:rPr lang="en-US" sz="2400" b="1" dirty="0" smtClean="0">
                <a:solidFill>
                  <a:srgbClr val="1E0000"/>
                </a:solidFill>
              </a:rPr>
              <a:t>Transient</a:t>
            </a:r>
            <a:br>
              <a:rPr lang="en-US" sz="2400" b="1" dirty="0" smtClean="0">
                <a:solidFill>
                  <a:srgbClr val="1E0000"/>
                </a:solidFill>
              </a:rPr>
            </a:br>
            <a:r>
              <a:rPr lang="en-US" sz="2400" b="1" dirty="0" smtClean="0">
                <a:solidFill>
                  <a:srgbClr val="1E0000"/>
                </a:solidFill>
              </a:rPr>
              <a:t>Stability, Options,</a:t>
            </a:r>
            <a:br>
              <a:rPr lang="en-US" sz="2400" b="1" dirty="0" smtClean="0">
                <a:solidFill>
                  <a:srgbClr val="1E0000"/>
                </a:solidFill>
              </a:rPr>
            </a:br>
            <a:r>
              <a:rPr lang="en-US" sz="2400" b="1" dirty="0" smtClean="0">
                <a:solidFill>
                  <a:srgbClr val="1E0000"/>
                </a:solidFill>
              </a:rPr>
              <a:t>Power System Model </a:t>
            </a:r>
            <a:br>
              <a:rPr lang="en-US" sz="2400" b="1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page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7.4 Case (WSCC 9 Bus)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1463040"/>
          </a:xfrm>
        </p:spPr>
        <p:txBody>
          <a:bodyPr/>
          <a:lstStyle/>
          <a:p>
            <a:r>
              <a:rPr lang="en-US" dirty="0"/>
              <a:t>PowerWorld Case </a:t>
            </a:r>
            <a:r>
              <a:rPr lang="en-US" b="1" dirty="0"/>
              <a:t>Example_7_4</a:t>
            </a:r>
            <a:r>
              <a:rPr lang="en-US" dirty="0"/>
              <a:t> duplicates the example 7.4 case from the book, with the exception of using different generator models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17294" r="27868" b="61458"/>
          <a:stretch/>
        </p:blipFill>
        <p:spPr bwMode="auto">
          <a:xfrm>
            <a:off x="457200" y="2743200"/>
            <a:ext cx="818477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775084"/>
              </p:ext>
            </p:extLst>
          </p:nvPr>
        </p:nvGraphicFramePr>
        <p:xfrm>
          <a:off x="609600" y="4572000"/>
          <a:ext cx="6011863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7" name="Equation" r:id="rId4" imgW="3479760" imgH="1015920" progId="Equation.DSMT4">
                  <p:embed/>
                </p:oleObj>
              </mc:Choice>
              <mc:Fallback>
                <p:oleObj name="Equation" r:id="rId4" imgW="3479760" imgH="10159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6011863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Network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With constant impedance loads the network equations can usually be written with </a:t>
            </a:r>
            <a:r>
              <a:rPr lang="en-US" b="1" dirty="0"/>
              <a:t>I</a:t>
            </a:r>
            <a:r>
              <a:rPr lang="en-US" dirty="0"/>
              <a:t> independent of </a:t>
            </a:r>
            <a:r>
              <a:rPr lang="en-US" b="1" dirty="0"/>
              <a:t>V</a:t>
            </a:r>
            <a:r>
              <a:rPr lang="en-US" dirty="0"/>
              <a:t>, then they can be solved directly (as we've been doing)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general this is not the case, with constant power loads one common </a:t>
            </a:r>
            <a:r>
              <a:rPr lang="en-US" dirty="0" smtClean="0"/>
              <a:t>example.  Hence in general </a:t>
            </a:r>
            <a:r>
              <a:rPr lang="en-US" dirty="0"/>
              <a:t>a nonlinear solution with Newton's method is used</a:t>
            </a:r>
          </a:p>
          <a:p>
            <a:r>
              <a:rPr lang="en-US" dirty="0"/>
              <a:t>We'll generalize the dependence on the algebraic variables, replacing </a:t>
            </a:r>
            <a:r>
              <a:rPr lang="en-US" b="1" dirty="0"/>
              <a:t>V</a:t>
            </a:r>
            <a:r>
              <a:rPr lang="en-US" dirty="0"/>
              <a:t> by </a:t>
            </a:r>
            <a:r>
              <a:rPr lang="en-US" b="1" dirty="0"/>
              <a:t>y</a:t>
            </a:r>
            <a:r>
              <a:rPr lang="en-US" dirty="0"/>
              <a:t> since they may include other values beyond just the bus voltages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15347"/>
              </p:ext>
            </p:extLst>
          </p:nvPr>
        </p:nvGraphicFramePr>
        <p:xfrm>
          <a:off x="990600" y="2667000"/>
          <a:ext cx="17859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1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17859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Network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Just like in the power flow, the complex equations are rewritten, here as a real current and a reactive current</a:t>
            </a:r>
            <a:br>
              <a:rPr lang="en-US" dirty="0"/>
            </a:br>
            <a:r>
              <a:rPr lang="en-US" b="1" dirty="0"/>
              <a:t>YV</a:t>
            </a:r>
            <a:r>
              <a:rPr lang="en-US" dirty="0"/>
              <a:t> – </a:t>
            </a:r>
            <a:r>
              <a:rPr lang="en-US" b="1" dirty="0"/>
              <a:t>I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= </a:t>
            </a:r>
            <a:r>
              <a:rPr lang="en-US" b="1" dirty="0"/>
              <a:t>0</a:t>
            </a:r>
            <a:endParaRPr lang="en-US" dirty="0"/>
          </a:p>
          <a:p>
            <a:r>
              <a:rPr lang="en-US" dirty="0"/>
              <a:t>The values for bus i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each bus we add two new variables and two new equations</a:t>
            </a:r>
          </a:p>
          <a:p>
            <a:r>
              <a:rPr lang="en-US" dirty="0"/>
              <a:t>If an infinite bus is modeled then its variables and equations are omitted since its voltage is fixed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128217"/>
              </p:ext>
            </p:extLst>
          </p:nvPr>
        </p:nvGraphicFramePr>
        <p:xfrm>
          <a:off x="914400" y="2971800"/>
          <a:ext cx="495776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5" name="Equation" r:id="rId3" imgW="2514600" imgH="863280" progId="Equation.DSMT4">
                  <p:embed/>
                </p:oleObj>
              </mc:Choice>
              <mc:Fallback>
                <p:oleObj name="Equation" r:id="rId3" imgW="2514600" imgH="8632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4957762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2362200"/>
            <a:ext cx="2728632" cy="193899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This is a rectangular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formulation; we also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could have written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equations in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polar form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Network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548640"/>
          </a:xfrm>
        </p:spPr>
        <p:txBody>
          <a:bodyPr/>
          <a:lstStyle/>
          <a:p>
            <a:r>
              <a:rPr lang="en-US" dirty="0"/>
              <a:t>The network variables and equations are then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12507"/>
              </p:ext>
            </p:extLst>
          </p:nvPr>
        </p:nvGraphicFramePr>
        <p:xfrm>
          <a:off x="766763" y="1752600"/>
          <a:ext cx="74834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9" name="Equation" r:id="rId3" imgW="9372600" imgH="5918040" progId="Equation.DSMT4">
                  <p:embed/>
                </p:oleObj>
              </mc:Choice>
              <mc:Fallback>
                <p:oleObj name="Equation" r:id="rId3" imgW="9372600" imgH="5918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752600"/>
                        <a:ext cx="74834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Network Equation Newton Solution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1073"/>
              </p:ext>
            </p:extLst>
          </p:nvPr>
        </p:nvGraphicFramePr>
        <p:xfrm>
          <a:off x="457200" y="1371600"/>
          <a:ext cx="65151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3" name="Equation" r:id="rId3" imgW="6514920" imgH="4952880" progId="Equation.DSMT4">
                  <p:embed/>
                </p:oleObj>
              </mc:Choice>
              <mc:Fallback>
                <p:oleObj name="Equation" r:id="rId3" imgW="6514920" imgH="4952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65151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Equation Jacobian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310640"/>
          </a:xfrm>
        </p:spPr>
        <p:txBody>
          <a:bodyPr/>
          <a:lstStyle/>
          <a:p>
            <a:r>
              <a:rPr lang="en-US" dirty="0"/>
              <a:t>The most computationally intensive part of the algorithm is determining and factoring the Jacobian matrix, </a:t>
            </a:r>
            <a:r>
              <a:rPr lang="en-US" b="1" dirty="0"/>
              <a:t>J</a:t>
            </a:r>
            <a:r>
              <a:rPr lang="en-US" dirty="0"/>
              <a:t>(</a:t>
            </a:r>
            <a:r>
              <a:rPr lang="en-US" b="1" dirty="0"/>
              <a:t>y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52773"/>
              </p:ext>
            </p:extLst>
          </p:nvPr>
        </p:nvGraphicFramePr>
        <p:xfrm>
          <a:off x="1219200" y="2743200"/>
          <a:ext cx="6629400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7" name="Equation" r:id="rId3" imgW="7467480" imgH="4267080" progId="Equation.DSMT4">
                  <p:embed/>
                </p:oleObj>
              </mc:Choice>
              <mc:Fallback>
                <p:oleObj name="Equation" r:id="rId3" imgW="7467480" imgH="4267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6629400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Jacobian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Jacobian matrix can be stored and computed using a 2 by 2 block matrix structure</a:t>
            </a:r>
          </a:p>
          <a:p>
            <a:r>
              <a:rPr lang="en-US" dirty="0"/>
              <a:t>The portion of the 2 by 2 entries just from 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are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major source of the current vector voltage sensitivity comes from non-constant impedance loads; also dc transmission lines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14822"/>
              </p:ext>
            </p:extLst>
          </p:nvPr>
        </p:nvGraphicFramePr>
        <p:xfrm>
          <a:off x="762000" y="2895600"/>
          <a:ext cx="4960937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1" name="Equation" r:id="rId3" imgW="5587920" imgH="2590560" progId="Equation.DSMT4">
                  <p:embed/>
                </p:oleObj>
              </mc:Choice>
              <mc:Fallback>
                <p:oleObj name="Equation" r:id="rId3" imgW="5587920" imgH="2590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4960937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2819400"/>
            <a:ext cx="2206053" cy="2382191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 "hat" was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added to the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g functions to</a:t>
            </a:r>
          </a:p>
          <a:p>
            <a:r>
              <a:rPr lang="en-US" sz="2400" dirty="0" smtClean="0">
                <a:solidFill>
                  <a:srgbClr val="1E0000"/>
                </a:solidFill>
              </a:rPr>
              <a:t>indicate it is just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portion from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</a:t>
            </a:r>
            <a:r>
              <a:rPr lang="en-US" sz="2400" b="1" dirty="0" smtClean="0">
                <a:solidFill>
                  <a:srgbClr val="1E0000"/>
                </a:solidFill>
              </a:rPr>
              <a:t>Y</a:t>
            </a:r>
            <a:r>
              <a:rPr lang="en-US" sz="2400" baseline="-25000" dirty="0" smtClean="0">
                <a:solidFill>
                  <a:srgbClr val="1E0000"/>
                </a:solidFill>
              </a:rPr>
              <a:t>bus</a:t>
            </a:r>
            <a:r>
              <a:rPr lang="en-US" sz="2400" dirty="0" smtClean="0">
                <a:solidFill>
                  <a:srgbClr val="1E0000"/>
                </a:solidFill>
              </a:rPr>
              <a:t> 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Constant Current and Constant Power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As an example, assume the load at bus k is represented with a ZIP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onstant </a:t>
            </a:r>
            <a:r>
              <a:rPr lang="en-US" dirty="0"/>
              <a:t>impedance </a:t>
            </a:r>
            <a:r>
              <a:rPr lang="en-US" dirty="0" smtClean="0"/>
              <a:t>could be in </a:t>
            </a:r>
            <a:r>
              <a:rPr lang="en-US" dirty="0"/>
              <a:t>the </a:t>
            </a:r>
            <a:r>
              <a:rPr lang="en-US" b="1" dirty="0" err="1"/>
              <a:t>Y</a:t>
            </a:r>
            <a:r>
              <a:rPr lang="en-US" baseline="-25000" dirty="0" err="1"/>
              <a:t>bus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Usually solved in per unit on network MVA base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32107"/>
              </p:ext>
            </p:extLst>
          </p:nvPr>
        </p:nvGraphicFramePr>
        <p:xfrm>
          <a:off x="685800" y="2286000"/>
          <a:ext cx="5995988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4" name="Equation" r:id="rId3" imgW="2705040" imgH="634680" progId="Equation.DSMT4">
                  <p:embed/>
                </p:oleObj>
              </mc:Choice>
              <mc:Fallback>
                <p:oleObj name="Equation" r:id="rId3" imgW="2705040" imgH="634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5995988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7251"/>
              </p:ext>
            </p:extLst>
          </p:nvPr>
        </p:nvGraphicFramePr>
        <p:xfrm>
          <a:off x="838200" y="4267200"/>
          <a:ext cx="763428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5" name="Equation" r:id="rId5" imgW="3441600" imgH="609480" progId="Equation.DSMT4">
                  <p:embed/>
                </p:oleObj>
              </mc:Choice>
              <mc:Fallback>
                <p:oleObj name="Equation" r:id="rId5" imgW="3441600" imgH="609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7634288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1905000"/>
            <a:ext cx="1891865" cy="156966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 base load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values are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set from the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power flow 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Constant Current and Constant Power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is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Multiply the numerator and denominator by </a:t>
            </a:r>
            <a:r>
              <a:rPr lang="en-US" dirty="0" err="1"/>
              <a:t>V</a:t>
            </a:r>
            <a:r>
              <a:rPr lang="en-US" baseline="-25000" dirty="0" err="1"/>
              <a:t>DK</a:t>
            </a:r>
            <a:r>
              <a:rPr lang="en-US" dirty="0" err="1"/>
              <a:t>+jV</a:t>
            </a:r>
            <a:r>
              <a:rPr lang="en-US" baseline="-25000" dirty="0" err="1"/>
              <a:t>QK</a:t>
            </a:r>
            <a:r>
              <a:rPr lang="en-US" dirty="0"/>
              <a:t> to write as the real current and the reactive current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33975"/>
              </p:ext>
            </p:extLst>
          </p:nvPr>
        </p:nvGraphicFramePr>
        <p:xfrm>
          <a:off x="696913" y="1828800"/>
          <a:ext cx="72469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9" name="Equation" r:id="rId3" imgW="3898800" imgH="1269720" progId="Equation.DSMT4">
                  <p:embed/>
                </p:oleObj>
              </mc:Choice>
              <mc:Fallback>
                <p:oleObj name="Equation" r:id="rId3" imgW="3898800" imgH="12697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828800"/>
                        <a:ext cx="724693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Subtransient</a:t>
            </a:r>
            <a:r>
              <a:rPr lang="en-US" dirty="0"/>
              <a:t>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The Norton current injection approach is what is commonly used with </a:t>
            </a:r>
            <a:r>
              <a:rPr lang="en-US" dirty="0" err="1"/>
              <a:t>subtransient</a:t>
            </a:r>
            <a:r>
              <a:rPr lang="en-US" dirty="0"/>
              <a:t> models in industry</a:t>
            </a:r>
          </a:p>
          <a:p>
            <a:r>
              <a:rPr lang="en-US" dirty="0"/>
              <a:t>If </a:t>
            </a:r>
            <a:r>
              <a:rPr lang="en-US" dirty="0" err="1"/>
              <a:t>subtransient</a:t>
            </a:r>
            <a:r>
              <a:rPr lang="en-US" dirty="0"/>
              <a:t> saliency is neglected (as is the case with GENROU and GENSAL in which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) then the current injection is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Subtransient</a:t>
            </a:r>
            <a:r>
              <a:rPr lang="en-US" dirty="0"/>
              <a:t> saliency can be handled with this approach, but it is more involved (see </a:t>
            </a:r>
            <a:r>
              <a:rPr lang="en-US" dirty="0" err="1"/>
              <a:t>Arrillaga</a:t>
            </a:r>
            <a:r>
              <a:rPr lang="en-US" dirty="0"/>
              <a:t>, </a:t>
            </a:r>
            <a:r>
              <a:rPr lang="en-US" i="1" dirty="0"/>
              <a:t>Computer Analysis of Power Systems</a:t>
            </a:r>
            <a:r>
              <a:rPr lang="en-US" dirty="0"/>
              <a:t>, section 6.6.3)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13001"/>
              </p:ext>
            </p:extLst>
          </p:nvPr>
        </p:nvGraphicFramePr>
        <p:xfrm>
          <a:off x="737755" y="3657600"/>
          <a:ext cx="533241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0" name="Equation" r:id="rId3" imgW="2412720" imgH="495000" progId="Equation.DSMT4">
                  <p:embed/>
                </p:oleObj>
              </mc:Choice>
              <mc:Fallback>
                <p:oleObj name="Equation" r:id="rId3" imgW="24127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55" y="3657600"/>
                        <a:ext cx="5332413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6668" r="-1321" b="13326"/>
          <a:stretch/>
        </p:blipFill>
        <p:spPr>
          <a:xfrm>
            <a:off x="6095998" y="3429000"/>
            <a:ext cx="2610119" cy="13716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Constant Current and Constant Power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Jacobian entries are then found by differentiating with respect to V</a:t>
            </a:r>
            <a:r>
              <a:rPr lang="en-US" baseline="-25000" dirty="0"/>
              <a:t>DK</a:t>
            </a:r>
            <a:r>
              <a:rPr lang="en-US" dirty="0"/>
              <a:t> and V</a:t>
            </a:r>
            <a:r>
              <a:rPr lang="en-US" baseline="-25000" dirty="0"/>
              <a:t>QK</a:t>
            </a:r>
          </a:p>
          <a:p>
            <a:pPr lvl="1"/>
            <a:r>
              <a:rPr lang="en-US" dirty="0"/>
              <a:t>Only affect the 2 by 2 block diagonal values</a:t>
            </a:r>
          </a:p>
          <a:p>
            <a:r>
              <a:rPr lang="en-US" dirty="0"/>
              <a:t>Usually constant current and constant power models are replaced by a constant impedance model if the voltage goes too low, like during a fault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17263"/>
              </p:ext>
            </p:extLst>
          </p:nvPr>
        </p:nvGraphicFramePr>
        <p:xfrm>
          <a:off x="762000" y="1371600"/>
          <a:ext cx="6967538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3" name="Equation" r:id="rId3" imgW="3340080" imgH="1041120" progId="Equation.DSMT4">
                  <p:embed/>
                </p:oleObj>
              </mc:Choice>
              <mc:Fallback>
                <p:oleObj name="Equation" r:id="rId3" imgW="3340080" imgH="10411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67538" cy="217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7.4 ZIP </a:t>
            </a:r>
            <a:r>
              <a:rPr lang="en-US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7.4 is modified so the loads are represented by a model with 30% constant power, 30% constant current and 40% constant impedance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PowerWorld</a:t>
            </a:r>
            <a:r>
              <a:rPr lang="en-US" dirty="0"/>
              <a:t> load models can be entered in a number of different ways; a tedious but simple approach is to specify a model for each individual load</a:t>
            </a:r>
          </a:p>
          <a:p>
            <a:pPr lvl="2"/>
            <a:r>
              <a:rPr lang="en-US" dirty="0"/>
              <a:t>Right click on the load symbol to display the Load Options dialog, select Stability, and select WSCC to enter a ZIP model, in which p1&amp;q1 are the normalized about of constant impedance load, p2&amp;q2 the amount of constant current load, and p3&amp;q3 the amount of constant power load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562600"/>
            <a:ext cx="4150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Case is </a:t>
            </a:r>
            <a:r>
              <a:rPr lang="en-US" b="1" dirty="0" smtClean="0">
                <a:solidFill>
                  <a:srgbClr val="1E0000"/>
                </a:solidFill>
              </a:rPr>
              <a:t>Example_7_4_ZIP</a:t>
            </a:r>
            <a:endParaRPr lang="en-US" b="1" dirty="0">
              <a:solidFill>
                <a:srgbClr val="1E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2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7.4 ZIP </a:t>
            </a:r>
            <a:r>
              <a:rPr lang="en-US" dirty="0"/>
              <a:t>One-line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b="13886"/>
          <a:stretch/>
        </p:blipFill>
        <p:spPr bwMode="auto">
          <a:xfrm>
            <a:off x="240414" y="1371600"/>
            <a:ext cx="8875875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11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7.4 ZIP </a:t>
            </a:r>
            <a:r>
              <a:rPr lang="en-US" dirty="0"/>
              <a:t>Bus 8 Load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005840"/>
          </a:xfrm>
        </p:spPr>
        <p:txBody>
          <a:bodyPr/>
          <a:lstStyle/>
          <a:p>
            <a:r>
              <a:rPr lang="en-US" dirty="0"/>
              <a:t>As an example the values for bus 8 are given (per unit, 100 MVA base)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44894"/>
              </p:ext>
            </p:extLst>
          </p:nvPr>
        </p:nvGraphicFramePr>
        <p:xfrm>
          <a:off x="609600" y="2362200"/>
          <a:ext cx="7643812" cy="32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7" name="Equation" r:id="rId3" imgW="3695400" imgH="1587240" progId="Equation.DSMT4">
                  <p:embed/>
                </p:oleObj>
              </mc:Choice>
              <mc:Fallback>
                <p:oleObj name="Equation" r:id="rId3" imgW="3695400" imgH="15872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7643812" cy="328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7.4 ZIP Case Jacobian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For this case the 2 by 2 block between buses 8 and 7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between 8 and 9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2 by 2 block for the bus 8 diagonal is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97264"/>
              </p:ext>
            </p:extLst>
          </p:nvPr>
        </p:nvGraphicFramePr>
        <p:xfrm>
          <a:off x="1135063" y="3352800"/>
          <a:ext cx="25352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9" name="Equation" r:id="rId3" imgW="2857320" imgH="965160" progId="Equation.DSMT4">
                  <p:embed/>
                </p:oleObj>
              </mc:Choice>
              <mc:Fallback>
                <p:oleObj name="Equation" r:id="rId3" imgW="2857320" imgH="965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3352800"/>
                        <a:ext cx="253523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20832"/>
              </p:ext>
            </p:extLst>
          </p:nvPr>
        </p:nvGraphicFramePr>
        <p:xfrm>
          <a:off x="1196975" y="5078413"/>
          <a:ext cx="2524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0" name="Equation" r:id="rId5" imgW="2844720" imgH="965160" progId="Equation.DSMT4">
                  <p:embed/>
                </p:oleObj>
              </mc:Choice>
              <mc:Fallback>
                <p:oleObj name="Equation" r:id="rId5" imgW="2844720" imgH="965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5078413"/>
                        <a:ext cx="2524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20635"/>
              </p:ext>
            </p:extLst>
          </p:nvPr>
        </p:nvGraphicFramePr>
        <p:xfrm>
          <a:off x="1295400" y="1981200"/>
          <a:ext cx="23669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1" name="Equation" r:id="rId7" imgW="2666880" imgH="965160" progId="Equation.DSMT4">
                  <p:embed/>
                </p:oleObj>
              </mc:Choice>
              <mc:Fallback>
                <p:oleObj name="Equation" r:id="rId7" imgW="266688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23669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5760" y="1280160"/>
            <a:ext cx="8535987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sz="2800" baseline="0">
                <a:solidFill>
                  <a:srgbClr val="1E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0000"/>
              </a:buClr>
              <a:buSzPct val="75000"/>
              <a:buChar char="–"/>
              <a:defRPr sz="2400" baseline="0">
                <a:solidFill>
                  <a:srgbClr val="1E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1E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0000"/>
              </a:buClr>
              <a:buSzPct val="80000"/>
              <a:buChar char="–"/>
              <a:defRPr sz="2000" baseline="0">
                <a:solidFill>
                  <a:srgbClr val="1E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0000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1E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For this case the 2 by 2 block between buses 8 and 7 is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r>
              <a:rPr lang="en-US" kern="0" dirty="0" smtClean="0"/>
              <a:t>And between 8 and 9 is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r>
              <a:rPr lang="en-US" kern="0" dirty="0" smtClean="0"/>
              <a:t>The 2 by 2 block for the bus 8 diagonal is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014205"/>
            <a:ext cx="2613216" cy="138499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These entries are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easily checked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with the </a:t>
            </a:r>
            <a:r>
              <a:rPr lang="en-US" b="1" dirty="0" smtClean="0">
                <a:solidFill>
                  <a:srgbClr val="1E0000"/>
                </a:solidFill>
              </a:rPr>
              <a:t>Y</a:t>
            </a:r>
            <a:r>
              <a:rPr lang="en-US" baseline="-25000" dirty="0" smtClean="0">
                <a:solidFill>
                  <a:srgbClr val="1E0000"/>
                </a:solidFill>
              </a:rPr>
              <a:t>bus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1600" y="5105400"/>
            <a:ext cx="2824812" cy="95410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The check here is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left for the student</a:t>
            </a:r>
            <a:endParaRPr lang="en-US" baseline="-25000" dirty="0" smtClean="0">
              <a:solidFill>
                <a:srgbClr val="1E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162" y="1731309"/>
            <a:ext cx="3869970" cy="95410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This is referencing slides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6 and 9</a:t>
            </a:r>
            <a:endParaRPr lang="en-US" baseline="-25000" dirty="0" smtClean="0">
              <a:solidFill>
                <a:srgbClr val="1E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9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When coding Jacobian values, a good way to check that the entries are correct is to make sure that for a small perturbation about the solution the Newton's method has quadratic convergence</a:t>
            </a:r>
          </a:p>
          <a:p>
            <a:r>
              <a:rPr lang="en-US" dirty="0"/>
              <a:t>When running the simulation the Jacobian is actually seldom rebuilt and refactored </a:t>
            </a:r>
          </a:p>
          <a:p>
            <a:pPr lvl="1"/>
            <a:r>
              <a:rPr lang="en-US" dirty="0"/>
              <a:t>If the Jacobian is not too bad it will still converge</a:t>
            </a:r>
          </a:p>
          <a:p>
            <a:r>
              <a:rPr lang="en-US" dirty="0"/>
              <a:t>To converge Newton's method needs a good initial guess, which is usually the last time step solution</a:t>
            </a:r>
          </a:p>
          <a:p>
            <a:pPr lvl="1"/>
            <a:r>
              <a:rPr lang="en-US" dirty="0"/>
              <a:t>Convergence can be an issue following large system disturbances, such as a fault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3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066800"/>
          </a:xfrm>
        </p:spPr>
        <p:txBody>
          <a:bodyPr/>
          <a:lstStyle/>
          <a:p>
            <a:r>
              <a:rPr lang="en-US" dirty="0" smtClean="0"/>
              <a:t>Explicit Method Long-Term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The explicit method can be used for long-term solutions</a:t>
            </a:r>
          </a:p>
          <a:p>
            <a:pPr lvl="1"/>
            <a:r>
              <a:rPr lang="en-US" dirty="0" smtClean="0"/>
              <a:t>For example in </a:t>
            </a:r>
            <a:r>
              <a:rPr lang="en-US" dirty="0" err="1" smtClean="0"/>
              <a:t>PowerWorld</a:t>
            </a:r>
            <a:r>
              <a:rPr lang="en-US" dirty="0" smtClean="0"/>
              <a:t> DS we’ve done solutions of large systems for many hours</a:t>
            </a:r>
          </a:p>
          <a:p>
            <a:r>
              <a:rPr lang="en-US" dirty="0" smtClean="0"/>
              <a:t>Numerical errors do not tend to build-up because of the need to satisfy the algebraic equations</a:t>
            </a:r>
          </a:p>
          <a:p>
            <a:r>
              <a:rPr lang="en-US" dirty="0" smtClean="0"/>
              <a:t>However, sometimes models have default parameter values that cause unexpected behavior when run over longer periods of time (such as default trips after 99 seconds below 0.1 Hz).  </a:t>
            </a:r>
          </a:p>
          <a:p>
            <a:r>
              <a:rPr lang="en-US" dirty="0" smtClean="0"/>
              <a:t>Some models have slow unstable modes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15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Implicit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major solution approach is the simultaneous implicit in which the algebraic and differential equations are solved simultaneously</a:t>
            </a:r>
          </a:p>
          <a:p>
            <a:r>
              <a:rPr lang="en-US" dirty="0"/>
              <a:t>This method has the advantage of being numerically stable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13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Implicit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Recalling </a:t>
            </a:r>
            <a:r>
              <a:rPr lang="en-US" dirty="0" smtClean="0"/>
              <a:t>an initial lecture</a:t>
            </a:r>
            <a:r>
              <a:rPr lang="en-US" dirty="0"/>
              <a:t>, we covered two common implicit integration approaches for solving </a:t>
            </a:r>
          </a:p>
          <a:p>
            <a:pPr lvl="1"/>
            <a:r>
              <a:rPr lang="en-US" dirty="0"/>
              <a:t>Backward Euler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Trapezoidal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We'll just consider trapezoidal, but for nonlinear cases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196057"/>
              </p:ext>
            </p:extLst>
          </p:nvPr>
        </p:nvGraphicFramePr>
        <p:xfrm>
          <a:off x="3429000" y="2209800"/>
          <a:ext cx="38862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6" name="Equation" r:id="rId3" imgW="1942920" imgH="761760" progId="Equation.DSMT4">
                  <p:embed/>
                </p:oleObj>
              </mc:Choice>
              <mc:Fallback>
                <p:oleObj name="Equation" r:id="rId3" imgW="19429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209800"/>
                        <a:ext cx="3886200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14159"/>
              </p:ext>
            </p:extLst>
          </p:nvPr>
        </p:nvGraphicFramePr>
        <p:xfrm>
          <a:off x="3019185" y="3730625"/>
          <a:ext cx="5384800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7" name="Equation" r:id="rId5" imgW="2692080" imgH="1079280" progId="Equation.DSMT4">
                  <p:embed/>
                </p:oleObj>
              </mc:Choice>
              <mc:Fallback>
                <p:oleObj name="Equation" r:id="rId5" imgW="269208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185" y="3730625"/>
                        <a:ext cx="5384800" cy="215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82779"/>
              </p:ext>
            </p:extLst>
          </p:nvPr>
        </p:nvGraphicFramePr>
        <p:xfrm>
          <a:off x="7150100" y="1816100"/>
          <a:ext cx="128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8" name="Equation" r:id="rId7" imgW="1282680" imgH="393480" progId="Equation.DSMT4">
                  <p:embed/>
                </p:oleObj>
              </mc:Choice>
              <mc:Fallback>
                <p:oleObj name="Equation" r:id="rId7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816100"/>
                        <a:ext cx="1282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650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Trapezoidal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We can use Newton's method to solve               with</a:t>
            </a:r>
            <a:br>
              <a:rPr lang="en-US" dirty="0"/>
            </a:br>
            <a:r>
              <a:rPr lang="en-US" dirty="0"/>
              <a:t>the trapezoidal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are solving for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); </a:t>
            </a:r>
            <a:r>
              <a:rPr lang="en-US" b="1" dirty="0"/>
              <a:t>x</a:t>
            </a:r>
            <a:r>
              <a:rPr lang="en-US" dirty="0"/>
              <a:t>(t) is known</a:t>
            </a:r>
          </a:p>
          <a:p>
            <a:r>
              <a:rPr lang="en-US" dirty="0"/>
              <a:t>The Jacobian matrix is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76817"/>
              </p:ext>
            </p:extLst>
          </p:nvPr>
        </p:nvGraphicFramePr>
        <p:xfrm>
          <a:off x="6400800" y="1371600"/>
          <a:ext cx="128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0"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371600"/>
                        <a:ext cx="1282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03342"/>
              </p:ext>
            </p:extLst>
          </p:nvPr>
        </p:nvGraphicFramePr>
        <p:xfrm>
          <a:off x="914400" y="2210910"/>
          <a:ext cx="59436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1" name="Equation" r:id="rId5" imgW="2971800" imgH="393480" progId="Equation.DSMT4">
                  <p:embed/>
                </p:oleObj>
              </mc:Choice>
              <mc:Fallback>
                <p:oleObj name="Equation" r:id="rId5" imgW="2971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10910"/>
                        <a:ext cx="59436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898192"/>
              </p:ext>
            </p:extLst>
          </p:nvPr>
        </p:nvGraphicFramePr>
        <p:xfrm>
          <a:off x="762000" y="4216420"/>
          <a:ext cx="44688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2" name="Equation" r:id="rId7" imgW="2311200" imgH="1143000" progId="Equation.DSMT4">
                  <p:embed/>
                </p:oleObj>
              </mc:Choice>
              <mc:Fallback>
                <p:oleObj name="Equation" r:id="rId7" imgW="23112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4216420"/>
                        <a:ext cx="4468813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72300" y="1881308"/>
            <a:ext cx="2007281" cy="34163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Right now we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are just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considering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differential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equations;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we'll introduce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algebraic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equations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shortly 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364094"/>
            <a:ext cx="2667000" cy="1274195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 –</a:t>
            </a:r>
            <a:r>
              <a:rPr lang="en-US" sz="2400" b="1" dirty="0" smtClean="0">
                <a:solidFill>
                  <a:srgbClr val="1E0000"/>
                </a:solidFill>
              </a:rPr>
              <a:t>I</a:t>
            </a:r>
            <a:r>
              <a:rPr lang="en-US" sz="2400" dirty="0" smtClean="0">
                <a:solidFill>
                  <a:srgbClr val="1E0000"/>
                </a:solidFill>
              </a:rPr>
              <a:t> comes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from differentiating</a:t>
            </a:r>
          </a:p>
          <a:p>
            <a:r>
              <a:rPr lang="en-US" sz="2400" dirty="0" smtClean="0">
                <a:solidFill>
                  <a:srgbClr val="1E0000"/>
                </a:solidFill>
              </a:rPr>
              <a:t>-</a:t>
            </a:r>
            <a:r>
              <a:rPr lang="en-US" sz="2400" b="1" dirty="0" smtClean="0">
                <a:solidFill>
                  <a:srgbClr val="1E0000"/>
                </a:solidFill>
              </a:rPr>
              <a:t>x</a:t>
            </a:r>
            <a:r>
              <a:rPr lang="en-US" sz="2400" dirty="0" smtClean="0">
                <a:solidFill>
                  <a:srgbClr val="1E0000"/>
                </a:solidFill>
              </a:rPr>
              <a:t>(</a:t>
            </a:r>
            <a:r>
              <a:rPr lang="en-US" sz="2400" dirty="0" err="1" smtClean="0">
                <a:solidFill>
                  <a:srgbClr val="1E0000"/>
                </a:solidFill>
              </a:rPr>
              <a:t>t+</a:t>
            </a:r>
            <a:r>
              <a:rPr lang="en-US" sz="2400" dirty="0" err="1" smtClean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err="1" smtClean="0">
                <a:solidFill>
                  <a:srgbClr val="1E0000"/>
                </a:solidFill>
              </a:rPr>
              <a:t>t</a:t>
            </a:r>
            <a:r>
              <a:rPr lang="en-US" sz="2400" dirty="0" smtClean="0">
                <a:solidFill>
                  <a:srgbClr val="1E0000"/>
                </a:solidFill>
              </a:rPr>
              <a:t>)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7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Subtransient</a:t>
            </a:r>
            <a:r>
              <a:rPr lang="en-US" dirty="0"/>
              <a:t>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Note, the values here are on the </a:t>
            </a:r>
            <a:r>
              <a:rPr lang="en-US" dirty="0" err="1"/>
              <a:t>dq</a:t>
            </a:r>
            <a:r>
              <a:rPr lang="en-US" dirty="0"/>
              <a:t> reference frame</a:t>
            </a:r>
          </a:p>
          <a:p>
            <a:r>
              <a:rPr lang="en-US" dirty="0"/>
              <a:t>We can now extend the approach introduced for the classical machine model to </a:t>
            </a:r>
            <a:r>
              <a:rPr lang="en-US" dirty="0" err="1"/>
              <a:t>subtransient</a:t>
            </a:r>
            <a:r>
              <a:rPr lang="en-US" dirty="0"/>
              <a:t> models</a:t>
            </a:r>
          </a:p>
          <a:p>
            <a:r>
              <a:rPr lang="en-US" dirty="0"/>
              <a:t>Initialization is as before, which gives the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's and other state values</a:t>
            </a:r>
          </a:p>
          <a:p>
            <a:r>
              <a:rPr lang="en-US" dirty="0"/>
              <a:t>Each time step is as before, except we use the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's for each generator to transfer values between the network reference frame and each machine's </a:t>
            </a:r>
            <a:r>
              <a:rPr lang="en-US" dirty="0" err="1"/>
              <a:t>dq</a:t>
            </a:r>
            <a:r>
              <a:rPr lang="en-US" dirty="0"/>
              <a:t> reference frame</a:t>
            </a:r>
          </a:p>
          <a:p>
            <a:pPr lvl="1"/>
            <a:r>
              <a:rPr lang="en-US" dirty="0"/>
              <a:t>The currents provide the coupling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Trapezoidal using</a:t>
            </a:r>
            <a:br>
              <a:rPr lang="en-US" dirty="0"/>
            </a:br>
            <a:r>
              <a:rPr lang="en-US" dirty="0"/>
              <a:t>Newton's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90" y="1219200"/>
            <a:ext cx="8625840" cy="3733800"/>
          </a:xfrm>
        </p:spPr>
        <p:txBody>
          <a:bodyPr/>
          <a:lstStyle/>
          <a:p>
            <a:r>
              <a:rPr lang="en-US" dirty="0"/>
              <a:t>The full solution would be at each time step</a:t>
            </a:r>
          </a:p>
          <a:p>
            <a:pPr lvl="1"/>
            <a:r>
              <a:rPr lang="en-US" dirty="0"/>
              <a:t>Set the initial guess for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 as </a:t>
            </a:r>
            <a:r>
              <a:rPr lang="en-US" b="1" dirty="0"/>
              <a:t>x</a:t>
            </a:r>
            <a:r>
              <a:rPr lang="en-US" dirty="0"/>
              <a:t>(t), and initialize the iteration counter k = 0</a:t>
            </a:r>
          </a:p>
          <a:p>
            <a:pPr lvl="1"/>
            <a:r>
              <a:rPr lang="en-US" dirty="0"/>
              <a:t>Determine the mismatch at each iteration k as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Determine the Jacobian matrix</a:t>
            </a:r>
          </a:p>
          <a:p>
            <a:pPr lvl="1"/>
            <a:r>
              <a:rPr lang="en-US" dirty="0"/>
              <a:t>Solve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Iterate until done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674356"/>
              </p:ext>
            </p:extLst>
          </p:nvPr>
        </p:nvGraphicFramePr>
        <p:xfrm>
          <a:off x="762000" y="3048000"/>
          <a:ext cx="81026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2" name="Equation" r:id="rId3" imgW="4051080" imgH="393480" progId="Equation.DSMT4">
                  <p:embed/>
                </p:oleObj>
              </mc:Choice>
              <mc:Fallback>
                <p:oleObj name="Equation" r:id="rId3" imgW="405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81026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43353"/>
              </p:ext>
            </p:extLst>
          </p:nvPr>
        </p:nvGraphicFramePr>
        <p:xfrm>
          <a:off x="1066800" y="4800600"/>
          <a:ext cx="73152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3" name="Equation" r:id="rId5" imgW="3657600" imgH="304560" progId="Equation.DSMT4">
                  <p:embed/>
                </p:oleObj>
              </mc:Choice>
              <mc:Fallback>
                <p:oleObj name="Equation" r:id="rId5" imgW="3657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00600"/>
                        <a:ext cx="73152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Bus GENCLS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310640"/>
          </a:xfrm>
        </p:spPr>
        <p:txBody>
          <a:bodyPr/>
          <a:lstStyle/>
          <a:p>
            <a:r>
              <a:rPr lang="en-US" dirty="0"/>
              <a:t>Use the previous two bus system with gen 4 again modeled with a classical model with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dirty="0"/>
              <a:t>'=0.3, H=3 and D=0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501"/>
          <a:stretch/>
        </p:blipFill>
        <p:spPr bwMode="auto">
          <a:xfrm>
            <a:off x="685800" y="2694663"/>
            <a:ext cx="808123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269" y="5257800"/>
                <a:ext cx="7548861" cy="830997"/>
              </a:xfrm>
              <a:prstGeom prst="rect">
                <a:avLst/>
              </a:prstGeom>
              <a:solidFill>
                <a:srgbClr val="FFD4D4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1E0000"/>
                    </a:solidFill>
                  </a:rPr>
                  <a:t>In this example </a:t>
                </a:r>
                <a:r>
                  <a:rPr lang="en-US" sz="2400" dirty="0" err="1" smtClean="0">
                    <a:solidFill>
                      <a:srgbClr val="1E0000"/>
                    </a:solidFill>
                  </a:rPr>
                  <a:t>X</a:t>
                </a:r>
                <a:r>
                  <a:rPr lang="en-US" sz="2400" baseline="-25000" dirty="0" err="1" smtClean="0">
                    <a:solidFill>
                      <a:srgbClr val="1E0000"/>
                    </a:solidFill>
                  </a:rPr>
                  <a:t>th</a:t>
                </a:r>
                <a:r>
                  <a:rPr lang="en-US" sz="2400" dirty="0" smtClean="0">
                    <a:solidFill>
                      <a:srgbClr val="1E0000"/>
                    </a:solidFill>
                  </a:rPr>
                  <a:t> = (0.22 + 0.3), with the internal voltage</a:t>
                </a:r>
                <a:br>
                  <a:rPr lang="en-US" sz="2400" dirty="0" smtClean="0">
                    <a:solidFill>
                      <a:srgbClr val="1E000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1E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1E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1E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1E0000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400">
                            <a:solidFill>
                              <a:srgbClr val="1E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rgbClr val="1E0000"/>
                        </a:solidFill>
                        <a:latin typeface="Cambria Math"/>
                      </a:rPr>
                      <m:t>=1.281∠23.95°</m:t>
                    </m:r>
                  </m:oMath>
                </a14:m>
                <a:r>
                  <a:rPr lang="en-US" sz="2400" dirty="0" smtClean="0">
                    <a:solidFill>
                      <a:srgbClr val="1E0000"/>
                    </a:solidFill>
                  </a:rPr>
                  <a:t> giving E'</a:t>
                </a:r>
                <a:r>
                  <a:rPr lang="en-US" sz="2400" baseline="-25000" dirty="0" smtClean="0">
                    <a:solidFill>
                      <a:srgbClr val="1E0000"/>
                    </a:solidFill>
                  </a:rPr>
                  <a:t>1</a:t>
                </a:r>
                <a:r>
                  <a:rPr lang="en-US" sz="2400" dirty="0" smtClean="0">
                    <a:solidFill>
                      <a:srgbClr val="1E0000"/>
                    </a:solidFill>
                  </a:rPr>
                  <a:t>=1.281 </a:t>
                </a:r>
                <a:r>
                  <a:rPr lang="en-US" sz="2400" dirty="0">
                    <a:solidFill>
                      <a:srgbClr val="1E0000"/>
                    </a:solidFill>
                  </a:rPr>
                  <a:t>and </a:t>
                </a:r>
                <a:r>
                  <a:rPr lang="en-US" sz="2400" dirty="0">
                    <a:solidFill>
                      <a:srgbClr val="1E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baseline="-25000" dirty="0">
                    <a:solidFill>
                      <a:srgbClr val="1E0000"/>
                    </a:solidFill>
                  </a:rPr>
                  <a:t>1</a:t>
                </a:r>
                <a:r>
                  <a:rPr lang="en-US" sz="2400" dirty="0">
                    <a:solidFill>
                      <a:srgbClr val="1E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1E0000"/>
                        </a:solidFill>
                        <a:latin typeface="Cambria Math"/>
                      </a:rPr>
                      <m:t>23.95°</m:t>
                    </m:r>
                  </m:oMath>
                </a14:m>
                <a:endParaRPr lang="en-US" sz="2400" baseline="-25000" dirty="0">
                  <a:solidFill>
                    <a:srgbClr val="1E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9" y="5257800"/>
                <a:ext cx="7548861" cy="830997"/>
              </a:xfrm>
              <a:prstGeom prst="rect">
                <a:avLst/>
              </a:prstGeom>
              <a:blipFill>
                <a:blip r:embed="rId3"/>
                <a:stretch>
                  <a:fillRect l="-1212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09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1066800"/>
          </a:xfrm>
        </p:spPr>
        <p:txBody>
          <a:bodyPr/>
          <a:lstStyle/>
          <a:p>
            <a:r>
              <a:rPr lang="en-US" dirty="0"/>
              <a:t>Infinite Bus GENCLS Implicit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2682240"/>
          </a:xfrm>
        </p:spPr>
        <p:txBody>
          <a:bodyPr/>
          <a:lstStyle/>
          <a:p>
            <a:r>
              <a:rPr lang="en-US" dirty="0"/>
              <a:t>Assume a solid three phase fault is applied at the bus 1 generator terminal, reducing P</a:t>
            </a:r>
            <a:r>
              <a:rPr lang="en-US" baseline="-25000" dirty="0"/>
              <a:t>E1</a:t>
            </a:r>
            <a:r>
              <a:rPr lang="en-US" dirty="0"/>
              <a:t> to zero during the fault, and then the fault is self-cleared at time </a:t>
            </a:r>
            <a:r>
              <a:rPr lang="en-US" dirty="0" err="1"/>
              <a:t>T</a:t>
            </a:r>
            <a:r>
              <a:rPr lang="en-US" baseline="30000" dirty="0" err="1"/>
              <a:t>clear</a:t>
            </a:r>
            <a:r>
              <a:rPr lang="en-US" baseline="-25000" dirty="0"/>
              <a:t>, </a:t>
            </a:r>
            <a:r>
              <a:rPr lang="en-US" dirty="0"/>
              <a:t>resulting in the post-fault system being identical to the pre-fault system </a:t>
            </a:r>
          </a:p>
          <a:p>
            <a:pPr lvl="1"/>
            <a:r>
              <a:rPr lang="en-US" dirty="0"/>
              <a:t>During the fault-on time the equations reduce to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36858"/>
              </p:ext>
            </p:extLst>
          </p:nvPr>
        </p:nvGraphicFramePr>
        <p:xfrm>
          <a:off x="1219200" y="4038600"/>
          <a:ext cx="3048000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4" name="Equation" r:id="rId3" imgW="1396800" imgH="838080" progId="Equation.DSMT4">
                  <p:embed/>
                </p:oleObj>
              </mc:Choice>
              <mc:Fallback>
                <p:oleObj name="Equation" r:id="rId3" imgW="13968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3048000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4191000"/>
            <a:ext cx="3429000" cy="156966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That is, with a solid fault on the terminal of the generator, during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fault P</a:t>
            </a:r>
            <a:r>
              <a:rPr lang="en-US" sz="2400" baseline="-25000" dirty="0" smtClean="0">
                <a:solidFill>
                  <a:srgbClr val="1E0000"/>
                </a:solidFill>
              </a:rPr>
              <a:t>E1</a:t>
            </a:r>
            <a:r>
              <a:rPr lang="en-US" sz="2400" dirty="0" smtClean="0">
                <a:solidFill>
                  <a:srgbClr val="1E0000"/>
                </a:solidFill>
              </a:rPr>
              <a:t> = 0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dirty="0"/>
              <a:t>Infinite Bus GENCLS Implicit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initial conditions are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= 0.02 seconds</a:t>
            </a:r>
          </a:p>
          <a:p>
            <a:r>
              <a:rPr lang="en-US" dirty="0"/>
              <a:t>During the fault the Jacobian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the initial guess for </a:t>
            </a:r>
            <a:r>
              <a:rPr lang="en-US" b="1" dirty="0"/>
              <a:t>x</a:t>
            </a:r>
            <a:r>
              <a:rPr lang="en-US" dirty="0"/>
              <a:t>(0.02) as </a:t>
            </a:r>
            <a:r>
              <a:rPr lang="en-US" b="1" dirty="0"/>
              <a:t>x</a:t>
            </a:r>
            <a:r>
              <a:rPr lang="en-US" dirty="0"/>
              <a:t>(0), and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13402"/>
              </p:ext>
            </p:extLst>
          </p:nvPr>
        </p:nvGraphicFramePr>
        <p:xfrm>
          <a:off x="914400" y="1828800"/>
          <a:ext cx="3042651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2" name="Equation" r:id="rId3" imgW="1625400" imgH="482400" progId="Equation.DSMT4">
                  <p:embed/>
                </p:oleObj>
              </mc:Choice>
              <mc:Fallback>
                <p:oleObj name="Equation" r:id="rId3" imgW="1625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828800"/>
                        <a:ext cx="3042651" cy="90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54939"/>
              </p:ext>
            </p:extLst>
          </p:nvPr>
        </p:nvGraphicFramePr>
        <p:xfrm>
          <a:off x="838200" y="3886200"/>
          <a:ext cx="54022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3" name="Equation" r:id="rId5" imgW="2793960" imgH="457200" progId="Equation.DSMT4">
                  <p:embed/>
                </p:oleObj>
              </mc:Choice>
              <mc:Fallback>
                <p:oleObj name="Equation" r:id="rId5" imgW="2793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54022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414907"/>
              </p:ext>
            </p:extLst>
          </p:nvPr>
        </p:nvGraphicFramePr>
        <p:xfrm>
          <a:off x="854849" y="5461000"/>
          <a:ext cx="25241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4" name="Equation" r:id="rId7" imgW="1244520" imgH="457200" progId="Equation.DSMT4">
                  <p:embed/>
                </p:oleObj>
              </mc:Choice>
              <mc:Fallback>
                <p:oleObj name="Equation" r:id="rId7" imgW="1244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4849" y="5461000"/>
                        <a:ext cx="252412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71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calculate the initial mismatch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b="1" dirty="0"/>
              <a:t>x</a:t>
            </a:r>
            <a:r>
              <a:rPr lang="en-US" dirty="0"/>
              <a:t>(0.02)</a:t>
            </a:r>
            <a:r>
              <a:rPr lang="en-US" baseline="30000" dirty="0"/>
              <a:t>(0)</a:t>
            </a:r>
            <a:r>
              <a:rPr lang="en-US" dirty="0"/>
              <a:t> = </a:t>
            </a:r>
            <a:r>
              <a:rPr lang="en-US" b="1" dirty="0"/>
              <a:t>x</a:t>
            </a:r>
            <a:r>
              <a:rPr lang="en-US" dirty="0"/>
              <a:t>(0) this becomes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946886"/>
              </p:ext>
            </p:extLst>
          </p:nvPr>
        </p:nvGraphicFramePr>
        <p:xfrm>
          <a:off x="508000" y="1905000"/>
          <a:ext cx="80010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6" name="Equation" r:id="rId3" imgW="4000320" imgH="393480" progId="Equation.DSMT4">
                  <p:embed/>
                </p:oleObj>
              </mc:Choice>
              <mc:Fallback>
                <p:oleObj name="Equation" r:id="rId3" imgW="4000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905000"/>
                        <a:ext cx="80010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13755"/>
              </p:ext>
            </p:extLst>
          </p:nvPr>
        </p:nvGraphicFramePr>
        <p:xfrm>
          <a:off x="471488" y="3413442"/>
          <a:ext cx="852011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7" name="Equation" r:id="rId5" imgW="4673520" imgH="482400" progId="Equation.DSMT4">
                  <p:embed/>
                </p:oleObj>
              </mc:Choice>
              <mc:Fallback>
                <p:oleObj name="Equation" r:id="rId5" imgW="4673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3413442"/>
                        <a:ext cx="852011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51376"/>
              </p:ext>
            </p:extLst>
          </p:nvPr>
        </p:nvGraphicFramePr>
        <p:xfrm>
          <a:off x="734060" y="4881562"/>
          <a:ext cx="72644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58" name="Equation" r:id="rId7" imgW="3632040" imgH="495000" progId="Equation.DSMT4">
                  <p:embed/>
                </p:oleObj>
              </mc:Choice>
              <mc:Fallback>
                <p:oleObj name="Equation" r:id="rId7" imgW="36320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" y="4881562"/>
                        <a:ext cx="72644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dirty="0"/>
              <a:t>Infinite Bus GENCLS Implicit Solution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24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Repeating for the next iteration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 we have converged with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dirty="0"/>
              <a:t>Infinite Bus GENCLS Implicit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118969"/>
              </p:ext>
            </p:extLst>
          </p:nvPr>
        </p:nvGraphicFramePr>
        <p:xfrm>
          <a:off x="914400" y="1828800"/>
          <a:ext cx="31670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0" name="Equation" r:id="rId3" imgW="1562040" imgH="457200" progId="Equation.DSMT4">
                  <p:embed/>
                </p:oleObj>
              </mc:Choice>
              <mc:Fallback>
                <p:oleObj name="Equation" r:id="rId3" imgW="1562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1670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042791"/>
              </p:ext>
            </p:extLst>
          </p:nvPr>
        </p:nvGraphicFramePr>
        <p:xfrm>
          <a:off x="768350" y="2971800"/>
          <a:ext cx="7364413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1" name="Equation" r:id="rId5" imgW="4038480" imgH="965160" progId="Equation.DSMT4">
                  <p:embed/>
                </p:oleObj>
              </mc:Choice>
              <mc:Fallback>
                <p:oleObj name="Equation" r:id="rId5" imgW="40384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971800"/>
                        <a:ext cx="7364413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24187"/>
              </p:ext>
            </p:extLst>
          </p:nvPr>
        </p:nvGraphicFramePr>
        <p:xfrm>
          <a:off x="5562600" y="4724400"/>
          <a:ext cx="2565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2" name="Equation" r:id="rId7" imgW="1282680" imgH="457200" progId="Equation.DSMT4">
                  <p:embed/>
                </p:oleObj>
              </mc:Choice>
              <mc:Fallback>
                <p:oleObj name="Equation" r:id="rId7" imgW="1282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724400"/>
                        <a:ext cx="2565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Iteration continues until t = </a:t>
            </a:r>
            <a:r>
              <a:rPr lang="en-US" dirty="0" err="1"/>
              <a:t>T</a:t>
            </a:r>
            <a:r>
              <a:rPr lang="en-US" baseline="30000" dirty="0" err="1"/>
              <a:t>clear</a:t>
            </a:r>
            <a:r>
              <a:rPr lang="en-US" dirty="0"/>
              <a:t>, assumed to be 0.1 seconds in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this point, when the fault is self-cleared, the equations change, requiring a re-evaluation of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30000" dirty="0" err="1"/>
              <a:t>clear</a:t>
            </a:r>
            <a:r>
              <a:rPr lang="en-US" dirty="0"/>
              <a:t>))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dirty="0"/>
              <a:t>Infinite Bus GENCLS Implicit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66121"/>
              </p:ext>
            </p:extLst>
          </p:nvPr>
        </p:nvGraphicFramePr>
        <p:xfrm>
          <a:off x="1219200" y="2286000"/>
          <a:ext cx="2413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4" name="Equation" r:id="rId3" imgW="1206360" imgH="457200" progId="Equation.DSMT4">
                  <p:embed/>
                </p:oleObj>
              </mc:Choice>
              <mc:Fallback>
                <p:oleObj name="Equation" r:id="rId3" imgW="1206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24130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85886"/>
              </p:ext>
            </p:extLst>
          </p:nvPr>
        </p:nvGraphicFramePr>
        <p:xfrm>
          <a:off x="990600" y="4267200"/>
          <a:ext cx="3852863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5" name="Equation" r:id="rId5" imgW="1765080" imgH="863280" progId="Equation.DSMT4">
                  <p:embed/>
                </p:oleObj>
              </mc:Choice>
              <mc:Fallback>
                <p:oleObj name="Equation" r:id="rId5" imgW="176508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3852863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754454"/>
              </p:ext>
            </p:extLst>
          </p:nvPr>
        </p:nvGraphicFramePr>
        <p:xfrm>
          <a:off x="5181600" y="4800600"/>
          <a:ext cx="32988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6" name="Equation" r:id="rId7" imgW="1511280" imgH="457200" progId="Equation.DSMT4">
                  <p:embed/>
                </p:oleObj>
              </mc:Choice>
              <mc:Fallback>
                <p:oleObj name="Equation" r:id="rId7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800600"/>
                        <a:ext cx="32988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2682240"/>
          </a:xfrm>
        </p:spPr>
        <p:txBody>
          <a:bodyPr/>
          <a:lstStyle/>
          <a:p>
            <a:r>
              <a:rPr lang="en-US" dirty="0"/>
              <a:t>With the change in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the Jacobian also changes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Iteration for </a:t>
            </a:r>
            <a:r>
              <a:rPr lang="en-US" b="1" dirty="0"/>
              <a:t>x</a:t>
            </a:r>
            <a:r>
              <a:rPr lang="en-US" dirty="0"/>
              <a:t>(0.12) is as before, except using the new function and the new Jacobian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dirty="0"/>
              <a:t>Infinite Bus GENCLS Implicit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773501"/>
              </p:ext>
            </p:extLst>
          </p:nvPr>
        </p:nvGraphicFramePr>
        <p:xfrm>
          <a:off x="814388" y="1905000"/>
          <a:ext cx="70469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8" name="Equation" r:id="rId3" imgW="3644640" imgH="457200" progId="Equation.DSMT4">
                  <p:embed/>
                </p:oleObj>
              </mc:Choice>
              <mc:Fallback>
                <p:oleObj name="Equation" r:id="rId3" imgW="36446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905000"/>
                        <a:ext cx="70469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63404"/>
              </p:ext>
            </p:extLst>
          </p:nvPr>
        </p:nvGraphicFramePr>
        <p:xfrm>
          <a:off x="230188" y="4038600"/>
          <a:ext cx="86836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9" name="Equation" r:id="rId5" imgW="4444920" imgH="393480" progId="Equation.DSMT4">
                  <p:embed/>
                </p:oleObj>
              </mc:Choice>
              <mc:Fallback>
                <p:oleObj name="Equation" r:id="rId5" imgW="4444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38600"/>
                        <a:ext cx="86836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3933"/>
              </p:ext>
            </p:extLst>
          </p:nvPr>
        </p:nvGraphicFramePr>
        <p:xfrm>
          <a:off x="457200" y="4953000"/>
          <a:ext cx="83312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0" name="Equation" r:id="rId7" imgW="4165560" imgH="495000" progId="Equation.DSMT4">
                  <p:embed/>
                </p:oleObj>
              </mc:Choice>
              <mc:Fallback>
                <p:oleObj name="Equation" r:id="rId7" imgW="41655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83312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6172200"/>
            <a:ext cx="6914137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This also converges quickly, with one or two iterations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As presented for a large system most of the computation is associated with updating and factoring the Jacobian.  But the Jacobian actually changes little and hence seldom needs to be rebuilt/factored</a:t>
            </a:r>
          </a:p>
          <a:p>
            <a:r>
              <a:rPr lang="en-US" dirty="0"/>
              <a:t>Rather than using </a:t>
            </a:r>
            <a:r>
              <a:rPr lang="en-US" b="1" dirty="0"/>
              <a:t>x</a:t>
            </a:r>
            <a:r>
              <a:rPr lang="en-US" dirty="0"/>
              <a:t>(t) as the initial guess for </a:t>
            </a:r>
            <a:r>
              <a:rPr lang="en-US" b="1" dirty="0"/>
              <a:t>x</a:t>
            </a:r>
            <a:r>
              <a:rPr lang="en-US" dirty="0"/>
              <a:t>(</a:t>
            </a:r>
            <a:r>
              <a:rPr lang="en-US" dirty="0" err="1"/>
              <a:t>t+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t</a:t>
            </a:r>
            <a:r>
              <a:rPr lang="en-US" dirty="0"/>
              <a:t>), prediction can be used when previous values are available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66202"/>
              </p:ext>
            </p:extLst>
          </p:nvPr>
        </p:nvGraphicFramePr>
        <p:xfrm>
          <a:off x="1447800" y="4495288"/>
          <a:ext cx="4640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8" name="Equation" r:id="rId3" imgW="2209680" imgH="253800" progId="Equation.DSMT4">
                  <p:embed/>
                </p:oleObj>
              </mc:Choice>
              <mc:Fallback>
                <p:oleObj name="Equation" r:id="rId3" imgW="2209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4495288"/>
                        <a:ext cx="464026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</a:t>
            </a:r>
            <a:r>
              <a:rPr lang="en-US" dirty="0" smtClean="0"/>
              <a:t>System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386840"/>
          </a:xfrm>
        </p:spPr>
        <p:txBody>
          <a:bodyPr/>
          <a:lstStyle/>
          <a:p>
            <a:r>
              <a:rPr lang="en-US" dirty="0"/>
              <a:t>The below graph shows the generator angle for varying values of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t; recall the implicit method is numerically </a:t>
            </a:r>
            <a:br>
              <a:rPr lang="en-US" dirty="0"/>
            </a:br>
            <a:r>
              <a:rPr lang="en-US" dirty="0"/>
              <a:t>stable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1621"/>
            <a:ext cx="7620000" cy="388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 with Two GENROU Machine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Use the same system as before, except with we'll model both generators using GENROUs</a:t>
            </a:r>
          </a:p>
          <a:p>
            <a:pPr lvl="1"/>
            <a:r>
              <a:rPr lang="en-US" dirty="0"/>
              <a:t>For simplicity we'll make both generators identical except set H</a:t>
            </a:r>
            <a:r>
              <a:rPr lang="en-US" baseline="-25000" dirty="0"/>
              <a:t>1</a:t>
            </a:r>
            <a:r>
              <a:rPr lang="en-US" dirty="0"/>
              <a:t>=3, H</a:t>
            </a:r>
            <a:r>
              <a:rPr lang="en-US" baseline="-25000" dirty="0"/>
              <a:t>2</a:t>
            </a:r>
            <a:r>
              <a:rPr lang="en-US" dirty="0"/>
              <a:t>=6; other values are X</a:t>
            </a:r>
            <a:r>
              <a:rPr lang="en-US" baseline="-25000" dirty="0"/>
              <a:t>d</a:t>
            </a:r>
            <a:r>
              <a:rPr lang="en-US" dirty="0"/>
              <a:t>=2.1, X</a:t>
            </a:r>
            <a:r>
              <a:rPr lang="en-US" baseline="-25000" dirty="0"/>
              <a:t>q</a:t>
            </a:r>
            <a:r>
              <a:rPr lang="en-US" dirty="0"/>
              <a:t>=0.5, </a:t>
            </a:r>
            <a:r>
              <a:rPr lang="en-US" dirty="0" err="1"/>
              <a:t>X'</a:t>
            </a:r>
            <a:r>
              <a:rPr lang="en-US" baseline="-25000" dirty="0" err="1"/>
              <a:t>d</a:t>
            </a:r>
            <a:r>
              <a:rPr lang="en-US" dirty="0"/>
              <a:t>=0.2, </a:t>
            </a:r>
            <a:r>
              <a:rPr lang="en-US" dirty="0" err="1"/>
              <a:t>X'</a:t>
            </a:r>
            <a:r>
              <a:rPr lang="en-US" baseline="-25000" dirty="0" err="1"/>
              <a:t>q</a:t>
            </a:r>
            <a:r>
              <a:rPr lang="en-US" dirty="0"/>
              <a:t>=0.5, 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=0.18, X</a:t>
            </a:r>
            <a:r>
              <a:rPr lang="en-US" baseline="-25000" dirty="0"/>
              <a:t>l</a:t>
            </a:r>
            <a:r>
              <a:rPr lang="en-US" dirty="0"/>
              <a:t>=0.15, </a:t>
            </a:r>
            <a:r>
              <a:rPr lang="en-US" dirty="0" err="1"/>
              <a:t>T'</a:t>
            </a:r>
            <a:r>
              <a:rPr lang="en-US" baseline="-25000" dirty="0" err="1"/>
              <a:t>do</a:t>
            </a:r>
            <a:r>
              <a:rPr lang="en-US" dirty="0"/>
              <a:t> = 7.0, </a:t>
            </a:r>
            <a:r>
              <a:rPr lang="en-US" dirty="0" err="1"/>
              <a:t>T'</a:t>
            </a:r>
            <a:r>
              <a:rPr lang="en-US" baseline="-25000" dirty="0" err="1"/>
              <a:t>qo</a:t>
            </a:r>
            <a:r>
              <a:rPr lang="en-US" dirty="0"/>
              <a:t>=0.75, </a:t>
            </a:r>
            <a:r>
              <a:rPr lang="en-US" dirty="0" err="1"/>
              <a:t>T"</a:t>
            </a:r>
            <a:r>
              <a:rPr lang="en-US" baseline="-25000" dirty="0" err="1"/>
              <a:t>do</a:t>
            </a:r>
            <a:r>
              <a:rPr lang="en-US" dirty="0"/>
              <a:t>=0.035, </a:t>
            </a:r>
            <a:r>
              <a:rPr lang="en-US" dirty="0" err="1"/>
              <a:t>T"</a:t>
            </a:r>
            <a:r>
              <a:rPr lang="en-US" baseline="-25000" dirty="0" err="1"/>
              <a:t>qo</a:t>
            </a:r>
            <a:r>
              <a:rPr lang="en-US" dirty="0"/>
              <a:t>=0.05; no saturation</a:t>
            </a:r>
          </a:p>
          <a:p>
            <a:pPr lvl="1"/>
            <a:r>
              <a:rPr lang="en-US" dirty="0"/>
              <a:t>With no saturation the value of the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's are determined (as per </a:t>
            </a:r>
            <a:r>
              <a:rPr lang="en-US" dirty="0" smtClean="0"/>
              <a:t>the earlier lectures) </a:t>
            </a:r>
            <a:r>
              <a:rPr lang="en-US" dirty="0"/>
              <a:t>by solving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Hence for generator 1  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132977"/>
              </p:ext>
            </p:extLst>
          </p:nvPr>
        </p:nvGraphicFramePr>
        <p:xfrm>
          <a:off x="1219200" y="4648200"/>
          <a:ext cx="3276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6" name="Equation" r:id="rId3" imgW="1612900" imgH="279400" progId="Equation.DSMT4">
                  <p:embed/>
                </p:oleObj>
              </mc:Choice>
              <mc:Fallback>
                <p:oleObj name="Equation" r:id="rId3" imgW="161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3276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56828"/>
              </p:ext>
            </p:extLst>
          </p:nvPr>
        </p:nvGraphicFramePr>
        <p:xfrm>
          <a:off x="482600" y="5943600"/>
          <a:ext cx="8153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7" name="Equation" r:id="rId5" imgW="4012920" imgH="253800" progId="Equation.DSMT4">
                  <p:embed/>
                </p:oleObj>
              </mc:Choice>
              <mc:Fallback>
                <p:oleObj name="Equation" r:id="rId5" imgW="4012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943600"/>
                        <a:ext cx="8153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Algebraic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Since the classical model can be formulated with all the values on the network reference frame, initially we just need to add the network equations</a:t>
            </a:r>
          </a:p>
          <a:p>
            <a:r>
              <a:rPr lang="en-US" dirty="0"/>
              <a:t>We'll again formulate the network equations using the form  </a:t>
            </a:r>
          </a:p>
          <a:p>
            <a:endParaRPr lang="en-US" dirty="0"/>
          </a:p>
          <a:p>
            <a:r>
              <a:rPr lang="en-US" dirty="0"/>
              <a:t>As before the complex equations will be expressed using two real equations, with voltages and currents expressed in rectangular coordinates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82071"/>
              </p:ext>
            </p:extLst>
          </p:nvPr>
        </p:nvGraphicFramePr>
        <p:xfrm>
          <a:off x="2019300" y="3505200"/>
          <a:ext cx="4876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2" name="Equation" r:id="rId3" imgW="2184120" imgH="203040" progId="Equation.DSMT4">
                  <p:embed/>
                </p:oleObj>
              </mc:Choice>
              <mc:Fallback>
                <p:oleObj name="Equation" r:id="rId3" imgW="2184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505200"/>
                        <a:ext cx="4876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Algebraic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472440"/>
          </a:xfrm>
        </p:spPr>
        <p:txBody>
          <a:bodyPr/>
          <a:lstStyle/>
          <a:p>
            <a:r>
              <a:rPr lang="en-US" dirty="0"/>
              <a:t>The network equations are as before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45714"/>
              </p:ext>
            </p:extLst>
          </p:nvPr>
        </p:nvGraphicFramePr>
        <p:xfrm>
          <a:off x="766763" y="1752600"/>
          <a:ext cx="74834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6" name="Equation" r:id="rId3" imgW="9372600" imgH="5918040" progId="Equation.DSMT4">
                  <p:embed/>
                </p:oleObj>
              </mc:Choice>
              <mc:Fallback>
                <p:oleObj name="Equation" r:id="rId3" imgW="9372600" imgH="5918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752600"/>
                        <a:ext cx="74834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75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2758440"/>
          </a:xfrm>
        </p:spPr>
        <p:txBody>
          <a:bodyPr/>
          <a:lstStyle/>
          <a:p>
            <a:r>
              <a:rPr lang="en-US" dirty="0"/>
              <a:t>In the simultaneous implicit method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are determined simultaneously; hence in the Jacobian we need to determine the dependence of the network equations on </a:t>
            </a:r>
            <a:r>
              <a:rPr lang="en-US" b="1" dirty="0"/>
              <a:t>x</a:t>
            </a:r>
            <a:r>
              <a:rPr lang="en-US" dirty="0"/>
              <a:t>, and the state equations on </a:t>
            </a:r>
            <a:r>
              <a:rPr lang="en-US" b="1" dirty="0"/>
              <a:t>y</a:t>
            </a:r>
          </a:p>
          <a:p>
            <a:r>
              <a:rPr lang="en-US" dirty="0"/>
              <a:t>With the classical model the Norton current depends on </a:t>
            </a:r>
            <a:r>
              <a:rPr lang="en-US" b="1" dirty="0"/>
              <a:t>x</a:t>
            </a:r>
            <a:r>
              <a:rPr lang="en-US" dirty="0"/>
              <a:t> as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of x and y </a:t>
            </a:r>
            <a:r>
              <a:rPr lang="en-US" dirty="0"/>
              <a:t>with the Classical Model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961048"/>
              </p:ext>
            </p:extLst>
          </p:nvPr>
        </p:nvGraphicFramePr>
        <p:xfrm>
          <a:off x="1752600" y="3505200"/>
          <a:ext cx="61595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0" name="Equation" r:id="rId3" imgW="2971800" imgH="1485720" progId="Equation.DSMT4">
                  <p:embed/>
                </p:oleObj>
              </mc:Choice>
              <mc:Fallback>
                <p:oleObj name="Equation" r:id="rId3" imgW="297180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05200"/>
                        <a:ext cx="615950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81600" y="5638800"/>
            <a:ext cx="3161443" cy="83099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Recall with the classical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model </a:t>
            </a:r>
            <a:r>
              <a:rPr lang="en-US" sz="2400" dirty="0" err="1" smtClean="0">
                <a:solidFill>
                  <a:srgbClr val="1E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1E0000"/>
                </a:solidFill>
              </a:rPr>
              <a:t>i</a:t>
            </a:r>
            <a:r>
              <a:rPr lang="en-US" sz="2400" smtClean="0">
                <a:solidFill>
                  <a:srgbClr val="1E0000"/>
                </a:solidFill>
              </a:rPr>
              <a:t>’ </a:t>
            </a:r>
            <a:r>
              <a:rPr lang="en-US" sz="2400" dirty="0" smtClean="0">
                <a:solidFill>
                  <a:srgbClr val="1E0000"/>
                </a:solidFill>
              </a:rPr>
              <a:t>is constant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005840"/>
          </a:xfrm>
        </p:spPr>
        <p:txBody>
          <a:bodyPr/>
          <a:lstStyle/>
          <a:p>
            <a:r>
              <a:rPr lang="en-US" dirty="0"/>
              <a:t>In the state equations the coupling with </a:t>
            </a:r>
            <a:r>
              <a:rPr lang="en-US" b="1" dirty="0"/>
              <a:t>y</a:t>
            </a:r>
            <a:r>
              <a:rPr lang="en-US" dirty="0"/>
              <a:t> is recognized by noting   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Coupling of x and y </a:t>
            </a:r>
            <a:r>
              <a:rPr lang="en-US" dirty="0"/>
              <a:t>with the Classical Model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52023"/>
              </p:ext>
            </p:extLst>
          </p:nvPr>
        </p:nvGraphicFramePr>
        <p:xfrm>
          <a:off x="457200" y="2362200"/>
          <a:ext cx="83820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4" name="Equation" r:id="rId3" imgW="4635360" imgH="1752480" progId="Equation.DSMT4">
                  <p:embed/>
                </p:oleObj>
              </mc:Choice>
              <mc:Fallback>
                <p:oleObj name="Equation" r:id="rId3" imgW="4635360" imgH="1752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83820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551" y="6070600"/>
            <a:ext cx="6930102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Hence we have </a:t>
            </a:r>
            <a:r>
              <a:rPr lang="en-US" sz="2400" dirty="0" err="1" smtClean="0">
                <a:solidFill>
                  <a:srgbClr val="1E0000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1E0000"/>
                </a:solidFill>
              </a:rPr>
              <a:t>Ei</a:t>
            </a:r>
            <a:r>
              <a:rPr lang="en-US" sz="2400" dirty="0" smtClean="0">
                <a:solidFill>
                  <a:srgbClr val="1E0000"/>
                </a:solidFill>
              </a:rPr>
              <a:t> written in terms of the voltages (</a:t>
            </a:r>
            <a:r>
              <a:rPr lang="en-US" sz="2400" b="1" dirty="0" smtClean="0">
                <a:solidFill>
                  <a:srgbClr val="1E0000"/>
                </a:solidFill>
              </a:rPr>
              <a:t>y</a:t>
            </a:r>
            <a:r>
              <a:rPr lang="en-US" sz="2400" dirty="0" smtClean="0">
                <a:solidFill>
                  <a:srgbClr val="1E0000"/>
                </a:solidFill>
              </a:rPr>
              <a:t>)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281" y="3725868"/>
            <a:ext cx="3025187" cy="904863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These are the algebraic</a:t>
            </a:r>
          </a:p>
          <a:p>
            <a:r>
              <a:rPr lang="en-US" sz="2400" dirty="0" smtClean="0">
                <a:solidFill>
                  <a:srgbClr val="1E0000"/>
                </a:solidFill>
              </a:rPr>
              <a:t>equations</a:t>
            </a:r>
            <a:endParaRPr lang="en-US" sz="2400" dirty="0">
              <a:solidFill>
                <a:srgbClr val="1E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28600" y="1752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and Mismatch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In solving the Newton algorithm the variables now include </a:t>
            </a:r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 (recalling that here </a:t>
            </a:r>
            <a:r>
              <a:rPr lang="en-US" b="1" dirty="0"/>
              <a:t>y</a:t>
            </a:r>
            <a:r>
              <a:rPr lang="en-US" dirty="0"/>
              <a:t> is just the vector of the real and imaginary bus voltages </a:t>
            </a:r>
          </a:p>
          <a:p>
            <a:r>
              <a:rPr lang="en-US" dirty="0"/>
              <a:t>The mismatch equations now include the state integration equations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algebraic equations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319033"/>
              </p:ext>
            </p:extLst>
          </p:nvPr>
        </p:nvGraphicFramePr>
        <p:xfrm>
          <a:off x="838200" y="3657600"/>
          <a:ext cx="80518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0" name="Equation" r:id="rId3" imgW="4025880" imgH="685800" progId="Equation.DSMT4">
                  <p:embed/>
                </p:oleObj>
              </mc:Choice>
              <mc:Fallback>
                <p:oleObj name="Equation" r:id="rId3" imgW="4025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80518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4103"/>
              </p:ext>
            </p:extLst>
          </p:nvPr>
        </p:nvGraphicFramePr>
        <p:xfrm>
          <a:off x="990600" y="5715000"/>
          <a:ext cx="3546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1" name="Equation" r:id="rId5" imgW="1625400" imgH="279360" progId="Equation.DSMT4">
                  <p:embed/>
                </p:oleObj>
              </mc:Choice>
              <mc:Fallback>
                <p:oleObj name="Equation" r:id="rId5" imgW="1625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15000"/>
                        <a:ext cx="3546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6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Since the </a:t>
            </a:r>
            <a:r>
              <a:rPr lang="en-US" b="1" dirty="0"/>
              <a:t>h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and </a:t>
            </a:r>
            <a:r>
              <a:rPr lang="en-US" b="1" dirty="0"/>
              <a:t>g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are coupled, the Jacobian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With the classical model the coupling is the Norton current at bus i depends on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(i.e., </a:t>
            </a:r>
            <a:r>
              <a:rPr lang="en-US" b="1" dirty="0"/>
              <a:t>x</a:t>
            </a:r>
            <a:r>
              <a:rPr lang="en-US" dirty="0"/>
              <a:t>) and the electrical power (</a:t>
            </a:r>
            <a:r>
              <a:rPr lang="en-US" dirty="0" err="1"/>
              <a:t>P</a:t>
            </a:r>
            <a:r>
              <a:rPr lang="en-US" baseline="-25000" dirty="0" err="1"/>
              <a:t>Ei</a:t>
            </a:r>
            <a:r>
              <a:rPr lang="en-US" dirty="0"/>
              <a:t>) in the swing equation depends on </a:t>
            </a:r>
            <a:r>
              <a:rPr lang="en-US" dirty="0" err="1"/>
              <a:t>V</a:t>
            </a:r>
            <a:r>
              <a:rPr lang="en-US" baseline="-25000" dirty="0" err="1"/>
              <a:t>Di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Qi</a:t>
            </a:r>
            <a:r>
              <a:rPr lang="en-US" dirty="0"/>
              <a:t> (i.e., </a:t>
            </a:r>
            <a:r>
              <a:rPr lang="en-US" b="1" dirty="0"/>
              <a:t>y</a:t>
            </a:r>
            <a:r>
              <a:rPr lang="en-US" dirty="0"/>
              <a:t>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094178"/>
              </p:ext>
            </p:extLst>
          </p:nvPr>
        </p:nvGraphicFramePr>
        <p:xfrm>
          <a:off x="762000" y="1905000"/>
          <a:ext cx="7620000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2" name="Equation" r:id="rId3" imgW="3809880" imgH="1498320" progId="Equation.DSMT4">
                  <p:embed/>
                </p:oleObj>
              </mc:Choice>
              <mc:Fallback>
                <p:oleObj name="Equation" r:id="rId3" imgW="380988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7620000" cy="298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9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dependence of the Norton current injections on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In the Jacobian the sign is flipped because we defined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272951"/>
              </p:ext>
            </p:extLst>
          </p:nvPr>
        </p:nvGraphicFramePr>
        <p:xfrm>
          <a:off x="838200" y="1828800"/>
          <a:ext cx="410686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6" name="Equation" r:id="rId3" imgW="1981080" imgH="1396800" progId="Equation.DSMT4">
                  <p:embed/>
                </p:oleObj>
              </mc:Choice>
              <mc:Fallback>
                <p:oleObj name="Equation" r:id="rId3" imgW="1981080" imgH="139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4106863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" y="5420264"/>
                <a:ext cx="36495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b="1" i="1" smtClean="0">
                              <a:solidFill>
                                <a:srgbClr val="1E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𝐠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1E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solidFill>
                                    <a:srgbClr val="1E0000"/>
                                  </a:solidFill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1" i="0" smtClean="0">
                                  <a:solidFill>
                                    <a:srgbClr val="1E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solidFill>
                                    <a:srgbClr val="1E0000"/>
                                  </a:solidFill>
                                  <a:latin typeface="Cambria Math"/>
                                </a:rPr>
                                <m:t>𝐲</m:t>
                              </m:r>
                            </m:e>
                          </m:d>
                          <m:r>
                            <a:rPr lang="en-US" b="1" i="0" smtClean="0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𝐘</m:t>
                          </m:r>
                          <m:r>
                            <m:rPr>
                              <m:nor/>
                            </m:rPr>
                            <a:rPr lang="en-US" b="1" i="1">
                              <a:solidFill>
                                <a:srgbClr val="1E0000"/>
                              </a:solidFill>
                            </a:rPr>
                            <m:t> </m:t>
                          </m:r>
                          <m:r>
                            <a:rPr lang="en-US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𝐕</m:t>
                          </m:r>
                          <m:r>
                            <a:rPr lang="en-US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𝚰</m:t>
                          </m:r>
                          <m:r>
                            <a:rPr lang="en-US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>
                              <a:solidFill>
                                <a:srgbClr val="1E0000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1E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20264"/>
                <a:ext cx="364958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Jacobian Matrix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005840"/>
          </a:xfrm>
        </p:spPr>
        <p:txBody>
          <a:bodyPr/>
          <a:lstStyle/>
          <a:p>
            <a:r>
              <a:rPr lang="en-US" dirty="0"/>
              <a:t>The dependence of the swing equation on the generator terminal voltage is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06475"/>
              </p:ext>
            </p:extLst>
          </p:nvPr>
        </p:nvGraphicFramePr>
        <p:xfrm>
          <a:off x="609600" y="2286000"/>
          <a:ext cx="8255000" cy="426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0" name="Equation" r:id="rId3" imgW="3784320" imgH="1955520" progId="Equation.DSMT4">
                  <p:embed/>
                </p:oleObj>
              </mc:Choice>
              <mc:Fallback>
                <p:oleObj name="Equation" r:id="rId3" imgW="378432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8255000" cy="426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066800"/>
          </a:xfrm>
        </p:spPr>
        <p:txBody>
          <a:bodyPr/>
          <a:lstStyle/>
          <a:p>
            <a:r>
              <a:rPr lang="en-US" dirty="0"/>
              <a:t>Two Bus, Two Gen GENCLS Example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996440"/>
          </a:xfrm>
        </p:spPr>
        <p:txBody>
          <a:bodyPr/>
          <a:lstStyle/>
          <a:p>
            <a:r>
              <a:rPr lang="en-US" dirty="0" smtClean="0"/>
              <a:t>We'll reconsider the two bus, two generator case from the previous lecture ; fault at Bus 1, cleared after 0.06 seconds</a:t>
            </a:r>
          </a:p>
          <a:p>
            <a:pPr lvl="1"/>
            <a:r>
              <a:rPr lang="en-US" dirty="0" smtClean="0"/>
              <a:t>Initial conditions and </a:t>
            </a:r>
            <a:r>
              <a:rPr lang="en-US" b="1" dirty="0" smtClean="0"/>
              <a:t>Y</a:t>
            </a:r>
            <a:r>
              <a:rPr lang="en-US" baseline="-25000" dirty="0" smtClean="0"/>
              <a:t>bus</a:t>
            </a:r>
            <a:r>
              <a:rPr lang="en-US" dirty="0" smtClean="0"/>
              <a:t> are as covered in Lecture 16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37006"/>
          <a:stretch/>
        </p:blipFill>
        <p:spPr bwMode="auto">
          <a:xfrm>
            <a:off x="457200" y="3200400"/>
            <a:ext cx="8064397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5336232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PowerWorld Case </a:t>
            </a:r>
            <a:r>
              <a:rPr lang="en-US" b="1" dirty="0">
                <a:solidFill>
                  <a:srgbClr val="1E0000"/>
                </a:solidFill>
              </a:rPr>
              <a:t>B2_CLS_2Gen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548640"/>
          </a:xfrm>
        </p:spPr>
        <p:txBody>
          <a:bodyPr/>
          <a:lstStyle/>
          <a:p>
            <a:r>
              <a:rPr lang="en-US" dirty="0"/>
              <a:t>Initial terminal voltages are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066800"/>
          </a:xfrm>
        </p:spPr>
        <p:txBody>
          <a:bodyPr/>
          <a:lstStyle/>
          <a:p>
            <a:r>
              <a:rPr lang="en-US" dirty="0"/>
              <a:t>Two Bus, Two Gen GENCLS Example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87737"/>
              </p:ext>
            </p:extLst>
          </p:nvPr>
        </p:nvGraphicFramePr>
        <p:xfrm>
          <a:off x="762000" y="1828800"/>
          <a:ext cx="5765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6" name="Equation" r:id="rId3" imgW="2882880" imgH="1371600" progId="Equation.DSMT4">
                  <p:embed/>
                </p:oleObj>
              </mc:Choice>
              <mc:Fallback>
                <p:oleObj name="Equation" r:id="rId3" imgW="288288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5765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15104"/>
              </p:ext>
            </p:extLst>
          </p:nvPr>
        </p:nvGraphicFramePr>
        <p:xfrm>
          <a:off x="914400" y="4648200"/>
          <a:ext cx="5429250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7" name="Equation" r:id="rId5" imgW="3098800" imgH="889000" progId="Equation.DSMT4">
                  <p:embed/>
                </p:oleObj>
              </mc:Choice>
              <mc:Fallback>
                <p:oleObj name="Equation" r:id="rId5" imgW="3098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5429250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Block Diagram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16652" r="25744" b="3667"/>
          <a:stretch/>
        </p:blipFill>
        <p:spPr bwMode="auto">
          <a:xfrm>
            <a:off x="609600" y="1219198"/>
            <a:ext cx="5791200" cy="553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371600"/>
            <a:ext cx="473206" cy="40011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E0000"/>
                </a:solidFill>
              </a:rPr>
              <a:t>E'</a:t>
            </a:r>
            <a:r>
              <a:rPr lang="en-US" sz="2000" baseline="-25000" dirty="0" err="1" smtClean="0">
                <a:solidFill>
                  <a:srgbClr val="1E0000"/>
                </a:solidFill>
              </a:rPr>
              <a:t>q</a:t>
            </a:r>
            <a:endParaRPr lang="en-US" sz="2000" baseline="-25000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511" y="6172200"/>
            <a:ext cx="473206" cy="40011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1E0000"/>
                </a:solidFill>
              </a:rPr>
              <a:t>E'</a:t>
            </a:r>
            <a:r>
              <a:rPr lang="en-US" sz="2000" baseline="-25000" dirty="0" err="1">
                <a:solidFill>
                  <a:srgbClr val="1E0000"/>
                </a:solidFill>
              </a:rPr>
              <a:t>d</a:t>
            </a:r>
            <a:endParaRPr lang="en-US" sz="2000" baseline="-25000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Bus, Two Gen Initial Jacobian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80286"/>
              </p:ext>
            </p:extLst>
          </p:nvPr>
        </p:nvGraphicFramePr>
        <p:xfrm>
          <a:off x="517525" y="1447800"/>
          <a:ext cx="8266113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8" name="Equation" r:id="rId3" imgW="4952880" imgH="2082600" progId="Equation.DSMT4">
                  <p:embed/>
                </p:oleObj>
              </mc:Choice>
              <mc:Fallback>
                <p:oleObj name="Equation" r:id="rId3" imgW="495288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447800"/>
                        <a:ext cx="8266113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386840"/>
          </a:xfrm>
        </p:spPr>
        <p:txBody>
          <a:bodyPr/>
          <a:lstStyle/>
          <a:p>
            <a:r>
              <a:rPr lang="en-US" dirty="0"/>
              <a:t>The below graph compares the angle for the generator at bus 1 using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t=0.02 between RK2 and the Implicit Trapezoidal; also Implicit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t=0.06</a:t>
            </a:r>
          </a:p>
          <a:p>
            <a:endParaRPr lang="en-US" dirty="0"/>
          </a:p>
        </p:txBody>
      </p:sp>
      <p:pic>
        <p:nvPicPr>
          <p:cNvPr id="4" name="Picture 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87128"/>
            <a:ext cx="64992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Bus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3" y="1524000"/>
            <a:ext cx="8534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65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Bus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467600" cy="449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6026" y="1295400"/>
            <a:ext cx="5599610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Fault at Bus 3 for 0.12 seconds; self-cleared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 with Two GENROU Machine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early approach the </a:t>
            </a:r>
            <a:r>
              <a:rPr lang="en-US" dirty="0"/>
              <a:t>initial state vector is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298411"/>
              </p:ext>
            </p:extLst>
          </p:nvPr>
        </p:nvGraphicFramePr>
        <p:xfrm>
          <a:off x="1682750" y="1905000"/>
          <a:ext cx="2808288" cy="46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8" name="Equation" r:id="rId3" imgW="1663560" imgH="2768400" progId="Equation.DSMT4">
                  <p:embed/>
                </p:oleObj>
              </mc:Choice>
              <mc:Fallback>
                <p:oleObj name="Equation" r:id="rId3" imgW="166356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905000"/>
                        <a:ext cx="2808288" cy="467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1828800"/>
            <a:ext cx="3441968" cy="156966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Note that this is a salient pole machine with </a:t>
            </a:r>
            <a:r>
              <a:rPr lang="en-US" sz="2400" dirty="0" err="1" smtClean="0">
                <a:solidFill>
                  <a:srgbClr val="1E0000"/>
                </a:solidFill>
              </a:rPr>
              <a:t>X'</a:t>
            </a:r>
            <a:r>
              <a:rPr lang="en-US" sz="2400" baseline="-25000" dirty="0" err="1" smtClean="0">
                <a:solidFill>
                  <a:srgbClr val="1E0000"/>
                </a:solidFill>
              </a:rPr>
              <a:t>q</a:t>
            </a:r>
            <a:r>
              <a:rPr lang="en-US" sz="2400" dirty="0" smtClean="0">
                <a:solidFill>
                  <a:srgbClr val="1E0000"/>
                </a:solidFill>
              </a:rPr>
              <a:t>=</a:t>
            </a:r>
            <a:r>
              <a:rPr lang="en-US" sz="2400" dirty="0" err="1" smtClean="0">
                <a:solidFill>
                  <a:srgbClr val="1E00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1E0000"/>
                </a:solidFill>
              </a:rPr>
              <a:t>q</a:t>
            </a:r>
            <a:r>
              <a:rPr lang="en-US" sz="2400" dirty="0" smtClean="0">
                <a:solidFill>
                  <a:srgbClr val="1E0000"/>
                </a:solidFill>
              </a:rPr>
              <a:t>; hence </a:t>
            </a:r>
            <a:r>
              <a:rPr lang="en-US" sz="2400" dirty="0" err="1" smtClean="0">
                <a:solidFill>
                  <a:srgbClr val="1E0000"/>
                </a:solidFill>
              </a:rPr>
              <a:t>E'</a:t>
            </a:r>
            <a:r>
              <a:rPr lang="en-US" sz="2400" baseline="-25000" dirty="0" err="1" smtClean="0">
                <a:solidFill>
                  <a:srgbClr val="1E0000"/>
                </a:solidFill>
              </a:rPr>
              <a:t>d</a:t>
            </a:r>
            <a:r>
              <a:rPr lang="en-US" sz="2400" dirty="0" smtClean="0">
                <a:solidFill>
                  <a:srgbClr val="1E0000"/>
                </a:solidFill>
              </a:rPr>
              <a:t> will always be zero 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2596" y="3581400"/>
            <a:ext cx="3366627" cy="156966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 initial currents in the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err="1" smtClean="0">
                <a:solidFill>
                  <a:srgbClr val="1E0000"/>
                </a:solidFill>
              </a:rPr>
              <a:t>dq</a:t>
            </a:r>
            <a:r>
              <a:rPr lang="en-US" sz="2400" dirty="0" smtClean="0">
                <a:solidFill>
                  <a:srgbClr val="1E0000"/>
                </a:solidFill>
              </a:rPr>
              <a:t> reference frame are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I</a:t>
            </a:r>
            <a:r>
              <a:rPr lang="en-US" sz="2400" baseline="-25000" dirty="0" smtClean="0">
                <a:solidFill>
                  <a:srgbClr val="1E0000"/>
                </a:solidFill>
              </a:rPr>
              <a:t>d1</a:t>
            </a:r>
            <a:r>
              <a:rPr lang="en-US" sz="2400" dirty="0" smtClean="0">
                <a:solidFill>
                  <a:srgbClr val="1E0000"/>
                </a:solidFill>
              </a:rPr>
              <a:t>=0.7872, I</a:t>
            </a:r>
            <a:r>
              <a:rPr lang="en-US" sz="2400" baseline="-25000" dirty="0" smtClean="0">
                <a:solidFill>
                  <a:srgbClr val="1E0000"/>
                </a:solidFill>
              </a:rPr>
              <a:t>q1</a:t>
            </a:r>
            <a:r>
              <a:rPr lang="en-US" sz="2400" dirty="0" smtClean="0">
                <a:solidFill>
                  <a:srgbClr val="1E0000"/>
                </a:solidFill>
              </a:rPr>
              <a:t>=0.6988,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I</a:t>
            </a:r>
            <a:r>
              <a:rPr lang="en-US" sz="2400" baseline="-25000" dirty="0" smtClean="0">
                <a:solidFill>
                  <a:srgbClr val="1E0000"/>
                </a:solidFill>
              </a:rPr>
              <a:t>d2</a:t>
            </a:r>
            <a:r>
              <a:rPr lang="en-US" sz="2400" dirty="0" smtClean="0">
                <a:solidFill>
                  <a:srgbClr val="1E0000"/>
                </a:solidFill>
              </a:rPr>
              <a:t>=0.2314, I</a:t>
            </a:r>
            <a:r>
              <a:rPr lang="en-US" sz="2400" baseline="-25000" dirty="0" smtClean="0">
                <a:solidFill>
                  <a:srgbClr val="1E0000"/>
                </a:solidFill>
              </a:rPr>
              <a:t>q2</a:t>
            </a:r>
            <a:r>
              <a:rPr lang="en-US" sz="2400" dirty="0" smtClean="0">
                <a:solidFill>
                  <a:srgbClr val="1E0000"/>
                </a:solidFill>
              </a:rPr>
              <a:t>=-1.0269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4007828" cy="83099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Initial values of </a:t>
            </a:r>
            <a:r>
              <a:rPr lang="en-US" sz="2400" dirty="0" smtClean="0">
                <a:solidFill>
                  <a:srgbClr val="1E0000"/>
                </a:solidFill>
                <a:sym typeface="Symbol"/>
              </a:rPr>
              <a:t>"</a:t>
            </a:r>
            <a:r>
              <a:rPr lang="en-US" sz="2400" baseline="-25000" dirty="0" smtClean="0">
                <a:solidFill>
                  <a:srgbClr val="1E0000"/>
                </a:solidFill>
                <a:sym typeface="Symbol"/>
              </a:rPr>
              <a:t>q1</a:t>
            </a:r>
            <a:r>
              <a:rPr lang="en-US" sz="2400" dirty="0" smtClean="0">
                <a:solidFill>
                  <a:srgbClr val="1E0000"/>
                </a:solidFill>
                <a:sym typeface="Symbol"/>
              </a:rPr>
              <a:t>= -0.2236,</a:t>
            </a:r>
            <a:br>
              <a:rPr lang="en-US" sz="2400" dirty="0" smtClean="0">
                <a:solidFill>
                  <a:srgbClr val="1E0000"/>
                </a:solidFill>
                <a:sym typeface="Symbol"/>
              </a:rPr>
            </a:br>
            <a:r>
              <a:rPr lang="en-US" sz="2400" dirty="0" smtClean="0">
                <a:solidFill>
                  <a:srgbClr val="1E0000"/>
                </a:solidFill>
                <a:sym typeface="Symbol"/>
              </a:rPr>
              <a:t>and </a:t>
            </a:r>
            <a:r>
              <a:rPr lang="en-US" sz="2400" dirty="0">
                <a:solidFill>
                  <a:srgbClr val="1E0000"/>
                </a:solidFill>
                <a:sym typeface="Symbol"/>
              </a:rPr>
              <a:t></a:t>
            </a:r>
            <a:r>
              <a:rPr lang="en-US" sz="2400" dirty="0" smtClean="0">
                <a:solidFill>
                  <a:srgbClr val="1E0000"/>
                </a:solidFill>
                <a:sym typeface="Symbol"/>
              </a:rPr>
              <a:t>"</a:t>
            </a:r>
            <a:r>
              <a:rPr lang="en-US" sz="2400" baseline="-25000" dirty="0">
                <a:solidFill>
                  <a:srgbClr val="1E0000"/>
                </a:solidFill>
                <a:sym typeface="Symbol"/>
              </a:rPr>
              <a:t>d</a:t>
            </a:r>
            <a:r>
              <a:rPr lang="en-US" sz="2400" baseline="-25000" dirty="0" smtClean="0">
                <a:solidFill>
                  <a:srgbClr val="1E0000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rgbClr val="1E0000"/>
                </a:solidFill>
                <a:sym typeface="Symbol"/>
              </a:rPr>
              <a:t> = 1.179</a:t>
            </a:r>
            <a:endParaRPr lang="en-US" sz="2400" dirty="0">
              <a:solidFill>
                <a:srgbClr val="1E0000"/>
              </a:solidFill>
              <a:latin typeface="Symbol" panose="05050102010706020507" pitchFamily="18" charset="2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GENROU Initial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" t="3" r="49656" b="51665"/>
          <a:stretch/>
        </p:blipFill>
        <p:spPr>
          <a:xfrm>
            <a:off x="457200" y="1371600"/>
            <a:ext cx="7924800" cy="4596384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with Euler's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2834640"/>
          </a:xfrm>
        </p:spPr>
        <p:txBody>
          <a:bodyPr/>
          <a:lstStyle/>
          <a:p>
            <a:r>
              <a:rPr lang="en-US" dirty="0"/>
              <a:t>We'll again solve with Euler's, except with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set now to 0.01 seconds (because now we have a </a:t>
            </a:r>
            <a:r>
              <a:rPr lang="en-US" dirty="0" err="1"/>
              <a:t>subtransient</a:t>
            </a:r>
            <a:r>
              <a:rPr lang="en-US" dirty="0"/>
              <a:t> model with faster dynamics)</a:t>
            </a:r>
          </a:p>
          <a:p>
            <a:pPr lvl="1"/>
            <a:r>
              <a:rPr lang="en-US" dirty="0"/>
              <a:t>We'll also clear the fault at t=0.05 seconds</a:t>
            </a:r>
          </a:p>
          <a:p>
            <a:r>
              <a:rPr lang="en-US" dirty="0"/>
              <a:t>For the more accurate </a:t>
            </a:r>
            <a:r>
              <a:rPr lang="en-US" dirty="0" err="1"/>
              <a:t>subtransient</a:t>
            </a:r>
            <a:r>
              <a:rPr lang="en-US" dirty="0"/>
              <a:t> models the swing equation is written in terms of the torques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80048"/>
              </p:ext>
            </p:extLst>
          </p:nvPr>
        </p:nvGraphicFramePr>
        <p:xfrm>
          <a:off x="685800" y="4114800"/>
          <a:ext cx="58737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2" name="Equation" r:id="rId3" imgW="2692080" imgH="1104840" progId="Equation.DSMT4">
                  <p:embed/>
                </p:oleObj>
              </mc:Choice>
              <mc:Fallback>
                <p:oleObj name="Equation" r:id="rId3" imgW="269208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587375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4181959"/>
            <a:ext cx="2140330" cy="1938992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Other equations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are solved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based upon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the block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diagram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7380" y="6324600"/>
            <a:ext cx="594220" cy="457200"/>
          </a:xfrm>
        </p:spPr>
        <p:txBody>
          <a:bodyPr/>
          <a:lstStyle/>
          <a:p>
            <a:pPr algn="r">
              <a:defRPr/>
            </a:pPr>
            <a:fld id="{0AF38EFD-512B-4531-8A51-5AEF24EFF359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3763</TotalTime>
  <Words>2428</Words>
  <Application>Microsoft Office PowerPoint</Application>
  <PresentationFormat>On-screen Show (4:3)</PresentationFormat>
  <Paragraphs>396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Capsules</vt:lpstr>
      <vt:lpstr>Equation</vt:lpstr>
      <vt:lpstr>ECEN 667  Power System Stability</vt:lpstr>
      <vt:lpstr>Announcements</vt:lpstr>
      <vt:lpstr>Subtransient Models</vt:lpstr>
      <vt:lpstr>Subtransient Models</vt:lpstr>
      <vt:lpstr>Two Bus Example with Two GENROU Machine Models</vt:lpstr>
      <vt:lpstr>GENROU Block Diagram</vt:lpstr>
      <vt:lpstr>Two Bus Example with Two GENROU Machine Models</vt:lpstr>
      <vt:lpstr>PowerWorld GENROU Initial States</vt:lpstr>
      <vt:lpstr>Solving with Euler's</vt:lpstr>
      <vt:lpstr>Norton Equivalent Current Injections</vt:lpstr>
      <vt:lpstr>Moving between DQ and dq</vt:lpstr>
      <vt:lpstr>Bus Admittance Matrix</vt:lpstr>
      <vt:lpstr>Algebraic Solution Verification</vt:lpstr>
      <vt:lpstr>Results</vt:lpstr>
      <vt:lpstr>Results for Longer Time</vt:lpstr>
      <vt:lpstr>Adding More Models</vt:lpstr>
      <vt:lpstr>Two Bus, Two Gen With Exciters</vt:lpstr>
      <vt:lpstr>Viewing the States</vt:lpstr>
      <vt:lpstr>Two Bus Results with Exciters</vt:lpstr>
      <vt:lpstr>Load Models Introduced</vt:lpstr>
      <vt:lpstr>Example 7.4 Case (WSCC 9 Bus)</vt:lpstr>
      <vt:lpstr>Nonlinear Network Equations</vt:lpstr>
      <vt:lpstr>Nonlinear Network Equations</vt:lpstr>
      <vt:lpstr>Nonlinear Network Equations</vt:lpstr>
      <vt:lpstr>Nonlinear Network Equation Newton Solution</vt:lpstr>
      <vt:lpstr>Network Equation Jacobian Matrix</vt:lpstr>
      <vt:lpstr>Network Jacobian Matrix</vt:lpstr>
      <vt:lpstr>Example: Constant Current and Constant Power Load</vt:lpstr>
      <vt:lpstr>Example: Constant Current and Constant Power Load</vt:lpstr>
      <vt:lpstr>Example: Constant Current and Constant Power Load</vt:lpstr>
      <vt:lpstr>Example: 7.4 ZIP Case</vt:lpstr>
      <vt:lpstr>Example 7.4 ZIP One-line</vt:lpstr>
      <vt:lpstr>Example 7.4 ZIP Bus 8 Load Values</vt:lpstr>
      <vt:lpstr>Example: 7.4 ZIP Case Jacobian</vt:lpstr>
      <vt:lpstr>Additional Comments</vt:lpstr>
      <vt:lpstr>Explicit Method Long-Term Solutions</vt:lpstr>
      <vt:lpstr>Simultaneous Implicit</vt:lpstr>
      <vt:lpstr>Simultaneous Implicit</vt:lpstr>
      <vt:lpstr>Nonlinear Trapezoidal </vt:lpstr>
      <vt:lpstr>Nonlinear Trapezoidal using Newton's Method</vt:lpstr>
      <vt:lpstr>Infinite Bus GENCLS Example</vt:lpstr>
      <vt:lpstr>Infinite Bus GENCLS Implicit Solution</vt:lpstr>
      <vt:lpstr>Infinite Bus GENCLS Implicit Solution</vt:lpstr>
      <vt:lpstr>Infinite Bus GENCLS Implicit Solution</vt:lpstr>
      <vt:lpstr>Infinite Bus GENCLS Implicit Solution</vt:lpstr>
      <vt:lpstr>Infinite Bus GENCLS Implicit Solution</vt:lpstr>
      <vt:lpstr>Infinite Bus GENCLS Implicit Solution</vt:lpstr>
      <vt:lpstr>Computational Considerations</vt:lpstr>
      <vt:lpstr>Two Bus System Results</vt:lpstr>
      <vt:lpstr>Adding the Algebraic Constraints</vt:lpstr>
      <vt:lpstr>Adding the Algebraic Constraints</vt:lpstr>
      <vt:lpstr>Coupling of x and y with the Classical Model </vt:lpstr>
      <vt:lpstr>Coupling of x and y with the Classical Model </vt:lpstr>
      <vt:lpstr>Variables and Mismatch Equations</vt:lpstr>
      <vt:lpstr>Jacobian Matrix</vt:lpstr>
      <vt:lpstr>Jacobian Matrix Entries</vt:lpstr>
      <vt:lpstr>Jacobian Matrix Entries</vt:lpstr>
      <vt:lpstr>Two Bus, Two Gen GENCLS Example</vt:lpstr>
      <vt:lpstr>Two Bus, Two Gen GENCLS Example</vt:lpstr>
      <vt:lpstr>Two Bus, Two Gen Initial Jacobian</vt:lpstr>
      <vt:lpstr>Results Comparison</vt:lpstr>
      <vt:lpstr>Four Bus Comparison</vt:lpstr>
      <vt:lpstr>Four Bus Comparison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433</cp:revision>
  <cp:lastPrinted>2021-09-10T12:33:01Z</cp:lastPrinted>
  <dcterms:created xsi:type="dcterms:W3CDTF">2000-05-11T14:27:08Z</dcterms:created>
  <dcterms:modified xsi:type="dcterms:W3CDTF">2021-10-19T16:26:26Z</dcterms:modified>
</cp:coreProperties>
</file>