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50"/>
  </p:notesMasterIdLst>
  <p:handoutMasterIdLst>
    <p:handoutMasterId r:id="rId51"/>
  </p:handoutMasterIdLst>
  <p:sldIdLst>
    <p:sldId id="258" r:id="rId2"/>
    <p:sldId id="399" r:id="rId3"/>
    <p:sldId id="1040" r:id="rId4"/>
    <p:sldId id="1041" r:id="rId5"/>
    <p:sldId id="1042" r:id="rId6"/>
    <p:sldId id="1043" r:id="rId7"/>
    <p:sldId id="1044" r:id="rId8"/>
    <p:sldId id="1045" r:id="rId9"/>
    <p:sldId id="1046" r:id="rId10"/>
    <p:sldId id="1047" r:id="rId11"/>
    <p:sldId id="1048" r:id="rId12"/>
    <p:sldId id="1060" r:id="rId13"/>
    <p:sldId id="1049" r:id="rId14"/>
    <p:sldId id="1050" r:id="rId15"/>
    <p:sldId id="1051" r:id="rId16"/>
    <p:sldId id="1052" r:id="rId17"/>
    <p:sldId id="1053" r:id="rId18"/>
    <p:sldId id="1054" r:id="rId19"/>
    <p:sldId id="1055" r:id="rId20"/>
    <p:sldId id="1061" r:id="rId21"/>
    <p:sldId id="1062" r:id="rId22"/>
    <p:sldId id="1063" r:id="rId23"/>
    <p:sldId id="1064" r:id="rId24"/>
    <p:sldId id="1065" r:id="rId25"/>
    <p:sldId id="1066" r:id="rId26"/>
    <p:sldId id="1067" r:id="rId27"/>
    <p:sldId id="1068" r:id="rId28"/>
    <p:sldId id="1069" r:id="rId29"/>
    <p:sldId id="1070" r:id="rId30"/>
    <p:sldId id="1071" r:id="rId31"/>
    <p:sldId id="1072" r:id="rId32"/>
    <p:sldId id="1076" r:id="rId33"/>
    <p:sldId id="1077" r:id="rId34"/>
    <p:sldId id="1078" r:id="rId35"/>
    <p:sldId id="1079" r:id="rId36"/>
    <p:sldId id="1080" r:id="rId37"/>
    <p:sldId id="1081" r:id="rId38"/>
    <p:sldId id="1082" r:id="rId39"/>
    <p:sldId id="1083" r:id="rId40"/>
    <p:sldId id="1084" r:id="rId41"/>
    <p:sldId id="1085" r:id="rId42"/>
    <p:sldId id="1086" r:id="rId43"/>
    <p:sldId id="1087" r:id="rId44"/>
    <p:sldId id="1088" r:id="rId45"/>
    <p:sldId id="1089" r:id="rId46"/>
    <p:sldId id="1090" r:id="rId47"/>
    <p:sldId id="1091" r:id="rId48"/>
    <p:sldId id="1092" r:id="rId49"/>
  </p:sldIdLst>
  <p:sldSz cx="9144000" cy="6858000" type="screen4x3"/>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87" d="100"/>
          <a:sy n="87" d="100"/>
        </p:scale>
        <p:origin x="1142"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0:36:11.326"/>
    </inkml:context>
    <inkml:brush xml:id="br0">
      <inkml:brushProperty name="width" value="0.05" units="cm"/>
      <inkml:brushProperty name="height" value="0.05" units="cm"/>
      <inkml:brushProperty name="color" value="#E71224"/>
    </inkml:brush>
  </inkml:definitions>
  <inkml:trace contextRef="#ctx0" brushRef="#br0">1468 150 24575,'-5'-3'0,"0"-1"0,-1 1 0,1 1 0,-1-1 0,0 1 0,0 0 0,0 0 0,-11-2 0,-11-3 0,-28-13 0,17 4 0,-1 2 0,-1 2 0,0 2 0,-69-8 0,-16 8 0,-186-5 0,248 14 0,29-1 0,1 2 0,-60 8 0,83-5 0,0 0 0,1 1 0,-1 0 0,1 0 0,0 1 0,0 1 0,1 0 0,-12 9 0,-70 66 0,47-40 0,28-26 0,0 1 0,0 0 0,2 1 0,-25 38 0,32-43 0,1 0 0,0 1 0,0-1 0,2 1 0,-1 0 0,2 1 0,0-1 0,0 1 0,0 18 0,3 184 0,2-96 0,1-71 0,3-2 0,1 1 0,3-1 0,27 81 0,21 29 0,-8-26 0,-36-95 0,1 0 0,2-1 0,25 39 0,73 94 0,-110-161 0,18 25 0,2-2 0,40 41 0,-48-56 0,0-1 0,0-1 0,1 0 0,1-1 0,39 18 0,41 14 0,162 67 0,-173-78 0,94 22 0,-51-27 0,2-5 0,206 9 0,-141-28 0,211-24 0,-211-4 0,-1-9 0,199-60 0,57-59 0,-401 129 0,-2-2 0,49-32 0,-68 37 0,-2-2 0,0 0 0,-2-2 0,30-33 0,-24 14 0,-2 0 0,-1-2 0,30-67 0,-54 99 0,-1 0 0,-1 0 0,0-1 0,0 1 0,-2-1 0,1 0 0,-2 0 0,0-14 0,-1-4 0,-1 0 0,-9-45 0,7 56 0,-2 1 0,0 0 0,-2 0 0,0 0 0,-1 1 0,-1 0 0,0 0 0,-2 1 0,0 1 0,-1 0 0,-1 0 0,-17-17 0,-176-170 0,29 30 0,130 125 0,-130-126 0,151 153 0,-1 1 0,-1 1 0,0 2 0,-2 1 0,-40-18 0,42 25 0,1 1 0,-2 1 0,1 2 0,-1 0 0,0 2 0,0 1 0,-59 3 0,-82 0 0,-85 3 0,205 2 0,-64 13 0,-30 4 0,-185-18 33,185-5-1431,123 1-5428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0:36:22.894"/>
    </inkml:context>
    <inkml:brush xml:id="br0">
      <inkml:brushProperty name="width" value="0.05" units="cm"/>
      <inkml:brushProperty name="height" value="0.05" units="cm"/>
      <inkml:brushProperty name="color" value="#E71224"/>
    </inkml:brush>
  </inkml:definitions>
  <inkml:trace contextRef="#ctx0" brushRef="#br0">0 25 24575,'0'-5'0,"0"-4"0,0-2-8191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0:36:29.213"/>
    </inkml:context>
    <inkml:brush xml:id="br0">
      <inkml:brushProperty name="width" value="0.05" units="cm"/>
      <inkml:brushProperty name="height" value="0.05" units="cm"/>
      <inkml:brushProperty name="color" value="#E71224"/>
    </inkml:brush>
  </inkml:definitions>
  <inkml:trace contextRef="#ctx0" brushRef="#br0">1517 100 24575,'-810'0'0,"790"1"0,0 1 0,0 1 0,0 1 0,0 0 0,1 2 0,-1 0 0,1 1 0,1 1 0,-27 15 0,-5 7 0,-91 73 0,110-75 0,0 2 0,3 0 0,0 2 0,-45 70 0,62-83 0,1 0 0,-12 32 0,10-22 0,4-6 0,2-1 0,0 1 0,1 1 0,-2 42 0,1-12 0,-3 48 0,8 161 0,3-123 0,0-101 0,1 0 0,2 1 0,2-1 0,1-1 0,2 0 0,2 0 0,2-1 0,1 0 0,31 55 0,-19-47 0,1-2 0,2-1 0,2-1 0,2-1 0,1-3 0,76 63 0,-90-83 0,1-1 0,1-2 0,38 20 0,-46-28 0,0 0 0,1-1 0,-1 0 0,1-1 0,0-1 0,0-1 0,21 1 0,56-3 0,1-4 0,0-4 0,105-23 0,-85 8 0,299-63 0,-5-24 0,-74-28 0,-283 115 0,-46 21 0,305-149 0,-256 121 0,0-4 0,-2-1 0,68-61 0,240-263 0,-347 344 0,-1-1 0,0-1 0,19-34 0,-26 40 0,0 0 0,-1 0 0,-1 0 0,1-1 0,-2 0 0,0 1 0,0-1 0,0-13 0,-2 21 0,-1-170 0,-1 150 0,-1-1 0,0 1 0,-2 0 0,-1 0 0,-9-24 0,7 33 0,0 0 0,-1 1 0,-1 0 0,0 0 0,-14-13 0,5 4 0,-15-18 0,-1 2 0,-53-46 0,59 65 0,-1 0 0,0 2 0,-2 2 0,1 1 0,-54-18 0,-38-18 0,97 41 0,0 1 0,-1 1 0,0 1 0,-31-3 0,-18-5 0,11 1 0,-1 3 0,0 3 0,-112 0 0,52 6 0,-108 5 0,214 0 33,1 1 1,-1 0-1,-20 9 0,-32 7-1531,51-16-5328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0:36:31.322"/>
    </inkml:context>
    <inkml:brush xml:id="br0">
      <inkml:brushProperty name="width" value="0.05" units="cm"/>
      <inkml:brushProperty name="height" value="0.05" units="cm"/>
      <inkml:brushProperty name="color" value="#E71224"/>
    </inkml:brush>
  </inkml:definitions>
  <inkml:trace contextRef="#ctx0" brushRef="#br0">75 23 24575,'-14'1'0,"10"-1"0,0 1 0,0-1 0,0 0 0,1 0 0,-1 0 0,0 0 0,0-1 0,0 0 0,1 0 0,-1 0 0,0 0 0,1 0 0,-1-1 0,-3-1 0,7 2 0,0 1 0,-1 0 0,1 0 0,0-1 0,0 1 0,0 0 0,0 0 0,0-1 0,0 1 0,0 0 0,0 0 0,0-1 0,0 1 0,0 0 0,0 0 0,0-1 0,0 1 0,0 0 0,1-1 0,-1 1 0,0 0 0,0 0 0,0 0 0,0-1 0,0 1 0,1 0 0,-1 0 0,0-1 0,0 1 0,0 0 0,0 0 0,1 0 0,-1 0 0,0 0 0,0-1 0,1 1 0,-1 0 0,0 0 0,0 0 0,1 0 0,-1 0 0,0 0 0,0 0 0,1 0 0,-1 0 0,0 0 0,0 0 0,1 0 0,-1 0 0,1 0 0,15-4 0,-8 4 0,-1 0 0,1 0 0,0 1 0,-1 0 0,1 0 0,-1 1 0,1-1 0,-1 2 0,0-1 0,1 1 0,9 6 0,-8-4 0,0 0 0,0 1 0,0 0 0,-1 0 0,0 1 0,0 0 0,-1 1 0,7 8 0,-11-10 0,0-1 0,0 1 0,0 0 0,-1 1 0,0-1 0,0 0 0,0 1 0,-1-1 0,0 1 0,0-1 0,-1 11 0,0 10 0,-6 37 0,6-62 0,-2 10 0,-1-1 0,0 0 0,0 0 0,-1 0 0,-1 0 0,-10 18 0,1-6 0,-32 40 0,39-55 20,0 1 0,0 1 0,1-1 0,0 1 0,-7 17 0,11-21-144,1 0 0,-1 0 1,1 0-1,0 0 0,0 0 0,0 1 1,1-1-1,0 0 0,1 0 0,-1 1 1,4 11-1,2 3-6702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0:36:32.049"/>
    </inkml:context>
    <inkml:brush xml:id="br0">
      <inkml:brushProperty name="width" value="0.05" units="cm"/>
      <inkml:brushProperty name="height" value="0.05" units="cm"/>
      <inkml:brushProperty name="color" value="#E71224"/>
    </inkml:brush>
  </inkml:definitions>
  <inkml:trace contextRef="#ctx0" brushRef="#br0">0 5 24575,'0'-5'0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0:43:17.282"/>
    </inkml:context>
    <inkml:brush xml:id="br0">
      <inkml:brushProperty name="width" value="0.05" units="cm"/>
      <inkml:brushProperty name="height" value="0.05" units="cm"/>
      <inkml:brushProperty name="color" value="#E71224"/>
    </inkml:brush>
  </inkml:definitions>
  <inkml:trace contextRef="#ctx0" brushRef="#br0">3008 148 24575,'-1676'0'0,"1619"0"0,0 3 0,0 3 0,1 2 0,0 2 0,-93 31 0,-240 106 0,317-118 0,3-5 0,-103 23 0,163-44 0,-1 0 0,0 1 0,1 1 0,0-1 0,0 2 0,0-1 0,1 1 0,-1 0 0,1 1 0,-7 7 0,4-2 0,0 0 0,1 0 0,0 1 0,1 0 0,-13 25 0,18-29 0,0 1 0,1 0 0,1 0 0,0 0 0,0 1 0,1-1 0,0 0 0,0 1 0,2-1 0,-1 1 0,1-1 0,1 0 0,-1 0 0,2 1 0,0-1 0,0-1 0,0 1 0,1 0 0,1-1 0,0 0 0,0 0 0,1 0 0,8 10 0,0-3 0,1 0 0,0-1 0,2 0 0,-1-1 0,2-1 0,0-1 0,0 0 0,1-2 0,1 0 0,33 12 0,-41-18 0,393 111 0,-256-94 0,236 4 0,-37-5 0,296 22 0,5-25 0,-611-16 0,581 22 0,-12-1 0,11 3 0,-590-22 0,-1 2 0,44 12 0,-45-10 0,0-1 0,0-1 0,35 2 0,543-8 0,0-30 0,-451 21 0,656-22 0,-714 33 0,96 2 0,272-31 0,48-17 0,-96 42 0,-1 1 0,-368-2 0,67-15 0,34-4 0,160-18 0,-265 34 0,10-1 0,53-17 0,-86 20 0,1 1 0,-1 0 0,1 2 0,0 0 0,22 2 0,100 12 0,4 0 0,-79-13 0,103-14 0,-127 9 0,-15 3 0,1-1 0,-1-2 0,42-14 0,5-5 0,-46 17 0,0-2 0,-1-2 0,29-14 0,-32 13 0,40-15 0,-41 19 0,0-1 0,25-15 0,-35 17 0,-1-1 0,0 0 0,0-1 0,22-23 0,-30 28 0,-1-1 0,0 0 0,0 0 0,0 0 0,-1 0 0,0 0 0,0 0 0,-1-1 0,0 0 0,0 1 0,0-1 0,-1 0 0,1-13 0,-1 3 0,0 0 0,-2 0 0,0-1 0,-4-19 0,4 30 0,-1 1 0,0 0 0,-1 0 0,1 0 0,-1 0 0,0 0 0,-1 0 0,1 1 0,-1-1 0,0 1 0,0 0 0,-1 0 0,0 1 0,-5-5 0,-26-18 0,-2 2 0,0 2 0,-2 1 0,0 2 0,-2 2 0,0 2 0,-81-21 0,-172-52 0,-3-2 0,42 33 0,-418-39 0,423 81 0,-279 17 0,448 6 0,-135 31 0,45-6 0,-262 44 0,54-8 0,82-9 0,15-2 0,128-29 0,-186 23 0,142-29 0,-107 4 0,-1234-27 0,1362-12 0,16 1 0,-343 13 0,464-4 0,1-1 0,-79-19 0,27 4 0,50 9 0,2-2 0,0-1 0,1-2 0,0-2 0,-57-33 0,76 40 0,0 2 0,-25-8 0,24 9 0,0 0 0,-23-13 0,-1-2-1365,24 15-5461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0:43:19.776"/>
    </inkml:context>
    <inkml:brush xml:id="br0">
      <inkml:brushProperty name="width" value="0.05" units="cm"/>
      <inkml:brushProperty name="height" value="0.05" units="cm"/>
      <inkml:brushProperty name="color" value="#E71224"/>
    </inkml:brush>
  </inkml:definitions>
  <inkml:trace contextRef="#ctx0" brushRef="#br0">906 0 24575,'-62'3'0,"-100"18"0,61-6 0,50-9 0,1 2 0,0 3 0,-49 16 0,89-23 0,0 1 0,0 0 0,1 1 0,0 0 0,0 0 0,1 1 0,-11 11 0,-52 62 0,60-68 0,-5 9 0,0 1 0,1 1 0,1 0 0,2 1 0,0 0 0,1 1 0,2 0 0,0 1 0,2 0 0,1 0 0,1 0 0,1 1 0,0 28 0,2-22 0,-8 46 0,-2 28 0,11-93 0,2 1 0,0-1 0,1 0 0,0 0 0,1 0 0,1 0 0,0 0 0,1 0 0,1-1 0,0 0 0,0 0 0,1-1 0,1 0 0,0 0 0,1 0 0,0-1 0,1-1 0,0 1 0,15 10 0,17 11 0,1-2 0,2-3 0,93 43 0,-52-26 0,110 44 0,-162-75 0,0-2 0,1-2 0,70 9 0,-79-15 0,-1-1 0,1-2 0,0-1 0,0-1 0,0-1 0,-1-1 0,1-1 0,36-13 0,74-46 0,-127 59 0,58-27 0,-31 15 0,66-42 0,-75 39 0,-1-2 0,-1 0 0,-1-2 0,-2-1 0,0-1 0,-2-1 0,0 0 0,20-41 0,-34 56 0,-1 0 0,0-1 0,-1 1 0,0-1 0,-1 0 0,0 0 0,1-19 0,-4-96 0,-2 76 0,1 39 0,0 0 0,-1 1 0,0-1 0,-1 1 0,-1 0 0,0-1 0,-1 2 0,0-1 0,-1 0 0,-9-14 0,-10-11 0,-49-55 0,33 45 0,-4-11 0,10 12 0,-2 2 0,-61-56 0,86 90-81,-1 2-1,0 0 0,-20-10 1,17 11-958,-4-4-5787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0:43:22.474"/>
    </inkml:context>
    <inkml:brush xml:id="br0">
      <inkml:brushProperty name="width" value="0.05" units="cm"/>
      <inkml:brushProperty name="height" value="0.05" units="cm"/>
      <inkml:brushProperty name="color" value="#E71224"/>
    </inkml:brush>
  </inkml:definitions>
  <inkml:trace contextRef="#ctx0" brushRef="#br0">2054 343 24575,'-1469'0'0,"1420"0"0,1 2 0,-1 3 0,-77 16 0,118-19 0,0 1 0,0 0 0,0 1 0,1-1 0,-1 2 0,1-1 0,0 1 0,0 0 0,0 0 0,-8 9 0,-3 6 0,-31 43 0,16-18 0,19-28 0,1 0 0,0 1 0,2 1 0,0 0 0,1 0 0,1 1 0,1 0 0,0 1 0,2 0 0,0 0 0,2 0 0,0 1 0,-1 27 0,4-12 0,2 0 0,1-1 0,2 1 0,2-1 0,1 0 0,2 0 0,16 43 0,-10-45 0,2-1 0,1-1 0,2 0 0,1-2 0,1 0 0,1-2 0,2 0 0,1-1 0,50 38 0,-35-31 0,1-2 0,2-2 0,1-2 0,2-2 0,0-2 0,66 23 0,-33-21 3,0-4 0,2-4 0,0-3 0,123 6 0,334-19-156,-485-4 102,810-52-830,-642 37 817,847-6 1198,-748 10-1134,-145 4 0,592-54 0,-572 50 0,0-1 0,-151 9 0,-1-2 0,61-19 0,-49 9 0,0-2 0,-1-3 0,-2-2 0,0-3 0,-2-1 0,57-43 0,-68 42 0,-25 20 0,-2-1 0,1 0 0,22-23 0,-33 29 0,1-1 0,-1 1 0,0-1 0,0 1 0,-1-1 0,0 0 0,1 0 0,-1 0 0,-1 0 0,1 0 0,-1-1 0,0 1 0,0 0 0,-1-1 0,1 1 0,-1-8 0,-2 1 0,0-1 0,0 1 0,-1 0 0,-1 0 0,0 0 0,0 1 0,-1-1 0,-1 1 0,0 0 0,0 1 0,-13-17 0,-10-8 0,-61-57 0,64 67 0,-57-51 0,-4 4 0,-2 4 0,-3 3 0,-3 5 0,-3 4 0,-123-51 0,68 42 0,-3 7 0,-2 8 0,-2 6 0,-174-25 0,207 49 0,-310-42 0,64 41 0,168 14 0,41-2 0,-247 18 0,370-3 0,0 2 0,1 2 0,0 2 0,1 1 0,0 2 0,-58 32 0,-72 47 0,-40 18 0,146-91-1365,44-14-5461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1:20:13.261"/>
    </inkml:context>
    <inkml:brush xml:id="br0">
      <inkml:brushProperty name="width" value="0.05" units="cm"/>
      <inkml:brushProperty name="height" value="0.05" units="cm"/>
      <inkml:brushProperty name="color" value="#E71224"/>
    </inkml:brush>
  </inkml:definitions>
  <inkml:trace contextRef="#ctx0" brushRef="#br0">3650 99 24575,'-910'0'0,"655"15"0,159-7 0,-5 6 0,-166 42 0,198-39 0,22-3 0,1 2 0,-83 41 0,98-43 0,-3 0 0,-66 17 0,1 0 0,-340 139 0,382-147 0,1 3 0,-92 57 0,-41 52 0,132-95 0,-99 95 0,138-117 0,1 1 0,1 1 0,0 1 0,2 0 0,0 1 0,2 0 0,0 1 0,-15 42 0,22-49 0,-24 72 0,4 2 0,-20 132 0,8 410 0,27-366 0,4 308 0,3-98 0,-20-214 0,0-20 0,16 121 0,2-40 0,11 259-291,29 1-190,-10-213 347,-14-191 106,20 475-185,-30-619 287,1 0-1,7 38 0,-6-61 7,0 1 0,1-1-1,0 0 1,1 0 0,0 0-1,1-1 1,1 1 0,14 19 0,27 22-12,2-1 0,92 73 1,-31-30-65,39 44-4,222 187 0,-315-283 0,2-3 0,1-3 0,2-2 0,131 53 0,42-23 0,-69-22 0,-44-10 15,1-6 0,202 17-1,251-17-583,-562-27 530,505 8-84,237 7 134,-581-8-94,1573 41-3387,-1544-47 3470,713-4 0,-140-72-257,-227 12-53,-451 56 304,42-2 1368,216-43 0,-350 51-1244,6-2 17,0 0-1,0 0 0,0-1 0,0-1 0,-1 0 1,0-1-1,0 0 0,13-9 0,19-21 204,48-47 0,-49 42-319,76-56-1,-89 77-18,2 2 0,1 1 0,0 1 0,1 2 0,45-13 0,-26 13 0,0 3 0,106-8 0,-12 16 0,244 27 0,198 3-29,-287-19-461,-183-3 419,602 9 39,-28-11 454,-217 4-183,394-31-239,-503-26 0,-357 48 0,11-3 0,-1 0 0,1-2 0,-1 0 0,-1-1 0,0-1 0,0 0 0,0-2 0,-1 0 0,30-26 0,-18 10 0,-2-1 0,0-1 0,-2-2 0,28-42 0,-46 59 0,0 0 0,-1 0 0,-1 0 0,-1-1 0,0 0 0,0 0 0,-2 0 0,0 0 0,0-1 0,-2 1 0,0-1 0,-1-19 0,-3-20 0,-3 0 0,-15-60 0,-18-60-175,-7 2 1,-8 1-1,-8 4 0,-6 2 0,-163-281 0,192 382 175,-4 2 0,-2 1 0,-3 3 0,-72-70 0,-466-474 503,310 310-132,159 170-215,-85-88-132,134 146-26,-86-62-1,127 107 3,0-2 0,1 0 0,1-2 0,2-1 0,0 0 0,2-2 0,0-1 0,2 0 0,-22-44 0,-26-72-473,-83-257-1,-12-172-617,145 511 1075,-26-102-12,-193-658-327,209 747 660,-2 2-1,-4 0 1,-51-81 0,53 106-102,-1 1 0,-3 2 0,-1 1 0,-3 3 0,-51-45 0,10 22-203,-3 3 0,-2 4 0,-3 4 0,-2 4 0,-129-51 0,-203-30 0,276 90 0,64 17 0,-76-23 0,-241-37 0,50 11 0,37 5 0,-177 15 0,199 25 0,-463-5 0,-120 0 0,641 3 0,107 11 0,-169-2 0,271 20 0,-7 2 0,1-2 0,0-2 0,0-1 0,0 0 0,-39-12 0,37 8 0,-1 0 0,0 2 0,-58-2 0,64 6 0,-73-10 0,-23-1 0,49 11 0,0 3 0,-78 13 0,89-9 0,-1-2 0,-76-5 0,-49 2 0,4 22 0,142-19 0,-74 17 0,78-13 0,0-1 0,-57 3 0,-420-11 0,497-1 0,0 0 0,1-1-1,-1-1 1,1 0 0,0-2 0,0 0-1,0-1 1,-20-11 0,-30-12-1363,46 23-5463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1:51.556"/>
    </inkml:context>
    <inkml:brush xml:id="br0">
      <inkml:brushProperty name="width" value="0.05" units="cm"/>
      <inkml:brushProperty name="height" value="0.05" units="cm"/>
      <inkml:brushProperty name="color" value="#E71224"/>
    </inkml:brush>
  </inkml:definitions>
  <inkml:trace contextRef="#ctx0" brushRef="#br0">1786 199 24575,'-11'-11'0,"0"1"0,-1 1 0,0 0 0,-1 1 0,0 0 0,-26-11 0,-2 3 0,-47-12 0,9 6 0,-1 4 0,-1 3 0,-101-5 0,-386 15 0,312 7 0,240-2 0,0 0 0,1 2 0,-1 0 0,1 1 0,0 0 0,-18 7 0,26-8 0,0 1 0,0 1 0,0-1 0,0 1 0,1 0 0,-1 1 0,1 0 0,0 0 0,0 0 0,1 0 0,0 1 0,0 0 0,0 0 0,-4 9 0,-4 7 0,2 2 0,1-1 0,1 1 0,1 1 0,1-1 0,1 1 0,1 1 0,1-1 0,0 42 0,3-44 0,1 262 0,2-238 0,3-1 0,2 1 0,25 90 0,-26-117 0,1 0 0,2 0 0,0-1 0,1 0 0,0 0 0,2-1 0,0 0 0,1-1 0,1-1 0,1 0 0,0-1 0,1-1 0,0 0 0,1-1 0,1-1 0,0 0 0,19 8 0,30 10 4,0-3 0,104 26-1,148 13-150,-89-32-80,1-10 0,346-8 0,-557-17 227,48-1 0,102-16 0,-166 18 21,0-1 0,0 0 1,0 0-1,1-1 1,-1 1-1,0-1 0,-1 0 1,1 0-1,0 0 0,-1 0 1,1-1-1,-1 1 1,1-1-1,2-4 0,-1 1 55,0-1-1,-1 0 0,0-1 0,0 1 0,3-12 0,3-4-29,-3 6-46,-2 0 0,0 0 0,0-1 0,-2 0 0,0 0 0,0-19 0,-3-113 0,-2 78 0,2 60 0,0 0 0,0 1 0,0 0 0,-1 0 0,0 0 0,-1 0 0,-1 0 0,0 0 0,0 0 0,-5-10 0,-4-2 20,-1 0 0,-1 1 0,-1 1 0,0 0 0,-24-22 0,1 5-763,-65-49 1,72 64-6084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1:52.751"/>
    </inkml:context>
    <inkml:brush xml:id="br0">
      <inkml:brushProperty name="width" value="0.05" units="cm"/>
      <inkml:brushProperty name="height" value="0.05" units="cm"/>
      <inkml:brushProperty name="color" value="#E71224"/>
    </inkml:brush>
  </inkml:definitions>
  <inkml:trace contextRef="#ctx0" brushRef="#br0">202 148 24575,'0'-1'0,"-1"0"0,1 0 0,-1 0 0,1 0 0,-1 0 0,0 0 0,1 0 0,-1 0 0,0 0 0,1 0 0,-1 0 0,0 1 0,0-1 0,0 0 0,0 1 0,0-1 0,0 0 0,0 1 0,0-1 0,0 1 0,0 0 0,0-1 0,0 1 0,-1 0 0,1-1 0,0 1 0,-2 0 0,-37-4 0,35 3 0,-3 1 0,0-1 0,0 1 0,0 1 0,0-1 0,1 2 0,-1-1 0,-9 3 0,14-3 0,0 0 0,0 1 0,1-1 0,-1 1 0,0-1 0,1 1 0,-1 0 0,1 0 0,0 0 0,-1 1 0,1-1 0,0 0 0,0 1 0,1-1 0,-1 1 0,0 0 0,1 0 0,0-1 0,0 1 0,-1 0 0,0 5 0,-3 22 0,2 0 0,1 0 0,1 1 0,1-1 0,5 38 0,-4-67 0,1 13 0,0 0 0,1 0 0,1 0 0,1-1 0,0 1 0,0-1 0,2 0 0,-1 0 0,2-1 0,-1 0 0,2 0 0,0-1 0,0 0 0,1-1 0,0 1 0,13 8 0,-14-11 0,0-1 0,1 0 0,0-1 0,0 0 0,1 0 0,0-1 0,0-1 0,0 1 0,0-2 0,0 0 0,1 0 0,0-1 0,-1 0 0,1-1 0,0-1 0,0 0 0,0 0 0,0-1 0,-1-1 0,14-3 0,-20 3 0,1 0 0,-1 0 0,0-1 0,0 0 0,0 0 0,0-1 0,0 0 0,0 1 0,-1-1 0,0-1 0,0 1 0,0-1 0,-1 1 0,1-1 0,-1 0 0,0-1 0,0 1 0,-1 0 0,0-1 0,3-7 0,2-12 0,-1-1 0,0 1 0,1-34 0,-6 55 0,2-21 0,-1-1 0,-1 1 0,-2 0 0,0-1 0,-1 1 0,-2 0 0,-12-45 0,12 58 0,0 0 0,-1 0 0,-1 1 0,0 0 0,-1 0 0,0 0 0,0 0 0,-1 1 0,-1 1 0,0-1 0,0 1 0,-1 1 0,0 0 0,0 0 0,-1 1 0,0 0 0,-15-7 0,18 10-62,0 1 0,-1-1 0,1 1 0,-1 1 0,0 0 0,0 0 0,0 0 0,0 1 0,0 1 0,0 0 0,0 0 0,0 0-1,0 1 1,0 1 0,0-1 0,0 1 0,0 1 0,0 0 0,1 0 0,0 1 0,-9 4 0,2 2-6764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0:36:12.150"/>
    </inkml:context>
    <inkml:brush xml:id="br0">
      <inkml:brushProperty name="width" value="0.05" units="cm"/>
      <inkml:brushProperty name="height" value="0.05" units="cm"/>
      <inkml:brushProperty name="color" value="#E71224"/>
    </inkml:brush>
  </inkml:definitions>
  <inkml:trace contextRef="#ctx0" brushRef="#br0">1 727 24575,'4'-1'0,"0"0"0,-1 0 0,1-1 0,0 0 0,-1 1 0,1-1 0,-1-1 0,6-4 0,5-2 0,564-323 0,-101 115-636,-382 181 477,2 5 0,0 4 0,124-17 0,-193 39 336,1 2 0,0 1 0,1 2 0,-1 0 0,0 2 0,52 10 0,-65-6-1516,-4 1-5480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1:53.509"/>
    </inkml:context>
    <inkml:brush xml:id="br0">
      <inkml:brushProperty name="width" value="0.05" units="cm"/>
      <inkml:brushProperty name="height" value="0.05" units="cm"/>
      <inkml:brushProperty name="color" value="#E71224"/>
    </inkml:brush>
  </inkml:definitions>
  <inkml:trace contextRef="#ctx0" brushRef="#br0">50 1 24575,'0'0'0,"-1"0"0,0 1 0,0-1 0,0 0 0,0 1 0,0-1 0,1 1 0,-1-1 0,0 1 0,0-1 0,1 1 0,-1-1 0,0 1 0,1 0 0,-1-1 0,1 1 0,-1 0 0,1 0 0,-1-1 0,1 1 0,0 0 0,-1 0 0,1 0 0,0-1 0,-1 1 0,1 0 0,0 1 0,-5 28 0,5-28 0,-14 250 0,5-161 0,3 1 0,7 102 0,1-179 0,1-1 0,1 1 0,0-1 0,11 25 0,5 20 0,-17-52-54,-1 0 0,2 0 0,-1 0-1,7 9 1,-4-6-1040,3 7-5732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1:54.393"/>
    </inkml:context>
    <inkml:brush xml:id="br0">
      <inkml:brushProperty name="width" value="0.05" units="cm"/>
      <inkml:brushProperty name="height" value="0.05" units="cm"/>
      <inkml:brushProperty name="color" value="#E71224"/>
    </inkml:brush>
  </inkml:definitions>
  <inkml:trace contextRef="#ctx0" brushRef="#br0">0 0 24575,'15'0'0,"-1"1"0,0 0 0,1 1 0,-1 0 0,0 1 0,0 1 0,0 0 0,-1 1 0,24 12 0,-29-13 0,-1 1 0,0 0 0,0 0 0,0 1 0,-1 0 0,0 1 0,0-1 0,0 1 0,-1 0 0,0 0 0,0 1 0,-1-1 0,0 1 0,0 0 0,-1 0 0,0 1 0,2 10 0,4 14 0,-1 1 0,-2 0 0,-1 0 0,-2 0 0,-2 67 0,-2-97 7,1-1-1,0 0 0,-1 1 0,0-1 1,0 0-1,0 1 0,0-1 1,0 0-1,0 0 0,-1 0 1,0 0-1,0 0 0,1-1 0,-2 1 1,1 0-1,0-1 0,0 1 1,-4 2-1,1-3-130,1 1 0,-1-1 1,0 0-1,0 0 0,1-1 0,-1 0 1,0 0-1,0 0 0,0 0 0,0-1 1,-7 1-1,-9-1-6702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1:55.341"/>
    </inkml:context>
    <inkml:brush xml:id="br0">
      <inkml:brushProperty name="width" value="0.05" units="cm"/>
      <inkml:brushProperty name="height" value="0.05" units="cm"/>
      <inkml:brushProperty name="color" value="#E71224"/>
    </inkml:brush>
  </inkml:definitions>
  <inkml:trace contextRef="#ctx0" brushRef="#br0">197 198 24575,'11'0'0,"0"-1"0,-1 0 0,1-1 0,-1 0 0,1-1 0,-1 0 0,19-9 0,-25 10 0,0 0 0,0 0 0,0-1 0,0 1 0,0-1 0,0 0 0,-1 0 0,1 0 0,-1 0 0,0 0 0,0-1 0,0 0 0,0 0 0,-1 1 0,1-2 0,-1 1 0,0 0 0,-1 0 0,1-1 0,1-5 0,-3 7 0,0 0 0,0 0 0,0 0 0,-1 0 0,1 0 0,-1 1 0,1-1 0,-1 0 0,0 0 0,0 0 0,-1 1 0,1-1 0,0 1 0,-1-1 0,0 1 0,1-1 0,-1 1 0,0 0 0,0 0 0,-1 0 0,1 0 0,0 0 0,-1 0 0,1 1 0,-1-1 0,1 1 0,-5-2 0,-3-2 0,-1 1 0,1 0 0,-1 0 0,-1 1 0,-17-2 0,15 3 0,-1 0 0,1 2 0,-1-1 0,1 2 0,-1 0 0,-14 3 0,24-3 0,0 0 0,0 1 0,0-1 0,0 1 0,0 0 0,0 0 0,1 1 0,-1 0 0,1 0 0,-1 0 0,1 0 0,0 0 0,0 1 0,1 0 0,-1 0 0,1 0 0,0 0 0,0 0 0,-4 8 0,1 0 0,1-1 0,0 1 0,1 0 0,0 0 0,1 1 0,1-1 0,0 1 0,0 0 0,1 0 0,1-1 0,0 1 0,1 0 0,0 0 0,1-1 0,1 1 0,7 24 0,-7-32 0,1 1 0,-1-1 0,1 0 0,0 0 0,0 0 0,1-1 0,0 1 0,-1-1 0,1 0 0,1 0 0,-1-1 0,0 0 0,7 3 0,3 2 0,0-1 0,0-1 0,30 7 0,-17-9-1365,-6-4-5461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1:56.603"/>
    </inkml:context>
    <inkml:brush xml:id="br0">
      <inkml:brushProperty name="width" value="0.05" units="cm"/>
      <inkml:brushProperty name="height" value="0.05" units="cm"/>
      <inkml:brushProperty name="color" value="#E71224"/>
    </inkml:brush>
  </inkml:definitions>
  <inkml:trace contextRef="#ctx0" brushRef="#br0">55 18 24575,'-3'-18'0,"-4"26"0,-6 28 0,13-36 0,-9 34 0,1 0 0,2 1 0,2 0 0,1 1 0,2-1 0,1 0 0,6 39 0,-7-73 0,1 0 0,0 0 0,0 0 0,0 0 0,1 1 0,-1-1 0,0 0 0,0 0 0,1 0 0,-1 0 0,0 0 0,1 0 0,-1 0 0,1 0 0,-1 0 0,1 0 0,0 0 0,-1-1 0,1 1 0,0 0 0,0 0 0,-1 0 0,1-1 0,0 1 0,0 0 0,0-1 0,0 1 0,0-1 0,0 1 0,1-1 0,0 0 0,-1 0 0,0-1 0,0 1 0,0-1 0,0 1 0,0-1 0,1 1 0,-1-1 0,0 0 0,0 1 0,0-1 0,-1 0 0,1 0 0,0 0 0,0 0 0,0 0 0,-1 0 0,1 0 0,0 0 0,-1 0 0,1 0 0,-1 0 0,1-1 0,-1 1 0,0 0 0,1-3 0,5-15 0,5-18 0,28-63 0,-25 71 0,-4 7 0,1 0 0,0 2 0,2-1 0,18-23 0,-30 42 0,0 0 0,1 1 0,-1-1 0,0 1 0,1 0 0,-1-1 0,1 1 0,-1 0 0,1 0 0,0 0 0,0 0 0,-1 0 0,1 0 0,0 0 0,0 0 0,0 1 0,0-1 0,0 1 0,0 0 0,0-1 0,0 1 0,0 0 0,0 0 0,0 0 0,0 0 0,0 1 0,0-1 0,0 1 0,0-1 0,0 1 0,-1-1 0,1 1 0,0 0 0,0 0 0,0 0 0,-1 0 0,1 0 0,-1 1 0,1-1 0,-1 0 0,1 1 0,-1-1 0,0 1 0,2 1 0,6 10 0,1 0 0,-2 0 0,0 1 0,10 22 0,-12-22 0,20 32 0,-20-37 0,-1 0 0,0 0 0,0 0 0,-1 1 0,0 0 0,-1 0 0,1 0 0,-2 0 0,3 17 0,-4 20-1365,-2-25-5461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1:59.260"/>
    </inkml:context>
    <inkml:brush xml:id="br0">
      <inkml:brushProperty name="width" value="0.05" units="cm"/>
      <inkml:brushProperty name="height" value="0.05" units="cm"/>
      <inkml:brushProperty name="color" value="#E71224"/>
    </inkml:brush>
  </inkml:definitions>
  <inkml:trace contextRef="#ctx0" brushRef="#br0">395 30 24575,'0'-1'0,"-1"0"0,1 1 0,0-1 0,-1 0 0,1 0 0,-1 1 0,1-1 0,-1 0 0,1 1 0,-1-1 0,0 0 0,1 1 0,-1-1 0,0 1 0,1-1 0,-1 1 0,0-1 0,1 1 0,-1 0 0,0-1 0,0 1 0,0 0 0,0 0 0,1-1 0,-3 1 0,-24-5 0,23 4 0,-107-8 0,96 8 0,1 2 0,0 0 0,-1 0 0,1 2 0,-24 6 0,34-8 0,0 1 0,0 0 0,1 0 0,-1 0 0,1 1 0,0-1 0,-1 1 0,1-1 0,0 1 0,1 0 0,-1 0 0,-4 7 0,-22 47 0,12-21 0,12-23 0,-1 1 0,2 0 0,-1 0 0,2 0 0,0 0 0,1 1 0,0-1 0,1 1 0,1-1 0,0 1 0,1 0 0,1-1 0,0 1 0,1-1 0,0 0 0,1 0 0,1 0 0,11 25 0,-12-34 0,0 1 0,1-1 0,-1 0 0,1 0 0,0 0 0,0-1 0,0 0 0,1 0 0,0 0 0,0-1 0,0 1 0,0-1 0,10 3 0,4 1 0,1-1 0,0-1 0,21 3 0,8-8-1365,-29-3-5461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1:59.973"/>
    </inkml:context>
    <inkml:brush xml:id="br0">
      <inkml:brushProperty name="width" value="0.05" units="cm"/>
      <inkml:brushProperty name="height" value="0.05" units="cm"/>
      <inkml:brushProperty name="color" value="#E71224"/>
    </inkml:brush>
  </inkml:definitions>
  <inkml:trace contextRef="#ctx0" brushRef="#br0">1 0 24575,'-1'157'0,"17"399"0,-13-485-8,-3-49-263,1 1-1,1-1 1,1 0-1,8 28 1,-6-35-6555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2:00.875"/>
    </inkml:context>
    <inkml:brush xml:id="br0">
      <inkml:brushProperty name="width" value="0.05" units="cm"/>
      <inkml:brushProperty name="height" value="0.05" units="cm"/>
      <inkml:brushProperty name="color" value="#E71224"/>
    </inkml:brush>
  </inkml:definitions>
  <inkml:trace contextRef="#ctx0" brushRef="#br0">461 0 24575,'-10'1'0,"0"0"0,1 0 0,-1 1 0,1 0 0,-1 1 0,1 0 0,-16 7 0,-61 38 0,29-15 0,-100 60 0,148-87 0,0 0 0,1 1 0,-1 0 0,1 0 0,1 1 0,-11 13 0,18-20 0,0-1 0,0 1 0,0 0 0,0-1 0,0 1 0,0 0 0,0-1 0,0 1 0,0 0 0,0-1 0,0 1 0,0-1 0,0 1 0,0 0 0,1-1 0,-1 1 0,0 0 0,0-1 0,1 1 0,-1-1 0,1 1 0,-1-1 0,0 1 0,1-1 0,-1 1 0,1-1 0,-1 1 0,1-1 0,-1 0 0,1 1 0,0-1 0,22 17 0,-18-15 0,211 148 0,-173-117 0,-3 2 0,71 78 0,-97-97-1365,-2-5-5461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2:01.589"/>
    </inkml:context>
    <inkml:brush xml:id="br0">
      <inkml:brushProperty name="width" value="0.05" units="cm"/>
      <inkml:brushProperty name="height" value="0.05" units="cm"/>
      <inkml:brushProperty name="color" value="#E71224"/>
    </inkml:brush>
  </inkml:definitions>
  <inkml:trace contextRef="#ctx0" brushRef="#br0">26 0 24575,'0'55'0,"1"16"0,-17 143 0,10-161-93,2 1 0,4 61-1,0-65-991,1-29-5741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2:02.161"/>
    </inkml:context>
    <inkml:brush xml:id="br0">
      <inkml:brushProperty name="width" value="0.05" units="cm"/>
      <inkml:brushProperty name="height" value="0.05" units="cm"/>
      <inkml:brushProperty name="color" value="#E71224"/>
    </inkml:brush>
  </inkml:definitions>
  <inkml:trace contextRef="#ctx0" brushRef="#br0">1 116 24575,'0'-5'0,"4"0"0,6 0 0,1-4 0,3 1 0,3 1 0,-2-3 0,2 1 0,1 2 0,2-2 0,6 0 0,3 2 0,0 2 0,0 2 0,-1-3 0,-2 0 0,-4 1-8191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2:02.519"/>
    </inkml:context>
    <inkml:brush xml:id="br0">
      <inkml:brushProperty name="width" value="0.05" units="cm"/>
      <inkml:brushProperty name="height" value="0.05" units="cm"/>
      <inkml:brushProperty name="color" value="#E71224"/>
    </inkml:brush>
  </inkml:definitions>
  <inkml:trace contextRef="#ctx0" brushRef="#br0">1 1 24575,'0'4'0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0:36:13.510"/>
    </inkml:context>
    <inkml:brush xml:id="br0">
      <inkml:brushProperty name="width" value="0.05" units="cm"/>
      <inkml:brushProperty name="height" value="0.05" units="cm"/>
      <inkml:brushProperty name="color" value="#E71224"/>
    </inkml:brush>
  </inkml:definitions>
  <inkml:trace contextRef="#ctx0" brushRef="#br0">1 144 24575,'2'-9'0,"4"11"0,5 17 0,-1 20 0,1 0 0,3 0 0,20 40 0,-12-28 0,11 30 0,4-2 0,75 119 0,-111-196 0,0 0 0,1 0 0,-1 0 0,1 0 0,-1 0 0,1-1 0,0 1 0,-1-1 0,1 1 0,0-1 0,0 0 0,0 0 0,0 1 0,0-1 0,0-1 0,1 1 0,2 1 0,-4-2 0,0-1 0,1 1 0,-1 0 0,1 0 0,-1-1 0,0 1 0,1-1 0,-1 1 0,0-1 0,0 0 0,1 1 0,-1-1 0,0 0 0,0 0 0,0 0 0,0 0 0,0 0 0,0 0 0,0 0 0,0 0 0,0 0 0,-1 0 0,1-1 0,0 1 0,-1 0 0,1-1 0,-1 1 0,1 0 0,0-3 0,3-14 0,0-1 0,-1 0 0,0 0 0,-2 0 0,0 0 0,-2 0 0,-2-21 0,1-8 0,1-471-1365,1 498-5461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2:04.209"/>
    </inkml:context>
    <inkml:brush xml:id="br0">
      <inkml:brushProperty name="width" value="0.05" units="cm"/>
      <inkml:brushProperty name="height" value="0.05" units="cm"/>
      <inkml:brushProperty name="color" value="#E71224"/>
    </inkml:brush>
  </inkml:definitions>
  <inkml:trace contextRef="#ctx0" brushRef="#br0">0 296 24575,'1'-3'0,"-1"-1"0,0 1 0,1 0 0,0 0 0,0-1 0,0 1 0,0 0 0,0 0 0,0 0 0,1 0 0,0 0 0,-1 0 0,1 1 0,0-1 0,1 1 0,-1-1 0,0 1 0,1 0 0,-1-1 0,1 1 0,-1 1 0,6-4 0,6-2 0,0 0 0,0 2 0,26-8 0,-20 6 0,319-87 0,-249 72 0,-66 16 0,266-58 0,-242 60-1365,-28 4-5461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2:04.892"/>
    </inkml:context>
    <inkml:brush xml:id="br0">
      <inkml:brushProperty name="width" value="0.05" units="cm"/>
      <inkml:brushProperty name="height" value="0.05" units="cm"/>
      <inkml:brushProperty name="color" value="#E71224"/>
    </inkml:brush>
  </inkml:definitions>
  <inkml:trace contextRef="#ctx0" brushRef="#br0">51 0 24575,'-2'0'0,"0"0"0,0 0 0,0 1 0,0-1 0,0 1 0,0-1 0,0 1 0,0 0 0,0 0 0,1 0 0,-1 0 0,0 0 0,1 0 0,-1 0 0,0 0 0,1 1 0,-1-1 0,1 0 0,0 1 0,0 0 0,-1-1 0,1 1 0,0 0 0,0-1 0,0 1 0,1 0 0,-1 0 0,0 0 0,1 0 0,-1 0 0,1 2 0,-3 8 0,2 1 0,0-1 0,0 25 0,1-23 0,13 129 0,-2-31 0,-8 170-80,-3-188-1205,0-74-5541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2:05.647"/>
    </inkml:context>
    <inkml:brush xml:id="br0">
      <inkml:brushProperty name="width" value="0.05" units="cm"/>
      <inkml:brushProperty name="height" value="0.05" units="cm"/>
      <inkml:brushProperty name="color" value="#E71224"/>
    </inkml:brush>
  </inkml:definitions>
  <inkml:trace contextRef="#ctx0" brushRef="#br0">26 1 24575,'0'4'0,"0"5"0,0 6 0,0 4 0,0 3 0,-4-2 0,-2 0 0,1 0 0,1 1 0,1 2 0,1 0 0,1 0 0,0 2 0,1-1 0,1 1 0,-1 0 0,0-5-8191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2:06.362"/>
    </inkml:context>
    <inkml:brush xml:id="br0">
      <inkml:brushProperty name="width" value="0.05" units="cm"/>
      <inkml:brushProperty name="height" value="0.05" units="cm"/>
      <inkml:brushProperty name="color" value="#E71224"/>
    </inkml:brush>
  </inkml:definitions>
  <inkml:trace contextRef="#ctx0" brushRef="#br0">1 1 24575,'4'0'0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2:08.936"/>
    </inkml:context>
    <inkml:brush xml:id="br0">
      <inkml:brushProperty name="width" value="0.05" units="cm"/>
      <inkml:brushProperty name="height" value="0.05" units="cm"/>
      <inkml:brushProperty name="color" value="#E71224"/>
    </inkml:brush>
  </inkml:definitions>
  <inkml:trace contextRef="#ctx0" brushRef="#br0">77 12 24575,'-1'16'0,"-1"0"0,0 0 0,-1 0 0,-1 0 0,-7 20 0,-3 10 0,11-26 0,0-1 0,1 0 0,0 23 0,3-28 0,-2 1 0,0-1 0,0 1 0,-2-1 0,0 0 0,-6 20 0,9-34 0,0 0 0,0 0 0,0 0 0,0 0 0,0-1 0,0 1 0,0 0 0,0 0 0,0 0 0,0 0 0,0 0 0,-1 0 0,1 0 0,0 0 0,0 0 0,0 0 0,0 0 0,0 0 0,0 0 0,0 0 0,0 0 0,0 0 0,0 0 0,0 0 0,0 0 0,-1 0 0,1 0 0,0-1 0,0 1 0,0 0 0,0 1 0,0-1 0,0 0 0,0 0 0,0 0 0,0 0 0,0 0 0,-1 0 0,1 0 0,0 0 0,0 0 0,0 0 0,0 0 0,0 0 0,0 0 0,0 0 0,0 0 0,0 0 0,0 0 0,0 0 0,0 0 0,0 0 0,0 0 0,0 1 0,-1-1 0,1 0 0,0 0 0,0 0 0,0 0 0,0 0 0,0 0 0,0 0 0,0 0 0,0 0 0,0 0 0,0 1 0,-3-13 0,1-15 0,1 5 0,-1 7 0,2-1 0,0 1 0,0 0 0,2-1 0,-1 1 0,2 0 0,0 0 0,10-26 0,5-1 0,15-56 0,-33 96 0,0 1 0,1-1 0,-1 1 0,1-1 0,-1 1 0,1-1 0,-1 1 0,1 0 0,0-1 0,0 1 0,-1 0 0,1-1 0,0 1 0,0 0 0,1 0 0,-1 0 0,0 0 0,0 0 0,0 0 0,1 0 0,-1 1 0,0-1 0,1 0 0,-1 1 0,3-2 0,-2 3 0,-1-1 0,0 1 0,0-1 0,1 1 0,-1-1 0,0 1 0,0 0 0,0-1 0,0 1 0,0 0 0,0 0 0,0 0 0,0 0 0,0 0 0,0 0 0,-1 0 0,1 0 0,0 0 0,-1 1 0,1-1 0,-1 0 0,1 0 0,-1 1 0,0-1 0,1 0 0,-1 1 0,0-1 0,0 0 0,0 3 0,7 63 0,2 14 0,-8-73 0,1-1 0,0 1 0,1-1 0,0 1 0,0-1 0,0 0 0,1 0 0,6 7 0,-9-12 0,0 0 0,1 0 0,-1 0 0,1-1 0,-1 1 0,1 0 0,0-1 0,0 0 0,-1 1 0,1-1 0,0 0 0,0 0 0,0 0 0,0 0 0,1 0 0,-1-1 0,0 1 0,0-1 0,0 1 0,1-1 0,-1 0 0,3 0 0,-2 0 0,1-1 0,-1 0 0,1 0 0,-1 0 0,0-1 0,1 1 0,-1-1 0,0 0 0,0 0 0,0 0 0,0 0 0,4-5 0,2-2 0,0-1 0,0-1 0,-1 0 0,0 0 0,-1-1 0,8-16 0,1-8 0,2 0 0,25-34 0,-28 55 0,-15 15 0,1 0 0,-1 0 0,0 0 0,1 0 0,-1-1 0,0 1 0,1 0 0,-1 0 0,0 0 0,1 0 0,-1 0 0,0 0 0,1 0 0,-1 1 0,0-1 0,1 0 0,-1 0 0,0 0 0,1 0 0,-1 0 0,0 0 0,1 1 0,-1-1 0,0 0 0,1 0 0,-1 0 0,0 1 0,0-1 0,1 0 0,-1 1 0,1 0 0,0 1 0,-1 0 0,1-1 0,-1 1 0,0 0 0,1-1 0,-1 1 0,0 0 0,0 0 0,0-1 0,0 1 0,0 0 0,0 0 0,-1-1 0,1 1 0,-1 0 0,1-1 0,-2 4 0,-10 24 0,1-3 0,1 2 0,1-1 0,-10 53 0,10-23-9,3-25-669,-2 49 0,7-60-6148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2:10.384"/>
    </inkml:context>
    <inkml:brush xml:id="br0">
      <inkml:brushProperty name="width" value="0.05" units="cm"/>
      <inkml:brushProperty name="height" value="0.05" units="cm"/>
      <inkml:brushProperty name="color" value="#E71224"/>
    </inkml:brush>
  </inkml:definitions>
  <inkml:trace contextRef="#ctx0" brushRef="#br0">202 244 24575,'54'1'0,"62"-2"0,-114 1 0,0 0 0,1-1 0,-1 1 0,0 0 0,0-1 0,0 1 0,1-1 0,-1 0 0,0 0 0,0 0 0,0 0 0,0 0 0,0 0 0,0 0 0,0-1 0,-1 1 0,1-1 0,0 1 0,-1-1 0,1 0 0,-1 0 0,1 1 0,-1-1 0,0 0 0,0 0 0,0 0 0,0 0 0,0-1 0,-1 1 0,1 0 0,-1 0 0,1-1 0,-1 1 0,0 0 0,1 0 0,-1-1 0,-1 1 0,1 0 0,-1-4 0,0-1 0,0 0 0,-1 0 0,0 0 0,0 0 0,-1 0 0,1 1 0,-2-1 0,1 1 0,-1 0 0,0 0 0,-6-8 0,2 5 0,-1 1 0,0 0 0,-1 0 0,0 1 0,0 0 0,0 1 0,-1 0 0,0 0 0,0 2 0,0-1 0,-1 1 0,1 1 0,-1 0 0,0 0 0,-19-1 0,21 3 0,0 1 0,0-1 0,0 1 0,1 1 0,-1 0 0,0 0 0,0 1 0,1 0 0,-1 1 0,-17 7 0,22-7 0,1-1 0,-1 1 0,1 0 0,-1 1 0,1-1 0,0 1 0,0-1 0,1 1 0,-1 0 0,1 1 0,0-1 0,0 1 0,0-1 0,1 1 0,0 0 0,-1 0 0,2 0 0,-1 0 0,1 0 0,-1 0 0,0 10 0,0 19 0,1 1 0,1 0 0,5 34 0,-3-59 0,1 0 0,-1 0 0,1 0 0,1 0 0,0-1 0,0 0 0,1 0 0,0 0 0,1 0 0,10 12 0,6 5 0,46 41 0,-63-63 8,0 0-1,0 0 1,0-1-1,0 0 1,1 0-1,-1 0 1,1-1-1,-1 0 1,1 0-1,0 0 1,0-1-1,0 0 1,0 0-1,0 0 1,7-1-1,5 0-378,0-2-1,0 0 1,31-9 0,-28 6-6455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2:24.086"/>
    </inkml:context>
    <inkml:brush xml:id="br0">
      <inkml:brushProperty name="width" value="0.05" units="cm"/>
      <inkml:brushProperty name="height" value="0.05" units="cm"/>
      <inkml:brushProperty name="color" value="#E71224"/>
    </inkml:brush>
  </inkml:definitions>
  <inkml:trace contextRef="#ctx0" brushRef="#br0">251 341 24575,'-3'-1'0,"1"1"0,-1-1 0,0 0 0,0-1 0,1 1 0,-1-1 0,1 1 0,-1-1 0,1 0 0,0 1 0,-4-5 0,-17-10 0,14 13 0,1 0 0,-1 1 0,1 0 0,-1 0 0,0 1 0,0 0 0,0 1 0,0 0 0,0 0 0,-16 3 0,21-2 0,1-1 0,-1 1 0,0 0 0,0 1 0,1-1 0,-1 0 0,1 1 0,-1 0 0,1 0 0,0 0 0,0 0 0,0 1 0,0-1 0,0 1 0,0 0 0,1-1 0,-1 1 0,1 1 0,0-1 0,0 0 0,0 0 0,0 1 0,0-1 0,1 1 0,0 0 0,-2 6 0,0 15 0,2 0 0,0 0 0,4 35 0,0 3 0,-1-52 0,-1 0 0,1 0 0,1 0 0,0 0 0,0-1 0,1 1 0,0-1 0,1 0 0,0 0 0,1 0 0,0-1 0,0 0 0,1 0 0,0-1 0,1 0 0,0 0 0,0 0 0,1-1 0,12 8 0,-8-6 0,0 0 0,1-1 0,0-1 0,1 0 0,0-1 0,0 0 0,0-1 0,0-1 0,1 0 0,0-2 0,0 1 0,30-1 0,-42-2 0,0-1 0,0 1 0,0-1 0,0 0 0,-1 0 0,1-1 0,0 1 0,-1-1 0,1 0 0,-1 0 0,1 0 0,4-4 0,31-36 0,-19 19 0,-20 23 0,0 0 0,0-1 0,0 1 0,0 0 0,1 0 0,-1 0 0,0-1 0,0 1 0,0 0 0,1 0 0,-1 0 0,0-1 0,0 1 0,1 0 0,-1 0 0,0 0 0,0 0 0,1 0 0,-1 0 0,0 0 0,0 0 0,1 0 0,-1 0 0,0 0 0,1 0 0,-1 0 0,0 0 0,0 0 0,1 0 0,-1 0 0,0 0 0,1 0 0,-1 0 0,0 0 0,1 0 0,4 12 0,0 24 0,-4-24 0,1 2 0,1-1 0,0 1 0,1 0 0,1-1 0,0 0 0,1 0 0,13 23 0,-16-31 0,1 0 0,0 0 0,0 0 0,0 0 0,1-1 0,-1 1 0,1-1 0,0-1 0,1 1 0,-1 0 0,0-1 0,1 0 0,0-1 0,0 1 0,-1-1 0,2 0 0,-1 0 0,0-1 0,0 0 0,7 0 0,-10 0 0,0-1 0,0 0 0,0-1 0,0 1 0,-1 0 0,1-1 0,0 0 0,0 1 0,0-1 0,-1 0 0,1 0 0,-1-1 0,1 1 0,-1-1 0,1 1 0,-1-1 0,0 0 0,0 0 0,3-2 0,-2 0 0,0 0 0,-1 0 0,1 0 0,-1 0 0,0 0 0,0 0 0,-1-1 0,1 1 0,-1-1 0,0 1 0,1-6 0,-1 2 0,0-1 0,-1 1 0,0-1 0,0 1 0,-1-1 0,0 1 0,-1 0 0,1-1 0,-1 1 0,-1 0 0,0 0 0,0 0 0,-5-7 0,3 6 0,-2 0 0,1 0 0,-1 0 0,0 1 0,-1 1 0,0-1 0,0 1 0,-1 0 0,0 1 0,0 0 0,0 1 0,-1 0 0,0 0 0,0 1 0,0 0 0,0 1 0,-1 0 0,1 0 0,-1 1 0,0 1 0,0 0 0,-21 0 0,23 1 0,0 1 0,1 0 0,-1 0 0,0 0 0,1 1 0,-11 4 0,17-6 0,1 1 0,-1 0 0,1-1 0,-1 1 0,0 0 0,1 0 0,-1 0 0,1 0 0,0 0 0,-1 1 0,1-1 0,0 0 0,0 1 0,0-1 0,0 0 0,0 1 0,0 0 0,0-1 0,0 1 0,1-1 0,-1 1 0,1 0 0,-1 0 0,1-1 0,0 1 0,-1 0 0,1 0 0,0-1 0,0 1 0,0 0 0,0 0 0,1 0 0,-1-1 0,0 1 0,1 0 0,-1-1 0,2 4 0,-1-4 0,-1 1 0,1-1 0,0 1 0,-1-1 0,1 1 0,0-1 0,0 0 0,0 1 0,0-1 0,0 0 0,0 0 0,0 0 0,0 0 0,0 0 0,1 0 0,-1 0 0,0 0 0,1 0 0,-1-1 0,1 1 0,-1 0 0,1-1 0,-1 0 0,2 1 0,1 0 0,0-1 0,0 0 0,-1-1 0,1 1 0,0 0 0,-1-1 0,1 0 0,0 0 0,-1 0 0,5-2 0,2-2 0,0 0 0,0 0 0,-1-1 0,0 0 0,0-1 0,11-9 0,60-78 0,-10 11 0,-68 80 0,1 1 0,1-1 0,-1 1 0,0-1 0,1 1 0,-1 0 0,1 0 0,-1 1 0,1-1 0,0 1 0,0-1 0,0 1 0,0 1 0,0-1 0,0 0 0,0 1 0,0 0 0,7 0 0,-8 1 0,0-1 0,-1 0 0,1 1 0,0 0 0,0 0 0,0 0 0,-1 0 0,1 0 0,-1 0 0,1 1 0,-1-1 0,1 1 0,-1 0 0,0 0 0,0 0 0,0 0 0,0 0 0,0 0 0,0 0 0,0 1 0,-1-1 0,1 1 0,-1-1 0,0 1 0,0 0 0,2 4 0,6 34 0,-2 1 0,-1-1 0,-2 1 0,-3 61 0,-1-97 0,0-3 0,-1 0 0,1 0 0,0 0 0,0 0 0,1 0 0,-1 0 0,0 0 0,1 0 0,0 0 0,0 0 0,0 0 0,0 0 0,0 0 0,2 2 0,-3-5 0,1 0 0,-1 0 0,0 0 0,0 0 0,1 0 0,-1 1 0,0-1 0,0 0 0,1 0 0,-1 0 0,0 0 0,0-1 0,1 1 0,-1 0 0,0 0 0,0 0 0,1 0 0,-1 0 0,0 0 0,0 0 0,0 0 0,1 0 0,-1-1 0,0 1 0,0 0 0,0 0 0,1 0 0,-1 0 0,0-1 0,0 1 0,0 0 0,0 0 0,0 0 0,1-1 0,-1 1 0,0 0 0,0 0 0,0-1 0,0 1 0,0 0 0,0 0 0,0-1 0,0 1 0,0 0 0,0 0 0,0-1 0,0 1 0,4-17 0,-3 15 0,49-177 0,-48 171 0,0-1 0,1 0 0,1 1 0,-1 0 0,1-1 0,1 1 0,0 1 0,0-1 0,0 1 0,8-8 0,-12 13 0,1 0 0,0 0 0,0 0 0,0 0 0,0 1 0,1-1 0,-1 1 0,0 0 0,1-1 0,-1 1 0,1 0 0,-1 0 0,1 1 0,-1-1 0,1 0 0,0 1 0,-1-1 0,1 1 0,0 0 0,-1 0 0,1 0 0,0 1 0,-1-1 0,1 0 0,0 1 0,-1 0 0,1 0 0,-1-1 0,1 2 0,-1-1 0,1 0 0,-1 0 0,0 1 0,0-1 0,0 1 0,1 0 0,2 3 0,-1 0 0,0-1 0,0 1 0,0 0 0,-1 0 0,0 0 0,0 0 0,0 1 0,-1-1 0,3 11 0,11 57 0,-4-18 0,-9-42 0,-2-6 0,1-1 0,0 0 0,0 0 0,0 0 0,1 0 0,3 6 0,-5-11 0,-1 0 0,1 0 0,0 0 0,0 0 0,0 0 0,0 0 0,0-1 0,0 1 0,0 0 0,0-1 0,0 1 0,0 0 0,0-1 0,1 0 0,-1 1 0,0-1 0,0 0 0,0 1 0,1-1 0,-1 0 0,0 0 0,0 0 0,1 0 0,-1 0 0,0 0 0,0-1 0,1 1 0,-1 0 0,0-1 0,0 1 0,0-1 0,0 1 0,1-1 0,-1 1 0,0-1 0,0 0 0,2-1 0,2-2 0,-1 0 0,1-1 0,0 1 0,-1-1 0,0 0 0,0 0 0,-1-1 0,1 1 0,-1-1 0,0 0 0,-1 1 0,3-10 0,17-30 0,-10 28 0,-2-1 0,0-1 0,0 0 0,11-38 0,-20 52 0,1 0 0,-1 0 0,-1-1 0,1 1 0,-1 0 0,0 0 0,0-1 0,0 1 0,-1 0 0,0 0 0,-2-6 0,2 7 0,0 1 0,-1 0 0,0 0 0,0 0 0,0 0 0,0 0 0,0 0 0,-1 0 0,1 1 0,-1-1 0,1 1 0,-1 0 0,0 0 0,0 0 0,0 0 0,-1 0 0,1 0 0,-4 0 0,4 0 0,0 1 0,1 0 0,-1 0 0,0 0 0,0 0 0,0 0 0,0 1 0,-1-1 0,1 1 0,0 0 0,0 0 0,0 0 0,0 1 0,0-1 0,0 1 0,0-1 0,0 1 0,0 0 0,0 0 0,0 0 0,0 1 0,1-1 0,-1 1 0,0 0 0,1-1 0,-1 1 0,1 0 0,0 0 0,0 1 0,-1-1 0,2 0 0,-3 3 0,1 1 0,0-1 0,0 1 0,0 0 0,1 0 0,0-1 0,1 2 0,-1-1 0,1 0 0,0 0 0,0 0 0,1 0 0,0 1 0,0-1 0,0 0 0,2 8 0,0-6 0,-1-1 0,1 1 0,0-1 0,0 0 0,1 0 0,0 0 0,1 0 0,-1 0 0,1-1 0,0 1 0,1-1 0,0 0 0,0 0 0,0-1 0,0 0 0,1 0 0,0 0 0,8 5 0,2 1 0,-2 0 0,0 1 0,0 1 0,-1 0 0,-1 1 0,13 18 0,-21-25 0,0 0 0,0 0 0,-1 0 0,0 1 0,-1-1 0,2 9 0,-2-9 0,0-1 0,0 1 0,0 0 0,1-1 0,0 0 0,7 12 0,-9-17 0,0 1 0,0-1 0,0 0 0,0 0 0,0 0 0,0 1 0,1-1 0,-1 0 0,0 0 0,1-1 0,-1 1 0,0 0 0,1 0 0,-1-1 0,1 1 0,-1-1 0,1 1 0,-1-1 0,1 1 0,0-1 0,-1 0 0,1 0 0,-1 0 0,1 0 0,0 0 0,-1 0 0,1 0 0,-1-1 0,1 1 0,-1-1 0,1 1 0,-1-1 0,1 1 0,-1-1 0,1 0 0,-1 0 0,0 0 0,1 0 0,-1 0 0,0 0 0,0 0 0,0 0 0,0 0 0,0 0 0,1-2 0,7-8 0,-1 0 0,0 0 0,-1-1 0,7-15 0,-8 16 0,5-10 0,-2 0 0,0-1 0,-1 0 0,-1-1 0,-1 1 0,-1-1 0,-1-1 0,-2 1 0,0 0 0,-1-33 0,0 21 0,9-56 0,2-19 0,-12 104 0,1-31 0,-1-1 0,-10-70 0,8 98 0,0 0 0,0 1 0,-1-1 0,0 0 0,-1 1 0,0 0 0,-1 0 0,0 0 0,0 1 0,-1-1 0,0 1 0,0 0 0,-1 1 0,0 0 0,-15-12 0,21 18 0,1 0 0,-1 1 0,0-1 0,0 0 0,0 1 0,0-1 0,-1 0 0,1 1 0,0-1 0,0 1 0,0 0 0,0-1 0,-1 1 0,1 0 0,0 0 0,0 0 0,0 0 0,-1 0 0,1 0 0,0 0 0,0 0 0,0 0 0,-1 1 0,1-1 0,-1 1 0,0 0 0,1 0 0,0 0 0,-1 1 0,1-1 0,0 0 0,0 1 0,0-1 0,0 1 0,0-1 0,0 1 0,1 0 0,-1-1 0,0 1 0,0 3 0,-1 7 0,0 0 0,0 0 0,1 21 0,1-31 0,-1 29 0,1-1 0,2 1 0,1-1 0,1 0 0,2 1 0,1-2 0,15 40 0,22 35 0,37 99 0,-69-171 0,2-1 0,35 56 0,-45-79 0,2-1 0,-1 1 0,1-1 0,1 0 0,-1-1 0,1 0 0,0 0 0,1 0 0,-1-1 0,1 0 0,0 0 0,11 4 0,-16-8 0,0 0 0,0 0 0,0 0 0,1 0 0,-1 0 0,0-1 0,1 1 0,-1-1 0,1 0 0,-1 0 0,0-1 0,1 1 0,-1-1 0,0 1 0,1-1 0,-1 0 0,0 0 0,0 0 0,0-1 0,0 1 0,0-1 0,0 0 0,0 0 0,0 0 0,-1 0 0,1 0 0,-1-1 0,1 1 0,-1-1 0,0 1 0,0-1 0,0 0 0,-1 0 0,1 0 0,2-5 0,0-2-227,0 1-1,-1-1 1,0 0-1,-1 1 1,2-12-1,-1-1-6598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2:24.949"/>
    </inkml:context>
    <inkml:brush xml:id="br0">
      <inkml:brushProperty name="width" value="0.05" units="cm"/>
      <inkml:brushProperty name="height" value="0.05" units="cm"/>
      <inkml:brushProperty name="color" value="#E71224"/>
    </inkml:brush>
  </inkml:definitions>
  <inkml:trace contextRef="#ctx0" brushRef="#br0">0 1 24575,'147'12'0,"-5"1"0,-99-15-77,-34 1-30,1 0-1,0 0 1,-1 1 0,1 0-1,0 1 1,-1 0 0,1 1-1,0 0 1,-1 0 0,0 1-1,10 4 1,-4 3-6719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2:25.568"/>
    </inkml:context>
    <inkml:brush xml:id="br0">
      <inkml:brushProperty name="width" value="0.05" units="cm"/>
      <inkml:brushProperty name="height" value="0.05" units="cm"/>
      <inkml:brushProperty name="color" value="#E71224"/>
    </inkml:brush>
  </inkml:definitions>
  <inkml:trace contextRef="#ctx0" brushRef="#br0">0 1 24575,'5'0'0,"5"0"0,1 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7:32.887"/>
    </inkml:context>
    <inkml:brush xml:id="br0">
      <inkml:brushProperty name="width" value="0.05" units="cm"/>
      <inkml:brushProperty name="height" value="0.05" units="cm"/>
      <inkml:brushProperty name="color" value="#E71224"/>
    </inkml:brush>
  </inkml:definitions>
  <inkml:trace contextRef="#ctx0" brushRef="#br0">2081 466 24575,'-26'-1'0,"0"-2"0,0-1 0,0-1 0,-38-12 0,-40-9 0,-260-22 0,93 14 0,215 26 0,-8-3 0,0 3 0,-110 0 0,152 12 0,1 0 0,-1 1 0,1 1 0,0 0 0,1 2 0,-26 13 0,-16 6 0,20-11 0,-93 40 0,117-47 0,0 1 0,1 1 0,0 1 0,1 0 0,-19 18 0,3 3 0,1 1 0,1 2 0,2 1 0,2 1 0,-25 48 0,37-58 0,1 1 0,1 0 0,2 1 0,1 0 0,1 1 0,1 0 0,2 0 0,-1 48 0,6-50 0,1 0 0,1 0 0,2 0 0,1 0 0,1-1 0,1 0 0,15 35 0,-9-32 0,2 0 0,2-1 0,0-1 0,2 0 0,2-2 0,23 26 0,18 13-149,4-2 0,2-4 0,139 95 0,-112-95-49,4-4-1,183 76 0,-182-95 193,2-4-1,138 24 0,-91-32-17,159 5 1,617-42-67,-686 2 84,530-34 469,-524 19-17,265-63 0,-419 66-446,-2-4 0,-1-4 0,97-48 0,-121 46 0,-3-2 0,-1-3 0,-1-3 0,93-83 0,-137 110 0,-1 0 0,0-2 0,-1 0 0,0 0 0,-2-1 0,0 0 0,-1-1 0,0-1 0,-1 0 0,-1 0 0,-1 0 0,-1-1 0,0 0 0,-2 0 0,5-31 0,-7 11 0,-2 0 0,-1 0 0,-2 0 0,-13-63 0,-53-149 0,40 173 0,-3 1 0,-3 1 0,-3 3 0,-4 0 0,-2 3 0,-4 2 0,-3 2 0,-2 2 0,-3 2 0,-106-88 0,147 137 0,-1 1 0,0 1 0,-1 1 0,0 0 0,0 1 0,-1 1 0,0 1 0,-21-6 0,8 6 0,0 1 0,1 2 0,-1 1 0,-41 1 0,-78 2 141,-603 9-598,10 47-108,254 27 611,331-54 642,-308 86-553,398-96-123,-59 28 26,100-35-272,0-1 0,-1-1 0,0-2 0,0-1 1,-37 5-1,44-10-6592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0:36:14.506"/>
    </inkml:context>
    <inkml:brush xml:id="br0">
      <inkml:brushProperty name="width" value="0.05" units="cm"/>
      <inkml:brushProperty name="height" value="0.05" units="cm"/>
      <inkml:brushProperty name="color" value="#E71224"/>
    </inkml:brush>
  </inkml:definitions>
  <inkml:trace contextRef="#ctx0" brushRef="#br0">83 151 24575,'0'21'0,"-1"-6"0,1 0 0,1 0 0,0 0 0,6 28 0,-7-41 0,1 0 0,-1 1 0,1-1 0,0 0 0,0 1 0,0-1 0,0 0 0,0 0 0,1 0 0,-1 0 0,1 0 0,-1 0 0,1-1 0,0 1 0,0 0 0,-1-1 0,1 1 0,0-1 0,0 0 0,1 1 0,-1-1 0,0 0 0,0 0 0,1-1 0,-1 1 0,0 0 0,1-1 0,-1 0 0,0 1 0,1-1 0,-1 0 0,1 0 0,-1 0 0,1 0 0,-1-1 0,4 0 0,-2 0 0,-1 0 0,1 0 0,-1 0 0,1-1 0,-1 1 0,0-1 0,0 0 0,0 0 0,0 0 0,0 0 0,0 0 0,0-1 0,-1 1 0,4-6 0,-1 2 0,-1 0 0,0 0 0,-1-1 0,1 0 0,-1 0 0,3-12 0,-1-1 0,-1 0 0,-1 0 0,-1 0 0,0-28 0,-2 41 0,0 0 0,0-1 0,-1 1 0,1 0 0,-2 1 0,1-1 0,-1 0 0,-3-8 0,4 13 0,-1 0 0,1 0 0,-1 0 0,1 0 0,-1 0 0,0 0 0,0 0 0,0 1 0,0-1 0,0 1 0,0-1 0,0 1 0,-1 0 0,1 0 0,0 0 0,-1 0 0,1 0 0,-1 1 0,1-1 0,-1 1 0,1-1 0,-1 1 0,1 0 0,-1 0 0,1 0 0,-4 1 0,-1 0 0,-1 1 0,1 0 0,-1 0 0,1 1 0,0 0 0,0 0 0,0 1 0,1 0 0,-1 0 0,1 0 0,0 1 0,-11 11 0,6-7 0,0 0 0,-19 11 0,13-10-1365,2-1-5461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7:34.457"/>
    </inkml:context>
    <inkml:brush xml:id="br0">
      <inkml:brushProperty name="width" value="0.05" units="cm"/>
      <inkml:brushProperty name="height" value="0.05" units="cm"/>
      <inkml:brushProperty name="color" value="#E71224"/>
    </inkml:brush>
  </inkml:definitions>
  <inkml:trace contextRef="#ctx0" brushRef="#br0">1 241 24575,'10'16'0,"4"14"0,14 52 0,-19-52 0,1-1 0,27 54 0,-16-45 0,-8-14 0,0-1 0,28 36 0,-40-57 0,1 0 0,-1-1 0,1 1 0,-1 0 0,1 0 0,0-1 0,-1 1 0,1-1 0,0 1 0,0-1 0,0 0 0,0 0 0,1 0 0,-1 0 0,0 0 0,0 0 0,1-1 0,-1 1 0,0-1 0,1 0 0,-1 1 0,0-1 0,1 0 0,-1 0 0,1-1 0,-1 1 0,0 0 0,1-1 0,-1 1 0,0-1 0,0 0 0,1 0 0,3-2 0,-2 0 0,-1 0 0,1 0 0,-1-1 0,1 1 0,-1-1 0,0 1 0,0-1 0,-1 0 0,1 0 0,-1-1 0,0 1 0,0 0 0,0-1 0,-1 1 0,2-10 0,2-25 0,-2 0 0,-1 0 0,-6-51 0,2 4 0,-12-104 61,4 99-1487,8 64-5400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7:35.387"/>
    </inkml:context>
    <inkml:brush xml:id="br0">
      <inkml:brushProperty name="width" value="0.05" units="cm"/>
      <inkml:brushProperty name="height" value="0.05" units="cm"/>
      <inkml:brushProperty name="color" value="#E71224"/>
    </inkml:brush>
  </inkml:definitions>
  <inkml:trace contextRef="#ctx0" brushRef="#br0">170 0 24575,'0'14'0,"-1"1"0,-1-1 0,0 0 0,-1-1 0,0 1 0,-1 0 0,0-1 0,-1 0 0,-1 0 0,0 0 0,-16 23 0,-66 97 0,85-128 0,0 0 0,0-1 0,1 2 0,-1-1 0,1 0 0,1 0 0,-1 1 0,1-1 0,-1 0 0,1 1 0,0 9 0,1-13 0,0 0 0,1 0 0,-1 1 0,0-1 0,1 0 0,0 0 0,-1 0 0,1 0 0,0 0 0,0 0 0,0 0 0,0 0 0,0-1 0,1 1 0,-1 0 0,0-1 0,1 1 0,0 0 0,-1-1 0,1 0 0,0 1 0,-1-1 0,1 0 0,0 0 0,0 0 0,0 0 0,0 0 0,0-1 0,0 1 0,0-1 0,1 1 0,1-1 0,15 3 0,-1-2 0,34 0 0,-34-2 0,1 1 0,-1 1 0,21 4 0,-21-1-455,-1 0 0,28 11 0,-30-9-6371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7:36.274"/>
    </inkml:context>
    <inkml:brush xml:id="br0">
      <inkml:brushProperty name="width" value="0.05" units="cm"/>
      <inkml:brushProperty name="height" value="0.05" units="cm"/>
      <inkml:brushProperty name="color" value="#E71224"/>
    </inkml:brush>
  </inkml:definitions>
  <inkml:trace contextRef="#ctx0" brushRef="#br0">0 393 24575,'3'0'0,"0"1"0,-1-1 0,1 1 0,0 0 0,-1 0 0,1-1 0,0 2 0,-1-1 0,1 0 0,-1 1 0,0-1 0,1 1 0,-1-1 0,0 1 0,0 0 0,0 0 0,2 3 0,31 44 0,-18-22 0,16 22 0,-25-35 0,1 0 0,0-1 0,1-1 0,0 0 0,20 19 0,-28-30 0,-1 1 0,1-1 0,0 1 0,-1-1 0,1 0 0,0 0 0,0 0 0,0 0 0,0 0 0,0 0 0,0-1 0,0 1 0,0-1 0,0 1 0,1-1 0,-1 0 0,0 0 0,0 0 0,0 0 0,0 0 0,1 0 0,-1 0 0,0-1 0,0 1 0,0-1 0,0 0 0,0 0 0,0 0 0,0 0 0,0 0 0,0 0 0,0 0 0,-1 0 0,1-1 0,0 1 0,-1-1 0,1 1 0,-1-1 0,0 0 0,1 0 0,-1 1 0,0-1 0,2-4 0,2-3 0,-1-1 0,0 0 0,0 0 0,-1 0 0,0 0 0,-1 0 0,2-19 0,-3-33 0,-2 0 0,-4 1 0,-14-76 0,-8 24 133,5 32-1631,20 72-5328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7:36.722"/>
    </inkml:context>
    <inkml:brush xml:id="br0">
      <inkml:brushProperty name="width" value="0.05" units="cm"/>
      <inkml:brushProperty name="height" value="0.05" units="cm"/>
      <inkml:brushProperty name="color" value="#E71224"/>
    </inkml:brush>
  </inkml:definitions>
  <inkml:trace contextRef="#ctx0" brushRef="#br0">1 1 24575,'0'4'0,"0"5"0,0 6 0,0 4 0,0 4 0,0 1 0,0 1 0,0 0 0,0 1 0,0-5-8191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7:37.21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7:38.423"/>
    </inkml:context>
    <inkml:brush xml:id="br0">
      <inkml:brushProperty name="width" value="0.05" units="cm"/>
      <inkml:brushProperty name="height" value="0.05" units="cm"/>
      <inkml:brushProperty name="color" value="#E71224"/>
    </inkml:brush>
  </inkml:definitions>
  <inkml:trace contextRef="#ctx0" brushRef="#br0">151 368 24575,'1'-48'0,"12"-80"0,-11 118 0,1-6 0,-1 0 0,0-1 0,-1 1 0,-3-30 0,2 43 0,0 0 0,-1 0 0,1 0 0,-1 0 0,0-1 0,0 1 0,0 0 0,-1 0 0,1 1 0,-1-1 0,1 0 0,-1 0 0,0 1 0,0-1 0,0 1 0,0 0 0,-1-1 0,1 1 0,-1 0 0,1 0 0,-1 1 0,0-1 0,1 0 0,-1 1 0,0 0 0,0 0 0,0 0 0,0 0 0,0 0 0,-1 0 0,-2 0 0,2 1 0,1 0 0,-1 0 0,1 0 0,0 0 0,-1 0 0,1 1 0,-1-1 0,1 1 0,0 0 0,-1 0 0,1 0 0,0 1 0,0-1 0,0 1 0,0 0 0,0-1 0,0 2 0,0-1 0,1 0 0,-1 0 0,1 1 0,-1-1 0,1 1 0,0 0 0,0 0 0,0 0 0,-2 4 0,0 2 0,1 0 0,0-1 0,0 2 0,0-1 0,1 0 0,1 0 0,-1 1 0,1 17 0,2 17 0,3 1 0,1 0 0,11 45 0,48 126 0,-56-190-87,49 155 305,-50-152-517,-1 1 0,-2-1-1,-1 1 1,-1 40 0,-3-51-6527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7:38.980"/>
    </inkml:context>
    <inkml:brush xml:id="br0">
      <inkml:brushProperty name="width" value="0.05" units="cm"/>
      <inkml:brushProperty name="height" value="0.05" units="cm"/>
      <inkml:brushProperty name="color" value="#E71224"/>
    </inkml:brush>
  </inkml:definitions>
  <inkml:trace contextRef="#ctx0" brushRef="#br0">4 373 24575,'-1'-54'0,"-1"31"0,2 1 0,0 0 0,1-1 0,6-24 0,-5 40 0,1 0 0,0-1 0,0 1 0,1 1 0,0-1 0,1 0 0,-1 1 0,1 0 0,0 0 0,1 0 0,9-7 0,10-8 0,38-23 0,-53 37 0,8-5-1365,-2 1-5461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7:39.981"/>
    </inkml:context>
    <inkml:brush xml:id="br0">
      <inkml:brushProperty name="width" value="0.05" units="cm"/>
      <inkml:brushProperty name="height" value="0.05" units="cm"/>
      <inkml:brushProperty name="color" value="#E71224"/>
    </inkml:brush>
  </inkml:definitions>
  <inkml:trace contextRef="#ctx0" brushRef="#br0">125 173 24575,'4'-1'0,"-1"-1"0,1 0 0,-1 1 0,1-1 0,-1 0 0,0-1 0,0 1 0,0-1 0,0 1 0,0-1 0,0 0 0,-1 0 0,3-4 0,5-4 0,-7 8 0,0 1 0,-1-1 0,0 0 0,0 0 0,1 0 0,-2 0 0,1 0 0,0 0 0,-1 0 0,1-1 0,-1 1 0,0-1 0,0 1 0,0-1 0,-1 1 0,1-1 0,-1-4 0,0 5 0,-1 0 0,1 1 0,-1-1 0,0 1 0,1-1 0,-1 1 0,0-1 0,-1 1 0,1-1 0,0 1 0,-1 0 0,1 0 0,-1 0 0,0 0 0,1 0 0,-1 0 0,0 0 0,0 1 0,-1-1 0,1 1 0,0-1 0,0 1 0,-1 0 0,-4-2 0,2 1 0,-1 0 0,1 0 0,-1 1 0,0-1 0,0 1 0,1 1 0,-1-1 0,0 1 0,0 0 0,0 0 0,0 1 0,-5 1 0,7-1 0,1 0 0,-1 0 0,1 0 0,0 0 0,0 1 0,0 0 0,-1-1 0,1 1 0,1 0 0,-1 1 0,0-1 0,0 0 0,1 1 0,0-1 0,-1 1 0,1 0 0,0 0 0,0 0 0,1 0 0,-3 5 0,-3 9 0,1 0 0,-4 18 0,8-29 0,1-1 0,0 0 0,1 1 0,-1-1 0,1 1 0,0-1 0,1 1 0,-1-1 0,1 0 0,0 1 0,2 5 0,-2-9-72,0 0 1,0-1-1,0 1 0,0 0 0,0-1 0,0 1 0,1-1 0,-1 0 1,0 1-1,1-1 0,-1 0 0,1 0 0,-1 0 0,1 0 0,0 0 1,0 0-1,-1 0 0,3 0 0,17 5-6754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7:41.131"/>
    </inkml:context>
    <inkml:brush xml:id="br0">
      <inkml:brushProperty name="width" value="0.05" units="cm"/>
      <inkml:brushProperty name="height" value="0.05" units="cm"/>
      <inkml:brushProperty name="color" value="#E71224"/>
    </inkml:brush>
  </inkml:definitions>
  <inkml:trace contextRef="#ctx0" brushRef="#br0">0 139 24575,'15'38'0,"-11"-12"0,-1 0 0,-1 0 0,-2 38 0,2 26 0,-2-89 0,0 1 0,0-1 0,0 0 0,0 1 0,0-1 0,0 0 0,0 1 0,1-1 0,-1 0 0,0 1 0,1-1 0,0 0 0,-1 1 0,1-1 0,0 0 0,-1 0 0,1 0 0,2 2 0,-2-3 0,-1-1 0,1 1 0,0-1 0,0 0 0,0 1 0,-1-1 0,1 0 0,0 1 0,-1-1 0,1 0 0,0 0 0,-1 0 0,1 0 0,-1 0 0,0 1 0,1-1 0,-1 0 0,0 0 0,1 0 0,-1 0 0,0 0 0,0 0 0,0 0 0,0 0 0,0-2 0,20-106 0,-13 63 0,2 1 0,15-44 0,-17 63-108,-3 12 186,0 0 0,9-20 0,-12 32-146,0 0 0,0 0 1,0 0-1,0 0 0,1 0 0,-1 0 1,1 0-1,-1 0 0,1 1 0,-1-1 0,1 0 1,0 1-1,0 0 0,0-1 0,0 1 1,0 0-1,0 0 0,0 0 0,0 0 1,0 0-1,5 0 0,9 1-6758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7:41.922"/>
    </inkml:context>
    <inkml:brush xml:id="br0">
      <inkml:brushProperty name="width" value="0.05" units="cm"/>
      <inkml:brushProperty name="height" value="0.05" units="cm"/>
      <inkml:brushProperty name="color" value="#E71224"/>
    </inkml:brush>
  </inkml:definitions>
  <inkml:trace contextRef="#ctx0" brushRef="#br0">27 99 24575,'-1'0'0,"0"0"0,0 0 0,0 1 0,0-1 0,0 0 0,0 0 0,1 0 0,-1 0 0,0 0 0,0 0 0,0-1 0,0 1 0,0 0 0,1 0 0,-1 0 0,0-1 0,0 1 0,0-1 0,1 1 0,-1-1 0,0 1 0,0-1 0,1 1 0,-1-1 0,0 1 0,1-1 0,-1 0 0,1 1 0,-1-1 0,1 0 0,-1 0 0,1 1 0,-1-3 0,1 2 0,1 0 0,-1-1 0,1 1 0,0 0 0,-1 0 0,1 0 0,0-1 0,0 1 0,0 0 0,0 0 0,0 0 0,0 0 0,0 0 0,0 1 0,0-1 0,1 0 0,-1 0 0,0 1 0,0-1 0,1 1 0,1-1 0,32-12 24,1 1 0,-1 2 0,1 2 0,52-5 0,151 4-1509,-219 10-5341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0:36:15.374"/>
    </inkml:context>
    <inkml:brush xml:id="br0">
      <inkml:brushProperty name="width" value="0.05" units="cm"/>
      <inkml:brushProperty name="height" value="0.05" units="cm"/>
      <inkml:brushProperty name="color" value="#E71224"/>
    </inkml:brush>
  </inkml:definitions>
  <inkml:trace contextRef="#ctx0" brushRef="#br0">1 1 24575,'0'524'-1365,"0"-498"-5461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7:42.476"/>
    </inkml:context>
    <inkml:brush xml:id="br0">
      <inkml:brushProperty name="width" value="0.05" units="cm"/>
      <inkml:brushProperty name="height" value="0.05" units="cm"/>
      <inkml:brushProperty name="color" value="#E71224"/>
    </inkml:brush>
  </inkml:definitions>
  <inkml:trace contextRef="#ctx0" brushRef="#br0">26 0 24575,'-1'1'0,"0"-1"0,0 0 0,0 1 0,0-1 0,0 1 0,0 0 0,0-1 0,0 1 0,0 0 0,0-1 0,0 1 0,1 0 0,-1 0 0,0 0 0,0 0 0,1 0 0,-1 0 0,1 0 0,-1 0 0,1 0 0,-1 0 0,1 0 0,-1 0 0,1 0 0,0 0 0,0 1 0,0 1 0,-5 37 0,5-36 0,-1 44 0,3 0 0,1 0 0,3-1 0,2 0 0,1 0 0,17 46 0,-19-70-341,-2 1 0,-1 0-1,2 46 1,-6-49-6485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7:43.139"/>
    </inkml:context>
    <inkml:brush xml:id="br0">
      <inkml:brushProperty name="width" value="0.05" units="cm"/>
      <inkml:brushProperty name="height" value="0.05" units="cm"/>
      <inkml:brushProperty name="color" value="#E71224"/>
    </inkml:brush>
  </inkml:definitions>
  <inkml:trace contextRef="#ctx0" brushRef="#br0">26 1 24575,'0'4'0,"0"6"0,0 4 0,-4 1 0,-2 2 0,1 2 0,1 1 0,1 3 0,1 1 0,1 0 0,1 1 0,0 4 0,0 1 0,0 0 0,0-5-8191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7:43.792"/>
    </inkml:context>
    <inkml:brush xml:id="br0">
      <inkml:brushProperty name="width" value="0.05" units="cm"/>
      <inkml:brushProperty name="height" value="0.05" units="cm"/>
      <inkml:brushProperty name="color" value="#E71224"/>
    </inkml:brush>
  </inkml:definitions>
  <inkml:trace contextRef="#ctx0" brushRef="#br0">0 0 24575,'0'4'0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2:27:45.668"/>
    </inkml:context>
    <inkml:brush xml:id="br0">
      <inkml:brushProperty name="width" value="0.05" units="cm"/>
      <inkml:brushProperty name="height" value="0.05" units="cm"/>
      <inkml:brushProperty name="color" value="#E71224"/>
    </inkml:brush>
  </inkml:definitions>
  <inkml:trace contextRef="#ctx0" brushRef="#br0">394 26 24575,'-11'-4'0,"-1"0"0,1 0 0,-1 1 0,1 0 0,-1 1 0,-16-1 0,-74 1 0,70 2 0,23 0 0,0 1 0,0 0 0,0 0 0,0 0 0,0 1 0,1 1 0,-1-1 0,1 2 0,-1-1 0,-11 7 0,16-7 0,0 0 0,0 0 0,0 0 0,1 0 0,-1 0 0,1 1 0,0 0 0,0 0 0,0 0 0,0 0 0,1 0 0,-1 0 0,1 1 0,0-1 0,1 1 0,-1-1 0,1 1 0,0 0 0,0 0 0,-1 8 0,2-11 0,0 1 0,0-1 0,1 0 0,-1 1 0,0-1 0,1 0 0,0 0 0,-1 0 0,1 1 0,0-1 0,0 0 0,0 0 0,0 0 0,1 0 0,-1-1 0,0 1 0,1 0 0,-1 0 0,1-1 0,0 1 0,0-1 0,-1 1 0,1-1 0,0 0 0,0 0 0,0 0 0,0 0 0,0 0 0,1 0 0,-1-1 0,0 1 0,0-1 0,1 1 0,3-1 0,11 2 0,0-1 0,-1 0 0,32-4 0,-25 1 0,-8 2 0,1 0 0,-1 1 0,1 1 0,-1 0 0,0 1 0,0 0 0,0 2 0,19 7 0,-28-10 0,0 1 0,-1 0 0,1 0 0,-1 0 0,0 1 0,0 0 0,0 0 0,0 0 0,-1 0 0,1 1 0,-1 0 0,-1 0 0,1 0 0,0 0 0,-1 0 0,0 1 0,-1 0 0,1 0 0,-1-1 0,0 1 0,0 0 0,-1 1 0,1 6 0,0 0 0,-1 0 0,-1 1 0,0-1 0,-1 0 0,-4 26 0,4-35 0,0-1 0,0 1 0,-1-1 0,1 1 0,-1-1 0,1 0 0,-1 0 0,0 0 0,0 0 0,0 0 0,-1 0 0,1 0 0,-1-1 0,0 1 0,1-1 0,-1 0 0,0 0 0,0 0 0,0 0 0,-1 0 0,1-1 0,0 0 0,-1 1 0,1-1 0,-1 0 0,-4 0 0,1 0 0,0 0 0,0 0 0,1-1 0,-1 0 0,0 0 0,0-1 0,0 0 0,0 0 0,1 0 0,-1-1 0,0 0 0,1 0 0,-8-4 0,5 0 0,0 0 0,1 0 0,-1 0 0,1-1 0,1 0 0,-1-1 0,-11-15 0,6 7-1365,0 3-5461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0:36:16.349"/>
    </inkml:context>
    <inkml:brush xml:id="br0">
      <inkml:brushProperty name="width" value="0.05" units="cm"/>
      <inkml:brushProperty name="height" value="0.05" units="cm"/>
      <inkml:brushProperty name="color" value="#E71224"/>
    </inkml:brush>
  </inkml:definitions>
  <inkml:trace contextRef="#ctx0" brushRef="#br0">1 0 24575,'0'490'0,"0"-484"0,1-1 0,-1 1 0,1-1 0,0 1 0,1-1 0,-1 1 0,4 6 0,-5-11 0,0 0 0,1 0 0,-1-1 0,1 1 0,-1 0 0,1 0 0,-1 0 0,1 0 0,0-1 0,-1 1 0,1 0 0,0-1 0,-1 1 0,1 0 0,0-1 0,0 1 0,0-1 0,0 1 0,-1-1 0,1 0 0,0 1 0,0-1 0,0 0 0,0 0 0,0 1 0,0-1 0,0 0 0,0 0 0,0 0 0,0 0 0,0 0 0,0 0 0,0-1 0,0 1 0,0 0 0,0 0 0,0-1 0,0 1 0,-1-1 0,1 1 0,0-1 0,0 1 0,0-1 0,-1 1 0,1-1 0,0 0 0,0 1 0,-1-1 0,1 0 0,0 0 0,8-9 0,-1 0 0,0-1 0,0 0 0,-1 0 0,-1 0 0,6-14 0,8-13 0,-16 28-3,0 0 0,0 0 0,-1 0 0,0 0 0,2-13 0,1-5-1344,-1 7-5479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0:36:17.251"/>
    </inkml:context>
    <inkml:brush xml:id="br0">
      <inkml:brushProperty name="width" value="0.05" units="cm"/>
      <inkml:brushProperty name="height" value="0.05" units="cm"/>
      <inkml:brushProperty name="color" value="#E71224"/>
    </inkml:brush>
  </inkml:definitions>
  <inkml:trace contextRef="#ctx0" brushRef="#br0">0 171 24575,'0'-4'0,"5"-2"0,4-3 0,6-5 0,5-4 0,-2-3 0,0 2 0,2 0 0,1 3 0,2 5 0,0-1 0,1 3 0,1 2 0,-1 2 0,-3 7 0,-6 2-8191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0:36:17.730"/>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9T20:36:22.475"/>
    </inkml:context>
    <inkml:brush xml:id="br0">
      <inkml:brushProperty name="width" value="0.05" units="cm"/>
      <inkml:brushProperty name="height" value="0.05" units="cm"/>
      <inkml:brushProperty name="color" value="#E71224"/>
    </inkml:brush>
  </inkml:definitions>
  <inkml:trace contextRef="#ctx0" brushRef="#br0">1 48 24575,'3'-3'0,"1"1"0,0-1 0,0 1 0,0 0 0,0 0 0,1 0 0,-1 1 0,0-1 0,1 1 0,-1 0 0,1 0 0,4 0 0,61-1 0,-50 2 0,8-2 0,38-7 0,-36 4 0,39-2 0,-61 7 0,0 0 0,0 0 0,0 1 0,0 0 0,0 1 0,-1-1 0,1 2 0,-1-1 0,14 7 0,-18-8 0,0 1 0,0 1 0,-1-1 0,1 0 0,0 1 0,-1-1 0,0 1 0,1 0 0,-1-1 0,0 1 0,-1 1 0,1-1 0,0 0 0,-1 0 0,0 0 0,0 1 0,0-1 0,0 1 0,0-1 0,-1 1 0,1-1 0,-1 1 0,0-1 0,0 1 0,0-1 0,-1 1 0,1-1 0,-1 1 0,-1 3 0,0 2 0,-1 0 0,0 0 0,0 0 0,-1-1 0,0 1 0,0-1 0,-1 0 0,0 0 0,-13 13 0,9-12 0,0 0 0,-1 0 0,-1-1 0,1-1 0,-1 0 0,-1 0 0,1-1 0,-1-1 0,-23 9 0,25-12 0,1 1 0,0 1 0,0 0 0,0 0 0,1 0 0,-1 1 0,1 1 0,1 0 0,-1 0 0,1 0 0,0 1 0,0 0 0,0 0 0,1 0 0,1 1 0,-1 0 0,1 0 0,0 1 0,1 0 0,0-1 0,-5 17 0,-4 20 0,1-6 0,2 1 0,1 1 0,-5 58 0,3 1 97,5-64-828,0 46 0,6-61-6095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11/29/2021</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a:p>
        </p:txBody>
      </p:sp>
    </p:spTree>
    <p:extLst>
      <p:ext uri="{BB962C8B-B14F-4D97-AF65-F5344CB8AC3E}">
        <p14:creationId xmlns:p14="http://schemas.microsoft.com/office/powerpoint/2010/main" val="177036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8991600" cy="0"/>
          </a:xfrm>
          <a:prstGeom prst="line">
            <a:avLst/>
          </a:prstGeom>
          <a:noFill/>
          <a:ln w="76200">
            <a:solidFill>
              <a:srgbClr val="1E0000"/>
            </a:solidFill>
            <a:round/>
            <a:headEnd type="none" w="sm" len="sm"/>
            <a:tailEnd type="none" w="sm" len="sm"/>
          </a:ln>
          <a:effectLst/>
        </p:spPr>
        <p:txBody>
          <a:bodyPr wrap="none" anchor="ctr"/>
          <a:lstStyle/>
          <a:p>
            <a:pPr>
              <a:defRPr/>
            </a:pPr>
            <a:endParaRPr lang="en-US" baseline="0" dirty="0">
              <a:solidFill>
                <a:srgbClr val="1E0000"/>
              </a:solidFill>
            </a:endParaRPr>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001" t="23333" r="7999" b="20666"/>
          <a:stretch/>
        </p:blipFill>
        <p:spPr bwMode="auto">
          <a:xfrm>
            <a:off x="304800" y="5791200"/>
            <a:ext cx="3200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686800" cy="1066800"/>
          </a:xfrm>
        </p:spPr>
        <p:txBody>
          <a:bodyPr/>
          <a:lstStyle>
            <a:lvl1pPr algn="ct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365760" y="1280160"/>
            <a:ext cx="8549640" cy="3733800"/>
          </a:xfrm>
        </p:spPr>
        <p:txBody>
          <a:bodyPr/>
          <a:lstStyle>
            <a:lvl1pPr marL="457200" indent="-457200">
              <a:buSzPct val="100000"/>
              <a:buFont typeface="Arial" panose="020B0604020202020204" pitchFamily="34" charset="0"/>
              <a:buChar char="•"/>
              <a:defRPr baseline="0">
                <a:solidFill>
                  <a:srgbClr val="1E0000"/>
                </a:solidFill>
              </a:defRPr>
            </a:lvl1pPr>
            <a:lvl2pPr>
              <a:defRPr baseline="0">
                <a:solidFill>
                  <a:srgbClr val="1E0000"/>
                </a:solidFill>
              </a:defRPr>
            </a:lvl2pPr>
            <a:lvl3pPr marL="1257300" indent="-342900">
              <a:buSzPct val="90000"/>
              <a:buFont typeface="Arial" panose="020B0604020202020204" pitchFamily="34" charset="0"/>
              <a:buChar char="•"/>
              <a:defRPr baseline="0">
                <a:solidFill>
                  <a:srgbClr val="1E0000"/>
                </a:solidFill>
              </a:defRPr>
            </a:lvl3pPr>
            <a:lvl4pPr>
              <a:defRPr baseline="0">
                <a:solidFill>
                  <a:srgbClr val="1E0000"/>
                </a:solidFill>
              </a:defRPr>
            </a:lvl4pPr>
            <a:lvl5pP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4294967295"/>
          </p:nvPr>
        </p:nvSpPr>
        <p:spPr>
          <a:xfrm>
            <a:off x="8458200" y="6324600"/>
            <a:ext cx="533400" cy="457200"/>
          </a:xfrm>
          <a:prstGeom prst="rect">
            <a:avLst/>
          </a:prstGeom>
        </p:spPr>
        <p:txBody>
          <a:bodyPr/>
          <a:lstStyle>
            <a:lvl1pPr>
              <a:defRPr baseline="0">
                <a:solidFill>
                  <a:srgbClr val="1E0000"/>
                </a:solidFill>
              </a:defRPr>
            </a:lvl1pPr>
          </a:lstStyle>
          <a:p>
            <a:pPr algn="r">
              <a:defRPr/>
            </a:pPr>
            <a:fld id="{0AF38EFD-512B-4531-8A51-5AEF24EFF359}" type="slidenum">
              <a:rPr lang="en-US" sz="2000" smtClean="0"/>
              <a:pPr algn="r">
                <a:defRPr/>
              </a:pPr>
              <a:t>‹#›</a:t>
            </a:fld>
            <a:endParaRPr lang="en-US" sz="2000"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838200"/>
          </a:xfrm>
          <a:prstGeom prst="rect">
            <a:avLst/>
          </a:prstGeom>
        </p:spPr>
        <p:txBody>
          <a:bodyPr/>
          <a:lstStyle>
            <a:lvl1pPr>
              <a:defRPr baseline="0">
                <a:solidFill>
                  <a:srgbClr val="1E0000"/>
                </a:solidFill>
              </a:defRPr>
            </a:lvl1pPr>
          </a:lstStyle>
          <a:p>
            <a:r>
              <a:rPr lang="en-US" dirty="0"/>
              <a:t>Click to edit Master title style</a:t>
            </a:r>
          </a:p>
        </p:txBody>
      </p:sp>
      <p:sp>
        <p:nvSpPr>
          <p:cNvPr id="3" name="Content Placeholder 2"/>
          <p:cNvSpPr>
            <a:spLocks noGrp="1"/>
          </p:cNvSpPr>
          <p:nvPr>
            <p:ph sz="half" idx="1"/>
          </p:nvPr>
        </p:nvSpPr>
        <p:spPr>
          <a:xfrm>
            <a:off x="457200" y="1524000"/>
            <a:ext cx="3924300" cy="3733800"/>
          </a:xfrm>
          <a:prstGeom prst="rect">
            <a:avLst/>
          </a:prstGeom>
        </p:spPr>
        <p:txBody>
          <a:bodyPr/>
          <a:lstStyle>
            <a:lvl1pPr>
              <a:defRPr sz="2800" baseline="0">
                <a:solidFill>
                  <a:srgbClr val="1E0000"/>
                </a:solidFill>
              </a:defRPr>
            </a:lvl1pPr>
            <a:lvl2pPr>
              <a:defRPr sz="2400" baseline="0">
                <a:solidFill>
                  <a:srgbClr val="1E0000"/>
                </a:solidFill>
              </a:defRPr>
            </a:lvl2pPr>
            <a:lvl3pPr>
              <a:defRPr sz="2000" baseline="0">
                <a:solidFill>
                  <a:srgbClr val="1E0000"/>
                </a:solidFill>
              </a:defRPr>
            </a:lvl3pPr>
            <a:lvl4pPr>
              <a:defRPr sz="1800" baseline="0">
                <a:solidFill>
                  <a:srgbClr val="1E0000"/>
                </a:solidFill>
              </a:defRPr>
            </a:lvl4pPr>
            <a:lvl5pPr>
              <a:defRPr sz="1800" baseline="0">
                <a:solidFill>
                  <a:srgbClr val="1E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524000"/>
            <a:ext cx="3924300" cy="3733800"/>
          </a:xfrm>
          <a:prstGeom prst="rect">
            <a:avLst/>
          </a:prstGeom>
        </p:spPr>
        <p:txBody>
          <a:bodyPr/>
          <a:lstStyle>
            <a:lvl1pPr>
              <a:defRPr sz="2800" baseline="0">
                <a:solidFill>
                  <a:srgbClr val="1E0000"/>
                </a:solidFill>
              </a:defRPr>
            </a:lvl1pPr>
            <a:lvl2pPr>
              <a:defRPr sz="2400" baseline="0">
                <a:solidFill>
                  <a:srgbClr val="1E0000"/>
                </a:solidFill>
              </a:defRPr>
            </a:lvl2pPr>
            <a:lvl3pPr>
              <a:defRPr sz="2000" baseline="0">
                <a:solidFill>
                  <a:srgbClr val="1E0000"/>
                </a:solidFill>
              </a:defRPr>
            </a:lvl3pPr>
            <a:lvl4pPr>
              <a:defRPr sz="1800" baseline="0">
                <a:solidFill>
                  <a:srgbClr val="1E0000"/>
                </a:solidFill>
              </a:defRPr>
            </a:lvl4pPr>
            <a:lvl5pPr>
              <a:defRPr sz="1800" baseline="0">
                <a:solidFill>
                  <a:srgbClr val="1E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4294967295"/>
          </p:nvPr>
        </p:nvSpPr>
        <p:spPr>
          <a:xfrm>
            <a:off x="8458200" y="6324600"/>
            <a:ext cx="533400" cy="457200"/>
          </a:xfrm>
          <a:prstGeom prst="rect">
            <a:avLst/>
          </a:prstGeom>
        </p:spPr>
        <p:txBody>
          <a:bodyPr/>
          <a:lstStyle>
            <a:lvl1pPr>
              <a:defRPr baseline="0">
                <a:solidFill>
                  <a:srgbClr val="1E0000"/>
                </a:solidFill>
              </a:defRPr>
            </a:lvl1pPr>
          </a:lstStyle>
          <a:p>
            <a:pPr algn="r">
              <a:defRPr/>
            </a:pPr>
            <a:fld id="{0AF38EFD-512B-4531-8A51-5AEF24EFF359}" type="slidenum">
              <a:rPr lang="en-US" sz="2000" smtClean="0"/>
              <a:pPr algn="r">
                <a:defRPr/>
              </a:pPr>
              <a:t>‹#›</a:t>
            </a:fld>
            <a:endParaRPr lang="en-US" sz="2000" dirty="0"/>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a:t>Click to edit Master title style</a:t>
            </a:r>
          </a:p>
        </p:txBody>
      </p:sp>
      <p:sp>
        <p:nvSpPr>
          <p:cNvPr id="3" name="Slide Number Placeholder 3"/>
          <p:cNvSpPr>
            <a:spLocks noGrp="1"/>
          </p:cNvSpPr>
          <p:nvPr>
            <p:ph type="sldNum" sz="quarter" idx="4294967295"/>
          </p:nvPr>
        </p:nvSpPr>
        <p:spPr>
          <a:xfrm>
            <a:off x="7086600" y="6324600"/>
            <a:ext cx="1905000" cy="457200"/>
          </a:xfrm>
          <a:prstGeom prst="rect">
            <a:avLst/>
          </a:prstGeom>
        </p:spPr>
        <p:txBody>
          <a:bodyPr/>
          <a:lstStyle>
            <a:lvl1pPr>
              <a:defRPr baseline="0">
                <a:solidFill>
                  <a:srgbClr val="1E0000"/>
                </a:solidFill>
              </a:defRPr>
            </a:lvl1pPr>
          </a:lstStyle>
          <a:p>
            <a:pPr algn="r">
              <a:defRPr/>
            </a:pPr>
            <a:fld id="{0AF38EFD-512B-4531-8A51-5AEF24EFF359}" type="slidenum">
              <a:rPr lang="en-US" sz="2000" smtClean="0"/>
              <a:pPr algn="r">
                <a:defRPr/>
              </a:pPr>
              <a:t>‹#›</a:t>
            </a:fld>
            <a:endParaRPr lang="en-US" sz="2000" dirty="0"/>
          </a:p>
        </p:txBody>
      </p:sp>
    </p:spTree>
    <p:extLst>
      <p:ext uri="{BB962C8B-B14F-4D97-AF65-F5344CB8AC3E}">
        <p14:creationId xmlns:p14="http://schemas.microsoft.com/office/powerpoint/2010/main" val="1502422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762000" y="1143000"/>
            <a:ext cx="51054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76200">
            <a:solidFill>
              <a:srgbClr val="1E000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36576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488681" y="8382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a:spLocks noGrp="1"/>
          </p:cNvSpPr>
          <p:nvPr>
            <p:ph type="sldNum" sz="quarter" idx="4"/>
          </p:nvPr>
        </p:nvSpPr>
        <p:spPr>
          <a:xfrm>
            <a:off x="8397380" y="6324600"/>
            <a:ext cx="594220" cy="457200"/>
          </a:xfrm>
          <a:prstGeom prst="rect">
            <a:avLst/>
          </a:prstGeom>
        </p:spPr>
        <p:txBody>
          <a:bodyPr/>
          <a:lstStyle/>
          <a:p>
            <a:pPr algn="r">
              <a:defRPr/>
            </a:pPr>
            <a:fld id="{0AF38EFD-512B-4531-8A51-5AEF24EFF359}" type="slidenum">
              <a:rPr lang="en-US" sz="2000" smtClean="0"/>
              <a:pPr algn="r">
                <a:defRPr/>
              </a:pPr>
              <a:t>‹#›</a:t>
            </a:fld>
            <a:endParaRPr lang="en-US" sz="2000" dirty="0"/>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hf hdr="0" ftr="0" dt="0"/>
  <p:txStyles>
    <p:titleStyle>
      <a:lvl1pPr algn="l" rtl="0" eaLnBrk="0" fontAlgn="base" hangingPunct="0">
        <a:lnSpc>
          <a:spcPct val="90000"/>
        </a:lnSpc>
        <a:spcBef>
          <a:spcPct val="0"/>
        </a:spcBef>
        <a:spcAft>
          <a:spcPct val="0"/>
        </a:spcAft>
        <a:defRPr sz="3600" b="1" baseline="0">
          <a:solidFill>
            <a:srgbClr val="1E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rgbClr val="1E0000"/>
        </a:buClr>
        <a:buSzPct val="100000"/>
        <a:buFont typeface="Arial" panose="020B0604020202020204" pitchFamily="34" charset="0"/>
        <a:buChar char="•"/>
        <a:defRPr sz="2800" baseline="0">
          <a:solidFill>
            <a:srgbClr val="1E0000"/>
          </a:solidFill>
          <a:latin typeface="+mn-lt"/>
          <a:ea typeface="+mn-ea"/>
          <a:cs typeface="+mn-cs"/>
        </a:defRPr>
      </a:lvl1pPr>
      <a:lvl2pPr marL="742950" indent="-285750" algn="l" rtl="0" eaLnBrk="0" fontAlgn="base" hangingPunct="0">
        <a:spcBef>
          <a:spcPct val="20000"/>
        </a:spcBef>
        <a:spcAft>
          <a:spcPct val="0"/>
        </a:spcAft>
        <a:buClr>
          <a:srgbClr val="1E0000"/>
        </a:buClr>
        <a:buSzPct val="75000"/>
        <a:buChar char="–"/>
        <a:defRPr sz="2400" baseline="0">
          <a:solidFill>
            <a:srgbClr val="1E0000"/>
          </a:solidFill>
          <a:latin typeface="+mn-lt"/>
        </a:defRPr>
      </a:lvl2pPr>
      <a:lvl3pPr marL="1257300" indent="-342900" algn="l" rtl="0" eaLnBrk="0" fontAlgn="base" hangingPunct="0">
        <a:spcBef>
          <a:spcPct val="20000"/>
        </a:spcBef>
        <a:spcAft>
          <a:spcPct val="0"/>
        </a:spcAft>
        <a:buClr>
          <a:srgbClr val="1E0000"/>
        </a:buClr>
        <a:buSzPct val="90000"/>
        <a:buFont typeface="Arial" panose="020B0604020202020204" pitchFamily="34" charset="0"/>
        <a:buChar char="•"/>
        <a:defRPr sz="2000" baseline="0">
          <a:solidFill>
            <a:srgbClr val="1E0000"/>
          </a:solidFill>
          <a:latin typeface="+mn-lt"/>
        </a:defRPr>
      </a:lvl3pPr>
      <a:lvl4pPr marL="1600200" indent="-228600" algn="l" rtl="0" eaLnBrk="0" fontAlgn="base" hangingPunct="0">
        <a:spcBef>
          <a:spcPct val="20000"/>
        </a:spcBef>
        <a:spcAft>
          <a:spcPct val="0"/>
        </a:spcAft>
        <a:buClr>
          <a:srgbClr val="1E0000"/>
        </a:buClr>
        <a:buSzPct val="80000"/>
        <a:buChar char="–"/>
        <a:defRPr sz="2000" baseline="0">
          <a:solidFill>
            <a:srgbClr val="1E0000"/>
          </a:solidFill>
          <a:latin typeface="+mn-lt"/>
        </a:defRPr>
      </a:lvl4pPr>
      <a:lvl5pPr marL="2057400" indent="-228600" algn="l" rtl="0" eaLnBrk="0" fontAlgn="base" hangingPunct="0">
        <a:spcBef>
          <a:spcPct val="20000"/>
        </a:spcBef>
        <a:spcAft>
          <a:spcPct val="0"/>
        </a:spcAft>
        <a:buClr>
          <a:srgbClr val="1E0000"/>
        </a:buClr>
        <a:buSzPct val="65000"/>
        <a:buFont typeface="Wingdings" pitchFamily="2" charset="2"/>
        <a:buChar char="»"/>
        <a:defRPr sz="2000" baseline="0">
          <a:solidFill>
            <a:srgbClr val="1E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5.bin"/><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quora.com/What-will-happen-If-the-Squirrel-cage-motor-rotor-conductors-are-not-skewed" TargetMode="External"/><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hyperlink" Target="https://www.polytechnichub.com/squirrel-cage-rotor/" TargetMode="Externa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oleObject" Target="../embeddings/oleObject6.bin"/><Relationship Id="rId7" Type="http://schemas.openxmlformats.org/officeDocument/2006/relationships/customXml" Target="../ink/ink14.xml"/><Relationship Id="rId12"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6.wmf"/><Relationship Id="rId11" Type="http://schemas.openxmlformats.org/officeDocument/2006/relationships/customXml" Target="../ink/ink16.xml"/><Relationship Id="rId5" Type="http://schemas.openxmlformats.org/officeDocument/2006/relationships/oleObject" Target="../embeddings/oleObject7.bin"/><Relationship Id="rId10" Type="http://schemas.openxmlformats.org/officeDocument/2006/relationships/image" Target="../media/image28.png"/><Relationship Id="rId4" Type="http://schemas.openxmlformats.org/officeDocument/2006/relationships/image" Target="../media/image25.wmf"/><Relationship Id="rId9" Type="http://schemas.openxmlformats.org/officeDocument/2006/relationships/customXml" Target="../ink/ink15.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0.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2.jpg"/><Relationship Id="rId4" Type="http://schemas.openxmlformats.org/officeDocument/2006/relationships/image" Target="../media/image31.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3.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5.wmf"/><Relationship Id="rId5" Type="http://schemas.openxmlformats.org/officeDocument/2006/relationships/oleObject" Target="../embeddings/oleObject12.bin"/><Relationship Id="rId4" Type="http://schemas.openxmlformats.org/officeDocument/2006/relationships/image" Target="../media/image3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7.png"/><Relationship Id="rId5" Type="http://schemas.openxmlformats.org/officeDocument/2006/relationships/customXml" Target="../ink/ink17.xml"/><Relationship Id="rId4" Type="http://schemas.openxmlformats.org/officeDocument/2006/relationships/image" Target="../media/image36.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9.wmf"/></Relationships>
</file>

<file path=ppt/slides/_rels/slide2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image" Target="../media/image41.wmf"/><Relationship Id="rId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4.wmf"/></Relationships>
</file>

<file path=ppt/slides/_rels/slide28.xml.rels><?xml version="1.0" encoding="UTF-8" standalone="yes"?>
<Relationships xmlns="http://schemas.openxmlformats.org/package/2006/relationships"><Relationship Id="rId13" Type="http://schemas.openxmlformats.org/officeDocument/2006/relationships/image" Target="../media/image50.png"/><Relationship Id="rId18" Type="http://schemas.openxmlformats.org/officeDocument/2006/relationships/customXml" Target="../ink/ink26.xml"/><Relationship Id="rId26" Type="http://schemas.openxmlformats.org/officeDocument/2006/relationships/customXml" Target="../ink/ink30.xml"/><Relationship Id="rId39" Type="http://schemas.openxmlformats.org/officeDocument/2006/relationships/image" Target="../media/image62.png"/><Relationship Id="rId21" Type="http://schemas.openxmlformats.org/officeDocument/2006/relationships/image" Target="../media/image54.png"/><Relationship Id="rId34" Type="http://schemas.openxmlformats.org/officeDocument/2006/relationships/customXml" Target="../ink/ink34.xml"/><Relationship Id="rId42" Type="http://schemas.openxmlformats.org/officeDocument/2006/relationships/customXml" Target="../ink/ink38.xml"/><Relationship Id="rId7" Type="http://schemas.openxmlformats.org/officeDocument/2006/relationships/image" Target="../media/image47.png"/><Relationship Id="rId2" Type="http://schemas.openxmlformats.org/officeDocument/2006/relationships/customXml" Target="../ink/ink18.xml"/><Relationship Id="rId16" Type="http://schemas.openxmlformats.org/officeDocument/2006/relationships/customXml" Target="../ink/ink25.xml"/><Relationship Id="rId20" Type="http://schemas.openxmlformats.org/officeDocument/2006/relationships/customXml" Target="../ink/ink27.xml"/><Relationship Id="rId29" Type="http://schemas.openxmlformats.org/officeDocument/2006/relationships/image" Target="../media/image57.png"/><Relationship Id="rId41"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customXml" Target="../ink/ink20.xml"/><Relationship Id="rId11" Type="http://schemas.openxmlformats.org/officeDocument/2006/relationships/image" Target="../media/image49.png"/><Relationship Id="rId24" Type="http://schemas.openxmlformats.org/officeDocument/2006/relationships/customXml" Target="../ink/ink29.xml"/><Relationship Id="rId32" Type="http://schemas.openxmlformats.org/officeDocument/2006/relationships/customXml" Target="../ink/ink33.xml"/><Relationship Id="rId37" Type="http://schemas.openxmlformats.org/officeDocument/2006/relationships/image" Target="../media/image61.png"/><Relationship Id="rId40" Type="http://schemas.openxmlformats.org/officeDocument/2006/relationships/customXml" Target="../ink/ink37.xml"/><Relationship Id="rId5" Type="http://schemas.openxmlformats.org/officeDocument/2006/relationships/image" Target="../media/image46.png"/><Relationship Id="rId15" Type="http://schemas.openxmlformats.org/officeDocument/2006/relationships/image" Target="../media/image51.png"/><Relationship Id="rId23" Type="http://schemas.openxmlformats.org/officeDocument/2006/relationships/image" Target="../media/image55.png"/><Relationship Id="rId28" Type="http://schemas.openxmlformats.org/officeDocument/2006/relationships/customXml" Target="../ink/ink31.xml"/><Relationship Id="rId36" Type="http://schemas.openxmlformats.org/officeDocument/2006/relationships/customXml" Target="../ink/ink35.xml"/><Relationship Id="rId10" Type="http://schemas.openxmlformats.org/officeDocument/2006/relationships/customXml" Target="../ink/ink22.xml"/><Relationship Id="rId19" Type="http://schemas.openxmlformats.org/officeDocument/2006/relationships/image" Target="../media/image53.png"/><Relationship Id="rId31" Type="http://schemas.openxmlformats.org/officeDocument/2006/relationships/image" Target="../media/image58.png"/><Relationship Id="rId4" Type="http://schemas.openxmlformats.org/officeDocument/2006/relationships/customXml" Target="../ink/ink19.xml"/><Relationship Id="rId9" Type="http://schemas.openxmlformats.org/officeDocument/2006/relationships/image" Target="../media/image48.png"/><Relationship Id="rId14" Type="http://schemas.openxmlformats.org/officeDocument/2006/relationships/customXml" Target="../ink/ink24.xml"/><Relationship Id="rId22" Type="http://schemas.openxmlformats.org/officeDocument/2006/relationships/customXml" Target="../ink/ink28.xml"/><Relationship Id="rId27" Type="http://schemas.openxmlformats.org/officeDocument/2006/relationships/image" Target="../media/image56.png"/><Relationship Id="rId30" Type="http://schemas.openxmlformats.org/officeDocument/2006/relationships/customXml" Target="../ink/ink32.xml"/><Relationship Id="rId35" Type="http://schemas.openxmlformats.org/officeDocument/2006/relationships/image" Target="../media/image60.png"/><Relationship Id="rId43" Type="http://schemas.openxmlformats.org/officeDocument/2006/relationships/image" Target="../media/image64.png"/><Relationship Id="rId8" Type="http://schemas.openxmlformats.org/officeDocument/2006/relationships/customXml" Target="../ink/ink21.xml"/><Relationship Id="rId3" Type="http://schemas.openxmlformats.org/officeDocument/2006/relationships/image" Target="../media/image45.png"/><Relationship Id="rId12" Type="http://schemas.openxmlformats.org/officeDocument/2006/relationships/customXml" Target="../ink/ink23.xml"/><Relationship Id="rId17" Type="http://schemas.openxmlformats.org/officeDocument/2006/relationships/image" Target="../media/image52.png"/><Relationship Id="rId25" Type="http://schemas.openxmlformats.org/officeDocument/2006/relationships/image" Target="../media/image19.png"/><Relationship Id="rId33" Type="http://schemas.openxmlformats.org/officeDocument/2006/relationships/image" Target="../media/image59.png"/><Relationship Id="rId38" Type="http://schemas.openxmlformats.org/officeDocument/2006/relationships/customXml" Target="../ink/ink36.xml"/></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customXml" Target="../ink/ink44.xml"/><Relationship Id="rId18" Type="http://schemas.openxmlformats.org/officeDocument/2006/relationships/image" Target="../media/image76.png"/><Relationship Id="rId26" Type="http://schemas.openxmlformats.org/officeDocument/2006/relationships/image" Target="../media/image80.png"/><Relationship Id="rId3" Type="http://schemas.openxmlformats.org/officeDocument/2006/relationships/customXml" Target="../ink/ink39.xml"/><Relationship Id="rId21" Type="http://schemas.openxmlformats.org/officeDocument/2006/relationships/customXml" Target="../ink/ink48.xml"/><Relationship Id="rId7" Type="http://schemas.openxmlformats.org/officeDocument/2006/relationships/customXml" Target="../ink/ink41.xml"/><Relationship Id="rId12" Type="http://schemas.openxmlformats.org/officeDocument/2006/relationships/image" Target="../media/image74.png"/><Relationship Id="rId17" Type="http://schemas.openxmlformats.org/officeDocument/2006/relationships/customXml" Target="../ink/ink46.xml"/><Relationship Id="rId25" Type="http://schemas.openxmlformats.org/officeDocument/2006/relationships/customXml" Target="../ink/ink50.xml"/><Relationship Id="rId2" Type="http://schemas.openxmlformats.org/officeDocument/2006/relationships/image" Target="../media/image69.png"/><Relationship Id="rId16" Type="http://schemas.openxmlformats.org/officeDocument/2006/relationships/image" Target="../media/image75.png"/><Relationship Id="rId20" Type="http://schemas.openxmlformats.org/officeDocument/2006/relationships/image" Target="../media/image77.png"/><Relationship Id="rId29" Type="http://schemas.openxmlformats.org/officeDocument/2006/relationships/customXml" Target="../ink/ink52.xml"/><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customXml" Target="../ink/ink43.xml"/><Relationship Id="rId24" Type="http://schemas.openxmlformats.org/officeDocument/2006/relationships/image" Target="../media/image79.png"/><Relationship Id="rId32" Type="http://schemas.openxmlformats.org/officeDocument/2006/relationships/image" Target="../media/image82.png"/><Relationship Id="rId5" Type="http://schemas.openxmlformats.org/officeDocument/2006/relationships/customXml" Target="../ink/ink40.xml"/><Relationship Id="rId15" Type="http://schemas.openxmlformats.org/officeDocument/2006/relationships/customXml" Target="../ink/ink45.xml"/><Relationship Id="rId23" Type="http://schemas.openxmlformats.org/officeDocument/2006/relationships/customXml" Target="../ink/ink49.xml"/><Relationship Id="rId28" Type="http://schemas.openxmlformats.org/officeDocument/2006/relationships/image" Target="../media/image81.png"/><Relationship Id="rId10" Type="http://schemas.openxmlformats.org/officeDocument/2006/relationships/image" Target="../media/image73.png"/><Relationship Id="rId19" Type="http://schemas.openxmlformats.org/officeDocument/2006/relationships/customXml" Target="../ink/ink47.xml"/><Relationship Id="rId31" Type="http://schemas.openxmlformats.org/officeDocument/2006/relationships/customXml" Target="../ink/ink53.xml"/><Relationship Id="rId4" Type="http://schemas.openxmlformats.org/officeDocument/2006/relationships/image" Target="../media/image70.png"/><Relationship Id="rId9" Type="http://schemas.openxmlformats.org/officeDocument/2006/relationships/customXml" Target="../ink/ink42.xml"/><Relationship Id="rId14" Type="http://schemas.openxmlformats.org/officeDocument/2006/relationships/image" Target="../media/image14.png"/><Relationship Id="rId22" Type="http://schemas.openxmlformats.org/officeDocument/2006/relationships/image" Target="../media/image78.png"/><Relationship Id="rId27" Type="http://schemas.openxmlformats.org/officeDocument/2006/relationships/customXml" Target="../ink/ink51.xml"/><Relationship Id="rId30"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88.wmf"/></Relationships>
</file>

<file path=ppt/slides/_rels/slide4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erc.com/comm/PC/LoadModelingTaskForceDL/Dynamic%20Load%20Modeling%20Tech%20Ref%202016-11-14%20-%20FINAL.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6.xml"/><Relationship Id="rId18" Type="http://schemas.openxmlformats.org/officeDocument/2006/relationships/image" Target="../media/image14.png"/><Relationship Id="rId26" Type="http://schemas.openxmlformats.org/officeDocument/2006/relationships/image" Target="../media/image18.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1.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6.png"/><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customXml" Target="../ink/ink5.xml"/><Relationship Id="rId24" Type="http://schemas.openxmlformats.org/officeDocument/2006/relationships/image" Target="../media/image17.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9.png"/><Relationship Id="rId10" Type="http://schemas.openxmlformats.org/officeDocument/2006/relationships/image" Target="../media/image10.png"/><Relationship Id="rId19" Type="http://schemas.openxmlformats.org/officeDocument/2006/relationships/customXml" Target="../ink/ink9.xml"/><Relationship Id="rId4" Type="http://schemas.openxmlformats.org/officeDocument/2006/relationships/image" Target="../media/image7.png"/><Relationship Id="rId9" Type="http://schemas.openxmlformats.org/officeDocument/2006/relationships/customXml" Target="../ink/ink4.xml"/><Relationship Id="rId14" Type="http://schemas.openxmlformats.org/officeDocument/2006/relationships/image" Target="../media/image12.png"/><Relationship Id="rId22" Type="http://schemas.openxmlformats.org/officeDocument/2006/relationships/image" Target="../media/image16.png"/><Relationship Id="rId27" Type="http://schemas.openxmlformats.org/officeDocument/2006/relationships/customXml" Target="../ink/ink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a:solidFill>
                  <a:srgbClr val="1E0000"/>
                </a:solidFill>
              </a:rPr>
              <a:t>ECEN 667 </a:t>
            </a:r>
            <a:br>
              <a:rPr lang="en-US" altLang="en-US" dirty="0">
                <a:solidFill>
                  <a:srgbClr val="1E0000"/>
                </a:solidFill>
              </a:rPr>
            </a:br>
            <a:r>
              <a:rPr lang="en-US" altLang="en-US" dirty="0">
                <a:solidFill>
                  <a:srgbClr val="1E0000"/>
                </a:solidFill>
              </a:rPr>
              <a:t>Power System Stability</a:t>
            </a:r>
          </a:p>
        </p:txBody>
      </p:sp>
      <p:sp>
        <p:nvSpPr>
          <p:cNvPr id="6" name="Rectangle 5"/>
          <p:cNvSpPr/>
          <p:nvPr/>
        </p:nvSpPr>
        <p:spPr>
          <a:xfrm>
            <a:off x="304800" y="1752600"/>
            <a:ext cx="8686800" cy="1766637"/>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16: Load Modeling</a:t>
            </a:r>
          </a:p>
          <a:p>
            <a:pPr algn="ctr"/>
            <a:endParaRPr lang="en-US" sz="3200" b="1" kern="0" dirty="0">
              <a:solidFill>
                <a:schemeClr val="tx1">
                  <a:lumMod val="50000"/>
                </a:schemeClr>
              </a:solidFill>
              <a:latin typeface="Arial" pitchFamily="34" charset="0"/>
              <a:cs typeface="Arial" pitchFamily="34" charset="0"/>
            </a:endParaRPr>
          </a:p>
          <a:p>
            <a:pPr algn="ctr"/>
            <a:endParaRPr lang="en-US" sz="3200" b="1" kern="0" dirty="0">
              <a:solidFill>
                <a:schemeClr val="tx1">
                  <a:lumMod val="50000"/>
                </a:schemeClr>
              </a:solidFill>
              <a:latin typeface="Arial" pitchFamily="34" charset="0"/>
              <a:cs typeface="Arial" pitchFamily="34" charset="0"/>
            </a:endParaRPr>
          </a:p>
        </p:txBody>
      </p:sp>
      <p:sp>
        <p:nvSpPr>
          <p:cNvPr id="7" name="Subtitle 2"/>
          <p:cNvSpPr>
            <a:spLocks noGrp="1"/>
          </p:cNvSpPr>
          <p:nvPr>
            <p:ph type="subTitle" sz="quarter" idx="1"/>
          </p:nvPr>
        </p:nvSpPr>
        <p:spPr>
          <a:xfrm>
            <a:off x="228600" y="3251817"/>
            <a:ext cx="8534400" cy="1752600"/>
          </a:xfrm>
        </p:spPr>
        <p:txBody>
          <a:bodyPr/>
          <a:lstStyle/>
          <a:p>
            <a:r>
              <a:rPr lang="en-US" dirty="0">
                <a:solidFill>
                  <a:srgbClr val="1E0000"/>
                </a:solidFill>
              </a:rPr>
              <a:t>Prof. Tom Overbye</a:t>
            </a:r>
          </a:p>
          <a:p>
            <a:r>
              <a:rPr lang="en-US" dirty="0">
                <a:solidFill>
                  <a:srgbClr val="1E0000"/>
                </a:solidFill>
              </a:rPr>
              <a:t>Dept. of Electrical and Computer Engineering</a:t>
            </a:r>
          </a:p>
          <a:p>
            <a:r>
              <a:rPr lang="en-US" dirty="0">
                <a:solidFill>
                  <a:srgbClr val="1E0000"/>
                </a:solidFill>
              </a:rPr>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Load Model </a:t>
            </a:r>
            <a:br>
              <a:rPr lang="en-US" dirty="0"/>
            </a:br>
            <a:r>
              <a:rPr lang="en-US" dirty="0"/>
              <a:t>Frequency Dependence</a:t>
            </a:r>
          </a:p>
        </p:txBody>
      </p:sp>
      <p:sp>
        <p:nvSpPr>
          <p:cNvPr id="3" name="Content Placeholder 2"/>
          <p:cNvSpPr>
            <a:spLocks noGrp="1"/>
          </p:cNvSpPr>
          <p:nvPr>
            <p:ph idx="1"/>
          </p:nvPr>
        </p:nvSpPr>
        <p:spPr>
          <a:xfrm>
            <a:off x="365760" y="1280160"/>
            <a:ext cx="8702040" cy="3733800"/>
          </a:xfrm>
        </p:spPr>
        <p:txBody>
          <a:bodyPr/>
          <a:lstStyle/>
          <a:p>
            <a:r>
              <a:rPr lang="en-US" dirty="0"/>
              <a:t>Frequency dependence is sometimes included, to recognize that the load could change with the frequency</a:t>
            </a:r>
          </a:p>
          <a:p>
            <a:endParaRPr lang="en-US" dirty="0"/>
          </a:p>
          <a:p>
            <a:endParaRPr lang="en-US" dirty="0"/>
          </a:p>
          <a:p>
            <a:endParaRPr lang="en-US" dirty="0"/>
          </a:p>
          <a:p>
            <a:r>
              <a:rPr lang="en-US" dirty="0"/>
              <a:t>Here </a:t>
            </a:r>
            <a:r>
              <a:rPr lang="en-US" dirty="0" err="1"/>
              <a:t>f</a:t>
            </a:r>
            <a:r>
              <a:rPr lang="en-US" baseline="-25000" dirty="0" err="1"/>
              <a:t>k</a:t>
            </a:r>
            <a:r>
              <a:rPr lang="en-US" dirty="0"/>
              <a:t> is the per unit bus frequency, which is calculated as</a:t>
            </a:r>
          </a:p>
          <a:p>
            <a:endParaRPr lang="en-US" dirty="0"/>
          </a:p>
          <a:p>
            <a:endParaRPr lang="en-US" dirty="0"/>
          </a:p>
          <a:p>
            <a:r>
              <a:rPr lang="en-US" dirty="0"/>
              <a:t>Typical values for P</a:t>
            </a:r>
            <a:r>
              <a:rPr lang="en-US" baseline="-25000" dirty="0"/>
              <a:t>f</a:t>
            </a:r>
            <a:r>
              <a:rPr lang="en-US" dirty="0"/>
              <a:t> and </a:t>
            </a:r>
            <a:r>
              <a:rPr lang="en-US" dirty="0" err="1"/>
              <a:t>Q</a:t>
            </a:r>
            <a:r>
              <a:rPr lang="en-US" baseline="-25000" dirty="0" err="1"/>
              <a:t>f</a:t>
            </a:r>
            <a:r>
              <a:rPr lang="en-US" dirty="0"/>
              <a:t> are 1 and -1 respectively </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694030270"/>
              </p:ext>
            </p:extLst>
          </p:nvPr>
        </p:nvGraphicFramePr>
        <p:xfrm>
          <a:off x="533400" y="2286000"/>
          <a:ext cx="8331200" cy="1408113"/>
        </p:xfrm>
        <a:graphic>
          <a:graphicData uri="http://schemas.openxmlformats.org/presentationml/2006/ole">
            <mc:AlternateContent xmlns:mc="http://schemas.openxmlformats.org/markup-compatibility/2006">
              <mc:Choice xmlns:v="urn:schemas-microsoft-com:vml" Requires="v">
                <p:oleObj spid="_x0000_s301074" name="Equation" r:id="rId3" imgW="3759120" imgH="634680" progId="Equation.DSMT4">
                  <p:embed/>
                </p:oleObj>
              </mc:Choice>
              <mc:Fallback>
                <p:oleObj name="Equation" r:id="rId3" imgW="3759120" imgH="634680" progId="Equation.DSMT4">
                  <p:embed/>
                  <p:pic>
                    <p:nvPicPr>
                      <p:cNvPr id="0" name=""/>
                      <p:cNvPicPr>
                        <a:picLocks noChangeAspect="1" noChangeArrowheads="1"/>
                      </p:cNvPicPr>
                      <p:nvPr/>
                    </p:nvPicPr>
                    <p:blipFill>
                      <a:blip r:embed="rId4"/>
                      <a:srcRect/>
                      <a:stretch>
                        <a:fillRect/>
                      </a:stretch>
                    </p:blipFill>
                    <p:spPr bwMode="auto">
                      <a:xfrm>
                        <a:off x="533400" y="2286000"/>
                        <a:ext cx="83312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88065267"/>
              </p:ext>
            </p:extLst>
          </p:nvPr>
        </p:nvGraphicFramePr>
        <p:xfrm>
          <a:off x="1066800" y="4724400"/>
          <a:ext cx="2286001" cy="899809"/>
        </p:xfrm>
        <a:graphic>
          <a:graphicData uri="http://schemas.openxmlformats.org/presentationml/2006/ole">
            <mc:AlternateContent xmlns:mc="http://schemas.openxmlformats.org/markup-compatibility/2006">
              <mc:Choice xmlns:v="urn:schemas-microsoft-com:vml" Requires="v">
                <p:oleObj spid="_x0000_s301075" name="Equation" r:id="rId5" imgW="1193760" imgH="469800" progId="Equation.DSMT4">
                  <p:embed/>
                </p:oleObj>
              </mc:Choice>
              <mc:Fallback>
                <p:oleObj name="Equation" r:id="rId5" imgW="1193760" imgH="469800" progId="Equation.DSMT4">
                  <p:embed/>
                  <p:pic>
                    <p:nvPicPr>
                      <p:cNvPr id="0" name=""/>
                      <p:cNvPicPr/>
                      <p:nvPr/>
                    </p:nvPicPr>
                    <p:blipFill>
                      <a:blip r:embed="rId6"/>
                      <a:stretch>
                        <a:fillRect/>
                      </a:stretch>
                    </p:blipFill>
                    <p:spPr>
                      <a:xfrm>
                        <a:off x="1066800" y="4724400"/>
                        <a:ext cx="2286001" cy="899809"/>
                      </a:xfrm>
                      <a:prstGeom prst="rect">
                        <a:avLst/>
                      </a:prstGeom>
                    </p:spPr>
                  </p:pic>
                </p:oleObj>
              </mc:Fallback>
            </mc:AlternateContent>
          </a:graphicData>
        </a:graphic>
      </p:graphicFrame>
      <p:sp>
        <p:nvSpPr>
          <p:cNvPr id="6" name="TextBox 5"/>
          <p:cNvSpPr txBox="1"/>
          <p:nvPr/>
        </p:nvSpPr>
        <p:spPr>
          <a:xfrm>
            <a:off x="3886200" y="4191000"/>
            <a:ext cx="4468596" cy="1569660"/>
          </a:xfrm>
          <a:prstGeom prst="rect">
            <a:avLst/>
          </a:prstGeom>
          <a:solidFill>
            <a:srgbClr val="FFD4D4"/>
          </a:solidFill>
        </p:spPr>
        <p:txBody>
          <a:bodyPr wrap="none" rtlCol="0">
            <a:spAutoFit/>
          </a:bodyPr>
          <a:lstStyle/>
          <a:p>
            <a:r>
              <a:rPr lang="en-US" sz="2400" dirty="0">
                <a:solidFill>
                  <a:srgbClr val="1E0000"/>
                </a:solidFill>
              </a:rPr>
              <a:t>A typical value for T is about 0.02 </a:t>
            </a:r>
            <a:br>
              <a:rPr lang="en-US" sz="2400" dirty="0">
                <a:solidFill>
                  <a:srgbClr val="1E0000"/>
                </a:solidFill>
              </a:rPr>
            </a:br>
            <a:r>
              <a:rPr lang="en-US" sz="2400" dirty="0">
                <a:solidFill>
                  <a:srgbClr val="1E0000"/>
                </a:solidFill>
              </a:rPr>
              <a:t>seconds. Some models just have </a:t>
            </a:r>
            <a:br>
              <a:rPr lang="en-US" sz="2400" dirty="0">
                <a:solidFill>
                  <a:srgbClr val="1E0000"/>
                </a:solidFill>
              </a:rPr>
            </a:br>
            <a:r>
              <a:rPr lang="en-US" sz="2400" dirty="0">
                <a:solidFill>
                  <a:srgbClr val="1E0000"/>
                </a:solidFill>
              </a:rPr>
              <a:t>frequency dependence on the </a:t>
            </a:r>
            <a:br>
              <a:rPr lang="en-US" sz="2400" dirty="0">
                <a:solidFill>
                  <a:srgbClr val="1E0000"/>
                </a:solidFill>
              </a:rPr>
            </a:br>
            <a:r>
              <a:rPr lang="en-US" sz="2400" dirty="0">
                <a:solidFill>
                  <a:srgbClr val="1E0000"/>
                </a:solidFill>
              </a:rPr>
              <a:t>constant power load</a:t>
            </a:r>
          </a:p>
        </p:txBody>
      </p:sp>
    </p:spTree>
    <p:extLst>
      <p:ext uri="{BB962C8B-B14F-4D97-AF65-F5344CB8AC3E}">
        <p14:creationId xmlns:p14="http://schemas.microsoft.com/office/powerpoint/2010/main" val="328267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Machines</a:t>
            </a:r>
          </a:p>
        </p:txBody>
      </p:sp>
      <p:sp>
        <p:nvSpPr>
          <p:cNvPr id="3" name="Content Placeholder 2"/>
          <p:cNvSpPr>
            <a:spLocks noGrp="1"/>
          </p:cNvSpPr>
          <p:nvPr>
            <p:ph idx="1"/>
          </p:nvPr>
        </p:nvSpPr>
        <p:spPr>
          <a:xfrm>
            <a:off x="365760" y="1280160"/>
            <a:ext cx="8625840" cy="3733800"/>
          </a:xfrm>
        </p:spPr>
        <p:txBody>
          <a:bodyPr/>
          <a:lstStyle/>
          <a:p>
            <a:r>
              <a:rPr lang="en-US" dirty="0"/>
              <a:t>Term induction machine is used to indicate either generator or motor; most uses are as motors </a:t>
            </a:r>
          </a:p>
          <a:p>
            <a:r>
              <a:rPr lang="en-US" dirty="0"/>
              <a:t>Induction machines have two major components</a:t>
            </a:r>
          </a:p>
          <a:p>
            <a:pPr lvl="1"/>
            <a:r>
              <a:rPr lang="en-US" dirty="0"/>
              <a:t>A stationary stator, which is supplied with an ac voltage; windings in stator create a rotating magnetic field</a:t>
            </a:r>
          </a:p>
          <a:p>
            <a:pPr lvl="1"/>
            <a:r>
              <a:rPr lang="en-US" dirty="0"/>
              <a:t>A rotating rotor, in which an ac current is induced (hence the name) </a:t>
            </a:r>
          </a:p>
          <a:p>
            <a:r>
              <a:rPr lang="en-US" dirty="0"/>
              <a:t>Two basic design types based on rotor design</a:t>
            </a:r>
          </a:p>
          <a:p>
            <a:pPr lvl="1"/>
            <a:r>
              <a:rPr lang="en-US" dirty="0"/>
              <a:t>Squirrel-cage: rotor consists of shorted conducting bars laid into magnetic material in a cage structure</a:t>
            </a:r>
          </a:p>
          <a:p>
            <a:pPr lvl="1"/>
            <a:r>
              <a:rPr lang="en-US" dirty="0"/>
              <a:t>Wound-rotor: rotor has windings similar to stator, with slip rings used to provide external access to the rotor windings</a:t>
            </a:r>
          </a:p>
          <a:p>
            <a:endParaRPr lang="en-US" dirty="0"/>
          </a:p>
        </p:txBody>
      </p:sp>
    </p:spTree>
    <p:extLst>
      <p:ext uri="{BB962C8B-B14F-4D97-AF65-F5344CB8AC3E}">
        <p14:creationId xmlns:p14="http://schemas.microsoft.com/office/powerpoint/2010/main" val="933522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Squirrel Cage Rotor Picture</a:t>
            </a:r>
          </a:p>
        </p:txBody>
      </p:sp>
      <p:pic>
        <p:nvPicPr>
          <p:cNvPr id="190468" name="Picture 4" descr="https://qph.fs.quoracdn.net/main-qimg-92e4eabeb72f1e67337419184407104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929" y="1180063"/>
            <a:ext cx="4876800" cy="21851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1500" y="3226360"/>
            <a:ext cx="8001000" cy="584775"/>
          </a:xfrm>
          <a:prstGeom prst="rect">
            <a:avLst/>
          </a:prstGeom>
        </p:spPr>
        <p:txBody>
          <a:bodyPr wrap="square">
            <a:spAutoFit/>
          </a:bodyPr>
          <a:lstStyle/>
          <a:p>
            <a:r>
              <a:rPr lang="en-US" sz="1600" dirty="0">
                <a:hlinkClick r:id="rId3"/>
              </a:rPr>
              <a:t>Image 1 Source: www.quora.com/What-will-happen-If-the-Squirrel-cage-motor-rotor-conductors-are-not-skewed</a:t>
            </a:r>
            <a:endParaRPr lang="en-US" sz="1600" dirty="0"/>
          </a:p>
        </p:txBody>
      </p:sp>
      <p:pic>
        <p:nvPicPr>
          <p:cNvPr id="190470" name="Picture 6" descr="Squirrel cage roto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811135"/>
            <a:ext cx="3479266" cy="22151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35534" y="6172200"/>
            <a:ext cx="7936966" cy="338554"/>
          </a:xfrm>
          <a:prstGeom prst="rect">
            <a:avLst/>
          </a:prstGeom>
        </p:spPr>
        <p:txBody>
          <a:bodyPr wrap="square">
            <a:spAutoFit/>
          </a:bodyPr>
          <a:lstStyle/>
          <a:p>
            <a:r>
              <a:rPr lang="en-US" sz="1600" dirty="0">
                <a:hlinkClick r:id="rId5"/>
              </a:rPr>
              <a:t>Image 2 Source: www.polytechnichub.com/squirrel-cage-rotor/</a:t>
            </a:r>
            <a:endParaRPr lang="en-US" sz="1600" dirty="0"/>
          </a:p>
        </p:txBody>
      </p:sp>
      <p:sp>
        <p:nvSpPr>
          <p:cNvPr id="9" name="TextBox 8"/>
          <p:cNvSpPr txBox="1"/>
          <p:nvPr/>
        </p:nvSpPr>
        <p:spPr>
          <a:xfrm>
            <a:off x="6603474" y="4287772"/>
            <a:ext cx="1891865" cy="1569660"/>
          </a:xfrm>
          <a:prstGeom prst="rect">
            <a:avLst/>
          </a:prstGeom>
          <a:solidFill>
            <a:srgbClr val="FFD4D4"/>
          </a:solidFill>
        </p:spPr>
        <p:txBody>
          <a:bodyPr wrap="none" rtlCol="0">
            <a:spAutoFit/>
          </a:bodyPr>
          <a:lstStyle/>
          <a:p>
            <a:r>
              <a:rPr lang="en-US" sz="2400" dirty="0">
                <a:solidFill>
                  <a:srgbClr val="1E0000"/>
                </a:solidFill>
              </a:rPr>
              <a:t>Embedded in </a:t>
            </a:r>
            <a:br>
              <a:rPr lang="en-US" sz="2400" dirty="0">
                <a:solidFill>
                  <a:srgbClr val="1E0000"/>
                </a:solidFill>
              </a:rPr>
            </a:br>
            <a:r>
              <a:rPr lang="en-US" sz="2400" dirty="0">
                <a:solidFill>
                  <a:srgbClr val="1E0000"/>
                </a:solidFill>
              </a:rPr>
              <a:t>laminated </a:t>
            </a:r>
            <a:br>
              <a:rPr lang="en-US" sz="2400" dirty="0">
                <a:solidFill>
                  <a:srgbClr val="1E0000"/>
                </a:solidFill>
              </a:rPr>
            </a:br>
            <a:r>
              <a:rPr lang="en-US" sz="2400" dirty="0">
                <a:solidFill>
                  <a:srgbClr val="1E0000"/>
                </a:solidFill>
              </a:rPr>
              <a:t>magnetic </a:t>
            </a:r>
            <a:br>
              <a:rPr lang="en-US" sz="2400" dirty="0">
                <a:solidFill>
                  <a:srgbClr val="1E0000"/>
                </a:solidFill>
              </a:rPr>
            </a:br>
            <a:r>
              <a:rPr lang="en-US" sz="2400" dirty="0">
                <a:solidFill>
                  <a:srgbClr val="1E0000"/>
                </a:solidFill>
              </a:rPr>
              <a:t>material</a:t>
            </a:r>
          </a:p>
        </p:txBody>
      </p:sp>
    </p:spTree>
    <p:extLst>
      <p:ext uri="{BB962C8B-B14F-4D97-AF65-F5344CB8AC3E}">
        <p14:creationId xmlns:p14="http://schemas.microsoft.com/office/powerpoint/2010/main" val="3283096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Machine Overview</a:t>
            </a:r>
          </a:p>
        </p:txBody>
      </p:sp>
      <p:sp>
        <p:nvSpPr>
          <p:cNvPr id="3" name="Content Placeholder 2"/>
          <p:cNvSpPr>
            <a:spLocks noGrp="1"/>
          </p:cNvSpPr>
          <p:nvPr>
            <p:ph idx="1"/>
          </p:nvPr>
        </p:nvSpPr>
        <p:spPr>
          <a:xfrm>
            <a:off x="365760" y="1280160"/>
            <a:ext cx="8625840" cy="3733800"/>
          </a:xfrm>
        </p:spPr>
        <p:txBody>
          <a:bodyPr/>
          <a:lstStyle/>
          <a:p>
            <a:r>
              <a:rPr lang="en-US" dirty="0"/>
              <a:t>Speed of rotating magnetic field (synchronous speed) depends on number of poles</a:t>
            </a:r>
            <a:br>
              <a:rPr lang="en-US" dirty="0"/>
            </a:br>
            <a:br>
              <a:rPr lang="en-US" dirty="0"/>
            </a:br>
            <a:endParaRPr lang="en-US" dirty="0"/>
          </a:p>
          <a:p>
            <a:endParaRPr lang="en-US" dirty="0"/>
          </a:p>
          <a:p>
            <a:r>
              <a:rPr lang="en-US" dirty="0">
                <a:highlight>
                  <a:srgbClr val="FFFF00"/>
                </a:highlight>
              </a:rPr>
              <a:t>Frequency of induced currents in rotor depends on frequency difference between the rotating magnetic field and the rotor</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773322972"/>
              </p:ext>
            </p:extLst>
          </p:nvPr>
        </p:nvGraphicFramePr>
        <p:xfrm>
          <a:off x="684212" y="4800600"/>
          <a:ext cx="7775575" cy="2057400"/>
        </p:xfrm>
        <a:graphic>
          <a:graphicData uri="http://schemas.openxmlformats.org/presentationml/2006/ole">
            <mc:AlternateContent xmlns:mc="http://schemas.openxmlformats.org/markup-compatibility/2006">
              <mc:Choice xmlns:v="urn:schemas-microsoft-com:vml" Requires="v">
                <p:oleObj spid="_x0000_s302098" name="Equation" r:id="rId3" imgW="4127400" imgH="1091880" progId="Equation.DSMT4">
                  <p:embed/>
                </p:oleObj>
              </mc:Choice>
              <mc:Fallback>
                <p:oleObj name="Equation" r:id="rId3" imgW="4127400" imgH="1091880" progId="Equation.DSMT4">
                  <p:embed/>
                  <p:pic>
                    <p:nvPicPr>
                      <p:cNvPr id="0" name=""/>
                      <p:cNvPicPr/>
                      <p:nvPr/>
                    </p:nvPicPr>
                    <p:blipFill>
                      <a:blip r:embed="rId4"/>
                      <a:stretch>
                        <a:fillRect/>
                      </a:stretch>
                    </p:blipFill>
                    <p:spPr>
                      <a:xfrm>
                        <a:off x="684212" y="4800600"/>
                        <a:ext cx="7775575" cy="20574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16883478"/>
              </p:ext>
            </p:extLst>
          </p:nvPr>
        </p:nvGraphicFramePr>
        <p:xfrm>
          <a:off x="533400" y="2209800"/>
          <a:ext cx="8305800" cy="1163814"/>
        </p:xfrm>
        <a:graphic>
          <a:graphicData uri="http://schemas.openxmlformats.org/presentationml/2006/ole">
            <mc:AlternateContent xmlns:mc="http://schemas.openxmlformats.org/markup-compatibility/2006">
              <mc:Choice xmlns:v="urn:schemas-microsoft-com:vml" Requires="v">
                <p:oleObj spid="_x0000_s302099" name="Equation" r:id="rId5" imgW="4711680" imgH="660240" progId="Equation.DSMT4">
                  <p:embed/>
                </p:oleObj>
              </mc:Choice>
              <mc:Fallback>
                <p:oleObj name="Equation" r:id="rId5" imgW="4711680" imgH="660240" progId="Equation.DSMT4">
                  <p:embed/>
                  <p:pic>
                    <p:nvPicPr>
                      <p:cNvPr id="0" name=""/>
                      <p:cNvPicPr/>
                      <p:nvPr/>
                    </p:nvPicPr>
                    <p:blipFill>
                      <a:blip r:embed="rId6"/>
                      <a:stretch>
                        <a:fillRect/>
                      </a:stretch>
                    </p:blipFill>
                    <p:spPr>
                      <a:xfrm>
                        <a:off x="533400" y="2209800"/>
                        <a:ext cx="8305800" cy="1163814"/>
                      </a:xfrm>
                      <a:prstGeom prst="rect">
                        <a:avLst/>
                      </a:prstGeom>
                    </p:spPr>
                  </p:pic>
                </p:oleObj>
              </mc:Fallback>
            </mc:AlternateContent>
          </a:graphicData>
        </a:graphic>
      </p:graphicFrame>
      <p:grpSp>
        <p:nvGrpSpPr>
          <p:cNvPr id="8" name="Group 7">
            <a:extLst>
              <a:ext uri="{FF2B5EF4-FFF2-40B4-BE49-F238E27FC236}">
                <a16:creationId xmlns:a16="http://schemas.microsoft.com/office/drawing/2014/main" id="{728EE421-38AB-42CB-890C-623D80332222}"/>
              </a:ext>
            </a:extLst>
          </p:cNvPr>
          <p:cNvGrpSpPr/>
          <p:nvPr/>
        </p:nvGrpSpPr>
        <p:grpSpPr>
          <a:xfrm>
            <a:off x="1045551" y="5600340"/>
            <a:ext cx="4468680" cy="978120"/>
            <a:chOff x="1045551" y="5600340"/>
            <a:chExt cx="4468680" cy="978120"/>
          </a:xfrm>
        </p:grpSpPr>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DCEE7F03-3939-41BF-9E06-5E5954E51405}"/>
                    </a:ext>
                  </a:extLst>
                </p14:cNvPr>
                <p14:cNvContentPartPr/>
                <p14:nvPr/>
              </p14:nvContentPartPr>
              <p14:xfrm>
                <a:off x="1378551" y="5600340"/>
                <a:ext cx="4135680" cy="501480"/>
              </p14:xfrm>
            </p:contentPart>
          </mc:Choice>
          <mc:Fallback>
            <p:pic>
              <p:nvPicPr>
                <p:cNvPr id="6" name="Ink 5">
                  <a:extLst>
                    <a:ext uri="{FF2B5EF4-FFF2-40B4-BE49-F238E27FC236}">
                      <a16:creationId xmlns:a16="http://schemas.microsoft.com/office/drawing/2014/main" id="{DCEE7F03-3939-41BF-9E06-5E5954E51405}"/>
                    </a:ext>
                  </a:extLst>
                </p:cNvPr>
                <p:cNvPicPr/>
                <p:nvPr/>
              </p:nvPicPr>
              <p:blipFill>
                <a:blip r:embed="rId8"/>
                <a:stretch>
                  <a:fillRect/>
                </a:stretch>
              </p:blipFill>
              <p:spPr>
                <a:xfrm>
                  <a:off x="1369551" y="5591700"/>
                  <a:ext cx="4153320" cy="519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0F3421E9-BBFD-4884-B92C-4B3FC62C6D8C}"/>
                    </a:ext>
                  </a:extLst>
                </p14:cNvPr>
                <p14:cNvContentPartPr/>
                <p14:nvPr/>
              </p14:nvContentPartPr>
              <p14:xfrm>
                <a:off x="1045551" y="6057540"/>
                <a:ext cx="634680" cy="520920"/>
              </p14:xfrm>
            </p:contentPart>
          </mc:Choice>
          <mc:Fallback>
            <p:pic>
              <p:nvPicPr>
                <p:cNvPr id="7" name="Ink 6">
                  <a:extLst>
                    <a:ext uri="{FF2B5EF4-FFF2-40B4-BE49-F238E27FC236}">
                      <a16:creationId xmlns:a16="http://schemas.microsoft.com/office/drawing/2014/main" id="{0F3421E9-BBFD-4884-B92C-4B3FC62C6D8C}"/>
                    </a:ext>
                  </a:extLst>
                </p:cNvPr>
                <p:cNvPicPr/>
                <p:nvPr/>
              </p:nvPicPr>
              <p:blipFill>
                <a:blip r:embed="rId10"/>
                <a:stretch>
                  <a:fillRect/>
                </a:stretch>
              </p:blipFill>
              <p:spPr>
                <a:xfrm>
                  <a:off x="1036551" y="6048540"/>
                  <a:ext cx="652320" cy="53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EAB0ACEF-40B1-4239-9506-019797316B3C}"/>
                  </a:ext>
                </a:extLst>
              </p14:cNvPr>
              <p14:cNvContentPartPr/>
              <p14:nvPr/>
            </p14:nvContentPartPr>
            <p14:xfrm>
              <a:off x="5625831" y="5538780"/>
              <a:ext cx="2306520" cy="667440"/>
            </p14:xfrm>
          </p:contentPart>
        </mc:Choice>
        <mc:Fallback>
          <p:pic>
            <p:nvPicPr>
              <p:cNvPr id="9" name="Ink 8">
                <a:extLst>
                  <a:ext uri="{FF2B5EF4-FFF2-40B4-BE49-F238E27FC236}">
                    <a16:creationId xmlns:a16="http://schemas.microsoft.com/office/drawing/2014/main" id="{EAB0ACEF-40B1-4239-9506-019797316B3C}"/>
                  </a:ext>
                </a:extLst>
              </p:cNvPr>
              <p:cNvPicPr/>
              <p:nvPr/>
            </p:nvPicPr>
            <p:blipFill>
              <a:blip r:embed="rId12"/>
              <a:stretch>
                <a:fillRect/>
              </a:stretch>
            </p:blipFill>
            <p:spPr>
              <a:xfrm>
                <a:off x="5616831" y="5530140"/>
                <a:ext cx="2324160" cy="685080"/>
              </a:xfrm>
              <a:prstGeom prst="rect">
                <a:avLst/>
              </a:prstGeom>
            </p:spPr>
          </p:pic>
        </mc:Fallback>
      </mc:AlternateContent>
    </p:spTree>
    <p:extLst>
      <p:ext uri="{BB962C8B-B14F-4D97-AF65-F5344CB8AC3E}">
        <p14:creationId xmlns:p14="http://schemas.microsoft.com/office/powerpoint/2010/main" val="3458313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Machine Slip</a:t>
            </a:r>
          </a:p>
        </p:txBody>
      </p:sp>
      <p:sp>
        <p:nvSpPr>
          <p:cNvPr id="3" name="Content Placeholder 2"/>
          <p:cNvSpPr>
            <a:spLocks noGrp="1"/>
          </p:cNvSpPr>
          <p:nvPr>
            <p:ph idx="1"/>
          </p:nvPr>
        </p:nvSpPr>
        <p:spPr>
          <a:xfrm>
            <a:off x="365760" y="1280160"/>
            <a:ext cx="8625840" cy="3733800"/>
          </a:xfrm>
        </p:spPr>
        <p:txBody>
          <a:bodyPr/>
          <a:lstStyle/>
          <a:p>
            <a:r>
              <a:rPr lang="en-US" dirty="0">
                <a:highlight>
                  <a:srgbClr val="FFFF00"/>
                </a:highlight>
              </a:rPr>
              <a:t>Key value is slip, s, defined as</a:t>
            </a:r>
          </a:p>
          <a:p>
            <a:endParaRPr lang="en-US" dirty="0"/>
          </a:p>
          <a:p>
            <a:endParaRPr lang="en-US" dirty="0"/>
          </a:p>
          <a:p>
            <a:endParaRPr lang="en-US" dirty="0"/>
          </a:p>
          <a:p>
            <a:endParaRPr lang="en-US" dirty="0"/>
          </a:p>
          <a:p>
            <a:r>
              <a:rPr lang="en-US" dirty="0"/>
              <a:t>As defined, </a:t>
            </a:r>
            <a:r>
              <a:rPr lang="en-US" dirty="0">
                <a:highlight>
                  <a:srgbClr val="FFFF00"/>
                </a:highlight>
              </a:rPr>
              <a:t>when operating as a motor an induction machine will have a positive slip, slip is negative when operating as a generator</a:t>
            </a:r>
          </a:p>
          <a:p>
            <a:pPr lvl="1"/>
            <a:r>
              <a:rPr lang="en-US" dirty="0">
                <a:highlight>
                  <a:srgbClr val="FFFF00"/>
                </a:highlight>
              </a:rPr>
              <a:t>Slip is zero at synchronous speed, a speed at which no rotor current is induced;  s=1 at stand still </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197535234"/>
              </p:ext>
            </p:extLst>
          </p:nvPr>
        </p:nvGraphicFramePr>
        <p:xfrm>
          <a:off x="914400" y="1752600"/>
          <a:ext cx="5410200" cy="1920393"/>
        </p:xfrm>
        <a:graphic>
          <a:graphicData uri="http://schemas.openxmlformats.org/presentationml/2006/ole">
            <mc:AlternateContent xmlns:mc="http://schemas.openxmlformats.org/markup-compatibility/2006">
              <mc:Choice xmlns:v="urn:schemas-microsoft-com:vml" Requires="v">
                <p:oleObj spid="_x0000_s303114" name="Equation" r:id="rId3" imgW="2539800" imgH="901440" progId="Equation.DSMT4">
                  <p:embed/>
                </p:oleObj>
              </mc:Choice>
              <mc:Fallback>
                <p:oleObj name="Equation" r:id="rId3" imgW="2539800" imgH="901440" progId="Equation.DSMT4">
                  <p:embed/>
                  <p:pic>
                    <p:nvPicPr>
                      <p:cNvPr id="0" name=""/>
                      <p:cNvPicPr>
                        <a:picLocks noChangeAspect="1" noChangeArrowheads="1"/>
                      </p:cNvPicPr>
                      <p:nvPr/>
                    </p:nvPicPr>
                    <p:blipFill>
                      <a:blip r:embed="rId4"/>
                      <a:srcRect/>
                      <a:stretch>
                        <a:fillRect/>
                      </a:stretch>
                    </p:blipFill>
                    <p:spPr bwMode="auto">
                      <a:xfrm>
                        <a:off x="914400" y="1752600"/>
                        <a:ext cx="5410200" cy="192039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86491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Induction Machine Model</a:t>
            </a:r>
          </a:p>
        </p:txBody>
      </p:sp>
      <p:sp>
        <p:nvSpPr>
          <p:cNvPr id="3" name="Content Placeholder 2"/>
          <p:cNvSpPr>
            <a:spLocks noGrp="1"/>
          </p:cNvSpPr>
          <p:nvPr>
            <p:ph idx="1"/>
          </p:nvPr>
        </p:nvSpPr>
        <p:spPr>
          <a:xfrm>
            <a:off x="365760" y="1280160"/>
            <a:ext cx="8702040" cy="3733800"/>
          </a:xfrm>
        </p:spPr>
        <p:txBody>
          <a:bodyPr/>
          <a:lstStyle/>
          <a:p>
            <a:r>
              <a:rPr lang="en-US" dirty="0"/>
              <a:t>A basic (single cage) induction machine circuit model is given below</a:t>
            </a:r>
          </a:p>
          <a:p>
            <a:pPr lvl="1"/>
            <a:r>
              <a:rPr lang="en-US" dirty="0"/>
              <a:t>Model is derived in an undergraduate machines class </a:t>
            </a:r>
          </a:p>
          <a:p>
            <a:pPr lvl="1"/>
            <a:endParaRPr lang="en-US" dirty="0"/>
          </a:p>
          <a:p>
            <a:pPr lvl="1"/>
            <a:endParaRPr lang="en-US" dirty="0"/>
          </a:p>
          <a:p>
            <a:pPr marL="457200" lvl="1" indent="0">
              <a:buNone/>
            </a:pPr>
            <a:endParaRPr lang="en-US" dirty="0"/>
          </a:p>
          <a:p>
            <a:pPr marL="457200" lvl="1" indent="0">
              <a:buNone/>
            </a:pPr>
            <a:endParaRPr lang="en-US" dirty="0"/>
          </a:p>
          <a:p>
            <a:r>
              <a:rPr lang="en-US" dirty="0"/>
              <a:t>Circuit is useful for understanding the static behavior of the machine </a:t>
            </a:r>
          </a:p>
          <a:p>
            <a:r>
              <a:rPr lang="en-US" dirty="0">
                <a:highlight>
                  <a:srgbClr val="FFFF00"/>
                </a:highlight>
              </a:rPr>
              <a:t>Effective rotor resistance (R</a:t>
            </a:r>
            <a:r>
              <a:rPr lang="en-US" baseline="-25000" dirty="0">
                <a:highlight>
                  <a:srgbClr val="FFFF00"/>
                </a:highlight>
              </a:rPr>
              <a:t>r</a:t>
            </a:r>
            <a:r>
              <a:rPr lang="en-US" dirty="0">
                <a:highlight>
                  <a:srgbClr val="FFFF00"/>
                </a:highlight>
              </a:rPr>
              <a:t>/s) models the rotor electrical losses (R</a:t>
            </a:r>
            <a:r>
              <a:rPr lang="en-US" baseline="-25000" dirty="0">
                <a:highlight>
                  <a:srgbClr val="FFFF00"/>
                </a:highlight>
              </a:rPr>
              <a:t>r</a:t>
            </a:r>
            <a:r>
              <a:rPr lang="en-US" dirty="0">
                <a:highlight>
                  <a:srgbClr val="FFFF00"/>
                </a:highlight>
              </a:rPr>
              <a:t>) and the mechanical power R</a:t>
            </a:r>
            <a:r>
              <a:rPr lang="en-US" baseline="-25000" dirty="0">
                <a:highlight>
                  <a:srgbClr val="FFFF00"/>
                </a:highlight>
              </a:rPr>
              <a:t>r</a:t>
            </a:r>
            <a:r>
              <a:rPr lang="en-US" dirty="0">
                <a:highlight>
                  <a:srgbClr val="FFFF00"/>
                </a:highlight>
              </a:rPr>
              <a:t>(1-s)/s</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39040503"/>
              </p:ext>
            </p:extLst>
          </p:nvPr>
        </p:nvGraphicFramePr>
        <p:xfrm>
          <a:off x="5486400" y="3052008"/>
          <a:ext cx="2548085" cy="875904"/>
        </p:xfrm>
        <a:graphic>
          <a:graphicData uri="http://schemas.openxmlformats.org/presentationml/2006/ole">
            <mc:AlternateContent xmlns:mc="http://schemas.openxmlformats.org/markup-compatibility/2006">
              <mc:Choice xmlns:v="urn:schemas-microsoft-com:vml" Requires="v">
                <p:oleObj spid="_x0000_s304138" name="Equation" r:id="rId3" imgW="1218960" imgH="419040" progId="Equation.DSMT4">
                  <p:embed/>
                </p:oleObj>
              </mc:Choice>
              <mc:Fallback>
                <p:oleObj name="Equation" r:id="rId3" imgW="1218960" imgH="419040" progId="Equation.DSMT4">
                  <p:embed/>
                  <p:pic>
                    <p:nvPicPr>
                      <p:cNvPr id="0" name=""/>
                      <p:cNvPicPr/>
                      <p:nvPr/>
                    </p:nvPicPr>
                    <p:blipFill>
                      <a:blip r:embed="rId4"/>
                      <a:stretch>
                        <a:fillRect/>
                      </a:stretch>
                    </p:blipFill>
                    <p:spPr>
                      <a:xfrm>
                        <a:off x="5486400" y="3052008"/>
                        <a:ext cx="2548085" cy="875904"/>
                      </a:xfrm>
                      <a:prstGeom prst="rect">
                        <a:avLst/>
                      </a:prstGeom>
                    </p:spPr>
                  </p:pic>
                </p:oleObj>
              </mc:Fallback>
            </mc:AlternateContent>
          </a:graphicData>
        </a:graphic>
      </p:graphicFrame>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6144" b="3856"/>
          <a:stretch/>
        </p:blipFill>
        <p:spPr>
          <a:xfrm>
            <a:off x="1295397" y="2667000"/>
            <a:ext cx="3919577" cy="1645920"/>
          </a:xfrm>
          <a:prstGeom prst="rect">
            <a:avLst/>
          </a:prstGeom>
        </p:spPr>
      </p:pic>
    </p:spTree>
    <p:extLst>
      <p:ext uri="{BB962C8B-B14F-4D97-AF65-F5344CB8AC3E}">
        <p14:creationId xmlns:p14="http://schemas.microsoft.com/office/powerpoint/2010/main" val="1786388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Machine Dynamics</a:t>
            </a:r>
          </a:p>
        </p:txBody>
      </p:sp>
      <p:sp>
        <p:nvSpPr>
          <p:cNvPr id="3" name="Content Placeholder 2"/>
          <p:cNvSpPr>
            <a:spLocks noGrp="1"/>
          </p:cNvSpPr>
          <p:nvPr>
            <p:ph idx="1"/>
          </p:nvPr>
        </p:nvSpPr>
        <p:spPr>
          <a:xfrm>
            <a:off x="365760" y="1280160"/>
            <a:ext cx="8625840" cy="3733800"/>
          </a:xfrm>
        </p:spPr>
        <p:txBody>
          <a:bodyPr/>
          <a:lstStyle/>
          <a:p>
            <a:r>
              <a:rPr lang="en-US" dirty="0"/>
              <a:t>Expressing all values in per unit (with the base covered later), the mechanical equation for a machine is </a:t>
            </a:r>
          </a:p>
          <a:p>
            <a:endParaRPr lang="en-US" dirty="0"/>
          </a:p>
          <a:p>
            <a:endParaRPr lang="en-US" dirty="0"/>
          </a:p>
          <a:p>
            <a:endParaRPr lang="en-US" dirty="0"/>
          </a:p>
          <a:p>
            <a:endParaRPr lang="en-US" dirty="0"/>
          </a:p>
          <a:p>
            <a:r>
              <a:rPr lang="en-US" dirty="0"/>
              <a:t>Similar to what was done for a synchronous machine, the </a:t>
            </a:r>
            <a:r>
              <a:rPr lang="en-US" dirty="0">
                <a:highlight>
                  <a:srgbClr val="FFFF00"/>
                </a:highlight>
              </a:rPr>
              <a:t>induction machine can be modeled as an equivalent voltage behind a stator resistance and transient reactance </a:t>
            </a:r>
            <a:r>
              <a:rPr lang="en-US" dirty="0"/>
              <a:t>(later we'll introduce, but not derive, the </a:t>
            </a:r>
            <a:r>
              <a:rPr lang="en-US" dirty="0" err="1"/>
              <a:t>subtransient</a:t>
            </a:r>
            <a:r>
              <a:rPr lang="en-US" dirty="0"/>
              <a:t> model)</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92969097"/>
              </p:ext>
            </p:extLst>
          </p:nvPr>
        </p:nvGraphicFramePr>
        <p:xfrm>
          <a:off x="914400" y="2286000"/>
          <a:ext cx="7171765" cy="1905000"/>
        </p:xfrm>
        <a:graphic>
          <a:graphicData uri="http://schemas.openxmlformats.org/presentationml/2006/ole">
            <mc:AlternateContent xmlns:mc="http://schemas.openxmlformats.org/markup-compatibility/2006">
              <mc:Choice xmlns:v="urn:schemas-microsoft-com:vml" Requires="v">
                <p:oleObj spid="_x0000_s305162" name="Equation" r:id="rId3" imgW="3251160" imgH="863280" progId="Equation.DSMT4">
                  <p:embed/>
                </p:oleObj>
              </mc:Choice>
              <mc:Fallback>
                <p:oleObj name="Equation" r:id="rId3" imgW="3251160" imgH="863280" progId="Equation.DSMT4">
                  <p:embed/>
                  <p:pic>
                    <p:nvPicPr>
                      <p:cNvPr id="0" name=""/>
                      <p:cNvPicPr/>
                      <p:nvPr/>
                    </p:nvPicPr>
                    <p:blipFill>
                      <a:blip r:embed="rId4"/>
                      <a:stretch>
                        <a:fillRect/>
                      </a:stretch>
                    </p:blipFill>
                    <p:spPr>
                      <a:xfrm>
                        <a:off x="914400" y="2286000"/>
                        <a:ext cx="7171765" cy="1905000"/>
                      </a:xfrm>
                      <a:prstGeom prst="rect">
                        <a:avLst/>
                      </a:prstGeom>
                    </p:spPr>
                  </p:pic>
                </p:oleObj>
              </mc:Fallback>
            </mc:AlternateContent>
          </a:graphicData>
        </a:graphic>
      </p:graphicFrame>
    </p:spTree>
    <p:extLst>
      <p:ext uri="{BB962C8B-B14F-4D97-AF65-F5344CB8AC3E}">
        <p14:creationId xmlns:p14="http://schemas.microsoft.com/office/powerpoint/2010/main" val="549362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Machine Dynamics</a:t>
            </a:r>
          </a:p>
        </p:txBody>
      </p:sp>
      <p:sp>
        <p:nvSpPr>
          <p:cNvPr id="3" name="Content Placeholder 2"/>
          <p:cNvSpPr>
            <a:spLocks noGrp="1"/>
          </p:cNvSpPr>
          <p:nvPr>
            <p:ph idx="1"/>
          </p:nvPr>
        </p:nvSpPr>
        <p:spPr>
          <a:xfrm>
            <a:off x="365760" y="1280160"/>
            <a:ext cx="8549640" cy="3733800"/>
          </a:xfrm>
        </p:spPr>
        <p:txBody>
          <a:bodyPr/>
          <a:lstStyle/>
          <a:p>
            <a:r>
              <a:rPr lang="en-US" dirty="0"/>
              <a:t>Define</a:t>
            </a:r>
          </a:p>
          <a:p>
            <a:endParaRPr lang="en-US" dirty="0"/>
          </a:p>
          <a:p>
            <a:endParaRPr lang="en-US" dirty="0"/>
          </a:p>
          <a:p>
            <a:endParaRPr lang="en-US" dirty="0"/>
          </a:p>
          <a:p>
            <a:endParaRPr lang="en-US" dirty="0"/>
          </a:p>
          <a:p>
            <a:endParaRPr lang="en-US" dirty="0"/>
          </a:p>
          <a:p>
            <a:r>
              <a:rPr lang="en-US" dirty="0"/>
              <a:t>Also define the open circuit time constant</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38220546"/>
              </p:ext>
            </p:extLst>
          </p:nvPr>
        </p:nvGraphicFramePr>
        <p:xfrm>
          <a:off x="771525" y="1752600"/>
          <a:ext cx="7221538" cy="2362200"/>
        </p:xfrm>
        <a:graphic>
          <a:graphicData uri="http://schemas.openxmlformats.org/presentationml/2006/ole">
            <mc:AlternateContent xmlns:mc="http://schemas.openxmlformats.org/markup-compatibility/2006">
              <mc:Choice xmlns:v="urn:schemas-microsoft-com:vml" Requires="v">
                <p:oleObj spid="_x0000_s306194" name="Equation" r:id="rId3" imgW="3416040" imgH="1117440" progId="Equation.DSMT4">
                  <p:embed/>
                </p:oleObj>
              </mc:Choice>
              <mc:Fallback>
                <p:oleObj name="Equation" r:id="rId3" imgW="3416040" imgH="1117440" progId="Equation.DSMT4">
                  <p:embed/>
                  <p:pic>
                    <p:nvPicPr>
                      <p:cNvPr id="0" name=""/>
                      <p:cNvPicPr/>
                      <p:nvPr/>
                    </p:nvPicPr>
                    <p:blipFill>
                      <a:blip r:embed="rId4"/>
                      <a:stretch>
                        <a:fillRect/>
                      </a:stretch>
                    </p:blipFill>
                    <p:spPr>
                      <a:xfrm>
                        <a:off x="771525" y="1752600"/>
                        <a:ext cx="7221538" cy="23622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00898732"/>
              </p:ext>
            </p:extLst>
          </p:nvPr>
        </p:nvGraphicFramePr>
        <p:xfrm>
          <a:off x="914400" y="5029200"/>
          <a:ext cx="2146300" cy="990600"/>
        </p:xfrm>
        <a:graphic>
          <a:graphicData uri="http://schemas.openxmlformats.org/presentationml/2006/ole">
            <mc:AlternateContent xmlns:mc="http://schemas.openxmlformats.org/markup-compatibility/2006">
              <mc:Choice xmlns:v="urn:schemas-microsoft-com:vml" Requires="v">
                <p:oleObj spid="_x0000_s306195" name="Equation" r:id="rId5" imgW="990360" imgH="457200" progId="Equation.DSMT4">
                  <p:embed/>
                </p:oleObj>
              </mc:Choice>
              <mc:Fallback>
                <p:oleObj name="Equation" r:id="rId5" imgW="990360" imgH="457200" progId="Equation.DSMT4">
                  <p:embed/>
                  <p:pic>
                    <p:nvPicPr>
                      <p:cNvPr id="0" name=""/>
                      <p:cNvPicPr/>
                      <p:nvPr/>
                    </p:nvPicPr>
                    <p:blipFill>
                      <a:blip r:embed="rId6"/>
                      <a:stretch>
                        <a:fillRect/>
                      </a:stretch>
                    </p:blipFill>
                    <p:spPr>
                      <a:xfrm>
                        <a:off x="914400" y="5029200"/>
                        <a:ext cx="2146300" cy="990600"/>
                      </a:xfrm>
                      <a:prstGeom prst="rect">
                        <a:avLst/>
                      </a:prstGeom>
                    </p:spPr>
                  </p:pic>
                </p:oleObj>
              </mc:Fallback>
            </mc:AlternateContent>
          </a:graphicData>
        </a:graphic>
      </p:graphicFrame>
    </p:spTree>
    <p:extLst>
      <p:ext uri="{BB962C8B-B14F-4D97-AF65-F5344CB8AC3E}">
        <p14:creationId xmlns:p14="http://schemas.microsoft.com/office/powerpoint/2010/main" val="1269375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Machine Dynamics</a:t>
            </a:r>
          </a:p>
        </p:txBody>
      </p:sp>
      <p:sp>
        <p:nvSpPr>
          <p:cNvPr id="3" name="Content Placeholder 2"/>
          <p:cNvSpPr>
            <a:spLocks noGrp="1"/>
          </p:cNvSpPr>
          <p:nvPr>
            <p:ph idx="1"/>
          </p:nvPr>
        </p:nvSpPr>
        <p:spPr>
          <a:xfrm>
            <a:off x="365760" y="1280160"/>
            <a:ext cx="8625840" cy="1767840"/>
          </a:xfrm>
        </p:spPr>
        <p:txBody>
          <a:bodyPr/>
          <a:lstStyle/>
          <a:p>
            <a:r>
              <a:rPr lang="en-US" dirty="0"/>
              <a:t>Electrically the induction machine is modeled similar to the classical generator model, except here we use the "motor convention" in which </a:t>
            </a:r>
            <a:r>
              <a:rPr lang="en-US" dirty="0" err="1"/>
              <a:t>I</a:t>
            </a:r>
            <a:r>
              <a:rPr lang="en-US" baseline="-25000" dirty="0" err="1"/>
              <a:t>D</a:t>
            </a:r>
            <a:r>
              <a:rPr lang="en-US" dirty="0" err="1"/>
              <a:t>+jI</a:t>
            </a:r>
            <a:r>
              <a:rPr lang="en-US" baseline="-25000" dirty="0" err="1"/>
              <a:t>Q</a:t>
            </a:r>
            <a:r>
              <a:rPr lang="en-US" dirty="0"/>
              <a:t> is assumed positive into the machine </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466541250"/>
              </p:ext>
            </p:extLst>
          </p:nvPr>
        </p:nvGraphicFramePr>
        <p:xfrm>
          <a:off x="820738" y="3200400"/>
          <a:ext cx="5065712" cy="2967038"/>
        </p:xfrm>
        <a:graphic>
          <a:graphicData uri="http://schemas.openxmlformats.org/presentationml/2006/ole">
            <mc:AlternateContent xmlns:mc="http://schemas.openxmlformats.org/markup-compatibility/2006">
              <mc:Choice xmlns:v="urn:schemas-microsoft-com:vml" Requires="v">
                <p:oleObj spid="_x0000_s307210" name="Equation" r:id="rId3" imgW="2387520" imgH="1396800" progId="Equation.DSMT4">
                  <p:embed/>
                </p:oleObj>
              </mc:Choice>
              <mc:Fallback>
                <p:oleObj name="Equation" r:id="rId3" imgW="2387520" imgH="1396800" progId="Equation.DSMT4">
                  <p:embed/>
                  <p:pic>
                    <p:nvPicPr>
                      <p:cNvPr id="0" name=""/>
                      <p:cNvPicPr/>
                      <p:nvPr/>
                    </p:nvPicPr>
                    <p:blipFill>
                      <a:blip r:embed="rId4"/>
                      <a:stretch>
                        <a:fillRect/>
                      </a:stretch>
                    </p:blipFill>
                    <p:spPr>
                      <a:xfrm>
                        <a:off x="820738" y="3200400"/>
                        <a:ext cx="5065712" cy="2967038"/>
                      </a:xfrm>
                      <a:prstGeom prst="rect">
                        <a:avLst/>
                      </a:prstGeom>
                    </p:spPr>
                  </p:pic>
                </p:oleObj>
              </mc:Fallback>
            </mc:AlternateContent>
          </a:graphicData>
        </a:graphic>
      </p:graphicFrame>
      <p:sp>
        <p:nvSpPr>
          <p:cNvPr id="5" name="TextBox 4"/>
          <p:cNvSpPr txBox="1"/>
          <p:nvPr/>
        </p:nvSpPr>
        <p:spPr>
          <a:xfrm>
            <a:off x="6629400" y="3124200"/>
            <a:ext cx="2121093" cy="1938992"/>
          </a:xfrm>
          <a:prstGeom prst="rect">
            <a:avLst/>
          </a:prstGeom>
          <a:solidFill>
            <a:srgbClr val="FFD4D4"/>
          </a:solidFill>
        </p:spPr>
        <p:txBody>
          <a:bodyPr wrap="none" rtlCol="0">
            <a:spAutoFit/>
          </a:bodyPr>
          <a:lstStyle/>
          <a:p>
            <a:r>
              <a:rPr lang="en-US" sz="2400" dirty="0">
                <a:solidFill>
                  <a:srgbClr val="1E0000"/>
                </a:solidFill>
              </a:rPr>
              <a:t>All calculations</a:t>
            </a:r>
            <a:br>
              <a:rPr lang="en-US" sz="2400" dirty="0">
                <a:solidFill>
                  <a:srgbClr val="1E0000"/>
                </a:solidFill>
              </a:rPr>
            </a:br>
            <a:r>
              <a:rPr lang="en-US" sz="2400" dirty="0">
                <a:solidFill>
                  <a:srgbClr val="1E0000"/>
                </a:solidFill>
              </a:rPr>
              <a:t>are done on</a:t>
            </a:r>
            <a:br>
              <a:rPr lang="en-US" sz="2400" dirty="0">
                <a:solidFill>
                  <a:srgbClr val="1E0000"/>
                </a:solidFill>
              </a:rPr>
            </a:br>
            <a:r>
              <a:rPr lang="en-US" sz="2400" dirty="0">
                <a:solidFill>
                  <a:srgbClr val="1E0000"/>
                </a:solidFill>
              </a:rPr>
              <a:t>the network</a:t>
            </a:r>
            <a:br>
              <a:rPr lang="en-US" sz="2400" dirty="0">
                <a:solidFill>
                  <a:srgbClr val="1E0000"/>
                </a:solidFill>
              </a:rPr>
            </a:br>
            <a:r>
              <a:rPr lang="en-US" sz="2400" dirty="0">
                <a:solidFill>
                  <a:srgbClr val="1E0000"/>
                </a:solidFill>
              </a:rPr>
              <a:t>reference</a:t>
            </a:r>
            <a:br>
              <a:rPr lang="en-US" sz="2400" dirty="0">
                <a:solidFill>
                  <a:srgbClr val="1E0000"/>
                </a:solidFill>
              </a:rPr>
            </a:br>
            <a:r>
              <a:rPr lang="en-US" sz="2400" dirty="0">
                <a:solidFill>
                  <a:srgbClr val="1E0000"/>
                </a:solidFill>
              </a:rPr>
              <a:t>frame</a:t>
            </a:r>
          </a:p>
        </p:txBody>
      </p:sp>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B3E22CD2-2108-4BA3-92DE-1BAEE6741B8B}"/>
                  </a:ext>
                </a:extLst>
              </p14:cNvPr>
              <p14:cNvContentPartPr/>
              <p14:nvPr/>
            </p14:nvContentPartPr>
            <p14:xfrm>
              <a:off x="602751" y="3023820"/>
              <a:ext cx="5527440" cy="3158280"/>
            </p14:xfrm>
          </p:contentPart>
        </mc:Choice>
        <mc:Fallback>
          <p:pic>
            <p:nvPicPr>
              <p:cNvPr id="6" name="Ink 5">
                <a:extLst>
                  <a:ext uri="{FF2B5EF4-FFF2-40B4-BE49-F238E27FC236}">
                    <a16:creationId xmlns:a16="http://schemas.microsoft.com/office/drawing/2014/main" id="{B3E22CD2-2108-4BA3-92DE-1BAEE6741B8B}"/>
                  </a:ext>
                </a:extLst>
              </p:cNvPr>
              <p:cNvPicPr/>
              <p:nvPr/>
            </p:nvPicPr>
            <p:blipFill>
              <a:blip r:embed="rId6"/>
              <a:stretch>
                <a:fillRect/>
              </a:stretch>
            </p:blipFill>
            <p:spPr>
              <a:xfrm>
                <a:off x="593751" y="3014820"/>
                <a:ext cx="5545080" cy="3175920"/>
              </a:xfrm>
              <a:prstGeom prst="rect">
                <a:avLst/>
              </a:prstGeom>
            </p:spPr>
          </p:pic>
        </mc:Fallback>
      </mc:AlternateContent>
    </p:spTree>
    <p:extLst>
      <p:ext uri="{BB962C8B-B14F-4D97-AF65-F5344CB8AC3E}">
        <p14:creationId xmlns:p14="http://schemas.microsoft.com/office/powerpoint/2010/main" val="2777091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Machine Dynamics</a:t>
            </a:r>
          </a:p>
        </p:txBody>
      </p:sp>
      <p:sp>
        <p:nvSpPr>
          <p:cNvPr id="3" name="Content Placeholder 2"/>
          <p:cNvSpPr>
            <a:spLocks noGrp="1"/>
          </p:cNvSpPr>
          <p:nvPr>
            <p:ph idx="1"/>
          </p:nvPr>
        </p:nvSpPr>
        <p:spPr>
          <a:xfrm>
            <a:off x="365760" y="1280160"/>
            <a:ext cx="8549640" cy="3733800"/>
          </a:xfrm>
        </p:spPr>
        <p:txBody>
          <a:bodyPr/>
          <a:lstStyle/>
          <a:p>
            <a:r>
              <a:rPr lang="en-US" dirty="0"/>
              <a:t>The induction machine electrical torque, T</a:t>
            </a:r>
            <a:r>
              <a:rPr lang="en-US" baseline="-25000" dirty="0"/>
              <a:t>E</a:t>
            </a:r>
            <a:r>
              <a:rPr lang="en-US" dirty="0"/>
              <a:t>, and terminal electrical load, P</a:t>
            </a:r>
            <a:r>
              <a:rPr lang="en-US" baseline="-25000" dirty="0"/>
              <a:t>E</a:t>
            </a:r>
            <a:r>
              <a:rPr lang="en-US" dirty="0"/>
              <a:t>, are then</a:t>
            </a:r>
          </a:p>
          <a:p>
            <a:endParaRPr lang="en-US" dirty="0"/>
          </a:p>
          <a:p>
            <a:endParaRPr lang="en-US" dirty="0"/>
          </a:p>
          <a:p>
            <a:endParaRPr lang="en-US" dirty="0"/>
          </a:p>
          <a:p>
            <a:endParaRPr lang="en-US" dirty="0"/>
          </a:p>
          <a:p>
            <a:r>
              <a:rPr lang="en-US" dirty="0"/>
              <a:t>Similar to a synchronous machine, once the initial values are determined the differential equations are fairly easy to simulate</a:t>
            </a:r>
          </a:p>
          <a:p>
            <a:pPr lvl="1"/>
            <a:r>
              <a:rPr lang="en-US" dirty="0"/>
              <a:t>Key initial value needed is the slip</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552047483"/>
              </p:ext>
            </p:extLst>
          </p:nvPr>
        </p:nvGraphicFramePr>
        <p:xfrm>
          <a:off x="990600" y="2362200"/>
          <a:ext cx="2514600" cy="1474017"/>
        </p:xfrm>
        <a:graphic>
          <a:graphicData uri="http://schemas.openxmlformats.org/presentationml/2006/ole">
            <mc:AlternateContent xmlns:mc="http://schemas.openxmlformats.org/markup-compatibility/2006">
              <mc:Choice xmlns:v="urn:schemas-microsoft-com:vml" Requires="v">
                <p:oleObj spid="_x0000_s308234" name="Equation" r:id="rId3" imgW="1257120" imgH="736560" progId="Equation.DSMT4">
                  <p:embed/>
                </p:oleObj>
              </mc:Choice>
              <mc:Fallback>
                <p:oleObj name="Equation" r:id="rId3" imgW="1257120" imgH="736560" progId="Equation.DSMT4">
                  <p:embed/>
                  <p:pic>
                    <p:nvPicPr>
                      <p:cNvPr id="0" name=""/>
                      <p:cNvPicPr/>
                      <p:nvPr/>
                    </p:nvPicPr>
                    <p:blipFill>
                      <a:blip r:embed="rId4"/>
                      <a:stretch>
                        <a:fillRect/>
                      </a:stretch>
                    </p:blipFill>
                    <p:spPr>
                      <a:xfrm>
                        <a:off x="990600" y="2362200"/>
                        <a:ext cx="2514600" cy="1474017"/>
                      </a:xfrm>
                      <a:prstGeom prst="rect">
                        <a:avLst/>
                      </a:prstGeom>
                    </p:spPr>
                  </p:pic>
                </p:oleObj>
              </mc:Fallback>
            </mc:AlternateContent>
          </a:graphicData>
        </a:graphic>
      </p:graphicFrame>
      <p:sp>
        <p:nvSpPr>
          <p:cNvPr id="5" name="TextBox 4"/>
          <p:cNvSpPr txBox="1"/>
          <p:nvPr/>
        </p:nvSpPr>
        <p:spPr>
          <a:xfrm>
            <a:off x="5105400" y="2435817"/>
            <a:ext cx="2951449" cy="1569660"/>
          </a:xfrm>
          <a:prstGeom prst="rect">
            <a:avLst/>
          </a:prstGeom>
          <a:solidFill>
            <a:srgbClr val="FFD4D4"/>
          </a:solidFill>
        </p:spPr>
        <p:txBody>
          <a:bodyPr wrap="none" rtlCol="0">
            <a:spAutoFit/>
          </a:bodyPr>
          <a:lstStyle/>
          <a:p>
            <a:r>
              <a:rPr lang="en-US" sz="2400" dirty="0">
                <a:solidFill>
                  <a:srgbClr val="1E0000"/>
                </a:solidFill>
                <a:highlight>
                  <a:srgbClr val="FFFF00"/>
                </a:highlight>
              </a:rPr>
              <a:t>Recall we are</a:t>
            </a:r>
            <a:br>
              <a:rPr lang="en-US" sz="2400" dirty="0">
                <a:solidFill>
                  <a:srgbClr val="1E0000"/>
                </a:solidFill>
                <a:highlight>
                  <a:srgbClr val="FFFF00"/>
                </a:highlight>
              </a:rPr>
            </a:br>
            <a:r>
              <a:rPr lang="en-US" sz="2400" dirty="0">
                <a:solidFill>
                  <a:srgbClr val="1E0000"/>
                </a:solidFill>
                <a:highlight>
                  <a:srgbClr val="FFFF00"/>
                </a:highlight>
              </a:rPr>
              <a:t>using the motor</a:t>
            </a:r>
            <a:br>
              <a:rPr lang="en-US" sz="2400" dirty="0">
                <a:solidFill>
                  <a:srgbClr val="1E0000"/>
                </a:solidFill>
                <a:highlight>
                  <a:srgbClr val="FFFF00"/>
                </a:highlight>
              </a:rPr>
            </a:br>
            <a:r>
              <a:rPr lang="en-US" sz="2400" dirty="0">
                <a:solidFill>
                  <a:srgbClr val="1E0000"/>
                </a:solidFill>
                <a:highlight>
                  <a:srgbClr val="FFFF00"/>
                </a:highlight>
              </a:rPr>
              <a:t>convention so positive</a:t>
            </a:r>
            <a:br>
              <a:rPr lang="en-US" sz="2400" dirty="0">
                <a:solidFill>
                  <a:srgbClr val="1E0000"/>
                </a:solidFill>
                <a:highlight>
                  <a:srgbClr val="FFFF00"/>
                </a:highlight>
              </a:rPr>
            </a:br>
            <a:r>
              <a:rPr lang="en-US" sz="2400" dirty="0">
                <a:solidFill>
                  <a:srgbClr val="1E0000"/>
                </a:solidFill>
                <a:highlight>
                  <a:srgbClr val="FFFF00"/>
                </a:highlight>
              </a:rPr>
              <a:t>P</a:t>
            </a:r>
            <a:r>
              <a:rPr lang="en-US" sz="2400" baseline="-25000" dirty="0">
                <a:solidFill>
                  <a:srgbClr val="1E0000"/>
                </a:solidFill>
                <a:highlight>
                  <a:srgbClr val="FFFF00"/>
                </a:highlight>
              </a:rPr>
              <a:t>E</a:t>
            </a:r>
            <a:r>
              <a:rPr lang="en-US" sz="2400" dirty="0">
                <a:solidFill>
                  <a:srgbClr val="1E0000"/>
                </a:solidFill>
                <a:highlight>
                  <a:srgbClr val="FFFF00"/>
                </a:highlight>
              </a:rPr>
              <a:t> represents load</a:t>
            </a:r>
          </a:p>
        </p:txBody>
      </p:sp>
    </p:spTree>
    <p:extLst>
      <p:ext uri="{BB962C8B-B14F-4D97-AF65-F5344CB8AC3E}">
        <p14:creationId xmlns:p14="http://schemas.microsoft.com/office/powerpoint/2010/main" val="2631184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solidFill>
                  <a:srgbClr val="000000"/>
                </a:solidFill>
              </a:rPr>
              <a:t>Read Chapter 7</a:t>
            </a:r>
          </a:p>
          <a:p>
            <a:r>
              <a:rPr lang="en-US" dirty="0"/>
              <a:t>Homework 5 is due on Oct 28.</a:t>
            </a:r>
          </a:p>
          <a:p>
            <a:endParaRPr lang="en-US" dirty="0">
              <a:solidFill>
                <a:srgbClr val="000000"/>
              </a:solidFill>
            </a:endParaRPr>
          </a:p>
          <a:p>
            <a:pPr lvl="1"/>
            <a:endParaRPr lang="en-US" dirty="0">
              <a:solidFill>
                <a:srgbClr val="000000"/>
              </a:solidFill>
            </a:endParaRPr>
          </a:p>
          <a:p>
            <a:endParaRPr lang="en-US" dirty="0">
              <a:solidFill>
                <a:srgbClr val="000000"/>
              </a:solidFill>
            </a:endParaRPr>
          </a:p>
          <a:p>
            <a:endParaRPr lang="en-US" dirty="0"/>
          </a:p>
          <a:p>
            <a:endParaRPr lang="en-US" dirty="0"/>
          </a:p>
        </p:txBody>
      </p:sp>
      <p:sp>
        <p:nvSpPr>
          <p:cNvPr id="4" name="Slide Number Placeholder 3"/>
          <p:cNvSpPr>
            <a:spLocks noGrp="1"/>
          </p:cNvSpPr>
          <p:nvPr>
            <p:ph type="sldNum" sz="quarter" idx="4294967295"/>
          </p:nvPr>
        </p:nvSpPr>
        <p:spPr/>
        <p:txBody>
          <a:bodyPr/>
          <a:lstStyle/>
          <a:p>
            <a:pPr algn="r">
              <a:defRPr/>
            </a:pPr>
            <a:fld id="{0AF38EFD-512B-4531-8A51-5AEF24EFF359}" type="slidenum">
              <a:rPr lang="en-US" sz="2000" smtClean="0"/>
              <a:pPr algn="r">
                <a:defRPr/>
              </a:pPr>
              <a:t>1</a:t>
            </a:fld>
            <a:endParaRPr lang="en-US" sz="2000" dirty="0"/>
          </a:p>
        </p:txBody>
      </p:sp>
    </p:spTree>
    <p:extLst>
      <p:ext uri="{BB962C8B-B14F-4D97-AF65-F5344CB8AC3E}">
        <p14:creationId xmlns:p14="http://schemas.microsoft.com/office/powerpoint/2010/main" val="563374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Specifying Induction Machine Parameters</a:t>
            </a:r>
          </a:p>
        </p:txBody>
      </p:sp>
      <p:sp>
        <p:nvSpPr>
          <p:cNvPr id="3" name="Content Placeholder 2"/>
          <p:cNvSpPr>
            <a:spLocks noGrp="1"/>
          </p:cNvSpPr>
          <p:nvPr>
            <p:ph idx="1"/>
          </p:nvPr>
        </p:nvSpPr>
        <p:spPr>
          <a:xfrm>
            <a:off x="365760" y="1280160"/>
            <a:ext cx="8549640" cy="3733800"/>
          </a:xfrm>
        </p:spPr>
        <p:txBody>
          <a:bodyPr/>
          <a:lstStyle/>
          <a:p>
            <a:r>
              <a:rPr lang="en-US" dirty="0"/>
              <a:t>In transient stability packages induction machine parameters are specified in per unit</a:t>
            </a:r>
          </a:p>
          <a:p>
            <a:pPr lvl="1"/>
            <a:r>
              <a:rPr lang="en-US" dirty="0"/>
              <a:t>If unit is modeled as a generator in the power flow (such as CIMTR1 or GENWRI) then use the generator's MVA base (as with synchronous machines)</a:t>
            </a:r>
          </a:p>
          <a:p>
            <a:pPr lvl="1"/>
            <a:r>
              <a:rPr lang="en-US" dirty="0"/>
              <a:t>With loads it is more complicated.  </a:t>
            </a:r>
          </a:p>
          <a:p>
            <a:pPr lvl="2"/>
            <a:r>
              <a:rPr lang="en-US" dirty="0"/>
              <a:t>Sometimes an explicit MVA base is specified.  If so, then use this value.  But this can be cumbersome since often the same per unit machine values are used for many loads</a:t>
            </a:r>
          </a:p>
          <a:p>
            <a:pPr lvl="2"/>
            <a:r>
              <a:rPr lang="en-US" dirty="0">
                <a:highlight>
                  <a:srgbClr val="FFFF00"/>
                </a:highlight>
              </a:rPr>
              <a:t>The default is to use the MW value for the load, often scaled by a multiplier (say 1.25)</a:t>
            </a:r>
          </a:p>
          <a:p>
            <a:endParaRPr lang="en-US" dirty="0"/>
          </a:p>
        </p:txBody>
      </p:sp>
    </p:spTree>
    <p:extLst>
      <p:ext uri="{BB962C8B-B14F-4D97-AF65-F5344CB8AC3E}">
        <p14:creationId xmlns:p14="http://schemas.microsoft.com/office/powerpoint/2010/main" val="3243830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the Initial Values</a:t>
            </a:r>
          </a:p>
        </p:txBody>
      </p:sp>
      <p:sp>
        <p:nvSpPr>
          <p:cNvPr id="3" name="Content Placeholder 2"/>
          <p:cNvSpPr>
            <a:spLocks noGrp="1"/>
          </p:cNvSpPr>
          <p:nvPr>
            <p:ph idx="1"/>
          </p:nvPr>
        </p:nvSpPr>
        <p:spPr>
          <a:xfrm>
            <a:off x="365760" y="1280160"/>
            <a:ext cx="8625840" cy="3733800"/>
          </a:xfrm>
        </p:spPr>
        <p:txBody>
          <a:bodyPr/>
          <a:lstStyle/>
          <a:p>
            <a:r>
              <a:rPr lang="en-US" dirty="0"/>
              <a:t>To determine the initial values, it is important to recognize that for a fixed terminal voltage there is only one independent value: the slip, s</a:t>
            </a:r>
          </a:p>
          <a:p>
            <a:pPr lvl="1"/>
            <a:r>
              <a:rPr lang="en-US" dirty="0"/>
              <a:t>For a fixed slip, the model is just</a:t>
            </a:r>
            <a:br>
              <a:rPr lang="en-US" dirty="0"/>
            </a:br>
            <a:r>
              <a:rPr lang="en-US" dirty="0"/>
              <a:t>a simple circuit with resistances</a:t>
            </a:r>
            <a:br>
              <a:rPr lang="en-US" dirty="0"/>
            </a:br>
            <a:r>
              <a:rPr lang="en-US" dirty="0"/>
              <a:t>and </a:t>
            </a:r>
            <a:r>
              <a:rPr lang="en-US" dirty="0" err="1"/>
              <a:t>reactances</a:t>
            </a:r>
            <a:endParaRPr lang="en-US" dirty="0"/>
          </a:p>
          <a:p>
            <a:r>
              <a:rPr lang="en-US" dirty="0">
                <a:highlight>
                  <a:srgbClr val="FFFF00"/>
                </a:highlight>
              </a:rPr>
              <a:t>The initial slip is chosen to match the power flow real power value. </a:t>
            </a:r>
            <a:r>
              <a:rPr lang="en-US" dirty="0"/>
              <a:t> Then to match the reactive power value (for either a load or a generator), the approach is to add a shunt capacitor in parallel with the induction machine</a:t>
            </a:r>
          </a:p>
          <a:p>
            <a:r>
              <a:rPr lang="en-US" dirty="0"/>
              <a:t>We'll first consider torque-speed curves, then return to determining the initial slip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144" b="3856"/>
          <a:stretch/>
        </p:blipFill>
        <p:spPr>
          <a:xfrm>
            <a:off x="5638800" y="2438400"/>
            <a:ext cx="3276603" cy="1375921"/>
          </a:xfrm>
          <a:prstGeom prst="rect">
            <a:avLst/>
          </a:prstGeom>
        </p:spPr>
      </p:pic>
    </p:spTree>
    <p:extLst>
      <p:ext uri="{BB962C8B-B14F-4D97-AF65-F5344CB8AC3E}">
        <p14:creationId xmlns:p14="http://schemas.microsoft.com/office/powerpoint/2010/main" val="3084779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Torque-Speed Curves</a:t>
            </a:r>
          </a:p>
        </p:txBody>
      </p:sp>
      <p:sp>
        <p:nvSpPr>
          <p:cNvPr id="3" name="Content Placeholder 2"/>
          <p:cNvSpPr>
            <a:spLocks noGrp="1"/>
          </p:cNvSpPr>
          <p:nvPr>
            <p:ph idx="1"/>
          </p:nvPr>
        </p:nvSpPr>
        <p:spPr>
          <a:xfrm>
            <a:off x="365760" y="1280160"/>
            <a:ext cx="8397240" cy="3733800"/>
          </a:xfrm>
        </p:spPr>
        <p:txBody>
          <a:bodyPr/>
          <a:lstStyle/>
          <a:p>
            <a:r>
              <a:rPr lang="en-US" dirty="0"/>
              <a:t>To help understand the behavior of an induction machine it is useful to plot various values as a function of speed (or equivalently, slip)</a:t>
            </a:r>
          </a:p>
          <a:p>
            <a:pPr lvl="1"/>
            <a:r>
              <a:rPr lang="en-US" dirty="0"/>
              <a:t>Solve the equivalent circuit for a specified terminal voltage, and varying values of slip</a:t>
            </a:r>
          </a:p>
          <a:p>
            <a:pPr lvl="1"/>
            <a:r>
              <a:rPr lang="en-US" dirty="0"/>
              <a:t>Plot results</a:t>
            </a:r>
          </a:p>
          <a:p>
            <a:pPr lvl="1"/>
            <a:r>
              <a:rPr lang="en-US" dirty="0"/>
              <a:t>Recall torque times speed = power </a:t>
            </a:r>
          </a:p>
          <a:p>
            <a:pPr lvl="2"/>
            <a:r>
              <a:rPr lang="en-US" dirty="0"/>
              <a:t>Here speed is the rotor speed</a:t>
            </a:r>
          </a:p>
          <a:p>
            <a:pPr lvl="1"/>
            <a:r>
              <a:rPr lang="en-US" dirty="0">
                <a:highlight>
                  <a:srgbClr val="FFFF00"/>
                </a:highlight>
              </a:rPr>
              <a:t>When using per unit, the per unit speed is just 1-s</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34226750"/>
              </p:ext>
            </p:extLst>
          </p:nvPr>
        </p:nvGraphicFramePr>
        <p:xfrm>
          <a:off x="1219200" y="5257800"/>
          <a:ext cx="1866900" cy="533400"/>
        </p:xfrm>
        <a:graphic>
          <a:graphicData uri="http://schemas.openxmlformats.org/presentationml/2006/ole">
            <mc:AlternateContent xmlns:mc="http://schemas.openxmlformats.org/markup-compatibility/2006">
              <mc:Choice xmlns:v="urn:schemas-microsoft-com:vml" Requires="v">
                <p:oleObj spid="_x0000_s309256" name="Equation" r:id="rId3" imgW="888840" imgH="253800" progId="Equation.DSMT4">
                  <p:embed/>
                </p:oleObj>
              </mc:Choice>
              <mc:Fallback>
                <p:oleObj name="Equation" r:id="rId3" imgW="888840" imgH="253800" progId="Equation.DSMT4">
                  <p:embed/>
                  <p:pic>
                    <p:nvPicPr>
                      <p:cNvPr id="0" name=""/>
                      <p:cNvPicPr/>
                      <p:nvPr/>
                    </p:nvPicPr>
                    <p:blipFill>
                      <a:blip r:embed="rId4"/>
                      <a:stretch>
                        <a:fillRect/>
                      </a:stretch>
                    </p:blipFill>
                    <p:spPr>
                      <a:xfrm>
                        <a:off x="1219200" y="5257800"/>
                        <a:ext cx="1866900" cy="533400"/>
                      </a:xfrm>
                      <a:prstGeom prst="rect">
                        <a:avLst/>
                      </a:prstGeom>
                    </p:spPr>
                  </p:pic>
                </p:oleObj>
              </mc:Fallback>
            </mc:AlternateContent>
          </a:graphicData>
        </a:graphic>
      </p:graphicFrame>
    </p:spTree>
    <p:extLst>
      <p:ext uri="{BB962C8B-B14F-4D97-AF65-F5344CB8AC3E}">
        <p14:creationId xmlns:p14="http://schemas.microsoft.com/office/powerpoint/2010/main" val="1137173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Motor Example</a:t>
            </a:r>
          </a:p>
        </p:txBody>
      </p:sp>
      <p:sp>
        <p:nvSpPr>
          <p:cNvPr id="3" name="Content Placeholder 2"/>
          <p:cNvSpPr>
            <a:spLocks noGrp="1"/>
          </p:cNvSpPr>
          <p:nvPr>
            <p:ph idx="1"/>
          </p:nvPr>
        </p:nvSpPr>
        <p:spPr>
          <a:xfrm>
            <a:off x="365760" y="1280160"/>
            <a:ext cx="8625840" cy="2301240"/>
          </a:xfrm>
        </p:spPr>
        <p:txBody>
          <a:bodyPr/>
          <a:lstStyle/>
          <a:p>
            <a:r>
              <a:rPr lang="en-US" dirty="0"/>
              <a:t>Assume the below 60 Hz system, with the entire load modeled as a single cage induction motor with per unit values on a 125 MVA base of H=1.0, </a:t>
            </a:r>
            <a:r>
              <a:rPr lang="en-US" dirty="0" err="1"/>
              <a:t>R</a:t>
            </a:r>
            <a:r>
              <a:rPr lang="en-US" baseline="-25000" dirty="0" err="1"/>
              <a:t>s</a:t>
            </a:r>
            <a:r>
              <a:rPr lang="en-US" dirty="0"/>
              <a:t>=0.01, </a:t>
            </a:r>
            <a:r>
              <a:rPr lang="en-US" dirty="0" err="1"/>
              <a:t>X</a:t>
            </a:r>
            <a:r>
              <a:rPr lang="en-US" baseline="-25000" dirty="0" err="1"/>
              <a:t>s</a:t>
            </a:r>
            <a:r>
              <a:rPr lang="en-US" dirty="0"/>
              <a:t>=0.06, </a:t>
            </a:r>
            <a:r>
              <a:rPr lang="en-US" dirty="0" err="1"/>
              <a:t>X</a:t>
            </a:r>
            <a:r>
              <a:rPr lang="en-US" baseline="-25000" dirty="0" err="1"/>
              <a:t>m</a:t>
            </a:r>
            <a:r>
              <a:rPr lang="en-US" dirty="0"/>
              <a:t>=4.0, R</a:t>
            </a:r>
            <a:r>
              <a:rPr lang="en-US" baseline="-25000" dirty="0"/>
              <a:t>r</a:t>
            </a:r>
            <a:r>
              <a:rPr lang="en-US" dirty="0"/>
              <a:t>=0.03, </a:t>
            </a:r>
            <a:r>
              <a:rPr lang="en-US" dirty="0" err="1"/>
              <a:t>X</a:t>
            </a:r>
            <a:r>
              <a:rPr lang="en-US" baseline="-25000" dirty="0" err="1"/>
              <a:t>r</a:t>
            </a:r>
            <a:r>
              <a:rPr lang="en-US" dirty="0"/>
              <a:t>=0.04</a:t>
            </a:r>
          </a:p>
          <a:p>
            <a:pPr lvl="1"/>
            <a:r>
              <a:rPr lang="en-US" dirty="0">
                <a:highlight>
                  <a:srgbClr val="FFFF00"/>
                </a:highlight>
              </a:rPr>
              <a:t>In the CIM5 model R</a:t>
            </a:r>
            <a:r>
              <a:rPr lang="en-US" baseline="-25000" dirty="0">
                <a:highlight>
                  <a:srgbClr val="FFFF00"/>
                </a:highlight>
              </a:rPr>
              <a:t>1</a:t>
            </a:r>
            <a:r>
              <a:rPr lang="en-US" dirty="0">
                <a:highlight>
                  <a:srgbClr val="FFFF00"/>
                </a:highlight>
              </a:rPr>
              <a:t>=R</a:t>
            </a:r>
            <a:r>
              <a:rPr lang="en-US" baseline="-25000" dirty="0">
                <a:highlight>
                  <a:srgbClr val="FFFF00"/>
                </a:highlight>
              </a:rPr>
              <a:t>r</a:t>
            </a:r>
            <a:r>
              <a:rPr lang="en-US" dirty="0">
                <a:highlight>
                  <a:srgbClr val="FFFF00"/>
                </a:highlight>
              </a:rPr>
              <a:t> and X</a:t>
            </a:r>
            <a:r>
              <a:rPr lang="en-US" baseline="-25000" dirty="0">
                <a:highlight>
                  <a:srgbClr val="FFFF00"/>
                </a:highlight>
              </a:rPr>
              <a:t>1</a:t>
            </a:r>
            <a:r>
              <a:rPr lang="en-US" dirty="0">
                <a:highlight>
                  <a:srgbClr val="FFFF00"/>
                </a:highlight>
              </a:rPr>
              <a:t>=</a:t>
            </a:r>
            <a:r>
              <a:rPr lang="en-US" dirty="0" err="1">
                <a:highlight>
                  <a:srgbClr val="FFFF00"/>
                </a:highlight>
              </a:rPr>
              <a:t>X</a:t>
            </a:r>
            <a:r>
              <a:rPr lang="en-US" baseline="-25000" dirty="0" err="1">
                <a:highlight>
                  <a:srgbClr val="FFFF00"/>
                </a:highlight>
              </a:rPr>
              <a:t>r</a:t>
            </a:r>
            <a:endParaRPr lang="en-US" baseline="-25000" dirty="0">
              <a:highlight>
                <a:srgbClr val="FFFF00"/>
              </a:highlight>
            </a:endParaRPr>
          </a:p>
          <a:p>
            <a:endParaRPr lang="en-US" dirty="0"/>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208" t="5330" r="8272" b="34670"/>
          <a:stretch/>
        </p:blipFill>
        <p:spPr bwMode="auto">
          <a:xfrm>
            <a:off x="838199" y="3657600"/>
            <a:ext cx="7414647" cy="2224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00200" y="5791200"/>
            <a:ext cx="4876800" cy="461665"/>
          </a:xfrm>
          <a:prstGeom prst="rect">
            <a:avLst/>
          </a:prstGeom>
        </p:spPr>
        <p:txBody>
          <a:bodyPr wrap="square">
            <a:spAutoFit/>
          </a:bodyPr>
          <a:lstStyle/>
          <a:p>
            <a:r>
              <a:rPr lang="en-US" sz="2400" dirty="0" err="1">
                <a:solidFill>
                  <a:srgbClr val="1E0000"/>
                </a:solidFill>
              </a:rPr>
              <a:t>PowerWorld</a:t>
            </a:r>
            <a:r>
              <a:rPr lang="en-US" sz="2400" dirty="0">
                <a:solidFill>
                  <a:srgbClr val="1E0000"/>
                </a:solidFill>
              </a:rPr>
              <a:t> case </a:t>
            </a:r>
            <a:r>
              <a:rPr lang="en-US" sz="2400" b="1" dirty="0">
                <a:solidFill>
                  <a:srgbClr val="1E0000"/>
                </a:solidFill>
              </a:rPr>
              <a:t>B2_IndMotor</a:t>
            </a:r>
          </a:p>
        </p:txBody>
      </p:sp>
    </p:spTree>
    <p:extLst>
      <p:ext uri="{BB962C8B-B14F-4D97-AF65-F5344CB8AC3E}">
        <p14:creationId xmlns:p14="http://schemas.microsoft.com/office/powerpoint/2010/main" val="1685554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Motor Example</a:t>
            </a:r>
          </a:p>
        </p:txBody>
      </p:sp>
      <p:sp>
        <p:nvSpPr>
          <p:cNvPr id="3" name="Content Placeholder 2"/>
          <p:cNvSpPr>
            <a:spLocks noGrp="1"/>
          </p:cNvSpPr>
          <p:nvPr>
            <p:ph idx="1"/>
          </p:nvPr>
        </p:nvSpPr>
        <p:spPr/>
        <p:txBody>
          <a:bodyPr/>
          <a:lstStyle/>
          <a:p>
            <a:r>
              <a:rPr lang="en-US" dirty="0"/>
              <a:t>With a terminal voltage of 0.995</a:t>
            </a:r>
            <a:r>
              <a:rPr lang="en-US" dirty="0">
                <a:sym typeface="Symbol"/>
              </a:rPr>
              <a:t>0</a:t>
            </a:r>
            <a:br>
              <a:rPr lang="en-US" dirty="0"/>
            </a:br>
            <a:r>
              <a:rPr lang="en-US" dirty="0"/>
              <a:t>we can solve the circuit for </a:t>
            </a:r>
            <a:br>
              <a:rPr lang="en-US" dirty="0"/>
            </a:br>
            <a:r>
              <a:rPr lang="en-US" dirty="0"/>
              <a:t>specified values of s</a:t>
            </a:r>
          </a:p>
          <a:p>
            <a:r>
              <a:rPr lang="en-US" dirty="0"/>
              <a:t>The input impedance and current are</a:t>
            </a:r>
          </a:p>
          <a:p>
            <a:endParaRPr lang="en-US" dirty="0"/>
          </a:p>
          <a:p>
            <a:endParaRPr lang="en-US" dirty="0"/>
          </a:p>
          <a:p>
            <a:endParaRPr lang="en-US" dirty="0"/>
          </a:p>
          <a:p>
            <a:r>
              <a:rPr lang="en-US" dirty="0"/>
              <a:t>Then with s=1 we get   </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144" b="3856"/>
          <a:stretch/>
        </p:blipFill>
        <p:spPr>
          <a:xfrm>
            <a:off x="6019800" y="1578243"/>
            <a:ext cx="2895603" cy="1375921"/>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4104423580"/>
              </p:ext>
            </p:extLst>
          </p:nvPr>
        </p:nvGraphicFramePr>
        <p:xfrm>
          <a:off x="762000" y="3048000"/>
          <a:ext cx="6805926" cy="1447800"/>
        </p:xfrm>
        <a:graphic>
          <a:graphicData uri="http://schemas.openxmlformats.org/presentationml/2006/ole">
            <mc:AlternateContent xmlns:mc="http://schemas.openxmlformats.org/markup-compatibility/2006">
              <mc:Choice xmlns:v="urn:schemas-microsoft-com:vml" Requires="v">
                <p:oleObj spid="_x0000_s310286" name="Equation" r:id="rId4" imgW="3759120" imgH="799920" progId="Equation.DSMT4">
                  <p:embed/>
                </p:oleObj>
              </mc:Choice>
              <mc:Fallback>
                <p:oleObj name="Equation" r:id="rId4" imgW="3759120" imgH="799920" progId="Equation.DSMT4">
                  <p:embed/>
                  <p:pic>
                    <p:nvPicPr>
                      <p:cNvPr id="0" name=""/>
                      <p:cNvPicPr/>
                      <p:nvPr/>
                    </p:nvPicPr>
                    <p:blipFill>
                      <a:blip r:embed="rId5"/>
                      <a:stretch>
                        <a:fillRect/>
                      </a:stretch>
                    </p:blipFill>
                    <p:spPr>
                      <a:xfrm>
                        <a:off x="762000" y="3048000"/>
                        <a:ext cx="6805926" cy="1447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34026740"/>
              </p:ext>
            </p:extLst>
          </p:nvPr>
        </p:nvGraphicFramePr>
        <p:xfrm>
          <a:off x="457200" y="5334000"/>
          <a:ext cx="8254469" cy="914400"/>
        </p:xfrm>
        <a:graphic>
          <a:graphicData uri="http://schemas.openxmlformats.org/presentationml/2006/ole">
            <mc:AlternateContent xmlns:mc="http://schemas.openxmlformats.org/markup-compatibility/2006">
              <mc:Choice xmlns:v="urn:schemas-microsoft-com:vml" Requires="v">
                <p:oleObj spid="_x0000_s310287" name="Equation" r:id="rId6" imgW="3784320" imgH="419040" progId="Equation.DSMT4">
                  <p:embed/>
                </p:oleObj>
              </mc:Choice>
              <mc:Fallback>
                <p:oleObj name="Equation" r:id="rId6" imgW="3784320" imgH="419040" progId="Equation.DSMT4">
                  <p:embed/>
                  <p:pic>
                    <p:nvPicPr>
                      <p:cNvPr id="0" name=""/>
                      <p:cNvPicPr>
                        <a:picLocks noChangeAspect="1" noChangeArrowheads="1"/>
                      </p:cNvPicPr>
                      <p:nvPr/>
                    </p:nvPicPr>
                    <p:blipFill>
                      <a:blip r:embed="rId7"/>
                      <a:srcRect/>
                      <a:stretch>
                        <a:fillRect/>
                      </a:stretch>
                    </p:blipFill>
                    <p:spPr bwMode="auto">
                      <a:xfrm>
                        <a:off x="457200" y="5334000"/>
                        <a:ext cx="8254469" cy="914400"/>
                      </a:xfrm>
                      <a:prstGeom prst="rect">
                        <a:avLst/>
                      </a:prstGeom>
                      <a:noFill/>
                      <a:ln>
                        <a:noFill/>
                      </a:ln>
                    </p:spPr>
                  </p:pic>
                </p:oleObj>
              </mc:Fallback>
            </mc:AlternateContent>
          </a:graphicData>
        </a:graphic>
      </p:graphicFrame>
      <p:sp>
        <p:nvSpPr>
          <p:cNvPr id="7" name="TextBox 6"/>
          <p:cNvSpPr txBox="1"/>
          <p:nvPr/>
        </p:nvSpPr>
        <p:spPr>
          <a:xfrm>
            <a:off x="5257800" y="4419600"/>
            <a:ext cx="3162469" cy="830997"/>
          </a:xfrm>
          <a:prstGeom prst="rect">
            <a:avLst/>
          </a:prstGeom>
          <a:solidFill>
            <a:srgbClr val="FFD4D4"/>
          </a:solidFill>
        </p:spPr>
        <p:txBody>
          <a:bodyPr wrap="none" rtlCol="0">
            <a:spAutoFit/>
          </a:bodyPr>
          <a:lstStyle/>
          <a:p>
            <a:r>
              <a:rPr lang="en-US" sz="2400" dirty="0">
                <a:solidFill>
                  <a:srgbClr val="1E0000"/>
                </a:solidFill>
              </a:rPr>
              <a:t>Note, values are per </a:t>
            </a:r>
            <a:br>
              <a:rPr lang="en-US" sz="2400" dirty="0">
                <a:solidFill>
                  <a:srgbClr val="1E0000"/>
                </a:solidFill>
              </a:rPr>
            </a:br>
            <a:r>
              <a:rPr lang="en-US" sz="2400" dirty="0">
                <a:solidFill>
                  <a:srgbClr val="1E0000"/>
                </a:solidFill>
              </a:rPr>
              <a:t>unit on a 125 MVA base</a:t>
            </a:r>
          </a:p>
        </p:txBody>
      </p:sp>
    </p:spTree>
    <p:extLst>
      <p:ext uri="{BB962C8B-B14F-4D97-AF65-F5344CB8AC3E}">
        <p14:creationId xmlns:p14="http://schemas.microsoft.com/office/powerpoint/2010/main" val="4252568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9543F-3806-4D0B-85DB-BE82E1670A9A}"/>
              </a:ext>
            </a:extLst>
          </p:cNvPr>
          <p:cNvSpPr>
            <a:spLocks noGrp="1"/>
          </p:cNvSpPr>
          <p:nvPr>
            <p:ph type="title"/>
          </p:nvPr>
        </p:nvSpPr>
        <p:spPr/>
        <p:txBody>
          <a:bodyPr/>
          <a:lstStyle/>
          <a:p>
            <a:r>
              <a:rPr lang="en-US" dirty="0"/>
              <a:t>Induction Motor Example</a:t>
            </a:r>
          </a:p>
        </p:txBody>
      </p:sp>
      <p:sp>
        <p:nvSpPr>
          <p:cNvPr id="3" name="Content Placeholder 2">
            <a:extLst>
              <a:ext uri="{FF2B5EF4-FFF2-40B4-BE49-F238E27FC236}">
                <a16:creationId xmlns:a16="http://schemas.microsoft.com/office/drawing/2014/main" id="{CD105464-9149-4F89-9731-3E0FCBDD11ED}"/>
              </a:ext>
            </a:extLst>
          </p:cNvPr>
          <p:cNvSpPr>
            <a:spLocks noGrp="1"/>
          </p:cNvSpPr>
          <p:nvPr>
            <p:ph idx="1"/>
          </p:nvPr>
        </p:nvSpPr>
        <p:spPr>
          <a:xfrm>
            <a:off x="365760" y="1280160"/>
            <a:ext cx="8549640" cy="3733800"/>
          </a:xfrm>
        </p:spPr>
        <p:txBody>
          <a:bodyPr/>
          <a:lstStyle/>
          <a:p>
            <a:r>
              <a:rPr lang="en-US" dirty="0" err="1"/>
              <a:t>PowerWorld</a:t>
            </a:r>
            <a:r>
              <a:rPr lang="en-US" dirty="0"/>
              <a:t> allows for display of the variation in various induction machine values with respect to speed</a:t>
            </a:r>
          </a:p>
          <a:p>
            <a:pPr lvl="1"/>
            <a:r>
              <a:rPr lang="en-US" dirty="0"/>
              <a:t>Right click on load, select Load Information Dialog, Stability</a:t>
            </a:r>
          </a:p>
          <a:p>
            <a:pPr lvl="1"/>
            <a:r>
              <a:rPr lang="en-US" dirty="0"/>
              <a:t>On bottom of display click Show Torque Speed Dialog</a:t>
            </a:r>
          </a:p>
          <a:p>
            <a:pPr lvl="1"/>
            <a:r>
              <a:rPr lang="en-US" dirty="0"/>
              <a:t>Adjust the terminal voltage and </a:t>
            </a:r>
            <a:r>
              <a:rPr lang="en-US" dirty="0" err="1"/>
              <a:t>pu</a:t>
            </a:r>
            <a:r>
              <a:rPr lang="en-US" dirty="0"/>
              <a:t> scalar as desired; set v=0.995 and the </a:t>
            </a:r>
            <a:r>
              <a:rPr lang="en-US" dirty="0" err="1"/>
              <a:t>pu</a:t>
            </a:r>
            <a:r>
              <a:rPr lang="en-US" dirty="0"/>
              <a:t> scalar to 1.0 to show values on the 125 MVA base used in the previous solution</a:t>
            </a:r>
          </a:p>
          <a:p>
            <a:pPr lvl="1"/>
            <a:r>
              <a:rPr lang="en-US" dirty="0"/>
              <a:t>Right click on column and select Set/Toggle/Columns, Plot Column to plot the column</a:t>
            </a:r>
          </a:p>
          <a:p>
            <a:endParaRPr lang="en-US" dirty="0"/>
          </a:p>
        </p:txBody>
      </p:sp>
    </p:spTree>
    <p:extLst>
      <p:ext uri="{BB962C8B-B14F-4D97-AF65-F5344CB8AC3E}">
        <p14:creationId xmlns:p14="http://schemas.microsoft.com/office/powerpoint/2010/main" val="275704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60B0-C182-4E08-8558-E308C68F4EB2}"/>
              </a:ext>
            </a:extLst>
          </p:cNvPr>
          <p:cNvSpPr>
            <a:spLocks noGrp="1"/>
          </p:cNvSpPr>
          <p:nvPr>
            <p:ph type="title"/>
          </p:nvPr>
        </p:nvSpPr>
        <p:spPr/>
        <p:txBody>
          <a:bodyPr/>
          <a:lstStyle/>
          <a:p>
            <a:r>
              <a:rPr lang="en-US" dirty="0"/>
              <a:t>Induction Motor Example </a:t>
            </a:r>
            <a:br>
              <a:rPr lang="en-US" dirty="0"/>
            </a:br>
            <a:r>
              <a:rPr lang="en-US" dirty="0"/>
              <a:t>Torque-Speed Curves</a:t>
            </a:r>
          </a:p>
        </p:txBody>
      </p:sp>
      <p:sp>
        <p:nvSpPr>
          <p:cNvPr id="3" name="Content Placeholder 2">
            <a:extLst>
              <a:ext uri="{FF2B5EF4-FFF2-40B4-BE49-F238E27FC236}">
                <a16:creationId xmlns:a16="http://schemas.microsoft.com/office/drawing/2014/main" id="{CDF75AC0-484F-4D16-8565-428D21C53910}"/>
              </a:ext>
            </a:extLst>
          </p:cNvPr>
          <p:cNvSpPr>
            <a:spLocks noGrp="1"/>
          </p:cNvSpPr>
          <p:nvPr>
            <p:ph idx="1"/>
          </p:nvPr>
        </p:nvSpPr>
        <p:spPr>
          <a:xfrm>
            <a:off x="365760" y="1280160"/>
            <a:ext cx="8473440" cy="1920240"/>
          </a:xfrm>
        </p:spPr>
        <p:txBody>
          <a:bodyPr/>
          <a:lstStyle/>
          <a:p>
            <a:r>
              <a:rPr lang="en-US" dirty="0"/>
              <a:t>The below graph shows the torque-speed curve for this induction machine; note the high reactive power consumption on starting (which is why the lights may dim when starting a cloth dryer!)</a:t>
            </a:r>
          </a:p>
          <a:p>
            <a:endParaRPr lang="en-US" dirty="0"/>
          </a:p>
        </p:txBody>
      </p:sp>
      <p:pic>
        <p:nvPicPr>
          <p:cNvPr id="4" name="Picture 2">
            <a:extLst>
              <a:ext uri="{FF2B5EF4-FFF2-40B4-BE49-F238E27FC236}">
                <a16:creationId xmlns:a16="http://schemas.microsoft.com/office/drawing/2014/main" id="{CF288C29-E62F-4D53-80D8-95A4882D1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06398"/>
            <a:ext cx="5589285" cy="336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955A7DB-56D1-4101-9B42-0D07C5B2CD86}"/>
              </a:ext>
            </a:extLst>
          </p:cNvPr>
          <p:cNvSpPr txBox="1"/>
          <p:nvPr/>
        </p:nvSpPr>
        <p:spPr>
          <a:xfrm>
            <a:off x="6400800" y="2944678"/>
            <a:ext cx="2242922" cy="2825389"/>
          </a:xfrm>
          <a:prstGeom prst="rect">
            <a:avLst/>
          </a:prstGeom>
          <a:solidFill>
            <a:srgbClr val="FFD4D4"/>
          </a:solidFill>
        </p:spPr>
        <p:txBody>
          <a:bodyPr wrap="none" rtlCol="0">
            <a:spAutoFit/>
          </a:bodyPr>
          <a:lstStyle/>
          <a:p>
            <a:r>
              <a:rPr lang="en-US" sz="2400" dirty="0">
                <a:solidFill>
                  <a:srgbClr val="1E0000"/>
                </a:solidFill>
              </a:rPr>
              <a:t>From the graph</a:t>
            </a:r>
            <a:br>
              <a:rPr lang="en-US" sz="2400" dirty="0">
                <a:solidFill>
                  <a:srgbClr val="1E0000"/>
                </a:solidFill>
              </a:rPr>
            </a:br>
            <a:r>
              <a:rPr lang="en-US" sz="2400" dirty="0">
                <a:solidFill>
                  <a:srgbClr val="1E0000"/>
                </a:solidFill>
              </a:rPr>
              <a:t>you can see with</a:t>
            </a:r>
            <a:br>
              <a:rPr lang="en-US" sz="2400" dirty="0">
                <a:solidFill>
                  <a:srgbClr val="1E0000"/>
                </a:solidFill>
              </a:rPr>
            </a:br>
            <a:r>
              <a:rPr lang="en-US" sz="2400" dirty="0">
                <a:solidFill>
                  <a:srgbClr val="1E0000"/>
                </a:solidFill>
              </a:rPr>
              <a:t>a 100 MW load</a:t>
            </a:r>
          </a:p>
          <a:p>
            <a:r>
              <a:rPr lang="en-US" sz="2400" dirty="0">
                <a:solidFill>
                  <a:srgbClr val="1E0000"/>
                </a:solidFill>
              </a:rPr>
              <a:t>(0.8 pu on the</a:t>
            </a:r>
            <a:br>
              <a:rPr lang="en-US" sz="2400" dirty="0">
                <a:solidFill>
                  <a:srgbClr val="1E0000"/>
                </a:solidFill>
              </a:rPr>
            </a:br>
            <a:r>
              <a:rPr lang="en-US" sz="2400" dirty="0">
                <a:solidFill>
                  <a:srgbClr val="1E0000"/>
                </a:solidFill>
              </a:rPr>
              <a:t>125 MW base), </a:t>
            </a:r>
            <a:br>
              <a:rPr lang="en-US" sz="2400" dirty="0">
                <a:solidFill>
                  <a:srgbClr val="1E0000"/>
                </a:solidFill>
              </a:rPr>
            </a:br>
            <a:r>
              <a:rPr lang="en-US" sz="2400" dirty="0">
                <a:solidFill>
                  <a:srgbClr val="1E0000"/>
                </a:solidFill>
              </a:rPr>
              <a:t>the slip is about</a:t>
            </a:r>
          </a:p>
          <a:p>
            <a:r>
              <a:rPr lang="en-US" sz="2400" dirty="0">
                <a:solidFill>
                  <a:srgbClr val="1E0000"/>
                </a:solidFill>
              </a:rPr>
              <a:t>0.025</a:t>
            </a:r>
            <a:endParaRPr lang="en-US" dirty="0"/>
          </a:p>
        </p:txBody>
      </p:sp>
    </p:spTree>
    <p:extLst>
      <p:ext uri="{BB962C8B-B14F-4D97-AF65-F5344CB8AC3E}">
        <p14:creationId xmlns:p14="http://schemas.microsoft.com/office/powerpoint/2010/main" val="3720748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78"/>
            <a:ext cx="8001000" cy="1066800"/>
          </a:xfrm>
        </p:spPr>
        <p:txBody>
          <a:bodyPr/>
          <a:lstStyle/>
          <a:p>
            <a:r>
              <a:rPr lang="en-US" dirty="0"/>
              <a:t>Calculating the Initial Slip</a:t>
            </a:r>
          </a:p>
        </p:txBody>
      </p:sp>
      <p:sp>
        <p:nvSpPr>
          <p:cNvPr id="3" name="Content Placeholder 2"/>
          <p:cNvSpPr>
            <a:spLocks noGrp="1"/>
          </p:cNvSpPr>
          <p:nvPr>
            <p:ph idx="1"/>
          </p:nvPr>
        </p:nvSpPr>
        <p:spPr>
          <a:xfrm>
            <a:off x="365760" y="1280160"/>
            <a:ext cx="8535987" cy="1158240"/>
          </a:xfrm>
        </p:spPr>
        <p:txBody>
          <a:bodyPr/>
          <a:lstStyle/>
          <a:p>
            <a:r>
              <a:rPr lang="en-US" dirty="0"/>
              <a:t>One way to calculate the initial slip is to just solve the below five equations for five unknowns (s, I</a:t>
            </a:r>
            <a:r>
              <a:rPr lang="en-US" baseline="-25000" dirty="0"/>
              <a:t>D</a:t>
            </a:r>
            <a:r>
              <a:rPr lang="en-US" dirty="0"/>
              <a:t>, I</a:t>
            </a:r>
            <a:r>
              <a:rPr lang="en-US" baseline="-25000" dirty="0"/>
              <a:t>Q</a:t>
            </a:r>
            <a:r>
              <a:rPr lang="en-US" dirty="0"/>
              <a:t>, E'</a:t>
            </a:r>
            <a:r>
              <a:rPr lang="en-US" baseline="-25000" dirty="0"/>
              <a:t>D</a:t>
            </a:r>
            <a:r>
              <a:rPr lang="en-US" dirty="0"/>
              <a:t>,E'</a:t>
            </a:r>
            <a:r>
              <a:rPr lang="en-US" baseline="-25000" dirty="0"/>
              <a:t>Q</a:t>
            </a:r>
            <a:r>
              <a:rPr lang="en-US" dirty="0"/>
              <a:t>) with P</a:t>
            </a:r>
            <a:r>
              <a:rPr lang="en-US" baseline="-25000" dirty="0"/>
              <a:t>E</a:t>
            </a:r>
            <a:r>
              <a:rPr lang="en-US" dirty="0"/>
              <a:t>, V</a:t>
            </a:r>
            <a:r>
              <a:rPr lang="en-US" baseline="-25000" dirty="0"/>
              <a:t>D</a:t>
            </a:r>
            <a:r>
              <a:rPr lang="en-US" dirty="0"/>
              <a:t> and V</a:t>
            </a:r>
            <a:r>
              <a:rPr lang="en-US" baseline="-25000" dirty="0"/>
              <a:t>Q</a:t>
            </a:r>
            <a:r>
              <a:rPr lang="en-US" dirty="0"/>
              <a:t> inputs </a:t>
            </a:r>
          </a:p>
        </p:txBody>
      </p:sp>
      <p:sp>
        <p:nvSpPr>
          <p:cNvPr id="4" name="Slide Number Placeholder 3"/>
          <p:cNvSpPr>
            <a:spLocks noGrp="1"/>
          </p:cNvSpPr>
          <p:nvPr>
            <p:ph type="sldNum" sz="quarter" idx="4294967295"/>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0AF38EFD-512B-4531-8A51-5AEF24EFF359}" type="slidenum">
              <a:rPr lang="en-US" smtClean="0"/>
              <a:pPr>
                <a:defRPr/>
              </a:pPr>
              <a:t>26</a:t>
            </a:fld>
            <a:endParaRPr lang="en-US" dirty="0"/>
          </a:p>
        </p:txBody>
      </p:sp>
      <p:graphicFrame>
        <p:nvGraphicFramePr>
          <p:cNvPr id="5" name="Object 4"/>
          <p:cNvGraphicFramePr>
            <a:graphicFrameLocks noChangeAspect="1"/>
          </p:cNvGraphicFramePr>
          <p:nvPr/>
        </p:nvGraphicFramePr>
        <p:xfrm>
          <a:off x="685800" y="2819400"/>
          <a:ext cx="5105400" cy="3338088"/>
        </p:xfrm>
        <a:graphic>
          <a:graphicData uri="http://schemas.openxmlformats.org/presentationml/2006/ole">
            <mc:AlternateContent xmlns:mc="http://schemas.openxmlformats.org/markup-compatibility/2006">
              <mc:Choice xmlns:v="urn:schemas-microsoft-com:vml" Requires="v">
                <p:oleObj spid="_x0000_s311304" name="Equation" r:id="rId3" imgW="2527200" imgH="1650960" progId="Equation.DSMT4">
                  <p:embed/>
                </p:oleObj>
              </mc:Choice>
              <mc:Fallback>
                <p:oleObj name="Equation" r:id="rId3" imgW="2527200" imgH="1650960" progId="Equation.DSMT4">
                  <p:embed/>
                  <p:pic>
                    <p:nvPicPr>
                      <p:cNvPr id="0" name=""/>
                      <p:cNvPicPr>
                        <a:picLocks noChangeAspect="1" noChangeArrowheads="1"/>
                      </p:cNvPicPr>
                      <p:nvPr/>
                    </p:nvPicPr>
                    <p:blipFill>
                      <a:blip r:embed="rId4"/>
                      <a:srcRect/>
                      <a:stretch>
                        <a:fillRect/>
                      </a:stretch>
                    </p:blipFill>
                    <p:spPr bwMode="auto">
                      <a:xfrm>
                        <a:off x="685800" y="2819400"/>
                        <a:ext cx="5105400" cy="3338088"/>
                      </a:xfrm>
                      <a:prstGeom prst="rect">
                        <a:avLst/>
                      </a:prstGeom>
                      <a:noFill/>
                      <a:ln>
                        <a:noFill/>
                      </a:ln>
                    </p:spPr>
                  </p:pic>
                </p:oleObj>
              </mc:Fallback>
            </mc:AlternateContent>
          </a:graphicData>
        </a:graphic>
      </p:graphicFrame>
      <p:sp>
        <p:nvSpPr>
          <p:cNvPr id="6" name="TextBox 5"/>
          <p:cNvSpPr txBox="1"/>
          <p:nvPr/>
        </p:nvSpPr>
        <p:spPr>
          <a:xfrm>
            <a:off x="6096000" y="2586335"/>
            <a:ext cx="2600392" cy="3046988"/>
          </a:xfrm>
          <a:prstGeom prst="rect">
            <a:avLst/>
          </a:prstGeom>
          <a:solidFill>
            <a:srgbClr val="FFD4D4"/>
          </a:solidFill>
        </p:spPr>
        <p:txBody>
          <a:bodyPr wrap="none" rtlCol="0">
            <a:spAutoFit/>
          </a:bodyPr>
          <a:lstStyle/>
          <a:p>
            <a:r>
              <a:rPr lang="en-US" sz="2400" dirty="0">
                <a:solidFill>
                  <a:srgbClr val="1E0000"/>
                </a:solidFill>
                <a:highlight>
                  <a:srgbClr val="FFFF00"/>
                </a:highlight>
              </a:rPr>
              <a:t>These are</a:t>
            </a:r>
            <a:br>
              <a:rPr lang="en-US" sz="2400" dirty="0">
                <a:solidFill>
                  <a:srgbClr val="1E0000"/>
                </a:solidFill>
                <a:highlight>
                  <a:srgbClr val="FFFF00"/>
                </a:highlight>
              </a:rPr>
            </a:br>
            <a:r>
              <a:rPr lang="en-US" sz="2400" dirty="0">
                <a:solidFill>
                  <a:srgbClr val="1E0000"/>
                </a:solidFill>
                <a:highlight>
                  <a:srgbClr val="FFFF00"/>
                </a:highlight>
              </a:rPr>
              <a:t>nonlinear equations</a:t>
            </a:r>
            <a:br>
              <a:rPr lang="en-US" sz="2400" dirty="0">
                <a:solidFill>
                  <a:srgbClr val="1E0000"/>
                </a:solidFill>
                <a:highlight>
                  <a:srgbClr val="FFFF00"/>
                </a:highlight>
              </a:rPr>
            </a:br>
            <a:r>
              <a:rPr lang="en-US" sz="2400" dirty="0">
                <a:solidFill>
                  <a:srgbClr val="1E0000"/>
                </a:solidFill>
                <a:highlight>
                  <a:srgbClr val="FFFF00"/>
                </a:highlight>
              </a:rPr>
              <a:t>that can have </a:t>
            </a:r>
            <a:br>
              <a:rPr lang="en-US" sz="2400" dirty="0">
                <a:solidFill>
                  <a:srgbClr val="1E0000"/>
                </a:solidFill>
                <a:highlight>
                  <a:srgbClr val="FFFF00"/>
                </a:highlight>
              </a:rPr>
            </a:br>
            <a:r>
              <a:rPr lang="en-US" sz="2400" dirty="0">
                <a:solidFill>
                  <a:srgbClr val="1E0000"/>
                </a:solidFill>
                <a:highlight>
                  <a:srgbClr val="FFFF00"/>
                </a:highlight>
              </a:rPr>
              <a:t>multiple solutions</a:t>
            </a:r>
            <a:br>
              <a:rPr lang="en-US" sz="2400" dirty="0">
                <a:solidFill>
                  <a:srgbClr val="1E0000"/>
                </a:solidFill>
                <a:highlight>
                  <a:srgbClr val="FFFF00"/>
                </a:highlight>
              </a:rPr>
            </a:br>
            <a:r>
              <a:rPr lang="en-US" sz="2400" dirty="0">
                <a:solidFill>
                  <a:srgbClr val="1E0000"/>
                </a:solidFill>
                <a:highlight>
                  <a:srgbClr val="FFFF00"/>
                </a:highlight>
              </a:rPr>
              <a:t>so use Newton's</a:t>
            </a:r>
            <a:br>
              <a:rPr lang="en-US" sz="2400" dirty="0">
                <a:solidFill>
                  <a:srgbClr val="1E0000"/>
                </a:solidFill>
                <a:highlight>
                  <a:srgbClr val="FFFF00"/>
                </a:highlight>
              </a:rPr>
            </a:br>
            <a:r>
              <a:rPr lang="en-US" sz="2400" dirty="0">
                <a:solidFill>
                  <a:srgbClr val="1E0000"/>
                </a:solidFill>
                <a:highlight>
                  <a:srgbClr val="FFFF00"/>
                </a:highlight>
              </a:rPr>
              <a:t>method</a:t>
            </a:r>
            <a:r>
              <a:rPr lang="en-US" sz="2400" dirty="0">
                <a:solidFill>
                  <a:srgbClr val="1E0000"/>
                </a:solidFill>
              </a:rPr>
              <a:t>, with an</a:t>
            </a:r>
            <a:br>
              <a:rPr lang="en-US" sz="2400" dirty="0">
                <a:solidFill>
                  <a:srgbClr val="1E0000"/>
                </a:solidFill>
              </a:rPr>
            </a:br>
            <a:r>
              <a:rPr lang="en-US" sz="2400" dirty="0">
                <a:solidFill>
                  <a:srgbClr val="1E0000"/>
                </a:solidFill>
              </a:rPr>
              <a:t>initial guess of</a:t>
            </a:r>
            <a:br>
              <a:rPr lang="en-US" sz="2400" dirty="0">
                <a:solidFill>
                  <a:srgbClr val="1E0000"/>
                </a:solidFill>
              </a:rPr>
            </a:br>
            <a:r>
              <a:rPr lang="en-US" sz="2400" dirty="0">
                <a:solidFill>
                  <a:srgbClr val="1E0000"/>
                </a:solidFill>
              </a:rPr>
              <a:t>s small (say 0.01)</a:t>
            </a:r>
          </a:p>
        </p:txBody>
      </p:sp>
      <p:sp>
        <p:nvSpPr>
          <p:cNvPr id="7" name="TextBox 6"/>
          <p:cNvSpPr txBox="1"/>
          <p:nvPr/>
        </p:nvSpPr>
        <p:spPr>
          <a:xfrm>
            <a:off x="2057400" y="6181240"/>
            <a:ext cx="4076757" cy="461665"/>
          </a:xfrm>
          <a:prstGeom prst="rect">
            <a:avLst/>
          </a:prstGeom>
          <a:solidFill>
            <a:srgbClr val="FFD4D4"/>
          </a:solidFill>
        </p:spPr>
        <p:txBody>
          <a:bodyPr wrap="none" rtlCol="0">
            <a:spAutoFit/>
          </a:bodyPr>
          <a:lstStyle/>
          <a:p>
            <a:r>
              <a:rPr lang="en-US" sz="2400" dirty="0">
                <a:solidFill>
                  <a:srgbClr val="1E0000"/>
                </a:solidFill>
              </a:rPr>
              <a:t>Initial slip in example is 0.0251</a:t>
            </a:r>
          </a:p>
        </p:txBody>
      </p:sp>
      <p:cxnSp>
        <p:nvCxnSpPr>
          <p:cNvPr id="9" name="Straight Arrow Connector 8"/>
          <p:cNvCxnSpPr/>
          <p:nvPr/>
        </p:nvCxnSpPr>
        <p:spPr bwMode="auto">
          <a:xfrm flipH="1">
            <a:off x="2819400" y="3200400"/>
            <a:ext cx="3124200" cy="1371600"/>
          </a:xfrm>
          <a:prstGeom prst="straightConnector1">
            <a:avLst/>
          </a:prstGeom>
          <a:solidFill>
            <a:schemeClr val="accent1"/>
          </a:solidFill>
          <a:ln w="38100" cap="flat" cmpd="sng" algn="ctr">
            <a:solidFill>
              <a:srgbClr val="1E0000"/>
            </a:solidFill>
            <a:prstDash val="solid"/>
            <a:round/>
            <a:headEnd type="none" w="sm" len="sm"/>
            <a:tailEnd type="arrow"/>
          </a:ln>
          <a:effectLst/>
        </p:spPr>
      </p:cxnSp>
      <p:cxnSp>
        <p:nvCxnSpPr>
          <p:cNvPr id="13" name="Straight Arrow Connector 12"/>
          <p:cNvCxnSpPr/>
          <p:nvPr/>
        </p:nvCxnSpPr>
        <p:spPr bwMode="auto">
          <a:xfrm flipH="1">
            <a:off x="2819400" y="3276600"/>
            <a:ext cx="3276600" cy="2128629"/>
          </a:xfrm>
          <a:prstGeom prst="straightConnector1">
            <a:avLst/>
          </a:prstGeom>
          <a:solidFill>
            <a:schemeClr val="accent1"/>
          </a:solidFill>
          <a:ln w="38100" cap="flat" cmpd="sng" algn="ctr">
            <a:solidFill>
              <a:srgbClr val="1E0000"/>
            </a:solidFill>
            <a:prstDash val="solid"/>
            <a:round/>
            <a:headEnd type="none" w="sm" len="sm"/>
            <a:tailEnd type="arrow"/>
          </a:ln>
          <a:effectLst/>
        </p:spPr>
      </p:cxnSp>
    </p:spTree>
    <p:extLst>
      <p:ext uri="{BB962C8B-B14F-4D97-AF65-F5344CB8AC3E}">
        <p14:creationId xmlns:p14="http://schemas.microsoft.com/office/powerpoint/2010/main" val="689197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Cage Induction Machines</a:t>
            </a:r>
          </a:p>
        </p:txBody>
      </p:sp>
      <p:sp>
        <p:nvSpPr>
          <p:cNvPr id="3" name="Content Placeholder 2"/>
          <p:cNvSpPr>
            <a:spLocks noGrp="1"/>
          </p:cNvSpPr>
          <p:nvPr>
            <p:ph idx="1"/>
          </p:nvPr>
        </p:nvSpPr>
        <p:spPr>
          <a:xfrm>
            <a:off x="365760" y="1280160"/>
            <a:ext cx="8625840" cy="3733800"/>
          </a:xfrm>
        </p:spPr>
        <p:txBody>
          <a:bodyPr/>
          <a:lstStyle/>
          <a:p>
            <a:r>
              <a:rPr lang="en-US" dirty="0"/>
              <a:t>In the design of induction machines, there are various tradeoffs, such as between starting torque (obviously one needs enough to start) and operating efficiency</a:t>
            </a:r>
          </a:p>
          <a:p>
            <a:pPr lvl="1"/>
            <a:r>
              <a:rPr lang="en-US" dirty="0">
                <a:highlight>
                  <a:srgbClr val="FFFF00"/>
                </a:highlight>
              </a:rPr>
              <a:t>The highest efficiency possible is 1-slip, so operating at low slip is desirable</a:t>
            </a:r>
          </a:p>
          <a:p>
            <a:r>
              <a:rPr lang="en-US" dirty="0"/>
              <a:t>A common way to achieve high starting torque with good operating efficiency is to use a double cage design</a:t>
            </a:r>
          </a:p>
          <a:p>
            <a:pPr lvl="1"/>
            <a:r>
              <a:rPr lang="en-US" dirty="0"/>
              <a:t>E.g., the rotor has two embedded squirrel cages, one with a </a:t>
            </a:r>
            <a:r>
              <a:rPr lang="en-US" dirty="0">
                <a:highlight>
                  <a:srgbClr val="FFFF00"/>
                </a:highlight>
              </a:rPr>
              <a:t>high R and lower X for starting, and one with lower R and higher X for running</a:t>
            </a:r>
          </a:p>
          <a:p>
            <a:pPr lvl="1"/>
            <a:r>
              <a:rPr lang="en-US" dirty="0"/>
              <a:t>Modeled by extending our model by having two rotor circuits in parallel; add </a:t>
            </a:r>
            <a:r>
              <a:rPr lang="en-US" dirty="0" err="1"/>
              <a:t>subtransient</a:t>
            </a:r>
            <a:r>
              <a:rPr lang="en-US" dirty="0"/>
              <a:t> values X" and </a:t>
            </a:r>
            <a:r>
              <a:rPr lang="en-US" dirty="0" err="1"/>
              <a:t>T"</a:t>
            </a:r>
            <a:r>
              <a:rPr lang="en-US" baseline="-25000" dirty="0" err="1"/>
              <a:t>o</a:t>
            </a:r>
            <a:r>
              <a:rPr lang="en-US" dirty="0"/>
              <a:t> </a:t>
            </a:r>
          </a:p>
          <a:p>
            <a:endParaRPr lang="en-US" dirty="0"/>
          </a:p>
        </p:txBody>
      </p:sp>
      <p:grpSp>
        <p:nvGrpSpPr>
          <p:cNvPr id="26" name="Group 25">
            <a:extLst>
              <a:ext uri="{FF2B5EF4-FFF2-40B4-BE49-F238E27FC236}">
                <a16:creationId xmlns:a16="http://schemas.microsoft.com/office/drawing/2014/main" id="{98DF84DF-A818-4534-8CEA-CF7D5F655CF0}"/>
              </a:ext>
            </a:extLst>
          </p:cNvPr>
          <p:cNvGrpSpPr/>
          <p:nvPr/>
        </p:nvGrpSpPr>
        <p:grpSpPr>
          <a:xfrm>
            <a:off x="6170871" y="5898420"/>
            <a:ext cx="2095200" cy="738000"/>
            <a:chOff x="6170871" y="5898420"/>
            <a:chExt cx="2095200" cy="738000"/>
          </a:xfrm>
        </p:grpSpPr>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C021D317-1062-4BDC-B4FE-769A58418CCC}"/>
                    </a:ext>
                  </a:extLst>
                </p14:cNvPr>
                <p14:cNvContentPartPr/>
                <p14:nvPr/>
              </p14:nvContentPartPr>
              <p14:xfrm>
                <a:off x="6170871" y="5898420"/>
                <a:ext cx="846720" cy="548280"/>
              </p14:xfrm>
            </p:contentPart>
          </mc:Choice>
          <mc:Fallback>
            <p:pic>
              <p:nvPicPr>
                <p:cNvPr id="4" name="Ink 3">
                  <a:extLst>
                    <a:ext uri="{FF2B5EF4-FFF2-40B4-BE49-F238E27FC236}">
                      <a16:creationId xmlns:a16="http://schemas.microsoft.com/office/drawing/2014/main" id="{C021D317-1062-4BDC-B4FE-769A58418CCC}"/>
                    </a:ext>
                  </a:extLst>
                </p:cNvPr>
                <p:cNvPicPr/>
                <p:nvPr/>
              </p:nvPicPr>
              <p:blipFill>
                <a:blip r:embed="rId3"/>
                <a:stretch>
                  <a:fillRect/>
                </a:stretch>
              </p:blipFill>
              <p:spPr>
                <a:xfrm>
                  <a:off x="6162231" y="5889780"/>
                  <a:ext cx="86436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E50598E2-0CF9-42C3-B1CE-6EDAEE2918A9}"/>
                    </a:ext>
                  </a:extLst>
                </p14:cNvPr>
                <p14:cNvContentPartPr/>
                <p14:nvPr/>
              </p14:nvContentPartPr>
              <p14:xfrm>
                <a:off x="7172031" y="5934060"/>
                <a:ext cx="178560" cy="249480"/>
              </p14:xfrm>
            </p:contentPart>
          </mc:Choice>
          <mc:Fallback>
            <p:pic>
              <p:nvPicPr>
                <p:cNvPr id="5" name="Ink 4">
                  <a:extLst>
                    <a:ext uri="{FF2B5EF4-FFF2-40B4-BE49-F238E27FC236}">
                      <a16:creationId xmlns:a16="http://schemas.microsoft.com/office/drawing/2014/main" id="{E50598E2-0CF9-42C3-B1CE-6EDAEE2918A9}"/>
                    </a:ext>
                  </a:extLst>
                </p:cNvPr>
                <p:cNvPicPr/>
                <p:nvPr/>
              </p:nvPicPr>
              <p:blipFill>
                <a:blip r:embed="rId5"/>
                <a:stretch>
                  <a:fillRect/>
                </a:stretch>
              </p:blipFill>
              <p:spPr>
                <a:xfrm>
                  <a:off x="7163391" y="5925420"/>
                  <a:ext cx="1962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96CFB78C-115C-4C7D-A66D-5ADB6BF33AAD}"/>
                    </a:ext>
                  </a:extLst>
                </p14:cNvPr>
                <p14:cNvContentPartPr/>
                <p14:nvPr/>
              </p14:nvContentPartPr>
              <p14:xfrm>
                <a:off x="7481631" y="6013260"/>
                <a:ext cx="31320" cy="326520"/>
              </p14:xfrm>
            </p:contentPart>
          </mc:Choice>
          <mc:Fallback>
            <p:pic>
              <p:nvPicPr>
                <p:cNvPr id="7" name="Ink 6">
                  <a:extLst>
                    <a:ext uri="{FF2B5EF4-FFF2-40B4-BE49-F238E27FC236}">
                      <a16:creationId xmlns:a16="http://schemas.microsoft.com/office/drawing/2014/main" id="{96CFB78C-115C-4C7D-A66D-5ADB6BF33AAD}"/>
                    </a:ext>
                  </a:extLst>
                </p:cNvPr>
                <p:cNvPicPr/>
                <p:nvPr/>
              </p:nvPicPr>
              <p:blipFill>
                <a:blip r:embed="rId7"/>
                <a:stretch>
                  <a:fillRect/>
                </a:stretch>
              </p:blipFill>
              <p:spPr>
                <a:xfrm>
                  <a:off x="7472631" y="6004620"/>
                  <a:ext cx="4896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3E0A39EC-C10C-4145-9DDB-640CA289ECA7}"/>
                    </a:ext>
                  </a:extLst>
                </p14:cNvPr>
                <p14:cNvContentPartPr/>
                <p14:nvPr/>
              </p14:nvContentPartPr>
              <p14:xfrm>
                <a:off x="7464351" y="5960700"/>
                <a:ext cx="105840" cy="186480"/>
              </p14:xfrm>
            </p:contentPart>
          </mc:Choice>
          <mc:Fallback>
            <p:pic>
              <p:nvPicPr>
                <p:cNvPr id="8" name="Ink 7">
                  <a:extLst>
                    <a:ext uri="{FF2B5EF4-FFF2-40B4-BE49-F238E27FC236}">
                      <a16:creationId xmlns:a16="http://schemas.microsoft.com/office/drawing/2014/main" id="{3E0A39EC-C10C-4145-9DDB-640CA289ECA7}"/>
                    </a:ext>
                  </a:extLst>
                </p:cNvPr>
                <p:cNvPicPr/>
                <p:nvPr/>
              </p:nvPicPr>
              <p:blipFill>
                <a:blip r:embed="rId9"/>
                <a:stretch>
                  <a:fillRect/>
                </a:stretch>
              </p:blipFill>
              <p:spPr>
                <a:xfrm>
                  <a:off x="7455351" y="5951700"/>
                  <a:ext cx="1234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CB2EE69-BF2F-43DD-AC71-D2A295027787}"/>
                    </a:ext>
                  </a:extLst>
                </p14:cNvPr>
                <p14:cNvContentPartPr/>
                <p14:nvPr/>
              </p14:nvContentPartPr>
              <p14:xfrm>
                <a:off x="7604391" y="5994900"/>
                <a:ext cx="131760" cy="147600"/>
              </p14:xfrm>
            </p:contentPart>
          </mc:Choice>
          <mc:Fallback>
            <p:pic>
              <p:nvPicPr>
                <p:cNvPr id="9" name="Ink 8">
                  <a:extLst>
                    <a:ext uri="{FF2B5EF4-FFF2-40B4-BE49-F238E27FC236}">
                      <a16:creationId xmlns:a16="http://schemas.microsoft.com/office/drawing/2014/main" id="{5CB2EE69-BF2F-43DD-AC71-D2A295027787}"/>
                    </a:ext>
                  </a:extLst>
                </p:cNvPr>
                <p:cNvPicPr/>
                <p:nvPr/>
              </p:nvPicPr>
              <p:blipFill>
                <a:blip r:embed="rId11"/>
                <a:stretch>
                  <a:fillRect/>
                </a:stretch>
              </p:blipFill>
              <p:spPr>
                <a:xfrm>
                  <a:off x="7595391" y="5985900"/>
                  <a:ext cx="1494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FD146DC5-F6DB-465B-A0CD-D5167E8B1BD9}"/>
                    </a:ext>
                  </a:extLst>
                </p14:cNvPr>
                <p14:cNvContentPartPr/>
                <p14:nvPr/>
              </p14:nvContentPartPr>
              <p14:xfrm>
                <a:off x="7769991" y="6033780"/>
                <a:ext cx="144000" cy="140400"/>
              </p14:xfrm>
            </p:contentPart>
          </mc:Choice>
          <mc:Fallback>
            <p:pic>
              <p:nvPicPr>
                <p:cNvPr id="10" name="Ink 9">
                  <a:extLst>
                    <a:ext uri="{FF2B5EF4-FFF2-40B4-BE49-F238E27FC236}">
                      <a16:creationId xmlns:a16="http://schemas.microsoft.com/office/drawing/2014/main" id="{FD146DC5-F6DB-465B-A0CD-D5167E8B1BD9}"/>
                    </a:ext>
                  </a:extLst>
                </p:cNvPr>
                <p:cNvPicPr/>
                <p:nvPr/>
              </p:nvPicPr>
              <p:blipFill>
                <a:blip r:embed="rId13"/>
                <a:stretch>
                  <a:fillRect/>
                </a:stretch>
              </p:blipFill>
              <p:spPr>
                <a:xfrm>
                  <a:off x="7761351" y="6024780"/>
                  <a:ext cx="1616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F14B76F2-E3EC-4932-892F-24DB5419EF5B}"/>
                    </a:ext>
                  </a:extLst>
                </p14:cNvPr>
                <p14:cNvContentPartPr/>
                <p14:nvPr/>
              </p14:nvContentPartPr>
              <p14:xfrm>
                <a:off x="7067271" y="6381180"/>
                <a:ext cx="142200" cy="191160"/>
              </p14:xfrm>
            </p:contentPart>
          </mc:Choice>
          <mc:Fallback>
            <p:pic>
              <p:nvPicPr>
                <p:cNvPr id="12" name="Ink 11">
                  <a:extLst>
                    <a:ext uri="{FF2B5EF4-FFF2-40B4-BE49-F238E27FC236}">
                      <a16:creationId xmlns:a16="http://schemas.microsoft.com/office/drawing/2014/main" id="{F14B76F2-E3EC-4932-892F-24DB5419EF5B}"/>
                    </a:ext>
                  </a:extLst>
                </p:cNvPr>
                <p:cNvPicPr/>
                <p:nvPr/>
              </p:nvPicPr>
              <p:blipFill>
                <a:blip r:embed="rId15"/>
                <a:stretch>
                  <a:fillRect/>
                </a:stretch>
              </p:blipFill>
              <p:spPr>
                <a:xfrm>
                  <a:off x="7058631" y="6372180"/>
                  <a:ext cx="1598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20100DD1-A7FD-4888-B268-27D68618B883}"/>
                    </a:ext>
                  </a:extLst>
                </p14:cNvPr>
                <p14:cNvContentPartPr/>
                <p14:nvPr/>
              </p14:nvContentPartPr>
              <p14:xfrm>
                <a:off x="7253031" y="6286500"/>
                <a:ext cx="14760" cy="338040"/>
              </p14:xfrm>
            </p:contentPart>
          </mc:Choice>
          <mc:Fallback>
            <p:pic>
              <p:nvPicPr>
                <p:cNvPr id="13" name="Ink 12">
                  <a:extLst>
                    <a:ext uri="{FF2B5EF4-FFF2-40B4-BE49-F238E27FC236}">
                      <a16:creationId xmlns:a16="http://schemas.microsoft.com/office/drawing/2014/main" id="{20100DD1-A7FD-4888-B268-27D68618B883}"/>
                    </a:ext>
                  </a:extLst>
                </p:cNvPr>
                <p:cNvPicPr/>
                <p:nvPr/>
              </p:nvPicPr>
              <p:blipFill>
                <a:blip r:embed="rId17"/>
                <a:stretch>
                  <a:fillRect/>
                </a:stretch>
              </p:blipFill>
              <p:spPr>
                <a:xfrm>
                  <a:off x="7244031" y="6277500"/>
                  <a:ext cx="3240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1A51FC9-E3E8-441A-B0B8-3401B6F9AF6B}"/>
                    </a:ext>
                  </a:extLst>
                </p14:cNvPr>
                <p14:cNvContentPartPr/>
                <p14:nvPr/>
              </p14:nvContentPartPr>
              <p14:xfrm>
                <a:off x="7254471" y="6400620"/>
                <a:ext cx="170280" cy="235800"/>
              </p14:xfrm>
            </p:contentPart>
          </mc:Choice>
          <mc:Fallback>
            <p:pic>
              <p:nvPicPr>
                <p:cNvPr id="14" name="Ink 13">
                  <a:extLst>
                    <a:ext uri="{FF2B5EF4-FFF2-40B4-BE49-F238E27FC236}">
                      <a16:creationId xmlns:a16="http://schemas.microsoft.com/office/drawing/2014/main" id="{91A51FC9-E3E8-441A-B0B8-3401B6F9AF6B}"/>
                    </a:ext>
                  </a:extLst>
                </p:cNvPr>
                <p:cNvPicPr/>
                <p:nvPr/>
              </p:nvPicPr>
              <p:blipFill>
                <a:blip r:embed="rId19"/>
                <a:stretch>
                  <a:fillRect/>
                </a:stretch>
              </p:blipFill>
              <p:spPr>
                <a:xfrm>
                  <a:off x="7245831" y="6391620"/>
                  <a:ext cx="1879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272638C3-D84D-4637-992F-5D6585C7262A}"/>
                    </a:ext>
                  </a:extLst>
                </p14:cNvPr>
                <p14:cNvContentPartPr/>
                <p14:nvPr/>
              </p14:nvContentPartPr>
              <p14:xfrm>
                <a:off x="7472631" y="6373980"/>
                <a:ext cx="9720" cy="228240"/>
              </p14:xfrm>
            </p:contentPart>
          </mc:Choice>
          <mc:Fallback>
            <p:pic>
              <p:nvPicPr>
                <p:cNvPr id="15" name="Ink 14">
                  <a:extLst>
                    <a:ext uri="{FF2B5EF4-FFF2-40B4-BE49-F238E27FC236}">
                      <a16:creationId xmlns:a16="http://schemas.microsoft.com/office/drawing/2014/main" id="{272638C3-D84D-4637-992F-5D6585C7262A}"/>
                    </a:ext>
                  </a:extLst>
                </p:cNvPr>
                <p:cNvPicPr/>
                <p:nvPr/>
              </p:nvPicPr>
              <p:blipFill>
                <a:blip r:embed="rId21"/>
                <a:stretch>
                  <a:fillRect/>
                </a:stretch>
              </p:blipFill>
              <p:spPr>
                <a:xfrm>
                  <a:off x="7463991" y="6364980"/>
                  <a:ext cx="273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3B33A595-3E36-4BE8-ADB9-909988BC7DAA}"/>
                    </a:ext>
                  </a:extLst>
                </p14:cNvPr>
                <p14:cNvContentPartPr/>
                <p14:nvPr/>
              </p14:nvContentPartPr>
              <p14:xfrm>
                <a:off x="7420071" y="6473340"/>
                <a:ext cx="113760" cy="41760"/>
              </p14:xfrm>
            </p:contentPart>
          </mc:Choice>
          <mc:Fallback>
            <p:pic>
              <p:nvPicPr>
                <p:cNvPr id="16" name="Ink 15">
                  <a:extLst>
                    <a:ext uri="{FF2B5EF4-FFF2-40B4-BE49-F238E27FC236}">
                      <a16:creationId xmlns:a16="http://schemas.microsoft.com/office/drawing/2014/main" id="{3B33A595-3E36-4BE8-ADB9-909988BC7DAA}"/>
                    </a:ext>
                  </a:extLst>
                </p:cNvPr>
                <p:cNvPicPr/>
                <p:nvPr/>
              </p:nvPicPr>
              <p:blipFill>
                <a:blip r:embed="rId23"/>
                <a:stretch>
                  <a:fillRect/>
                </a:stretch>
              </p:blipFill>
              <p:spPr>
                <a:xfrm>
                  <a:off x="7411431" y="6464700"/>
                  <a:ext cx="1314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1BA60048-F049-4C71-AD51-B9AD24BE9236}"/>
                    </a:ext>
                  </a:extLst>
                </p14:cNvPr>
                <p14:cNvContentPartPr/>
                <p14:nvPr/>
              </p14:nvContentPartPr>
              <p14:xfrm>
                <a:off x="7543551" y="6550020"/>
                <a:ext cx="360" cy="1800"/>
              </p14:xfrm>
            </p:contentPart>
          </mc:Choice>
          <mc:Fallback>
            <p:pic>
              <p:nvPicPr>
                <p:cNvPr id="17" name="Ink 16">
                  <a:extLst>
                    <a:ext uri="{FF2B5EF4-FFF2-40B4-BE49-F238E27FC236}">
                      <a16:creationId xmlns:a16="http://schemas.microsoft.com/office/drawing/2014/main" id="{1BA60048-F049-4C71-AD51-B9AD24BE9236}"/>
                    </a:ext>
                  </a:extLst>
                </p:cNvPr>
                <p:cNvPicPr/>
                <p:nvPr/>
              </p:nvPicPr>
              <p:blipFill>
                <a:blip r:embed="rId25"/>
                <a:stretch>
                  <a:fillRect/>
                </a:stretch>
              </p:blipFill>
              <p:spPr>
                <a:xfrm>
                  <a:off x="7534911" y="6541380"/>
                  <a:ext cx="18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3B9DAE85-A8D5-4D59-A7C5-F08C94C44B80}"/>
                    </a:ext>
                  </a:extLst>
                </p14:cNvPr>
                <p14:cNvContentPartPr/>
                <p14:nvPr/>
              </p14:nvContentPartPr>
              <p14:xfrm>
                <a:off x="7675311" y="6214860"/>
                <a:ext cx="344160" cy="106560"/>
              </p14:xfrm>
            </p:contentPart>
          </mc:Choice>
          <mc:Fallback>
            <p:pic>
              <p:nvPicPr>
                <p:cNvPr id="19" name="Ink 18">
                  <a:extLst>
                    <a:ext uri="{FF2B5EF4-FFF2-40B4-BE49-F238E27FC236}">
                      <a16:creationId xmlns:a16="http://schemas.microsoft.com/office/drawing/2014/main" id="{3B9DAE85-A8D5-4D59-A7C5-F08C94C44B80}"/>
                    </a:ext>
                  </a:extLst>
                </p:cNvPr>
                <p:cNvPicPr/>
                <p:nvPr/>
              </p:nvPicPr>
              <p:blipFill>
                <a:blip r:embed="rId27"/>
                <a:stretch>
                  <a:fillRect/>
                </a:stretch>
              </p:blipFill>
              <p:spPr>
                <a:xfrm>
                  <a:off x="7666311" y="6206220"/>
                  <a:ext cx="361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425CC1EC-02F5-4ECC-B6E4-B927BB89FE05}"/>
                    </a:ext>
                  </a:extLst>
                </p14:cNvPr>
                <p14:cNvContentPartPr/>
                <p14:nvPr/>
              </p14:nvContentPartPr>
              <p14:xfrm>
                <a:off x="7806711" y="6286500"/>
                <a:ext cx="18720" cy="281160"/>
              </p14:xfrm>
            </p:contentPart>
          </mc:Choice>
          <mc:Fallback>
            <p:pic>
              <p:nvPicPr>
                <p:cNvPr id="20" name="Ink 19">
                  <a:extLst>
                    <a:ext uri="{FF2B5EF4-FFF2-40B4-BE49-F238E27FC236}">
                      <a16:creationId xmlns:a16="http://schemas.microsoft.com/office/drawing/2014/main" id="{425CC1EC-02F5-4ECC-B6E4-B927BB89FE05}"/>
                    </a:ext>
                  </a:extLst>
                </p:cNvPr>
                <p:cNvPicPr/>
                <p:nvPr/>
              </p:nvPicPr>
              <p:blipFill>
                <a:blip r:embed="rId29"/>
                <a:stretch>
                  <a:fillRect/>
                </a:stretch>
              </p:blipFill>
              <p:spPr>
                <a:xfrm>
                  <a:off x="7797711" y="6277500"/>
                  <a:ext cx="3636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49498C60-3A29-4A38-867B-F23E1E791015}"/>
                    </a:ext>
                  </a:extLst>
                </p14:cNvPr>
                <p14:cNvContentPartPr/>
                <p14:nvPr/>
              </p14:nvContentPartPr>
              <p14:xfrm>
                <a:off x="7912551" y="6444540"/>
                <a:ext cx="9360" cy="122040"/>
              </p14:xfrm>
            </p:contentPart>
          </mc:Choice>
          <mc:Fallback>
            <p:pic>
              <p:nvPicPr>
                <p:cNvPr id="21" name="Ink 20">
                  <a:extLst>
                    <a:ext uri="{FF2B5EF4-FFF2-40B4-BE49-F238E27FC236}">
                      <a16:creationId xmlns:a16="http://schemas.microsoft.com/office/drawing/2014/main" id="{49498C60-3A29-4A38-867B-F23E1E791015}"/>
                    </a:ext>
                  </a:extLst>
                </p:cNvPr>
                <p:cNvPicPr/>
                <p:nvPr/>
              </p:nvPicPr>
              <p:blipFill>
                <a:blip r:embed="rId31"/>
                <a:stretch>
                  <a:fillRect/>
                </a:stretch>
              </p:blipFill>
              <p:spPr>
                <a:xfrm>
                  <a:off x="7903551" y="6435900"/>
                  <a:ext cx="270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126660A5-5D11-4DD7-B426-2022C5FD6225}"/>
                    </a:ext>
                  </a:extLst>
                </p14:cNvPr>
                <p14:cNvContentPartPr/>
                <p14:nvPr/>
              </p14:nvContentPartPr>
              <p14:xfrm>
                <a:off x="7921551" y="6356340"/>
                <a:ext cx="1800" cy="360"/>
              </p14:xfrm>
            </p:contentPart>
          </mc:Choice>
          <mc:Fallback>
            <p:pic>
              <p:nvPicPr>
                <p:cNvPr id="23" name="Ink 22">
                  <a:extLst>
                    <a:ext uri="{FF2B5EF4-FFF2-40B4-BE49-F238E27FC236}">
                      <a16:creationId xmlns:a16="http://schemas.microsoft.com/office/drawing/2014/main" id="{126660A5-5D11-4DD7-B426-2022C5FD6225}"/>
                    </a:ext>
                  </a:extLst>
                </p:cNvPr>
                <p:cNvPicPr/>
                <p:nvPr/>
              </p:nvPicPr>
              <p:blipFill>
                <a:blip r:embed="rId33"/>
                <a:stretch>
                  <a:fillRect/>
                </a:stretch>
              </p:blipFill>
              <p:spPr>
                <a:xfrm>
                  <a:off x="7912911" y="6347700"/>
                  <a:ext cx="19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67FF9184-A976-4550-ACAA-021C6DE73F1D}"/>
                    </a:ext>
                  </a:extLst>
                </p14:cNvPr>
                <p14:cNvContentPartPr/>
                <p14:nvPr/>
              </p14:nvContentPartPr>
              <p14:xfrm>
                <a:off x="7964391" y="6449220"/>
                <a:ext cx="155880" cy="153000"/>
              </p14:xfrm>
            </p:contentPart>
          </mc:Choice>
          <mc:Fallback>
            <p:pic>
              <p:nvPicPr>
                <p:cNvPr id="24" name="Ink 23">
                  <a:extLst>
                    <a:ext uri="{FF2B5EF4-FFF2-40B4-BE49-F238E27FC236}">
                      <a16:creationId xmlns:a16="http://schemas.microsoft.com/office/drawing/2014/main" id="{67FF9184-A976-4550-ACAA-021C6DE73F1D}"/>
                    </a:ext>
                  </a:extLst>
                </p:cNvPr>
                <p:cNvPicPr/>
                <p:nvPr/>
              </p:nvPicPr>
              <p:blipFill>
                <a:blip r:embed="rId35"/>
                <a:stretch>
                  <a:fillRect/>
                </a:stretch>
              </p:blipFill>
              <p:spPr>
                <a:xfrm>
                  <a:off x="7955751" y="6440220"/>
                  <a:ext cx="1735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776EBB21-16F1-4688-A2D4-4868405292E2}"/>
                    </a:ext>
                  </a:extLst>
                </p14:cNvPr>
                <p14:cNvContentPartPr/>
                <p14:nvPr/>
              </p14:nvContentPartPr>
              <p14:xfrm>
                <a:off x="8112711" y="6382980"/>
                <a:ext cx="153360" cy="194400"/>
              </p14:xfrm>
            </p:contentPart>
          </mc:Choice>
          <mc:Fallback>
            <p:pic>
              <p:nvPicPr>
                <p:cNvPr id="25" name="Ink 24">
                  <a:extLst>
                    <a:ext uri="{FF2B5EF4-FFF2-40B4-BE49-F238E27FC236}">
                      <a16:creationId xmlns:a16="http://schemas.microsoft.com/office/drawing/2014/main" id="{776EBB21-16F1-4688-A2D4-4868405292E2}"/>
                    </a:ext>
                  </a:extLst>
                </p:cNvPr>
                <p:cNvPicPr/>
                <p:nvPr/>
              </p:nvPicPr>
              <p:blipFill>
                <a:blip r:embed="rId37"/>
                <a:stretch>
                  <a:fillRect/>
                </a:stretch>
              </p:blipFill>
              <p:spPr>
                <a:xfrm>
                  <a:off x="8104071" y="6373980"/>
                  <a:ext cx="171000" cy="212040"/>
                </a:xfrm>
                <a:prstGeom prst="rect">
                  <a:avLst/>
                </a:prstGeom>
              </p:spPr>
            </p:pic>
          </mc:Fallback>
        </mc:AlternateContent>
      </p:grpSp>
      <p:grpSp>
        <p:nvGrpSpPr>
          <p:cNvPr id="30" name="Group 29">
            <a:extLst>
              <a:ext uri="{FF2B5EF4-FFF2-40B4-BE49-F238E27FC236}">
                <a16:creationId xmlns:a16="http://schemas.microsoft.com/office/drawing/2014/main" id="{76BB59D4-9D45-4103-BDB6-8490D53D7EA8}"/>
              </a:ext>
            </a:extLst>
          </p:cNvPr>
          <p:cNvGrpSpPr/>
          <p:nvPr/>
        </p:nvGrpSpPr>
        <p:grpSpPr>
          <a:xfrm>
            <a:off x="8367591" y="6312780"/>
            <a:ext cx="688680" cy="361080"/>
            <a:chOff x="8367591" y="6312780"/>
            <a:chExt cx="688680" cy="361080"/>
          </a:xfrm>
        </p:grpSpPr>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6A6412B4-4AE7-4A41-AF60-DD5072BDA94E}"/>
                    </a:ext>
                  </a:extLst>
                </p14:cNvPr>
                <p14:cNvContentPartPr/>
                <p14:nvPr/>
              </p14:nvContentPartPr>
              <p14:xfrm>
                <a:off x="8367591" y="6312780"/>
                <a:ext cx="688680" cy="361080"/>
              </p14:xfrm>
            </p:contentPart>
          </mc:Choice>
          <mc:Fallback>
            <p:pic>
              <p:nvPicPr>
                <p:cNvPr id="27" name="Ink 26">
                  <a:extLst>
                    <a:ext uri="{FF2B5EF4-FFF2-40B4-BE49-F238E27FC236}">
                      <a16:creationId xmlns:a16="http://schemas.microsoft.com/office/drawing/2014/main" id="{6A6412B4-4AE7-4A41-AF60-DD5072BDA94E}"/>
                    </a:ext>
                  </a:extLst>
                </p:cNvPr>
                <p:cNvPicPr/>
                <p:nvPr/>
              </p:nvPicPr>
              <p:blipFill>
                <a:blip r:embed="rId39"/>
                <a:stretch>
                  <a:fillRect/>
                </a:stretch>
              </p:blipFill>
              <p:spPr>
                <a:xfrm>
                  <a:off x="8358591" y="6304140"/>
                  <a:ext cx="70632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6D6AB73B-E1EE-4B11-BAC8-FF30F9C6325A}"/>
                    </a:ext>
                  </a:extLst>
                </p14:cNvPr>
                <p14:cNvContentPartPr/>
                <p14:nvPr/>
              </p14:nvContentPartPr>
              <p14:xfrm>
                <a:off x="8835951" y="6409260"/>
                <a:ext cx="169920" cy="18000"/>
              </p14:xfrm>
            </p:contentPart>
          </mc:Choice>
          <mc:Fallback>
            <p:pic>
              <p:nvPicPr>
                <p:cNvPr id="28" name="Ink 27">
                  <a:extLst>
                    <a:ext uri="{FF2B5EF4-FFF2-40B4-BE49-F238E27FC236}">
                      <a16:creationId xmlns:a16="http://schemas.microsoft.com/office/drawing/2014/main" id="{6D6AB73B-E1EE-4B11-BAC8-FF30F9C6325A}"/>
                    </a:ext>
                  </a:extLst>
                </p:cNvPr>
                <p:cNvPicPr/>
                <p:nvPr/>
              </p:nvPicPr>
              <p:blipFill>
                <a:blip r:embed="rId41"/>
                <a:stretch>
                  <a:fillRect/>
                </a:stretch>
              </p:blipFill>
              <p:spPr>
                <a:xfrm>
                  <a:off x="8826951" y="6400620"/>
                  <a:ext cx="1875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5E7BACD1-DF61-47C1-BFC8-6A9ACD9A1FE7}"/>
                    </a:ext>
                  </a:extLst>
                </p14:cNvPr>
                <p14:cNvContentPartPr/>
                <p14:nvPr/>
              </p14:nvContentPartPr>
              <p14:xfrm>
                <a:off x="9011631" y="6558660"/>
                <a:ext cx="9360" cy="360"/>
              </p14:xfrm>
            </p:contentPart>
          </mc:Choice>
          <mc:Fallback>
            <p:pic>
              <p:nvPicPr>
                <p:cNvPr id="29" name="Ink 28">
                  <a:extLst>
                    <a:ext uri="{FF2B5EF4-FFF2-40B4-BE49-F238E27FC236}">
                      <a16:creationId xmlns:a16="http://schemas.microsoft.com/office/drawing/2014/main" id="{5E7BACD1-DF61-47C1-BFC8-6A9ACD9A1FE7}"/>
                    </a:ext>
                  </a:extLst>
                </p:cNvPr>
                <p:cNvPicPr/>
                <p:nvPr/>
              </p:nvPicPr>
              <p:blipFill>
                <a:blip r:embed="rId43"/>
                <a:stretch>
                  <a:fillRect/>
                </a:stretch>
              </p:blipFill>
              <p:spPr>
                <a:xfrm>
                  <a:off x="9002631" y="6550020"/>
                  <a:ext cx="27000" cy="18000"/>
                </a:xfrm>
                <a:prstGeom prst="rect">
                  <a:avLst/>
                </a:prstGeom>
              </p:spPr>
            </p:pic>
          </mc:Fallback>
        </mc:AlternateContent>
      </p:grpSp>
    </p:spTree>
    <p:extLst>
      <p:ext uri="{BB962C8B-B14F-4D97-AF65-F5344CB8AC3E}">
        <p14:creationId xmlns:p14="http://schemas.microsoft.com/office/powerpoint/2010/main" val="1969376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Double Cage Model</a:t>
            </a:r>
          </a:p>
        </p:txBody>
      </p:sp>
      <p:sp>
        <p:nvSpPr>
          <p:cNvPr id="3" name="Content Placeholder 2"/>
          <p:cNvSpPr>
            <a:spLocks noGrp="1"/>
          </p:cNvSpPr>
          <p:nvPr>
            <p:ph idx="1"/>
          </p:nvPr>
        </p:nvSpPr>
        <p:spPr>
          <a:xfrm>
            <a:off x="365760" y="1280160"/>
            <a:ext cx="8625840" cy="1005840"/>
          </a:xfrm>
        </p:spPr>
        <p:txBody>
          <a:bodyPr/>
          <a:lstStyle/>
          <a:p>
            <a:r>
              <a:rPr lang="en-US" dirty="0"/>
              <a:t>Double cage rotors are modeled by adding two additional differential equations</a:t>
            </a:r>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01" t="21671" r="26170" b="8327"/>
          <a:stretch/>
        </p:blipFill>
        <p:spPr bwMode="auto">
          <a:xfrm>
            <a:off x="457200" y="2330570"/>
            <a:ext cx="4663440"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0" y="6324600"/>
            <a:ext cx="5406288" cy="369332"/>
          </a:xfrm>
          <a:prstGeom prst="rect">
            <a:avLst/>
          </a:prstGeom>
          <a:noFill/>
        </p:spPr>
        <p:txBody>
          <a:bodyPr wrap="none" rtlCol="0">
            <a:spAutoFit/>
          </a:bodyPr>
          <a:lstStyle/>
          <a:p>
            <a:r>
              <a:rPr lang="en-US" sz="1800" dirty="0">
                <a:solidFill>
                  <a:srgbClr val="1E0000"/>
                </a:solidFill>
              </a:rPr>
              <a:t>Image source: PSLF Manual, version 18.1_02; </a:t>
            </a:r>
            <a:r>
              <a:rPr lang="en-US" sz="1800" dirty="0" err="1">
                <a:solidFill>
                  <a:srgbClr val="1E0000"/>
                </a:solidFill>
              </a:rPr>
              <a:t>MotorW</a:t>
            </a:r>
            <a:r>
              <a:rPr lang="en-US" sz="1800" dirty="0">
                <a:solidFill>
                  <a:srgbClr val="1E0000"/>
                </a:solidFill>
              </a:rPr>
              <a:t> </a:t>
            </a:r>
          </a:p>
        </p:txBody>
      </p:sp>
      <p:sp>
        <p:nvSpPr>
          <p:cNvPr id="6" name="TextBox 5"/>
          <p:cNvSpPr txBox="1"/>
          <p:nvPr/>
        </p:nvSpPr>
        <p:spPr>
          <a:xfrm>
            <a:off x="6172200" y="2590800"/>
            <a:ext cx="2438400" cy="1938992"/>
          </a:xfrm>
          <a:prstGeom prst="rect">
            <a:avLst/>
          </a:prstGeom>
          <a:solidFill>
            <a:srgbClr val="FFD4D4"/>
          </a:solidFill>
        </p:spPr>
        <p:txBody>
          <a:bodyPr wrap="square" rtlCol="0">
            <a:spAutoFit/>
          </a:bodyPr>
          <a:lstStyle/>
          <a:p>
            <a:r>
              <a:rPr lang="en-US" sz="2400" dirty="0">
                <a:solidFill>
                  <a:srgbClr val="1E0000"/>
                </a:solidFill>
              </a:rPr>
              <a:t>Some models </a:t>
            </a:r>
            <a:br>
              <a:rPr lang="en-US" sz="2400" dirty="0">
                <a:solidFill>
                  <a:srgbClr val="1E0000"/>
                </a:solidFill>
              </a:rPr>
            </a:br>
            <a:r>
              <a:rPr lang="en-US" sz="2400" dirty="0">
                <a:solidFill>
                  <a:srgbClr val="1E0000"/>
                </a:solidFill>
              </a:rPr>
              <a:t>also include</a:t>
            </a:r>
            <a:br>
              <a:rPr lang="en-US" sz="2400" dirty="0">
                <a:solidFill>
                  <a:srgbClr val="1E0000"/>
                </a:solidFill>
              </a:rPr>
            </a:br>
            <a:r>
              <a:rPr lang="en-US" sz="2400" dirty="0">
                <a:solidFill>
                  <a:srgbClr val="1E0000"/>
                </a:solidFill>
              </a:rPr>
              <a:t>saturation, a</a:t>
            </a:r>
            <a:br>
              <a:rPr lang="en-US" sz="2400" dirty="0">
                <a:solidFill>
                  <a:srgbClr val="1E0000"/>
                </a:solidFill>
              </a:rPr>
            </a:br>
            <a:r>
              <a:rPr lang="en-US" sz="2400" dirty="0">
                <a:solidFill>
                  <a:srgbClr val="1E0000"/>
                </a:solidFill>
              </a:rPr>
              <a:t>topic that we</a:t>
            </a:r>
            <a:br>
              <a:rPr lang="en-US" sz="2400" dirty="0">
                <a:solidFill>
                  <a:srgbClr val="1E0000"/>
                </a:solidFill>
              </a:rPr>
            </a:br>
            <a:r>
              <a:rPr lang="en-US" sz="2400" dirty="0">
                <a:solidFill>
                  <a:srgbClr val="1E0000"/>
                </a:solidFill>
              </a:rPr>
              <a:t>will skip</a:t>
            </a:r>
          </a:p>
        </p:txBody>
      </p:sp>
      <p:sp>
        <p:nvSpPr>
          <p:cNvPr id="7" name="Rectangle 6"/>
          <p:cNvSpPr/>
          <p:nvPr/>
        </p:nvSpPr>
        <p:spPr>
          <a:xfrm>
            <a:off x="5100512" y="5029200"/>
            <a:ext cx="3810000" cy="830997"/>
          </a:xfrm>
          <a:prstGeom prst="rect">
            <a:avLst/>
          </a:prstGeom>
        </p:spPr>
        <p:txBody>
          <a:bodyPr wrap="square">
            <a:spAutoFit/>
          </a:bodyPr>
          <a:lstStyle/>
          <a:p>
            <a:r>
              <a:rPr lang="en-US" sz="2400" dirty="0">
                <a:solidFill>
                  <a:srgbClr val="1E0000"/>
                </a:solidFill>
              </a:rPr>
              <a:t>PowerWorld case </a:t>
            </a:r>
            <a:br>
              <a:rPr lang="en-US" sz="2400" dirty="0">
                <a:solidFill>
                  <a:srgbClr val="1E0000"/>
                </a:solidFill>
              </a:rPr>
            </a:br>
            <a:r>
              <a:rPr lang="en-US" sz="2400" b="1" dirty="0">
                <a:solidFill>
                  <a:srgbClr val="1E0000"/>
                </a:solidFill>
              </a:rPr>
              <a:t>B2_IndMotor_DoubleCage</a:t>
            </a:r>
          </a:p>
        </p:txBody>
      </p:sp>
    </p:spTree>
    <p:extLst>
      <p:ext uri="{BB962C8B-B14F-4D97-AF65-F5344CB8AC3E}">
        <p14:creationId xmlns:p14="http://schemas.microsoft.com/office/powerpoint/2010/main" val="1737450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Done with Transient Stability Solutions: On to Load Modeling</a:t>
            </a:r>
          </a:p>
        </p:txBody>
      </p:sp>
      <p:sp>
        <p:nvSpPr>
          <p:cNvPr id="3" name="Content Placeholder 2"/>
          <p:cNvSpPr>
            <a:spLocks noGrp="1"/>
          </p:cNvSpPr>
          <p:nvPr>
            <p:ph idx="1"/>
          </p:nvPr>
        </p:nvSpPr>
        <p:spPr>
          <a:xfrm>
            <a:off x="365760" y="1280160"/>
            <a:ext cx="8625840" cy="3733800"/>
          </a:xfrm>
        </p:spPr>
        <p:txBody>
          <a:bodyPr/>
          <a:lstStyle/>
          <a:p>
            <a:r>
              <a:rPr lang="en-US" dirty="0"/>
              <a:t>Load modeling is certainly challenging!</a:t>
            </a:r>
          </a:p>
          <a:p>
            <a:r>
              <a:rPr lang="en-US" dirty="0"/>
              <a:t>For large system models an aggregate load can consist of many thousands of individual devices</a:t>
            </a:r>
          </a:p>
          <a:p>
            <a:r>
              <a:rPr lang="en-US" dirty="0"/>
              <a:t>The load is constantly changing, with key diurnal and temperature variations</a:t>
            </a:r>
          </a:p>
          <a:p>
            <a:pPr lvl="1"/>
            <a:r>
              <a:rPr lang="en-US" dirty="0"/>
              <a:t>For example, a higher percentage of lighting load at night, more air conditioner load on hot days </a:t>
            </a:r>
          </a:p>
          <a:p>
            <a:r>
              <a:rPr lang="en-US" dirty="0"/>
              <a:t>Load model behavior can be quite complex during the low voltages that may occur in transient stability</a:t>
            </a:r>
          </a:p>
          <a:p>
            <a:r>
              <a:rPr lang="en-US" dirty="0"/>
              <a:t>Testing aggregate load models for extreme conditions is not feasible – we need to wait for disturbances!</a:t>
            </a:r>
          </a:p>
          <a:p>
            <a:endParaRPr lang="en-US" dirty="0"/>
          </a:p>
        </p:txBody>
      </p:sp>
    </p:spTree>
    <p:extLst>
      <p:ext uri="{BB962C8B-B14F-4D97-AF65-F5344CB8AC3E}">
        <p14:creationId xmlns:p14="http://schemas.microsoft.com/office/powerpoint/2010/main" val="2220400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Cage Induction </a:t>
            </a:r>
            <a:br>
              <a:rPr lang="en-US" dirty="0"/>
            </a:br>
            <a:r>
              <a:rPr lang="en-US" dirty="0"/>
              <a:t>Motor Model</a:t>
            </a:r>
          </a:p>
        </p:txBody>
      </p:sp>
      <p:sp>
        <p:nvSpPr>
          <p:cNvPr id="3" name="Content Placeholder 2"/>
          <p:cNvSpPr>
            <a:spLocks noGrp="1"/>
          </p:cNvSpPr>
          <p:nvPr>
            <p:ph idx="1"/>
          </p:nvPr>
        </p:nvSpPr>
        <p:spPr>
          <a:xfrm>
            <a:off x="365760" y="1280160"/>
            <a:ext cx="8549640" cy="2225040"/>
          </a:xfrm>
        </p:spPr>
        <p:txBody>
          <a:bodyPr/>
          <a:lstStyle/>
          <a:p>
            <a:r>
              <a:rPr lang="en-US" dirty="0"/>
              <a:t>The previous example can be extended to model a double cage rotor by setting R</a:t>
            </a:r>
            <a:r>
              <a:rPr lang="en-US" baseline="-25000" dirty="0"/>
              <a:t>2</a:t>
            </a:r>
            <a:r>
              <a:rPr lang="en-US" dirty="0"/>
              <a:t>=0.01, X</a:t>
            </a:r>
            <a:r>
              <a:rPr lang="en-US" baseline="-25000" dirty="0"/>
              <a:t>2</a:t>
            </a:r>
            <a:r>
              <a:rPr lang="en-US" dirty="0"/>
              <a:t>=0.08</a:t>
            </a:r>
          </a:p>
          <a:p>
            <a:pPr lvl="1"/>
            <a:r>
              <a:rPr lang="en-US" dirty="0"/>
              <a:t>The below graph shows the modified curves, notice the increase in the slope by s=0, meaning it is operating with higher efficiency (s=0.0063 now!)</a:t>
            </a:r>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505200"/>
            <a:ext cx="457835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0" y="3352800"/>
            <a:ext cx="2590800" cy="2677656"/>
          </a:xfrm>
          <a:prstGeom prst="rect">
            <a:avLst/>
          </a:prstGeom>
          <a:solidFill>
            <a:srgbClr val="FFD4D4"/>
          </a:solidFill>
        </p:spPr>
        <p:txBody>
          <a:bodyPr wrap="square" rtlCol="0">
            <a:spAutoFit/>
          </a:bodyPr>
          <a:lstStyle/>
          <a:p>
            <a:r>
              <a:rPr lang="en-US" sz="2400" dirty="0">
                <a:solidFill>
                  <a:srgbClr val="1E0000"/>
                </a:solidFill>
                <a:highlight>
                  <a:srgbClr val="FFFF00"/>
                </a:highlight>
              </a:rPr>
              <a:t>The additional </a:t>
            </a:r>
            <a:br>
              <a:rPr lang="en-US" sz="2400" dirty="0">
                <a:solidFill>
                  <a:srgbClr val="1E0000"/>
                </a:solidFill>
                <a:highlight>
                  <a:srgbClr val="FFFF00"/>
                </a:highlight>
              </a:rPr>
            </a:br>
            <a:r>
              <a:rPr lang="en-US" sz="2400" dirty="0">
                <a:solidFill>
                  <a:srgbClr val="1E0000"/>
                </a:solidFill>
                <a:highlight>
                  <a:srgbClr val="FFFF00"/>
                </a:highlight>
              </a:rPr>
              <a:t>winding does</a:t>
            </a:r>
            <a:br>
              <a:rPr lang="en-US" sz="2400" dirty="0">
                <a:solidFill>
                  <a:srgbClr val="1E0000"/>
                </a:solidFill>
                <a:highlight>
                  <a:srgbClr val="FFFF00"/>
                </a:highlight>
              </a:rPr>
            </a:br>
            <a:r>
              <a:rPr lang="en-US" sz="2400" dirty="0">
                <a:solidFill>
                  <a:srgbClr val="1E0000"/>
                </a:solidFill>
                <a:highlight>
                  <a:srgbClr val="FFFF00"/>
                </a:highlight>
              </a:rPr>
              <a:t>result in lower initial impedance and hence a  higher starting reactive power </a:t>
            </a:r>
          </a:p>
        </p:txBody>
      </p:sp>
    </p:spTree>
    <p:extLst>
      <p:ext uri="{BB962C8B-B14F-4D97-AF65-F5344CB8AC3E}">
        <p14:creationId xmlns:p14="http://schemas.microsoft.com/office/powerpoint/2010/main" val="351745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Motor Classes</a:t>
            </a:r>
          </a:p>
        </p:txBody>
      </p:sp>
      <p:sp>
        <p:nvSpPr>
          <p:cNvPr id="3" name="Content Placeholder 2"/>
          <p:cNvSpPr>
            <a:spLocks noGrp="1"/>
          </p:cNvSpPr>
          <p:nvPr>
            <p:ph idx="1"/>
          </p:nvPr>
        </p:nvSpPr>
        <p:spPr>
          <a:xfrm>
            <a:off x="365760" y="1280160"/>
            <a:ext cx="8535987" cy="1310640"/>
          </a:xfrm>
        </p:spPr>
        <p:txBody>
          <a:bodyPr/>
          <a:lstStyle/>
          <a:p>
            <a:r>
              <a:rPr lang="en-US" dirty="0"/>
              <a:t>Four major classes of induction motors, based on application.  Key values are starting torque, pull-out torque, full-load torque, and starting current</a:t>
            </a:r>
          </a:p>
        </p:txBody>
      </p:sp>
      <p:sp>
        <p:nvSpPr>
          <p:cNvPr id="4" name="Slide Number Placeholder 3"/>
          <p:cNvSpPr>
            <a:spLocks noGrp="1"/>
          </p:cNvSpPr>
          <p:nvPr>
            <p:ph type="sldNum" sz="quarter" idx="4294967295"/>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0AF38EFD-512B-4531-8A51-5AEF24EFF359}" type="slidenum">
              <a:rPr lang="en-US" smtClean="0"/>
              <a:pPr>
                <a:defRPr/>
              </a:pPr>
              <a:t>30</a:t>
            </a:fld>
            <a:endParaRPr lang="en-US" dirty="0"/>
          </a:p>
        </p:txBody>
      </p:sp>
      <p:pic>
        <p:nvPicPr>
          <p:cNvPr id="13393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70460"/>
            <a:ext cx="4038600" cy="3711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57200" y="6381733"/>
            <a:ext cx="7924800" cy="276999"/>
          </a:xfrm>
          <a:prstGeom prst="rect">
            <a:avLst/>
          </a:prstGeom>
        </p:spPr>
        <p:txBody>
          <a:bodyPr wrap="square">
            <a:spAutoFit/>
          </a:bodyPr>
          <a:lstStyle/>
          <a:p>
            <a:r>
              <a:rPr lang="en-US" sz="1200" dirty="0"/>
              <a:t>Image source: ecmweb.com/motors/understanding-induction-motor-nameplate-information</a:t>
            </a:r>
          </a:p>
        </p:txBody>
      </p:sp>
      <p:sp>
        <p:nvSpPr>
          <p:cNvPr id="8" name="TextBox 7"/>
          <p:cNvSpPr txBox="1"/>
          <p:nvPr/>
        </p:nvSpPr>
        <p:spPr>
          <a:xfrm>
            <a:off x="4648200" y="2628270"/>
            <a:ext cx="4343400" cy="1938992"/>
          </a:xfrm>
          <a:prstGeom prst="rect">
            <a:avLst/>
          </a:prstGeom>
          <a:solidFill>
            <a:srgbClr val="FFD4D4"/>
          </a:solidFill>
        </p:spPr>
        <p:txBody>
          <a:bodyPr wrap="square" rtlCol="0">
            <a:spAutoFit/>
          </a:bodyPr>
          <a:lstStyle/>
          <a:p>
            <a:r>
              <a:rPr lang="en-US" sz="2400" dirty="0">
                <a:solidFill>
                  <a:srgbClr val="1E0000"/>
                </a:solidFill>
                <a:highlight>
                  <a:srgbClr val="FFFF00"/>
                </a:highlight>
              </a:rPr>
              <a:t>In steady-state the motor will operate on the right side</a:t>
            </a:r>
            <a:br>
              <a:rPr lang="en-US" sz="2400" dirty="0">
                <a:solidFill>
                  <a:srgbClr val="1E0000"/>
                </a:solidFill>
                <a:highlight>
                  <a:srgbClr val="FFFF00"/>
                </a:highlight>
              </a:rPr>
            </a:br>
            <a:r>
              <a:rPr lang="en-US" sz="2400" dirty="0">
                <a:solidFill>
                  <a:srgbClr val="1E0000"/>
                </a:solidFill>
                <a:highlight>
                  <a:srgbClr val="FFFF00"/>
                </a:highlight>
              </a:rPr>
              <a:t>of the curve at the point at which the electrical torque</a:t>
            </a:r>
            <a:br>
              <a:rPr lang="en-US" sz="2400" dirty="0">
                <a:solidFill>
                  <a:srgbClr val="1E0000"/>
                </a:solidFill>
                <a:highlight>
                  <a:srgbClr val="FFFF00"/>
                </a:highlight>
              </a:rPr>
            </a:br>
            <a:r>
              <a:rPr lang="en-US" sz="2400" dirty="0">
                <a:solidFill>
                  <a:srgbClr val="1E0000"/>
                </a:solidFill>
                <a:highlight>
                  <a:srgbClr val="FFFF00"/>
                </a:highlight>
              </a:rPr>
              <a:t>matches the mechanical torque</a:t>
            </a:r>
          </a:p>
        </p:txBody>
      </p:sp>
      <p:sp>
        <p:nvSpPr>
          <p:cNvPr id="9" name="TextBox 8"/>
          <p:cNvSpPr txBox="1"/>
          <p:nvPr/>
        </p:nvSpPr>
        <p:spPr>
          <a:xfrm>
            <a:off x="4572000" y="4682210"/>
            <a:ext cx="4191000" cy="1791260"/>
          </a:xfrm>
          <a:prstGeom prst="rect">
            <a:avLst/>
          </a:prstGeom>
          <a:solidFill>
            <a:srgbClr val="FFD4D4"/>
          </a:solidFill>
        </p:spPr>
        <p:txBody>
          <a:bodyPr wrap="square" rtlCol="0">
            <a:spAutoFit/>
          </a:bodyPr>
          <a:lstStyle/>
          <a:p>
            <a:r>
              <a:rPr lang="en-US" sz="2400" dirty="0">
                <a:solidFill>
                  <a:srgbClr val="1E0000"/>
                </a:solidFill>
              </a:rPr>
              <a:t>A: Fans, pumps machine tools</a:t>
            </a:r>
          </a:p>
          <a:p>
            <a:r>
              <a:rPr lang="en-US" sz="2400" dirty="0">
                <a:solidFill>
                  <a:srgbClr val="1E0000"/>
                </a:solidFill>
              </a:rPr>
              <a:t>B: Similar to A</a:t>
            </a:r>
          </a:p>
          <a:p>
            <a:r>
              <a:rPr lang="en-US" sz="2400" dirty="0">
                <a:solidFill>
                  <a:srgbClr val="1E0000"/>
                </a:solidFill>
              </a:rPr>
              <a:t>C: Compressors, conveyors</a:t>
            </a:r>
          </a:p>
          <a:p>
            <a:r>
              <a:rPr lang="en-US" sz="2400" dirty="0">
                <a:solidFill>
                  <a:srgbClr val="1E0000"/>
                </a:solidFill>
              </a:rPr>
              <a:t>D: High inertia such as hoists</a:t>
            </a:r>
          </a:p>
        </p:txBody>
      </p:sp>
    </p:spTree>
    <p:extLst>
      <p:ext uri="{BB962C8B-B14F-4D97-AF65-F5344CB8AC3E}">
        <p14:creationId xmlns:p14="http://schemas.microsoft.com/office/powerpoint/2010/main" val="317389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Motor Stalling</a:t>
            </a:r>
          </a:p>
        </p:txBody>
      </p:sp>
      <p:sp>
        <p:nvSpPr>
          <p:cNvPr id="3" name="Content Placeholder 2"/>
          <p:cNvSpPr>
            <a:spLocks noGrp="1"/>
          </p:cNvSpPr>
          <p:nvPr>
            <p:ph idx="1"/>
          </p:nvPr>
        </p:nvSpPr>
        <p:spPr>
          <a:xfrm>
            <a:off x="365760" y="1280160"/>
            <a:ext cx="8625840" cy="3733800"/>
          </a:xfrm>
        </p:spPr>
        <p:txBody>
          <a:bodyPr/>
          <a:lstStyle/>
          <a:p>
            <a:r>
              <a:rPr lang="en-US" dirty="0">
                <a:highlight>
                  <a:srgbClr val="FFFF00"/>
                </a:highlight>
              </a:rPr>
              <a:t>Height of the torque-speed curve varies with the square of the terminal voltage</a:t>
            </a:r>
          </a:p>
          <a:p>
            <a:r>
              <a:rPr lang="en-US" dirty="0">
                <a:highlight>
                  <a:srgbClr val="FFFF00"/>
                </a:highlight>
              </a:rPr>
              <a:t>When the terminal voltage decreases, such as during a fault, the mechanical torque can exceed the electrical torque</a:t>
            </a:r>
          </a:p>
          <a:p>
            <a:pPr lvl="1"/>
            <a:r>
              <a:rPr lang="en-US" dirty="0">
                <a:highlight>
                  <a:srgbClr val="FFFF00"/>
                </a:highlight>
              </a:rPr>
              <a:t>This causes the motor to decelerate, perhaps quite quickly, with the rate proportional to its inertia</a:t>
            </a:r>
          </a:p>
          <a:p>
            <a:pPr lvl="1"/>
            <a:r>
              <a:rPr lang="en-US" dirty="0">
                <a:highlight>
                  <a:srgbClr val="FFFF00"/>
                </a:highlight>
              </a:rPr>
              <a:t>This deceleration causing the slip to increase, perhaps causing the motor to stall with s=1, resulting in a high reactive current draw</a:t>
            </a:r>
          </a:p>
          <a:p>
            <a:pPr lvl="1"/>
            <a:r>
              <a:rPr lang="en-US" dirty="0">
                <a:highlight>
                  <a:srgbClr val="FFFF00"/>
                </a:highlight>
              </a:rPr>
              <a:t>Too many stalled motors can prevent the voltage from recovering </a:t>
            </a:r>
          </a:p>
        </p:txBody>
      </p:sp>
      <p:sp>
        <p:nvSpPr>
          <p:cNvPr id="4" name="Slide Number Placeholder 3"/>
          <p:cNvSpPr>
            <a:spLocks noGrp="1"/>
          </p:cNvSpPr>
          <p:nvPr>
            <p:ph type="sldNum" sz="quarter" idx="4294967295"/>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0AF38EFD-512B-4531-8A51-5AEF24EFF359}" type="slidenum">
              <a:rPr lang="en-US" smtClean="0"/>
              <a:pPr>
                <a:defRPr/>
              </a:pPr>
              <a:t>31</a:t>
            </a:fld>
            <a:endParaRPr lang="en-US" dirty="0"/>
          </a:p>
        </p:txBody>
      </p:sp>
    </p:spTree>
    <p:extLst>
      <p:ext uri="{BB962C8B-B14F-4D97-AF65-F5344CB8AC3E}">
        <p14:creationId xmlns:p14="http://schemas.microsoft.com/office/powerpoint/2010/main" val="3044539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Stalling Example</a:t>
            </a:r>
          </a:p>
        </p:txBody>
      </p:sp>
      <p:sp>
        <p:nvSpPr>
          <p:cNvPr id="3" name="Content Placeholder 2"/>
          <p:cNvSpPr>
            <a:spLocks noGrp="1"/>
          </p:cNvSpPr>
          <p:nvPr>
            <p:ph idx="1"/>
          </p:nvPr>
        </p:nvSpPr>
        <p:spPr>
          <a:xfrm>
            <a:off x="365760" y="1280160"/>
            <a:ext cx="8535987" cy="1615440"/>
          </a:xfrm>
        </p:spPr>
        <p:txBody>
          <a:bodyPr/>
          <a:lstStyle/>
          <a:p>
            <a:r>
              <a:rPr lang="en-US" dirty="0"/>
              <a:t>Using case WSCC_CIM5, which models the WSCC 9 bus case with 100% induction motor load</a:t>
            </a:r>
          </a:p>
          <a:p>
            <a:r>
              <a:rPr lang="en-US" dirty="0"/>
              <a:t>Change the fault scenario to say a fault midway between buses 5 and 7, cleared by opening the line</a:t>
            </a:r>
          </a:p>
        </p:txBody>
      </p:sp>
      <p:sp>
        <p:nvSpPr>
          <p:cNvPr id="4" name="Slide Number Placeholder 3"/>
          <p:cNvSpPr>
            <a:spLocks noGrp="1"/>
          </p:cNvSpPr>
          <p:nvPr>
            <p:ph type="sldNum" sz="quarter" idx="4294967295"/>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0AF38EFD-512B-4531-8A51-5AEF24EFF359}" type="slidenum">
              <a:rPr lang="en-US" smtClean="0">
                <a:solidFill>
                  <a:srgbClr val="1E0000"/>
                </a:solidFill>
              </a:rPr>
              <a:pPr>
                <a:defRPr/>
              </a:pPr>
              <a:t>32</a:t>
            </a:fld>
            <a:endParaRPr lang="en-US" dirty="0">
              <a:solidFill>
                <a:srgbClr val="1E0000"/>
              </a:solidFill>
            </a:endParaRPr>
          </a:p>
        </p:txBody>
      </p:sp>
      <p:sp>
        <p:nvSpPr>
          <p:cNvPr id="5" name="TextBox 4"/>
          <p:cNvSpPr txBox="1"/>
          <p:nvPr/>
        </p:nvSpPr>
        <p:spPr>
          <a:xfrm>
            <a:off x="6490954" y="3162018"/>
            <a:ext cx="1967246" cy="1200329"/>
          </a:xfrm>
          <a:prstGeom prst="rect">
            <a:avLst/>
          </a:prstGeom>
          <a:solidFill>
            <a:srgbClr val="FFD4D4"/>
          </a:solidFill>
        </p:spPr>
        <p:txBody>
          <a:bodyPr wrap="square" rtlCol="0">
            <a:spAutoFit/>
          </a:bodyPr>
          <a:lstStyle/>
          <a:p>
            <a:r>
              <a:rPr lang="en-US" sz="2400" dirty="0">
                <a:solidFill>
                  <a:srgbClr val="1E0000"/>
                </a:solidFill>
              </a:rPr>
              <a:t>Results are for a 0.05 second </a:t>
            </a:r>
            <a:br>
              <a:rPr lang="en-US" sz="2400" dirty="0">
                <a:solidFill>
                  <a:srgbClr val="1E0000"/>
                </a:solidFill>
              </a:rPr>
            </a:br>
            <a:r>
              <a:rPr lang="en-US" sz="2400" dirty="0">
                <a:solidFill>
                  <a:srgbClr val="1E0000"/>
                </a:solidFill>
              </a:rPr>
              <a:t>fault</a:t>
            </a:r>
          </a:p>
        </p:txBody>
      </p:sp>
      <p:sp>
        <p:nvSpPr>
          <p:cNvPr id="6" name="TextBox 5"/>
          <p:cNvSpPr txBox="1"/>
          <p:nvPr/>
        </p:nvSpPr>
        <p:spPr>
          <a:xfrm>
            <a:off x="6432036" y="4628765"/>
            <a:ext cx="1688283" cy="1569660"/>
          </a:xfrm>
          <a:prstGeom prst="rect">
            <a:avLst/>
          </a:prstGeom>
          <a:solidFill>
            <a:srgbClr val="FFD4D4"/>
          </a:solidFill>
        </p:spPr>
        <p:txBody>
          <a:bodyPr wrap="none" rtlCol="0">
            <a:spAutoFit/>
          </a:bodyPr>
          <a:lstStyle/>
          <a:p>
            <a:r>
              <a:rPr lang="en-US" sz="2400" dirty="0">
                <a:solidFill>
                  <a:srgbClr val="1E0000"/>
                </a:solidFill>
              </a:rPr>
              <a:t>Usually</a:t>
            </a:r>
            <a:br>
              <a:rPr lang="en-US" sz="2400" dirty="0">
                <a:solidFill>
                  <a:srgbClr val="1E0000"/>
                </a:solidFill>
              </a:rPr>
            </a:br>
            <a:r>
              <a:rPr lang="en-US" sz="2400" dirty="0">
                <a:solidFill>
                  <a:srgbClr val="1E0000"/>
                </a:solidFill>
              </a:rPr>
              <a:t>motor load</a:t>
            </a:r>
            <a:br>
              <a:rPr lang="en-US" sz="2400" dirty="0">
                <a:solidFill>
                  <a:srgbClr val="1E0000"/>
                </a:solidFill>
              </a:rPr>
            </a:br>
            <a:r>
              <a:rPr lang="en-US" sz="2400" dirty="0">
                <a:solidFill>
                  <a:srgbClr val="1E0000"/>
                </a:solidFill>
              </a:rPr>
              <a:t>is much less</a:t>
            </a:r>
            <a:br>
              <a:rPr lang="en-US" sz="2400" dirty="0">
                <a:solidFill>
                  <a:srgbClr val="1E0000"/>
                </a:solidFill>
              </a:rPr>
            </a:br>
            <a:r>
              <a:rPr lang="en-US" sz="2400" dirty="0">
                <a:solidFill>
                  <a:srgbClr val="1E0000"/>
                </a:solidFill>
              </a:rPr>
              <a:t>than 100%</a:t>
            </a:r>
          </a:p>
        </p:txBody>
      </p:sp>
      <p:pic>
        <p:nvPicPr>
          <p:cNvPr id="7" name="Picture 6">
            <a:extLst>
              <a:ext uri="{FF2B5EF4-FFF2-40B4-BE49-F238E27FC236}">
                <a16:creationId xmlns:a16="http://schemas.microsoft.com/office/drawing/2014/main" id="{3A3846A1-B43D-425A-9D12-6526D0506E22}"/>
              </a:ext>
            </a:extLst>
          </p:cNvPr>
          <p:cNvPicPr>
            <a:picLocks noChangeAspect="1"/>
          </p:cNvPicPr>
          <p:nvPr/>
        </p:nvPicPr>
        <p:blipFill rotWithShape="1">
          <a:blip r:embed="rId2"/>
          <a:srcRect l="-2" r="20142" b="18935"/>
          <a:stretch/>
        </p:blipFill>
        <p:spPr>
          <a:xfrm>
            <a:off x="914400" y="3162018"/>
            <a:ext cx="5257800" cy="3431005"/>
          </a:xfrm>
          <a:prstGeom prst="rect">
            <a:avLst/>
          </a:prstGeom>
        </p:spPr>
      </p:pic>
    </p:spTree>
    <p:extLst>
      <p:ext uri="{BB962C8B-B14F-4D97-AF65-F5344CB8AC3E}">
        <p14:creationId xmlns:p14="http://schemas.microsoft.com/office/powerpoint/2010/main" val="1270003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Model Protection Parameters</a:t>
            </a:r>
          </a:p>
        </p:txBody>
      </p:sp>
      <p:sp>
        <p:nvSpPr>
          <p:cNvPr id="3" name="Content Placeholder 2"/>
          <p:cNvSpPr>
            <a:spLocks noGrp="1"/>
          </p:cNvSpPr>
          <p:nvPr>
            <p:ph idx="1"/>
          </p:nvPr>
        </p:nvSpPr>
        <p:spPr>
          <a:xfrm>
            <a:off x="365760" y="1295400"/>
            <a:ext cx="8549640" cy="3733800"/>
          </a:xfrm>
        </p:spPr>
        <p:txBody>
          <a:bodyPr/>
          <a:lstStyle/>
          <a:p>
            <a:r>
              <a:rPr lang="en-US" dirty="0"/>
              <a:t>Some load models, such</a:t>
            </a:r>
            <a:br>
              <a:rPr lang="en-US" dirty="0"/>
            </a:br>
            <a:r>
              <a:rPr lang="en-US" dirty="0"/>
              <a:t>as the CIM5, have built-</a:t>
            </a:r>
            <a:br>
              <a:rPr lang="en-US" dirty="0"/>
            </a:br>
            <a:r>
              <a:rPr lang="en-US" dirty="0"/>
              <a:t>in protection system</a:t>
            </a:r>
            <a:br>
              <a:rPr lang="en-US" dirty="0"/>
            </a:br>
            <a:r>
              <a:rPr lang="en-US" dirty="0"/>
              <a:t>models.  For CIM5</a:t>
            </a:r>
            <a:br>
              <a:rPr lang="en-US" dirty="0"/>
            </a:br>
            <a:r>
              <a:rPr lang="en-US" dirty="0"/>
              <a:t>the Vi and Ti fields are</a:t>
            </a:r>
            <a:br>
              <a:rPr lang="en-US" dirty="0"/>
            </a:br>
            <a:r>
              <a:rPr lang="en-US" dirty="0"/>
              <a:t>used to disconnect</a:t>
            </a:r>
            <a:br>
              <a:rPr lang="en-US" dirty="0"/>
            </a:br>
            <a:r>
              <a:rPr lang="en-US" dirty="0"/>
              <a:t>the load when its </a:t>
            </a:r>
            <a:r>
              <a:rPr lang="en-US" dirty="0">
                <a:highlight>
                  <a:srgbClr val="FFFF00"/>
                </a:highlight>
              </a:rPr>
              <a:t>voltage</a:t>
            </a:r>
            <a:br>
              <a:rPr lang="en-US" dirty="0">
                <a:highlight>
                  <a:srgbClr val="FFFF00"/>
                </a:highlight>
              </a:rPr>
            </a:br>
            <a:r>
              <a:rPr lang="en-US" dirty="0">
                <a:highlight>
                  <a:srgbClr val="FFFF00"/>
                </a:highlight>
              </a:rPr>
              <a:t>is less than Vi for Ti</a:t>
            </a:r>
            <a:br>
              <a:rPr lang="en-US" dirty="0">
                <a:highlight>
                  <a:srgbClr val="FFFF00"/>
                </a:highlight>
              </a:rPr>
            </a:br>
            <a:r>
              <a:rPr lang="en-US" dirty="0">
                <a:highlight>
                  <a:srgbClr val="FFFF00"/>
                </a:highlight>
              </a:rPr>
              <a:t>cycles</a:t>
            </a:r>
          </a:p>
          <a:p>
            <a:pPr lvl="1"/>
            <a:r>
              <a:rPr lang="en-US" dirty="0"/>
              <a:t>When running</a:t>
            </a:r>
            <a:br>
              <a:rPr lang="en-US" dirty="0"/>
            </a:br>
            <a:r>
              <a:rPr lang="en-US" dirty="0"/>
              <a:t>simulations you need</a:t>
            </a:r>
            <a:br>
              <a:rPr lang="en-US" dirty="0"/>
            </a:br>
            <a:r>
              <a:rPr lang="en-US" dirty="0"/>
              <a:t>to check for such events</a:t>
            </a:r>
          </a:p>
        </p:txBody>
      </p:sp>
      <p:sp>
        <p:nvSpPr>
          <p:cNvPr id="4" name="Slide Number Placeholder 3"/>
          <p:cNvSpPr>
            <a:spLocks noGrp="1"/>
          </p:cNvSpPr>
          <p:nvPr>
            <p:ph type="sldNum" sz="quarter" idx="4294967295"/>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0AF38EFD-512B-4531-8A51-5AEF24EFF359}" type="slidenum">
              <a:rPr lang="en-US" smtClean="0">
                <a:solidFill>
                  <a:srgbClr val="1E0000"/>
                </a:solidFill>
              </a:rPr>
              <a:pPr>
                <a:defRPr/>
              </a:pPr>
              <a:t>33</a:t>
            </a:fld>
            <a:endParaRPr lang="en-US" dirty="0">
              <a:solidFill>
                <a:srgbClr val="1E0000"/>
              </a:solidFill>
            </a:endParaRPr>
          </a:p>
        </p:txBody>
      </p:sp>
      <p:pic>
        <p:nvPicPr>
          <p:cNvPr id="135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81064"/>
            <a:ext cx="4383624" cy="451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469C2B75-7941-4A18-B305-DDF52A75C9D0}"/>
                  </a:ext>
                </a:extLst>
              </p14:cNvPr>
              <p14:cNvContentPartPr/>
              <p14:nvPr/>
            </p14:nvContentPartPr>
            <p14:xfrm>
              <a:off x="1044471" y="2874060"/>
              <a:ext cx="2041560" cy="857520"/>
            </p14:xfrm>
          </p:contentPart>
        </mc:Choice>
        <mc:Fallback>
          <p:pic>
            <p:nvPicPr>
              <p:cNvPr id="5" name="Ink 4">
                <a:extLst>
                  <a:ext uri="{FF2B5EF4-FFF2-40B4-BE49-F238E27FC236}">
                    <a16:creationId xmlns:a16="http://schemas.microsoft.com/office/drawing/2014/main" id="{469C2B75-7941-4A18-B305-DDF52A75C9D0}"/>
                  </a:ext>
                </a:extLst>
              </p:cNvPr>
              <p:cNvPicPr/>
              <p:nvPr/>
            </p:nvPicPr>
            <p:blipFill>
              <a:blip r:embed="rId4"/>
              <a:stretch>
                <a:fillRect/>
              </a:stretch>
            </p:blipFill>
            <p:spPr>
              <a:xfrm>
                <a:off x="1035831" y="2865060"/>
                <a:ext cx="2059200" cy="875160"/>
              </a:xfrm>
              <a:prstGeom prst="rect">
                <a:avLst/>
              </a:prstGeom>
            </p:spPr>
          </p:pic>
        </mc:Fallback>
      </mc:AlternateContent>
      <p:grpSp>
        <p:nvGrpSpPr>
          <p:cNvPr id="11" name="Group 10">
            <a:extLst>
              <a:ext uri="{FF2B5EF4-FFF2-40B4-BE49-F238E27FC236}">
                <a16:creationId xmlns:a16="http://schemas.microsoft.com/office/drawing/2014/main" id="{EC8239E7-E523-474E-8A58-5EB54F160F29}"/>
              </a:ext>
            </a:extLst>
          </p:cNvPr>
          <p:cNvGrpSpPr/>
          <p:nvPr/>
        </p:nvGrpSpPr>
        <p:grpSpPr>
          <a:xfrm>
            <a:off x="148791" y="2100420"/>
            <a:ext cx="440280" cy="458280"/>
            <a:chOff x="148791" y="2100420"/>
            <a:chExt cx="440280" cy="458280"/>
          </a:xfrm>
        </p:grpSpPr>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892F087F-51FB-4E02-92FE-65A98561DD0E}"/>
                    </a:ext>
                  </a:extLst>
                </p14:cNvPr>
                <p14:cNvContentPartPr/>
                <p14:nvPr/>
              </p14:nvContentPartPr>
              <p14:xfrm>
                <a:off x="148791" y="2313540"/>
                <a:ext cx="117360" cy="245160"/>
              </p14:xfrm>
            </p:contentPart>
          </mc:Choice>
          <mc:Fallback>
            <p:pic>
              <p:nvPicPr>
                <p:cNvPr id="6" name="Ink 5">
                  <a:extLst>
                    <a:ext uri="{FF2B5EF4-FFF2-40B4-BE49-F238E27FC236}">
                      <a16:creationId xmlns:a16="http://schemas.microsoft.com/office/drawing/2014/main" id="{892F087F-51FB-4E02-92FE-65A98561DD0E}"/>
                    </a:ext>
                  </a:extLst>
                </p:cNvPr>
                <p:cNvPicPr/>
                <p:nvPr/>
              </p:nvPicPr>
              <p:blipFill>
                <a:blip r:embed="rId6"/>
                <a:stretch>
                  <a:fillRect/>
                </a:stretch>
              </p:blipFill>
              <p:spPr>
                <a:xfrm>
                  <a:off x="140151" y="2304900"/>
                  <a:ext cx="1350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D7D6E5F1-FB68-4722-B76F-1AD3B88BD9BF}"/>
                    </a:ext>
                  </a:extLst>
                </p14:cNvPr>
                <p14:cNvContentPartPr/>
                <p14:nvPr/>
              </p14:nvContentPartPr>
              <p14:xfrm>
                <a:off x="290271" y="2285820"/>
                <a:ext cx="116640" cy="172800"/>
              </p14:xfrm>
            </p:contentPart>
          </mc:Choice>
          <mc:Fallback>
            <p:pic>
              <p:nvPicPr>
                <p:cNvPr id="7" name="Ink 6">
                  <a:extLst>
                    <a:ext uri="{FF2B5EF4-FFF2-40B4-BE49-F238E27FC236}">
                      <a16:creationId xmlns:a16="http://schemas.microsoft.com/office/drawing/2014/main" id="{D7D6E5F1-FB68-4722-B76F-1AD3B88BD9BF}"/>
                    </a:ext>
                  </a:extLst>
                </p:cNvPr>
                <p:cNvPicPr/>
                <p:nvPr/>
              </p:nvPicPr>
              <p:blipFill>
                <a:blip r:embed="rId8"/>
                <a:stretch>
                  <a:fillRect/>
                </a:stretch>
              </p:blipFill>
              <p:spPr>
                <a:xfrm>
                  <a:off x="281271" y="2276820"/>
                  <a:ext cx="1342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287256B7-824E-41D2-A8CA-14F628D35EB4}"/>
                    </a:ext>
                  </a:extLst>
                </p14:cNvPr>
                <p14:cNvContentPartPr/>
                <p14:nvPr/>
              </p14:nvContentPartPr>
              <p14:xfrm>
                <a:off x="395391" y="2100420"/>
                <a:ext cx="115560" cy="235800"/>
              </p14:xfrm>
            </p:contentPart>
          </mc:Choice>
          <mc:Fallback>
            <p:pic>
              <p:nvPicPr>
                <p:cNvPr id="8" name="Ink 7">
                  <a:extLst>
                    <a:ext uri="{FF2B5EF4-FFF2-40B4-BE49-F238E27FC236}">
                      <a16:creationId xmlns:a16="http://schemas.microsoft.com/office/drawing/2014/main" id="{287256B7-824E-41D2-A8CA-14F628D35EB4}"/>
                    </a:ext>
                  </a:extLst>
                </p:cNvPr>
                <p:cNvPicPr/>
                <p:nvPr/>
              </p:nvPicPr>
              <p:blipFill>
                <a:blip r:embed="rId10"/>
                <a:stretch>
                  <a:fillRect/>
                </a:stretch>
              </p:blipFill>
              <p:spPr>
                <a:xfrm>
                  <a:off x="386391" y="2091420"/>
                  <a:ext cx="1332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0094DCB4-4550-483B-8A82-A872FA6405F4}"/>
                    </a:ext>
                  </a:extLst>
                </p14:cNvPr>
                <p14:cNvContentPartPr/>
                <p14:nvPr/>
              </p14:nvContentPartPr>
              <p14:xfrm>
                <a:off x="588711" y="2294460"/>
                <a:ext cx="360" cy="69120"/>
              </p14:xfrm>
            </p:contentPart>
          </mc:Choice>
          <mc:Fallback>
            <p:pic>
              <p:nvPicPr>
                <p:cNvPr id="9" name="Ink 8">
                  <a:extLst>
                    <a:ext uri="{FF2B5EF4-FFF2-40B4-BE49-F238E27FC236}">
                      <a16:creationId xmlns:a16="http://schemas.microsoft.com/office/drawing/2014/main" id="{0094DCB4-4550-483B-8A82-A872FA6405F4}"/>
                    </a:ext>
                  </a:extLst>
                </p:cNvPr>
                <p:cNvPicPr/>
                <p:nvPr/>
              </p:nvPicPr>
              <p:blipFill>
                <a:blip r:embed="rId12"/>
                <a:stretch>
                  <a:fillRect/>
                </a:stretch>
              </p:blipFill>
              <p:spPr>
                <a:xfrm>
                  <a:off x="580071" y="2285820"/>
                  <a:ext cx="180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F58FC079-C33F-4897-AAF3-085C163C46D0}"/>
                    </a:ext>
                  </a:extLst>
                </p14:cNvPr>
                <p14:cNvContentPartPr/>
                <p14:nvPr/>
              </p14:nvContentPartPr>
              <p14:xfrm>
                <a:off x="562431" y="2171340"/>
                <a:ext cx="360" cy="360"/>
              </p14:xfrm>
            </p:contentPart>
          </mc:Choice>
          <mc:Fallback>
            <p:pic>
              <p:nvPicPr>
                <p:cNvPr id="10" name="Ink 9">
                  <a:extLst>
                    <a:ext uri="{FF2B5EF4-FFF2-40B4-BE49-F238E27FC236}">
                      <a16:creationId xmlns:a16="http://schemas.microsoft.com/office/drawing/2014/main" id="{F58FC079-C33F-4897-AAF3-085C163C46D0}"/>
                    </a:ext>
                  </a:extLst>
                </p:cNvPr>
                <p:cNvPicPr/>
                <p:nvPr/>
              </p:nvPicPr>
              <p:blipFill>
                <a:blip r:embed="rId14"/>
                <a:stretch>
                  <a:fillRect/>
                </a:stretch>
              </p:blipFill>
              <p:spPr>
                <a:xfrm>
                  <a:off x="553431" y="2162700"/>
                  <a:ext cx="18000" cy="18000"/>
                </a:xfrm>
                <a:prstGeom prst="rect">
                  <a:avLst/>
                </a:prstGeom>
              </p:spPr>
            </p:pic>
          </mc:Fallback>
        </mc:AlternateContent>
      </p:grpSp>
      <p:grpSp>
        <p:nvGrpSpPr>
          <p:cNvPr id="22" name="Group 21">
            <a:extLst>
              <a:ext uri="{FF2B5EF4-FFF2-40B4-BE49-F238E27FC236}">
                <a16:creationId xmlns:a16="http://schemas.microsoft.com/office/drawing/2014/main" id="{6C82A7D7-C290-4C9C-8B84-B4BEBC51D1D7}"/>
              </a:ext>
            </a:extLst>
          </p:cNvPr>
          <p:cNvGrpSpPr/>
          <p:nvPr/>
        </p:nvGrpSpPr>
        <p:grpSpPr>
          <a:xfrm>
            <a:off x="182991" y="2777940"/>
            <a:ext cx="255240" cy="360720"/>
            <a:chOff x="182991" y="2777940"/>
            <a:chExt cx="255240" cy="360720"/>
          </a:xfrm>
        </p:grpSpPr>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2022A5AE-7792-4F6F-8C99-2CCA3A4856D2}"/>
                    </a:ext>
                  </a:extLst>
                </p14:cNvPr>
                <p14:cNvContentPartPr/>
                <p14:nvPr/>
              </p14:nvContentPartPr>
              <p14:xfrm>
                <a:off x="182991" y="2777940"/>
                <a:ext cx="64080" cy="360720"/>
              </p14:xfrm>
            </p:contentPart>
          </mc:Choice>
          <mc:Fallback>
            <p:pic>
              <p:nvPicPr>
                <p:cNvPr id="12" name="Ink 11">
                  <a:extLst>
                    <a:ext uri="{FF2B5EF4-FFF2-40B4-BE49-F238E27FC236}">
                      <a16:creationId xmlns:a16="http://schemas.microsoft.com/office/drawing/2014/main" id="{2022A5AE-7792-4F6F-8C99-2CCA3A4856D2}"/>
                    </a:ext>
                  </a:extLst>
                </p:cNvPr>
                <p:cNvPicPr/>
                <p:nvPr/>
              </p:nvPicPr>
              <p:blipFill>
                <a:blip r:embed="rId16"/>
                <a:stretch>
                  <a:fillRect/>
                </a:stretch>
              </p:blipFill>
              <p:spPr>
                <a:xfrm>
                  <a:off x="173991" y="2769300"/>
                  <a:ext cx="8172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191D98DE-34FF-44C8-8725-BAAF57EFAB2C}"/>
                    </a:ext>
                  </a:extLst>
                </p14:cNvPr>
                <p14:cNvContentPartPr/>
                <p14:nvPr/>
              </p14:nvContentPartPr>
              <p14:xfrm>
                <a:off x="191631" y="2969100"/>
                <a:ext cx="72360" cy="134280"/>
              </p14:xfrm>
            </p:contentPart>
          </mc:Choice>
          <mc:Fallback>
            <p:pic>
              <p:nvPicPr>
                <p:cNvPr id="13" name="Ink 12">
                  <a:extLst>
                    <a:ext uri="{FF2B5EF4-FFF2-40B4-BE49-F238E27FC236}">
                      <a16:creationId xmlns:a16="http://schemas.microsoft.com/office/drawing/2014/main" id="{191D98DE-34FF-44C8-8725-BAAF57EFAB2C}"/>
                    </a:ext>
                  </a:extLst>
                </p:cNvPr>
                <p:cNvPicPr/>
                <p:nvPr/>
              </p:nvPicPr>
              <p:blipFill>
                <a:blip r:embed="rId18"/>
                <a:stretch>
                  <a:fillRect/>
                </a:stretch>
              </p:blipFill>
              <p:spPr>
                <a:xfrm>
                  <a:off x="182991" y="2960460"/>
                  <a:ext cx="900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A3EEE32F-AF57-4385-99B0-33B8224FA0BD}"/>
                    </a:ext>
                  </a:extLst>
                </p14:cNvPr>
                <p14:cNvContentPartPr/>
                <p14:nvPr/>
              </p14:nvContentPartPr>
              <p14:xfrm>
                <a:off x="271551" y="2970900"/>
                <a:ext cx="75600" cy="80640"/>
              </p14:xfrm>
            </p:contentPart>
          </mc:Choice>
          <mc:Fallback>
            <p:pic>
              <p:nvPicPr>
                <p:cNvPr id="14" name="Ink 13">
                  <a:extLst>
                    <a:ext uri="{FF2B5EF4-FFF2-40B4-BE49-F238E27FC236}">
                      <a16:creationId xmlns:a16="http://schemas.microsoft.com/office/drawing/2014/main" id="{A3EEE32F-AF57-4385-99B0-33B8224FA0BD}"/>
                    </a:ext>
                  </a:extLst>
                </p:cNvPr>
                <p:cNvPicPr/>
                <p:nvPr/>
              </p:nvPicPr>
              <p:blipFill>
                <a:blip r:embed="rId20"/>
                <a:stretch>
                  <a:fillRect/>
                </a:stretch>
              </p:blipFill>
              <p:spPr>
                <a:xfrm>
                  <a:off x="262551" y="2961900"/>
                  <a:ext cx="93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81909A69-A186-4427-8E87-1461C51EFF55}"/>
                    </a:ext>
                  </a:extLst>
                </p14:cNvPr>
                <p14:cNvContentPartPr/>
                <p14:nvPr/>
              </p14:nvContentPartPr>
              <p14:xfrm>
                <a:off x="369111" y="2877660"/>
                <a:ext cx="69120" cy="156600"/>
              </p14:xfrm>
            </p:contentPart>
          </mc:Choice>
          <mc:Fallback>
            <p:pic>
              <p:nvPicPr>
                <p:cNvPr id="15" name="Ink 14">
                  <a:extLst>
                    <a:ext uri="{FF2B5EF4-FFF2-40B4-BE49-F238E27FC236}">
                      <a16:creationId xmlns:a16="http://schemas.microsoft.com/office/drawing/2014/main" id="{81909A69-A186-4427-8E87-1461C51EFF55}"/>
                    </a:ext>
                  </a:extLst>
                </p:cNvPr>
                <p:cNvPicPr/>
                <p:nvPr/>
              </p:nvPicPr>
              <p:blipFill>
                <a:blip r:embed="rId22"/>
                <a:stretch>
                  <a:fillRect/>
                </a:stretch>
              </p:blipFill>
              <p:spPr>
                <a:xfrm>
                  <a:off x="360111" y="2869020"/>
                  <a:ext cx="86760" cy="174240"/>
                </a:xfrm>
                <a:prstGeom prst="rect">
                  <a:avLst/>
                </a:prstGeom>
              </p:spPr>
            </p:pic>
          </mc:Fallback>
        </mc:AlternateContent>
      </p:grpSp>
      <p:grpSp>
        <p:nvGrpSpPr>
          <p:cNvPr id="21" name="Group 20">
            <a:extLst>
              <a:ext uri="{FF2B5EF4-FFF2-40B4-BE49-F238E27FC236}">
                <a16:creationId xmlns:a16="http://schemas.microsoft.com/office/drawing/2014/main" id="{3B90172C-4B84-430F-87B7-5EE17832DB66}"/>
              </a:ext>
            </a:extLst>
          </p:cNvPr>
          <p:cNvGrpSpPr/>
          <p:nvPr/>
        </p:nvGrpSpPr>
        <p:grpSpPr>
          <a:xfrm>
            <a:off x="157431" y="3261420"/>
            <a:ext cx="434160" cy="287640"/>
            <a:chOff x="157431" y="3261420"/>
            <a:chExt cx="434160" cy="287640"/>
          </a:xfrm>
        </p:grpSpPr>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50C0850F-044F-45EC-9B35-9F8E9F4557F2}"/>
                    </a:ext>
                  </a:extLst>
                </p14:cNvPr>
                <p14:cNvContentPartPr/>
                <p14:nvPr/>
              </p14:nvContentPartPr>
              <p14:xfrm>
                <a:off x="157431" y="3261420"/>
                <a:ext cx="184680" cy="36360"/>
              </p14:xfrm>
            </p:contentPart>
          </mc:Choice>
          <mc:Fallback>
            <p:pic>
              <p:nvPicPr>
                <p:cNvPr id="16" name="Ink 15">
                  <a:extLst>
                    <a:ext uri="{FF2B5EF4-FFF2-40B4-BE49-F238E27FC236}">
                      <a16:creationId xmlns:a16="http://schemas.microsoft.com/office/drawing/2014/main" id="{50C0850F-044F-45EC-9B35-9F8E9F4557F2}"/>
                    </a:ext>
                  </a:extLst>
                </p:cNvPr>
                <p:cNvPicPr/>
                <p:nvPr/>
              </p:nvPicPr>
              <p:blipFill>
                <a:blip r:embed="rId24"/>
                <a:stretch>
                  <a:fillRect/>
                </a:stretch>
              </p:blipFill>
              <p:spPr>
                <a:xfrm>
                  <a:off x="148791" y="3252420"/>
                  <a:ext cx="2023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1E0A55D2-F940-40F9-96C1-27E7E17F708E}"/>
                    </a:ext>
                  </a:extLst>
                </p14:cNvPr>
                <p14:cNvContentPartPr/>
                <p14:nvPr/>
              </p14:nvContentPartPr>
              <p14:xfrm>
                <a:off x="254271" y="3279420"/>
                <a:ext cx="27720" cy="219960"/>
              </p14:xfrm>
            </p:contentPart>
          </mc:Choice>
          <mc:Fallback>
            <p:pic>
              <p:nvPicPr>
                <p:cNvPr id="17" name="Ink 16">
                  <a:extLst>
                    <a:ext uri="{FF2B5EF4-FFF2-40B4-BE49-F238E27FC236}">
                      <a16:creationId xmlns:a16="http://schemas.microsoft.com/office/drawing/2014/main" id="{1E0A55D2-F940-40F9-96C1-27E7E17F708E}"/>
                    </a:ext>
                  </a:extLst>
                </p:cNvPr>
                <p:cNvPicPr/>
                <p:nvPr/>
              </p:nvPicPr>
              <p:blipFill>
                <a:blip r:embed="rId26"/>
                <a:stretch>
                  <a:fillRect/>
                </a:stretch>
              </p:blipFill>
              <p:spPr>
                <a:xfrm>
                  <a:off x="245631" y="3270420"/>
                  <a:ext cx="453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ACC9A27F-69B2-4AED-875E-6DA369AA1358}"/>
                    </a:ext>
                  </a:extLst>
                </p14:cNvPr>
                <p14:cNvContentPartPr/>
                <p14:nvPr/>
              </p14:nvContentPartPr>
              <p14:xfrm>
                <a:off x="350751" y="3437460"/>
                <a:ext cx="9360" cy="111600"/>
              </p14:xfrm>
            </p:contentPart>
          </mc:Choice>
          <mc:Fallback>
            <p:pic>
              <p:nvPicPr>
                <p:cNvPr id="18" name="Ink 17">
                  <a:extLst>
                    <a:ext uri="{FF2B5EF4-FFF2-40B4-BE49-F238E27FC236}">
                      <a16:creationId xmlns:a16="http://schemas.microsoft.com/office/drawing/2014/main" id="{ACC9A27F-69B2-4AED-875E-6DA369AA1358}"/>
                    </a:ext>
                  </a:extLst>
                </p:cNvPr>
                <p:cNvPicPr/>
                <p:nvPr/>
              </p:nvPicPr>
              <p:blipFill>
                <a:blip r:embed="rId28"/>
                <a:stretch>
                  <a:fillRect/>
                </a:stretch>
              </p:blipFill>
              <p:spPr>
                <a:xfrm>
                  <a:off x="342111" y="3428820"/>
                  <a:ext cx="270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972F3838-DB5C-4EE0-98C1-F3CF47F1EAA5}"/>
                    </a:ext>
                  </a:extLst>
                </p14:cNvPr>
                <p14:cNvContentPartPr/>
                <p14:nvPr/>
              </p14:nvContentPartPr>
              <p14:xfrm>
                <a:off x="360111" y="3314340"/>
                <a:ext cx="360" cy="1800"/>
              </p14:xfrm>
            </p:contentPart>
          </mc:Choice>
          <mc:Fallback>
            <p:pic>
              <p:nvPicPr>
                <p:cNvPr id="19" name="Ink 18">
                  <a:extLst>
                    <a:ext uri="{FF2B5EF4-FFF2-40B4-BE49-F238E27FC236}">
                      <a16:creationId xmlns:a16="http://schemas.microsoft.com/office/drawing/2014/main" id="{972F3838-DB5C-4EE0-98C1-F3CF47F1EAA5}"/>
                    </a:ext>
                  </a:extLst>
                </p:cNvPr>
                <p:cNvPicPr/>
                <p:nvPr/>
              </p:nvPicPr>
              <p:blipFill>
                <a:blip r:embed="rId30"/>
                <a:stretch>
                  <a:fillRect/>
                </a:stretch>
              </p:blipFill>
              <p:spPr>
                <a:xfrm>
                  <a:off x="351111" y="3305340"/>
                  <a:ext cx="18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Ink 19">
                  <a:extLst>
                    <a:ext uri="{FF2B5EF4-FFF2-40B4-BE49-F238E27FC236}">
                      <a16:creationId xmlns:a16="http://schemas.microsoft.com/office/drawing/2014/main" id="{2D49547E-E715-48B4-8896-43B0ECB17056}"/>
                    </a:ext>
                  </a:extLst>
                </p14:cNvPr>
                <p14:cNvContentPartPr/>
                <p14:nvPr/>
              </p14:nvContentPartPr>
              <p14:xfrm>
                <a:off x="438591" y="3313620"/>
                <a:ext cx="153000" cy="178560"/>
              </p14:xfrm>
            </p:contentPart>
          </mc:Choice>
          <mc:Fallback>
            <p:pic>
              <p:nvPicPr>
                <p:cNvPr id="20" name="Ink 19">
                  <a:extLst>
                    <a:ext uri="{FF2B5EF4-FFF2-40B4-BE49-F238E27FC236}">
                      <a16:creationId xmlns:a16="http://schemas.microsoft.com/office/drawing/2014/main" id="{2D49547E-E715-48B4-8896-43B0ECB17056}"/>
                    </a:ext>
                  </a:extLst>
                </p:cNvPr>
                <p:cNvPicPr/>
                <p:nvPr/>
              </p:nvPicPr>
              <p:blipFill>
                <a:blip r:embed="rId32"/>
                <a:stretch>
                  <a:fillRect/>
                </a:stretch>
              </p:blipFill>
              <p:spPr>
                <a:xfrm>
                  <a:off x="429591" y="3304980"/>
                  <a:ext cx="170640" cy="196200"/>
                </a:xfrm>
                <a:prstGeom prst="rect">
                  <a:avLst/>
                </a:prstGeom>
              </p:spPr>
            </p:pic>
          </mc:Fallback>
        </mc:AlternateContent>
      </p:grpSp>
    </p:spTree>
    <p:extLst>
      <p:ext uri="{BB962C8B-B14F-4D97-AF65-F5344CB8AC3E}">
        <p14:creationId xmlns:p14="http://schemas.microsoft.com/office/powerpoint/2010/main" val="4066027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Stalling With Longer Fault</a:t>
            </a:r>
          </a:p>
        </p:txBody>
      </p:sp>
      <p:sp>
        <p:nvSpPr>
          <p:cNvPr id="3" name="Content Placeholder 2"/>
          <p:cNvSpPr>
            <a:spLocks noGrp="1"/>
          </p:cNvSpPr>
          <p:nvPr>
            <p:ph idx="1"/>
          </p:nvPr>
        </p:nvSpPr>
        <p:spPr>
          <a:xfrm>
            <a:off x="365760" y="1280160"/>
            <a:ext cx="8535987" cy="1005840"/>
          </a:xfrm>
        </p:spPr>
        <p:txBody>
          <a:bodyPr/>
          <a:lstStyle/>
          <a:p>
            <a:r>
              <a:rPr lang="en-US" dirty="0"/>
              <a:t>The below image shows the WECC_CIM5 system with the fault clearing extended to 0.12 seconds</a:t>
            </a:r>
          </a:p>
        </p:txBody>
      </p:sp>
      <p:sp>
        <p:nvSpPr>
          <p:cNvPr id="4" name="Slide Number Placeholder 3"/>
          <p:cNvSpPr>
            <a:spLocks noGrp="1"/>
          </p:cNvSpPr>
          <p:nvPr>
            <p:ph type="sldNum" sz="quarter" idx="4294967295"/>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0AF38EFD-512B-4531-8A51-5AEF24EFF359}" type="slidenum">
              <a:rPr lang="en-US" smtClean="0"/>
              <a:pPr>
                <a:defRPr/>
              </a:pPr>
              <a:t>34</a:t>
            </a:fld>
            <a:endParaRPr lang="en-US" dirty="0"/>
          </a:p>
        </p:txBody>
      </p:sp>
      <p:sp>
        <p:nvSpPr>
          <p:cNvPr id="5" name="TextBox 4"/>
          <p:cNvSpPr txBox="1"/>
          <p:nvPr/>
        </p:nvSpPr>
        <p:spPr>
          <a:xfrm>
            <a:off x="5638800" y="2590800"/>
            <a:ext cx="2730235" cy="2677656"/>
          </a:xfrm>
          <a:prstGeom prst="rect">
            <a:avLst/>
          </a:prstGeom>
          <a:solidFill>
            <a:srgbClr val="FFD4D4"/>
          </a:solidFill>
        </p:spPr>
        <p:txBody>
          <a:bodyPr wrap="none" rtlCol="0">
            <a:spAutoFit/>
          </a:bodyPr>
          <a:lstStyle/>
          <a:p>
            <a:r>
              <a:rPr lang="en-US" sz="2400" dirty="0">
                <a:solidFill>
                  <a:srgbClr val="1E0000"/>
                </a:solidFill>
              </a:rPr>
              <a:t>The models are </a:t>
            </a:r>
            <a:br>
              <a:rPr lang="en-US" sz="2400" dirty="0">
                <a:solidFill>
                  <a:srgbClr val="1E0000"/>
                </a:solidFill>
              </a:rPr>
            </a:br>
            <a:r>
              <a:rPr lang="en-US" sz="2400" dirty="0">
                <a:solidFill>
                  <a:srgbClr val="1E0000"/>
                </a:solidFill>
              </a:rPr>
              <a:t>no longer giving</a:t>
            </a:r>
            <a:br>
              <a:rPr lang="en-US" sz="2400" dirty="0">
                <a:solidFill>
                  <a:srgbClr val="1E0000"/>
                </a:solidFill>
              </a:rPr>
            </a:br>
            <a:r>
              <a:rPr lang="en-US" sz="2400" dirty="0">
                <a:solidFill>
                  <a:srgbClr val="1E0000"/>
                </a:solidFill>
              </a:rPr>
              <a:t>realistic results;</a:t>
            </a:r>
            <a:br>
              <a:rPr lang="en-US" sz="2400" dirty="0">
                <a:solidFill>
                  <a:srgbClr val="1E0000"/>
                </a:solidFill>
              </a:rPr>
            </a:br>
            <a:r>
              <a:rPr lang="en-US" sz="2400" dirty="0">
                <a:solidFill>
                  <a:srgbClr val="1E0000"/>
                </a:solidFill>
              </a:rPr>
              <a:t>two generators</a:t>
            </a:r>
            <a:br>
              <a:rPr lang="en-US" sz="2400" dirty="0">
                <a:solidFill>
                  <a:srgbClr val="1E0000"/>
                </a:solidFill>
              </a:rPr>
            </a:br>
            <a:r>
              <a:rPr lang="en-US" sz="2400" dirty="0">
                <a:solidFill>
                  <a:srgbClr val="1E0000"/>
                </a:solidFill>
              </a:rPr>
              <a:t>trip on over speed;</a:t>
            </a:r>
            <a:br>
              <a:rPr lang="en-US" sz="2400" dirty="0">
                <a:solidFill>
                  <a:srgbClr val="1E0000"/>
                </a:solidFill>
              </a:rPr>
            </a:br>
            <a:r>
              <a:rPr lang="en-US" sz="2400" dirty="0">
                <a:solidFill>
                  <a:srgbClr val="1E0000"/>
                </a:solidFill>
              </a:rPr>
              <a:t>then the load </a:t>
            </a:r>
            <a:br>
              <a:rPr lang="en-US" sz="2400" dirty="0">
                <a:solidFill>
                  <a:srgbClr val="1E0000"/>
                </a:solidFill>
              </a:rPr>
            </a:br>
            <a:r>
              <a:rPr lang="en-US" sz="2400" dirty="0">
                <a:solidFill>
                  <a:srgbClr val="1E0000"/>
                </a:solidFill>
              </a:rPr>
              <a:t>trips after 4 seconds.</a:t>
            </a:r>
          </a:p>
        </p:txBody>
      </p:sp>
      <p:pic>
        <p:nvPicPr>
          <p:cNvPr id="6" name="Picture 5">
            <a:extLst>
              <a:ext uri="{FF2B5EF4-FFF2-40B4-BE49-F238E27FC236}">
                <a16:creationId xmlns:a16="http://schemas.microsoft.com/office/drawing/2014/main" id="{B19F545B-0762-4E5F-BC70-72A83F1734C6}"/>
              </a:ext>
            </a:extLst>
          </p:cNvPr>
          <p:cNvPicPr>
            <a:picLocks noChangeAspect="1"/>
          </p:cNvPicPr>
          <p:nvPr/>
        </p:nvPicPr>
        <p:blipFill rotWithShape="1">
          <a:blip r:embed="rId2"/>
          <a:srcRect l="-2" r="20142" b="20253"/>
          <a:stretch/>
        </p:blipFill>
        <p:spPr>
          <a:xfrm>
            <a:off x="457200" y="2354227"/>
            <a:ext cx="4800600" cy="3284621"/>
          </a:xfrm>
          <a:prstGeom prst="rect">
            <a:avLst/>
          </a:prstGeom>
        </p:spPr>
      </p:pic>
    </p:spTree>
    <p:extLst>
      <p:ext uri="{BB962C8B-B14F-4D97-AF65-F5344CB8AC3E}">
        <p14:creationId xmlns:p14="http://schemas.microsoft.com/office/powerpoint/2010/main" val="3070188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Transient Limit Monitors</a:t>
            </a:r>
          </a:p>
        </p:txBody>
      </p:sp>
      <p:sp>
        <p:nvSpPr>
          <p:cNvPr id="3" name="Content Placeholder 2"/>
          <p:cNvSpPr>
            <a:spLocks noGrp="1"/>
          </p:cNvSpPr>
          <p:nvPr>
            <p:ph idx="1"/>
          </p:nvPr>
        </p:nvSpPr>
        <p:spPr/>
        <p:txBody>
          <a:bodyPr/>
          <a:lstStyle/>
          <a:p>
            <a:r>
              <a:rPr lang="en-US" dirty="0"/>
              <a:t>There are different performance criteria that need to be met for a scenario </a:t>
            </a:r>
          </a:p>
        </p:txBody>
      </p:sp>
      <p:sp>
        <p:nvSpPr>
          <p:cNvPr id="4" name="Slide Number Placeholder 3"/>
          <p:cNvSpPr>
            <a:spLocks noGrp="1"/>
          </p:cNvSpPr>
          <p:nvPr>
            <p:ph type="sldNum" sz="quarter" idx="4294967295"/>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0AF38EFD-512B-4531-8A51-5AEF24EFF359}" type="slidenum">
              <a:rPr lang="en-US" smtClean="0"/>
              <a:pPr>
                <a:defRPr/>
              </a:pPr>
              <a:t>35</a:t>
            </a:fld>
            <a:endParaRPr lang="en-US" dirty="0"/>
          </a:p>
        </p:txBody>
      </p:sp>
      <p:sp>
        <p:nvSpPr>
          <p:cNvPr id="5" name="TextBox 4"/>
          <p:cNvSpPr txBox="1"/>
          <p:nvPr/>
        </p:nvSpPr>
        <p:spPr>
          <a:xfrm>
            <a:off x="457200" y="6197147"/>
            <a:ext cx="6248400" cy="400110"/>
          </a:xfrm>
          <a:prstGeom prst="rect">
            <a:avLst/>
          </a:prstGeom>
          <a:noFill/>
        </p:spPr>
        <p:txBody>
          <a:bodyPr wrap="square" rtlCol="0">
            <a:spAutoFit/>
          </a:bodyPr>
          <a:lstStyle/>
          <a:p>
            <a:r>
              <a:rPr lang="en-US" sz="2000" dirty="0">
                <a:solidFill>
                  <a:srgbClr val="1E0000"/>
                </a:solidFill>
              </a:rPr>
              <a:t>Image from WECC Planning and Operating Criteria </a:t>
            </a:r>
          </a:p>
        </p:txBody>
      </p:sp>
      <p:pic>
        <p:nvPicPr>
          <p:cNvPr id="13404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502" t="26767" r="26000" b="12305"/>
          <a:stretch/>
        </p:blipFill>
        <p:spPr bwMode="auto">
          <a:xfrm>
            <a:off x="685800" y="2220132"/>
            <a:ext cx="5334000" cy="3868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58000" y="2590800"/>
            <a:ext cx="1905000" cy="2012859"/>
          </a:xfrm>
          <a:prstGeom prst="rect">
            <a:avLst/>
          </a:prstGeom>
          <a:solidFill>
            <a:srgbClr val="FFD4D4"/>
          </a:solidFill>
        </p:spPr>
        <p:txBody>
          <a:bodyPr wrap="square" rtlCol="0">
            <a:spAutoFit/>
          </a:bodyPr>
          <a:lstStyle/>
          <a:p>
            <a:r>
              <a:rPr lang="en-US" sz="2400" dirty="0">
                <a:solidFill>
                  <a:srgbClr val="1E0000"/>
                </a:solidFill>
              </a:rPr>
              <a:t>Similar performance criteria exist for frequency</a:t>
            </a:r>
          </a:p>
          <a:p>
            <a:r>
              <a:rPr lang="en-US" sz="2400" dirty="0">
                <a:solidFill>
                  <a:srgbClr val="1E0000"/>
                </a:solidFill>
              </a:rPr>
              <a:t>deviations</a:t>
            </a:r>
          </a:p>
        </p:txBody>
      </p:sp>
    </p:spTree>
    <p:extLst>
      <p:ext uri="{BB962C8B-B14F-4D97-AF65-F5344CB8AC3E}">
        <p14:creationId xmlns:p14="http://schemas.microsoft.com/office/powerpoint/2010/main" val="831709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Starting</a:t>
            </a:r>
          </a:p>
        </p:txBody>
      </p:sp>
      <p:sp>
        <p:nvSpPr>
          <p:cNvPr id="3" name="Content Placeholder 2"/>
          <p:cNvSpPr>
            <a:spLocks noGrp="1"/>
          </p:cNvSpPr>
          <p:nvPr>
            <p:ph idx="1"/>
          </p:nvPr>
        </p:nvSpPr>
        <p:spPr>
          <a:xfrm>
            <a:off x="365760" y="1280160"/>
            <a:ext cx="8549640" cy="3733800"/>
          </a:xfrm>
        </p:spPr>
        <p:txBody>
          <a:bodyPr/>
          <a:lstStyle/>
          <a:p>
            <a:r>
              <a:rPr lang="en-US" dirty="0">
                <a:highlight>
                  <a:srgbClr val="FFFF00"/>
                </a:highlight>
              </a:rPr>
              <a:t>Motor starting analysis looks at the impacts of starting a motor or a series of motors (usually quite large motors) on the power grid</a:t>
            </a:r>
          </a:p>
          <a:p>
            <a:pPr lvl="1"/>
            <a:r>
              <a:rPr lang="en-US" dirty="0"/>
              <a:t>Examples are new load or black start plans</a:t>
            </a:r>
          </a:p>
          <a:p>
            <a:r>
              <a:rPr lang="en-US" dirty="0">
                <a:highlight>
                  <a:srgbClr val="FFFF00"/>
                </a:highlight>
              </a:rPr>
              <a:t>While not all transient stability motor load models allow the motor to start, some do</a:t>
            </a:r>
          </a:p>
          <a:p>
            <a:r>
              <a:rPr lang="en-US" dirty="0">
                <a:highlight>
                  <a:srgbClr val="FFFF00"/>
                </a:highlight>
              </a:rPr>
              <a:t>When energized, the initial condition for the motor is slip of 1.0</a:t>
            </a:r>
          </a:p>
          <a:p>
            <a:r>
              <a:rPr lang="en-US" dirty="0">
                <a:highlight>
                  <a:srgbClr val="FFFF00"/>
                </a:highlight>
              </a:rPr>
              <a:t>Motor starting can generate very small time constants</a:t>
            </a:r>
          </a:p>
        </p:txBody>
      </p:sp>
      <p:sp>
        <p:nvSpPr>
          <p:cNvPr id="4" name="Slide Number Placeholder 3"/>
          <p:cNvSpPr>
            <a:spLocks noGrp="1"/>
          </p:cNvSpPr>
          <p:nvPr>
            <p:ph type="sldNum" sz="quarter" idx="4294967295"/>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0AF38EFD-512B-4531-8A51-5AEF24EFF359}" type="slidenum">
              <a:rPr lang="en-US" smtClean="0"/>
              <a:pPr>
                <a:defRPr/>
              </a:pPr>
              <a:t>36</a:t>
            </a:fld>
            <a:endParaRPr lang="en-US" dirty="0"/>
          </a:p>
        </p:txBody>
      </p:sp>
    </p:spTree>
    <p:extLst>
      <p:ext uri="{BB962C8B-B14F-4D97-AF65-F5344CB8AC3E}">
        <p14:creationId xmlns:p14="http://schemas.microsoft.com/office/powerpoint/2010/main" val="973731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Starting Example</a:t>
            </a:r>
          </a:p>
        </p:txBody>
      </p:sp>
      <p:sp>
        <p:nvSpPr>
          <p:cNvPr id="3" name="Content Placeholder 2"/>
          <p:cNvSpPr>
            <a:spLocks noGrp="1"/>
          </p:cNvSpPr>
          <p:nvPr>
            <p:ph idx="1"/>
          </p:nvPr>
        </p:nvSpPr>
        <p:spPr>
          <a:xfrm>
            <a:off x="365760" y="1280160"/>
            <a:ext cx="8778240" cy="3733800"/>
          </a:xfrm>
        </p:spPr>
        <p:txBody>
          <a:bodyPr/>
          <a:lstStyle/>
          <a:p>
            <a:r>
              <a:rPr lang="en-US" dirty="0"/>
              <a:t>Case </a:t>
            </a:r>
            <a:r>
              <a:rPr lang="en-US" dirty="0" err="1"/>
              <a:t>WSCC_MotorStarting</a:t>
            </a:r>
            <a:r>
              <a:rPr lang="en-US" dirty="0"/>
              <a:t> takes the previous WSCC case with 100% motor load, and considers starting the motor at bus 8</a:t>
            </a:r>
          </a:p>
          <a:p>
            <a:r>
              <a:rPr lang="en-US" dirty="0"/>
              <a:t>In the power flow the load at bus 8 is modeled as zero (open) with a CIM5</a:t>
            </a:r>
          </a:p>
          <a:p>
            <a:r>
              <a:rPr lang="en-US" dirty="0"/>
              <a:t>The contingency is closing the load</a:t>
            </a:r>
          </a:p>
          <a:p>
            <a:pPr lvl="1"/>
            <a:r>
              <a:rPr lang="en-US" dirty="0"/>
              <a:t>Divided into four loads to stagger the start (we can't start it all at once)</a:t>
            </a:r>
          </a:p>
          <a:p>
            <a:r>
              <a:rPr lang="en-US" dirty="0"/>
              <a:t>Since power flow load is zero, the CIM5 load must also specify the size of the motor</a:t>
            </a:r>
          </a:p>
          <a:p>
            <a:pPr lvl="1"/>
            <a:r>
              <a:rPr lang="en-US" dirty="0"/>
              <a:t>This is done in the </a:t>
            </a:r>
            <a:r>
              <a:rPr lang="en-US" dirty="0" err="1"/>
              <a:t>Tnom</a:t>
            </a:r>
            <a:r>
              <a:rPr lang="en-US" dirty="0"/>
              <a:t> field and by setting an MVA base value</a:t>
            </a:r>
          </a:p>
        </p:txBody>
      </p:sp>
      <p:sp>
        <p:nvSpPr>
          <p:cNvPr id="4" name="Slide Number Placeholder 3"/>
          <p:cNvSpPr>
            <a:spLocks noGrp="1"/>
          </p:cNvSpPr>
          <p:nvPr>
            <p:ph type="sldNum" sz="quarter" idx="4294967295"/>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0AF38EFD-512B-4531-8A51-5AEF24EFF359}" type="slidenum">
              <a:rPr lang="en-US" smtClean="0"/>
              <a:pPr>
                <a:defRPr/>
              </a:pPr>
              <a:t>37</a:t>
            </a:fld>
            <a:endParaRPr lang="en-US" dirty="0"/>
          </a:p>
        </p:txBody>
      </p:sp>
    </p:spTree>
    <p:extLst>
      <p:ext uri="{BB962C8B-B14F-4D97-AF65-F5344CB8AC3E}">
        <p14:creationId xmlns:p14="http://schemas.microsoft.com/office/powerpoint/2010/main" val="1279980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Starting Example</a:t>
            </a:r>
          </a:p>
        </p:txBody>
      </p:sp>
      <p:sp>
        <p:nvSpPr>
          <p:cNvPr id="3" name="Content Placeholder 2"/>
          <p:cNvSpPr>
            <a:spLocks noGrp="1"/>
          </p:cNvSpPr>
          <p:nvPr>
            <p:ph idx="1"/>
          </p:nvPr>
        </p:nvSpPr>
        <p:spPr>
          <a:xfrm>
            <a:off x="365760" y="1280160"/>
            <a:ext cx="8535987" cy="1158240"/>
          </a:xfrm>
        </p:spPr>
        <p:txBody>
          <a:bodyPr/>
          <a:lstStyle/>
          <a:p>
            <a:r>
              <a:rPr lang="en-US" dirty="0"/>
              <a:t>Below graph shows the bus voltages for starting the four motors three seconds apart</a:t>
            </a:r>
          </a:p>
        </p:txBody>
      </p:sp>
      <p:sp>
        <p:nvSpPr>
          <p:cNvPr id="4" name="Slide Number Placeholder 3"/>
          <p:cNvSpPr>
            <a:spLocks noGrp="1"/>
          </p:cNvSpPr>
          <p:nvPr>
            <p:ph type="sldNum" sz="quarter" idx="4294967295"/>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0AF38EFD-512B-4531-8A51-5AEF24EFF359}" type="slidenum">
              <a:rPr lang="en-US" smtClean="0"/>
              <a:pPr>
                <a:defRPr/>
              </a:pPr>
              <a:t>38</a:t>
            </a:fld>
            <a:endParaRPr lang="en-US" dirty="0"/>
          </a:p>
        </p:txBody>
      </p:sp>
      <p:pic>
        <p:nvPicPr>
          <p:cNvPr id="135475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804" r="22804"/>
          <a:stretch/>
        </p:blipFill>
        <p:spPr bwMode="auto">
          <a:xfrm>
            <a:off x="3352800" y="2362200"/>
            <a:ext cx="543544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DF99F3D2-D380-44BE-AFD0-763B4C273A74}"/>
              </a:ext>
            </a:extLst>
          </p:cNvPr>
          <p:cNvPicPr>
            <a:picLocks noChangeAspect="1"/>
          </p:cNvPicPr>
          <p:nvPr/>
        </p:nvPicPr>
        <p:blipFill rotWithShape="1">
          <a:blip r:embed="rId3"/>
          <a:srcRect l="-2" t="1" r="20142" b="14201"/>
          <a:stretch/>
        </p:blipFill>
        <p:spPr>
          <a:xfrm>
            <a:off x="609600" y="2321429"/>
            <a:ext cx="3962400" cy="3336758"/>
          </a:xfrm>
          <a:prstGeom prst="rect">
            <a:avLst/>
          </a:prstGeom>
        </p:spPr>
      </p:pic>
    </p:spTree>
    <p:extLst>
      <p:ext uri="{BB962C8B-B14F-4D97-AF65-F5344CB8AC3E}">
        <p14:creationId xmlns:p14="http://schemas.microsoft.com/office/powerpoint/2010/main" val="2737801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Modeling</a:t>
            </a:r>
          </a:p>
        </p:txBody>
      </p:sp>
      <p:sp>
        <p:nvSpPr>
          <p:cNvPr id="3" name="Content Placeholder 2"/>
          <p:cNvSpPr>
            <a:spLocks noGrp="1"/>
          </p:cNvSpPr>
          <p:nvPr>
            <p:ph idx="1"/>
          </p:nvPr>
        </p:nvSpPr>
        <p:spPr>
          <a:xfrm>
            <a:off x="365760" y="1280160"/>
            <a:ext cx="8549640" cy="3733800"/>
          </a:xfrm>
        </p:spPr>
        <p:txBody>
          <a:bodyPr/>
          <a:lstStyle/>
          <a:p>
            <a:r>
              <a:rPr lang="en-US" dirty="0"/>
              <a:t>Traditionally load models have been divided into two groups</a:t>
            </a:r>
          </a:p>
          <a:p>
            <a:pPr lvl="1"/>
            <a:r>
              <a:rPr lang="en-US" dirty="0">
                <a:highlight>
                  <a:srgbClr val="FFFF00"/>
                </a:highlight>
              </a:rPr>
              <a:t>Static: load is a algebraic function of bus voltage and sometimes frequency</a:t>
            </a:r>
          </a:p>
          <a:p>
            <a:pPr lvl="1"/>
            <a:r>
              <a:rPr lang="en-US" dirty="0">
                <a:highlight>
                  <a:srgbClr val="FFFF00"/>
                </a:highlight>
              </a:rPr>
              <a:t>Dynamic: load is represented with a dynamic model, with induction motor models the most common</a:t>
            </a:r>
          </a:p>
          <a:p>
            <a:r>
              <a:rPr lang="en-US" dirty="0"/>
              <a:t>The simplest load model is a static constant impedance</a:t>
            </a:r>
          </a:p>
          <a:p>
            <a:pPr lvl="1"/>
            <a:r>
              <a:rPr lang="en-US" dirty="0"/>
              <a:t>Has been widely used</a:t>
            </a:r>
          </a:p>
          <a:p>
            <a:pPr lvl="1"/>
            <a:r>
              <a:rPr lang="en-US" dirty="0">
                <a:highlight>
                  <a:srgbClr val="FFFF00"/>
                </a:highlight>
              </a:rPr>
              <a:t>Allowed the </a:t>
            </a:r>
            <a:r>
              <a:rPr lang="en-US" b="1" dirty="0" err="1">
                <a:highlight>
                  <a:srgbClr val="FFFF00"/>
                </a:highlight>
              </a:rPr>
              <a:t>Y</a:t>
            </a:r>
            <a:r>
              <a:rPr lang="en-US" baseline="-25000" dirty="0" err="1">
                <a:highlight>
                  <a:srgbClr val="FFFF00"/>
                </a:highlight>
              </a:rPr>
              <a:t>bus</a:t>
            </a:r>
            <a:r>
              <a:rPr lang="en-US" dirty="0">
                <a:highlight>
                  <a:srgbClr val="FFFF00"/>
                </a:highlight>
              </a:rPr>
              <a:t> to be reduced, eliminating essentially all non-generator buses</a:t>
            </a:r>
          </a:p>
          <a:p>
            <a:pPr lvl="1"/>
            <a:r>
              <a:rPr lang="en-US" dirty="0"/>
              <a:t>Presents no issues as voltage falls to zero</a:t>
            </a:r>
          </a:p>
          <a:p>
            <a:pPr lvl="1"/>
            <a:r>
              <a:rPr lang="en-US" dirty="0"/>
              <a:t>No longer commonly used</a:t>
            </a:r>
          </a:p>
          <a:p>
            <a:endParaRPr lang="en-US" dirty="0"/>
          </a:p>
        </p:txBody>
      </p:sp>
    </p:spTree>
    <p:extLst>
      <p:ext uri="{BB962C8B-B14F-4D97-AF65-F5344CB8AC3E}">
        <p14:creationId xmlns:p14="http://schemas.microsoft.com/office/powerpoint/2010/main" val="1666314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Starting: Fast Dynamics</a:t>
            </a:r>
          </a:p>
        </p:txBody>
      </p:sp>
      <p:sp>
        <p:nvSpPr>
          <p:cNvPr id="3" name="Content Placeholder 2"/>
          <p:cNvSpPr>
            <a:spLocks noGrp="1"/>
          </p:cNvSpPr>
          <p:nvPr>
            <p:ph idx="1"/>
          </p:nvPr>
        </p:nvSpPr>
        <p:spPr>
          <a:xfrm>
            <a:off x="365760" y="1280160"/>
            <a:ext cx="8535987" cy="1539240"/>
          </a:xfrm>
        </p:spPr>
        <p:txBody>
          <a:bodyPr/>
          <a:lstStyle/>
          <a:p>
            <a:r>
              <a:rPr lang="en-US" dirty="0">
                <a:highlight>
                  <a:srgbClr val="FFFF00"/>
                </a:highlight>
              </a:rPr>
              <a:t>One issue with the starting of induction motors is the need to model relatively fast initial electrical dynamics</a:t>
            </a:r>
          </a:p>
          <a:p>
            <a:pPr lvl="1"/>
            <a:r>
              <a:rPr lang="en-US" dirty="0"/>
              <a:t>Below graph shows </a:t>
            </a:r>
            <a:r>
              <a:rPr lang="en-US" dirty="0" err="1"/>
              <a:t>E'r</a:t>
            </a:r>
            <a:r>
              <a:rPr lang="en-US" dirty="0"/>
              <a:t> for a motor at bus 8 as it is starting</a:t>
            </a:r>
          </a:p>
        </p:txBody>
      </p:sp>
      <p:sp>
        <p:nvSpPr>
          <p:cNvPr id="4" name="Slide Number Placeholder 3"/>
          <p:cNvSpPr>
            <a:spLocks noGrp="1"/>
          </p:cNvSpPr>
          <p:nvPr>
            <p:ph type="sldNum" sz="quarter" idx="4294967295"/>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0AF38EFD-512B-4531-8A51-5AEF24EFF359}" type="slidenum">
              <a:rPr lang="en-US" smtClean="0"/>
              <a:pPr>
                <a:defRPr/>
              </a:pPr>
              <a:t>39</a:t>
            </a:fld>
            <a:endParaRPr lang="en-US" dirty="0"/>
          </a:p>
        </p:txBody>
      </p:sp>
      <p:pic>
        <p:nvPicPr>
          <p:cNvPr id="134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95600"/>
            <a:ext cx="581977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934200" y="3200400"/>
            <a:ext cx="1512337" cy="1569660"/>
          </a:xfrm>
          <a:prstGeom prst="rect">
            <a:avLst/>
          </a:prstGeom>
          <a:solidFill>
            <a:srgbClr val="FFD4D4"/>
          </a:solidFill>
        </p:spPr>
        <p:txBody>
          <a:bodyPr wrap="none" rtlCol="0">
            <a:spAutoFit/>
          </a:bodyPr>
          <a:lstStyle/>
          <a:p>
            <a:r>
              <a:rPr lang="en-US" sz="2400" dirty="0">
                <a:solidFill>
                  <a:srgbClr val="1E0000"/>
                </a:solidFill>
              </a:rPr>
              <a:t>Time scale</a:t>
            </a:r>
            <a:br>
              <a:rPr lang="en-US" sz="2400" dirty="0">
                <a:solidFill>
                  <a:srgbClr val="1E0000"/>
                </a:solidFill>
              </a:rPr>
            </a:br>
            <a:r>
              <a:rPr lang="en-US" sz="2400" dirty="0">
                <a:solidFill>
                  <a:srgbClr val="1E0000"/>
                </a:solidFill>
              </a:rPr>
              <a:t>is from</a:t>
            </a:r>
            <a:br>
              <a:rPr lang="en-US" sz="2400" dirty="0">
                <a:solidFill>
                  <a:srgbClr val="1E0000"/>
                </a:solidFill>
              </a:rPr>
            </a:br>
            <a:r>
              <a:rPr lang="en-US" sz="2400" dirty="0">
                <a:solidFill>
                  <a:srgbClr val="1E0000"/>
                </a:solidFill>
              </a:rPr>
              <a:t>1.0 to 1.1</a:t>
            </a:r>
            <a:br>
              <a:rPr lang="en-US" sz="2400" dirty="0">
                <a:solidFill>
                  <a:srgbClr val="1E0000"/>
                </a:solidFill>
              </a:rPr>
            </a:br>
            <a:r>
              <a:rPr lang="en-US" sz="2400" dirty="0">
                <a:solidFill>
                  <a:srgbClr val="1E0000"/>
                </a:solidFill>
              </a:rPr>
              <a:t>seconds</a:t>
            </a:r>
          </a:p>
        </p:txBody>
      </p:sp>
    </p:spTree>
    <p:extLst>
      <p:ext uri="{BB962C8B-B14F-4D97-AF65-F5344CB8AC3E}">
        <p14:creationId xmlns:p14="http://schemas.microsoft.com/office/powerpoint/2010/main" val="81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Starting: Fast Dynamics</a:t>
            </a:r>
          </a:p>
        </p:txBody>
      </p:sp>
      <p:sp>
        <p:nvSpPr>
          <p:cNvPr id="3" name="Content Placeholder 2"/>
          <p:cNvSpPr>
            <a:spLocks noGrp="1"/>
          </p:cNvSpPr>
          <p:nvPr>
            <p:ph idx="1"/>
          </p:nvPr>
        </p:nvSpPr>
        <p:spPr>
          <a:xfrm>
            <a:off x="365760" y="1280160"/>
            <a:ext cx="8535987" cy="624840"/>
          </a:xfrm>
        </p:spPr>
        <p:txBody>
          <a:bodyPr/>
          <a:lstStyle/>
          <a:p>
            <a:r>
              <a:rPr lang="en-US" dirty="0"/>
              <a:t>These fast dynamics can be seen to vary with slip in the </a:t>
            </a:r>
            <a:r>
              <a:rPr lang="en-US" dirty="0" err="1">
                <a:latin typeface="Symbol" panose="05050102010706020507" pitchFamily="18" charset="2"/>
              </a:rPr>
              <a:t>w</a:t>
            </a:r>
            <a:r>
              <a:rPr lang="en-US" baseline="-25000" dirty="0" err="1"/>
              <a:t>s</a:t>
            </a:r>
            <a:r>
              <a:rPr lang="en-US" dirty="0" err="1"/>
              <a:t>s</a:t>
            </a:r>
            <a:r>
              <a:rPr lang="en-US" dirty="0"/>
              <a:t> term</a:t>
            </a:r>
          </a:p>
          <a:p>
            <a:endParaRPr lang="en-US" dirty="0"/>
          </a:p>
          <a:p>
            <a:endParaRPr lang="en-US" dirty="0"/>
          </a:p>
          <a:p>
            <a:endParaRPr lang="en-US" dirty="0"/>
          </a:p>
          <a:p>
            <a:endParaRPr lang="en-US" dirty="0"/>
          </a:p>
          <a:p>
            <a:endParaRPr lang="en-US" dirty="0"/>
          </a:p>
          <a:p>
            <a:endParaRPr lang="en-US" dirty="0"/>
          </a:p>
          <a:p>
            <a:r>
              <a:rPr lang="en-US" dirty="0"/>
              <a:t>Simulating with the explicit method either requires a small overall </a:t>
            </a:r>
            <a:r>
              <a:rPr lang="en-US" dirty="0">
                <a:latin typeface="Symbol" panose="05050102010706020507" pitchFamily="18" charset="2"/>
              </a:rPr>
              <a:t>D</a:t>
            </a:r>
            <a:r>
              <a:rPr lang="en-US" dirty="0"/>
              <a:t>t or the use of multi-rate methods</a:t>
            </a:r>
          </a:p>
        </p:txBody>
      </p:sp>
      <p:sp>
        <p:nvSpPr>
          <p:cNvPr id="4" name="Slide Number Placeholder 3"/>
          <p:cNvSpPr>
            <a:spLocks noGrp="1"/>
          </p:cNvSpPr>
          <p:nvPr>
            <p:ph type="sldNum" sz="quarter" idx="4294967295"/>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0AF38EFD-512B-4531-8A51-5AEF24EFF359}" type="slidenum">
              <a:rPr lang="en-US" smtClean="0"/>
              <a:pPr>
                <a:defRPr/>
              </a:pPr>
              <a:t>40</a:t>
            </a:fld>
            <a:endParaRPr lang="en-US" dirty="0"/>
          </a:p>
        </p:txBody>
      </p:sp>
      <p:graphicFrame>
        <p:nvGraphicFramePr>
          <p:cNvPr id="5" name="Object 4"/>
          <p:cNvGraphicFramePr>
            <a:graphicFrameLocks noChangeAspect="1"/>
          </p:cNvGraphicFramePr>
          <p:nvPr/>
        </p:nvGraphicFramePr>
        <p:xfrm>
          <a:off x="2514600" y="2133600"/>
          <a:ext cx="5065712" cy="2967038"/>
        </p:xfrm>
        <a:graphic>
          <a:graphicData uri="http://schemas.openxmlformats.org/presentationml/2006/ole">
            <mc:AlternateContent xmlns:mc="http://schemas.openxmlformats.org/markup-compatibility/2006">
              <mc:Choice xmlns:v="urn:schemas-microsoft-com:vml" Requires="v">
                <p:oleObj spid="_x0000_s312328" name="Equation" r:id="rId3" imgW="2387520" imgH="1396800" progId="Equation.DSMT4">
                  <p:embed/>
                </p:oleObj>
              </mc:Choice>
              <mc:Fallback>
                <p:oleObj name="Equation" r:id="rId3" imgW="2387520" imgH="1396800" progId="Equation.DSMT4">
                  <p:embed/>
                  <p:pic>
                    <p:nvPicPr>
                      <p:cNvPr id="0" name=""/>
                      <p:cNvPicPr>
                        <a:picLocks noChangeAspect="1" noChangeArrowheads="1"/>
                      </p:cNvPicPr>
                      <p:nvPr/>
                    </p:nvPicPr>
                    <p:blipFill>
                      <a:blip r:embed="rId4"/>
                      <a:srcRect/>
                      <a:stretch>
                        <a:fillRect/>
                      </a:stretch>
                    </p:blipFill>
                    <p:spPr bwMode="auto">
                      <a:xfrm>
                        <a:off x="2514600" y="2133600"/>
                        <a:ext cx="5065712"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36465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Multi-Rate Explicit Integration</a:t>
            </a:r>
          </a:p>
        </p:txBody>
      </p:sp>
      <p:sp>
        <p:nvSpPr>
          <p:cNvPr id="3" name="Content Placeholder 2"/>
          <p:cNvSpPr>
            <a:spLocks noGrp="1"/>
          </p:cNvSpPr>
          <p:nvPr>
            <p:ph idx="1"/>
          </p:nvPr>
        </p:nvSpPr>
        <p:spPr>
          <a:xfrm>
            <a:off x="365760" y="1280160"/>
            <a:ext cx="8535987" cy="1158240"/>
          </a:xfrm>
        </p:spPr>
        <p:txBody>
          <a:bodyPr/>
          <a:lstStyle/>
          <a:p>
            <a:r>
              <a:rPr lang="en-US" dirty="0"/>
              <a:t>Key idea is to integrate some differential equations with a potentially much faster time step then others</a:t>
            </a:r>
          </a:p>
          <a:p>
            <a:endParaRPr lang="en-US" dirty="0"/>
          </a:p>
          <a:p>
            <a:endParaRPr lang="en-US" dirty="0"/>
          </a:p>
          <a:p>
            <a:endParaRPr lang="en-US" dirty="0"/>
          </a:p>
          <a:p>
            <a:endParaRPr lang="en-US" dirty="0"/>
          </a:p>
          <a:p>
            <a:r>
              <a:rPr lang="en-US" dirty="0"/>
              <a:t>Faster variables are integrated with time step h, slower variable with time step H</a:t>
            </a:r>
          </a:p>
          <a:p>
            <a:pPr lvl="1"/>
            <a:r>
              <a:rPr lang="en-US" dirty="0"/>
              <a:t>Slower variables assumed fixed or interpolated during the faster time step integration</a:t>
            </a:r>
          </a:p>
          <a:p>
            <a:pPr marL="0" indent="0">
              <a:buNone/>
            </a:pPr>
            <a:br>
              <a:rPr lang="en-US" sz="1200" dirty="0"/>
            </a:br>
            <a:r>
              <a:rPr lang="en-US" sz="1200" dirty="0"/>
              <a:t>Figure from </a:t>
            </a:r>
            <a:r>
              <a:rPr lang="en-US" sz="1200" dirty="0" err="1"/>
              <a:t>Jingjia</a:t>
            </a:r>
            <a:r>
              <a:rPr lang="en-US" sz="1200" dirty="0"/>
              <a:t> Chen and M. L. Crow, "A Variable Partitioning Strategy for the </a:t>
            </a:r>
            <a:r>
              <a:rPr lang="en-US" sz="1200" dirty="0" err="1"/>
              <a:t>Multirate</a:t>
            </a:r>
            <a:r>
              <a:rPr lang="en-US" sz="1200" dirty="0"/>
              <a:t> Method in Power Systems," Power Systems, IEEE Transactions on, vol. 23, pp. 259-266, 2008.</a:t>
            </a:r>
          </a:p>
          <a:p>
            <a:endParaRPr lang="en-US" dirty="0"/>
          </a:p>
          <a:p>
            <a:endParaRPr lang="en-US" dirty="0"/>
          </a:p>
        </p:txBody>
      </p:sp>
      <p:sp>
        <p:nvSpPr>
          <p:cNvPr id="4" name="Slide Number Placeholder 3"/>
          <p:cNvSpPr>
            <a:spLocks noGrp="1"/>
          </p:cNvSpPr>
          <p:nvPr>
            <p:ph type="sldNum" sz="quarter" idx="4294967295"/>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0AF38EFD-512B-4531-8A51-5AEF24EFF359}" type="slidenum">
              <a:rPr lang="en-US" smtClean="0"/>
              <a:pPr>
                <a:defRPr/>
              </a:pPr>
              <a:t>41</a:t>
            </a:fld>
            <a:endParaRPr lang="en-US" dirty="0"/>
          </a:p>
        </p:txBody>
      </p:sp>
      <p:pic>
        <p:nvPicPr>
          <p:cNvPr id="13424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283" b="2051"/>
          <a:stretch/>
        </p:blipFill>
        <p:spPr bwMode="auto">
          <a:xfrm>
            <a:off x="2057400" y="2362200"/>
            <a:ext cx="3962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827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Multi-Rate Explicit Integration</a:t>
            </a:r>
          </a:p>
        </p:txBody>
      </p:sp>
      <p:sp>
        <p:nvSpPr>
          <p:cNvPr id="3" name="Content Placeholder 2"/>
          <p:cNvSpPr>
            <a:spLocks noGrp="1"/>
          </p:cNvSpPr>
          <p:nvPr>
            <p:ph idx="1"/>
          </p:nvPr>
        </p:nvSpPr>
        <p:spPr>
          <a:xfrm>
            <a:off x="365760" y="1280160"/>
            <a:ext cx="8702040" cy="4114800"/>
          </a:xfrm>
        </p:spPr>
        <p:txBody>
          <a:bodyPr/>
          <a:lstStyle/>
          <a:p>
            <a:r>
              <a:rPr lang="en-US" dirty="0"/>
              <a:t>First proposed by C. Gear in 1974</a:t>
            </a:r>
          </a:p>
          <a:p>
            <a:r>
              <a:rPr lang="en-US" dirty="0"/>
              <a:t>Power systems use by M Crow in 1994 </a:t>
            </a:r>
          </a:p>
          <a:p>
            <a:r>
              <a:rPr lang="en-US" dirty="0"/>
              <a:t>In power systems usually applied to some exciters, stabilizers, and to induction motors when their slip is high</a:t>
            </a:r>
          </a:p>
          <a:p>
            <a:r>
              <a:rPr lang="en-US" dirty="0"/>
              <a:t>Subinterval length can be customized for each model based on its parameters (in range of 4 to 128 times the regular time step)</a:t>
            </a:r>
          </a:p>
          <a:p>
            <a:r>
              <a:rPr lang="en-US" dirty="0"/>
              <a:t>Tradeoff in computation</a:t>
            </a:r>
          </a:p>
        </p:txBody>
      </p:sp>
      <p:sp>
        <p:nvSpPr>
          <p:cNvPr id="4" name="Slide Number Placeholder 3"/>
          <p:cNvSpPr>
            <a:spLocks noGrp="1"/>
          </p:cNvSpPr>
          <p:nvPr>
            <p:ph type="sldNum" sz="quarter" idx="4294967295"/>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0AF38EFD-512B-4531-8A51-5AEF24EFF359}" type="slidenum">
              <a:rPr lang="en-US" smtClean="0"/>
              <a:pPr>
                <a:defRPr/>
              </a:pPr>
              <a:t>42</a:t>
            </a:fld>
            <a:endParaRPr lang="en-US" dirty="0"/>
          </a:p>
        </p:txBody>
      </p:sp>
      <p:sp>
        <p:nvSpPr>
          <p:cNvPr id="5" name="Rectangle 4"/>
          <p:cNvSpPr/>
          <p:nvPr/>
        </p:nvSpPr>
        <p:spPr>
          <a:xfrm>
            <a:off x="464949" y="5882135"/>
            <a:ext cx="8077200" cy="276999"/>
          </a:xfrm>
          <a:prstGeom prst="rect">
            <a:avLst/>
          </a:prstGeom>
        </p:spPr>
        <p:txBody>
          <a:bodyPr wrap="square">
            <a:spAutoFit/>
          </a:bodyPr>
          <a:lstStyle/>
          <a:p>
            <a:r>
              <a:rPr lang="en-US" sz="1200" dirty="0">
                <a:solidFill>
                  <a:srgbClr val="1E0000"/>
                </a:solidFill>
              </a:rPr>
              <a:t>C. Gear, </a:t>
            </a:r>
            <a:r>
              <a:rPr lang="en-US" sz="1200" dirty="0" err="1">
                <a:solidFill>
                  <a:srgbClr val="1E0000"/>
                </a:solidFill>
              </a:rPr>
              <a:t>Multirate</a:t>
            </a:r>
            <a:r>
              <a:rPr lang="en-US" sz="1200" dirty="0">
                <a:solidFill>
                  <a:srgbClr val="1E0000"/>
                </a:solidFill>
              </a:rPr>
              <a:t> Methods for Ordinary Differential Equations, Univ. Illinois at Urbana-Champaign, Tech. Rep., 1974.</a:t>
            </a:r>
          </a:p>
        </p:txBody>
      </p:sp>
      <p:sp>
        <p:nvSpPr>
          <p:cNvPr id="6" name="Rectangle 5"/>
          <p:cNvSpPr/>
          <p:nvPr/>
        </p:nvSpPr>
        <p:spPr>
          <a:xfrm>
            <a:off x="388749" y="6172200"/>
            <a:ext cx="8229600" cy="461665"/>
          </a:xfrm>
          <a:prstGeom prst="rect">
            <a:avLst/>
          </a:prstGeom>
        </p:spPr>
        <p:txBody>
          <a:bodyPr wrap="square">
            <a:spAutoFit/>
          </a:bodyPr>
          <a:lstStyle/>
          <a:p>
            <a:r>
              <a:rPr lang="en-US" sz="1200" dirty="0">
                <a:solidFill>
                  <a:srgbClr val="1E0000"/>
                </a:solidFill>
              </a:rPr>
              <a:t>M. Crow and J. G. Chen, “The </a:t>
            </a:r>
            <a:r>
              <a:rPr lang="en-US" sz="1200" dirty="0" err="1">
                <a:solidFill>
                  <a:srgbClr val="1E0000"/>
                </a:solidFill>
              </a:rPr>
              <a:t>multirate</a:t>
            </a:r>
            <a:r>
              <a:rPr lang="en-US" sz="1200" dirty="0">
                <a:solidFill>
                  <a:srgbClr val="1E0000"/>
                </a:solidFill>
              </a:rPr>
              <a:t> method for simulation of power system dynamics,” </a:t>
            </a:r>
            <a:r>
              <a:rPr lang="en-US" sz="1200" i="1" dirty="0">
                <a:solidFill>
                  <a:srgbClr val="1E0000"/>
                </a:solidFill>
              </a:rPr>
              <a:t>IEEE Trans. Power Syst.</a:t>
            </a:r>
            <a:r>
              <a:rPr lang="en-US" sz="1200" dirty="0">
                <a:solidFill>
                  <a:srgbClr val="1E0000"/>
                </a:solidFill>
              </a:rPr>
              <a:t>, vol. 9, no. 3, pp.1684–1690, Aug. 1994.</a:t>
            </a:r>
          </a:p>
        </p:txBody>
      </p:sp>
    </p:spTree>
    <p:extLst>
      <p:ext uri="{BB962C8B-B14F-4D97-AF65-F5344CB8AC3E}">
        <p14:creationId xmlns:p14="http://schemas.microsoft.com/office/powerpoint/2010/main" val="2794926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 Motor Drives</a:t>
            </a:r>
          </a:p>
        </p:txBody>
      </p:sp>
      <p:sp>
        <p:nvSpPr>
          <p:cNvPr id="3" name="Content Placeholder 2"/>
          <p:cNvSpPr>
            <a:spLocks noGrp="1"/>
          </p:cNvSpPr>
          <p:nvPr>
            <p:ph idx="1"/>
          </p:nvPr>
        </p:nvSpPr>
        <p:spPr>
          <a:xfrm>
            <a:off x="365760" y="1280160"/>
            <a:ext cx="8625840" cy="3733800"/>
          </a:xfrm>
        </p:spPr>
        <p:txBody>
          <a:bodyPr/>
          <a:lstStyle/>
          <a:p>
            <a:r>
              <a:rPr lang="en-US" dirty="0"/>
              <a:t>A historical shortcoming of ac motors was their lack of speed control when supplied by a fixed frequency ac</a:t>
            </a:r>
          </a:p>
          <a:p>
            <a:r>
              <a:rPr lang="en-US" dirty="0"/>
              <a:t>With advances in power electronics it is now common to use an ac-ac converter to provide the machine with a varying and controllable ac frequency; this allows for variable speed operation</a:t>
            </a:r>
          </a:p>
          <a:p>
            <a:pPr lvl="1"/>
            <a:r>
              <a:rPr lang="en-US" dirty="0"/>
              <a:t>Known as a variable frequency drives (VFDs)</a:t>
            </a:r>
          </a:p>
          <a:p>
            <a:r>
              <a:rPr lang="en-US" dirty="0">
                <a:highlight>
                  <a:srgbClr val="FFFF00"/>
                </a:highlight>
              </a:rPr>
              <a:t>Variable speed operation can result in significant energy savings – speed becomes on optimization parameter</a:t>
            </a:r>
          </a:p>
          <a:p>
            <a:r>
              <a:rPr lang="en-US" dirty="0">
                <a:highlight>
                  <a:srgbClr val="FFFF00"/>
                </a:highlight>
              </a:rPr>
              <a:t>Commonly use V/Hz control to keep the flux constant</a:t>
            </a:r>
          </a:p>
          <a:p>
            <a:endParaRPr lang="en-US" dirty="0"/>
          </a:p>
        </p:txBody>
      </p:sp>
    </p:spTree>
    <p:extLst>
      <p:ext uri="{BB962C8B-B14F-4D97-AF65-F5344CB8AC3E}">
        <p14:creationId xmlns:p14="http://schemas.microsoft.com/office/powerpoint/2010/main" val="2823380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Better Load Modeling: History of Load Modeling in WECC</a:t>
            </a:r>
          </a:p>
        </p:txBody>
      </p:sp>
      <p:sp>
        <p:nvSpPr>
          <p:cNvPr id="3" name="Content Placeholder 2"/>
          <p:cNvSpPr>
            <a:spLocks noGrp="1"/>
          </p:cNvSpPr>
          <p:nvPr>
            <p:ph idx="1"/>
          </p:nvPr>
        </p:nvSpPr>
        <p:spPr>
          <a:xfrm>
            <a:off x="365760" y="1280160"/>
            <a:ext cx="8702040" cy="4114800"/>
          </a:xfrm>
        </p:spPr>
        <p:txBody>
          <a:bodyPr/>
          <a:lstStyle/>
          <a:p>
            <a:r>
              <a:rPr lang="en-US" dirty="0"/>
              <a:t>1990’s – Constant current real, constant impedance reactive models connected to a transmission bus </a:t>
            </a:r>
          </a:p>
          <a:p>
            <a:pPr lvl="1"/>
            <a:r>
              <a:rPr lang="en-US" dirty="0"/>
              <a:t>IEEE Task Force recommends dynamic load modeling, however it does not get traction in the industry </a:t>
            </a:r>
          </a:p>
          <a:p>
            <a:r>
              <a:rPr lang="en-US" dirty="0"/>
              <a:t>1996 – Model validation study for July 2 and August 10 system outages:</a:t>
            </a:r>
          </a:p>
          <a:p>
            <a:pPr lvl="1"/>
            <a:r>
              <a:rPr lang="en-US" dirty="0"/>
              <a:t>Need for motor load modeling to represent oscillations and voltage decline </a:t>
            </a:r>
          </a:p>
          <a:p>
            <a:r>
              <a:rPr lang="en-US" dirty="0"/>
              <a:t>2000’s – WECC “Interim” Load Model: – 20% of load is represented with induction motors</a:t>
            </a:r>
          </a:p>
          <a:p>
            <a:pPr lvl="1"/>
            <a:r>
              <a:rPr lang="en-US" dirty="0"/>
              <a:t>Tuned to match inter-area oscillations for August 10 1996 and August 4, 2000 oscillation events …</a:t>
            </a:r>
          </a:p>
        </p:txBody>
      </p:sp>
      <p:sp>
        <p:nvSpPr>
          <p:cNvPr id="4" name="Slide Number Placeholder 3"/>
          <p:cNvSpPr>
            <a:spLocks noGrp="1"/>
          </p:cNvSpPr>
          <p:nvPr>
            <p:ph type="sldNum" sz="quarter" idx="4294967295"/>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0AF38EFD-512B-4531-8A51-5AEF24EFF359}" type="slidenum">
              <a:rPr lang="en-US" smtClean="0"/>
              <a:pPr>
                <a:defRPr/>
              </a:pPr>
              <a:t>44</a:t>
            </a:fld>
            <a:endParaRPr lang="en-US" dirty="0"/>
          </a:p>
        </p:txBody>
      </p:sp>
      <p:sp>
        <p:nvSpPr>
          <p:cNvPr id="5" name="Rectangle 4"/>
          <p:cNvSpPr/>
          <p:nvPr/>
        </p:nvSpPr>
        <p:spPr>
          <a:xfrm>
            <a:off x="343989" y="6395906"/>
            <a:ext cx="8305800" cy="338554"/>
          </a:xfrm>
          <a:prstGeom prst="rect">
            <a:avLst/>
          </a:prstGeom>
        </p:spPr>
        <p:txBody>
          <a:bodyPr wrap="square">
            <a:spAutoFit/>
          </a:bodyPr>
          <a:lstStyle/>
          <a:p>
            <a:r>
              <a:rPr lang="en-US" sz="1600" dirty="0">
                <a:solidFill>
                  <a:srgbClr val="1E0000"/>
                </a:solidFill>
              </a:rPr>
              <a:t>Source: certs.lbl.gov/sites/all/files/5-6-kosterev-undrill-load-modeling-in-wecc.pdf</a:t>
            </a:r>
          </a:p>
        </p:txBody>
      </p:sp>
    </p:spTree>
    <p:extLst>
      <p:ext uri="{BB962C8B-B14F-4D97-AF65-F5344CB8AC3E}">
        <p14:creationId xmlns:p14="http://schemas.microsoft.com/office/powerpoint/2010/main" val="2285778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Better Load Modeling: History of Load Modeling in WECC</a:t>
            </a:r>
          </a:p>
        </p:txBody>
      </p:sp>
      <p:sp>
        <p:nvSpPr>
          <p:cNvPr id="3" name="Content Placeholder 2"/>
          <p:cNvSpPr>
            <a:spLocks noGrp="1"/>
          </p:cNvSpPr>
          <p:nvPr>
            <p:ph idx="1"/>
          </p:nvPr>
        </p:nvSpPr>
        <p:spPr>
          <a:xfrm>
            <a:off x="365760" y="1280160"/>
            <a:ext cx="8535987" cy="548640"/>
          </a:xfrm>
        </p:spPr>
        <p:txBody>
          <a:bodyPr/>
          <a:lstStyle/>
          <a:p>
            <a:r>
              <a:rPr lang="en-US" dirty="0"/>
              <a:t>What the simulations done using the interim load model indicated would occur</a:t>
            </a:r>
          </a:p>
        </p:txBody>
      </p:sp>
      <p:sp>
        <p:nvSpPr>
          <p:cNvPr id="4" name="Slide Number Placeholder 3"/>
          <p:cNvSpPr>
            <a:spLocks noGrp="1"/>
          </p:cNvSpPr>
          <p:nvPr>
            <p:ph type="sldNum" sz="quarter" idx="4294967295"/>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0AF38EFD-512B-4531-8A51-5AEF24EFF359}" type="slidenum">
              <a:rPr lang="en-US" smtClean="0"/>
              <a:pPr>
                <a:defRPr/>
              </a:pPr>
              <a:t>45</a:t>
            </a:fld>
            <a:endParaRPr lang="en-US" dirty="0"/>
          </a:p>
        </p:txBody>
      </p:sp>
      <p:sp>
        <p:nvSpPr>
          <p:cNvPr id="5" name="Rectangle 4"/>
          <p:cNvSpPr/>
          <p:nvPr/>
        </p:nvSpPr>
        <p:spPr>
          <a:xfrm>
            <a:off x="343989" y="6395906"/>
            <a:ext cx="8305800" cy="338554"/>
          </a:xfrm>
          <a:prstGeom prst="rect">
            <a:avLst/>
          </a:prstGeom>
        </p:spPr>
        <p:txBody>
          <a:bodyPr wrap="square">
            <a:spAutoFit/>
          </a:bodyPr>
          <a:lstStyle/>
          <a:p>
            <a:r>
              <a:rPr lang="en-US" sz="1600" dirty="0">
                <a:solidFill>
                  <a:srgbClr val="1E0000"/>
                </a:solidFill>
              </a:rPr>
              <a:t>Source: certs.lbl.gov/sites/all/files/5-6-kosterev-undrill-load-modeling-in-wecc.pdf</a:t>
            </a:r>
          </a:p>
        </p:txBody>
      </p:sp>
      <p:pic>
        <p:nvPicPr>
          <p:cNvPr id="2959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337" t="33619" r="36259" b="26380"/>
          <a:stretch/>
        </p:blipFill>
        <p:spPr bwMode="auto">
          <a:xfrm>
            <a:off x="762000" y="2209800"/>
            <a:ext cx="6248400" cy="4053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934200" y="3200400"/>
            <a:ext cx="1830501" cy="1569660"/>
          </a:xfrm>
          <a:prstGeom prst="rect">
            <a:avLst/>
          </a:prstGeom>
          <a:solidFill>
            <a:srgbClr val="FFD4D4"/>
          </a:solidFill>
        </p:spPr>
        <p:txBody>
          <a:bodyPr wrap="none" rtlCol="0">
            <a:spAutoFit/>
          </a:bodyPr>
          <a:lstStyle/>
          <a:p>
            <a:r>
              <a:rPr lang="en-US" sz="2400" dirty="0">
                <a:solidFill>
                  <a:srgbClr val="1E0000"/>
                </a:solidFill>
              </a:rPr>
              <a:t>Vertical scale</a:t>
            </a:r>
            <a:br>
              <a:rPr lang="en-US" sz="2400" dirty="0">
                <a:solidFill>
                  <a:srgbClr val="1E0000"/>
                </a:solidFill>
              </a:rPr>
            </a:br>
            <a:r>
              <a:rPr lang="en-US" sz="2400" dirty="0">
                <a:solidFill>
                  <a:srgbClr val="1E0000"/>
                </a:solidFill>
              </a:rPr>
              <a:t>goes down </a:t>
            </a:r>
            <a:br>
              <a:rPr lang="en-US" sz="2400" dirty="0">
                <a:solidFill>
                  <a:srgbClr val="1E0000"/>
                </a:solidFill>
              </a:rPr>
            </a:br>
            <a:r>
              <a:rPr lang="en-US" sz="2400" dirty="0">
                <a:solidFill>
                  <a:srgbClr val="1E0000"/>
                </a:solidFill>
              </a:rPr>
              <a:t>to about 0.6</a:t>
            </a:r>
            <a:br>
              <a:rPr lang="en-US" sz="2400" dirty="0">
                <a:solidFill>
                  <a:srgbClr val="1E0000"/>
                </a:solidFill>
              </a:rPr>
            </a:br>
            <a:r>
              <a:rPr lang="en-US" sz="2400" dirty="0">
                <a:solidFill>
                  <a:srgbClr val="1E0000"/>
                </a:solidFill>
              </a:rPr>
              <a:t>per unit</a:t>
            </a:r>
          </a:p>
        </p:txBody>
      </p:sp>
    </p:spTree>
    <p:extLst>
      <p:ext uri="{BB962C8B-B14F-4D97-AF65-F5344CB8AC3E}">
        <p14:creationId xmlns:p14="http://schemas.microsoft.com/office/powerpoint/2010/main" val="2462440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Better Load Modeling: History of Load Modeling in WECC</a:t>
            </a:r>
          </a:p>
        </p:txBody>
      </p:sp>
      <p:sp>
        <p:nvSpPr>
          <p:cNvPr id="3" name="Content Placeholder 2"/>
          <p:cNvSpPr>
            <a:spLocks noGrp="1"/>
          </p:cNvSpPr>
          <p:nvPr>
            <p:ph idx="1"/>
          </p:nvPr>
        </p:nvSpPr>
        <p:spPr>
          <a:xfrm>
            <a:off x="365760" y="1280160"/>
            <a:ext cx="8535987" cy="1005840"/>
          </a:xfrm>
        </p:spPr>
        <p:txBody>
          <a:bodyPr/>
          <a:lstStyle/>
          <a:p>
            <a:r>
              <a:rPr lang="en-US" dirty="0"/>
              <a:t>What was actually sometimes occurring, known as </a:t>
            </a:r>
            <a:r>
              <a:rPr lang="en-US" dirty="0">
                <a:highlight>
                  <a:srgbClr val="FFFF00"/>
                </a:highlight>
              </a:rPr>
              <a:t>fault induced delayed voltage recovery </a:t>
            </a:r>
            <a:r>
              <a:rPr lang="en-US" dirty="0"/>
              <a:t>(FIDVR)</a:t>
            </a:r>
          </a:p>
          <a:p>
            <a:pPr lvl="1"/>
            <a:r>
              <a:rPr lang="en-US" dirty="0"/>
              <a:t>Seen in 1980’s; traced to stalling air-conditioning load</a:t>
            </a:r>
          </a:p>
        </p:txBody>
      </p:sp>
      <p:sp>
        <p:nvSpPr>
          <p:cNvPr id="4" name="Slide Number Placeholder 3"/>
          <p:cNvSpPr>
            <a:spLocks noGrp="1"/>
          </p:cNvSpPr>
          <p:nvPr>
            <p:ph type="sldNum" sz="quarter" idx="4294967295"/>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0AF38EFD-512B-4531-8A51-5AEF24EFF359}" type="slidenum">
              <a:rPr lang="en-US" smtClean="0"/>
              <a:pPr>
                <a:defRPr/>
              </a:pPr>
              <a:t>46</a:t>
            </a:fld>
            <a:endParaRPr lang="en-US" dirty="0"/>
          </a:p>
        </p:txBody>
      </p:sp>
      <p:pic>
        <p:nvPicPr>
          <p:cNvPr id="2969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04" t="47999" r="32496" b="10461"/>
          <a:stretch/>
        </p:blipFill>
        <p:spPr bwMode="auto">
          <a:xfrm>
            <a:off x="685800" y="2743200"/>
            <a:ext cx="69088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8895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762000"/>
          </a:xfrm>
        </p:spPr>
        <p:txBody>
          <a:bodyPr/>
          <a:lstStyle/>
          <a:p>
            <a:r>
              <a:rPr lang="en-US" dirty="0"/>
              <a:t>Single Phase Induction Motor Loads</a:t>
            </a:r>
          </a:p>
        </p:txBody>
      </p:sp>
      <p:sp>
        <p:nvSpPr>
          <p:cNvPr id="3" name="Content Placeholder 2"/>
          <p:cNvSpPr>
            <a:spLocks noGrp="1"/>
          </p:cNvSpPr>
          <p:nvPr>
            <p:ph idx="1"/>
          </p:nvPr>
        </p:nvSpPr>
        <p:spPr>
          <a:xfrm>
            <a:off x="365760" y="1280160"/>
            <a:ext cx="8473440" cy="3733800"/>
          </a:xfrm>
        </p:spPr>
        <p:txBody>
          <a:bodyPr/>
          <a:lstStyle/>
          <a:p>
            <a:r>
              <a:rPr lang="en-US" dirty="0"/>
              <a:t>A new load model is one that explicitly represents the behavior of single phase induction motors, which are quite small and stall very quickly</a:t>
            </a:r>
          </a:p>
          <a:p>
            <a:pPr lvl="1"/>
            <a:r>
              <a:rPr lang="en-US" dirty="0"/>
              <a:t>Single phase motors also start slower than an equivalent three phase machine</a:t>
            </a:r>
          </a:p>
          <a:p>
            <a:r>
              <a:rPr lang="en-US" dirty="0"/>
              <a:t>New single phase induction motor model (LD1PAC) is a static model (with the assumption that the dynamics are fast), that algebraically transitions between running and stalled behavior based on the magnitude of the terminal voltage</a:t>
            </a:r>
          </a:p>
          <a:p>
            <a:endParaRPr lang="en-US" dirty="0"/>
          </a:p>
        </p:txBody>
      </p:sp>
      <p:sp>
        <p:nvSpPr>
          <p:cNvPr id="4" name="Slide Number Placeholder 3"/>
          <p:cNvSpPr>
            <a:spLocks noGrp="1"/>
          </p:cNvSpPr>
          <p:nvPr>
            <p:ph type="sldNum" sz="quarter" idx="4294967295"/>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0AF38EFD-512B-4531-8A51-5AEF24EFF359}" type="slidenum">
              <a:rPr lang="en-US" smtClean="0"/>
              <a:pPr>
                <a:defRPr/>
              </a:pPr>
              <a:t>47</a:t>
            </a:fld>
            <a:endParaRPr lang="en-US" dirty="0"/>
          </a:p>
        </p:txBody>
      </p:sp>
    </p:spTree>
    <p:extLst>
      <p:ext uri="{BB962C8B-B14F-4D97-AF65-F5344CB8AC3E}">
        <p14:creationId xmlns:p14="http://schemas.microsoft.com/office/powerpoint/2010/main" val="4287422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Modeling References</a:t>
            </a:r>
          </a:p>
        </p:txBody>
      </p:sp>
      <p:sp>
        <p:nvSpPr>
          <p:cNvPr id="3" name="Content Placeholder 2"/>
          <p:cNvSpPr>
            <a:spLocks noGrp="1"/>
          </p:cNvSpPr>
          <p:nvPr>
            <p:ph idx="1"/>
          </p:nvPr>
        </p:nvSpPr>
        <p:spPr>
          <a:xfrm>
            <a:off x="365760" y="1280160"/>
            <a:ext cx="8625840" cy="3733800"/>
          </a:xfrm>
        </p:spPr>
        <p:txBody>
          <a:bodyPr/>
          <a:lstStyle/>
          <a:p>
            <a:r>
              <a:rPr lang="en-US" dirty="0"/>
              <a:t>Many papers and reports are available!</a:t>
            </a:r>
          </a:p>
          <a:p>
            <a:r>
              <a:rPr lang="en-US" dirty="0"/>
              <a:t>A classic reference on load modeling is by the IEEE Task Force on Load Representation for Dynamic Performance, "Load Representation for Dynamic Performance Analysis," IEEE Trans. on Power Systems, May 1993, pp. 472-48</a:t>
            </a:r>
          </a:p>
          <a:p>
            <a:r>
              <a:rPr lang="en-US" dirty="0"/>
              <a:t>NERC 2016, “Dynamic Load Modeling”; available at </a:t>
            </a:r>
            <a:r>
              <a:rPr lang="en-US" sz="1600" dirty="0">
                <a:hlinkClick r:id="rId2"/>
              </a:rPr>
              <a:t>https://www.nerc.com/comm/PC/LoadModelingTaskForceDL/Dynamic%20Load%20Modeling%20Tech%20Ref%202016-11-14%20-%20FINAL.PDF</a:t>
            </a:r>
            <a:endParaRPr lang="en-US" sz="1600" dirty="0"/>
          </a:p>
          <a:p>
            <a:r>
              <a:rPr lang="en-US" dirty="0"/>
              <a:t>EPRI Technical Guide to Composite Load Modeling, August 2020 (with a draft at </a:t>
            </a:r>
            <a:r>
              <a:rPr lang="en-US"/>
              <a:t>the below link)</a:t>
            </a:r>
            <a:br>
              <a:rPr lang="en-US"/>
            </a:br>
            <a:r>
              <a:rPr lang="en-US" sz="1200"/>
              <a:t>https</a:t>
            </a:r>
            <a:r>
              <a:rPr lang="en-US" sz="1200" dirty="0"/>
              <a:t>://www.wecc.org/Administrative/Mitra%20-</a:t>
            </a:r>
            <a:r>
              <a:rPr lang="en-US" sz="1200"/>
              <a:t>%20Technical%20Guide%20on%20Composite%20Load%20Modeling.pdf</a:t>
            </a:r>
            <a:endParaRPr lang="en-US" sz="1200" dirty="0"/>
          </a:p>
          <a:p>
            <a:pPr marL="0" indent="0">
              <a:buNone/>
            </a:pPr>
            <a:endParaRPr lang="en-US" sz="1600" dirty="0"/>
          </a:p>
        </p:txBody>
      </p:sp>
    </p:spTree>
    <p:extLst>
      <p:ext uri="{BB962C8B-B14F-4D97-AF65-F5344CB8AC3E}">
        <p14:creationId xmlns:p14="http://schemas.microsoft.com/office/powerpoint/2010/main" val="4210322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ZIP Load Model</a:t>
            </a:r>
          </a:p>
        </p:txBody>
      </p:sp>
      <p:sp>
        <p:nvSpPr>
          <p:cNvPr id="3" name="Content Placeholder 2"/>
          <p:cNvSpPr>
            <a:spLocks noGrp="1"/>
          </p:cNvSpPr>
          <p:nvPr>
            <p:ph idx="1"/>
          </p:nvPr>
        </p:nvSpPr>
        <p:spPr>
          <a:xfrm>
            <a:off x="365760" y="1280160"/>
            <a:ext cx="8625840" cy="3733800"/>
          </a:xfrm>
        </p:spPr>
        <p:txBody>
          <a:bodyPr/>
          <a:lstStyle/>
          <a:p>
            <a:r>
              <a:rPr lang="en-US" dirty="0"/>
              <a:t>Another common static load model is the ZIP, in which the load is represented as</a:t>
            </a:r>
          </a:p>
          <a:p>
            <a:endParaRPr lang="en-US" dirty="0"/>
          </a:p>
          <a:p>
            <a:endParaRPr lang="en-US" dirty="0"/>
          </a:p>
          <a:p>
            <a:endParaRPr lang="en-US" dirty="0"/>
          </a:p>
          <a:p>
            <a:r>
              <a:rPr lang="en-US" dirty="0"/>
              <a:t>Some models allow more general voltage dependence</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36774416"/>
              </p:ext>
            </p:extLst>
          </p:nvPr>
        </p:nvGraphicFramePr>
        <p:xfrm>
          <a:off x="811213" y="2201863"/>
          <a:ext cx="6051550" cy="1576387"/>
        </p:xfrm>
        <a:graphic>
          <a:graphicData uri="http://schemas.openxmlformats.org/presentationml/2006/ole">
            <mc:AlternateContent xmlns:mc="http://schemas.openxmlformats.org/markup-compatibility/2006">
              <mc:Choice xmlns:v="urn:schemas-microsoft-com:vml" Requires="v">
                <p:oleObj spid="_x0000_s299026" name="Equation" r:id="rId3" imgW="2730240" imgH="711000" progId="Equation.DSMT4">
                  <p:embed/>
                </p:oleObj>
              </mc:Choice>
              <mc:Fallback>
                <p:oleObj name="Equation" r:id="rId3" imgW="2730240" imgH="711000" progId="Equation.DSMT4">
                  <p:embed/>
                  <p:pic>
                    <p:nvPicPr>
                      <p:cNvPr id="0" name=""/>
                      <p:cNvPicPr>
                        <a:picLocks noChangeAspect="1" noChangeArrowheads="1"/>
                      </p:cNvPicPr>
                      <p:nvPr/>
                    </p:nvPicPr>
                    <p:blipFill>
                      <a:blip r:embed="rId4"/>
                      <a:srcRect/>
                      <a:stretch>
                        <a:fillRect/>
                      </a:stretch>
                    </p:blipFill>
                    <p:spPr bwMode="auto">
                      <a:xfrm>
                        <a:off x="811213" y="2201863"/>
                        <a:ext cx="605155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93437010"/>
              </p:ext>
            </p:extLst>
          </p:nvPr>
        </p:nvGraphicFramePr>
        <p:xfrm>
          <a:off x="838200" y="4267200"/>
          <a:ext cx="7010400" cy="1576387"/>
        </p:xfrm>
        <a:graphic>
          <a:graphicData uri="http://schemas.openxmlformats.org/presentationml/2006/ole">
            <mc:AlternateContent xmlns:mc="http://schemas.openxmlformats.org/markup-compatibility/2006">
              <mc:Choice xmlns:v="urn:schemas-microsoft-com:vml" Requires="v">
                <p:oleObj spid="_x0000_s299027" name="Equation" r:id="rId5" imgW="3162240" imgH="711000" progId="Equation.DSMT4">
                  <p:embed/>
                </p:oleObj>
              </mc:Choice>
              <mc:Fallback>
                <p:oleObj name="Equation" r:id="rId5" imgW="3162240" imgH="711000" progId="Equation.DSMT4">
                  <p:embed/>
                  <p:pic>
                    <p:nvPicPr>
                      <p:cNvPr id="0" name=""/>
                      <p:cNvPicPr>
                        <a:picLocks noChangeAspect="1" noChangeArrowheads="1"/>
                      </p:cNvPicPr>
                      <p:nvPr/>
                    </p:nvPicPr>
                    <p:blipFill>
                      <a:blip r:embed="rId6"/>
                      <a:srcRect/>
                      <a:stretch>
                        <a:fillRect/>
                      </a:stretch>
                    </p:blipFill>
                    <p:spPr bwMode="auto">
                      <a:xfrm>
                        <a:off x="838200" y="4267200"/>
                        <a:ext cx="701040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838200" y="5943600"/>
            <a:ext cx="6649577" cy="461665"/>
          </a:xfrm>
          <a:prstGeom prst="rect">
            <a:avLst/>
          </a:prstGeom>
          <a:solidFill>
            <a:srgbClr val="FFD4D4"/>
          </a:solidFill>
        </p:spPr>
        <p:txBody>
          <a:bodyPr wrap="none" rtlCol="0">
            <a:spAutoFit/>
          </a:bodyPr>
          <a:lstStyle/>
          <a:p>
            <a:r>
              <a:rPr lang="en-US" sz="2400" dirty="0">
                <a:solidFill>
                  <a:srgbClr val="1E0000"/>
                </a:solidFill>
              </a:rPr>
              <a:t>The voltage exponent for reactive power is often &gt; 2</a:t>
            </a:r>
          </a:p>
        </p:txBody>
      </p:sp>
    </p:spTree>
    <p:extLst>
      <p:ext uri="{BB962C8B-B14F-4D97-AF65-F5344CB8AC3E}">
        <p14:creationId xmlns:p14="http://schemas.microsoft.com/office/powerpoint/2010/main" val="4064989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ZIP Model Coefficients</a:t>
            </a:r>
          </a:p>
        </p:txBody>
      </p:sp>
      <p:sp>
        <p:nvSpPr>
          <p:cNvPr id="3" name="Content Placeholder 2"/>
          <p:cNvSpPr>
            <a:spLocks noGrp="1"/>
          </p:cNvSpPr>
          <p:nvPr>
            <p:ph idx="1"/>
          </p:nvPr>
        </p:nvSpPr>
        <p:spPr>
          <a:xfrm>
            <a:off x="365760" y="1280160"/>
            <a:ext cx="8625840" cy="3438489"/>
          </a:xfrm>
        </p:spPr>
        <p:txBody>
          <a:bodyPr/>
          <a:lstStyle/>
          <a:p>
            <a:r>
              <a:rPr lang="en-US" sz="2400" dirty="0"/>
              <a:t>An interesting paper on the experimental determination of the ZIP parameters is A. </a:t>
            </a:r>
            <a:r>
              <a:rPr lang="en-US" sz="2400" dirty="0" err="1"/>
              <a:t>Bokhari</a:t>
            </a:r>
            <a:r>
              <a:rPr lang="en-US" sz="2400" dirty="0"/>
              <a:t>, et. al., "Experimental Determination of the ZIP Coefficients for Modern Residential and Commercial Loads, and Industrial Loads," IEEE Trans. Power Delivery, 2014</a:t>
            </a:r>
          </a:p>
          <a:p>
            <a:pPr lvl="1"/>
            <a:r>
              <a:rPr lang="en-US" dirty="0"/>
              <a:t>Presents test results for loads as voltage is varied; also highlights that load behavior changes with newer technologies</a:t>
            </a:r>
          </a:p>
          <a:p>
            <a:pPr lvl="2"/>
            <a:r>
              <a:rPr lang="en-US" dirty="0"/>
              <a:t>Below figure (part of fig 4 of paper), compares real and reactive behavior of light ballast </a:t>
            </a:r>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74466"/>
          <a:stretch/>
        </p:blipFill>
        <p:spPr bwMode="auto">
          <a:xfrm>
            <a:off x="1600200" y="4876800"/>
            <a:ext cx="5791200" cy="1761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142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ZIP Model Coefficients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33" t="14924" r="19565" b="730"/>
          <a:stretch/>
        </p:blipFill>
        <p:spPr bwMode="auto">
          <a:xfrm>
            <a:off x="457200" y="1234385"/>
            <a:ext cx="6172200" cy="512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0" y="6355025"/>
            <a:ext cx="5202450" cy="400110"/>
          </a:xfrm>
          <a:prstGeom prst="rect">
            <a:avLst/>
          </a:prstGeom>
          <a:noFill/>
        </p:spPr>
        <p:txBody>
          <a:bodyPr wrap="none" rtlCol="0">
            <a:spAutoFit/>
          </a:bodyPr>
          <a:lstStyle/>
          <a:p>
            <a:r>
              <a:rPr lang="en-US" sz="2000" dirty="0">
                <a:solidFill>
                  <a:srgbClr val="1E0000"/>
                </a:solidFill>
              </a:rPr>
              <a:t>A portion of Table VII from </a:t>
            </a:r>
            <a:r>
              <a:rPr lang="en-US" sz="2000" dirty="0" err="1">
                <a:solidFill>
                  <a:srgbClr val="1E0000"/>
                </a:solidFill>
              </a:rPr>
              <a:t>Bokhari</a:t>
            </a:r>
            <a:r>
              <a:rPr lang="en-US" sz="2000" dirty="0">
                <a:solidFill>
                  <a:srgbClr val="1E0000"/>
                </a:solidFill>
              </a:rPr>
              <a:t> 2014 paper </a:t>
            </a:r>
          </a:p>
        </p:txBody>
      </p:sp>
      <p:sp>
        <p:nvSpPr>
          <p:cNvPr id="6" name="TextBox 5"/>
          <p:cNvSpPr txBox="1"/>
          <p:nvPr/>
        </p:nvSpPr>
        <p:spPr>
          <a:xfrm>
            <a:off x="6705600" y="1532546"/>
            <a:ext cx="2012923" cy="4524315"/>
          </a:xfrm>
          <a:prstGeom prst="rect">
            <a:avLst/>
          </a:prstGeom>
          <a:solidFill>
            <a:srgbClr val="FFD4D4"/>
          </a:solidFill>
        </p:spPr>
        <p:txBody>
          <a:bodyPr wrap="none" rtlCol="0">
            <a:spAutoFit/>
          </a:bodyPr>
          <a:lstStyle/>
          <a:p>
            <a:r>
              <a:rPr lang="en-US" sz="2400" dirty="0">
                <a:solidFill>
                  <a:srgbClr val="1E0000"/>
                </a:solidFill>
              </a:rPr>
              <a:t>The Z,I,P </a:t>
            </a:r>
            <a:br>
              <a:rPr lang="en-US" sz="2400" dirty="0">
                <a:solidFill>
                  <a:srgbClr val="1E0000"/>
                </a:solidFill>
              </a:rPr>
            </a:br>
            <a:r>
              <a:rPr lang="en-US" sz="2400" dirty="0">
                <a:solidFill>
                  <a:srgbClr val="1E0000"/>
                </a:solidFill>
              </a:rPr>
              <a:t>coefficients</a:t>
            </a:r>
            <a:br>
              <a:rPr lang="en-US" sz="2400" dirty="0">
                <a:solidFill>
                  <a:srgbClr val="1E0000"/>
                </a:solidFill>
              </a:rPr>
            </a:br>
            <a:r>
              <a:rPr lang="en-US" sz="2400" dirty="0">
                <a:solidFill>
                  <a:srgbClr val="1E0000"/>
                </a:solidFill>
              </a:rPr>
              <a:t>sum to zero;</a:t>
            </a:r>
            <a:br>
              <a:rPr lang="en-US" sz="2400" dirty="0">
                <a:solidFill>
                  <a:srgbClr val="1E0000"/>
                </a:solidFill>
              </a:rPr>
            </a:br>
            <a:r>
              <a:rPr lang="en-US" sz="2400" dirty="0">
                <a:solidFill>
                  <a:srgbClr val="1E0000"/>
                </a:solidFill>
              </a:rPr>
              <a:t>note that for</a:t>
            </a:r>
            <a:br>
              <a:rPr lang="en-US" sz="2400" dirty="0">
                <a:solidFill>
                  <a:srgbClr val="1E0000"/>
                </a:solidFill>
              </a:rPr>
            </a:br>
            <a:r>
              <a:rPr lang="en-US" sz="2400" dirty="0">
                <a:solidFill>
                  <a:srgbClr val="1E0000"/>
                </a:solidFill>
              </a:rPr>
              <a:t>some models</a:t>
            </a:r>
            <a:br>
              <a:rPr lang="en-US" sz="2400" dirty="0">
                <a:solidFill>
                  <a:srgbClr val="1E0000"/>
                </a:solidFill>
              </a:rPr>
            </a:br>
            <a:r>
              <a:rPr lang="en-US" sz="2400" dirty="0">
                <a:solidFill>
                  <a:srgbClr val="1E0000"/>
                </a:solidFill>
              </a:rPr>
              <a:t>the absolute</a:t>
            </a:r>
            <a:br>
              <a:rPr lang="en-US" sz="2400" dirty="0">
                <a:solidFill>
                  <a:srgbClr val="1E0000"/>
                </a:solidFill>
              </a:rPr>
            </a:br>
            <a:r>
              <a:rPr lang="en-US" sz="2400" dirty="0">
                <a:solidFill>
                  <a:srgbClr val="1E0000"/>
                </a:solidFill>
              </a:rPr>
              <a:t>values of the</a:t>
            </a:r>
            <a:br>
              <a:rPr lang="en-US" sz="2400" dirty="0">
                <a:solidFill>
                  <a:srgbClr val="1E0000"/>
                </a:solidFill>
              </a:rPr>
            </a:br>
            <a:r>
              <a:rPr lang="en-US" sz="2400" dirty="0">
                <a:solidFill>
                  <a:srgbClr val="1E0000"/>
                </a:solidFill>
              </a:rPr>
              <a:t>parameters </a:t>
            </a:r>
            <a:br>
              <a:rPr lang="en-US" sz="2400" dirty="0">
                <a:solidFill>
                  <a:srgbClr val="1E0000"/>
                </a:solidFill>
              </a:rPr>
            </a:br>
            <a:r>
              <a:rPr lang="en-US" sz="2400" dirty="0">
                <a:solidFill>
                  <a:srgbClr val="1E0000"/>
                </a:solidFill>
              </a:rPr>
              <a:t>are quite large,</a:t>
            </a:r>
            <a:br>
              <a:rPr lang="en-US" sz="2400" dirty="0">
                <a:solidFill>
                  <a:srgbClr val="1E0000"/>
                </a:solidFill>
              </a:rPr>
            </a:br>
            <a:r>
              <a:rPr lang="en-US" sz="2400" dirty="0">
                <a:solidFill>
                  <a:srgbClr val="1E0000"/>
                </a:solidFill>
              </a:rPr>
              <a:t>indicating</a:t>
            </a:r>
            <a:br>
              <a:rPr lang="en-US" sz="2400" dirty="0">
                <a:solidFill>
                  <a:srgbClr val="1E0000"/>
                </a:solidFill>
              </a:rPr>
            </a:br>
            <a:r>
              <a:rPr lang="en-US" sz="2400" dirty="0">
                <a:solidFill>
                  <a:srgbClr val="1E0000"/>
                </a:solidFill>
              </a:rPr>
              <a:t>a difficult </a:t>
            </a:r>
            <a:br>
              <a:rPr lang="en-US" sz="2400" dirty="0">
                <a:solidFill>
                  <a:srgbClr val="1E0000"/>
                </a:solidFill>
              </a:rPr>
            </a:br>
            <a:r>
              <a:rPr lang="en-US" sz="2400" dirty="0">
                <a:solidFill>
                  <a:srgbClr val="1E0000"/>
                </a:solidFill>
              </a:rPr>
              <a:t>fit</a:t>
            </a:r>
          </a:p>
        </p:txBody>
      </p:sp>
      <p:grpSp>
        <p:nvGrpSpPr>
          <p:cNvPr id="17" name="Group 16">
            <a:extLst>
              <a:ext uri="{FF2B5EF4-FFF2-40B4-BE49-F238E27FC236}">
                <a16:creationId xmlns:a16="http://schemas.microsoft.com/office/drawing/2014/main" id="{3235C034-8F65-4C90-8BE0-E8EE6E76EEA9}"/>
              </a:ext>
            </a:extLst>
          </p:cNvPr>
          <p:cNvGrpSpPr/>
          <p:nvPr/>
        </p:nvGrpSpPr>
        <p:grpSpPr>
          <a:xfrm>
            <a:off x="6716271" y="2919060"/>
            <a:ext cx="2413080" cy="1303920"/>
            <a:chOff x="6716271" y="2919060"/>
            <a:chExt cx="2413080" cy="1303920"/>
          </a:xfrm>
        </p:grpSpPr>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36FF2996-E5A5-4993-AEF4-4E4782B0B8FF}"/>
                    </a:ext>
                  </a:extLst>
                </p14:cNvPr>
                <p14:cNvContentPartPr/>
                <p14:nvPr/>
              </p14:nvContentPartPr>
              <p14:xfrm>
                <a:off x="6716271" y="3392460"/>
                <a:ext cx="1541880" cy="830520"/>
              </p14:xfrm>
            </p:contentPart>
          </mc:Choice>
          <mc:Fallback>
            <p:pic>
              <p:nvPicPr>
                <p:cNvPr id="3" name="Ink 2">
                  <a:extLst>
                    <a:ext uri="{FF2B5EF4-FFF2-40B4-BE49-F238E27FC236}">
                      <a16:creationId xmlns:a16="http://schemas.microsoft.com/office/drawing/2014/main" id="{36FF2996-E5A5-4993-AEF4-4E4782B0B8FF}"/>
                    </a:ext>
                  </a:extLst>
                </p:cNvPr>
                <p:cNvPicPr/>
                <p:nvPr/>
              </p:nvPicPr>
              <p:blipFill>
                <a:blip r:embed="rId4"/>
                <a:stretch>
                  <a:fillRect/>
                </a:stretch>
              </p:blipFill>
              <p:spPr>
                <a:xfrm>
                  <a:off x="6707631" y="3383460"/>
                  <a:ext cx="1559520" cy="848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8BDF71E5-0341-4B8F-8CCE-63BCF4E22C15}"/>
                    </a:ext>
                  </a:extLst>
                </p14:cNvPr>
                <p14:cNvContentPartPr/>
                <p14:nvPr/>
              </p14:nvContentPartPr>
              <p14:xfrm>
                <a:off x="7727871" y="3298860"/>
                <a:ext cx="684360" cy="262080"/>
              </p14:xfrm>
            </p:contentPart>
          </mc:Choice>
          <mc:Fallback>
            <p:pic>
              <p:nvPicPr>
                <p:cNvPr id="7" name="Ink 6">
                  <a:extLst>
                    <a:ext uri="{FF2B5EF4-FFF2-40B4-BE49-F238E27FC236}">
                      <a16:creationId xmlns:a16="http://schemas.microsoft.com/office/drawing/2014/main" id="{8BDF71E5-0341-4B8F-8CCE-63BCF4E22C15}"/>
                    </a:ext>
                  </a:extLst>
                </p:cNvPr>
                <p:cNvPicPr/>
                <p:nvPr/>
              </p:nvPicPr>
              <p:blipFill>
                <a:blip r:embed="rId6"/>
                <a:stretch>
                  <a:fillRect/>
                </a:stretch>
              </p:blipFill>
              <p:spPr>
                <a:xfrm>
                  <a:off x="7719231" y="3290220"/>
                  <a:ext cx="70200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9C77C37A-BCB8-43FC-ADA2-CEFCA8EC86A7}"/>
                    </a:ext>
                  </a:extLst>
                </p14:cNvPr>
                <p14:cNvContentPartPr/>
                <p14:nvPr/>
              </p14:nvContentPartPr>
              <p14:xfrm>
                <a:off x="8475231" y="3192300"/>
                <a:ext cx="135000" cy="283680"/>
              </p14:xfrm>
            </p:contentPart>
          </mc:Choice>
          <mc:Fallback>
            <p:pic>
              <p:nvPicPr>
                <p:cNvPr id="8" name="Ink 7">
                  <a:extLst>
                    <a:ext uri="{FF2B5EF4-FFF2-40B4-BE49-F238E27FC236}">
                      <a16:creationId xmlns:a16="http://schemas.microsoft.com/office/drawing/2014/main" id="{9C77C37A-BCB8-43FC-ADA2-CEFCA8EC86A7}"/>
                    </a:ext>
                  </a:extLst>
                </p:cNvPr>
                <p:cNvPicPr/>
                <p:nvPr/>
              </p:nvPicPr>
              <p:blipFill>
                <a:blip r:embed="rId8"/>
                <a:stretch>
                  <a:fillRect/>
                </a:stretch>
              </p:blipFill>
              <p:spPr>
                <a:xfrm>
                  <a:off x="8466591" y="3183300"/>
                  <a:ext cx="15264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C81498AC-632C-44E2-BA95-67B45790DEF7}"/>
                    </a:ext>
                  </a:extLst>
                </p14:cNvPr>
                <p14:cNvContentPartPr/>
                <p14:nvPr/>
              </p14:nvContentPartPr>
              <p14:xfrm>
                <a:off x="8603751" y="3277980"/>
                <a:ext cx="92520" cy="115920"/>
              </p14:xfrm>
            </p:contentPart>
          </mc:Choice>
          <mc:Fallback>
            <p:pic>
              <p:nvPicPr>
                <p:cNvPr id="9" name="Ink 8">
                  <a:extLst>
                    <a:ext uri="{FF2B5EF4-FFF2-40B4-BE49-F238E27FC236}">
                      <a16:creationId xmlns:a16="http://schemas.microsoft.com/office/drawing/2014/main" id="{C81498AC-632C-44E2-BA95-67B45790DEF7}"/>
                    </a:ext>
                  </a:extLst>
                </p:cNvPr>
                <p:cNvPicPr/>
                <p:nvPr/>
              </p:nvPicPr>
              <p:blipFill>
                <a:blip r:embed="rId10"/>
                <a:stretch>
                  <a:fillRect/>
                </a:stretch>
              </p:blipFill>
              <p:spPr>
                <a:xfrm>
                  <a:off x="8594751" y="3268980"/>
                  <a:ext cx="1101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F169E000-21F2-4240-A6A4-AC9505003FA7}"/>
                    </a:ext>
                  </a:extLst>
                </p14:cNvPr>
                <p14:cNvContentPartPr/>
                <p14:nvPr/>
              </p14:nvContentPartPr>
              <p14:xfrm>
                <a:off x="8712831" y="3191220"/>
                <a:ext cx="360" cy="198360"/>
              </p14:xfrm>
            </p:contentPart>
          </mc:Choice>
          <mc:Fallback>
            <p:pic>
              <p:nvPicPr>
                <p:cNvPr id="10" name="Ink 9">
                  <a:extLst>
                    <a:ext uri="{FF2B5EF4-FFF2-40B4-BE49-F238E27FC236}">
                      <a16:creationId xmlns:a16="http://schemas.microsoft.com/office/drawing/2014/main" id="{F169E000-21F2-4240-A6A4-AC9505003FA7}"/>
                    </a:ext>
                  </a:extLst>
                </p:cNvPr>
                <p:cNvPicPr/>
                <p:nvPr/>
              </p:nvPicPr>
              <p:blipFill>
                <a:blip r:embed="rId12"/>
                <a:stretch>
                  <a:fillRect/>
                </a:stretch>
              </p:blipFill>
              <p:spPr>
                <a:xfrm>
                  <a:off x="8704191" y="3182580"/>
                  <a:ext cx="1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DC5F7229-ACD7-4DEB-8F60-CE243FDE197E}"/>
                    </a:ext>
                  </a:extLst>
                </p14:cNvPr>
                <p14:cNvContentPartPr/>
                <p14:nvPr/>
              </p14:nvContentPartPr>
              <p14:xfrm>
                <a:off x="8791671" y="3103380"/>
                <a:ext cx="59040" cy="200880"/>
              </p14:xfrm>
            </p:contentPart>
          </mc:Choice>
          <mc:Fallback>
            <p:pic>
              <p:nvPicPr>
                <p:cNvPr id="11" name="Ink 10">
                  <a:extLst>
                    <a:ext uri="{FF2B5EF4-FFF2-40B4-BE49-F238E27FC236}">
                      <a16:creationId xmlns:a16="http://schemas.microsoft.com/office/drawing/2014/main" id="{DC5F7229-ACD7-4DEB-8F60-CE243FDE197E}"/>
                    </a:ext>
                  </a:extLst>
                </p:cNvPr>
                <p:cNvPicPr/>
                <p:nvPr/>
              </p:nvPicPr>
              <p:blipFill>
                <a:blip r:embed="rId14"/>
                <a:stretch>
                  <a:fillRect/>
                </a:stretch>
              </p:blipFill>
              <p:spPr>
                <a:xfrm>
                  <a:off x="8783031" y="3094380"/>
                  <a:ext cx="766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653E1E5F-1140-4FF9-B0C5-4F89168BA3A8}"/>
                    </a:ext>
                  </a:extLst>
                </p14:cNvPr>
                <p14:cNvContentPartPr/>
                <p14:nvPr/>
              </p14:nvContentPartPr>
              <p14:xfrm>
                <a:off x="8739111" y="3112380"/>
                <a:ext cx="101160" cy="61560"/>
              </p14:xfrm>
            </p:contentPart>
          </mc:Choice>
          <mc:Fallback>
            <p:pic>
              <p:nvPicPr>
                <p:cNvPr id="12" name="Ink 11">
                  <a:extLst>
                    <a:ext uri="{FF2B5EF4-FFF2-40B4-BE49-F238E27FC236}">
                      <a16:creationId xmlns:a16="http://schemas.microsoft.com/office/drawing/2014/main" id="{653E1E5F-1140-4FF9-B0C5-4F89168BA3A8}"/>
                    </a:ext>
                  </a:extLst>
                </p:cNvPr>
                <p:cNvPicPr/>
                <p:nvPr/>
              </p:nvPicPr>
              <p:blipFill>
                <a:blip r:embed="rId16"/>
                <a:stretch>
                  <a:fillRect/>
                </a:stretch>
              </p:blipFill>
              <p:spPr>
                <a:xfrm>
                  <a:off x="8730111" y="3103740"/>
                  <a:ext cx="118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AB683EE9-DA5F-4F67-B1AF-30D5171EEC9C}"/>
                    </a:ext>
                  </a:extLst>
                </p14:cNvPr>
                <p14:cNvContentPartPr/>
                <p14:nvPr/>
              </p14:nvContentPartPr>
              <p14:xfrm>
                <a:off x="8915151" y="3199860"/>
                <a:ext cx="360" cy="360"/>
              </p14:xfrm>
            </p:contentPart>
          </mc:Choice>
          <mc:Fallback>
            <p:pic>
              <p:nvPicPr>
                <p:cNvPr id="13" name="Ink 12">
                  <a:extLst>
                    <a:ext uri="{FF2B5EF4-FFF2-40B4-BE49-F238E27FC236}">
                      <a16:creationId xmlns:a16="http://schemas.microsoft.com/office/drawing/2014/main" id="{AB683EE9-DA5F-4F67-B1AF-30D5171EEC9C}"/>
                    </a:ext>
                  </a:extLst>
                </p:cNvPr>
                <p:cNvPicPr/>
                <p:nvPr/>
              </p:nvPicPr>
              <p:blipFill>
                <a:blip r:embed="rId18"/>
                <a:stretch>
                  <a:fillRect/>
                </a:stretch>
              </p:blipFill>
              <p:spPr>
                <a:xfrm>
                  <a:off x="8906511" y="31912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D15A372C-0AF0-4DDC-8DB0-31469641DC1D}"/>
                    </a:ext>
                  </a:extLst>
                </p14:cNvPr>
                <p14:cNvContentPartPr/>
                <p14:nvPr/>
              </p14:nvContentPartPr>
              <p14:xfrm>
                <a:off x="8958711" y="2919060"/>
                <a:ext cx="170640" cy="342000"/>
              </p14:xfrm>
            </p:contentPart>
          </mc:Choice>
          <mc:Fallback>
            <p:pic>
              <p:nvPicPr>
                <p:cNvPr id="15" name="Ink 14">
                  <a:extLst>
                    <a:ext uri="{FF2B5EF4-FFF2-40B4-BE49-F238E27FC236}">
                      <a16:creationId xmlns:a16="http://schemas.microsoft.com/office/drawing/2014/main" id="{D15A372C-0AF0-4DDC-8DB0-31469641DC1D}"/>
                    </a:ext>
                  </a:extLst>
                </p:cNvPr>
                <p:cNvPicPr/>
                <p:nvPr/>
              </p:nvPicPr>
              <p:blipFill>
                <a:blip r:embed="rId20"/>
                <a:stretch>
                  <a:fillRect/>
                </a:stretch>
              </p:blipFill>
              <p:spPr>
                <a:xfrm>
                  <a:off x="8950071" y="2910060"/>
                  <a:ext cx="18828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Ink 15">
                  <a:extLst>
                    <a:ext uri="{FF2B5EF4-FFF2-40B4-BE49-F238E27FC236}">
                      <a16:creationId xmlns:a16="http://schemas.microsoft.com/office/drawing/2014/main" id="{77AE19D7-CB03-4995-A78C-187CE7821AE6}"/>
                    </a:ext>
                  </a:extLst>
                </p14:cNvPr>
                <p14:cNvContentPartPr/>
                <p14:nvPr/>
              </p14:nvContentPartPr>
              <p14:xfrm>
                <a:off x="8976711" y="3419820"/>
                <a:ext cx="360" cy="9000"/>
              </p14:xfrm>
            </p:contentPart>
          </mc:Choice>
          <mc:Fallback>
            <p:pic>
              <p:nvPicPr>
                <p:cNvPr id="16" name="Ink 15">
                  <a:extLst>
                    <a:ext uri="{FF2B5EF4-FFF2-40B4-BE49-F238E27FC236}">
                      <a16:creationId xmlns:a16="http://schemas.microsoft.com/office/drawing/2014/main" id="{77AE19D7-CB03-4995-A78C-187CE7821AE6}"/>
                    </a:ext>
                  </a:extLst>
                </p:cNvPr>
                <p:cNvPicPr/>
                <p:nvPr/>
              </p:nvPicPr>
              <p:blipFill>
                <a:blip r:embed="rId22"/>
                <a:stretch>
                  <a:fillRect/>
                </a:stretch>
              </p:blipFill>
              <p:spPr>
                <a:xfrm>
                  <a:off x="8967711" y="3410820"/>
                  <a:ext cx="18000" cy="26640"/>
                </a:xfrm>
                <a:prstGeom prst="rect">
                  <a:avLst/>
                </a:prstGeom>
              </p:spPr>
            </p:pic>
          </mc:Fallback>
        </mc:AlternateContent>
      </p:grpSp>
      <p:grpSp>
        <p:nvGrpSpPr>
          <p:cNvPr id="21" name="Group 20">
            <a:extLst>
              <a:ext uri="{FF2B5EF4-FFF2-40B4-BE49-F238E27FC236}">
                <a16:creationId xmlns:a16="http://schemas.microsoft.com/office/drawing/2014/main" id="{DC14D412-E36F-47AE-99E6-13D820D57EC1}"/>
              </a:ext>
            </a:extLst>
          </p:cNvPr>
          <p:cNvGrpSpPr/>
          <p:nvPr/>
        </p:nvGrpSpPr>
        <p:grpSpPr>
          <a:xfrm>
            <a:off x="6760191" y="5274180"/>
            <a:ext cx="1568520" cy="811800"/>
            <a:chOff x="6760191" y="5274180"/>
            <a:chExt cx="1568520" cy="811800"/>
          </a:xfrm>
        </p:grpSpPr>
        <mc:AlternateContent xmlns:mc="http://schemas.openxmlformats.org/markup-compatibility/2006">
          <mc:Choice xmlns:p14="http://schemas.microsoft.com/office/powerpoint/2010/main" Requires="p14">
            <p:contentPart p14:bwMode="auto" r:id="rId23">
              <p14:nvContentPartPr>
                <p14:cNvPr id="18" name="Ink 17">
                  <a:extLst>
                    <a:ext uri="{FF2B5EF4-FFF2-40B4-BE49-F238E27FC236}">
                      <a16:creationId xmlns:a16="http://schemas.microsoft.com/office/drawing/2014/main" id="{BC85D681-FA9C-468E-BADC-7C92EFA2FB0F}"/>
                    </a:ext>
                  </a:extLst>
                </p14:cNvPr>
                <p14:cNvContentPartPr/>
                <p14:nvPr/>
              </p14:nvContentPartPr>
              <p14:xfrm>
                <a:off x="6760191" y="5274180"/>
                <a:ext cx="1276920" cy="811800"/>
              </p14:xfrm>
            </p:contentPart>
          </mc:Choice>
          <mc:Fallback>
            <p:pic>
              <p:nvPicPr>
                <p:cNvPr id="18" name="Ink 17">
                  <a:extLst>
                    <a:ext uri="{FF2B5EF4-FFF2-40B4-BE49-F238E27FC236}">
                      <a16:creationId xmlns:a16="http://schemas.microsoft.com/office/drawing/2014/main" id="{BC85D681-FA9C-468E-BADC-7C92EFA2FB0F}"/>
                    </a:ext>
                  </a:extLst>
                </p:cNvPr>
                <p:cNvPicPr/>
                <p:nvPr/>
              </p:nvPicPr>
              <p:blipFill>
                <a:blip r:embed="rId24"/>
                <a:stretch>
                  <a:fillRect/>
                </a:stretch>
              </p:blipFill>
              <p:spPr>
                <a:xfrm>
                  <a:off x="6751551" y="5265180"/>
                  <a:ext cx="1294560" cy="829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Ink 18">
                  <a:extLst>
                    <a:ext uri="{FF2B5EF4-FFF2-40B4-BE49-F238E27FC236}">
                      <a16:creationId xmlns:a16="http://schemas.microsoft.com/office/drawing/2014/main" id="{A137F7CB-EB06-4AC6-BB38-5016EAEA1DFE}"/>
                    </a:ext>
                  </a:extLst>
                </p14:cNvPr>
                <p14:cNvContentPartPr/>
                <p14:nvPr/>
              </p14:nvContentPartPr>
              <p14:xfrm>
                <a:off x="8246271" y="5363460"/>
                <a:ext cx="82440" cy="226800"/>
              </p14:xfrm>
            </p:contentPart>
          </mc:Choice>
          <mc:Fallback>
            <p:pic>
              <p:nvPicPr>
                <p:cNvPr id="19" name="Ink 18">
                  <a:extLst>
                    <a:ext uri="{FF2B5EF4-FFF2-40B4-BE49-F238E27FC236}">
                      <a16:creationId xmlns:a16="http://schemas.microsoft.com/office/drawing/2014/main" id="{A137F7CB-EB06-4AC6-BB38-5016EAEA1DFE}"/>
                    </a:ext>
                  </a:extLst>
                </p:cNvPr>
                <p:cNvPicPr/>
                <p:nvPr/>
              </p:nvPicPr>
              <p:blipFill>
                <a:blip r:embed="rId26"/>
                <a:stretch>
                  <a:fillRect/>
                </a:stretch>
              </p:blipFill>
              <p:spPr>
                <a:xfrm>
                  <a:off x="8237271" y="5354820"/>
                  <a:ext cx="1000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Ink 19">
                  <a:extLst>
                    <a:ext uri="{FF2B5EF4-FFF2-40B4-BE49-F238E27FC236}">
                      <a16:creationId xmlns:a16="http://schemas.microsoft.com/office/drawing/2014/main" id="{AB2B2991-0A78-4FBA-B0C2-13886D071558}"/>
                    </a:ext>
                  </a:extLst>
                </p14:cNvPr>
                <p14:cNvContentPartPr/>
                <p14:nvPr/>
              </p14:nvContentPartPr>
              <p14:xfrm>
                <a:off x="8290911" y="5651820"/>
                <a:ext cx="360" cy="1800"/>
              </p14:xfrm>
            </p:contentPart>
          </mc:Choice>
          <mc:Fallback>
            <p:pic>
              <p:nvPicPr>
                <p:cNvPr id="20" name="Ink 19">
                  <a:extLst>
                    <a:ext uri="{FF2B5EF4-FFF2-40B4-BE49-F238E27FC236}">
                      <a16:creationId xmlns:a16="http://schemas.microsoft.com/office/drawing/2014/main" id="{AB2B2991-0A78-4FBA-B0C2-13886D071558}"/>
                    </a:ext>
                  </a:extLst>
                </p:cNvPr>
                <p:cNvPicPr/>
                <p:nvPr/>
              </p:nvPicPr>
              <p:blipFill>
                <a:blip r:embed="rId28"/>
                <a:stretch>
                  <a:fillRect/>
                </a:stretch>
              </p:blipFill>
              <p:spPr>
                <a:xfrm>
                  <a:off x="8281911" y="5642820"/>
                  <a:ext cx="18000" cy="19440"/>
                </a:xfrm>
                <a:prstGeom prst="rect">
                  <a:avLst/>
                </a:prstGeom>
              </p:spPr>
            </p:pic>
          </mc:Fallback>
        </mc:AlternateContent>
      </p:grpSp>
    </p:spTree>
    <p:extLst>
      <p:ext uri="{BB962C8B-B14F-4D97-AF65-F5344CB8AC3E}">
        <p14:creationId xmlns:p14="http://schemas.microsoft.com/office/powerpoint/2010/main" val="1633261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Discharge Lighting Models</a:t>
            </a:r>
          </a:p>
        </p:txBody>
      </p:sp>
      <p:sp>
        <p:nvSpPr>
          <p:cNvPr id="3" name="Content Placeholder 2"/>
          <p:cNvSpPr>
            <a:spLocks noGrp="1"/>
          </p:cNvSpPr>
          <p:nvPr>
            <p:ph idx="1"/>
          </p:nvPr>
        </p:nvSpPr>
        <p:spPr>
          <a:xfrm>
            <a:off x="365760" y="1280160"/>
            <a:ext cx="8625840" cy="3291840"/>
          </a:xfrm>
        </p:spPr>
        <p:txBody>
          <a:bodyPr/>
          <a:lstStyle/>
          <a:p>
            <a:r>
              <a:rPr lang="en-US" dirty="0"/>
              <a:t>Discharge lighting (such as fluorescent lamps) is a major portion of the load (10-15%)</a:t>
            </a:r>
          </a:p>
          <a:p>
            <a:r>
              <a:rPr lang="en-US" dirty="0"/>
              <a:t>Discharge lighting has been modeled for sufficiently high voltage with a real power as constant current and reactive power with a high voltage dependence</a:t>
            </a:r>
          </a:p>
          <a:p>
            <a:pPr lvl="1"/>
            <a:r>
              <a:rPr lang="en-US" dirty="0"/>
              <a:t>Linear reduction for voltage between 0.65 and 0.75 pu</a:t>
            </a:r>
          </a:p>
          <a:p>
            <a:pPr lvl="1"/>
            <a:r>
              <a:rPr lang="en-US" dirty="0"/>
              <a:t>Extinguished (i.e., no load) for voltages below </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685758915"/>
              </p:ext>
            </p:extLst>
          </p:nvPr>
        </p:nvGraphicFramePr>
        <p:xfrm>
          <a:off x="1066800" y="4648200"/>
          <a:ext cx="3856037" cy="1463675"/>
        </p:xfrm>
        <a:graphic>
          <a:graphicData uri="http://schemas.openxmlformats.org/presentationml/2006/ole">
            <mc:AlternateContent xmlns:mc="http://schemas.openxmlformats.org/markup-compatibility/2006">
              <mc:Choice xmlns:v="urn:schemas-microsoft-com:vml" Requires="v">
                <p:oleObj spid="_x0000_s300042" name="Equation" r:id="rId3" imgW="1739880" imgH="660240" progId="Equation.DSMT4">
                  <p:embed/>
                </p:oleObj>
              </mc:Choice>
              <mc:Fallback>
                <p:oleObj name="Equation" r:id="rId3" imgW="1739880" imgH="660240" progId="Equation.DSMT4">
                  <p:embed/>
                  <p:pic>
                    <p:nvPicPr>
                      <p:cNvPr id="0" name=""/>
                      <p:cNvPicPr>
                        <a:picLocks noChangeAspect="1" noChangeArrowheads="1"/>
                      </p:cNvPicPr>
                      <p:nvPr/>
                    </p:nvPicPr>
                    <p:blipFill>
                      <a:blip r:embed="rId4"/>
                      <a:srcRect/>
                      <a:stretch>
                        <a:fillRect/>
                      </a:stretch>
                    </p:blipFill>
                    <p:spPr bwMode="auto">
                      <a:xfrm>
                        <a:off x="1066800" y="4648200"/>
                        <a:ext cx="3856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5603929" y="4601158"/>
            <a:ext cx="2983509" cy="1938992"/>
          </a:xfrm>
          <a:prstGeom prst="rect">
            <a:avLst/>
          </a:prstGeom>
          <a:solidFill>
            <a:srgbClr val="FFD4D4"/>
          </a:solidFill>
        </p:spPr>
        <p:txBody>
          <a:bodyPr wrap="none" rtlCol="0">
            <a:spAutoFit/>
          </a:bodyPr>
          <a:lstStyle/>
          <a:p>
            <a:r>
              <a:rPr lang="en-US" sz="2400" dirty="0">
                <a:solidFill>
                  <a:srgbClr val="1E0000"/>
                </a:solidFill>
              </a:rPr>
              <a:t>May need to change</a:t>
            </a:r>
            <a:br>
              <a:rPr lang="en-US" sz="2400" dirty="0">
                <a:solidFill>
                  <a:srgbClr val="1E0000"/>
                </a:solidFill>
              </a:rPr>
            </a:br>
            <a:r>
              <a:rPr lang="en-US" sz="2400" dirty="0">
                <a:solidFill>
                  <a:srgbClr val="1E0000"/>
                </a:solidFill>
              </a:rPr>
              <a:t>with newer electronic</a:t>
            </a:r>
            <a:br>
              <a:rPr lang="en-US" sz="2400" dirty="0">
                <a:solidFill>
                  <a:srgbClr val="1E0000"/>
                </a:solidFill>
              </a:rPr>
            </a:br>
            <a:r>
              <a:rPr lang="en-US" sz="2400" dirty="0">
                <a:solidFill>
                  <a:srgbClr val="1E0000"/>
                </a:solidFill>
              </a:rPr>
              <a:t>ballasts – e.g., reactive</a:t>
            </a:r>
            <a:br>
              <a:rPr lang="en-US" sz="2400" dirty="0">
                <a:solidFill>
                  <a:srgbClr val="1E0000"/>
                </a:solidFill>
              </a:rPr>
            </a:br>
            <a:r>
              <a:rPr lang="en-US" sz="2400" dirty="0">
                <a:solidFill>
                  <a:srgbClr val="1E0000"/>
                </a:solidFill>
              </a:rPr>
              <a:t>power increasing as</a:t>
            </a:r>
            <a:br>
              <a:rPr lang="en-US" sz="2400" dirty="0">
                <a:solidFill>
                  <a:srgbClr val="1E0000"/>
                </a:solidFill>
              </a:rPr>
            </a:br>
            <a:r>
              <a:rPr lang="en-US" sz="2400" dirty="0">
                <a:solidFill>
                  <a:srgbClr val="1E0000"/>
                </a:solidFill>
              </a:rPr>
              <a:t>the voltage drops!</a:t>
            </a:r>
          </a:p>
        </p:txBody>
      </p:sp>
    </p:spTree>
    <p:extLst>
      <p:ext uri="{BB962C8B-B14F-4D97-AF65-F5344CB8AC3E}">
        <p14:creationId xmlns:p14="http://schemas.microsoft.com/office/powerpoint/2010/main" val="1658816256"/>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3903</TotalTime>
  <Words>3344</Words>
  <Application>Microsoft Office PowerPoint</Application>
  <PresentationFormat>On-screen Show (4:3)</PresentationFormat>
  <Paragraphs>303</Paragraphs>
  <Slides>48</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6" baseType="lpstr">
      <vt:lpstr>Arial</vt:lpstr>
      <vt:lpstr>Calibri</vt:lpstr>
      <vt:lpstr>Helvetica</vt:lpstr>
      <vt:lpstr>Symbol</vt:lpstr>
      <vt:lpstr>Times New Roman</vt:lpstr>
      <vt:lpstr>Wingdings</vt:lpstr>
      <vt:lpstr>Capsules</vt:lpstr>
      <vt:lpstr>Equation</vt:lpstr>
      <vt:lpstr>ECEN 667  Power System Stability</vt:lpstr>
      <vt:lpstr>Announcements</vt:lpstr>
      <vt:lpstr>Done with Transient Stability Solutions: On to Load Modeling</vt:lpstr>
      <vt:lpstr>Load Modeling</vt:lpstr>
      <vt:lpstr>Load Modeling References</vt:lpstr>
      <vt:lpstr>ZIP Load Model</vt:lpstr>
      <vt:lpstr>ZIP Model Coefficients</vt:lpstr>
      <vt:lpstr>ZIP Model Coefficients</vt:lpstr>
      <vt:lpstr>Discharge Lighting Models</vt:lpstr>
      <vt:lpstr>Static Load Model  Frequency Dependence</vt:lpstr>
      <vt:lpstr>Induction Machines</vt:lpstr>
      <vt:lpstr>Squirrel Cage Rotor Picture</vt:lpstr>
      <vt:lpstr>Induction Machine Overview</vt:lpstr>
      <vt:lpstr>Induction Machine Slip</vt:lpstr>
      <vt:lpstr>Basic Induction Machine Model</vt:lpstr>
      <vt:lpstr>Induction Machine Dynamics</vt:lpstr>
      <vt:lpstr>Induction Machine Dynamics</vt:lpstr>
      <vt:lpstr>Induction Machine Dynamics</vt:lpstr>
      <vt:lpstr>Induction Machine Dynamics</vt:lpstr>
      <vt:lpstr>Specifying Induction Machine Parameters</vt:lpstr>
      <vt:lpstr>Determining the Initial Values</vt:lpstr>
      <vt:lpstr>Torque-Speed Curves</vt:lpstr>
      <vt:lpstr>Induction Motor Example</vt:lpstr>
      <vt:lpstr>Induction Motor Example</vt:lpstr>
      <vt:lpstr>Induction Motor Example</vt:lpstr>
      <vt:lpstr>Induction Motor Example  Torque-Speed Curves</vt:lpstr>
      <vt:lpstr>Calculating the Initial Slip</vt:lpstr>
      <vt:lpstr>Double Cage Induction Machines</vt:lpstr>
      <vt:lpstr>Example Double Cage Model</vt:lpstr>
      <vt:lpstr>Double Cage Induction  Motor Model</vt:lpstr>
      <vt:lpstr>Induction Motor Classes</vt:lpstr>
      <vt:lpstr>Induction Motor Stalling</vt:lpstr>
      <vt:lpstr>Motor Stalling Example</vt:lpstr>
      <vt:lpstr>Impact of Model Protection Parameters</vt:lpstr>
      <vt:lpstr>Motor Stalling With Longer Fault</vt:lpstr>
      <vt:lpstr>Transient Limit Monitors</vt:lpstr>
      <vt:lpstr>Motor Starting</vt:lpstr>
      <vt:lpstr>Motor Starting Example</vt:lpstr>
      <vt:lpstr>Motor Starting Example</vt:lpstr>
      <vt:lpstr>Motor Starting: Fast Dynamics</vt:lpstr>
      <vt:lpstr>Motor Starting: Fast Dynamics</vt:lpstr>
      <vt:lpstr>Multi-Rate Explicit Integration</vt:lpstr>
      <vt:lpstr>Multi-Rate Explicit Integration</vt:lpstr>
      <vt:lpstr>AC Motor Drives</vt:lpstr>
      <vt:lpstr>Need for Better Load Modeling: History of Load Modeling in WECC</vt:lpstr>
      <vt:lpstr>Need for Better Load Modeling: History of Load Modeling in WECC</vt:lpstr>
      <vt:lpstr>Need for Better Load Modeling: History of Load Modeling in WECC</vt:lpstr>
      <vt:lpstr>Single Phase Induction Motor Loads</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310</dc:title>
  <dc:creator>ECE Publications</dc:creator>
  <cp:lastModifiedBy>Kunkolienkar, Sanjana Mahendra</cp:lastModifiedBy>
  <cp:revision>438</cp:revision>
  <cp:lastPrinted>2021-09-10T12:33:01Z</cp:lastPrinted>
  <dcterms:created xsi:type="dcterms:W3CDTF">2000-05-11T14:27:08Z</dcterms:created>
  <dcterms:modified xsi:type="dcterms:W3CDTF">2021-11-29T22:47:54Z</dcterms:modified>
</cp:coreProperties>
</file>