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8" r:id="rId2"/>
    <p:sldId id="399" r:id="rId3"/>
    <p:sldId id="1269" r:id="rId4"/>
    <p:sldId id="1270" r:id="rId5"/>
    <p:sldId id="1271" r:id="rId6"/>
    <p:sldId id="1272" r:id="rId7"/>
    <p:sldId id="1273" r:id="rId8"/>
    <p:sldId id="1274" r:id="rId9"/>
    <p:sldId id="1331" r:id="rId10"/>
    <p:sldId id="1332" r:id="rId11"/>
    <p:sldId id="1333" r:id="rId12"/>
    <p:sldId id="1334" r:id="rId13"/>
    <p:sldId id="1335" r:id="rId14"/>
    <p:sldId id="1336" r:id="rId15"/>
    <p:sldId id="1282" r:id="rId16"/>
    <p:sldId id="1283" r:id="rId17"/>
    <p:sldId id="1284" r:id="rId18"/>
    <p:sldId id="1285" r:id="rId19"/>
    <p:sldId id="1286" r:id="rId20"/>
    <p:sldId id="1287" r:id="rId21"/>
    <p:sldId id="1288" r:id="rId22"/>
    <p:sldId id="1289" r:id="rId23"/>
    <p:sldId id="1290" r:id="rId24"/>
    <p:sldId id="1291" r:id="rId25"/>
    <p:sldId id="1292" r:id="rId26"/>
    <p:sldId id="1293" r:id="rId27"/>
    <p:sldId id="1294" r:id="rId28"/>
    <p:sldId id="1337" r:id="rId29"/>
    <p:sldId id="1295" r:id="rId30"/>
    <p:sldId id="1296" r:id="rId31"/>
    <p:sldId id="1297" r:id="rId32"/>
    <p:sldId id="1298" r:id="rId33"/>
    <p:sldId id="1299" r:id="rId34"/>
    <p:sldId id="1300" r:id="rId35"/>
    <p:sldId id="1301" r:id="rId36"/>
    <p:sldId id="1302" r:id="rId37"/>
    <p:sldId id="1303" r:id="rId38"/>
    <p:sldId id="1304" r:id="rId39"/>
    <p:sldId id="1305" r:id="rId40"/>
    <p:sldId id="1306" r:id="rId4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1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2:03:45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6101 209 24575,'-76'-3'0,"-1"-3"0,-94-20 0,-760-82-830,-2 72-133,825 34 947,-241-11-99,-149-2-251,4 31 149,356-4 422,-513 24 2097,573-36-2302,-131 16 0,174-11 0,0 3 0,0 0 0,0 3 0,1 0 0,-62 33 0,61-26 0,0 2 0,2 1 0,1 2 0,1 1 0,0 2 0,2 0 0,1 2 0,-31 41 0,-13 35-40,3 2 1,-99 214-1,-64 250-819,163-378 852,-73 327 0,122-412 42,4 1 1,5 0-1,5 1 1,14 198-1,11-160 193,56 216 0,71 134-1203,-4-11 1028,7 205-56,-36-141-150,44-6 62,-13-198 106,-109-276-78,3-2 1,90 120-1,-69-118-207,2-3 0,3-3 0,77 60 0,234 137-1134,-173-143 1269,5-8-1,328 121 1,-216-120 176,371 77-1,-323-116-288,521 35-1,379-53-693,-1198-52 894,1344-49-1506,-1110 12 1554,136-14 0,137-6-549,100-2-1647,114 2 1326,119 5-412,1691-61-1079,-2 61 1034,-2036 52 1332,-105 8 211,-98 2 647,-245-7-732,265 6 2282,-291-13-1784,-1-4-1,138-27 0,165-63 1037,-278 67-1551,257-68-114,144-24 845,921-97-1,-943 188-1194,186-19 201,-527 30 217,-1-7-1,216-65 0,-279 63 849,0-4-1,-2-3 0,-2-5 0,143-91 1,-207 119-705,-1-1 1,-1-1 0,0 0-1,-1-1 1,-1-1 0,0 0-1,-1-1 1,-1 0 0,0-1-1,-1-1 1,-1 1 0,11-33-1,44-136-87,29-136-927,33-150-2408,151-719 2483,-92-24-1085,-170 1043 1386,-9-201-1,-11 301 534,-3 1 0,-2 1 0,-4-1 0,-3 2 0,-36-97 0,21 90 1839,-4 2 0,-66-107 1,54 112-1634,-2 1 1,-81-84 0,101 121-313,-1 2 0,-2 1 0,-1 2 0,-1 0 0,-1 3 0,-44-23 0,30 22 0,-1 2 0,0 3 0,-54-15 0,-24 6 0,-1 5 0,0 6 0,-1 5 0,-1 6 0,-202 16 0,-292 24-726,156-10 250,-118 23 476,-80 5 0,-243 8-514,234-54 514,-333-26-726,-3 43 0,514 1 950,-76 2 316,-2-27-141,526-1 130,26 0-37,0 2 0,-34 3 0,56-2-492,0 1 0,1 0 0,-1-1 0,0 1 0,0 0 0,1 0 0,-1 0 0,1 0 0,-1 0 0,1 0 0,-1 0 0,1 1 0,0-1 0,0 1 0,-1-1 0,1 1 0,0-1 0,0 1 0,1-1 0,-1 1 0,0 0 0,0 0 0,1-1 0,-1 1 0,1 0 0,0 0 0,-1 3 0,-9 22 0,6-22 0,-1-1 0,1 1 0,-1 0 0,0-1 0,0 0 0,-1 0 0,1-1 0,-1 0 0,0 0 0,0 0 0,0 0 0,0-1 0,0 0 0,-11 2 0,-20 4 0,0-1 0,0-1 0,0-2 0,-1-2 0,-53-4 0,-169-16-496,-94-28-1491,-961-150-1625,1031 155 3623,-607-90 32,11-33-325,-233-143-859,833 205 4895,120 42-1669,129 50-1678,1 1-1,-1 2 0,-57-6 0,58 9-406,-36-11 0,-23-3 0,-31 0 0,-144-41 0,203 40 0,-65-30 0,81 30 0,0 1 0,-1 3 0,-63-13 0,14 11 0,30 4 0,0 4 0,-76-3 0,-1022 14 0,1141-4 0,1 0 0,-30-7 0,26 4 0,-35-2 0,-393 4 194,231 5-1753,202-2-5267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3333" r="7999" b="20666"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97380" y="6324600"/>
            <a:ext cx="59422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customXml" Target="../ink/ink1.x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math.utah.edu/~goller/F15_M2270/BradyMathews_SVDImage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752600"/>
            <a:ext cx="89154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20: SMIB Eigenvalues, Measurement-Based Modal Analysis</a:t>
            </a: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 and Exciter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844040"/>
          </a:xfrm>
        </p:spPr>
        <p:txBody>
          <a:bodyPr/>
          <a:lstStyle/>
          <a:p>
            <a:r>
              <a:rPr lang="en-US" dirty="0"/>
              <a:t>Adding an relatively slow EXST1 exciter adds additional states (with K</a:t>
            </a:r>
            <a:r>
              <a:rPr lang="en-US" baseline="-25000" dirty="0"/>
              <a:t>A</a:t>
            </a:r>
            <a:r>
              <a:rPr lang="en-US" dirty="0"/>
              <a:t>=200, T</a:t>
            </a:r>
            <a:r>
              <a:rPr lang="en-US" baseline="-25000" dirty="0"/>
              <a:t>A</a:t>
            </a:r>
            <a:r>
              <a:rPr lang="en-US" dirty="0"/>
              <a:t>=0.2)</a:t>
            </a:r>
          </a:p>
          <a:p>
            <a:pPr lvl="1"/>
            <a:r>
              <a:rPr lang="en-US" dirty="0"/>
              <a:t>As the initial reactive power output of the generator is decreased, the system becomes unstable (below example is with a generator reactive power output of 0 Mvar)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239521"/>
            <a:ext cx="682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PowerWorld case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B4_GENROU_Sat_SMIB_QZero</a:t>
            </a: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24815" r="22602" b="35104"/>
          <a:stretch/>
        </p:blipFill>
        <p:spPr bwMode="auto">
          <a:xfrm>
            <a:off x="685800" y="3581400"/>
            <a:ext cx="66751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7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 and Exciter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158240"/>
          </a:xfrm>
        </p:spPr>
        <p:txBody>
          <a:bodyPr/>
          <a:lstStyle/>
          <a:p>
            <a:r>
              <a:rPr lang="en-US" dirty="0"/>
              <a:t>The below image shows the system response to a brief bus 4 self-clearing fault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5257800" cy="40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 and Exciter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82040"/>
          </a:xfrm>
        </p:spPr>
        <p:txBody>
          <a:bodyPr/>
          <a:lstStyle/>
          <a:p>
            <a:r>
              <a:rPr lang="en-US" dirty="0"/>
              <a:t>The remainder of the Eigenvalues page shows the participation factors for the various states in the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74406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3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SMIB Eigenvalues for TSGC_2000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158240"/>
          </a:xfrm>
        </p:spPr>
        <p:txBody>
          <a:bodyPr/>
          <a:lstStyle/>
          <a:p>
            <a:r>
              <a:rPr lang="en-US" dirty="0"/>
              <a:t>All the SMIB eigenvalues can be calculated quickly even for relatively large grids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448676" cy="41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9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Two Bus Equivalent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makes it easy to save a two bus equivalent from the </a:t>
            </a:r>
            <a:r>
              <a:rPr lang="en-US" b="1" dirty="0"/>
              <a:t>SMIB Eigenvalues </a:t>
            </a:r>
            <a:r>
              <a:rPr lang="en-US" dirty="0"/>
              <a:t>page</a:t>
            </a:r>
          </a:p>
          <a:p>
            <a:pPr lvl="1"/>
            <a:r>
              <a:rPr lang="en-US" dirty="0"/>
              <a:t>Right-click and select </a:t>
            </a:r>
            <a:r>
              <a:rPr lang="en-US" b="1" dirty="0"/>
              <a:t>Save Two Bus Equivalent</a:t>
            </a:r>
          </a:p>
          <a:p>
            <a:r>
              <a:rPr lang="en-US" dirty="0"/>
              <a:t>As the name implies, </a:t>
            </a:r>
            <a:r>
              <a:rPr lang="en-US" dirty="0">
                <a:highlight>
                  <a:srgbClr val="FFFF00"/>
                </a:highlight>
              </a:rPr>
              <a:t>the two bus equivalent is the generator connected to an infinite bus through its driving point impedance</a:t>
            </a:r>
          </a:p>
          <a:p>
            <a:r>
              <a:rPr lang="en-US" dirty="0"/>
              <a:t>Two bus equivalents provide a convenient way to track down at least some causes of instability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49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52"/>
            <a:ext cx="8686800" cy="1143000"/>
          </a:xfrm>
        </p:spPr>
        <p:txBody>
          <a:bodyPr/>
          <a:lstStyle/>
          <a:p>
            <a:r>
              <a:rPr lang="en-US" dirty="0"/>
              <a:t>Small Signal Analysis and </a:t>
            </a:r>
            <a:br>
              <a:rPr lang="en-US" dirty="0"/>
            </a:br>
            <a:r>
              <a:rPr lang="en-US" dirty="0"/>
              <a:t>Measurement-Based Modal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Small signal analysis has been used for decades to determine power system frequency response</a:t>
            </a:r>
          </a:p>
          <a:p>
            <a:pPr lvl="1"/>
            <a:r>
              <a:rPr lang="en-US" dirty="0"/>
              <a:t>It is a model-based approach that considers the properties of a power system, linearized about an operating point</a:t>
            </a:r>
          </a:p>
          <a:p>
            <a:r>
              <a:rPr lang="en-US" dirty="0"/>
              <a:t>Measurement-based modal analysis determines the observed dynamic properties of a system</a:t>
            </a:r>
          </a:p>
          <a:p>
            <a:pPr lvl="1"/>
            <a:r>
              <a:rPr lang="en-US" dirty="0"/>
              <a:t>Input can either be measurements from devices (such as PMUs) or dynamic simulation results</a:t>
            </a:r>
          </a:p>
          <a:p>
            <a:pPr lvl="1"/>
            <a:r>
              <a:rPr lang="en-US" dirty="0"/>
              <a:t>The same approach can be used regardless of the measurement source</a:t>
            </a:r>
          </a:p>
          <a:p>
            <a:r>
              <a:rPr lang="en-US" dirty="0"/>
              <a:t>Focus in this section is on the measurement-based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Ring-down Modal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7772400" cy="419100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highlight>
                  <a:srgbClr val="FFFF00"/>
                </a:highlight>
              </a:rPr>
              <a:t>Ring-down analysis seeks to determine the frequency and damping of key power system modes following some disturbance</a:t>
            </a:r>
          </a:p>
          <a:p>
            <a:r>
              <a:rPr lang="en-US" sz="2800" dirty="0"/>
              <a:t>There are several different techniques, with the </a:t>
            </a:r>
            <a:r>
              <a:rPr lang="en-US" sz="2800" dirty="0" err="1"/>
              <a:t>Prony</a:t>
            </a:r>
            <a:r>
              <a:rPr lang="en-US" sz="2800" dirty="0"/>
              <a:t> approach the oldest (from 1795); </a:t>
            </a:r>
            <a:r>
              <a:rPr lang="en-US" dirty="0"/>
              <a:t>introduced into power in 1990 by </a:t>
            </a:r>
            <a:r>
              <a:rPr lang="en-US" dirty="0" err="1"/>
              <a:t>Hauer</a:t>
            </a:r>
            <a:r>
              <a:rPr lang="en-US" dirty="0"/>
              <a:t>, </a:t>
            </a:r>
            <a:r>
              <a:rPr lang="en-US" dirty="0" err="1"/>
              <a:t>Demeure</a:t>
            </a:r>
            <a:r>
              <a:rPr lang="en-US" dirty="0"/>
              <a:t> and Scharf</a:t>
            </a:r>
            <a:endParaRPr lang="en-US" sz="2800" dirty="0"/>
          </a:p>
          <a:p>
            <a:r>
              <a:rPr lang="en-US" sz="2800" dirty="0"/>
              <a:t>Regardless of technique, the goal is to represent the response of a sampled signal as a set of exponentially damped </a:t>
            </a:r>
            <a:r>
              <a:rPr lang="en-US" sz="2800" dirty="0" err="1"/>
              <a:t>sinusoidals</a:t>
            </a:r>
            <a:r>
              <a:rPr lang="en-US" sz="2800" dirty="0"/>
              <a:t> (modes)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177404"/>
              </p:ext>
            </p:extLst>
          </p:nvPr>
        </p:nvGraphicFramePr>
        <p:xfrm>
          <a:off x="664633" y="5212746"/>
          <a:ext cx="396240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8" name="Equation" r:id="rId3" imgW="1726920" imgH="431640" progId="Equation.DSMT4">
                  <p:embed/>
                </p:oleObj>
              </mc:Choice>
              <mc:Fallback>
                <p:oleObj name="Equation" r:id="rId3" imgW="172692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33" y="5212746"/>
                        <a:ext cx="396240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56512"/>
              </p:ext>
            </p:extLst>
          </p:nvPr>
        </p:nvGraphicFramePr>
        <p:xfrm>
          <a:off x="4834467" y="5288946"/>
          <a:ext cx="355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9" name="Equation" r:id="rId5" imgW="1993680" imgH="469800" progId="Equation.DSMT4">
                  <p:embed/>
                </p:oleObj>
              </mc:Choice>
              <mc:Fallback>
                <p:oleObj name="Equation" r:id="rId5" imgW="199368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467" y="5288946"/>
                        <a:ext cx="355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Going: </a:t>
            </a:r>
            <a:br>
              <a:rPr lang="en-US" dirty="0"/>
            </a:br>
            <a:r>
              <a:rPr lang="en-US" dirty="0"/>
              <a:t>Extracting the Modes from Signals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193387" cy="4876800"/>
          </a:xfrm>
        </p:spPr>
        <p:txBody>
          <a:bodyPr/>
          <a:lstStyle/>
          <a:p>
            <a:r>
              <a:rPr lang="en-US" dirty="0"/>
              <a:t>The goal is to gain information about the electric grid by extracting modal information from its signals</a:t>
            </a:r>
          </a:p>
          <a:p>
            <a:pPr lvl="1"/>
            <a:r>
              <a:rPr lang="en-US" dirty="0"/>
              <a:t>The frequency and damping of the modes is key</a:t>
            </a:r>
          </a:p>
          <a:p>
            <a:r>
              <a:rPr lang="en-US" dirty="0"/>
              <a:t>The premise is we’ll be able to reproduce a complex signal, over a period of time, as a set a of sinusoidal modes</a:t>
            </a:r>
          </a:p>
          <a:p>
            <a:pPr lvl="1"/>
            <a:r>
              <a:rPr lang="en-US" dirty="0"/>
              <a:t>We’ll also allow for linear </a:t>
            </a:r>
            <a:br>
              <a:rPr lang="en-US" dirty="0"/>
            </a:br>
            <a:r>
              <a:rPr lang="en-US" dirty="0" err="1"/>
              <a:t>detrending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213" y="3869267"/>
            <a:ext cx="369758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E8927C-D4E2-4167-BB94-688AA1A67FD8}"/>
                  </a:ext>
                </a:extLst>
              </p:cNvPr>
              <p:cNvSpPr txBox="1"/>
              <p:nvPr/>
            </p:nvSpPr>
            <p:spPr>
              <a:xfrm>
                <a:off x="2176340" y="4953000"/>
                <a:ext cx="264119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1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srgbClr val="1E0000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sz="2400" b="0" i="1" smtClean="0">
                              <a:solidFill>
                                <a:srgbClr val="1E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1" i="0" smtClean="0">
                              <a:solidFill>
                                <a:srgbClr val="1E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rgbClr val="1E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1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smtClean="0">
                                  <a:solidFill>
                                    <a:srgbClr val="1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smtClean="0">
                                  <a:solidFill>
                                    <a:srgbClr val="1E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smtClean="0">
                                  <a:solidFill>
                                    <a:srgbClr val="1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1E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1E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E8927C-D4E2-4167-BB94-688AA1A67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40" y="4953000"/>
                <a:ext cx="264119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9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Summation of two damped 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3810000" cy="4876800"/>
          </a:xfrm>
        </p:spPr>
        <p:txBody>
          <a:bodyPr/>
          <a:lstStyle/>
          <a:p>
            <a:r>
              <a:rPr lang="en-US" dirty="0"/>
              <a:t>This example</a:t>
            </a:r>
            <a:br>
              <a:rPr lang="en-US" dirty="0"/>
            </a:br>
            <a:r>
              <a:rPr lang="en-US" dirty="0"/>
              <a:t>was created by</a:t>
            </a:r>
            <a:br>
              <a:rPr lang="en-US" dirty="0"/>
            </a:br>
            <a:r>
              <a:rPr lang="en-US" dirty="0"/>
              <a:t>going from the </a:t>
            </a:r>
            <a:br>
              <a:rPr lang="en-US" dirty="0"/>
            </a:br>
            <a:r>
              <a:rPr lang="en-US" dirty="0"/>
              <a:t>modes to </a:t>
            </a:r>
            <a:br>
              <a:rPr lang="en-US" dirty="0"/>
            </a:br>
            <a:r>
              <a:rPr lang="en-US" dirty="0"/>
              <a:t>a signal</a:t>
            </a:r>
          </a:p>
          <a:p>
            <a:r>
              <a:rPr lang="en-US" dirty="0"/>
              <a:t>We’ll be going</a:t>
            </a:r>
            <a:br>
              <a:rPr lang="en-US" dirty="0"/>
            </a:br>
            <a:r>
              <a:rPr lang="en-US" dirty="0"/>
              <a:t>in the opposite</a:t>
            </a:r>
            <a:br>
              <a:rPr lang="en-US" dirty="0"/>
            </a:br>
            <a:r>
              <a:rPr lang="en-US" dirty="0"/>
              <a:t>direction (i.e., </a:t>
            </a:r>
            <a:br>
              <a:rPr lang="en-US" dirty="0"/>
            </a:br>
            <a:r>
              <a:rPr lang="en-US" dirty="0"/>
              <a:t>from a</a:t>
            </a:r>
            <a:br>
              <a:rPr lang="en-US" dirty="0"/>
            </a:br>
            <a:r>
              <a:rPr lang="en-US" dirty="0"/>
              <a:t>measured </a:t>
            </a:r>
            <a:br>
              <a:rPr lang="en-US" dirty="0"/>
            </a:br>
            <a:r>
              <a:rPr lang="en-US" dirty="0"/>
              <a:t>signal to the</a:t>
            </a:r>
            <a:br>
              <a:rPr lang="en-US" dirty="0"/>
            </a:br>
            <a:r>
              <a:rPr lang="en-US" dirty="0"/>
              <a:t>modes)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637B9B8-2759-429B-8166-D3E51E765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800" y="1557867"/>
            <a:ext cx="5088835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Reasonable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4876800"/>
          </a:xfrm>
        </p:spPr>
        <p:txBody>
          <a:bodyPr/>
          <a:lstStyle/>
          <a:p>
            <a:r>
              <a:rPr lang="en-US" b="1" dirty="0"/>
              <a:t>Verifiable</a:t>
            </a:r>
            <a:r>
              <a:rPr lang="en-US" dirty="0"/>
              <a:t> to show how well the modes match the original signal(s)</a:t>
            </a:r>
          </a:p>
          <a:p>
            <a:pPr lvl="1"/>
            <a:r>
              <a:rPr lang="en-US" dirty="0"/>
              <a:t>We’ll show this</a:t>
            </a:r>
          </a:p>
          <a:p>
            <a:r>
              <a:rPr lang="en-US" b="1" dirty="0"/>
              <a:t>Flexible</a:t>
            </a:r>
            <a:r>
              <a:rPr lang="en-US" dirty="0"/>
              <a:t> to handle between one and many signals</a:t>
            </a:r>
          </a:p>
          <a:p>
            <a:pPr lvl="1"/>
            <a:r>
              <a:rPr lang="en-US" dirty="0"/>
              <a:t>We’ll go up to simultaneously considering 40,000 signals</a:t>
            </a:r>
          </a:p>
          <a:p>
            <a:r>
              <a:rPr lang="en-US" b="1" dirty="0"/>
              <a:t>Fast</a:t>
            </a:r>
          </a:p>
          <a:p>
            <a:pPr lvl="1"/>
            <a:r>
              <a:rPr lang="en-US" dirty="0"/>
              <a:t>What is presented will be, with a discussion of the computational scaling</a:t>
            </a:r>
          </a:p>
          <a:p>
            <a:r>
              <a:rPr lang="en-US" b="1" dirty="0"/>
              <a:t>Easy to use</a:t>
            </a:r>
          </a:p>
          <a:p>
            <a:pPr lvl="1"/>
            <a:r>
              <a:rPr lang="en-US" dirty="0"/>
              <a:t>This is software implementation specific; results shown here were done using the modal analysis tool integrated into PowerWorld Simulator (version 22)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Read Chapter 8</a:t>
            </a:r>
          </a:p>
          <a:p>
            <a:r>
              <a:rPr lang="en-US" dirty="0"/>
              <a:t>Homework 6 is due on November 11</a:t>
            </a:r>
          </a:p>
          <a:p>
            <a:r>
              <a:rPr lang="en-US" dirty="0"/>
              <a:t>There is a 2019 NERC document on oscillations at www.nerc.com/comm/PC/SMSResourcesDocuments/Interconnection_Oscillation_Analysis.pdf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One Signal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A9FD7595-6416-48A6-9EA8-D63A1B176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38867"/>
            <a:ext cx="8534400" cy="443700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457200" y="1290637"/>
            <a:ext cx="8314267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could be any signal; image shows the result of the original signal (blue) and the reproduced signal (red)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</a:t>
            </a:r>
            <a:br>
              <a:rPr lang="en-US" dirty="0"/>
            </a:br>
            <a:r>
              <a:rPr lang="en-US" dirty="0"/>
              <a:t>Linear Trend Line Only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84B924D-26D8-4592-8EF5-D4F829BCD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43700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</a:t>
            </a:r>
            <a:br>
              <a:rPr lang="en-US" dirty="0"/>
            </a:br>
            <a:r>
              <a:rPr lang="en-US" dirty="0"/>
              <a:t>Linear Trend Line + One Mode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BE9CC998-78D0-4452-972C-2FB54F38D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43700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50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</a:t>
            </a:r>
            <a:br>
              <a:rPr lang="en-US" dirty="0"/>
            </a:br>
            <a:r>
              <a:rPr lang="en-US" dirty="0"/>
              <a:t>Linear Trend Line + Two Modes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1BFF712-EC7E-467A-8A0B-0DF363882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43700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</a:t>
            </a:r>
            <a:br>
              <a:rPr lang="en-US" dirty="0"/>
            </a:br>
            <a:r>
              <a:rPr lang="en-US" dirty="0"/>
              <a:t>Linear Trend Line + Three Modes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661A907-6A42-4782-A165-A27AE41B4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43700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</a:t>
            </a:r>
            <a:br>
              <a:rPr lang="en-US" dirty="0"/>
            </a:br>
            <a:r>
              <a:rPr lang="en-US" dirty="0"/>
              <a:t>Linear Trend Line + Four Modes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30B8299-08CA-4891-8D9A-0F8C7139A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43700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</a:t>
            </a:r>
            <a:br>
              <a:rPr lang="en-US" dirty="0"/>
            </a:br>
            <a:r>
              <a:rPr lang="en-US" dirty="0"/>
              <a:t>Linear Trend Line + Five 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88B1A-994E-4AA2-AD3B-78EF47913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43700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04800" y="4419600"/>
            <a:ext cx="4038600" cy="156966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It is hard to tell a difference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on this one, illustrating that modes manifest differently in different signals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382000" cy="1143000"/>
          </a:xfrm>
        </p:spPr>
        <p:txBody>
          <a:bodyPr/>
          <a:lstStyle/>
          <a:p>
            <a:r>
              <a:rPr lang="en-US" dirty="0"/>
              <a:t>A Larger Example We’ll Finish With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133600"/>
            <a:ext cx="7315200" cy="443497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142999"/>
            <a:ext cx="8839200" cy="1200329"/>
          </a:xfrm>
          <a:prstGeom prst="rect">
            <a:avLst/>
          </a:prstGeom>
          <a:solidFill>
            <a:srgbClr val="FFD4D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0" dirty="0">
                <a:solidFill>
                  <a:srgbClr val="1E0000"/>
                </a:solidFill>
                <a:latin typeface="+mn-lt"/>
              </a:rPr>
              <a:t>Applying the developed techniques to the response of all 43,400 substation frequencies from an 110,000 bus electric grid(20 million plus values)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Visualization of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0" t="17780" r="9076" b="17217"/>
          <a:stretch/>
        </p:blipFill>
        <p:spPr>
          <a:xfrm>
            <a:off x="381000" y="1371599"/>
            <a:ext cx="8305800" cy="39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Measurement-Based Modal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a number of different approaches</a:t>
            </a:r>
          </a:p>
          <a:p>
            <a:pPr>
              <a:lnSpc>
                <a:spcPct val="110000"/>
              </a:lnSpc>
            </a:pPr>
            <a:r>
              <a:rPr lang="en-US" dirty="0"/>
              <a:t>The idea of all techniques is to approximate a signal, </a:t>
            </a:r>
            <a:r>
              <a:rPr lang="en-US" dirty="0" err="1"/>
              <a:t>y</a:t>
            </a:r>
            <a:r>
              <a:rPr lang="en-US" baseline="-25000" dirty="0" err="1"/>
              <a:t>org</a:t>
            </a:r>
            <a:r>
              <a:rPr lang="en-US" dirty="0"/>
              <a:t>(t), by the sum of other, simpler signals (basis functions)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Basis functions are usually exponentials, with linear and quadratic functions used to </a:t>
            </a:r>
            <a:r>
              <a:rPr lang="en-US" dirty="0" err="1"/>
              <a:t>detrend</a:t>
            </a:r>
            <a:r>
              <a:rPr lang="en-US" dirty="0"/>
              <a:t> the signal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Properties of the original signal can be quantified from basis function properties 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Examples are frequency and damping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Signal is considered over time with t=0 as the start</a:t>
            </a:r>
          </a:p>
          <a:p>
            <a:pPr>
              <a:lnSpc>
                <a:spcPct val="110000"/>
              </a:lnSpc>
            </a:pPr>
            <a:r>
              <a:rPr lang="en-US" dirty="0"/>
              <a:t>Approaches sample the original signal </a:t>
            </a:r>
            <a:r>
              <a:rPr lang="en-US" dirty="0" err="1"/>
              <a:t>y</a:t>
            </a:r>
            <a:r>
              <a:rPr lang="en-US" baseline="-25000" dirty="0" err="1"/>
              <a:t>org</a:t>
            </a:r>
            <a:r>
              <a:rPr lang="en-US" dirty="0"/>
              <a:t>(t)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Machine Infinite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quite useful analysis technique is to consider the small signal stability associated with a single generator connected to the rest of the system through an equivalent transmission line</a:t>
            </a:r>
          </a:p>
          <a:p>
            <a:r>
              <a:rPr lang="en-US" dirty="0"/>
              <a:t>Driving point impedance looking into the system is used to calculate the equivalent line's impedance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Z</a:t>
            </a:r>
            <a:r>
              <a:rPr lang="en-US" baseline="-25000" dirty="0" err="1"/>
              <a:t>ii</a:t>
            </a:r>
            <a:r>
              <a:rPr lang="en-US" dirty="0"/>
              <a:t> value can be calculated quite quickly using sparse vector methods </a:t>
            </a:r>
          </a:p>
          <a:p>
            <a:r>
              <a:rPr lang="en-US" dirty="0"/>
              <a:t>Rest of the system is assumed to be an infinite bus with its voltage set to match the generator's real and reactive power injection and voltage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9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Measurement-Based Modal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7772400" cy="2133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Vector </a:t>
            </a:r>
            <a:r>
              <a:rPr lang="en-US" sz="3000" b="1" dirty="0"/>
              <a:t>y</a:t>
            </a:r>
            <a:r>
              <a:rPr lang="en-US" sz="3000" dirty="0"/>
              <a:t> consists of m uniformly sampled points from </a:t>
            </a:r>
            <a:r>
              <a:rPr lang="en-US" sz="3000" dirty="0" err="1"/>
              <a:t>y</a:t>
            </a:r>
            <a:r>
              <a:rPr lang="en-US" sz="3000" baseline="-25000" dirty="0" err="1"/>
              <a:t>org</a:t>
            </a:r>
            <a:r>
              <a:rPr lang="en-US" sz="3000" dirty="0"/>
              <a:t>(t) at a sampling value of </a:t>
            </a:r>
            <a:r>
              <a:rPr lang="en-US" sz="3000" dirty="0">
                <a:latin typeface="Symbol" panose="05050102010706020507" pitchFamily="18" charset="2"/>
              </a:rPr>
              <a:t>D</a:t>
            </a:r>
            <a:r>
              <a:rPr lang="en-US" sz="3000" dirty="0"/>
              <a:t>T, starting with t=0, with values </a:t>
            </a:r>
            <a:r>
              <a:rPr lang="en-US" sz="3000" dirty="0" err="1"/>
              <a:t>y</a:t>
            </a:r>
            <a:r>
              <a:rPr lang="en-US" sz="3000" baseline="-25000" dirty="0" err="1"/>
              <a:t>j</a:t>
            </a:r>
            <a:r>
              <a:rPr lang="en-US" sz="3000" dirty="0"/>
              <a:t> for j=1…m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Times are then </a:t>
            </a:r>
            <a:r>
              <a:rPr lang="en-US" sz="2600" dirty="0" err="1"/>
              <a:t>t</a:t>
            </a:r>
            <a:r>
              <a:rPr lang="en-US" sz="2600" baseline="-25000" dirty="0" err="1"/>
              <a:t>j</a:t>
            </a:r>
            <a:r>
              <a:rPr lang="en-US" sz="2600" dirty="0"/>
              <a:t>= (j-1)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T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At each time point j, the approximation of </a:t>
            </a:r>
            <a:r>
              <a:rPr lang="en-US" sz="2600" dirty="0" err="1"/>
              <a:t>y</a:t>
            </a:r>
            <a:r>
              <a:rPr lang="en-US" sz="2600" baseline="-25000" dirty="0" err="1"/>
              <a:t>j</a:t>
            </a:r>
            <a:r>
              <a:rPr lang="en-US" sz="2600" dirty="0"/>
              <a:t> is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37162"/>
              </p:ext>
            </p:extLst>
          </p:nvPr>
        </p:nvGraphicFramePr>
        <p:xfrm>
          <a:off x="762000" y="3581400"/>
          <a:ext cx="8077200" cy="262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0" name="Equation" r:id="rId3" imgW="4457520" imgH="1447560" progId="Equation.DSMT4">
                  <p:embed/>
                </p:oleObj>
              </mc:Choice>
              <mc:Fallback>
                <p:oleObj name="Equation" r:id="rId3" imgW="4457520" imgH="1447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8077200" cy="262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E06A9-731C-4899-8B29-758E0549BC77}"/>
                  </a:ext>
                </a:extLst>
              </p14:cNvPr>
              <p14:cNvContentPartPr/>
              <p14:nvPr/>
            </p14:nvContentPartPr>
            <p14:xfrm>
              <a:off x="230151" y="3520980"/>
              <a:ext cx="9053640" cy="3060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E06A9-731C-4899-8B29-758E0549BC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151" y="3511980"/>
                <a:ext cx="9071280" cy="30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63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Measurement-Based Modal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Error (residual) value at each point j is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closeness of the fit can be quantified using the Euclidean norm of the residuals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Hence we need to determine </a:t>
            </a:r>
            <a:r>
              <a:rPr lang="en-US" b="1" dirty="0">
                <a:latin typeface="Symbol" panose="05050102010706020507" pitchFamily="18" charset="2"/>
              </a:rPr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67194"/>
              </p:ext>
            </p:extLst>
          </p:nvPr>
        </p:nvGraphicFramePr>
        <p:xfrm>
          <a:off x="990600" y="1905000"/>
          <a:ext cx="32686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8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32686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574696"/>
              </p:ext>
            </p:extLst>
          </p:nvPr>
        </p:nvGraphicFramePr>
        <p:xfrm>
          <a:off x="838200" y="3581400"/>
          <a:ext cx="438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9" name="Equation" r:id="rId5" imgW="1968480" imgH="444240" progId="Equation.DSMT4">
                  <p:embed/>
                </p:oleObj>
              </mc:Choice>
              <mc:Fallback>
                <p:oleObj name="Equation" r:id="rId5" imgW="196848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438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2725"/>
              </p:ext>
            </p:extLst>
          </p:nvPr>
        </p:nvGraphicFramePr>
        <p:xfrm>
          <a:off x="1617133" y="5088466"/>
          <a:ext cx="3352800" cy="99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0" name="Equation" r:id="rId7" imgW="1447560" imgH="431640" progId="Equation.DSMT4">
                  <p:embed/>
                </p:oleObj>
              </mc:Choice>
              <mc:Fallback>
                <p:oleObj name="Equation" r:id="rId7" imgW="14475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133" y="5088466"/>
                        <a:ext cx="3352800" cy="999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81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 and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10600" cy="457200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Nyquist-Shannon sampling </a:t>
            </a:r>
            <a:r>
              <a:rPr lang="en-US" dirty="0"/>
              <a:t>theory requires </a:t>
            </a:r>
            <a:r>
              <a:rPr lang="en-US" dirty="0">
                <a:highlight>
                  <a:srgbClr val="FFFF00"/>
                </a:highlight>
              </a:rPr>
              <a:t>sampling at twice the highest desired frequency</a:t>
            </a:r>
          </a:p>
          <a:p>
            <a:pPr lvl="1"/>
            <a:r>
              <a:rPr lang="en-US" dirty="0"/>
              <a:t>For example, to see a 5 Hz frequency we need to sample the signal at a rate of at least 10 Hz</a:t>
            </a:r>
          </a:p>
          <a:p>
            <a:r>
              <a:rPr lang="en-US" dirty="0">
                <a:highlight>
                  <a:srgbClr val="FFFF00"/>
                </a:highlight>
              </a:rPr>
              <a:t>Sampling shifts the frequency spectrum by 1/T (where T is the sample time), which causes frequency overlap</a:t>
            </a:r>
          </a:p>
          <a:p>
            <a:r>
              <a:rPr lang="en-US" dirty="0">
                <a:highlight>
                  <a:srgbClr val="FFFF00"/>
                </a:highlight>
              </a:rPr>
              <a:t>This is known as aliasing, which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can cause a high frequency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signal to appear to be a lower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frequency signal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Aliasing can be reduced by fast sampling and/or low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pass filters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040" y="3989548"/>
            <a:ext cx="3337560" cy="148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" y="6490900"/>
            <a:ext cx="8534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1E0000"/>
                </a:solidFill>
              </a:rPr>
              <a:t>Image: upload.wikimedia.org/</a:t>
            </a:r>
            <a:r>
              <a:rPr lang="en-US" sz="1200" dirty="0" err="1">
                <a:solidFill>
                  <a:srgbClr val="1E0000"/>
                </a:solidFill>
              </a:rPr>
              <a:t>wikipedia</a:t>
            </a:r>
            <a:r>
              <a:rPr lang="en-US" sz="1200" dirty="0">
                <a:solidFill>
                  <a:srgbClr val="1E0000"/>
                </a:solidFill>
              </a:rPr>
              <a:t>/commons/thumb/2/28/</a:t>
            </a:r>
            <a:r>
              <a:rPr lang="en-US" sz="1200" dirty="0" err="1">
                <a:solidFill>
                  <a:srgbClr val="1E0000"/>
                </a:solidFill>
              </a:rPr>
              <a:t>AliasingSines.svg</a:t>
            </a:r>
            <a:r>
              <a:rPr lang="en-US" sz="1200" dirty="0">
                <a:solidFill>
                  <a:srgbClr val="1E0000"/>
                </a:solidFill>
              </a:rPr>
              <a:t>/2000px-AliasingSines.svg.png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00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 Approach: </a:t>
            </a:r>
            <a:br>
              <a:rPr lang="en-US" dirty="0"/>
            </a:br>
            <a:r>
              <a:rPr lang="en-US" dirty="0"/>
              <a:t>The Matrix Pencil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4400" cy="31264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There are several algorithms for finding the modes.  We’ll use the Matrix Pencil Method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This is a newer technique for determining modes from noisy signals (from about 1990,  introduced to power system problems in 2005); it is an alternative to the </a:t>
            </a:r>
            <a:r>
              <a:rPr lang="en-US" sz="2800" dirty="0" err="1"/>
              <a:t>Prony</a:t>
            </a:r>
            <a:r>
              <a:rPr lang="en-US" sz="2800" dirty="0"/>
              <a:t> Method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The Matrix Pencil Method is useful when there is signal noise </a:t>
            </a:r>
          </a:p>
          <a:p>
            <a:pPr>
              <a:lnSpc>
                <a:spcPct val="120000"/>
              </a:lnSpc>
            </a:pPr>
            <a:r>
              <a:rPr lang="en-US" dirty="0"/>
              <a:t>Given m samples, with L=m/2, the first step is to form the Hankel Matrix, </a:t>
            </a:r>
            <a:r>
              <a:rPr lang="en-US" b="1" dirty="0"/>
              <a:t>Y</a:t>
            </a:r>
            <a:r>
              <a:rPr lang="en-US" dirty="0"/>
              <a:t> such that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089" y="6172200"/>
            <a:ext cx="8663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A. Singh and M. Crow, "The Matrix Pencil for Power System Modal Extraction," IEEE Transactions on Power Systems, vol. 20, no. 1, pp. 501-502, Institute of Electrical and Electronics Engineers (IEEE), Feb 2005.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24194"/>
              </p:ext>
            </p:extLst>
          </p:nvPr>
        </p:nvGraphicFramePr>
        <p:xfrm>
          <a:off x="5029200" y="4534017"/>
          <a:ext cx="2951397" cy="144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8" name="Equation" r:id="rId3" imgW="1917360" imgH="939600" progId="Equation.DSMT4">
                  <p:embed/>
                </p:oleObj>
              </mc:Choice>
              <mc:Fallback>
                <p:oleObj name="Equation" r:id="rId3" imgW="1917360" imgH="939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34017"/>
                        <a:ext cx="2951397" cy="1445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015094" y="5134756"/>
            <a:ext cx="3543299" cy="461665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not a sparse matrix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8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Details,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7015969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Then calculate </a:t>
            </a:r>
            <a:r>
              <a:rPr lang="en-US" sz="3100" b="1" dirty="0"/>
              <a:t>Y</a:t>
            </a:r>
            <a:r>
              <a:rPr lang="en-US" sz="3100" dirty="0"/>
              <a:t>’s singular values </a:t>
            </a:r>
            <a:br>
              <a:rPr lang="en-US" sz="3100" dirty="0"/>
            </a:br>
            <a:r>
              <a:rPr lang="en-US" sz="3100" dirty="0"/>
              <a:t>using an economy singular value decomposition (SVD)</a:t>
            </a:r>
            <a:br>
              <a:rPr lang="en-US" sz="3300" dirty="0"/>
            </a:br>
            <a:r>
              <a:rPr lang="en-US" sz="33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The ratio of each singular value </a:t>
            </a:r>
            <a:br>
              <a:rPr lang="en-US" sz="3100" dirty="0"/>
            </a:br>
            <a:r>
              <a:rPr lang="en-US" sz="3100" dirty="0"/>
              <a:t>is then compared to the largest</a:t>
            </a:r>
            <a:br>
              <a:rPr lang="en-US" sz="3100" dirty="0"/>
            </a:br>
            <a:r>
              <a:rPr lang="en-US" sz="3100" dirty="0"/>
              <a:t> singular value </a:t>
            </a:r>
            <a:r>
              <a:rPr lang="en-US" sz="3100" dirty="0" err="1">
                <a:latin typeface="Symbol" panose="05050102010706020507" pitchFamily="18" charset="2"/>
              </a:rPr>
              <a:t>s</a:t>
            </a:r>
            <a:r>
              <a:rPr lang="en-US" sz="3100" baseline="-25000" dirty="0" err="1"/>
              <a:t>c</a:t>
            </a:r>
            <a:r>
              <a:rPr lang="en-US" sz="3100" dirty="0"/>
              <a:t>; retain the ones </a:t>
            </a:r>
            <a:br>
              <a:rPr lang="en-US" sz="3100" dirty="0"/>
            </a:br>
            <a:r>
              <a:rPr lang="en-US" sz="3100" dirty="0"/>
              <a:t>with a ratio &gt; than a threshold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This determines the modal order, M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Assuming </a:t>
            </a:r>
            <a:r>
              <a:rPr lang="en-US" sz="2600" b="1" dirty="0"/>
              <a:t>V</a:t>
            </a:r>
            <a:r>
              <a:rPr lang="en-US" sz="2600" dirty="0"/>
              <a:t> is ordered by singular </a:t>
            </a:r>
            <a:br>
              <a:rPr lang="en-US" sz="2600" dirty="0"/>
            </a:br>
            <a:r>
              <a:rPr lang="en-US" sz="2600" dirty="0"/>
              <a:t>values (highest to lowest), let </a:t>
            </a:r>
            <a:r>
              <a:rPr lang="en-US" sz="2600" b="1" dirty="0" err="1"/>
              <a:t>V</a:t>
            </a:r>
            <a:r>
              <a:rPr lang="en-US" sz="2600" baseline="-25000" dirty="0" err="1"/>
              <a:t>p</a:t>
            </a:r>
            <a:r>
              <a:rPr lang="en-US" sz="2600" dirty="0"/>
              <a:t> be </a:t>
            </a:r>
            <a:br>
              <a:rPr lang="en-US" sz="2600" dirty="0"/>
            </a:br>
            <a:r>
              <a:rPr lang="en-US" sz="2600" dirty="0"/>
              <a:t>then matrix with the first M columns of </a:t>
            </a:r>
            <a:r>
              <a:rPr lang="en-US" sz="2600" b="1" dirty="0"/>
              <a:t>V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67243"/>
              </p:ext>
            </p:extLst>
          </p:nvPr>
        </p:nvGraphicFramePr>
        <p:xfrm>
          <a:off x="1905000" y="2362200"/>
          <a:ext cx="1828800" cy="53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2" name="Equation" r:id="rId3" imgW="698400" imgH="203040" progId="Equation.DSMT4">
                  <p:embed/>
                </p:oleObj>
              </mc:Choice>
              <mc:Fallback>
                <p:oleObj name="Equation" r:id="rId3" imgW="69840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1828800" cy="531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5672559" y="2152075"/>
            <a:ext cx="3242841" cy="1938992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The computational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complexity increases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with the cube of the number of measurements!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59594" y="4597559"/>
            <a:ext cx="2233304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This threshold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is a value that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can be changed;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decrease it to 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get more modes</a:t>
            </a: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21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The Matrix Singular Value Decomposition (SVD)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The SVD is a factorization of a matrix that generalizes the eigen decomposition to any m by n matrix to produce</a:t>
            </a: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where </a:t>
            </a:r>
            <a:r>
              <a:rPr lang="en-US" sz="2800" b="1" dirty="0">
                <a:latin typeface="Symbol" panose="05050102010706020507" pitchFamily="18" charset="2"/>
              </a:rPr>
              <a:t>S</a:t>
            </a:r>
            <a:r>
              <a:rPr lang="en-US" sz="2800" dirty="0"/>
              <a:t> is a diagonal matrix of the singular values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singular values are non-negative, real numbers that can be used to indicate the major components of a matrix (the gist is they provide a way to decrease the rank of a matrix)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89244"/>
              </p:ext>
            </p:extLst>
          </p:nvPr>
        </p:nvGraphicFramePr>
        <p:xfrm>
          <a:off x="1066800" y="2400190"/>
          <a:ext cx="1905000" cy="55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6" name="Equation" r:id="rId3" imgW="698400" imgH="203040" progId="Equation.DSMT4">
                  <p:embed/>
                </p:oleObj>
              </mc:Choice>
              <mc:Fallback>
                <p:oleObj name="Equation" r:id="rId3" imgW="69840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0190"/>
                        <a:ext cx="1905000" cy="553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3810000" y="2133600"/>
            <a:ext cx="47244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The original concept is more than</a:t>
            </a:r>
          </a:p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100 years old, but has found lots of recent applications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2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SVD Image Compression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" y="6255378"/>
            <a:ext cx="794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Image Source: www.math.utah.edu/~goller/F15_M2270/BradyMathews_SVDImage.pdf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483924"/>
            <a:ext cx="4428067" cy="483061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970018" y="1600200"/>
            <a:ext cx="2488182" cy="34163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Images can be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represented with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matrices.  When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an SVD is applied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and only the 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largest singular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values are retained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the image is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compressed.  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Pencil Algorithm Details,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4400" cy="3733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100" dirty="0"/>
              <a:t>Then form the matrices </a:t>
            </a:r>
            <a:r>
              <a:rPr lang="en-US" sz="3100" b="1" dirty="0"/>
              <a:t>V</a:t>
            </a:r>
            <a:r>
              <a:rPr lang="en-US" sz="3100" baseline="-25000" dirty="0"/>
              <a:t>1</a:t>
            </a:r>
            <a:r>
              <a:rPr lang="en-US" sz="3100" dirty="0"/>
              <a:t> and </a:t>
            </a:r>
            <a:r>
              <a:rPr lang="en-US" sz="3100" b="1" dirty="0"/>
              <a:t>V</a:t>
            </a:r>
            <a:r>
              <a:rPr lang="en-US" sz="3100" baseline="-25000" dirty="0"/>
              <a:t>2</a:t>
            </a:r>
            <a:r>
              <a:rPr lang="en-US" sz="3100" dirty="0"/>
              <a:t> such that</a:t>
            </a:r>
          </a:p>
          <a:p>
            <a:pPr lvl="1">
              <a:lnSpc>
                <a:spcPct val="110000"/>
              </a:lnSpc>
            </a:pPr>
            <a:r>
              <a:rPr lang="en-US" sz="2600" b="1" dirty="0"/>
              <a:t>V</a:t>
            </a:r>
            <a:r>
              <a:rPr lang="en-US" sz="2600" baseline="-25000" dirty="0"/>
              <a:t>1</a:t>
            </a:r>
            <a:r>
              <a:rPr lang="en-US" sz="2600" dirty="0"/>
              <a:t> is the matrix consisting of all but the last row of </a:t>
            </a:r>
            <a:r>
              <a:rPr lang="en-US" sz="2600" b="1" dirty="0" err="1"/>
              <a:t>V</a:t>
            </a:r>
            <a:r>
              <a:rPr lang="en-US" sz="2600" baseline="-25000" dirty="0" err="1"/>
              <a:t>p</a:t>
            </a:r>
            <a:r>
              <a:rPr lang="en-US" sz="26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600" b="1" dirty="0"/>
              <a:t>V</a:t>
            </a:r>
            <a:r>
              <a:rPr lang="en-US" sz="2600" baseline="-25000" dirty="0"/>
              <a:t>2</a:t>
            </a:r>
            <a:r>
              <a:rPr lang="en-US" sz="2600" dirty="0"/>
              <a:t> is the matrix consisting of all but the first row of </a:t>
            </a:r>
            <a:r>
              <a:rPr lang="en-US" sz="2600" b="1" dirty="0" err="1"/>
              <a:t>V</a:t>
            </a:r>
            <a:r>
              <a:rPr lang="en-US" sz="2600" baseline="-25000" dirty="0" err="1"/>
              <a:t>p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3100" dirty="0"/>
              <a:t>Discrete-time poles are found as the generalized eigenvalues of the pair (</a:t>
            </a:r>
            <a:r>
              <a:rPr lang="en-US" sz="3100" b="1" dirty="0"/>
              <a:t>V</a:t>
            </a:r>
            <a:r>
              <a:rPr lang="en-US" sz="3100" baseline="-25000" dirty="0"/>
              <a:t>2</a:t>
            </a:r>
            <a:r>
              <a:rPr lang="en-US" sz="3100" baseline="30000" dirty="0"/>
              <a:t>T</a:t>
            </a:r>
            <a:r>
              <a:rPr lang="en-US" sz="3100" b="1" dirty="0"/>
              <a:t>V</a:t>
            </a:r>
            <a:r>
              <a:rPr lang="en-US" sz="3100" baseline="-25000" dirty="0"/>
              <a:t>1</a:t>
            </a:r>
            <a:r>
              <a:rPr lang="en-US" sz="3100" dirty="0"/>
              <a:t>, </a:t>
            </a:r>
            <a:r>
              <a:rPr lang="en-US" sz="3100" b="1" dirty="0"/>
              <a:t>V</a:t>
            </a:r>
            <a:r>
              <a:rPr lang="en-US" sz="3100" baseline="-25000" dirty="0"/>
              <a:t>1</a:t>
            </a:r>
            <a:r>
              <a:rPr lang="en-US" sz="3100" baseline="30000" dirty="0"/>
              <a:t>T</a:t>
            </a:r>
            <a:r>
              <a:rPr lang="en-US" sz="3100" b="1" dirty="0"/>
              <a:t>V</a:t>
            </a:r>
            <a:r>
              <a:rPr lang="en-US" sz="3100" baseline="-25000" dirty="0"/>
              <a:t>1</a:t>
            </a:r>
            <a:r>
              <a:rPr lang="en-US" sz="3100" dirty="0"/>
              <a:t>) = (</a:t>
            </a:r>
            <a:r>
              <a:rPr lang="en-US" sz="3100" b="1" dirty="0"/>
              <a:t>A</a:t>
            </a:r>
            <a:r>
              <a:rPr lang="en-US" sz="3100" dirty="0"/>
              <a:t>,</a:t>
            </a:r>
            <a:r>
              <a:rPr lang="en-US" sz="3100" b="1" dirty="0"/>
              <a:t>B</a:t>
            </a:r>
            <a:r>
              <a:rPr lang="en-US" sz="31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3100" dirty="0"/>
              <a:t>These eigenvalues are the </a:t>
            </a:r>
            <a:br>
              <a:rPr lang="en-US" sz="3100" dirty="0"/>
            </a:br>
            <a:r>
              <a:rPr lang="en-US" sz="3100" dirty="0"/>
              <a:t>discrete-time poles, </a:t>
            </a:r>
            <a:r>
              <a:rPr lang="en-US" sz="3100" dirty="0" err="1"/>
              <a:t>z</a:t>
            </a:r>
            <a:r>
              <a:rPr lang="en-US" sz="3100" baseline="-25000" dirty="0" err="1"/>
              <a:t>i</a:t>
            </a:r>
            <a:r>
              <a:rPr lang="en-US" sz="3100" dirty="0"/>
              <a:t> with the </a:t>
            </a:r>
            <a:br>
              <a:rPr lang="en-US" sz="3100" dirty="0"/>
            </a:br>
            <a:r>
              <a:rPr lang="en-US" sz="3100" dirty="0"/>
              <a:t>modal eigenvalues then </a:t>
            </a:r>
            <a:br>
              <a:rPr lang="en-US" sz="3100" dirty="0"/>
            </a:br>
            <a:endParaRPr lang="en-US" sz="31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37570"/>
              </p:ext>
            </p:extLst>
          </p:nvPr>
        </p:nvGraphicFramePr>
        <p:xfrm>
          <a:off x="762000" y="5151120"/>
          <a:ext cx="1451612" cy="84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0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51120"/>
                        <a:ext cx="1451612" cy="84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2362200" y="4932451"/>
            <a:ext cx="2813591" cy="1200329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The log of a complex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number z=r</a:t>
            </a: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  <a:sym typeface="Symbol"/>
              </a:rPr>
              <a:t> is 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  <a:sym typeface="Symbol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  <a:sym typeface="Symbol"/>
              </a:rPr>
              <a:t>ln(r) + j</a:t>
            </a:r>
            <a:endParaRPr lang="en-US" b="0" dirty="0">
              <a:solidFill>
                <a:srgbClr val="1E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562600" y="3657600"/>
            <a:ext cx="3124200" cy="1938992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If </a:t>
            </a:r>
            <a:r>
              <a:rPr lang="en-US" b="1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 is nonsingular (the situation here) then the generalized eigenvalues are the eigenvalues of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en-US" b="1" baseline="5000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-1</a:t>
            </a:r>
            <a:r>
              <a:rPr lang="en-US" b="1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2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Pencil Method with Many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4400" cy="2280980"/>
          </a:xfrm>
        </p:spPr>
        <p:txBody>
          <a:bodyPr>
            <a:noAutofit/>
          </a:bodyPr>
          <a:lstStyle/>
          <a:p>
            <a:r>
              <a:rPr lang="en-US" dirty="0"/>
              <a:t>The Matrix Pencil approach can be used with one signal or with multiple signals</a:t>
            </a:r>
          </a:p>
          <a:p>
            <a:r>
              <a:rPr lang="en-US" dirty="0"/>
              <a:t>Multiple signals are handled by forming a </a:t>
            </a:r>
            <a:r>
              <a:rPr lang="en-US" b="1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 matrix for each signal k using the measurements for that signal and then combining the matrices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7781"/>
              </p:ext>
            </p:extLst>
          </p:nvPr>
        </p:nvGraphicFramePr>
        <p:xfrm>
          <a:off x="1066800" y="3733800"/>
          <a:ext cx="38354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4" name="Equation" r:id="rId3" imgW="2197080" imgH="1650960" progId="Equation.DSMT4">
                  <p:embed/>
                </p:oleObj>
              </mc:Choice>
              <mc:Fallback>
                <p:oleObj name="Equation" r:id="rId3" imgW="2197080" imgH="1650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38354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6172200" y="4038600"/>
            <a:ext cx="2514600" cy="1938992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The required computation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scales linearly with the number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of signals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86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Pencil Method with Many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01060" cy="2535115"/>
          </a:xfrm>
        </p:spPr>
        <p:txBody>
          <a:bodyPr>
            <a:noAutofit/>
          </a:bodyPr>
          <a:lstStyle/>
          <a:p>
            <a:r>
              <a:rPr lang="en-US" dirty="0"/>
              <a:t>However, when dealing with many signals, usually the signals are somewhat correlated, so vary few of the signals are actually need to be included to determine the desired modes</a:t>
            </a:r>
          </a:p>
          <a:p>
            <a:r>
              <a:rPr lang="en-US" dirty="0"/>
              <a:t>Ultimately we are finding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1E0000"/>
                </a:solidFill>
                <a:highlight>
                  <a:srgbClr val="FFFF00"/>
                </a:highlight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1E0000"/>
                </a:solidFill>
                <a:highlight>
                  <a:srgbClr val="FFFF00"/>
                </a:highlight>
                <a:latin typeface="Symbol" panose="05050102010706020507" pitchFamily="18" charset="2"/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is common to all the signals (i.e., the system modes) while the </a:t>
            </a:r>
            <a:r>
              <a:rPr lang="en-US" b="1" dirty="0">
                <a:highlight>
                  <a:srgbClr val="FFFF00"/>
                </a:highlight>
              </a:rPr>
              <a:t>b</a:t>
            </a:r>
            <a:r>
              <a:rPr lang="en-US" dirty="0">
                <a:highlight>
                  <a:srgbClr val="FFFF00"/>
                </a:highlight>
              </a:rPr>
              <a:t> vector is signal specific (i.e., how the modes manifest in that signal)</a:t>
            </a:r>
            <a:br>
              <a:rPr lang="en-US" dirty="0">
                <a:highlight>
                  <a:srgbClr val="FFFF00"/>
                </a:highlight>
              </a:rPr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23179"/>
              </p:ext>
            </p:extLst>
          </p:nvPr>
        </p:nvGraphicFramePr>
        <p:xfrm>
          <a:off x="990600" y="3505200"/>
          <a:ext cx="3352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8" name="Equation" r:id="rId3" imgW="1447560" imgH="431640" progId="Equation.DSMT4">
                  <p:embed/>
                </p:oleObj>
              </mc:Choice>
              <mc:Fallback>
                <p:oleObj name="Equation" r:id="rId3" imgW="14475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33528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5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SMIB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91640"/>
          </a:xfrm>
        </p:spPr>
        <p:txBody>
          <a:bodyPr/>
          <a:lstStyle/>
          <a:p>
            <a:r>
              <a:rPr lang="en-US" dirty="0"/>
              <a:t>As a small example, consider the 4 bus system shown below, in which bus 2 really is an infinite bus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get the SMIB for bus 4, first calculate Z</a:t>
            </a:r>
            <a:r>
              <a:rPr lang="en-US" baseline="-25000" dirty="0"/>
              <a:t>44</a:t>
            </a:r>
            <a:r>
              <a:rPr lang="en-US" dirty="0"/>
              <a:t>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17477"/>
          <a:stretch/>
        </p:blipFill>
        <p:spPr bwMode="auto">
          <a:xfrm>
            <a:off x="1143000" y="2286000"/>
            <a:ext cx="655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98247"/>
              </p:ext>
            </p:extLst>
          </p:nvPr>
        </p:nvGraphicFramePr>
        <p:xfrm>
          <a:off x="609600" y="4876800"/>
          <a:ext cx="54451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0" name="Equation" r:id="rId4" imgW="3111480" imgH="914400" progId="Equation.DSMT4">
                  <p:embed/>
                </p:oleObj>
              </mc:Choice>
              <mc:Fallback>
                <p:oleObj name="Equation" r:id="rId4" imgW="31114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4876800"/>
                        <a:ext cx="544512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4953000"/>
            <a:ext cx="2649774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</a:rPr>
              <a:t>44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en-US" sz="2400" baseline="-25000" dirty="0" err="1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in parallel with jX'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</a:rPr>
              <a:t>d,4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(which is j0.3) so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en-US" sz="2400" baseline="-25000" dirty="0" err="1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is j0.22</a:t>
            </a:r>
          </a:p>
        </p:txBody>
      </p:sp>
    </p:spTree>
    <p:extLst>
      <p:ext uri="{BB962C8B-B14F-4D97-AF65-F5344CB8AC3E}">
        <p14:creationId xmlns:p14="http://schemas.microsoft.com/office/powerpoint/2010/main" val="2088806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Quickly Determining the b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10600" cy="1066800"/>
          </a:xfrm>
        </p:spPr>
        <p:txBody>
          <a:bodyPr>
            <a:noAutofit/>
          </a:bodyPr>
          <a:lstStyle/>
          <a:p>
            <a:r>
              <a:rPr lang="en-US" dirty="0"/>
              <a:t>A key insight is from an approach known as the Variable Projection Method (from Borden, 2013) that for any signal k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83362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Borden, B.C. Lesieutre, J. </a:t>
            </a:r>
            <a:r>
              <a:rPr lang="en-US" sz="1200" b="0" dirty="0" err="1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Gronquist</a:t>
            </a:r>
            <a:r>
              <a:rPr lang="en-US" sz="12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"Power System Modal Analysis Tool Developed for Industry Use," </a:t>
            </a:r>
            <a:r>
              <a:rPr lang="en-US" sz="1200" b="0" i="1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 2013 North American Power Symposium</a:t>
            </a:r>
            <a:r>
              <a:rPr lang="en-US" sz="12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Manhattan, KS, Sept. 2013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90912"/>
              </p:ext>
            </p:extLst>
          </p:nvPr>
        </p:nvGraphicFramePr>
        <p:xfrm>
          <a:off x="685800" y="2625093"/>
          <a:ext cx="6477000" cy="309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2" name="Equation" r:id="rId3" imgW="3822480" imgH="1790640" progId="Equation.DSMT4">
                  <p:embed/>
                </p:oleObj>
              </mc:Choice>
              <mc:Fallback>
                <p:oleObj name="Equation" r:id="rId3" imgW="3822480" imgH="1790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25093"/>
                        <a:ext cx="6477000" cy="309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6653170" y="3657600"/>
            <a:ext cx="2338429" cy="1938992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Where m is the number of measurements</a:t>
            </a:r>
            <a:b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  <a:cs typeface="Arial" panose="020B0604020202020204" pitchFamily="34" charset="0"/>
              </a:rPr>
              <a:t>and n is the number of modes 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7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SMIB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548640"/>
          </a:xfrm>
        </p:spPr>
        <p:txBody>
          <a:bodyPr/>
          <a:lstStyle/>
          <a:p>
            <a:r>
              <a:rPr lang="en-US" dirty="0"/>
              <a:t>The infinite bus voltage is then calculated so as to match the bus i terminal voltage and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example we have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23017"/>
              </p:ext>
            </p:extLst>
          </p:nvPr>
        </p:nvGraphicFramePr>
        <p:xfrm>
          <a:off x="990600" y="2362200"/>
          <a:ext cx="2743200" cy="147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22" name="Equation" r:id="rId3" imgW="1422360" imgH="761760" progId="Equation.DSMT4">
                  <p:embed/>
                </p:oleObj>
              </mc:Choice>
              <mc:Fallback>
                <p:oleObj name="Equation" r:id="rId3" imgW="14223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362200"/>
                        <a:ext cx="2743200" cy="147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30954"/>
              </p:ext>
            </p:extLst>
          </p:nvPr>
        </p:nvGraphicFramePr>
        <p:xfrm>
          <a:off x="762000" y="4343400"/>
          <a:ext cx="54625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23" name="Equation" r:id="rId5" imgW="2831760" imgH="1015920" progId="Equation.DSMT4">
                  <p:embed/>
                </p:oleObj>
              </mc:Choice>
              <mc:Fallback>
                <p:oleObj name="Equation" r:id="rId5" imgW="28317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54625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2514600"/>
            <a:ext cx="3947747" cy="156966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While this was demonstrated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on an extremely small system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for clarity, the approach works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same for any size system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0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777240"/>
          </a:xfrm>
        </p:spPr>
        <p:txBody>
          <a:bodyPr/>
          <a:lstStyle/>
          <a:p>
            <a:r>
              <a:rPr lang="en-US" dirty="0"/>
              <a:t>The SMIB model </a:t>
            </a:r>
            <a:r>
              <a:rPr lang="en-US" b="1" dirty="0"/>
              <a:t>A</a:t>
            </a:r>
            <a:r>
              <a:rPr lang="en-US" dirty="0"/>
              <a:t> matrix can then be calculated either analytically or numerically</a:t>
            </a:r>
          </a:p>
          <a:p>
            <a:pPr marL="800100" lvl="1" indent="-342900"/>
            <a:r>
              <a:rPr lang="en-US" dirty="0">
                <a:highlight>
                  <a:srgbClr val="FFFF00"/>
                </a:highlight>
              </a:rPr>
              <a:t>The equivalent line's impedance can be embedded in the generator model so the infinite bus looks like the "terminal"</a:t>
            </a:r>
          </a:p>
          <a:p>
            <a:r>
              <a:rPr lang="en-US" dirty="0"/>
              <a:t>This matrix is calculated in PowerWorld by selecting Transient Stability, SMIB Eigenvalues</a:t>
            </a:r>
          </a:p>
          <a:p>
            <a:pPr lvl="1"/>
            <a:r>
              <a:rPr lang="en-US" dirty="0"/>
              <a:t>Select Run SMIB to perform an SMIB analysis for all the generators in a case</a:t>
            </a:r>
          </a:p>
          <a:p>
            <a:pPr lvl="1"/>
            <a:r>
              <a:rPr lang="en-US" dirty="0"/>
              <a:t>Right click on a generator on the SMIB form and select Show SMIB to see the Generator SMIB Eigenvalue Dialog</a:t>
            </a:r>
          </a:p>
          <a:p>
            <a:pPr lvl="1"/>
            <a:r>
              <a:rPr lang="en-US" dirty="0"/>
              <a:t>These two bus equivalent networks can also be saved, which can be quite useful for understanding the behavior of individual generators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SMIB 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/>
              <a:t>On the SMIB dialog, the General Information tab shows information about the two bus equivalent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667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39521"/>
            <a:ext cx="3681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PowerWorld case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B4_SMIB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SMIB 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/>
              <a:t>On the SMIB dialog, the </a:t>
            </a:r>
            <a:r>
              <a:rPr lang="en-US" b="1" dirty="0"/>
              <a:t>A</a:t>
            </a:r>
            <a:r>
              <a:rPr lang="en-US" dirty="0"/>
              <a:t> Matrix tab shows the </a:t>
            </a:r>
            <a:r>
              <a:rPr lang="en-US" b="1" dirty="0" err="1"/>
              <a:t>A</a:t>
            </a:r>
            <a:r>
              <a:rPr lang="en-US" baseline="-25000" dirty="0" err="1"/>
              <a:t>sys</a:t>
            </a:r>
            <a:r>
              <a:rPr lang="en-US" dirty="0"/>
              <a:t> matrix for the SMIB generator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example A</a:t>
            </a:r>
            <a:r>
              <a:rPr lang="en-US" baseline="-25000" dirty="0"/>
              <a:t>21</a:t>
            </a:r>
            <a:r>
              <a:rPr lang="en-US" dirty="0"/>
              <a:t> is showing</a:t>
            </a:r>
          </a:p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0001"/>
          <a:stretch/>
        </p:blipFill>
        <p:spPr bwMode="auto">
          <a:xfrm>
            <a:off x="914400" y="2245963"/>
            <a:ext cx="6667500" cy="20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4934"/>
              </p:ext>
            </p:extLst>
          </p:nvPr>
        </p:nvGraphicFramePr>
        <p:xfrm>
          <a:off x="533400" y="4953000"/>
          <a:ext cx="85010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8" name="Equation" r:id="rId4" imgW="4381200" imgH="685800" progId="Equation.DSMT4">
                  <p:embed/>
                </p:oleObj>
              </mc:Choice>
              <mc:Fallback>
                <p:oleObj name="Equation" r:id="rId4" imgW="43812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4953000"/>
                        <a:ext cx="8501063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7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GENROU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215640"/>
          </a:xfrm>
        </p:spPr>
        <p:txBody>
          <a:bodyPr/>
          <a:lstStyle/>
          <a:p>
            <a:r>
              <a:rPr lang="en-US" dirty="0"/>
              <a:t>The eigenvalues can be calculated for any set of generator models</a:t>
            </a:r>
          </a:p>
          <a:p>
            <a:r>
              <a:rPr lang="en-US" dirty="0"/>
              <a:t>This example replaces the bus 4 generator classical machine with a GENROU model</a:t>
            </a:r>
          </a:p>
          <a:p>
            <a:pPr lvl="1"/>
            <a:r>
              <a:rPr lang="en-US" dirty="0"/>
              <a:t>There are now six eigenvalues, with the dominate response coming from the electro-mechanical mode with a frequency of 1.84 Hz, and damping of 6.9%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239521"/>
            <a:ext cx="580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PowerWorld case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B4_GENROU_Sat_SMIB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2210" r="47161" b="41529"/>
          <a:stretch/>
        </p:blipFill>
        <p:spPr bwMode="auto">
          <a:xfrm>
            <a:off x="1219200" y="4419600"/>
            <a:ext cx="6172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1384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4125</TotalTime>
  <Words>2308</Words>
  <Application>Microsoft Office PowerPoint</Application>
  <PresentationFormat>On-screen Show (4:3)</PresentationFormat>
  <Paragraphs>221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Equation</vt:lpstr>
      <vt:lpstr>ECEN 667  Power System Stability</vt:lpstr>
      <vt:lpstr>Announcements</vt:lpstr>
      <vt:lpstr>Single Machine Infinite Bus</vt:lpstr>
      <vt:lpstr>Small SMIB Example</vt:lpstr>
      <vt:lpstr>Small SMIB Example</vt:lpstr>
      <vt:lpstr>Calculating the A Matrix</vt:lpstr>
      <vt:lpstr>Example: Bus 4 SMIB Dialog</vt:lpstr>
      <vt:lpstr>Example: Bus 4 SMIB Dialog</vt:lpstr>
      <vt:lpstr>Example: Bus 4 with GENROU</vt:lpstr>
      <vt:lpstr>Example: Bus 4 with  GENROU Model and Exciter</vt:lpstr>
      <vt:lpstr>Example: Bus 4 with  GENROU Model and Exciter</vt:lpstr>
      <vt:lpstr>Example: Bus 4 with  GENROU Model and Exciter</vt:lpstr>
      <vt:lpstr>SMIB Eigenvalues for TSGC_2000 Case</vt:lpstr>
      <vt:lpstr>Saving a Two Bus Equivalent</vt:lpstr>
      <vt:lpstr>Small Signal Analysis and  Measurement-Based Modal Analysis</vt:lpstr>
      <vt:lpstr>Ring-down Modal Analysis</vt:lpstr>
      <vt:lpstr>Where We Are Going:  Extracting the Modes from Signals </vt:lpstr>
      <vt:lpstr>Example: The Summation of two damped exponentials</vt:lpstr>
      <vt:lpstr>Some Reasonable Expectations</vt:lpstr>
      <vt:lpstr>Example: One Signal</vt:lpstr>
      <vt:lpstr>Verification:  Linear Trend Line Only</vt:lpstr>
      <vt:lpstr>Verification:  Linear Trend Line + One Mode</vt:lpstr>
      <vt:lpstr>Verification:  Linear Trend Line + Two Modes</vt:lpstr>
      <vt:lpstr>Verification:  Linear Trend Line + Three Modes</vt:lpstr>
      <vt:lpstr>Verification:  Linear Trend Line + Four Modes</vt:lpstr>
      <vt:lpstr>Verification:  Linear Trend Line + Five Modes</vt:lpstr>
      <vt:lpstr>A Larger Example We’ll Finish With</vt:lpstr>
      <vt:lpstr>Spatial Visualization of Frequency</vt:lpstr>
      <vt:lpstr>Measurement-Based Modal Analysis</vt:lpstr>
      <vt:lpstr>Measurement-Based Modal Analysis</vt:lpstr>
      <vt:lpstr>Measurement-Based Modal Analysis</vt:lpstr>
      <vt:lpstr>Sampling Rate and Aliasing</vt:lpstr>
      <vt:lpstr>One Solution Approach:  The Matrix Pencil Method</vt:lpstr>
      <vt:lpstr>Algorithm Details, cont.</vt:lpstr>
      <vt:lpstr>Aside: The Matrix Singular Value Decomposition (SVD) </vt:lpstr>
      <vt:lpstr>Aside: SVD Image Compression Example</vt:lpstr>
      <vt:lpstr>Matrix Pencil Algorithm Details, cont.</vt:lpstr>
      <vt:lpstr>Matrix Pencil Method with Many Signals</vt:lpstr>
      <vt:lpstr>Matrix Pencil Method with Many Signals</vt:lpstr>
      <vt:lpstr>Quickly Determining the b Vectors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Kunkolienkar, Sanjana Mahendra</cp:lastModifiedBy>
  <cp:revision>513</cp:revision>
  <cp:lastPrinted>2021-09-10T12:33:01Z</cp:lastPrinted>
  <dcterms:created xsi:type="dcterms:W3CDTF">2000-05-11T14:27:08Z</dcterms:created>
  <dcterms:modified xsi:type="dcterms:W3CDTF">2021-11-30T22:03:48Z</dcterms:modified>
</cp:coreProperties>
</file>