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7"/>
  </p:notesMasterIdLst>
  <p:handoutMasterIdLst>
    <p:handoutMasterId r:id="rId48"/>
  </p:handoutMasterIdLst>
  <p:sldIdLst>
    <p:sldId id="258" r:id="rId2"/>
    <p:sldId id="399" r:id="rId3"/>
    <p:sldId id="402" r:id="rId4"/>
    <p:sldId id="403" r:id="rId5"/>
    <p:sldId id="404"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418" r:id="rId20"/>
    <p:sldId id="419" r:id="rId21"/>
    <p:sldId id="420" r:id="rId22"/>
    <p:sldId id="421" r:id="rId23"/>
    <p:sldId id="422" r:id="rId24"/>
    <p:sldId id="423" r:id="rId25"/>
    <p:sldId id="424" r:id="rId26"/>
    <p:sldId id="425" r:id="rId27"/>
    <p:sldId id="426" r:id="rId28"/>
    <p:sldId id="427" r:id="rId29"/>
    <p:sldId id="428" r:id="rId30"/>
    <p:sldId id="429" r:id="rId31"/>
    <p:sldId id="430" r:id="rId32"/>
    <p:sldId id="431" r:id="rId33"/>
    <p:sldId id="432" r:id="rId34"/>
    <p:sldId id="433" r:id="rId35"/>
    <p:sldId id="434" r:id="rId36"/>
    <p:sldId id="435" r:id="rId37"/>
    <p:sldId id="436" r:id="rId38"/>
    <p:sldId id="437" r:id="rId39"/>
    <p:sldId id="438" r:id="rId40"/>
    <p:sldId id="439" r:id="rId41"/>
    <p:sldId id="440" r:id="rId42"/>
    <p:sldId id="441" r:id="rId43"/>
    <p:sldId id="442" r:id="rId44"/>
    <p:sldId id="443" r:id="rId45"/>
    <p:sldId id="444" r:id="rId46"/>
  </p:sldIdLst>
  <p:sldSz cx="9144000" cy="6858000" type="screen4x3"/>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10" d="100"/>
          <a:sy n="110" d="100"/>
        </p:scale>
        <p:origin x="1644" y="1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10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11/17/2021</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BD0A9-83E7-48C6-B082-8245C4BEA6C3}" type="slidenum">
              <a:rPr lang="en-US" smtClean="0"/>
              <a:t>22</a:t>
            </a:fld>
            <a:endParaRPr lang="en-US" dirty="0"/>
          </a:p>
        </p:txBody>
      </p:sp>
    </p:spTree>
    <p:extLst>
      <p:ext uri="{BB962C8B-B14F-4D97-AF65-F5344CB8AC3E}">
        <p14:creationId xmlns:p14="http://schemas.microsoft.com/office/powerpoint/2010/main" val="56356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BD0A9-83E7-48C6-B082-8245C4BEA6C3}" type="slidenum">
              <a:rPr lang="en-US" smtClean="0"/>
              <a:t>14</a:t>
            </a:fld>
            <a:endParaRPr lang="en-US" dirty="0"/>
          </a:p>
        </p:txBody>
      </p:sp>
    </p:spTree>
    <p:extLst>
      <p:ext uri="{BB962C8B-B14F-4D97-AF65-F5344CB8AC3E}">
        <p14:creationId xmlns:p14="http://schemas.microsoft.com/office/powerpoint/2010/main" val="23795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BD0A9-83E7-48C6-B082-8245C4BEA6C3}" type="slidenum">
              <a:rPr lang="en-US" smtClean="0"/>
              <a:t>15</a:t>
            </a:fld>
            <a:endParaRPr lang="en-US" dirty="0"/>
          </a:p>
        </p:txBody>
      </p:sp>
    </p:spTree>
    <p:extLst>
      <p:ext uri="{BB962C8B-B14F-4D97-AF65-F5344CB8AC3E}">
        <p14:creationId xmlns:p14="http://schemas.microsoft.com/office/powerpoint/2010/main" val="379791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BD0A9-83E7-48C6-B082-8245C4BEA6C3}" type="slidenum">
              <a:rPr lang="en-US" smtClean="0"/>
              <a:t>16</a:t>
            </a:fld>
            <a:endParaRPr lang="en-US" dirty="0"/>
          </a:p>
        </p:txBody>
      </p:sp>
    </p:spTree>
    <p:extLst>
      <p:ext uri="{BB962C8B-B14F-4D97-AF65-F5344CB8AC3E}">
        <p14:creationId xmlns:p14="http://schemas.microsoft.com/office/powerpoint/2010/main" val="187486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BD0A9-83E7-48C6-B082-8245C4BEA6C3}" type="slidenum">
              <a:rPr lang="en-US" smtClean="0"/>
              <a:t>17</a:t>
            </a:fld>
            <a:endParaRPr lang="en-US" dirty="0"/>
          </a:p>
        </p:txBody>
      </p:sp>
    </p:spTree>
    <p:extLst>
      <p:ext uri="{BB962C8B-B14F-4D97-AF65-F5344CB8AC3E}">
        <p14:creationId xmlns:p14="http://schemas.microsoft.com/office/powerpoint/2010/main" val="4261189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BD0A9-83E7-48C6-B082-8245C4BEA6C3}" type="slidenum">
              <a:rPr lang="en-US" smtClean="0"/>
              <a:t>18</a:t>
            </a:fld>
            <a:endParaRPr lang="en-US" dirty="0"/>
          </a:p>
        </p:txBody>
      </p:sp>
    </p:spTree>
    <p:extLst>
      <p:ext uri="{BB962C8B-B14F-4D97-AF65-F5344CB8AC3E}">
        <p14:creationId xmlns:p14="http://schemas.microsoft.com/office/powerpoint/2010/main" val="93402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BD0A9-83E7-48C6-B082-8245C4BEA6C3}" type="slidenum">
              <a:rPr lang="en-US" smtClean="0"/>
              <a:t>19</a:t>
            </a:fld>
            <a:endParaRPr lang="en-US" dirty="0"/>
          </a:p>
        </p:txBody>
      </p:sp>
    </p:spTree>
    <p:extLst>
      <p:ext uri="{BB962C8B-B14F-4D97-AF65-F5344CB8AC3E}">
        <p14:creationId xmlns:p14="http://schemas.microsoft.com/office/powerpoint/2010/main" val="1643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BD0A9-83E7-48C6-B082-8245C4BEA6C3}" type="slidenum">
              <a:rPr lang="en-US" smtClean="0"/>
              <a:t>20</a:t>
            </a:fld>
            <a:endParaRPr lang="en-US" dirty="0"/>
          </a:p>
        </p:txBody>
      </p:sp>
    </p:spTree>
    <p:extLst>
      <p:ext uri="{BB962C8B-B14F-4D97-AF65-F5344CB8AC3E}">
        <p14:creationId xmlns:p14="http://schemas.microsoft.com/office/powerpoint/2010/main" val="2845135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BD0A9-83E7-48C6-B082-8245C4BEA6C3}" type="slidenum">
              <a:rPr lang="en-US" smtClean="0"/>
              <a:t>21</a:t>
            </a:fld>
            <a:endParaRPr lang="en-US" dirty="0"/>
          </a:p>
        </p:txBody>
      </p:sp>
    </p:spTree>
    <p:extLst>
      <p:ext uri="{BB962C8B-B14F-4D97-AF65-F5344CB8AC3E}">
        <p14:creationId xmlns:p14="http://schemas.microsoft.com/office/powerpoint/2010/main" val="908011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baseline="0" dirty="0">
              <a:solidFill>
                <a:srgbClr val="1E0000"/>
              </a:solidFill>
            </a:endParaRPr>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066800"/>
          </a:xfrm>
        </p:spPr>
        <p:txBody>
          <a:bodyPr/>
          <a:lstStyle>
            <a:lvl1pPr algn="ct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549640" cy="3733800"/>
          </a:xfrm>
        </p:spPr>
        <p:txBody>
          <a:bodyPr/>
          <a:lstStyle>
            <a:lvl1pPr marL="457200" indent="-457200">
              <a:buSzPct val="100000"/>
              <a:buFont typeface="Arial" panose="020B0604020202020204" pitchFamily="34" charset="0"/>
              <a:buChar char="•"/>
              <a:defRPr baseline="0">
                <a:solidFill>
                  <a:srgbClr val="1E0000"/>
                </a:solidFill>
              </a:defRPr>
            </a:lvl1pPr>
            <a:lvl2pPr>
              <a:defRPr baseline="0">
                <a:solidFill>
                  <a:srgbClr val="1E0000"/>
                </a:solidFill>
              </a:defRPr>
            </a:lvl2pPr>
            <a:lvl3pPr marL="1257300" indent="-342900">
              <a:buSzPct val="90000"/>
              <a:buFont typeface="Arial" panose="020B0604020202020204" pitchFamily="34" charset="0"/>
              <a:buChar char="•"/>
              <a:defRPr baseline="0">
                <a:solidFill>
                  <a:srgbClr val="1E0000"/>
                </a:solidFill>
              </a:defRPr>
            </a:lvl3pPr>
            <a:lvl4pPr>
              <a:defRPr baseline="0">
                <a:solidFill>
                  <a:srgbClr val="1E0000"/>
                </a:solidFill>
              </a:defRPr>
            </a:lvl4pPr>
            <a:lvl5pP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294967295"/>
          </p:nvPr>
        </p:nvSpPr>
        <p:spPr>
          <a:xfrm>
            <a:off x="8458200" y="6324600"/>
            <a:ext cx="5334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6540204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lvl1pPr>
              <a:defRPr baseline="0">
                <a:solidFill>
                  <a:srgbClr val="1E0000"/>
                </a:solidFill>
              </a:defRPr>
            </a:lvl1pPr>
          </a:lstStyle>
          <a:p>
            <a:r>
              <a:rPr lang="en-US" dirty="0"/>
              <a:t>Click to edit Master title style</a:t>
            </a:r>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baseline="0">
                <a:solidFill>
                  <a:srgbClr val="1E0000"/>
                </a:solidFill>
              </a:defRPr>
            </a:lvl1pPr>
            <a:lvl2pPr>
              <a:defRPr sz="2400" baseline="0">
                <a:solidFill>
                  <a:srgbClr val="1E0000"/>
                </a:solidFill>
              </a:defRPr>
            </a:lvl2pPr>
            <a:lvl3pPr>
              <a:defRPr sz="2000" baseline="0">
                <a:solidFill>
                  <a:srgbClr val="1E0000"/>
                </a:solidFill>
              </a:defRPr>
            </a:lvl3pPr>
            <a:lvl4pPr>
              <a:defRPr sz="1800" baseline="0">
                <a:solidFill>
                  <a:srgbClr val="1E0000"/>
                </a:solidFill>
              </a:defRPr>
            </a:lvl4pPr>
            <a:lvl5pPr>
              <a:defRPr sz="1800" baseline="0">
                <a:solidFill>
                  <a:srgbClr val="1E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baseline="0">
                <a:solidFill>
                  <a:srgbClr val="1E0000"/>
                </a:solidFill>
              </a:defRPr>
            </a:lvl1pPr>
            <a:lvl2pPr>
              <a:defRPr sz="2400" baseline="0">
                <a:solidFill>
                  <a:srgbClr val="1E0000"/>
                </a:solidFill>
              </a:defRPr>
            </a:lvl2pPr>
            <a:lvl3pPr>
              <a:defRPr sz="2000" baseline="0">
                <a:solidFill>
                  <a:srgbClr val="1E0000"/>
                </a:solidFill>
              </a:defRPr>
            </a:lvl3pPr>
            <a:lvl4pPr>
              <a:defRPr sz="1800" baseline="0">
                <a:solidFill>
                  <a:srgbClr val="1E0000"/>
                </a:solidFill>
              </a:defRPr>
            </a:lvl4pPr>
            <a:lvl5pPr>
              <a:defRPr sz="1800" baseline="0">
                <a:solidFill>
                  <a:srgbClr val="1E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294967295"/>
          </p:nvPr>
        </p:nvSpPr>
        <p:spPr>
          <a:xfrm>
            <a:off x="8458200" y="6324600"/>
            <a:ext cx="5334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422317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3" name="Slide Number Placeholder 3"/>
          <p:cNvSpPr>
            <a:spLocks noGrp="1"/>
          </p:cNvSpPr>
          <p:nvPr>
            <p:ph type="sldNum" sz="quarter" idx="4294967295"/>
          </p:nvPr>
        </p:nvSpPr>
        <p:spPr>
          <a:xfrm>
            <a:off x="7086600" y="6324600"/>
            <a:ext cx="19050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1502422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4"/>
          </p:nvPr>
        </p:nvSpPr>
        <p:spPr>
          <a:xfrm>
            <a:off x="8397380" y="6324600"/>
            <a:ext cx="594220" cy="457200"/>
          </a:xfrm>
          <a:prstGeom prst="rect">
            <a:avLst/>
          </a:prstGeom>
        </p:spPr>
        <p:txBody>
          <a:bodyPr/>
          <a:lstStyle/>
          <a:p>
            <a:pPr algn="r">
              <a:defRPr/>
            </a:pPr>
            <a:fld id="{0AF38EFD-512B-4531-8A51-5AEF24EFF359}" type="slidenum">
              <a:rPr lang="en-US" sz="2000" smtClean="0"/>
              <a:pPr algn="r">
                <a:defRPr/>
              </a:pPr>
              <a:t>‹#›</a:t>
            </a:fld>
            <a:endParaRPr lang="en-US" sz="2000" dirty="0"/>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b="1" baseline="0">
          <a:solidFill>
            <a:srgbClr val="1E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rgbClr val="1E0000"/>
        </a:buClr>
        <a:buSzPct val="100000"/>
        <a:buFont typeface="Arial" panose="020B0604020202020204" pitchFamily="34" charset="0"/>
        <a:buChar char="•"/>
        <a:defRPr sz="2800" baseline="0">
          <a:solidFill>
            <a:srgbClr val="1E0000"/>
          </a:solidFill>
          <a:latin typeface="+mn-lt"/>
          <a:ea typeface="+mn-ea"/>
          <a:cs typeface="+mn-cs"/>
        </a:defRPr>
      </a:lvl1pPr>
      <a:lvl2pPr marL="742950" indent="-285750" algn="l" rtl="0" eaLnBrk="0" fontAlgn="base" hangingPunct="0">
        <a:spcBef>
          <a:spcPct val="20000"/>
        </a:spcBef>
        <a:spcAft>
          <a:spcPct val="0"/>
        </a:spcAft>
        <a:buClr>
          <a:srgbClr val="1E0000"/>
        </a:buClr>
        <a:buSzPct val="75000"/>
        <a:buChar char="–"/>
        <a:defRPr sz="2400" baseline="0">
          <a:solidFill>
            <a:srgbClr val="1E0000"/>
          </a:solidFill>
          <a:latin typeface="+mn-lt"/>
        </a:defRPr>
      </a:lvl2pPr>
      <a:lvl3pPr marL="1257300" indent="-342900" algn="l" rtl="0" eaLnBrk="0" fontAlgn="base" hangingPunct="0">
        <a:spcBef>
          <a:spcPct val="20000"/>
        </a:spcBef>
        <a:spcAft>
          <a:spcPct val="0"/>
        </a:spcAft>
        <a:buClr>
          <a:srgbClr val="1E0000"/>
        </a:buClr>
        <a:buSzPct val="90000"/>
        <a:buFont typeface="Arial" panose="020B0604020202020204" pitchFamily="34" charset="0"/>
        <a:buChar char="•"/>
        <a:defRPr sz="2000" baseline="0">
          <a:solidFill>
            <a:srgbClr val="1E0000"/>
          </a:solidFill>
          <a:latin typeface="+mn-lt"/>
        </a:defRPr>
      </a:lvl3pPr>
      <a:lvl4pPr marL="1600200" indent="-228600" algn="l" rtl="0" eaLnBrk="0" fontAlgn="base" hangingPunct="0">
        <a:spcBef>
          <a:spcPct val="20000"/>
        </a:spcBef>
        <a:spcAft>
          <a:spcPct val="0"/>
        </a:spcAft>
        <a:buClr>
          <a:srgbClr val="1E0000"/>
        </a:buClr>
        <a:buSzPct val="80000"/>
        <a:buChar char="–"/>
        <a:defRPr sz="2000" baseline="0">
          <a:solidFill>
            <a:srgbClr val="1E0000"/>
          </a:solidFill>
          <a:latin typeface="+mn-lt"/>
        </a:defRPr>
      </a:lvl4pPr>
      <a:lvl5pPr marL="2057400" indent="-228600" algn="l" rtl="0" eaLnBrk="0" fontAlgn="base" hangingPunct="0">
        <a:spcBef>
          <a:spcPct val="20000"/>
        </a:spcBef>
        <a:spcAft>
          <a:spcPct val="0"/>
        </a:spcAft>
        <a:buClr>
          <a:srgbClr val="1E0000"/>
        </a:buClr>
        <a:buSzPct val="65000"/>
        <a:buFont typeface="Wingdings" pitchFamily="2" charset="2"/>
        <a:buChar char="»"/>
        <a:defRPr sz="2000" baseline="0">
          <a:solidFill>
            <a:srgbClr val="1E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a:solidFill>
                  <a:srgbClr val="1E0000"/>
                </a:solidFill>
              </a:rPr>
              <a:t>ECEN 667 </a:t>
            </a:r>
            <a:br>
              <a:rPr lang="en-US" altLang="en-US" dirty="0">
                <a:solidFill>
                  <a:srgbClr val="1E0000"/>
                </a:solidFill>
              </a:rPr>
            </a:br>
            <a:r>
              <a:rPr lang="en-US" altLang="en-US" dirty="0">
                <a:solidFill>
                  <a:srgbClr val="1E0000"/>
                </a:solidFill>
              </a:rPr>
              <a:t>Power System Stability</a:t>
            </a:r>
          </a:p>
        </p:txBody>
      </p:sp>
      <p:sp>
        <p:nvSpPr>
          <p:cNvPr id="6" name="Rectangle 5"/>
          <p:cNvSpPr/>
          <p:nvPr/>
        </p:nvSpPr>
        <p:spPr>
          <a:xfrm>
            <a:off x="76200" y="1752600"/>
            <a:ext cx="8915400" cy="2259080"/>
          </a:xfrm>
          <a:prstGeom prst="rect">
            <a:avLst/>
          </a:prstGeom>
        </p:spPr>
        <p:txBody>
          <a:bodyPr wrap="square">
            <a:spAutoFit/>
          </a:bodyPr>
          <a:lstStyle/>
          <a:p>
            <a:pPr algn="ctr"/>
            <a:r>
              <a:rPr lang="en-US" sz="3200" b="1" kern="0" dirty="0" smtClean="0">
                <a:solidFill>
                  <a:srgbClr val="1E0000"/>
                </a:solidFill>
                <a:latin typeface="Arial" pitchFamily="34" charset="0"/>
                <a:cs typeface="Arial" pitchFamily="34" charset="0"/>
              </a:rPr>
              <a:t>Lecture 22: North American East-West Interconnection Study</a:t>
            </a:r>
            <a:endParaRPr lang="en-US" sz="3200" b="1" kern="0" dirty="0">
              <a:solidFill>
                <a:srgbClr val="1E0000"/>
              </a:solidFill>
              <a:latin typeface="Arial" pitchFamily="34" charset="0"/>
              <a:cs typeface="Arial" pitchFamily="34" charset="0"/>
            </a:endParaRPr>
          </a:p>
          <a:p>
            <a:pPr algn="ctr"/>
            <a:endParaRPr lang="en-US" sz="3200" b="1" kern="0" dirty="0">
              <a:solidFill>
                <a:schemeClr val="tx1">
                  <a:lumMod val="50000"/>
                </a:schemeClr>
              </a:solidFill>
              <a:latin typeface="Arial" pitchFamily="34" charset="0"/>
              <a:cs typeface="Arial" pitchFamily="34" charset="0"/>
            </a:endParaRPr>
          </a:p>
          <a:p>
            <a:pPr algn="ctr"/>
            <a:endParaRPr lang="en-US" sz="3200" b="1" kern="0" dirty="0">
              <a:solidFill>
                <a:schemeClr val="tx1">
                  <a:lumMod val="50000"/>
                </a:schemeClr>
              </a:solidFill>
              <a:latin typeface="Arial" pitchFamily="34" charset="0"/>
              <a:cs typeface="Arial"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a:solidFill>
                  <a:srgbClr val="1E0000"/>
                </a:solidFill>
              </a:rPr>
              <a:t>Prof. Tom Overbye</a:t>
            </a:r>
          </a:p>
          <a:p>
            <a:r>
              <a:rPr lang="en-US" dirty="0">
                <a:solidFill>
                  <a:srgbClr val="1E0000"/>
                </a:solidFill>
              </a:rPr>
              <a:t>Dept. of Electrical and Computer Engineering</a:t>
            </a:r>
          </a:p>
          <a:p>
            <a:r>
              <a:rPr lang="en-US" dirty="0">
                <a:solidFill>
                  <a:srgbClr val="1E0000"/>
                </a:solidFill>
              </a:rPr>
              <a:t>Texas A&amp;M University</a:t>
            </a:r>
          </a:p>
          <a:p>
            <a:r>
              <a:rPr lang="en-US" dirty="0">
                <a:hlinkClick r:id="rId3"/>
              </a:rPr>
              <a:t>overbye@tamu.edu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Details on Combining </a:t>
            </a:r>
            <a:r>
              <a:rPr lang="en-US" dirty="0"/>
              <a:t>the Models</a:t>
            </a:r>
          </a:p>
        </p:txBody>
      </p:sp>
      <p:sp>
        <p:nvSpPr>
          <p:cNvPr id="3" name="Content Placeholder 2"/>
          <p:cNvSpPr>
            <a:spLocks noGrp="1"/>
          </p:cNvSpPr>
          <p:nvPr>
            <p:ph idx="1"/>
          </p:nvPr>
        </p:nvSpPr>
        <p:spPr/>
        <p:txBody>
          <a:bodyPr>
            <a:normAutofit lnSpcReduction="10000"/>
          </a:bodyPr>
          <a:lstStyle/>
          <a:p>
            <a:r>
              <a:rPr lang="en-US" dirty="0"/>
              <a:t>The input data for the project </a:t>
            </a:r>
            <a:r>
              <a:rPr lang="en-US" dirty="0" smtClean="0"/>
              <a:t>was high and low demand power flow and dynamics cases for the Eastern Interconnect and the WECC (West)</a:t>
            </a:r>
          </a:p>
          <a:p>
            <a:pPr lvl="1"/>
            <a:r>
              <a:rPr lang="en-US" dirty="0" smtClean="0"/>
              <a:t>These are the best electric grid models available</a:t>
            </a:r>
          </a:p>
          <a:p>
            <a:r>
              <a:rPr lang="en-US" dirty="0" smtClean="0"/>
              <a:t>Power </a:t>
            </a:r>
            <a:r>
              <a:rPr lang="en-US" dirty="0"/>
              <a:t>flow and dynamic data were provided for the East in PSSE format and for the West in PowerWorld format, based on PSLF</a:t>
            </a:r>
          </a:p>
          <a:p>
            <a:pPr lvl="1"/>
            <a:r>
              <a:rPr lang="en-US" dirty="0"/>
              <a:t>Not all the models are compatible between PSSE and PSLF, but PowerWorld supports both</a:t>
            </a:r>
          </a:p>
          <a:p>
            <a:r>
              <a:rPr lang="en-US" dirty="0"/>
              <a:t>To avoid overlapping </a:t>
            </a:r>
            <a:r>
              <a:rPr lang="en-US" dirty="0" smtClean="0"/>
              <a:t>bus numbers </a:t>
            </a:r>
            <a:r>
              <a:rPr lang="en-US" dirty="0"/>
              <a:t>the West was </a:t>
            </a:r>
            <a:r>
              <a:rPr lang="en-US" dirty="0" smtClean="0"/>
              <a:t>renumbered by adding 2 million to the West </a:t>
            </a:r>
            <a:endParaRPr lang="en-US" dirty="0"/>
          </a:p>
          <a:p>
            <a:r>
              <a:rPr lang="en-US" dirty="0"/>
              <a:t>A combined case was created in PowerWorld with 110,000 buses</a:t>
            </a:r>
          </a:p>
        </p:txBody>
      </p:sp>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9</a:t>
            </a:fld>
            <a:endParaRPr lang="en-US" sz="2000" dirty="0"/>
          </a:p>
        </p:txBody>
      </p:sp>
    </p:spTree>
    <p:extLst>
      <p:ext uri="{BB962C8B-B14F-4D97-AF65-F5344CB8AC3E}">
        <p14:creationId xmlns:p14="http://schemas.microsoft.com/office/powerpoint/2010/main" val="2529802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the Models </a:t>
            </a:r>
            <a:endParaRPr lang="en-US" dirty="0"/>
          </a:p>
        </p:txBody>
      </p:sp>
      <p:sp>
        <p:nvSpPr>
          <p:cNvPr id="3" name="Content Placeholder 2"/>
          <p:cNvSpPr>
            <a:spLocks noGrp="1"/>
          </p:cNvSpPr>
          <p:nvPr>
            <p:ph idx="1"/>
          </p:nvPr>
        </p:nvSpPr>
        <p:spPr>
          <a:xfrm>
            <a:off x="457199" y="1371600"/>
            <a:ext cx="8509001" cy="4323703"/>
          </a:xfrm>
        </p:spPr>
        <p:txBody>
          <a:bodyPr>
            <a:normAutofit fontScale="92500" lnSpcReduction="10000"/>
          </a:bodyPr>
          <a:lstStyle/>
          <a:p>
            <a:r>
              <a:rPr lang="en-US" sz="2800" dirty="0" smtClean="0"/>
              <a:t>The </a:t>
            </a:r>
            <a:r>
              <a:rPr lang="en-US" sz="2800" dirty="0"/>
              <a:t>grids were combined using </a:t>
            </a:r>
            <a:r>
              <a:rPr lang="en-US" sz="2800" dirty="0" smtClean="0"/>
              <a:t>nine short ac interconnections at voltages from 161 to 345 kV</a:t>
            </a:r>
            <a:endParaRPr lang="en-US" sz="2800" dirty="0"/>
          </a:p>
          <a:p>
            <a:r>
              <a:rPr lang="en-US" sz="2800" dirty="0"/>
              <a:t>There are no showstoppers with doing such an interconnection with the key constraint that during dynamic disturbances with lost generation in the West, about 75-80% of the lost generation will flow East to West; modelling the AGC response is </a:t>
            </a:r>
            <a:r>
              <a:rPr lang="en-US" sz="2800" dirty="0" smtClean="0"/>
              <a:t>important</a:t>
            </a:r>
          </a:p>
          <a:p>
            <a:r>
              <a:rPr lang="en-US" sz="2800" dirty="0" smtClean="0"/>
              <a:t>The studied also showed that existing, large-scale dynamic models can run stable for long periods of time (up to 360 seconds here)</a:t>
            </a:r>
          </a:p>
          <a:p>
            <a:r>
              <a:rPr lang="en-US" sz="2800" dirty="0" smtClean="0"/>
              <a:t>Some results will be shown with synthetic grids</a:t>
            </a:r>
          </a:p>
        </p:txBody>
      </p:sp>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10</a:t>
            </a:fld>
            <a:endParaRPr lang="en-US" sz="2000" dirty="0"/>
          </a:p>
        </p:txBody>
      </p:sp>
    </p:spTree>
    <p:extLst>
      <p:ext uri="{BB962C8B-B14F-4D97-AF65-F5344CB8AC3E}">
        <p14:creationId xmlns:p14="http://schemas.microsoft.com/office/powerpoint/2010/main" val="1093696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1"/>
            <a:ext cx="8610600" cy="1069848"/>
          </a:xfrm>
        </p:spPr>
        <p:txBody>
          <a:bodyPr>
            <a:normAutofit fontScale="90000"/>
          </a:bodyPr>
          <a:lstStyle/>
          <a:p>
            <a:r>
              <a:rPr lang="en-US" dirty="0" smtClean="0"/>
              <a:t>Base Model 1: Heavy Load Conditions </a:t>
            </a:r>
            <a:br>
              <a:rPr lang="en-US" dirty="0" smtClean="0"/>
            </a:br>
            <a:r>
              <a:rPr lang="en-US" sz="2700" dirty="0" smtClean="0"/>
              <a:t>Substation Generation Sized and Colored by MW Value </a:t>
            </a:r>
            <a:endParaRPr lang="en-US" sz="27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158"/>
          <a:stretch/>
        </p:blipFill>
        <p:spPr bwMode="auto">
          <a:xfrm>
            <a:off x="457200" y="164592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11</a:t>
            </a:fld>
            <a:endParaRPr lang="en-US" sz="2000" dirty="0"/>
          </a:p>
        </p:txBody>
      </p:sp>
    </p:spTree>
    <p:extLst>
      <p:ext uri="{BB962C8B-B14F-4D97-AF65-F5344CB8AC3E}">
        <p14:creationId xmlns:p14="http://schemas.microsoft.com/office/powerpoint/2010/main" val="2035750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8600" y="73152"/>
            <a:ext cx="8610600" cy="1069848"/>
          </a:xfrm>
        </p:spPr>
        <p:txBody>
          <a:bodyPr>
            <a:normAutofit fontScale="90000"/>
          </a:bodyPr>
          <a:lstStyle/>
          <a:p>
            <a:r>
              <a:rPr lang="en-US" dirty="0" smtClean="0"/>
              <a:t>Base Model 2: Light Load Conditions </a:t>
            </a:r>
            <a:br>
              <a:rPr lang="en-US" dirty="0" smtClean="0"/>
            </a:br>
            <a:r>
              <a:rPr lang="en-US" sz="2700" dirty="0" smtClean="0"/>
              <a:t>Substation Generation Sized and Colored by MW Value </a:t>
            </a:r>
            <a:endParaRPr lang="en-US" sz="2700" dirty="0"/>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158"/>
          <a:stretch/>
        </p:blipFill>
        <p:spPr bwMode="auto">
          <a:xfrm>
            <a:off x="457200" y="164592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12</a:t>
            </a:fld>
            <a:endParaRPr lang="en-US" sz="2000" dirty="0"/>
          </a:p>
        </p:txBody>
      </p:sp>
    </p:spTree>
    <p:extLst>
      <p:ext uri="{BB962C8B-B14F-4D97-AF65-F5344CB8AC3E}">
        <p14:creationId xmlns:p14="http://schemas.microsoft.com/office/powerpoint/2010/main" val="1911223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Combined Grid Overview</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7200" y="1371599"/>
            <a:ext cx="8314266" cy="4157133"/>
          </a:xfrm>
          <a:prstGeom prst="rect">
            <a:avLst/>
          </a:prstGeom>
        </p:spPr>
      </p:pic>
      <p:sp>
        <p:nvSpPr>
          <p:cNvPr id="6" name="TextBox 5"/>
          <p:cNvSpPr txBox="1"/>
          <p:nvPr/>
        </p:nvSpPr>
        <p:spPr>
          <a:xfrm>
            <a:off x="1047808" y="5528732"/>
            <a:ext cx="7232592" cy="830997"/>
          </a:xfrm>
          <a:prstGeom prst="rect">
            <a:avLst/>
          </a:prstGeom>
          <a:solidFill>
            <a:srgbClr val="FFE6E6"/>
          </a:solidFill>
        </p:spPr>
        <p:txBody>
          <a:bodyPr wrap="square" rtlCol="0">
            <a:spAutoFit/>
          </a:bodyPr>
          <a:lstStyle/>
          <a:p>
            <a:r>
              <a:rPr lang="en-US" sz="2400" dirty="0" smtClean="0">
                <a:solidFill>
                  <a:srgbClr val="1E0000"/>
                </a:solidFill>
              </a:rPr>
              <a:t>The study included Canada but we did not consider any ac interconnections between the grids in Canada</a:t>
            </a:r>
            <a:endParaRPr lang="en-US" sz="2400" dirty="0">
              <a:solidFill>
                <a:srgbClr val="1E0000"/>
              </a:solidFill>
            </a:endParaRPr>
          </a:p>
        </p:txBody>
      </p:sp>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13</a:t>
            </a:fld>
            <a:endParaRPr lang="en-US" sz="2000" dirty="0"/>
          </a:p>
        </p:txBody>
      </p:sp>
    </p:spTree>
    <p:extLst>
      <p:ext uri="{BB962C8B-B14F-4D97-AF65-F5344CB8AC3E}">
        <p14:creationId xmlns:p14="http://schemas.microsoft.com/office/powerpoint/2010/main" val="1203233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Fort Peck 230/161 kV</a:t>
            </a:r>
          </a:p>
        </p:txBody>
      </p:sp>
      <p:sp>
        <p:nvSpPr>
          <p:cNvPr id="3" name="Content Placeholder 2"/>
          <p:cNvSpPr>
            <a:spLocks noGrp="1"/>
          </p:cNvSpPr>
          <p:nvPr>
            <p:ph idx="1"/>
          </p:nvPr>
        </p:nvSpPr>
        <p:spPr>
          <a:xfrm>
            <a:off x="457200" y="1371600"/>
            <a:ext cx="8412480" cy="855133"/>
          </a:xfrm>
        </p:spPr>
        <p:txBody>
          <a:bodyPr>
            <a:noAutofit/>
          </a:bodyPr>
          <a:lstStyle/>
          <a:p>
            <a:r>
              <a:rPr lang="en-US" sz="2400" dirty="0"/>
              <a:t>Rating of 161 kV to west is 112/123 MVA; rating of 230 kV to east is 160/176 MVA; rating of 115 kV to east is 120 MVA; new transformer was set to 200 MVA</a:t>
            </a: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a:stretch/>
        </p:blipFill>
        <p:spPr bwMode="auto">
          <a:xfrm>
            <a:off x="457200" y="2721186"/>
            <a:ext cx="841248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4479714" y="4377266"/>
            <a:ext cx="82973" cy="905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91868" y="5296989"/>
            <a:ext cx="4899332" cy="830997"/>
          </a:xfrm>
          <a:prstGeom prst="rect">
            <a:avLst/>
          </a:prstGeom>
          <a:solidFill>
            <a:srgbClr val="FFE6E6"/>
          </a:solidFill>
        </p:spPr>
        <p:txBody>
          <a:bodyPr wrap="square" rtlCol="0">
            <a:spAutoFit/>
          </a:bodyPr>
          <a:lstStyle/>
          <a:p>
            <a:r>
              <a:rPr lang="en-US" sz="2400" dirty="0">
                <a:solidFill>
                  <a:srgbClr val="1E0000"/>
                </a:solidFill>
                <a:latin typeface="+mn-lt"/>
              </a:rPr>
              <a:t>Proposed 230/161 kV transformer; rating set to 200 MVA</a:t>
            </a:r>
          </a:p>
        </p:txBody>
      </p:sp>
      <p:sp>
        <p:nvSpPr>
          <p:cNvPr id="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14</a:t>
            </a:fld>
            <a:endParaRPr lang="en-US" sz="2000" dirty="0"/>
          </a:p>
        </p:txBody>
      </p:sp>
    </p:spTree>
    <p:extLst>
      <p:ext uri="{BB962C8B-B14F-4D97-AF65-F5344CB8AC3E}">
        <p14:creationId xmlns:p14="http://schemas.microsoft.com/office/powerpoint/2010/main" val="382938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 City 230 kV</a:t>
            </a:r>
          </a:p>
        </p:txBody>
      </p:sp>
      <p:sp>
        <p:nvSpPr>
          <p:cNvPr id="3" name="Content Placeholder 2"/>
          <p:cNvSpPr>
            <a:spLocks noGrp="1"/>
          </p:cNvSpPr>
          <p:nvPr>
            <p:ph idx="1"/>
          </p:nvPr>
        </p:nvSpPr>
        <p:spPr>
          <a:xfrm>
            <a:off x="457200" y="1371600"/>
            <a:ext cx="8229600" cy="922867"/>
          </a:xfrm>
        </p:spPr>
        <p:txBody>
          <a:bodyPr>
            <a:normAutofit/>
          </a:bodyPr>
          <a:lstStyle/>
          <a:p>
            <a:r>
              <a:rPr lang="en-US" sz="2400" dirty="0"/>
              <a:t>Rating of 230 kV to west is 239/260 MVA; rating of line to NE is 320 MVA and line to east is 239/260 MVA</a:t>
            </a:r>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457200" y="2343010"/>
            <a:ext cx="8412480"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2895599" y="3158067"/>
            <a:ext cx="592667" cy="313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68067" y="2294467"/>
            <a:ext cx="3451533" cy="830997"/>
          </a:xfrm>
          <a:prstGeom prst="rect">
            <a:avLst/>
          </a:prstGeom>
          <a:solidFill>
            <a:srgbClr val="FFE6E6"/>
          </a:solidFill>
        </p:spPr>
        <p:txBody>
          <a:bodyPr wrap="square" rtlCol="0">
            <a:spAutoFit/>
          </a:bodyPr>
          <a:lstStyle/>
          <a:p>
            <a:r>
              <a:rPr lang="en-US" sz="2400" dirty="0">
                <a:solidFill>
                  <a:srgbClr val="1E0000"/>
                </a:solidFill>
                <a:latin typeface="+mn-lt"/>
              </a:rPr>
              <a:t>Proposed 230 kV ZBR</a:t>
            </a:r>
            <a:br>
              <a:rPr lang="en-US" sz="2400" dirty="0">
                <a:solidFill>
                  <a:srgbClr val="1E0000"/>
                </a:solidFill>
                <a:latin typeface="+mn-lt"/>
              </a:rPr>
            </a:br>
            <a:r>
              <a:rPr lang="en-US" sz="2400" dirty="0">
                <a:solidFill>
                  <a:srgbClr val="1E0000"/>
                </a:solidFill>
                <a:latin typeface="+mn-lt"/>
              </a:rPr>
              <a:t>with a 239 MVA rating</a:t>
            </a:r>
          </a:p>
        </p:txBody>
      </p:sp>
      <p:sp>
        <p:nvSpPr>
          <p:cNvPr id="11" name="TextBox 10"/>
          <p:cNvSpPr txBox="1"/>
          <p:nvPr/>
        </p:nvSpPr>
        <p:spPr>
          <a:xfrm>
            <a:off x="2746068" y="5861218"/>
            <a:ext cx="1267132" cy="461665"/>
          </a:xfrm>
          <a:prstGeom prst="rect">
            <a:avLst/>
          </a:prstGeom>
          <a:solidFill>
            <a:schemeClr val="accent1">
              <a:lumMod val="10000"/>
              <a:lumOff val="90000"/>
            </a:schemeClr>
          </a:solidFill>
        </p:spPr>
        <p:txBody>
          <a:bodyPr wrap="square" rtlCol="0">
            <a:spAutoFit/>
          </a:bodyPr>
          <a:lstStyle/>
          <a:p>
            <a:r>
              <a:rPr lang="en-US" sz="2400" dirty="0">
                <a:latin typeface="+mj-lt"/>
              </a:rPr>
              <a:t>Colstrip</a:t>
            </a:r>
          </a:p>
        </p:txBody>
      </p:sp>
      <p:sp>
        <p:nvSpPr>
          <p:cNvPr id="10"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15</a:t>
            </a:fld>
            <a:endParaRPr lang="en-US" sz="2000" dirty="0"/>
          </a:p>
        </p:txBody>
      </p:sp>
    </p:spTree>
    <p:extLst>
      <p:ext uri="{BB962C8B-B14F-4D97-AF65-F5344CB8AC3E}">
        <p14:creationId xmlns:p14="http://schemas.microsoft.com/office/powerpoint/2010/main" val="1874333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City 230 kV</a:t>
            </a:r>
          </a:p>
        </p:txBody>
      </p:sp>
      <p:sp>
        <p:nvSpPr>
          <p:cNvPr id="3" name="Content Placeholder 2"/>
          <p:cNvSpPr>
            <a:spLocks noGrp="1"/>
          </p:cNvSpPr>
          <p:nvPr>
            <p:ph idx="1"/>
          </p:nvPr>
        </p:nvSpPr>
        <p:spPr>
          <a:xfrm>
            <a:off x="457199" y="1371601"/>
            <a:ext cx="8415867" cy="787400"/>
          </a:xfrm>
        </p:spPr>
        <p:txBody>
          <a:bodyPr>
            <a:noAutofit/>
          </a:bodyPr>
          <a:lstStyle/>
          <a:p>
            <a:r>
              <a:rPr lang="en-US" sz="2400" dirty="0"/>
              <a:t>There are three 230 kV lines going west, with an MVA of mostly more than 400 MVA each; there are three lines to the east with at least 300 MVA each.</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83" t="8562" r="8593" b="16980"/>
          <a:stretch/>
        </p:blipFill>
        <p:spPr bwMode="auto">
          <a:xfrm>
            <a:off x="414866" y="2641869"/>
            <a:ext cx="8365956"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429001" y="3690312"/>
            <a:ext cx="59267" cy="634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898911" y="2601966"/>
            <a:ext cx="2511289" cy="1200329"/>
          </a:xfrm>
          <a:prstGeom prst="rect">
            <a:avLst/>
          </a:prstGeom>
          <a:solidFill>
            <a:srgbClr val="FFE6E6"/>
          </a:solidFill>
        </p:spPr>
        <p:txBody>
          <a:bodyPr wrap="square" rtlCol="0">
            <a:spAutoFit/>
          </a:bodyPr>
          <a:lstStyle/>
          <a:p>
            <a:r>
              <a:rPr lang="en-US" sz="2400" dirty="0">
                <a:solidFill>
                  <a:srgbClr val="1E0000"/>
                </a:solidFill>
                <a:latin typeface="+mn-lt"/>
              </a:rPr>
              <a:t>Proposed 230 kV ZBR  with a 398 MVA rating</a:t>
            </a:r>
          </a:p>
        </p:txBody>
      </p:sp>
      <p:sp>
        <p:nvSpPr>
          <p:cNvPr id="9"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16</a:t>
            </a:fld>
            <a:endParaRPr lang="en-US" sz="2000" dirty="0"/>
          </a:p>
        </p:txBody>
      </p:sp>
    </p:spTree>
    <p:extLst>
      <p:ext uri="{BB962C8B-B14F-4D97-AF65-F5344CB8AC3E}">
        <p14:creationId xmlns:p14="http://schemas.microsoft.com/office/powerpoint/2010/main" val="3470020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Laramie River 345 kV</a:t>
            </a:r>
          </a:p>
        </p:txBody>
      </p:sp>
      <p:sp>
        <p:nvSpPr>
          <p:cNvPr id="3" name="Content Placeholder 2"/>
          <p:cNvSpPr>
            <a:spLocks noGrp="1"/>
          </p:cNvSpPr>
          <p:nvPr>
            <p:ph idx="1"/>
          </p:nvPr>
        </p:nvSpPr>
        <p:spPr>
          <a:xfrm>
            <a:off x="457200" y="1371600"/>
            <a:ext cx="8229600" cy="1329267"/>
          </a:xfrm>
        </p:spPr>
        <p:txBody>
          <a:bodyPr>
            <a:normAutofit/>
          </a:bodyPr>
          <a:lstStyle/>
          <a:p>
            <a:r>
              <a:rPr lang="en-US" sz="2400" dirty="0"/>
              <a:t>In the west two 345 kV, 956 MVA lines go south and in the east two 345 kV, 760 MVA lines go east.  There are two 600 MVA 345/230 kV transformers.  </a:t>
            </a:r>
          </a:p>
        </p:txBody>
      </p:sp>
      <p:pic>
        <p:nvPicPr>
          <p:cNvPr id="4099" name="Picture 3"/>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677965" y="2831182"/>
            <a:ext cx="6816695" cy="377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3125047" y="3691466"/>
            <a:ext cx="1328419" cy="12263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211244" y="2831182"/>
            <a:ext cx="2121822" cy="1569660"/>
          </a:xfrm>
          <a:prstGeom prst="rect">
            <a:avLst/>
          </a:prstGeom>
          <a:solidFill>
            <a:srgbClr val="FFE6E6"/>
          </a:solidFill>
        </p:spPr>
        <p:txBody>
          <a:bodyPr wrap="square" rtlCol="0">
            <a:spAutoFit/>
          </a:bodyPr>
          <a:lstStyle/>
          <a:p>
            <a:r>
              <a:rPr lang="en-US" sz="2400" dirty="0">
                <a:solidFill>
                  <a:srgbClr val="1E0000"/>
                </a:solidFill>
                <a:latin typeface="+mn-lt"/>
              </a:rPr>
              <a:t>Proposed </a:t>
            </a:r>
            <a:br>
              <a:rPr lang="en-US" sz="2400" dirty="0">
                <a:solidFill>
                  <a:srgbClr val="1E0000"/>
                </a:solidFill>
                <a:latin typeface="+mn-lt"/>
              </a:rPr>
            </a:br>
            <a:r>
              <a:rPr lang="en-US" sz="2400" dirty="0">
                <a:solidFill>
                  <a:srgbClr val="1E0000"/>
                </a:solidFill>
                <a:latin typeface="+mn-lt"/>
              </a:rPr>
              <a:t>345 kV ZBR with a 800 MVA rating</a:t>
            </a:r>
          </a:p>
        </p:txBody>
      </p:sp>
      <p:sp>
        <p:nvSpPr>
          <p:cNvPr id="10" name="TextBox 9"/>
          <p:cNvSpPr txBox="1"/>
          <p:nvPr/>
        </p:nvSpPr>
        <p:spPr>
          <a:xfrm>
            <a:off x="6658110" y="2543315"/>
            <a:ext cx="2121822" cy="1569660"/>
          </a:xfrm>
          <a:prstGeom prst="rect">
            <a:avLst/>
          </a:prstGeom>
          <a:solidFill>
            <a:srgbClr val="FFE6E6"/>
          </a:solidFill>
        </p:spPr>
        <p:txBody>
          <a:bodyPr wrap="square" rtlCol="0">
            <a:spAutoFit/>
          </a:bodyPr>
          <a:lstStyle/>
          <a:p>
            <a:r>
              <a:rPr lang="en-US" sz="2400" dirty="0">
                <a:solidFill>
                  <a:srgbClr val="1E0000"/>
                </a:solidFill>
                <a:latin typeface="+mn-lt"/>
              </a:rPr>
              <a:t>The three generators at about 600 MW each</a:t>
            </a:r>
          </a:p>
        </p:txBody>
      </p:sp>
      <p:sp>
        <p:nvSpPr>
          <p:cNvPr id="11"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17</a:t>
            </a:fld>
            <a:endParaRPr lang="en-US" sz="2000" dirty="0"/>
          </a:p>
        </p:txBody>
      </p:sp>
    </p:spTree>
    <p:extLst>
      <p:ext uri="{BB962C8B-B14F-4D97-AF65-F5344CB8AC3E}">
        <p14:creationId xmlns:p14="http://schemas.microsoft.com/office/powerpoint/2010/main" val="3920073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Stegall 230 kV </a:t>
            </a:r>
            <a:endParaRPr lang="en-US" dirty="0"/>
          </a:p>
        </p:txBody>
      </p:sp>
      <p:sp>
        <p:nvSpPr>
          <p:cNvPr id="3" name="Content Placeholder 2"/>
          <p:cNvSpPr>
            <a:spLocks noGrp="1"/>
          </p:cNvSpPr>
          <p:nvPr>
            <p:ph idx="1"/>
          </p:nvPr>
        </p:nvSpPr>
        <p:spPr>
          <a:xfrm>
            <a:off x="457200" y="1371600"/>
            <a:ext cx="8229600" cy="778933"/>
          </a:xfrm>
        </p:spPr>
        <p:txBody>
          <a:bodyPr>
            <a:noAutofit/>
          </a:bodyPr>
          <a:lstStyle/>
          <a:p>
            <a:r>
              <a:rPr lang="en-US" sz="2400" dirty="0"/>
              <a:t>On the west there are four 230 kV lines with average ratings of about 400 MVA; on East there is a 400 MVA and a 240 MVA 230 kV lines, and a 478 MVA 345/230 kV transformer. </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754" y="2843515"/>
            <a:ext cx="7336380" cy="33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flipV="1">
            <a:off x="5182448" y="4308248"/>
            <a:ext cx="1455419" cy="8733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725844" y="4981716"/>
            <a:ext cx="1783156" cy="1569660"/>
          </a:xfrm>
          <a:prstGeom prst="rect">
            <a:avLst/>
          </a:prstGeom>
          <a:solidFill>
            <a:srgbClr val="FFE6E6"/>
          </a:solidFill>
        </p:spPr>
        <p:txBody>
          <a:bodyPr wrap="square" rtlCol="0">
            <a:spAutoFit/>
          </a:bodyPr>
          <a:lstStyle/>
          <a:p>
            <a:r>
              <a:rPr lang="en-US" sz="2400" dirty="0">
                <a:solidFill>
                  <a:srgbClr val="1E0000"/>
                </a:solidFill>
                <a:latin typeface="+mn-lt"/>
              </a:rPr>
              <a:t>Proposed </a:t>
            </a:r>
            <a:br>
              <a:rPr lang="en-US" sz="2400" dirty="0">
                <a:solidFill>
                  <a:srgbClr val="1E0000"/>
                </a:solidFill>
                <a:latin typeface="+mn-lt"/>
              </a:rPr>
            </a:br>
            <a:r>
              <a:rPr lang="en-US" sz="2400" dirty="0" smtClean="0">
                <a:solidFill>
                  <a:srgbClr val="1E0000"/>
                </a:solidFill>
                <a:latin typeface="+mn-lt"/>
              </a:rPr>
              <a:t>230 </a:t>
            </a:r>
            <a:r>
              <a:rPr lang="en-US" sz="2400" dirty="0">
                <a:solidFill>
                  <a:srgbClr val="1E0000"/>
                </a:solidFill>
                <a:latin typeface="+mn-lt"/>
              </a:rPr>
              <a:t>kV ZBR with a 478 MVA rating  </a:t>
            </a:r>
          </a:p>
        </p:txBody>
      </p:sp>
    </p:spTree>
    <p:extLst>
      <p:ext uri="{BB962C8B-B14F-4D97-AF65-F5344CB8AC3E}">
        <p14:creationId xmlns:p14="http://schemas.microsoft.com/office/powerpoint/2010/main" val="3294989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smtClean="0">
                <a:solidFill>
                  <a:srgbClr val="000000"/>
                </a:solidFill>
              </a:rPr>
              <a:t>Read Chapter </a:t>
            </a:r>
            <a:r>
              <a:rPr lang="en-US" dirty="0">
                <a:solidFill>
                  <a:srgbClr val="000000"/>
                </a:solidFill>
              </a:rPr>
              <a:t>9</a:t>
            </a:r>
            <a:endParaRPr lang="en-US" dirty="0" smtClean="0">
              <a:solidFill>
                <a:srgbClr val="000000"/>
              </a:solidFill>
            </a:endParaRPr>
          </a:p>
          <a:p>
            <a:r>
              <a:rPr lang="en-US" dirty="0" smtClean="0"/>
              <a:t>Homework 7 is due on November 30</a:t>
            </a:r>
          </a:p>
          <a:p>
            <a:r>
              <a:rPr lang="en-US" dirty="0" smtClean="0">
                <a:solidFill>
                  <a:srgbClr val="000000"/>
                </a:solidFill>
              </a:rPr>
              <a:t>More details on today’s lecture are available on papers on </a:t>
            </a:r>
            <a:r>
              <a:rPr lang="en-US" dirty="0">
                <a:solidFill>
                  <a:srgbClr val="000000"/>
                </a:solidFill>
              </a:rPr>
              <a:t>my website</a:t>
            </a:r>
            <a:br>
              <a:rPr lang="en-US" dirty="0">
                <a:solidFill>
                  <a:srgbClr val="000000"/>
                </a:solidFill>
              </a:rPr>
            </a:br>
            <a:r>
              <a:rPr lang="en-US" dirty="0">
                <a:solidFill>
                  <a:srgbClr val="000000"/>
                </a:solidFill>
              </a:rPr>
              <a:t>https://overbye.engr.tamu.edu/publications/</a:t>
            </a:r>
          </a:p>
          <a:p>
            <a:pPr lvl="1"/>
            <a:endParaRPr lang="en-US" dirty="0" smtClean="0">
              <a:solidFill>
                <a:srgbClr val="000000"/>
              </a:solidFill>
            </a:endParaRPr>
          </a:p>
          <a:p>
            <a:endParaRPr lang="en-US" dirty="0">
              <a:solidFill>
                <a:srgbClr val="000000"/>
              </a:solidFill>
            </a:endParaRPr>
          </a:p>
          <a:p>
            <a:endParaRPr lang="en-US" dirty="0"/>
          </a:p>
          <a:p>
            <a:endParaRPr lang="en-US" dirty="0"/>
          </a:p>
        </p:txBody>
      </p:sp>
      <p:sp>
        <p:nvSpPr>
          <p:cNvPr id="4" name="Slide Number Placeholder 3"/>
          <p:cNvSpPr>
            <a:spLocks noGrp="1"/>
          </p:cNvSpPr>
          <p:nvPr>
            <p:ph type="sldNum" sz="quarter" idx="4294967295"/>
          </p:nvPr>
        </p:nvSpPr>
        <p:spPr/>
        <p:txBody>
          <a:bodyPr/>
          <a:lstStyle/>
          <a:p>
            <a:pPr algn="r">
              <a:defRPr/>
            </a:pPr>
            <a:fld id="{0AF38EFD-512B-4531-8A51-5AEF24EFF359}" type="slidenum">
              <a:rPr lang="en-US" sz="2000" smtClean="0">
                <a:solidFill>
                  <a:srgbClr val="1E0000"/>
                </a:solidFill>
              </a:rPr>
              <a:pPr algn="r">
                <a:defRPr/>
              </a:pPr>
              <a:t>1</a:t>
            </a:fld>
            <a:endParaRPr lang="en-US" sz="2000" dirty="0">
              <a:solidFill>
                <a:srgbClr val="1E0000"/>
              </a:solidFill>
            </a:endParaRPr>
          </a:p>
        </p:txBody>
      </p:sp>
    </p:spTree>
    <p:extLst>
      <p:ext uri="{BB962C8B-B14F-4D97-AF65-F5344CB8AC3E}">
        <p14:creationId xmlns:p14="http://schemas.microsoft.com/office/powerpoint/2010/main" val="563374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Sidney 230 kV</a:t>
            </a:r>
          </a:p>
        </p:txBody>
      </p:sp>
      <p:sp>
        <p:nvSpPr>
          <p:cNvPr id="3" name="Content Placeholder 2"/>
          <p:cNvSpPr>
            <a:spLocks noGrp="1"/>
          </p:cNvSpPr>
          <p:nvPr>
            <p:ph idx="1"/>
          </p:nvPr>
        </p:nvSpPr>
        <p:spPr>
          <a:xfrm>
            <a:off x="457200" y="1371601"/>
            <a:ext cx="8229600" cy="1016000"/>
          </a:xfrm>
        </p:spPr>
        <p:txBody>
          <a:bodyPr>
            <a:noAutofit/>
          </a:bodyPr>
          <a:lstStyle/>
          <a:p>
            <a:r>
              <a:rPr lang="en-US" sz="2400" dirty="0"/>
              <a:t>On the west there are 230 kV lines, with ratings of 318 and 442 MVA; on the east there is a 478 MVA 345/230 kV transformer and a 320 MVA 230 kV line going east which could be upgraded to 478 MVA  </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19666" y="2887137"/>
            <a:ext cx="7230533" cy="344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19</a:t>
            </a:fld>
            <a:endParaRPr lang="en-US" sz="2000" dirty="0">
              <a:solidFill>
                <a:srgbClr val="1E0000"/>
              </a:solidFill>
            </a:endParaRPr>
          </a:p>
        </p:txBody>
      </p:sp>
    </p:spTree>
    <p:extLst>
      <p:ext uri="{BB962C8B-B14F-4D97-AF65-F5344CB8AC3E}">
        <p14:creationId xmlns:p14="http://schemas.microsoft.com/office/powerpoint/2010/main" val="371838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Lamar 345/230 kV Transformer</a:t>
            </a:r>
          </a:p>
        </p:txBody>
      </p:sp>
      <p:sp>
        <p:nvSpPr>
          <p:cNvPr id="3" name="Content Placeholder 2"/>
          <p:cNvSpPr>
            <a:spLocks noGrp="1"/>
          </p:cNvSpPr>
          <p:nvPr>
            <p:ph idx="1"/>
          </p:nvPr>
        </p:nvSpPr>
        <p:spPr>
          <a:xfrm>
            <a:off x="457200" y="1371601"/>
            <a:ext cx="8458200" cy="1422400"/>
          </a:xfrm>
        </p:spPr>
        <p:txBody>
          <a:bodyPr>
            <a:normAutofit/>
          </a:bodyPr>
          <a:lstStyle/>
          <a:p>
            <a:r>
              <a:rPr lang="en-US" sz="2400" dirty="0"/>
              <a:t>Rating of the 230 kV line to the west is 478 MVA ; the 345 kV line to the east is rated at 380 MVA; connecting to three much higher rated 345 kV lines (at least 700 MVA)</a:t>
            </a:r>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457199" y="2508479"/>
            <a:ext cx="8042031"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2438400" y="4562249"/>
            <a:ext cx="1617983" cy="8479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198" y="5167982"/>
            <a:ext cx="2971801" cy="1569660"/>
          </a:xfrm>
          <a:prstGeom prst="rect">
            <a:avLst/>
          </a:prstGeom>
          <a:solidFill>
            <a:srgbClr val="FFE6E6"/>
          </a:solidFill>
        </p:spPr>
        <p:txBody>
          <a:bodyPr wrap="square" rtlCol="0">
            <a:spAutoFit/>
          </a:bodyPr>
          <a:lstStyle/>
          <a:p>
            <a:r>
              <a:rPr lang="en-US" sz="2400" dirty="0">
                <a:solidFill>
                  <a:srgbClr val="1E0000"/>
                </a:solidFill>
                <a:latin typeface="+mn-lt"/>
              </a:rPr>
              <a:t>Proposed </a:t>
            </a:r>
            <a:br>
              <a:rPr lang="en-US" sz="2400" dirty="0">
                <a:solidFill>
                  <a:srgbClr val="1E0000"/>
                </a:solidFill>
                <a:latin typeface="+mn-lt"/>
              </a:rPr>
            </a:br>
            <a:r>
              <a:rPr lang="en-US" sz="2400" dirty="0">
                <a:solidFill>
                  <a:srgbClr val="1E0000"/>
                </a:solidFill>
                <a:latin typeface="+mn-lt"/>
              </a:rPr>
              <a:t>345/230 kV transformer with a 478 MVA rating</a:t>
            </a:r>
          </a:p>
        </p:txBody>
      </p:sp>
      <p:sp>
        <p:nvSpPr>
          <p:cNvPr id="7"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20</a:t>
            </a:fld>
            <a:endParaRPr lang="en-US" sz="2000" dirty="0">
              <a:solidFill>
                <a:srgbClr val="1E0000"/>
              </a:solidFill>
            </a:endParaRPr>
          </a:p>
        </p:txBody>
      </p:sp>
    </p:spTree>
    <p:extLst>
      <p:ext uri="{BB962C8B-B14F-4D97-AF65-F5344CB8AC3E}">
        <p14:creationId xmlns:p14="http://schemas.microsoft.com/office/powerpoint/2010/main" val="954041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Blackwater 345/230 kV Transformer</a:t>
            </a:r>
          </a:p>
        </p:txBody>
      </p:sp>
      <p:sp>
        <p:nvSpPr>
          <p:cNvPr id="3" name="Content Placeholder 2"/>
          <p:cNvSpPr>
            <a:spLocks noGrp="1"/>
          </p:cNvSpPr>
          <p:nvPr>
            <p:ph idx="1"/>
          </p:nvPr>
        </p:nvSpPr>
        <p:spPr>
          <a:xfrm>
            <a:off x="457200" y="1371600"/>
            <a:ext cx="8229600" cy="897467"/>
          </a:xfrm>
        </p:spPr>
        <p:txBody>
          <a:bodyPr/>
          <a:lstStyle/>
          <a:p>
            <a:r>
              <a:rPr lang="en-US" sz="2400" dirty="0"/>
              <a:t>Rating of the 345 kV line to the west is 753 MVA; two 230 kV lines go to the east rated at 478 MVA each.  </a:t>
            </a:r>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6"/>
          <a:stretch/>
        </p:blipFill>
        <p:spPr bwMode="auto">
          <a:xfrm>
            <a:off x="609600" y="2269067"/>
            <a:ext cx="7955280" cy="393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2531532" y="3757916"/>
            <a:ext cx="1397851" cy="13305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41866" y="5059927"/>
            <a:ext cx="2506134" cy="1569660"/>
          </a:xfrm>
          <a:prstGeom prst="rect">
            <a:avLst/>
          </a:prstGeom>
          <a:solidFill>
            <a:srgbClr val="FFE6E6"/>
          </a:solidFill>
        </p:spPr>
        <p:txBody>
          <a:bodyPr wrap="square" rtlCol="0">
            <a:spAutoFit/>
          </a:bodyPr>
          <a:lstStyle/>
          <a:p>
            <a:r>
              <a:rPr lang="en-US" sz="2400" dirty="0">
                <a:solidFill>
                  <a:srgbClr val="1E0000"/>
                </a:solidFill>
                <a:latin typeface="+mn-lt"/>
              </a:rPr>
              <a:t>Proposed </a:t>
            </a:r>
            <a:br>
              <a:rPr lang="en-US" sz="2400" dirty="0">
                <a:solidFill>
                  <a:srgbClr val="1E0000"/>
                </a:solidFill>
                <a:latin typeface="+mn-lt"/>
              </a:rPr>
            </a:br>
            <a:r>
              <a:rPr lang="en-US" sz="2400" dirty="0">
                <a:solidFill>
                  <a:srgbClr val="1E0000"/>
                </a:solidFill>
                <a:latin typeface="+mn-lt"/>
              </a:rPr>
              <a:t>345/230 kV transformer with a 753 MVA rating</a:t>
            </a:r>
          </a:p>
        </p:txBody>
      </p:sp>
      <p:sp>
        <p:nvSpPr>
          <p:cNvPr id="8"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21</a:t>
            </a:fld>
            <a:endParaRPr lang="en-US" sz="2000" dirty="0">
              <a:solidFill>
                <a:srgbClr val="1E0000"/>
              </a:solidFill>
            </a:endParaRPr>
          </a:p>
        </p:txBody>
      </p:sp>
    </p:spTree>
    <p:extLst>
      <p:ext uri="{BB962C8B-B14F-4D97-AF65-F5344CB8AC3E}">
        <p14:creationId xmlns:p14="http://schemas.microsoft.com/office/powerpoint/2010/main" val="241458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Artesia 345/230 kV Transformer</a:t>
            </a:r>
          </a:p>
        </p:txBody>
      </p:sp>
      <p:sp>
        <p:nvSpPr>
          <p:cNvPr id="3" name="Content Placeholder 2"/>
          <p:cNvSpPr>
            <a:spLocks noGrp="1"/>
          </p:cNvSpPr>
          <p:nvPr>
            <p:ph idx="1"/>
          </p:nvPr>
        </p:nvSpPr>
        <p:spPr>
          <a:xfrm>
            <a:off x="457200" y="1371600"/>
            <a:ext cx="8229600" cy="1202267"/>
          </a:xfrm>
        </p:spPr>
        <p:txBody>
          <a:bodyPr>
            <a:normAutofit fontScale="92500"/>
          </a:bodyPr>
          <a:lstStyle/>
          <a:p>
            <a:r>
              <a:rPr lang="en-US" sz="2400" dirty="0"/>
              <a:t>Rating of the 345 kV line to the west is 277 MVA (though it probably higher); to the east is a 500 MVA 345/230 kV transformer and three 230 kV lines (min of 300 MVA) each</a:t>
            </a:r>
          </a:p>
        </p:txBody>
      </p:sp>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640080" y="2633134"/>
            <a:ext cx="804672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3619924" y="4614333"/>
            <a:ext cx="349463" cy="355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277532" y="4966793"/>
            <a:ext cx="2385907" cy="1569660"/>
          </a:xfrm>
          <a:prstGeom prst="rect">
            <a:avLst/>
          </a:prstGeom>
          <a:solidFill>
            <a:srgbClr val="FFE6E6"/>
          </a:solidFill>
        </p:spPr>
        <p:txBody>
          <a:bodyPr wrap="square" rtlCol="0">
            <a:spAutoFit/>
          </a:bodyPr>
          <a:lstStyle/>
          <a:p>
            <a:r>
              <a:rPr lang="en-US" sz="2400" dirty="0">
                <a:solidFill>
                  <a:srgbClr val="1E0000"/>
                </a:solidFill>
                <a:latin typeface="+mn-lt"/>
              </a:rPr>
              <a:t>Proposed </a:t>
            </a:r>
            <a:br>
              <a:rPr lang="en-US" sz="2400" dirty="0">
                <a:solidFill>
                  <a:srgbClr val="1E0000"/>
                </a:solidFill>
                <a:latin typeface="+mn-lt"/>
              </a:rPr>
            </a:br>
            <a:r>
              <a:rPr lang="en-US" sz="2400" dirty="0">
                <a:solidFill>
                  <a:srgbClr val="1E0000"/>
                </a:solidFill>
                <a:latin typeface="+mn-lt"/>
              </a:rPr>
              <a:t>345/230 kV transformer with a 516 MVA rating</a:t>
            </a:r>
          </a:p>
        </p:txBody>
      </p:sp>
      <p:sp>
        <p:nvSpPr>
          <p:cNvPr id="8"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22</a:t>
            </a:fld>
            <a:endParaRPr lang="en-US" sz="2000" dirty="0">
              <a:solidFill>
                <a:srgbClr val="1E0000"/>
              </a:solidFill>
            </a:endParaRPr>
          </a:p>
        </p:txBody>
      </p:sp>
    </p:spTree>
    <p:extLst>
      <p:ext uri="{BB962C8B-B14F-4D97-AF65-F5344CB8AC3E}">
        <p14:creationId xmlns:p14="http://schemas.microsoft.com/office/powerpoint/2010/main" val="3009975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t>
            </a:r>
            <a:r>
              <a:rPr lang="en-US" dirty="0" smtClean="0"/>
              <a:t>Model Setup</a:t>
            </a:r>
            <a:endParaRPr lang="en-US" dirty="0"/>
          </a:p>
        </p:txBody>
      </p:sp>
      <p:sp>
        <p:nvSpPr>
          <p:cNvPr id="3" name="Content Placeholder 2"/>
          <p:cNvSpPr>
            <a:spLocks noGrp="1"/>
          </p:cNvSpPr>
          <p:nvPr>
            <p:ph idx="1"/>
          </p:nvPr>
        </p:nvSpPr>
        <p:spPr>
          <a:xfrm>
            <a:off x="457199" y="1371600"/>
            <a:ext cx="8466667" cy="4323703"/>
          </a:xfrm>
        </p:spPr>
        <p:txBody>
          <a:bodyPr/>
          <a:lstStyle/>
          <a:p>
            <a:r>
              <a:rPr lang="en-US" dirty="0"/>
              <a:t>A primary project task was to perform dynamic (transient stability level) studies on the combined grid, and to compare the results with the separate grids</a:t>
            </a:r>
          </a:p>
          <a:p>
            <a:pPr lvl="1"/>
            <a:r>
              <a:rPr lang="en-US" dirty="0"/>
              <a:t>Key dynamic contingencies were the loss of a large amount of </a:t>
            </a:r>
            <a:r>
              <a:rPr lang="en-US" dirty="0" smtClean="0"/>
              <a:t>generation (greater than 5000 MW in the East)</a:t>
            </a:r>
          </a:p>
          <a:p>
            <a:pPr lvl="1"/>
            <a:r>
              <a:rPr lang="en-US" dirty="0" smtClean="0"/>
              <a:t>The model has </a:t>
            </a:r>
            <a:r>
              <a:rPr lang="en-US" dirty="0"/>
              <a:t>110,000 buses, 14,000 generators, 37,000 dynamic model devices with 243 different model types</a:t>
            </a:r>
          </a:p>
          <a:p>
            <a:pPr lvl="1"/>
            <a:r>
              <a:rPr lang="en-US" dirty="0" smtClean="0"/>
              <a:t>The Integrations were </a:t>
            </a:r>
            <a:r>
              <a:rPr lang="en-US" dirty="0"/>
              <a:t>solved using a ½ cycle time </a:t>
            </a:r>
            <a:r>
              <a:rPr lang="en-US" dirty="0" smtClean="0"/>
              <a:t>step</a:t>
            </a:r>
            <a:endParaRPr lang="en-US" dirty="0"/>
          </a:p>
        </p:txBody>
      </p:sp>
      <p:sp>
        <p:nvSpPr>
          <p:cNvPr id="4"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23</a:t>
            </a:fld>
            <a:endParaRPr lang="en-US" sz="2000" dirty="0">
              <a:solidFill>
                <a:srgbClr val="1E0000"/>
              </a:solidFill>
            </a:endParaRPr>
          </a:p>
        </p:txBody>
      </p:sp>
    </p:spTree>
    <p:extLst>
      <p:ext uri="{BB962C8B-B14F-4D97-AF65-F5344CB8AC3E}">
        <p14:creationId xmlns:p14="http://schemas.microsoft.com/office/powerpoint/2010/main" val="3257549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Considerations </a:t>
            </a:r>
            <a:endParaRPr lang="en-US" dirty="0"/>
          </a:p>
        </p:txBody>
      </p:sp>
      <p:sp>
        <p:nvSpPr>
          <p:cNvPr id="3" name="Content Placeholder 2"/>
          <p:cNvSpPr>
            <a:spLocks noGrp="1"/>
          </p:cNvSpPr>
          <p:nvPr>
            <p:ph idx="1"/>
          </p:nvPr>
        </p:nvSpPr>
        <p:spPr>
          <a:xfrm>
            <a:off x="457200" y="1371600"/>
            <a:ext cx="8229600" cy="1437861"/>
          </a:xfrm>
        </p:spPr>
        <p:txBody>
          <a:bodyPr/>
          <a:lstStyle/>
          <a:p>
            <a:r>
              <a:rPr lang="en-US" dirty="0" smtClean="0"/>
              <a:t>While many of the dynamic models used in the East and West are similar (or identical), there are sometimes subtle differences</a:t>
            </a:r>
          </a:p>
          <a:p>
            <a:pPr lvl="1"/>
            <a:r>
              <a:rPr lang="en-US" dirty="0" smtClean="0"/>
              <a:t>Example is with an ESDC1A exciter in which the K</a:t>
            </a:r>
            <a:r>
              <a:rPr lang="en-US" cap="small" dirty="0" smtClean="0"/>
              <a:t>e</a:t>
            </a:r>
            <a:r>
              <a:rPr lang="en-US" dirty="0" smtClean="0"/>
              <a:t> value is auto determined by the software when it is set to zero</a:t>
            </a:r>
          </a:p>
          <a:p>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76542" y="3399122"/>
            <a:ext cx="5876658" cy="308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78610" y="3669488"/>
            <a:ext cx="2889189" cy="3046988"/>
          </a:xfrm>
          <a:prstGeom prst="rect">
            <a:avLst/>
          </a:prstGeom>
          <a:solidFill>
            <a:srgbClr val="FFE6E6"/>
          </a:solidFill>
        </p:spPr>
        <p:txBody>
          <a:bodyPr wrap="square" rtlCol="0">
            <a:spAutoFit/>
          </a:bodyPr>
          <a:lstStyle/>
          <a:p>
            <a:r>
              <a:rPr lang="en-US" sz="2400" dirty="0" smtClean="0">
                <a:solidFill>
                  <a:srgbClr val="1E0000"/>
                </a:solidFill>
              </a:rPr>
              <a:t>How this adjustment</a:t>
            </a:r>
            <a:br>
              <a:rPr lang="en-US" sz="2400" dirty="0" smtClean="0">
                <a:solidFill>
                  <a:srgbClr val="1E0000"/>
                </a:solidFill>
              </a:rPr>
            </a:br>
            <a:r>
              <a:rPr lang="en-US" sz="2400" dirty="0" smtClean="0">
                <a:solidFill>
                  <a:srgbClr val="1E0000"/>
                </a:solidFill>
              </a:rPr>
              <a:t>occurs differs between</a:t>
            </a:r>
            <a:br>
              <a:rPr lang="en-US" sz="2400" dirty="0" smtClean="0">
                <a:solidFill>
                  <a:srgbClr val="1E0000"/>
                </a:solidFill>
              </a:rPr>
            </a:br>
            <a:r>
              <a:rPr lang="en-US" sz="2400" dirty="0" smtClean="0">
                <a:solidFill>
                  <a:srgbClr val="1E0000"/>
                </a:solidFill>
              </a:rPr>
              <a:t>software packages,</a:t>
            </a:r>
            <a:br>
              <a:rPr lang="en-US" sz="2400" dirty="0" smtClean="0">
                <a:solidFill>
                  <a:srgbClr val="1E0000"/>
                </a:solidFill>
              </a:rPr>
            </a:br>
            <a:r>
              <a:rPr lang="en-US" sz="2400" dirty="0" smtClean="0">
                <a:solidFill>
                  <a:srgbClr val="1E0000"/>
                </a:solidFill>
              </a:rPr>
              <a:t>and changing the approach</a:t>
            </a:r>
            <a:br>
              <a:rPr lang="en-US" sz="2400" dirty="0" smtClean="0">
                <a:solidFill>
                  <a:srgbClr val="1E0000"/>
                </a:solidFill>
              </a:rPr>
            </a:br>
            <a:r>
              <a:rPr lang="en-US" sz="2400" dirty="0" smtClean="0">
                <a:solidFill>
                  <a:srgbClr val="1E0000"/>
                </a:solidFill>
              </a:rPr>
              <a:t>can result in unstable</a:t>
            </a:r>
            <a:br>
              <a:rPr lang="en-US" sz="2400" dirty="0" smtClean="0">
                <a:solidFill>
                  <a:srgbClr val="1E0000"/>
                </a:solidFill>
              </a:rPr>
            </a:br>
            <a:r>
              <a:rPr lang="en-US" sz="2400" dirty="0" smtClean="0">
                <a:solidFill>
                  <a:srgbClr val="1E0000"/>
                </a:solidFill>
              </a:rPr>
              <a:t>simulation results.  </a:t>
            </a:r>
            <a:endParaRPr lang="en-US" sz="2400" dirty="0">
              <a:solidFill>
                <a:srgbClr val="1E0000"/>
              </a:solidFill>
            </a:endParaRPr>
          </a:p>
        </p:txBody>
      </p:sp>
      <p:sp>
        <p:nvSpPr>
          <p:cNvPr id="7"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24</a:t>
            </a:fld>
            <a:endParaRPr lang="en-US" sz="2000" dirty="0">
              <a:solidFill>
                <a:srgbClr val="1E0000"/>
              </a:solidFill>
            </a:endParaRPr>
          </a:p>
        </p:txBody>
      </p:sp>
    </p:spTree>
    <p:extLst>
      <p:ext uri="{BB962C8B-B14F-4D97-AF65-F5344CB8AC3E}">
        <p14:creationId xmlns:p14="http://schemas.microsoft.com/office/powerpoint/2010/main" val="1797759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t>
            </a:r>
            <a:r>
              <a:rPr lang="en-US" dirty="0" smtClean="0"/>
              <a:t>Studies</a:t>
            </a:r>
            <a:endParaRPr lang="en-US" dirty="0"/>
          </a:p>
        </p:txBody>
      </p:sp>
      <p:sp>
        <p:nvSpPr>
          <p:cNvPr id="3" name="Content Placeholder 2"/>
          <p:cNvSpPr>
            <a:spLocks noGrp="1"/>
          </p:cNvSpPr>
          <p:nvPr>
            <p:ph idx="1"/>
          </p:nvPr>
        </p:nvSpPr>
        <p:spPr/>
        <p:txBody>
          <a:bodyPr>
            <a:normAutofit fontScale="92500"/>
          </a:bodyPr>
          <a:lstStyle/>
          <a:p>
            <a:r>
              <a:rPr lang="en-US" sz="2800" dirty="0" smtClean="0"/>
              <a:t>Over the course of the project we did a large number of simulations, ranging for short (10 second) fault studies to longer (six minute) automatic generation control (AGC) response scenarios</a:t>
            </a:r>
          </a:p>
          <a:p>
            <a:r>
              <a:rPr lang="en-US" sz="2800" dirty="0" smtClean="0"/>
              <a:t>Even for severe events (&gt; 5 GW losses in the East) the interconnected grid maintained synchronism</a:t>
            </a:r>
          </a:p>
          <a:p>
            <a:r>
              <a:rPr lang="en-US" sz="2800" dirty="0" smtClean="0"/>
              <a:t>However, a key issue is for the loss of generation in the West about 80% of the makeup power flows across the interface from East to West</a:t>
            </a:r>
          </a:p>
          <a:p>
            <a:pPr lvl="1"/>
            <a:r>
              <a:rPr lang="en-US" sz="2400" dirty="0" smtClean="0"/>
              <a:t>The </a:t>
            </a:r>
            <a:r>
              <a:rPr lang="en-US" sz="2400" dirty="0"/>
              <a:t>converse is true for generation loss in the East, about 20% of the makeup power flows across the interface from West to East</a:t>
            </a:r>
          </a:p>
          <a:p>
            <a:endParaRPr lang="en-US" dirty="0"/>
          </a:p>
        </p:txBody>
      </p:sp>
      <p:sp>
        <p:nvSpPr>
          <p:cNvPr id="4"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25</a:t>
            </a:fld>
            <a:endParaRPr lang="en-US" sz="2000" dirty="0">
              <a:solidFill>
                <a:srgbClr val="1E0000"/>
              </a:solidFill>
            </a:endParaRPr>
          </a:p>
        </p:txBody>
      </p:sp>
    </p:spTree>
    <p:extLst>
      <p:ext uri="{BB962C8B-B14F-4D97-AF65-F5344CB8AC3E}">
        <p14:creationId xmlns:p14="http://schemas.microsoft.com/office/powerpoint/2010/main" val="172893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8500533" cy="1087309"/>
          </a:xfrm>
        </p:spPr>
        <p:txBody>
          <a:bodyPr>
            <a:normAutofit fontScale="90000"/>
          </a:bodyPr>
          <a:lstStyle/>
          <a:p>
            <a:r>
              <a:rPr lang="en-US" dirty="0"/>
              <a:t>WECC Frequency Response Comparison: With and Without </a:t>
            </a:r>
            <a:r>
              <a:rPr lang="en-US" dirty="0" smtClean="0"/>
              <a:t>the AC Interconnection</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6196" y="1781175"/>
            <a:ext cx="5953607"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69803" y="1524029"/>
            <a:ext cx="2316997" cy="4893647"/>
          </a:xfrm>
          <a:prstGeom prst="rect">
            <a:avLst/>
          </a:prstGeom>
          <a:solidFill>
            <a:srgbClr val="FFE6E6"/>
          </a:solidFill>
        </p:spPr>
        <p:txBody>
          <a:bodyPr wrap="square" rtlCol="0">
            <a:spAutoFit/>
          </a:bodyPr>
          <a:lstStyle/>
          <a:p>
            <a:r>
              <a:rPr lang="en-US" sz="2400" dirty="0">
                <a:solidFill>
                  <a:srgbClr val="1E0000"/>
                </a:solidFill>
                <a:latin typeface="+mj-lt"/>
              </a:rPr>
              <a:t>The graph compares the frequency response for three WECC buses for </a:t>
            </a:r>
            <a:r>
              <a:rPr lang="en-US" sz="2400" dirty="0" smtClean="0">
                <a:solidFill>
                  <a:srgbClr val="1E0000"/>
                </a:solidFill>
                <a:latin typeface="+mj-lt"/>
              </a:rPr>
              <a:t>a severe contingency  with the interface </a:t>
            </a:r>
            <a:r>
              <a:rPr lang="en-US" sz="2400" dirty="0">
                <a:solidFill>
                  <a:srgbClr val="1E0000"/>
                </a:solidFill>
                <a:latin typeface="+mj-lt"/>
              </a:rPr>
              <a:t>(thick lines) and without (thin lines)</a:t>
            </a:r>
          </a:p>
        </p:txBody>
      </p:sp>
      <p:sp>
        <p:nvSpPr>
          <p:cNvPr id="5"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26</a:t>
            </a:fld>
            <a:endParaRPr lang="en-US" sz="2000" dirty="0">
              <a:solidFill>
                <a:srgbClr val="1E0000"/>
              </a:solidFill>
            </a:endParaRPr>
          </a:p>
        </p:txBody>
      </p:sp>
    </p:spTree>
    <p:extLst>
      <p:ext uri="{BB962C8B-B14F-4D97-AF65-F5344CB8AC3E}">
        <p14:creationId xmlns:p14="http://schemas.microsoft.com/office/powerpoint/2010/main" val="700370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AC-Tie </a:t>
            </a:r>
            <a:r>
              <a:rPr lang="en-US" dirty="0"/>
              <a:t>Interface, </a:t>
            </a:r>
            <a:r>
              <a:rPr lang="en-US" dirty="0" smtClean="0"/>
              <a:t>Severe Contingency</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54480"/>
            <a:ext cx="637518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4701" y="2820930"/>
            <a:ext cx="3224366" cy="2677656"/>
          </a:xfrm>
          <a:prstGeom prst="rect">
            <a:avLst/>
          </a:prstGeom>
          <a:solidFill>
            <a:srgbClr val="FFE6E6"/>
          </a:solidFill>
        </p:spPr>
        <p:txBody>
          <a:bodyPr wrap="square" rtlCol="0">
            <a:spAutoFit/>
          </a:bodyPr>
          <a:lstStyle/>
          <a:p>
            <a:r>
              <a:rPr lang="en-US" sz="2400" dirty="0" smtClean="0">
                <a:solidFill>
                  <a:srgbClr val="1E0000"/>
                </a:solidFill>
                <a:latin typeface="+mj-lt"/>
              </a:rPr>
              <a:t>The large, and seemingly persistent, change in the interface flow required the need for modeling the system’s longer term AGC response.  </a:t>
            </a:r>
            <a:endParaRPr lang="en-US" sz="2400" dirty="0">
              <a:solidFill>
                <a:srgbClr val="1E0000"/>
              </a:solidFill>
              <a:latin typeface="+mj-lt"/>
            </a:endParaRPr>
          </a:p>
        </p:txBody>
      </p:sp>
      <p:sp>
        <p:nvSpPr>
          <p:cNvPr id="6"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27</a:t>
            </a:fld>
            <a:endParaRPr lang="en-US" sz="2000" dirty="0">
              <a:solidFill>
                <a:srgbClr val="1E0000"/>
              </a:solidFill>
            </a:endParaRPr>
          </a:p>
        </p:txBody>
      </p:sp>
    </p:spTree>
    <p:extLst>
      <p:ext uri="{BB962C8B-B14F-4D97-AF65-F5344CB8AC3E}">
        <p14:creationId xmlns:p14="http://schemas.microsoft.com/office/powerpoint/2010/main" val="3878316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795"/>
            <a:ext cx="8229600" cy="1087309"/>
          </a:xfrm>
        </p:spPr>
        <p:txBody>
          <a:bodyPr/>
          <a:lstStyle/>
          <a:p>
            <a:r>
              <a:rPr lang="en-US" dirty="0"/>
              <a:t>Adding AGC Modeling</a:t>
            </a:r>
          </a:p>
        </p:txBody>
      </p:sp>
      <p:sp>
        <p:nvSpPr>
          <p:cNvPr id="3" name="Content Placeholder 2"/>
          <p:cNvSpPr>
            <a:spLocks noGrp="1"/>
          </p:cNvSpPr>
          <p:nvPr>
            <p:ph idx="1"/>
          </p:nvPr>
        </p:nvSpPr>
        <p:spPr/>
        <p:txBody>
          <a:bodyPr>
            <a:normAutofit fontScale="92500" lnSpcReduction="10000"/>
          </a:bodyPr>
          <a:lstStyle/>
          <a:p>
            <a:r>
              <a:rPr lang="en-US" sz="2800" dirty="0"/>
              <a:t>As </a:t>
            </a:r>
            <a:r>
              <a:rPr lang="en-US" sz="2800" dirty="0" smtClean="0"/>
              <a:t>noted following </a:t>
            </a:r>
            <a:r>
              <a:rPr lang="en-US" sz="2800" dirty="0"/>
              <a:t>any disturbance about 80% of the governor response will occur in the East, with the change in flow going across the new ac interface if the disturbance is in the West.</a:t>
            </a:r>
          </a:p>
          <a:p>
            <a:r>
              <a:rPr lang="en-US" sz="2800" dirty="0"/>
              <a:t>The governors don’t restore the system frequency to its setpoint value; rather this is done by the automatic generation control (AGC) utilizing the balancing authority area control error (ACE) signal</a:t>
            </a:r>
          </a:p>
          <a:p>
            <a:r>
              <a:rPr lang="en-US" sz="2800" dirty="0"/>
              <a:t>The ACE has a frequency component</a:t>
            </a:r>
          </a:p>
          <a:p>
            <a:pPr marL="457200" lvl="1" indent="0">
              <a:buNone/>
            </a:pPr>
            <a:r>
              <a:rPr lang="en-US" dirty="0"/>
              <a:t>ACE = P</a:t>
            </a:r>
            <a:r>
              <a:rPr lang="en-US" baseline="-25000" dirty="0"/>
              <a:t>actual</a:t>
            </a:r>
            <a:r>
              <a:rPr lang="en-US" dirty="0"/>
              <a:t> - P</a:t>
            </a:r>
            <a:r>
              <a:rPr lang="en-US" baseline="-25000" dirty="0"/>
              <a:t>sched </a:t>
            </a:r>
            <a:r>
              <a:rPr lang="en-US" dirty="0"/>
              <a:t>– 10</a:t>
            </a:r>
            <a:r>
              <a:rPr lang="en-US" dirty="0">
                <a:latin typeface="Symbol" panose="05050102010706020507" pitchFamily="18" charset="2"/>
              </a:rPr>
              <a:t>b</a:t>
            </a:r>
            <a:r>
              <a:rPr lang="en-US" dirty="0"/>
              <a:t>(freq</a:t>
            </a:r>
            <a:r>
              <a:rPr lang="en-US" baseline="-25000" dirty="0"/>
              <a:t>act</a:t>
            </a:r>
            <a:r>
              <a:rPr lang="en-US" dirty="0"/>
              <a:t> - freq</a:t>
            </a:r>
            <a:r>
              <a:rPr lang="en-US" baseline="-25000" dirty="0"/>
              <a:t>sched</a:t>
            </a:r>
            <a:r>
              <a:rPr lang="en-US" dirty="0"/>
              <a:t>) </a:t>
            </a:r>
          </a:p>
          <a:p>
            <a:pPr marL="457200" lvl="1" indent="0">
              <a:buNone/>
            </a:pPr>
            <a:r>
              <a:rPr lang="en-US" dirty="0">
                <a:latin typeface="Symbol" panose="05050102010706020507" pitchFamily="18" charset="2"/>
              </a:rPr>
              <a:t>b</a:t>
            </a:r>
            <a:r>
              <a:rPr lang="en-US" dirty="0"/>
              <a:t> is the frequency bias; it has a negative sign, units of MW/0.1 Hz and is about 1% of the peak load/generation</a:t>
            </a:r>
          </a:p>
        </p:txBody>
      </p:sp>
      <p:sp>
        <p:nvSpPr>
          <p:cNvPr id="4"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28</a:t>
            </a:fld>
            <a:endParaRPr lang="en-US" sz="2000" dirty="0">
              <a:solidFill>
                <a:srgbClr val="1E0000"/>
              </a:solidFill>
            </a:endParaRPr>
          </a:p>
        </p:txBody>
      </p:sp>
    </p:spTree>
    <p:extLst>
      <p:ext uri="{BB962C8B-B14F-4D97-AF65-F5344CB8AC3E}">
        <p14:creationId xmlns:p14="http://schemas.microsoft.com/office/powerpoint/2010/main" val="1180632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Nutshell</a:t>
            </a:r>
            <a:endParaRPr lang="en-US" dirty="0"/>
          </a:p>
        </p:txBody>
      </p:sp>
      <p:sp>
        <p:nvSpPr>
          <p:cNvPr id="3" name="Content Placeholder 2"/>
          <p:cNvSpPr>
            <a:spLocks noGrp="1"/>
          </p:cNvSpPr>
          <p:nvPr>
            <p:ph idx="1"/>
          </p:nvPr>
        </p:nvSpPr>
        <p:spPr/>
        <p:txBody>
          <a:bodyPr/>
          <a:lstStyle/>
          <a:p>
            <a:r>
              <a:rPr lang="en-US" dirty="0" smtClean="0"/>
              <a:t>This project, which ran from March 2020 to Dec 2020, was done for SPP through PSERC</a:t>
            </a:r>
          </a:p>
          <a:p>
            <a:r>
              <a:rPr lang="en-US" dirty="0" smtClean="0"/>
              <a:t>The focus was primarily on the dynamic aspects of an AC interconnection of the East and WECC</a:t>
            </a:r>
          </a:p>
          <a:p>
            <a:pPr lvl="1"/>
            <a:r>
              <a:rPr lang="en-US" dirty="0" smtClean="0"/>
              <a:t>The study did not consider ERCOT</a:t>
            </a:r>
            <a:endParaRPr lang="en-US" dirty="0"/>
          </a:p>
          <a:p>
            <a:r>
              <a:rPr lang="en-US" dirty="0" smtClean="0"/>
              <a:t>The study considered nine connection points and used the most detailed dynamic models available</a:t>
            </a:r>
          </a:p>
          <a:p>
            <a:pPr lvl="1"/>
            <a:r>
              <a:rPr lang="en-US" dirty="0" smtClean="0"/>
              <a:t>The grid model size had 110,000 buses</a:t>
            </a:r>
          </a:p>
          <a:p>
            <a:r>
              <a:rPr lang="en-US" dirty="0" smtClean="0"/>
              <a:t>There are no technical showstoppers to doing this interconnection, and a good amount of interchange capability could be achieved with relatively little investment</a:t>
            </a:r>
            <a:endParaRPr lang="en-US" dirty="0"/>
          </a:p>
          <a:p>
            <a:endParaRPr lang="en-US" dirty="0"/>
          </a:p>
        </p:txBody>
      </p:sp>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2</a:t>
            </a:fld>
            <a:endParaRPr lang="en-US" sz="2000" dirty="0"/>
          </a:p>
        </p:txBody>
      </p:sp>
    </p:spTree>
    <p:extLst>
      <p:ext uri="{BB962C8B-B14F-4D97-AF65-F5344CB8AC3E}">
        <p14:creationId xmlns:p14="http://schemas.microsoft.com/office/powerpoint/2010/main" val="4179450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AGC Response</a:t>
            </a:r>
          </a:p>
        </p:txBody>
      </p:sp>
      <p:sp>
        <p:nvSpPr>
          <p:cNvPr id="3" name="Content Placeholder 2"/>
          <p:cNvSpPr>
            <a:spLocks noGrp="1"/>
          </p:cNvSpPr>
          <p:nvPr>
            <p:ph idx="1"/>
          </p:nvPr>
        </p:nvSpPr>
        <p:spPr/>
        <p:txBody>
          <a:bodyPr/>
          <a:lstStyle/>
          <a:p>
            <a:r>
              <a:rPr lang="en-US" dirty="0"/>
              <a:t>Six minute simulation with </a:t>
            </a:r>
            <a:r>
              <a:rPr lang="en-US" dirty="0" smtClean="0"/>
              <a:t>severe generator loss, with emergency transactions </a:t>
            </a:r>
            <a:r>
              <a:rPr lang="en-US" dirty="0"/>
              <a:t>implemented </a:t>
            </a:r>
            <a:r>
              <a:rPr lang="en-US" dirty="0" smtClean="0"/>
              <a:t>between several of the utilities</a:t>
            </a:r>
          </a:p>
          <a:p>
            <a:r>
              <a:rPr lang="en-US" dirty="0" smtClean="0"/>
              <a:t>These </a:t>
            </a:r>
            <a:r>
              <a:rPr lang="en-US" dirty="0"/>
              <a:t>transactions were initiated and ramped faster than normal to keep the simulation length </a:t>
            </a:r>
            <a:r>
              <a:rPr lang="en-US" dirty="0" smtClean="0"/>
              <a:t>reasonable (starting </a:t>
            </a:r>
            <a:r>
              <a:rPr lang="en-US" dirty="0"/>
              <a:t>at 30 seconds and ramping over four </a:t>
            </a:r>
            <a:r>
              <a:rPr lang="en-US" dirty="0" smtClean="0"/>
              <a:t>minutes)</a:t>
            </a:r>
            <a:endParaRPr lang="en-US" dirty="0"/>
          </a:p>
          <a:p>
            <a:r>
              <a:rPr lang="en-US" dirty="0"/>
              <a:t>Initially much of the makeup generation flowed through the interface, but it ramped down to zero </a:t>
            </a:r>
          </a:p>
        </p:txBody>
      </p:sp>
      <p:sp>
        <p:nvSpPr>
          <p:cNvPr id="4"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29</a:t>
            </a:fld>
            <a:endParaRPr lang="en-US" sz="2000" dirty="0">
              <a:solidFill>
                <a:srgbClr val="1E0000"/>
              </a:solidFill>
            </a:endParaRPr>
          </a:p>
        </p:txBody>
      </p:sp>
    </p:spTree>
    <p:extLst>
      <p:ext uri="{BB962C8B-B14F-4D97-AF65-F5344CB8AC3E}">
        <p14:creationId xmlns:p14="http://schemas.microsoft.com/office/powerpoint/2010/main" val="4000838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Interface Flow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6373284" cy="4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25870" y="1406008"/>
            <a:ext cx="2140330" cy="2677656"/>
          </a:xfrm>
          <a:prstGeom prst="rect">
            <a:avLst/>
          </a:prstGeom>
          <a:solidFill>
            <a:srgbClr val="FFE6E6"/>
          </a:solidFill>
        </p:spPr>
        <p:txBody>
          <a:bodyPr wrap="none" rtlCol="0">
            <a:spAutoFit/>
          </a:bodyPr>
          <a:lstStyle/>
          <a:p>
            <a:r>
              <a:rPr lang="en-US" sz="2400" dirty="0">
                <a:solidFill>
                  <a:srgbClr val="1E0000"/>
                </a:solidFill>
                <a:latin typeface="+mn-lt"/>
              </a:rPr>
              <a:t>How fast it</a:t>
            </a:r>
            <a:br>
              <a:rPr lang="en-US" sz="2400" dirty="0">
                <a:solidFill>
                  <a:srgbClr val="1E0000"/>
                </a:solidFill>
                <a:latin typeface="+mn-lt"/>
              </a:rPr>
            </a:br>
            <a:r>
              <a:rPr lang="en-US" sz="2400" dirty="0">
                <a:solidFill>
                  <a:srgbClr val="1E0000"/>
                </a:solidFill>
                <a:latin typeface="+mn-lt"/>
              </a:rPr>
              <a:t>returns to </a:t>
            </a:r>
            <a:br>
              <a:rPr lang="en-US" sz="2400" dirty="0">
                <a:solidFill>
                  <a:srgbClr val="1E0000"/>
                </a:solidFill>
                <a:latin typeface="+mn-lt"/>
              </a:rPr>
            </a:br>
            <a:r>
              <a:rPr lang="en-US" sz="2400" dirty="0">
                <a:solidFill>
                  <a:srgbClr val="1E0000"/>
                </a:solidFill>
                <a:latin typeface="+mn-lt"/>
              </a:rPr>
              <a:t>normal depends</a:t>
            </a:r>
            <a:br>
              <a:rPr lang="en-US" sz="2400" dirty="0">
                <a:solidFill>
                  <a:srgbClr val="1E0000"/>
                </a:solidFill>
                <a:latin typeface="+mn-lt"/>
              </a:rPr>
            </a:br>
            <a:r>
              <a:rPr lang="en-US" sz="2400" dirty="0">
                <a:solidFill>
                  <a:srgbClr val="1E0000"/>
                </a:solidFill>
                <a:latin typeface="+mn-lt"/>
              </a:rPr>
              <a:t>on how fast</a:t>
            </a:r>
            <a:br>
              <a:rPr lang="en-US" sz="2400" dirty="0">
                <a:solidFill>
                  <a:srgbClr val="1E0000"/>
                </a:solidFill>
                <a:latin typeface="+mn-lt"/>
              </a:rPr>
            </a:br>
            <a:r>
              <a:rPr lang="en-US" sz="2400" dirty="0">
                <a:solidFill>
                  <a:srgbClr val="1E0000"/>
                </a:solidFill>
                <a:latin typeface="+mn-lt"/>
              </a:rPr>
              <a:t>the MW </a:t>
            </a:r>
            <a:br>
              <a:rPr lang="en-US" sz="2400" dirty="0">
                <a:solidFill>
                  <a:srgbClr val="1E0000"/>
                </a:solidFill>
                <a:latin typeface="+mn-lt"/>
              </a:rPr>
            </a:br>
            <a:r>
              <a:rPr lang="en-US" sz="2400" dirty="0">
                <a:solidFill>
                  <a:srgbClr val="1E0000"/>
                </a:solidFill>
                <a:latin typeface="+mn-lt"/>
              </a:rPr>
              <a:t>transactions</a:t>
            </a:r>
            <a:br>
              <a:rPr lang="en-US" sz="2400" dirty="0">
                <a:solidFill>
                  <a:srgbClr val="1E0000"/>
                </a:solidFill>
                <a:latin typeface="+mn-lt"/>
              </a:rPr>
            </a:br>
            <a:r>
              <a:rPr lang="en-US" sz="2400" dirty="0">
                <a:solidFill>
                  <a:srgbClr val="1E0000"/>
                </a:solidFill>
                <a:latin typeface="+mn-lt"/>
              </a:rPr>
              <a:t>ramp</a:t>
            </a:r>
          </a:p>
        </p:txBody>
      </p:sp>
      <p:sp>
        <p:nvSpPr>
          <p:cNvPr id="5"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30</a:t>
            </a:fld>
            <a:endParaRPr lang="en-US" sz="2000" dirty="0">
              <a:solidFill>
                <a:srgbClr val="1E0000"/>
              </a:solidFill>
            </a:endParaRPr>
          </a:p>
        </p:txBody>
      </p:sp>
    </p:spTree>
    <p:extLst>
      <p:ext uri="{BB962C8B-B14F-4D97-AF65-F5344CB8AC3E}">
        <p14:creationId xmlns:p14="http://schemas.microsoft.com/office/powerpoint/2010/main" val="2318449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Awareness</a:t>
            </a:r>
            <a:endParaRPr lang="en-US" dirty="0"/>
          </a:p>
        </p:txBody>
      </p:sp>
      <p:sp>
        <p:nvSpPr>
          <p:cNvPr id="3" name="Content Placeholder 2"/>
          <p:cNvSpPr>
            <a:spLocks noGrp="1"/>
          </p:cNvSpPr>
          <p:nvPr>
            <p:ph idx="1"/>
          </p:nvPr>
        </p:nvSpPr>
        <p:spPr/>
        <p:txBody>
          <a:bodyPr/>
          <a:lstStyle/>
          <a:p>
            <a:r>
              <a:rPr lang="en-US" dirty="0" smtClean="0"/>
              <a:t>A key challenge with this project was understanding the results of these dynamic studies</a:t>
            </a:r>
          </a:p>
          <a:p>
            <a:pPr lvl="1"/>
            <a:r>
              <a:rPr lang="en-US" dirty="0" smtClean="0"/>
              <a:t>Even a 30 second study produced many GBs of results</a:t>
            </a:r>
          </a:p>
          <a:p>
            <a:r>
              <a:rPr lang="en-US" dirty="0" smtClean="0"/>
              <a:t>Situational awareness (SA) is defined informally as “knowing what’s going on” and more formally as “the </a:t>
            </a:r>
            <a:r>
              <a:rPr lang="en-US" dirty="0"/>
              <a:t>perception of the elements in the environment within a volume of time and space, the comprehension of their meaning and the projection of their status in the near </a:t>
            </a:r>
            <a:r>
              <a:rPr lang="en-US" dirty="0" smtClean="0"/>
              <a:t>future”</a:t>
            </a:r>
          </a:p>
          <a:p>
            <a:r>
              <a:rPr lang="en-US" dirty="0" smtClean="0"/>
              <a:t>In this study we wanted to have good SA to make sure we didn’t miss something</a:t>
            </a:r>
          </a:p>
          <a:p>
            <a:endParaRPr lang="en-US" dirty="0"/>
          </a:p>
        </p:txBody>
      </p:sp>
    </p:spTree>
    <p:extLst>
      <p:ext uri="{BB962C8B-B14F-4D97-AF65-F5344CB8AC3E}">
        <p14:creationId xmlns:p14="http://schemas.microsoft.com/office/powerpoint/2010/main" val="2802087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 Techniques</a:t>
            </a:r>
            <a:endParaRPr lang="en-US" dirty="0"/>
          </a:p>
        </p:txBody>
      </p:sp>
      <p:sp>
        <p:nvSpPr>
          <p:cNvPr id="3" name="Content Placeholder 2"/>
          <p:cNvSpPr>
            <a:spLocks noGrp="1"/>
          </p:cNvSpPr>
          <p:nvPr>
            <p:ph idx="1"/>
          </p:nvPr>
        </p:nvSpPr>
        <p:spPr>
          <a:xfrm>
            <a:off x="457200" y="1371600"/>
            <a:ext cx="8229600" cy="2582333"/>
          </a:xfrm>
        </p:spPr>
        <p:txBody>
          <a:bodyPr/>
          <a:lstStyle/>
          <a:p>
            <a:r>
              <a:rPr lang="en-US" dirty="0" smtClean="0"/>
              <a:t>For this project we leveraged a number of different techniques including </a:t>
            </a:r>
          </a:p>
          <a:p>
            <a:pPr lvl="1"/>
            <a:r>
              <a:rPr lang="en-US" dirty="0" smtClean="0"/>
              <a:t>Time-domain graphs</a:t>
            </a:r>
          </a:p>
          <a:p>
            <a:pPr lvl="1"/>
            <a:r>
              <a:rPr lang="en-US" dirty="0" smtClean="0"/>
              <a:t>Geographic data views including planar flow visualizations</a:t>
            </a:r>
          </a:p>
          <a:p>
            <a:pPr lvl="1"/>
            <a:r>
              <a:rPr lang="en-US" dirty="0" smtClean="0"/>
              <a:t>Contours</a:t>
            </a:r>
          </a:p>
          <a:p>
            <a:pPr lvl="1"/>
            <a:r>
              <a:rPr lang="en-US" dirty="0" smtClean="0"/>
              <a:t>Animation (movies) </a:t>
            </a:r>
            <a:endParaRPr lang="en-US" dirty="0"/>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3835400" y="3572933"/>
            <a:ext cx="5000819"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93" y="3953933"/>
            <a:ext cx="3370208" cy="2527360"/>
          </a:xfrm>
          <a:prstGeom prst="rect">
            <a:avLst/>
          </a:prstGeom>
        </p:spPr>
      </p:pic>
    </p:spTree>
    <p:extLst>
      <p:ext uri="{BB962C8B-B14F-4D97-AF65-F5344CB8AC3E}">
        <p14:creationId xmlns:p14="http://schemas.microsoft.com/office/powerpoint/2010/main" val="21692672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7"/>
          <a:stretch/>
        </p:blipFill>
        <p:spPr>
          <a:xfrm>
            <a:off x="457200" y="1371600"/>
            <a:ext cx="6587069" cy="4528610"/>
          </a:xfrm>
          <a:prstGeom prst="rect">
            <a:avLst/>
          </a:prstGeom>
        </p:spPr>
      </p:pic>
      <p:sp>
        <p:nvSpPr>
          <p:cNvPr id="2" name="Title 1"/>
          <p:cNvSpPr>
            <a:spLocks noGrp="1"/>
          </p:cNvSpPr>
          <p:nvPr>
            <p:ph type="title"/>
          </p:nvPr>
        </p:nvSpPr>
        <p:spPr/>
        <p:txBody>
          <a:bodyPr/>
          <a:lstStyle/>
          <a:p>
            <a:r>
              <a:rPr lang="en-US" dirty="0" smtClean="0"/>
              <a:t>Results Example at 2.0 Seconds</a:t>
            </a:r>
            <a:endParaRPr lang="en-US" dirty="0"/>
          </a:p>
        </p:txBody>
      </p:sp>
      <p:sp>
        <p:nvSpPr>
          <p:cNvPr id="6" name="TextBox 5"/>
          <p:cNvSpPr txBox="1"/>
          <p:nvPr/>
        </p:nvSpPr>
        <p:spPr>
          <a:xfrm>
            <a:off x="5439558" y="2151452"/>
            <a:ext cx="2840842" cy="3416320"/>
          </a:xfrm>
          <a:prstGeom prst="rect">
            <a:avLst/>
          </a:prstGeom>
          <a:solidFill>
            <a:srgbClr val="FFE6E6"/>
          </a:solidFill>
        </p:spPr>
        <p:txBody>
          <a:bodyPr wrap="none" rtlCol="0">
            <a:spAutoFit/>
          </a:bodyPr>
          <a:lstStyle/>
          <a:p>
            <a:r>
              <a:rPr lang="en-US" sz="2400" dirty="0" smtClean="0">
                <a:solidFill>
                  <a:srgbClr val="1E0000"/>
                </a:solidFill>
                <a:latin typeface="+mj-lt"/>
              </a:rPr>
              <a:t>This visualization</a:t>
            </a:r>
            <a:br>
              <a:rPr lang="en-US" sz="2400" dirty="0" smtClean="0">
                <a:solidFill>
                  <a:srgbClr val="1E0000"/>
                </a:solidFill>
                <a:latin typeface="+mj-lt"/>
              </a:rPr>
            </a:br>
            <a:r>
              <a:rPr lang="en-US" sz="2400" dirty="0" smtClean="0">
                <a:solidFill>
                  <a:srgbClr val="1E0000"/>
                </a:solidFill>
                <a:latin typeface="+mj-lt"/>
              </a:rPr>
              <a:t>is using geographic</a:t>
            </a:r>
            <a:br>
              <a:rPr lang="en-US" sz="2400" dirty="0" smtClean="0">
                <a:solidFill>
                  <a:srgbClr val="1E0000"/>
                </a:solidFill>
                <a:latin typeface="+mj-lt"/>
              </a:rPr>
            </a:br>
            <a:r>
              <a:rPr lang="en-US" sz="2400" dirty="0" smtClean="0">
                <a:solidFill>
                  <a:srgbClr val="1E0000"/>
                </a:solidFill>
                <a:latin typeface="+mj-lt"/>
              </a:rPr>
              <a:t>data views and a </a:t>
            </a:r>
            <a:br>
              <a:rPr lang="en-US" sz="2400" dirty="0" smtClean="0">
                <a:solidFill>
                  <a:srgbClr val="1E0000"/>
                </a:solidFill>
                <a:latin typeface="+mj-lt"/>
              </a:rPr>
            </a:br>
            <a:r>
              <a:rPr lang="en-US" sz="2400" dirty="0" smtClean="0">
                <a:solidFill>
                  <a:srgbClr val="1E0000"/>
                </a:solidFill>
                <a:latin typeface="+mj-lt"/>
              </a:rPr>
              <a:t>contour to show</a:t>
            </a:r>
            <a:br>
              <a:rPr lang="en-US" sz="2400" dirty="0" smtClean="0">
                <a:solidFill>
                  <a:srgbClr val="1E0000"/>
                </a:solidFill>
                <a:latin typeface="+mj-lt"/>
              </a:rPr>
            </a:br>
            <a:r>
              <a:rPr lang="en-US" sz="2400" dirty="0" smtClean="0">
                <a:solidFill>
                  <a:srgbClr val="1E0000"/>
                </a:solidFill>
                <a:latin typeface="+mj-lt"/>
              </a:rPr>
              <a:t>the response of </a:t>
            </a:r>
            <a:br>
              <a:rPr lang="en-US" sz="2400" dirty="0" smtClean="0">
                <a:solidFill>
                  <a:srgbClr val="1E0000"/>
                </a:solidFill>
                <a:latin typeface="+mj-lt"/>
              </a:rPr>
            </a:br>
            <a:r>
              <a:rPr lang="en-US" sz="2400" dirty="0" smtClean="0">
                <a:solidFill>
                  <a:srgbClr val="1E0000"/>
                </a:solidFill>
                <a:latin typeface="+mj-lt"/>
              </a:rPr>
              <a:t>the 110,000 bus </a:t>
            </a:r>
            <a:br>
              <a:rPr lang="en-US" sz="2400" dirty="0" smtClean="0">
                <a:solidFill>
                  <a:srgbClr val="1E0000"/>
                </a:solidFill>
                <a:latin typeface="+mj-lt"/>
              </a:rPr>
            </a:br>
            <a:r>
              <a:rPr lang="en-US" sz="2400" dirty="0" smtClean="0">
                <a:solidFill>
                  <a:srgbClr val="1E0000"/>
                </a:solidFill>
                <a:latin typeface="+mj-lt"/>
              </a:rPr>
              <a:t>model; red values</a:t>
            </a:r>
            <a:br>
              <a:rPr lang="en-US" sz="2400" dirty="0" smtClean="0">
                <a:solidFill>
                  <a:srgbClr val="1E0000"/>
                </a:solidFill>
                <a:latin typeface="+mj-lt"/>
              </a:rPr>
            </a:br>
            <a:r>
              <a:rPr lang="en-US" sz="2400" dirty="0" smtClean="0">
                <a:solidFill>
                  <a:srgbClr val="1E0000"/>
                </a:solidFill>
                <a:latin typeface="+mj-lt"/>
              </a:rPr>
              <a:t>are frequencies</a:t>
            </a:r>
            <a:br>
              <a:rPr lang="en-US" sz="2400" dirty="0" smtClean="0">
                <a:solidFill>
                  <a:srgbClr val="1E0000"/>
                </a:solidFill>
                <a:latin typeface="+mj-lt"/>
              </a:rPr>
            </a:br>
            <a:r>
              <a:rPr lang="en-US" sz="2400" dirty="0" smtClean="0">
                <a:solidFill>
                  <a:srgbClr val="1E0000"/>
                </a:solidFill>
                <a:latin typeface="+mj-lt"/>
              </a:rPr>
              <a:t>less than 60 Hz</a:t>
            </a:r>
            <a:endParaRPr lang="en-US" sz="2400" dirty="0">
              <a:solidFill>
                <a:srgbClr val="1E0000"/>
              </a:solidFill>
              <a:latin typeface="+mj-lt"/>
            </a:endParaRPr>
          </a:p>
        </p:txBody>
      </p:sp>
      <p:sp>
        <p:nvSpPr>
          <p:cNvPr id="5" name="Rectangle 4"/>
          <p:cNvSpPr/>
          <p:nvPr/>
        </p:nvSpPr>
        <p:spPr>
          <a:xfrm>
            <a:off x="186264" y="5960251"/>
            <a:ext cx="8280403" cy="646331"/>
          </a:xfrm>
          <a:prstGeom prst="rect">
            <a:avLst/>
          </a:prstGeom>
        </p:spPr>
        <p:txBody>
          <a:bodyPr wrap="square">
            <a:spAutoFit/>
          </a:bodyPr>
          <a:lstStyle/>
          <a:p>
            <a:r>
              <a:rPr lang="en-US" sz="1200" dirty="0" smtClean="0"/>
              <a:t>These visualization techniques are presented in the paper by T.J</a:t>
            </a:r>
            <a:r>
              <a:rPr lang="en-US" sz="1200" dirty="0"/>
              <a:t>. Overbye, J.L. Wert, K.S. Shetye, F. Safdarian, A.B. Birchfield, “The Use of Geographic Data Views to Help With Wide-Area Electric Grid Situational Awareness,” 2021 IEEE Texas Power and Energy Conference (TPEC), College Station, TX, USA, Feb. </a:t>
            </a:r>
            <a:r>
              <a:rPr lang="en-US" sz="1200" dirty="0" smtClean="0"/>
              <a:t>2021</a:t>
            </a:r>
            <a:r>
              <a:rPr lang="en-US" sz="1200" dirty="0"/>
              <a:t>; available at </a:t>
            </a:r>
            <a:r>
              <a:rPr lang="en-US" sz="1200" dirty="0" smtClean="0"/>
              <a:t>overbye.engr.tamu.edu/publications</a:t>
            </a:r>
            <a:r>
              <a:rPr lang="en-US" sz="1200" dirty="0"/>
              <a:t>/</a:t>
            </a:r>
          </a:p>
        </p:txBody>
      </p:sp>
      <p:sp>
        <p:nvSpPr>
          <p:cNvPr id="7"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33</a:t>
            </a:fld>
            <a:endParaRPr lang="en-US" sz="2000" dirty="0">
              <a:solidFill>
                <a:srgbClr val="1E0000"/>
              </a:solidFill>
            </a:endParaRPr>
          </a:p>
        </p:txBody>
      </p:sp>
    </p:spTree>
    <p:extLst>
      <p:ext uri="{BB962C8B-B14F-4D97-AF65-F5344CB8AC3E}">
        <p14:creationId xmlns:p14="http://schemas.microsoft.com/office/powerpoint/2010/main" val="21697707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Example at </a:t>
            </a:r>
            <a:r>
              <a:rPr lang="en-US" dirty="0" smtClean="0"/>
              <a:t>12.0 </a:t>
            </a:r>
            <a:r>
              <a:rPr lang="en-US" dirty="0"/>
              <a:t>Seconds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6"/>
          <a:stretch/>
        </p:blipFill>
        <p:spPr>
          <a:xfrm>
            <a:off x="457200" y="1371600"/>
            <a:ext cx="7924800" cy="4754880"/>
          </a:xfrm>
          <a:prstGeom prst="rect">
            <a:avLst/>
          </a:prstGeom>
        </p:spPr>
      </p:pic>
      <p:sp>
        <p:nvSpPr>
          <p:cNvPr id="4"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34</a:t>
            </a:fld>
            <a:endParaRPr lang="en-US" sz="2000" dirty="0">
              <a:solidFill>
                <a:srgbClr val="1E0000"/>
              </a:solidFill>
            </a:endParaRPr>
          </a:p>
        </p:txBody>
      </p:sp>
    </p:spTree>
    <p:extLst>
      <p:ext uri="{BB962C8B-B14F-4D97-AF65-F5344CB8AC3E}">
        <p14:creationId xmlns:p14="http://schemas.microsoft.com/office/powerpoint/2010/main" val="2804765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Example </a:t>
            </a:r>
            <a:r>
              <a:rPr lang="en-US" dirty="0" smtClean="0"/>
              <a:t>With AGC Response</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6"/>
          <a:stretch/>
        </p:blipFill>
        <p:spPr>
          <a:xfrm>
            <a:off x="457200" y="1371600"/>
            <a:ext cx="7924800" cy="4754880"/>
          </a:xfrm>
          <a:prstGeom prst="rect">
            <a:avLst/>
          </a:prstGeom>
        </p:spPr>
      </p:pic>
      <p:sp>
        <p:nvSpPr>
          <p:cNvPr id="4"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35</a:t>
            </a:fld>
            <a:endParaRPr lang="en-US" sz="2000" dirty="0">
              <a:solidFill>
                <a:srgbClr val="1E0000"/>
              </a:solidFill>
            </a:endParaRPr>
          </a:p>
        </p:txBody>
      </p:sp>
    </p:spTree>
    <p:extLst>
      <p:ext uri="{BB962C8B-B14F-4D97-AF65-F5344CB8AC3E}">
        <p14:creationId xmlns:p14="http://schemas.microsoft.com/office/powerpoint/2010/main" val="3361242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Synthetic Electric Grids Models</a:t>
            </a:r>
            <a:endParaRPr lang="en-US" dirty="0"/>
          </a:p>
        </p:txBody>
      </p:sp>
      <p:sp>
        <p:nvSpPr>
          <p:cNvPr id="3" name="Content Placeholder 2"/>
          <p:cNvSpPr>
            <a:spLocks noGrp="1"/>
          </p:cNvSpPr>
          <p:nvPr>
            <p:ph idx="1"/>
          </p:nvPr>
        </p:nvSpPr>
        <p:spPr>
          <a:xfrm>
            <a:off x="457199" y="1371600"/>
            <a:ext cx="7984068" cy="4323703"/>
          </a:xfrm>
        </p:spPr>
        <p:txBody>
          <a:bodyPr/>
          <a:lstStyle/>
          <a:p>
            <a:r>
              <a:rPr lang="en-US" altLang="en-US" dirty="0" smtClean="0"/>
              <a:t>The project had a synthetic grid component in order to </a:t>
            </a:r>
            <a:r>
              <a:rPr lang="en-US" altLang="en-US" dirty="0"/>
              <a:t>provide access to detailed results </a:t>
            </a:r>
            <a:r>
              <a:rPr lang="en-US" altLang="en-US" dirty="0" smtClean="0"/>
              <a:t>while not disclosing any CEII.   </a:t>
            </a:r>
          </a:p>
          <a:p>
            <a:r>
              <a:rPr lang="en-US" altLang="en-US" dirty="0" smtClean="0"/>
              <a:t>Synthetic electric grids and associated datasets are fictional electric grids that are designed to be statistically similar to actual systems</a:t>
            </a:r>
          </a:p>
          <a:p>
            <a:pPr lvl="1"/>
            <a:r>
              <a:rPr lang="en-US" altLang="en-US" dirty="0" smtClean="0"/>
              <a:t>“Realistic but not real”</a:t>
            </a:r>
          </a:p>
          <a:p>
            <a:r>
              <a:rPr lang="en-US" altLang="en-US" dirty="0" smtClean="0"/>
              <a:t>Synthetic grids are particularly helpful for visualization research </a:t>
            </a:r>
          </a:p>
          <a:p>
            <a:r>
              <a:rPr lang="en-US" altLang="en-US" dirty="0" smtClean="0"/>
              <a:t>Kudos to the US DOE ARPA-E for funding work over the last five years in this area</a:t>
            </a:r>
            <a:endParaRPr lang="en-US" altLang="en-US" dirty="0"/>
          </a:p>
        </p:txBody>
      </p:sp>
      <p:sp>
        <p:nvSpPr>
          <p:cNvPr id="5" name="Slide Number Placeholder 3"/>
          <p:cNvSpPr>
            <a:spLocks noGrp="1"/>
          </p:cNvSpPr>
          <p:nvPr>
            <p:ph type="sldNum" sz="quarter" idx="4294967295"/>
          </p:nvPr>
        </p:nvSpPr>
        <p:spPr>
          <a:xfrm>
            <a:off x="8458200" y="6324600"/>
            <a:ext cx="609600" cy="457200"/>
          </a:xfrm>
        </p:spPr>
        <p:txBody>
          <a:bodyPr/>
          <a:lstStyle/>
          <a:p>
            <a:pPr algn="r">
              <a:defRPr/>
            </a:pPr>
            <a:fld id="{0AF38EFD-512B-4531-8A51-5AEF24EFF359}" type="slidenum">
              <a:rPr lang="en-US" sz="2000" smtClean="0"/>
              <a:pPr algn="r">
                <a:defRPr/>
              </a:pPr>
              <a:t>36</a:t>
            </a:fld>
            <a:endParaRPr lang="en-US" sz="2000" dirty="0"/>
          </a:p>
        </p:txBody>
      </p:sp>
    </p:spTree>
    <p:extLst>
      <p:ext uri="{BB962C8B-B14F-4D97-AF65-F5344CB8AC3E}">
        <p14:creationId xmlns:p14="http://schemas.microsoft.com/office/powerpoint/2010/main" val="1404474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Synthetic Grid Approach </a:t>
            </a:r>
          </a:p>
        </p:txBody>
      </p:sp>
      <p:sp>
        <p:nvSpPr>
          <p:cNvPr id="3" name="Content Placeholder 2"/>
          <p:cNvSpPr>
            <a:spLocks noGrp="1"/>
          </p:cNvSpPr>
          <p:nvPr>
            <p:ph idx="1"/>
          </p:nvPr>
        </p:nvSpPr>
        <p:spPr/>
        <p:txBody>
          <a:bodyPr>
            <a:normAutofit lnSpcReduction="10000"/>
          </a:bodyPr>
          <a:lstStyle/>
          <a:p>
            <a:r>
              <a:rPr lang="en-US" dirty="0"/>
              <a:t>Make grids that look real and familiar by siting them geographically (North America for us) and serving a population density the mimics actual</a:t>
            </a:r>
          </a:p>
          <a:p>
            <a:r>
              <a:rPr lang="en-US" dirty="0"/>
              <a:t>Goal is to leverage widely available public data</a:t>
            </a:r>
          </a:p>
          <a:p>
            <a:pPr lvl="1"/>
            <a:r>
              <a:rPr lang="en-US" dirty="0"/>
              <a:t>Geography</a:t>
            </a:r>
          </a:p>
          <a:p>
            <a:pPr lvl="1"/>
            <a:r>
              <a:rPr lang="en-US" dirty="0"/>
              <a:t>Population density (easily available by post office)</a:t>
            </a:r>
          </a:p>
          <a:p>
            <a:pPr lvl="1"/>
            <a:r>
              <a:rPr lang="en-US" dirty="0"/>
              <a:t>Load by utility (US FERC 714), state-wide averages</a:t>
            </a:r>
          </a:p>
          <a:p>
            <a:pPr lvl="1"/>
            <a:r>
              <a:rPr lang="en-US" dirty="0"/>
              <a:t>Existing and planned generation (Form US EIA-860, which contains lots of generator information)</a:t>
            </a:r>
          </a:p>
          <a:p>
            <a:r>
              <a:rPr lang="en-US" dirty="0"/>
              <a:t>Substation locations and transmission system is entirely fictional (but hopefully good fiction!)</a:t>
            </a:r>
          </a:p>
          <a:p>
            <a:endParaRPr lang="en-US" dirty="0"/>
          </a:p>
        </p:txBody>
      </p:sp>
      <p:sp>
        <p:nvSpPr>
          <p:cNvPr id="5" name="Slide Number Placeholder 3"/>
          <p:cNvSpPr>
            <a:spLocks noGrp="1"/>
          </p:cNvSpPr>
          <p:nvPr>
            <p:ph type="sldNum" sz="quarter" idx="4294967295"/>
          </p:nvPr>
        </p:nvSpPr>
        <p:spPr>
          <a:xfrm>
            <a:off x="8458200" y="6324600"/>
            <a:ext cx="609600" cy="457200"/>
          </a:xfrm>
        </p:spPr>
        <p:txBody>
          <a:bodyPr/>
          <a:lstStyle/>
          <a:p>
            <a:pPr algn="r">
              <a:defRPr/>
            </a:pPr>
            <a:fld id="{0AF38EFD-512B-4531-8A51-5AEF24EFF359}" type="slidenum">
              <a:rPr lang="en-US" sz="2000" smtClean="0"/>
              <a:pPr algn="r">
                <a:defRPr/>
              </a:pPr>
              <a:t>37</a:t>
            </a:fld>
            <a:endParaRPr lang="en-US" sz="2000" dirty="0"/>
          </a:p>
        </p:txBody>
      </p:sp>
    </p:spTree>
    <p:extLst>
      <p:ext uri="{BB962C8B-B14F-4D97-AF65-F5344CB8AC3E}">
        <p14:creationId xmlns:p14="http://schemas.microsoft.com/office/powerpoint/2010/main" val="3177743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Grid Component</a:t>
            </a:r>
            <a:endParaRPr lang="en-US" dirty="0"/>
          </a:p>
        </p:txBody>
      </p:sp>
      <p:sp>
        <p:nvSpPr>
          <p:cNvPr id="3" name="Content Placeholder 2"/>
          <p:cNvSpPr>
            <a:spLocks noGrp="1"/>
          </p:cNvSpPr>
          <p:nvPr>
            <p:ph idx="1"/>
          </p:nvPr>
        </p:nvSpPr>
        <p:spPr/>
        <p:txBody>
          <a:bodyPr>
            <a:normAutofit/>
          </a:bodyPr>
          <a:lstStyle/>
          <a:p>
            <a:pPr marL="342900" lvl="1" indent="-342900">
              <a:buFont typeface="Arial"/>
              <a:buChar char="•"/>
            </a:pPr>
            <a:r>
              <a:rPr lang="en-US" sz="2600" dirty="0">
                <a:cs typeface="Arial" panose="020B0604020202020204" pitchFamily="34" charset="0"/>
              </a:rPr>
              <a:t>We’re using an 8</a:t>
            </a:r>
            <a:r>
              <a:rPr lang="en-US" sz="2600" dirty="0" smtClean="0">
                <a:cs typeface="Arial" panose="020B0604020202020204" pitchFamily="34" charset="0"/>
              </a:rPr>
              <a:t>0,000 </a:t>
            </a:r>
            <a:r>
              <a:rPr lang="en-US" sz="2600" dirty="0">
                <a:cs typeface="Arial" panose="020B0604020202020204" pitchFamily="34" charset="0"/>
              </a:rPr>
              <a:t>bus </a:t>
            </a:r>
            <a:r>
              <a:rPr lang="en-US" sz="2600" dirty="0" smtClean="0">
                <a:cs typeface="Arial" panose="020B0604020202020204" pitchFamily="34" charset="0"/>
              </a:rPr>
              <a:t> model </a:t>
            </a:r>
            <a:r>
              <a:rPr lang="en-US" sz="2600" dirty="0">
                <a:cs typeface="Arial" panose="020B0604020202020204" pitchFamily="34" charset="0"/>
              </a:rPr>
              <a:t>that can</a:t>
            </a:r>
            <a:br>
              <a:rPr lang="en-US" sz="2600" dirty="0">
                <a:cs typeface="Arial" panose="020B0604020202020204" pitchFamily="34" charset="0"/>
              </a:rPr>
            </a:br>
            <a:r>
              <a:rPr lang="en-US" sz="2600" dirty="0">
                <a:cs typeface="Arial" panose="020B0604020202020204" pitchFamily="34" charset="0"/>
              </a:rPr>
              <a:t>be freely </a:t>
            </a:r>
            <a:r>
              <a:rPr lang="en-US" sz="2600" dirty="0" smtClean="0">
                <a:cs typeface="Arial" panose="020B0604020202020204" pitchFamily="34" charset="0"/>
              </a:rPr>
              <a:t>shared that has a synthetic East grid joined to a synthetic West grid at seven points</a:t>
            </a:r>
            <a:endParaRPr lang="en-US" sz="2600" dirty="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963400" y="2730276"/>
            <a:ext cx="7215400" cy="3797524"/>
          </a:xfrm>
          <a:prstGeom prst="rect">
            <a:avLst/>
          </a:prstGeom>
        </p:spPr>
      </p:pic>
      <p:sp>
        <p:nvSpPr>
          <p:cNvPr id="5" name="Slide Number Placeholder 3"/>
          <p:cNvSpPr>
            <a:spLocks noGrp="1"/>
          </p:cNvSpPr>
          <p:nvPr>
            <p:ph type="sldNum" sz="quarter" idx="4294967295"/>
          </p:nvPr>
        </p:nvSpPr>
        <p:spPr>
          <a:xfrm>
            <a:off x="8397380" y="6324600"/>
            <a:ext cx="594220" cy="457200"/>
          </a:xfrm>
        </p:spPr>
        <p:txBody>
          <a:bodyPr/>
          <a:lstStyle/>
          <a:p>
            <a:pPr algn="r">
              <a:defRPr/>
            </a:pPr>
            <a:fld id="{0AF38EFD-512B-4531-8A51-5AEF24EFF359}" type="slidenum">
              <a:rPr lang="en-US" sz="2000" smtClean="0">
                <a:solidFill>
                  <a:srgbClr val="1E0000"/>
                </a:solidFill>
              </a:rPr>
              <a:pPr algn="r">
                <a:defRPr/>
              </a:pPr>
              <a:t>38</a:t>
            </a:fld>
            <a:endParaRPr lang="en-US" sz="2000" dirty="0">
              <a:solidFill>
                <a:srgbClr val="1E0000"/>
              </a:solidFill>
            </a:endParaRPr>
          </a:p>
        </p:txBody>
      </p:sp>
    </p:spTree>
    <p:extLst>
      <p:ext uri="{BB962C8B-B14F-4D97-AF65-F5344CB8AC3E}">
        <p14:creationId xmlns:p14="http://schemas.microsoft.com/office/powerpoint/2010/main" val="2367504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Nutshell, cont.</a:t>
            </a:r>
            <a:endParaRPr lang="en-US" dirty="0"/>
          </a:p>
        </p:txBody>
      </p:sp>
      <p:sp>
        <p:nvSpPr>
          <p:cNvPr id="3" name="Content Placeholder 2"/>
          <p:cNvSpPr>
            <a:spLocks noGrp="1"/>
          </p:cNvSpPr>
          <p:nvPr>
            <p:ph idx="1"/>
          </p:nvPr>
        </p:nvSpPr>
        <p:spPr/>
        <p:txBody>
          <a:bodyPr/>
          <a:lstStyle/>
          <a:p>
            <a:r>
              <a:rPr lang="en-US" dirty="0" smtClean="0"/>
              <a:t>The study conclusion is technically the grids can be interconnected</a:t>
            </a:r>
          </a:p>
          <a:p>
            <a:pPr lvl="1"/>
            <a:r>
              <a:rPr lang="en-US" dirty="0" smtClean="0"/>
              <a:t>We did not address in-depth whether they should be interconnected (more of a political and economic question)</a:t>
            </a:r>
          </a:p>
          <a:p>
            <a:pPr lvl="1"/>
            <a:r>
              <a:rPr lang="en-US" dirty="0" smtClean="0"/>
              <a:t>Adding ERCOT would be a natural extension</a:t>
            </a:r>
          </a:p>
          <a:p>
            <a:r>
              <a:rPr lang="en-US" dirty="0" smtClean="0"/>
              <a:t>In relation to the large HVDC overlay studies</a:t>
            </a:r>
          </a:p>
          <a:p>
            <a:pPr lvl="1"/>
            <a:r>
              <a:rPr lang="en-US" dirty="0" smtClean="0"/>
              <a:t>Our study results indicate that both AC and HVDC solutions should be considered; synchronizing the grids does not preclude the use of HVDC; it just provides more flexibility since AC lines can also be considered</a:t>
            </a:r>
          </a:p>
          <a:p>
            <a:pPr lvl="1"/>
            <a:r>
              <a:rPr lang="en-US" dirty="0" smtClean="0"/>
              <a:t>These studies can and should consider the impact of power system dynamics </a:t>
            </a:r>
            <a:endParaRPr lang="en-US" dirty="0"/>
          </a:p>
        </p:txBody>
      </p:sp>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3</a:t>
            </a:fld>
            <a:endParaRPr lang="en-US" sz="2000" dirty="0"/>
          </a:p>
        </p:txBody>
      </p:sp>
    </p:spTree>
    <p:extLst>
      <p:ext uri="{BB962C8B-B14F-4D97-AF65-F5344CB8AC3E}">
        <p14:creationId xmlns:p14="http://schemas.microsoft.com/office/powerpoint/2010/main" val="14748614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Grid Interconnection Points and PTDF Analysis</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57" r="9467"/>
          <a:stretch/>
        </p:blipFill>
        <p:spPr bwMode="auto">
          <a:xfrm>
            <a:off x="1669625" y="1417637"/>
            <a:ext cx="5435947" cy="186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35" b="1590"/>
          <a:stretch/>
        </p:blipFill>
        <p:spPr bwMode="auto">
          <a:xfrm>
            <a:off x="359721" y="3383280"/>
            <a:ext cx="5050479"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497157" y="3124200"/>
            <a:ext cx="3426710" cy="1938992"/>
          </a:xfrm>
          <a:prstGeom prst="rect">
            <a:avLst/>
          </a:prstGeom>
          <a:solidFill>
            <a:srgbClr val="FFE6E6"/>
          </a:solidFill>
        </p:spPr>
        <p:txBody>
          <a:bodyPr wrap="square" rtlCol="0">
            <a:spAutoFit/>
          </a:bodyPr>
          <a:lstStyle/>
          <a:p>
            <a:r>
              <a:rPr lang="en-US" sz="2400" dirty="0" smtClean="0">
                <a:solidFill>
                  <a:srgbClr val="1E0000"/>
                </a:solidFill>
                <a:latin typeface="+mn-lt"/>
              </a:rPr>
              <a:t>The power transfer </a:t>
            </a:r>
            <a:br>
              <a:rPr lang="en-US" sz="2400" dirty="0" smtClean="0">
                <a:solidFill>
                  <a:srgbClr val="1E0000"/>
                </a:solidFill>
                <a:latin typeface="+mn-lt"/>
              </a:rPr>
            </a:br>
            <a:r>
              <a:rPr lang="en-US" sz="2400" dirty="0" smtClean="0">
                <a:solidFill>
                  <a:srgbClr val="1E0000"/>
                </a:solidFill>
                <a:latin typeface="+mn-lt"/>
              </a:rPr>
              <a:t>distribution factors </a:t>
            </a:r>
            <a:br>
              <a:rPr lang="en-US" sz="2400" dirty="0" smtClean="0">
                <a:solidFill>
                  <a:srgbClr val="1E0000"/>
                </a:solidFill>
                <a:latin typeface="+mn-lt"/>
              </a:rPr>
            </a:br>
            <a:r>
              <a:rPr lang="en-US" sz="2400" dirty="0" smtClean="0">
                <a:solidFill>
                  <a:srgbClr val="1E0000"/>
                </a:solidFill>
                <a:latin typeface="+mn-lt"/>
              </a:rPr>
              <a:t>(PTDFs) tell how</a:t>
            </a:r>
            <a:br>
              <a:rPr lang="en-US" sz="2400" dirty="0" smtClean="0">
                <a:solidFill>
                  <a:srgbClr val="1E0000"/>
                </a:solidFill>
                <a:latin typeface="+mn-lt"/>
              </a:rPr>
            </a:br>
            <a:r>
              <a:rPr lang="en-US" sz="2400" dirty="0" smtClean="0">
                <a:solidFill>
                  <a:srgbClr val="1E0000"/>
                </a:solidFill>
                <a:latin typeface="+mn-lt"/>
              </a:rPr>
              <a:t>different transactions</a:t>
            </a:r>
            <a:br>
              <a:rPr lang="en-US" sz="2400" dirty="0" smtClean="0">
                <a:solidFill>
                  <a:srgbClr val="1E0000"/>
                </a:solidFill>
                <a:latin typeface="+mn-lt"/>
              </a:rPr>
            </a:br>
            <a:r>
              <a:rPr lang="en-US" sz="2400" dirty="0" smtClean="0">
                <a:solidFill>
                  <a:srgbClr val="1E0000"/>
                </a:solidFill>
                <a:latin typeface="+mn-lt"/>
              </a:rPr>
              <a:t>impact the interface flows</a:t>
            </a:r>
            <a:endParaRPr lang="en-US" sz="2400" dirty="0">
              <a:solidFill>
                <a:srgbClr val="1E0000"/>
              </a:solidFill>
              <a:latin typeface="+mn-lt"/>
            </a:endParaRPr>
          </a:p>
        </p:txBody>
      </p:sp>
      <p:sp>
        <p:nvSpPr>
          <p:cNvPr id="9" name="TextBox 8"/>
          <p:cNvSpPr txBox="1"/>
          <p:nvPr/>
        </p:nvSpPr>
        <p:spPr>
          <a:xfrm>
            <a:off x="5547958" y="5105400"/>
            <a:ext cx="3375909" cy="1569660"/>
          </a:xfrm>
          <a:prstGeom prst="rect">
            <a:avLst/>
          </a:prstGeom>
          <a:solidFill>
            <a:srgbClr val="FFE6E6"/>
          </a:solidFill>
        </p:spPr>
        <p:txBody>
          <a:bodyPr wrap="square" rtlCol="0">
            <a:spAutoFit/>
          </a:bodyPr>
          <a:lstStyle/>
          <a:p>
            <a:r>
              <a:rPr lang="en-US" sz="2400" dirty="0" smtClean="0">
                <a:solidFill>
                  <a:srgbClr val="1E0000"/>
                </a:solidFill>
                <a:latin typeface="+mn-lt"/>
              </a:rPr>
              <a:t>The maximum transfer</a:t>
            </a:r>
            <a:br>
              <a:rPr lang="en-US" sz="2400" dirty="0" smtClean="0">
                <a:solidFill>
                  <a:srgbClr val="1E0000"/>
                </a:solidFill>
                <a:latin typeface="+mn-lt"/>
              </a:rPr>
            </a:br>
            <a:r>
              <a:rPr lang="en-US" sz="2400" dirty="0" smtClean="0">
                <a:solidFill>
                  <a:srgbClr val="1E0000"/>
                </a:solidFill>
                <a:latin typeface="+mn-lt"/>
              </a:rPr>
              <a:t>capacity is about 5000 MW West to East and 3500 East to West</a:t>
            </a:r>
            <a:endParaRPr lang="en-US" sz="2400" dirty="0">
              <a:solidFill>
                <a:srgbClr val="1E0000"/>
              </a:solidFill>
              <a:latin typeface="+mn-lt"/>
            </a:endParaRPr>
          </a:p>
        </p:txBody>
      </p:sp>
      <p:sp>
        <p:nvSpPr>
          <p:cNvPr id="10"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39</a:t>
            </a:fld>
            <a:endParaRPr lang="en-US" sz="2000" dirty="0"/>
          </a:p>
        </p:txBody>
      </p:sp>
    </p:spTree>
    <p:extLst>
      <p:ext uri="{BB962C8B-B14F-4D97-AF65-F5344CB8AC3E}">
        <p14:creationId xmlns:p14="http://schemas.microsoft.com/office/powerpoint/2010/main" val="12673762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67" y="330328"/>
            <a:ext cx="8669866" cy="1087309"/>
          </a:xfrm>
        </p:spPr>
        <p:txBody>
          <a:bodyPr/>
          <a:lstStyle/>
          <a:p>
            <a:r>
              <a:rPr lang="en-US" dirty="0" smtClean="0"/>
              <a:t>Synthetic Grid Interface Response for a Generator Loss Contingency in the West</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554480"/>
            <a:ext cx="7950201" cy="421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8757" y="5774322"/>
            <a:ext cx="8108776" cy="830997"/>
          </a:xfrm>
          <a:prstGeom prst="rect">
            <a:avLst/>
          </a:prstGeom>
          <a:solidFill>
            <a:srgbClr val="FFE6E6"/>
          </a:solidFill>
        </p:spPr>
        <p:txBody>
          <a:bodyPr wrap="square" rtlCol="0">
            <a:spAutoFit/>
          </a:bodyPr>
          <a:lstStyle/>
          <a:p>
            <a:r>
              <a:rPr lang="en-US" sz="2400" dirty="0" smtClean="0">
                <a:solidFill>
                  <a:srgbClr val="1E0000"/>
                </a:solidFill>
                <a:latin typeface="+mn-lt"/>
              </a:rPr>
              <a:t>The sign convention on the interface is positive flow is from West to East; within seconds large amounts of power flow in!</a:t>
            </a:r>
            <a:endParaRPr lang="en-US" sz="2400" dirty="0">
              <a:solidFill>
                <a:srgbClr val="1E0000"/>
              </a:solidFill>
              <a:latin typeface="+mn-lt"/>
            </a:endParaRP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40</a:t>
            </a:fld>
            <a:endParaRPr lang="en-US" sz="2000" dirty="0"/>
          </a:p>
        </p:txBody>
      </p:sp>
    </p:spTree>
    <p:extLst>
      <p:ext uri="{BB962C8B-B14F-4D97-AF65-F5344CB8AC3E}">
        <p14:creationId xmlns:p14="http://schemas.microsoft.com/office/powerpoint/2010/main" val="27406405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Grid Frequency Response, All Locations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45920"/>
            <a:ext cx="7194550" cy="486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4294967295"/>
          </p:nvPr>
        </p:nvSpPr>
        <p:spPr>
          <a:xfrm>
            <a:off x="8458200" y="6324600"/>
            <a:ext cx="609600" cy="457200"/>
          </a:xfrm>
        </p:spPr>
        <p:txBody>
          <a:bodyPr/>
          <a:lstStyle/>
          <a:p>
            <a:pPr algn="r">
              <a:defRPr/>
            </a:pPr>
            <a:fld id="{0AF38EFD-512B-4531-8A51-5AEF24EFF359}" type="slidenum">
              <a:rPr lang="en-US" sz="2000" smtClean="0"/>
              <a:pPr algn="r">
                <a:defRPr/>
              </a:pPr>
              <a:t>41</a:t>
            </a:fld>
            <a:endParaRPr lang="en-US" sz="2000" dirty="0"/>
          </a:p>
        </p:txBody>
      </p:sp>
    </p:spTree>
    <p:extLst>
      <p:ext uri="{BB962C8B-B14F-4D97-AF65-F5344CB8AC3E}">
        <p14:creationId xmlns:p14="http://schemas.microsoft.com/office/powerpoint/2010/main" val="1964132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Grid Voltage Deviation, </a:t>
            </a:r>
            <a:br>
              <a:rPr lang="en-US" dirty="0" smtClean="0"/>
            </a:br>
            <a:r>
              <a:rPr lang="en-US" dirty="0" smtClean="0"/>
              <a:t>All Locations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645920"/>
            <a:ext cx="7213022" cy="4754880"/>
          </a:xfrm>
          <a:prstGeom prst="rect">
            <a:avLst/>
          </a:prstGeom>
        </p:spPr>
      </p:pic>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42</a:t>
            </a:fld>
            <a:endParaRPr lang="en-US" sz="2000" dirty="0"/>
          </a:p>
        </p:txBody>
      </p:sp>
    </p:spTree>
    <p:extLst>
      <p:ext uri="{BB962C8B-B14F-4D97-AF65-F5344CB8AC3E}">
        <p14:creationId xmlns:p14="http://schemas.microsoft.com/office/powerpoint/2010/main" val="3522556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Grid Voltage Contour</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199"/>
            <a:ext cx="8033964" cy="465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43</a:t>
            </a:fld>
            <a:endParaRPr lang="en-US" sz="2000" dirty="0"/>
          </a:p>
        </p:txBody>
      </p:sp>
    </p:spTree>
    <p:extLst>
      <p:ext uri="{BB962C8B-B14F-4D97-AF65-F5344CB8AC3E}">
        <p14:creationId xmlns:p14="http://schemas.microsoft.com/office/powerpoint/2010/main" val="22790318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371600"/>
            <a:ext cx="8382000" cy="4323703"/>
          </a:xfrm>
        </p:spPr>
        <p:txBody>
          <a:bodyPr/>
          <a:lstStyle/>
          <a:p>
            <a:r>
              <a:rPr lang="en-US" dirty="0" smtClean="0"/>
              <a:t>The electric grid is rapidly changing and there are lots of engineering opportunities!!</a:t>
            </a:r>
          </a:p>
          <a:p>
            <a:r>
              <a:rPr lang="en-US" dirty="0" smtClean="0"/>
              <a:t>From a technical perspective we believe the North American Eastern and Western grids could be connected with a modest number of ac interties that would allow for stable operation under even quite severe contingencies</a:t>
            </a:r>
          </a:p>
          <a:p>
            <a:r>
              <a:rPr lang="en-US" dirty="0" smtClean="0"/>
              <a:t>A key constraint is that following a generation (or load) disturbance in the West, most of the makeup power would flow through the interface, potentially causing voltage or thermal issues</a:t>
            </a:r>
          </a:p>
          <a:p>
            <a:r>
              <a:rPr lang="en-US" dirty="0" smtClean="0"/>
              <a:t>Visualization of results for large systems is crucial</a:t>
            </a:r>
          </a:p>
          <a:p>
            <a:endParaRPr lang="en-US" dirty="0" smtClean="0"/>
          </a:p>
          <a:p>
            <a:pPr lvl="1"/>
            <a:endParaRPr lang="en-US" dirty="0" smtClean="0"/>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44</a:t>
            </a:fld>
            <a:endParaRPr lang="en-US" sz="2000" dirty="0"/>
          </a:p>
        </p:txBody>
      </p:sp>
    </p:spTree>
    <p:extLst>
      <p:ext uri="{BB962C8B-B14F-4D97-AF65-F5344CB8AC3E}">
        <p14:creationId xmlns:p14="http://schemas.microsoft.com/office/powerpoint/2010/main" val="873190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Major North America Interconnects</a:t>
            </a:r>
            <a:endParaRPr lang="en-US" dirty="0"/>
          </a:p>
        </p:txBody>
      </p:sp>
      <p:pic>
        <p:nvPicPr>
          <p:cNvPr id="5" name="Picture 3" descr="Interconnection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109133" y="1417637"/>
            <a:ext cx="7069667"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0" y="6262488"/>
            <a:ext cx="4796249" cy="307777"/>
          </a:xfrm>
          <a:prstGeom prst="rect">
            <a:avLst/>
          </a:prstGeom>
          <a:noFill/>
        </p:spPr>
        <p:txBody>
          <a:bodyPr wrap="none" rtlCol="0">
            <a:spAutoFit/>
          </a:bodyPr>
          <a:lstStyle/>
          <a:p>
            <a:r>
              <a:rPr lang="en-US" sz="1400" dirty="0" smtClean="0"/>
              <a:t>Image Source: North American Electric Reliability Corporation </a:t>
            </a:r>
            <a:endParaRPr lang="en-US" sz="1400" dirty="0"/>
          </a:p>
        </p:txBody>
      </p:sp>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4</a:t>
            </a:fld>
            <a:endParaRPr lang="en-US" sz="2000" dirty="0"/>
          </a:p>
        </p:txBody>
      </p:sp>
    </p:spTree>
    <p:extLst>
      <p:ext uri="{BB962C8B-B14F-4D97-AF65-F5344CB8AC3E}">
        <p14:creationId xmlns:p14="http://schemas.microsoft.com/office/powerpoint/2010/main" val="3036629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2019 US Generation by Capacity and Fuel</a:t>
            </a:r>
            <a:endParaRPr lang="en-US" sz="3200" dirty="0"/>
          </a:p>
        </p:txBody>
      </p:sp>
      <p:pic>
        <p:nvPicPr>
          <p:cNvPr id="1028" name="Picture 1" descr="image00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4404"/>
          <a:stretch/>
        </p:blipFill>
        <p:spPr bwMode="auto">
          <a:xfrm>
            <a:off x="654020" y="1222901"/>
            <a:ext cx="7617914" cy="453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5759530"/>
            <a:ext cx="7730066" cy="738664"/>
          </a:xfrm>
          <a:prstGeom prst="rect">
            <a:avLst/>
          </a:prstGeom>
          <a:solidFill>
            <a:schemeClr val="accent1">
              <a:lumMod val="10000"/>
              <a:lumOff val="90000"/>
            </a:schemeClr>
          </a:solidFill>
        </p:spPr>
        <p:txBody>
          <a:bodyPr wrap="square" rtlCol="0">
            <a:spAutoFit/>
          </a:bodyPr>
          <a:lstStyle/>
          <a:p>
            <a:r>
              <a:rPr lang="en-US" sz="1400" dirty="0" smtClean="0"/>
              <a:t>Oval size is proportional to the substation generation capacity, and color indicates primary fuel type (red nuclear, black coal, brown natural gas, blue hydro, green wind, yellow solar).  Image shows public data from EIA Form 860; image created using PowerWorld Simulator.  </a:t>
            </a:r>
            <a:endParaRPr lang="en-US" sz="1400" dirty="0"/>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5</a:t>
            </a:fld>
            <a:endParaRPr lang="en-US" sz="2000" dirty="0"/>
          </a:p>
        </p:txBody>
      </p:sp>
    </p:spTree>
    <p:extLst>
      <p:ext uri="{BB962C8B-B14F-4D97-AF65-F5344CB8AC3E}">
        <p14:creationId xmlns:p14="http://schemas.microsoft.com/office/powerpoint/2010/main" val="237280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Aside: Power System Dynamic Response to Load/Gen Mismatch</a:t>
            </a:r>
            <a:endParaRPr lang="en-US" dirty="0"/>
          </a:p>
        </p:txBody>
      </p:sp>
      <p:sp>
        <p:nvSpPr>
          <p:cNvPr id="3" name="Content Placeholder 2"/>
          <p:cNvSpPr>
            <a:spLocks noGrp="1"/>
          </p:cNvSpPr>
          <p:nvPr>
            <p:ph idx="1"/>
          </p:nvPr>
        </p:nvSpPr>
        <p:spPr>
          <a:xfrm>
            <a:off x="457199" y="1371600"/>
            <a:ext cx="8339667" cy="4323703"/>
          </a:xfrm>
        </p:spPr>
        <p:txBody>
          <a:bodyPr/>
          <a:lstStyle/>
          <a:p>
            <a:r>
              <a:rPr lang="en-US" dirty="0" smtClean="0"/>
              <a:t>An electric grid frequency is constantly changing, but it usually within a few mHz of desired (e.g., 60 Hz)</a:t>
            </a:r>
          </a:p>
          <a:p>
            <a:r>
              <a:rPr lang="en-US" dirty="0" smtClean="0"/>
              <a:t>Too much generation increases the frequency and </a:t>
            </a:r>
            <a:br>
              <a:rPr lang="en-US" dirty="0" smtClean="0"/>
            </a:br>
            <a:r>
              <a:rPr lang="en-US" dirty="0" smtClean="0"/>
              <a:t>and too little </a:t>
            </a:r>
            <a:br>
              <a:rPr lang="en-US" dirty="0" smtClean="0"/>
            </a:br>
            <a:r>
              <a:rPr lang="en-US" dirty="0" smtClean="0"/>
              <a:t>decreases it</a:t>
            </a:r>
          </a:p>
          <a:p>
            <a:r>
              <a:rPr lang="en-US" dirty="0" smtClean="0"/>
              <a:t>All grid elements</a:t>
            </a:r>
            <a:br>
              <a:rPr lang="en-US" dirty="0" smtClean="0"/>
            </a:br>
            <a:r>
              <a:rPr lang="en-US" dirty="0" smtClean="0"/>
              <a:t>have the same</a:t>
            </a:r>
            <a:br>
              <a:rPr lang="en-US" dirty="0" smtClean="0"/>
            </a:br>
            <a:r>
              <a:rPr lang="en-US" dirty="0" smtClean="0"/>
              <a:t>average frequency</a:t>
            </a:r>
            <a:br>
              <a:rPr lang="en-US" dirty="0" smtClean="0"/>
            </a:br>
            <a:r>
              <a:rPr lang="en-US" dirty="0" smtClean="0"/>
              <a:t>but during</a:t>
            </a:r>
            <a:br>
              <a:rPr lang="en-US" dirty="0" smtClean="0"/>
            </a:br>
            <a:r>
              <a:rPr lang="en-US" dirty="0" smtClean="0"/>
              <a:t>disturbances the</a:t>
            </a:r>
            <a:br>
              <a:rPr lang="en-US" dirty="0" smtClean="0"/>
            </a:br>
            <a:r>
              <a:rPr lang="en-US" dirty="0" smtClean="0"/>
              <a:t>frequency can </a:t>
            </a:r>
            <a:br>
              <a:rPr lang="en-US" dirty="0" smtClean="0"/>
            </a:br>
            <a:r>
              <a:rPr lang="en-US" dirty="0" smtClean="0"/>
              <a:t>oscillate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133" y="2755054"/>
            <a:ext cx="5162852" cy="349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flipV="1">
            <a:off x="4563534" y="4597401"/>
            <a:ext cx="575733" cy="6011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240866" y="5050366"/>
            <a:ext cx="3310466" cy="707886"/>
          </a:xfrm>
          <a:prstGeom prst="rect">
            <a:avLst/>
          </a:prstGeom>
          <a:solidFill>
            <a:srgbClr val="FFE6E6"/>
          </a:solidFill>
        </p:spPr>
        <p:txBody>
          <a:bodyPr wrap="square" rtlCol="0">
            <a:spAutoFit/>
          </a:bodyPr>
          <a:lstStyle/>
          <a:p>
            <a:r>
              <a:rPr lang="en-US" sz="2000" dirty="0" smtClean="0"/>
              <a:t>Inertia response and under frequency load shedding </a:t>
            </a:r>
            <a:endParaRPr lang="en-US" sz="2000" dirty="0"/>
          </a:p>
        </p:txBody>
      </p:sp>
      <p:sp>
        <p:nvSpPr>
          <p:cNvPr id="11" name="TextBox 10"/>
          <p:cNvSpPr txBox="1"/>
          <p:nvPr/>
        </p:nvSpPr>
        <p:spPr>
          <a:xfrm>
            <a:off x="5376334" y="4472093"/>
            <a:ext cx="3310466" cy="400110"/>
          </a:xfrm>
          <a:prstGeom prst="rect">
            <a:avLst/>
          </a:prstGeom>
          <a:solidFill>
            <a:srgbClr val="FFE6E6"/>
          </a:solidFill>
        </p:spPr>
        <p:txBody>
          <a:bodyPr wrap="square" rtlCol="0">
            <a:spAutoFit/>
          </a:bodyPr>
          <a:lstStyle/>
          <a:p>
            <a:r>
              <a:rPr lang="en-US" sz="2000" dirty="0" smtClean="0"/>
              <a:t>Generator governor response</a:t>
            </a:r>
            <a:endParaRPr lang="en-US" sz="2000" dirty="0"/>
          </a:p>
        </p:txBody>
      </p:sp>
      <p:sp>
        <p:nvSpPr>
          <p:cNvPr id="12" name="TextBox 11"/>
          <p:cNvSpPr txBox="1"/>
          <p:nvPr/>
        </p:nvSpPr>
        <p:spPr>
          <a:xfrm>
            <a:off x="5604934" y="3882572"/>
            <a:ext cx="3310466" cy="400110"/>
          </a:xfrm>
          <a:prstGeom prst="rect">
            <a:avLst/>
          </a:prstGeom>
          <a:solidFill>
            <a:srgbClr val="FFE6E6"/>
          </a:solidFill>
        </p:spPr>
        <p:txBody>
          <a:bodyPr wrap="square" rtlCol="0">
            <a:spAutoFit/>
          </a:bodyPr>
          <a:lstStyle/>
          <a:p>
            <a:r>
              <a:rPr lang="en-US" sz="2000" dirty="0" smtClean="0"/>
              <a:t>Automatic Generation Control</a:t>
            </a:r>
            <a:endParaRPr lang="en-US" sz="2000" dirty="0"/>
          </a:p>
        </p:txBody>
      </p:sp>
      <p:cxnSp>
        <p:nvCxnSpPr>
          <p:cNvPr id="13" name="Straight Arrow Connector 12"/>
          <p:cNvCxnSpPr>
            <a:stCxn id="12" idx="0"/>
          </p:cNvCxnSpPr>
          <p:nvPr/>
        </p:nvCxnSpPr>
        <p:spPr>
          <a:xfrm flipH="1" flipV="1">
            <a:off x="6802967" y="3518506"/>
            <a:ext cx="457200" cy="364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4902200" y="4082627"/>
            <a:ext cx="474134" cy="41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6</a:t>
            </a:fld>
            <a:endParaRPr lang="en-US" sz="2000" dirty="0"/>
          </a:p>
        </p:txBody>
      </p:sp>
    </p:spTree>
    <p:extLst>
      <p:ext uri="{BB962C8B-B14F-4D97-AF65-F5344CB8AC3E}">
        <p14:creationId xmlns:p14="http://schemas.microsoft.com/office/powerpoint/2010/main" val="1248311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East-West History</a:t>
            </a:r>
            <a:endParaRPr lang="en-US" dirty="0"/>
          </a:p>
        </p:txBody>
      </p:sp>
      <p:sp>
        <p:nvSpPr>
          <p:cNvPr id="3" name="Content Placeholder 2"/>
          <p:cNvSpPr>
            <a:spLocks noGrp="1"/>
          </p:cNvSpPr>
          <p:nvPr>
            <p:ph idx="1"/>
          </p:nvPr>
        </p:nvSpPr>
        <p:spPr>
          <a:xfrm>
            <a:off x="457200" y="1371600"/>
            <a:ext cx="8204200" cy="4724400"/>
          </a:xfrm>
        </p:spPr>
        <p:txBody>
          <a:bodyPr/>
          <a:lstStyle/>
          <a:p>
            <a:r>
              <a:rPr lang="en-US" dirty="0" smtClean="0"/>
              <a:t>The East and the West have been joined in the past, at least from 1967 to the 1970’s</a:t>
            </a:r>
          </a:p>
          <a:p>
            <a:pPr lvl="1"/>
            <a:r>
              <a:rPr lang="en-US" dirty="0"/>
              <a:t>In the [a] (from 1970), the authors say,</a:t>
            </a:r>
          </a:p>
          <a:p>
            <a:pPr marL="857250" lvl="2" indent="0">
              <a:buNone/>
            </a:pPr>
            <a:r>
              <a:rPr lang="en-US" sz="1900" dirty="0"/>
              <a:t>“The nation’s largest synchronized network now extends from coast to coast and includes 94 percent of United States generating capacity.”</a:t>
            </a:r>
          </a:p>
          <a:p>
            <a:pPr lvl="1"/>
            <a:r>
              <a:rPr lang="en-US" dirty="0" smtClean="0"/>
              <a:t>In a 2018 IEEE Proceedings article </a:t>
            </a:r>
            <a:r>
              <a:rPr lang="en-US" smtClean="0"/>
              <a:t>Julie Cohn </a:t>
            </a:r>
            <a:r>
              <a:rPr lang="en-US" dirty="0" smtClean="0"/>
              <a:t>says they were joined from 1967 to 1975; they separated because of problems with maintaining synchronism and the introduction of HVDC</a:t>
            </a:r>
          </a:p>
          <a:p>
            <a:r>
              <a:rPr lang="en-US" dirty="0" smtClean="0"/>
              <a:t>A 1994 WAPA report looked at the reconnection</a:t>
            </a:r>
          </a:p>
          <a:p>
            <a:pPr marL="457200" lvl="1" indent="0">
              <a:buNone/>
            </a:pPr>
            <a:endParaRPr lang="en-US" dirty="0"/>
          </a:p>
        </p:txBody>
      </p:sp>
      <p:sp>
        <p:nvSpPr>
          <p:cNvPr id="6" name="TextBox 5"/>
          <p:cNvSpPr txBox="1"/>
          <p:nvPr/>
        </p:nvSpPr>
        <p:spPr>
          <a:xfrm>
            <a:off x="457200" y="5634896"/>
            <a:ext cx="8182735" cy="461665"/>
          </a:xfrm>
          <a:prstGeom prst="rect">
            <a:avLst/>
          </a:prstGeom>
          <a:noFill/>
        </p:spPr>
        <p:txBody>
          <a:bodyPr wrap="square" rtlCol="0">
            <a:spAutoFit/>
          </a:bodyPr>
          <a:lstStyle/>
          <a:p>
            <a:pPr algn="l"/>
            <a:r>
              <a:rPr lang="en-US" sz="1200" dirty="0" smtClean="0"/>
              <a:t>[a] Cohn, Biddle, Lex, Preston, Ross, Whitten, “On-line Computer Applications in the Electric Power Industry,” IEEE Proc., January 1970, pp. 78-87</a:t>
            </a:r>
            <a:endParaRPr lang="en-US" sz="1200" dirty="0"/>
          </a:p>
        </p:txBody>
      </p:sp>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7</a:t>
            </a:fld>
            <a:endParaRPr lang="en-US" sz="2000" dirty="0"/>
          </a:p>
        </p:txBody>
      </p:sp>
    </p:spTree>
    <p:extLst>
      <p:ext uri="{BB962C8B-B14F-4D97-AF65-F5344CB8AC3E}">
        <p14:creationId xmlns:p14="http://schemas.microsoft.com/office/powerpoint/2010/main" val="856531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Grid </a:t>
            </a:r>
            <a:r>
              <a:rPr lang="en-US" dirty="0"/>
              <a:t>in 1970 (From [a])</a:t>
            </a:r>
          </a:p>
        </p:txBody>
      </p:sp>
      <p:sp>
        <p:nvSpPr>
          <p:cNvPr id="5" name="TextBox 4"/>
          <p:cNvSpPr txBox="1"/>
          <p:nvPr/>
        </p:nvSpPr>
        <p:spPr>
          <a:xfrm>
            <a:off x="516465" y="5554694"/>
            <a:ext cx="7478400" cy="830997"/>
          </a:xfrm>
          <a:prstGeom prst="rect">
            <a:avLst/>
          </a:prstGeom>
          <a:noFill/>
        </p:spPr>
        <p:txBody>
          <a:bodyPr wrap="square" rtlCol="0">
            <a:spAutoFit/>
          </a:bodyPr>
          <a:lstStyle/>
          <a:p>
            <a:pPr algn="l"/>
            <a:r>
              <a:rPr lang="en-US" sz="1200" dirty="0"/>
              <a:t>[a] Cohn, Biddle, Lex, Preston, Ross, Whitten, “On-line Computer Applications in the Electric Power Industry,” IEEE Proc., January 1970, pp. </a:t>
            </a:r>
            <a:r>
              <a:rPr lang="en-US" sz="1200" dirty="0" smtClean="0"/>
              <a:t>78-87</a:t>
            </a:r>
          </a:p>
          <a:p>
            <a:r>
              <a:rPr lang="en-US" sz="1200" dirty="0" smtClean="0"/>
              <a:t>Another good background article is by Julie Cohn in the January 2019 </a:t>
            </a:r>
            <a:r>
              <a:rPr lang="en-US" sz="1200" i="1" dirty="0" smtClean="0"/>
              <a:t>IEEE Proceedings, </a:t>
            </a:r>
            <a:r>
              <a:rPr lang="en-US" sz="1200" dirty="0" smtClean="0"/>
              <a:t>titled, “When </a:t>
            </a:r>
            <a:r>
              <a:rPr lang="en-US" sz="1200" dirty="0"/>
              <a:t>the Grid Was the Grid</a:t>
            </a:r>
            <a:r>
              <a:rPr lang="en-US" sz="1200" dirty="0" smtClean="0"/>
              <a:t>: The </a:t>
            </a:r>
            <a:r>
              <a:rPr lang="en-US" sz="1200" dirty="0"/>
              <a:t>History of </a:t>
            </a:r>
            <a:r>
              <a:rPr lang="en-US" sz="1200" dirty="0" smtClean="0"/>
              <a:t>North America’s </a:t>
            </a:r>
            <a:r>
              <a:rPr lang="en-US" sz="1200" dirty="0"/>
              <a:t>Brief </a:t>
            </a:r>
            <a:r>
              <a:rPr lang="en-US" sz="1200" dirty="0" smtClean="0"/>
              <a:t>Coast-to-Coast Interconnected Machine”</a:t>
            </a:r>
            <a:endParaRPr lang="en-US" sz="1200" i="1"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9599" y="1170591"/>
            <a:ext cx="5774267" cy="427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5822433" y="3067125"/>
            <a:ext cx="2864367" cy="2192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8</a:t>
            </a:fld>
            <a:endParaRPr lang="en-US" sz="2000" dirty="0"/>
          </a:p>
        </p:txBody>
      </p:sp>
    </p:spTree>
    <p:extLst>
      <p:ext uri="{BB962C8B-B14F-4D97-AF65-F5344CB8AC3E}">
        <p14:creationId xmlns:p14="http://schemas.microsoft.com/office/powerpoint/2010/main" val="1458559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4364</TotalTime>
  <Words>2282</Words>
  <Application>Microsoft Office PowerPoint</Application>
  <PresentationFormat>On-screen Show (4:3)</PresentationFormat>
  <Paragraphs>217</Paragraphs>
  <Slides>45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Helvetica</vt:lpstr>
      <vt:lpstr>Symbol</vt:lpstr>
      <vt:lpstr>Times New Roman</vt:lpstr>
      <vt:lpstr>Wingdings</vt:lpstr>
      <vt:lpstr>Capsules</vt:lpstr>
      <vt:lpstr>ECEN 667  Power System Stability</vt:lpstr>
      <vt:lpstr>Announcements</vt:lpstr>
      <vt:lpstr>In a Nutshell</vt:lpstr>
      <vt:lpstr>In a Nutshell, cont.</vt:lpstr>
      <vt:lpstr>Background: Major North America Interconnects</vt:lpstr>
      <vt:lpstr>2019 US Generation by Capacity and Fuel</vt:lpstr>
      <vt:lpstr>Quick Aside: Power System Dynamic Response to Load/Gen Mismatch</vt:lpstr>
      <vt:lpstr>Background: East-West History</vt:lpstr>
      <vt:lpstr>Background: Grid in 1970 (From [a])</vt:lpstr>
      <vt:lpstr>Details on Combining the Models</vt:lpstr>
      <vt:lpstr>Details on the Models </vt:lpstr>
      <vt:lpstr>Base Model 1: Heavy Load Conditions  Substation Generation Sized and Colored by MW Value </vt:lpstr>
      <vt:lpstr>Base Model 2: Light Load Conditions  Substation Generation Sized and Colored by MW Value </vt:lpstr>
      <vt:lpstr>The Combined Grid Overview</vt:lpstr>
      <vt:lpstr>Fort Peck 230/161 kV</vt:lpstr>
      <vt:lpstr>Miles City 230 kV</vt:lpstr>
      <vt:lpstr>Rapid City 230 kV</vt:lpstr>
      <vt:lpstr>Laramie River 345 kV</vt:lpstr>
      <vt:lpstr>Stegall 230 kV </vt:lpstr>
      <vt:lpstr>Sidney 230 kV</vt:lpstr>
      <vt:lpstr>Lamar 345/230 kV Transformer</vt:lpstr>
      <vt:lpstr>Blackwater 345/230 kV Transformer</vt:lpstr>
      <vt:lpstr>Artesia 345/230 kV Transformer</vt:lpstr>
      <vt:lpstr>Dynamic Model Setup</vt:lpstr>
      <vt:lpstr>Modeling Considerations </vt:lpstr>
      <vt:lpstr>Dynamic Studies</vt:lpstr>
      <vt:lpstr>WECC Frequency Response Comparison: With and Without the AC Interconnection</vt:lpstr>
      <vt:lpstr>AC-Tie Interface, Severe Contingency</vt:lpstr>
      <vt:lpstr>Adding AGC Modeling</vt:lpstr>
      <vt:lpstr>Example AGC Response</vt:lpstr>
      <vt:lpstr>New Interface Flow</vt:lpstr>
      <vt:lpstr>Situational Awareness</vt:lpstr>
      <vt:lpstr>SA Techniques</vt:lpstr>
      <vt:lpstr>Results Example at 2.0 Seconds</vt:lpstr>
      <vt:lpstr>Results Example at 12.0 Seconds</vt:lpstr>
      <vt:lpstr>Results Example With AGC Response</vt:lpstr>
      <vt:lpstr>Synthetic Electric Grids Models</vt:lpstr>
      <vt:lpstr>Our Synthetic Grid Approach </vt:lpstr>
      <vt:lpstr>Synthetic Grid Component</vt:lpstr>
      <vt:lpstr>Synthetic Grid Interconnection Points and PTDF Analysis</vt:lpstr>
      <vt:lpstr>Synthetic Grid Interface Response for a Generator Loss Contingency in the West</vt:lpstr>
      <vt:lpstr>Synthetic Grid Frequency Response, All Locations</vt:lpstr>
      <vt:lpstr>Synthetic Grid Voltage Deviation,  All Locations</vt:lpstr>
      <vt:lpstr>Synthetic Grid Voltage Contour</vt:lpstr>
      <vt:lpstr>Summary</vt:lpstr>
    </vt:vector>
  </TitlesOfParts>
  <Company>ECE - UIUC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310</dc:title>
  <dc:creator>ECE Publications</dc:creator>
  <cp:lastModifiedBy>Tom</cp:lastModifiedBy>
  <cp:revision>543</cp:revision>
  <cp:lastPrinted>2021-09-10T12:33:01Z</cp:lastPrinted>
  <dcterms:created xsi:type="dcterms:W3CDTF">2000-05-11T14:27:08Z</dcterms:created>
  <dcterms:modified xsi:type="dcterms:W3CDTF">2021-11-18T00:28:31Z</dcterms:modified>
</cp:coreProperties>
</file>