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57"/>
  </p:notesMasterIdLst>
  <p:handoutMasterIdLst>
    <p:handoutMasterId r:id="rId58"/>
  </p:handoutMasterIdLst>
  <p:sldIdLst>
    <p:sldId id="258" r:id="rId2"/>
    <p:sldId id="399" r:id="rId3"/>
    <p:sldId id="1344" r:id="rId4"/>
    <p:sldId id="1345" r:id="rId5"/>
    <p:sldId id="1349" r:id="rId6"/>
    <p:sldId id="1350" r:id="rId7"/>
    <p:sldId id="1407" r:id="rId8"/>
    <p:sldId id="1480" r:id="rId9"/>
    <p:sldId id="1481" r:id="rId10"/>
    <p:sldId id="1351" r:id="rId11"/>
    <p:sldId id="1352" r:id="rId12"/>
    <p:sldId id="1353" r:id="rId13"/>
    <p:sldId id="1354" r:id="rId14"/>
    <p:sldId id="1463" r:id="rId15"/>
    <p:sldId id="1464" r:id="rId16"/>
    <p:sldId id="1465" r:id="rId17"/>
    <p:sldId id="1466" r:id="rId18"/>
    <p:sldId id="1467" r:id="rId19"/>
    <p:sldId id="1468" r:id="rId20"/>
    <p:sldId id="1469" r:id="rId21"/>
    <p:sldId id="1470" r:id="rId22"/>
    <p:sldId id="1471" r:id="rId23"/>
    <p:sldId id="1472" r:id="rId24"/>
    <p:sldId id="1473" r:id="rId25"/>
    <p:sldId id="1474" r:id="rId26"/>
    <p:sldId id="1475" r:id="rId27"/>
    <p:sldId id="1476" r:id="rId28"/>
    <p:sldId id="1477" r:id="rId29"/>
    <p:sldId id="1478" r:id="rId30"/>
    <p:sldId id="1479" r:id="rId31"/>
    <p:sldId id="1522" r:id="rId32"/>
    <p:sldId id="1523" r:id="rId33"/>
    <p:sldId id="1524" r:id="rId34"/>
    <p:sldId id="1525" r:id="rId35"/>
    <p:sldId id="1526" r:id="rId36"/>
    <p:sldId id="1527" r:id="rId37"/>
    <p:sldId id="1528" r:id="rId38"/>
    <p:sldId id="1529" r:id="rId39"/>
    <p:sldId id="1530" r:id="rId40"/>
    <p:sldId id="1531" r:id="rId41"/>
    <p:sldId id="1533" r:id="rId42"/>
    <p:sldId id="1534" r:id="rId43"/>
    <p:sldId id="1535" r:id="rId44"/>
    <p:sldId id="1536" r:id="rId45"/>
    <p:sldId id="1537" r:id="rId46"/>
    <p:sldId id="1538" r:id="rId47"/>
    <p:sldId id="1539" r:id="rId48"/>
    <p:sldId id="1540" r:id="rId49"/>
    <p:sldId id="1541" r:id="rId50"/>
    <p:sldId id="1542" r:id="rId51"/>
    <p:sldId id="1543" r:id="rId52"/>
    <p:sldId id="1544" r:id="rId53"/>
    <p:sldId id="1545" r:id="rId54"/>
    <p:sldId id="1546" r:id="rId55"/>
    <p:sldId id="1547" r:id="rId56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7" d="100"/>
          <a:sy n="87" d="100"/>
        </p:scale>
        <p:origin x="11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5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2.xml"/><Relationship Id="rId3" Type="http://schemas.openxmlformats.org/officeDocument/2006/relationships/slide" Target="slides/slide44.xml"/><Relationship Id="rId7" Type="http://schemas.openxmlformats.org/officeDocument/2006/relationships/slide" Target="slides/slide49.xml"/><Relationship Id="rId2" Type="http://schemas.openxmlformats.org/officeDocument/2006/relationships/slide" Target="slides/slide42.xml"/><Relationship Id="rId1" Type="http://schemas.openxmlformats.org/officeDocument/2006/relationships/slide" Target="slides/slide41.xml"/><Relationship Id="rId6" Type="http://schemas.openxmlformats.org/officeDocument/2006/relationships/slide" Target="slides/slide48.xml"/><Relationship Id="rId5" Type="http://schemas.openxmlformats.org/officeDocument/2006/relationships/slide" Target="slides/slide47.xml"/><Relationship Id="rId10" Type="http://schemas.openxmlformats.org/officeDocument/2006/relationships/slide" Target="slides/slide54.xml"/><Relationship Id="rId4" Type="http://schemas.openxmlformats.org/officeDocument/2006/relationships/slide" Target="slides/slide45.xml"/><Relationship Id="rId9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2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baseline="0" dirty="0">
              <a:solidFill>
                <a:srgbClr val="1E0000"/>
              </a:solidFill>
            </a:endParaRPr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/>
          <a:lstStyle>
            <a:lvl1pPr algn="ctr"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defRPr baseline="0">
                <a:solidFill>
                  <a:srgbClr val="1E0000"/>
                </a:solidFill>
              </a:defRPr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defRPr baseline="0">
                <a:solidFill>
                  <a:srgbClr val="1E0000"/>
                </a:solidFill>
              </a:defRPr>
            </a:lvl4pPr>
            <a:lvl5pP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324600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1E0000"/>
                </a:solidFill>
              </a:defRPr>
            </a:lvl1pPr>
            <a:lvl2pPr>
              <a:defRPr sz="2400" baseline="0">
                <a:solidFill>
                  <a:srgbClr val="1E0000"/>
                </a:solidFill>
              </a:defRPr>
            </a:lvl2pPr>
            <a:lvl3pPr>
              <a:defRPr sz="2000" baseline="0">
                <a:solidFill>
                  <a:srgbClr val="1E0000"/>
                </a:solidFill>
              </a:defRPr>
            </a:lvl3pPr>
            <a:lvl4pPr>
              <a:defRPr sz="1800" baseline="0">
                <a:solidFill>
                  <a:srgbClr val="1E0000"/>
                </a:solidFill>
              </a:defRPr>
            </a:lvl4pPr>
            <a:lvl5pPr>
              <a:defRPr sz="1800" baseline="0">
                <a:solidFill>
                  <a:srgbClr val="1E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1E0000"/>
                </a:solidFill>
              </a:defRPr>
            </a:lvl1pPr>
            <a:lvl2pPr>
              <a:defRPr sz="2400" baseline="0">
                <a:solidFill>
                  <a:srgbClr val="1E0000"/>
                </a:solidFill>
              </a:defRPr>
            </a:lvl2pPr>
            <a:lvl3pPr>
              <a:defRPr sz="2000" baseline="0">
                <a:solidFill>
                  <a:srgbClr val="1E0000"/>
                </a:solidFill>
              </a:defRPr>
            </a:lvl3pPr>
            <a:lvl4pPr>
              <a:defRPr sz="1800" baseline="0">
                <a:solidFill>
                  <a:srgbClr val="1E0000"/>
                </a:solidFill>
              </a:defRPr>
            </a:lvl4pPr>
            <a:lvl5pPr>
              <a:defRPr sz="1800" baseline="0">
                <a:solidFill>
                  <a:srgbClr val="1E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324600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97380" y="6324600"/>
            <a:ext cx="59422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‹#›</a:t>
            </a:fld>
            <a:endParaRPr lang="en-US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1E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100000"/>
        <a:buFont typeface="Arial" panose="020B0604020202020204" pitchFamily="34" charset="0"/>
        <a:buChar char="•"/>
        <a:defRPr sz="2800" baseline="0">
          <a:solidFill>
            <a:srgbClr val="1E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75000"/>
        <a:buChar char="–"/>
        <a:defRPr sz="2400" baseline="0">
          <a:solidFill>
            <a:srgbClr val="1E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90000"/>
        <a:buFont typeface="Arial" panose="020B0604020202020204" pitchFamily="34" charset="0"/>
        <a:buChar char="•"/>
        <a:defRPr sz="2000" baseline="0">
          <a:solidFill>
            <a:srgbClr val="1E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80000"/>
        <a:buChar char="–"/>
        <a:defRPr sz="2000" baseline="0">
          <a:solidFill>
            <a:srgbClr val="1E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65000"/>
        <a:buFont typeface="Wingdings" pitchFamily="2" charset="2"/>
        <a:buChar char="»"/>
        <a:defRPr sz="2000" baseline="0">
          <a:solidFill>
            <a:srgbClr val="1E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electronics-tutorials.ws/filter/filter_3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gif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2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8.wmf"/><Relationship Id="rId9" Type="http://schemas.openxmlformats.org/officeDocument/2006/relationships/image" Target="../media/image5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8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27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4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1E0000"/>
                </a:solidFill>
              </a:rPr>
              <a:t>ECEN 667 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Power System Stability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1752600"/>
            <a:ext cx="89154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24: Power System Stabilizers (PSSs)</a:t>
            </a:r>
          </a:p>
          <a:p>
            <a:pPr algn="ctr"/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Prof. Tom Overbye</a:t>
            </a:r>
          </a:p>
          <a:p>
            <a:r>
              <a:rPr lang="en-US" dirty="0">
                <a:solidFill>
                  <a:srgbClr val="1E0000"/>
                </a:solidFill>
              </a:rPr>
              <a:t>Dept. of Electrical and Computer Engineering</a:t>
            </a:r>
          </a:p>
          <a:p>
            <a:r>
              <a:rPr lang="en-US" dirty="0">
                <a:solidFill>
                  <a:srgbClr val="1E0000"/>
                </a:solidFill>
              </a:rPr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Dual Input 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868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Below is an example of a dual input PSS (PSS2A)</a:t>
            </a:r>
          </a:p>
          <a:p>
            <a:pPr lvl="1"/>
            <a:r>
              <a:rPr lang="en-US" sz="2600" dirty="0"/>
              <a:t>Combining shaft speed deviation with generator electric power is common</a:t>
            </a:r>
          </a:p>
          <a:p>
            <a:pPr lvl="1"/>
            <a:r>
              <a:rPr lang="en-US" sz="2600" dirty="0"/>
              <a:t>Both inputs have washout filters to remove low frequency components of the input signals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671" y="2971800"/>
            <a:ext cx="8379229" cy="25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574200"/>
            <a:ext cx="6247223" cy="830997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</a:rPr>
              <a:t>In addition to exciters, IEEE Std 421.5 describes </a:t>
            </a:r>
            <a:br>
              <a:rPr lang="en-US" b="0" dirty="0">
                <a:solidFill>
                  <a:srgbClr val="1E0000"/>
                </a:solidFill>
                <a:latin typeface="+mn-lt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</a:rPr>
              <a:t>the common stabilizers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324600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26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Washout Filters and Lead-Lag Compensators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481584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Two common attributes of PSSs are washout filters and lead-lag compensators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000" dirty="0">
                <a:highlight>
                  <a:srgbClr val="FFFF00"/>
                </a:highlight>
              </a:rPr>
              <a:t>Since PSSs are associated with damping oscillations, they should be immune to slow changes.  These low frequency changes are “washed out” by the washout filter; this is a type of high-pass filter.  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2151759"/>
            <a:ext cx="7086600" cy="17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3024632"/>
            <a:ext cx="1926553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</a:rPr>
              <a:t>Washout filter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1805821"/>
            <a:ext cx="3044423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</a:rPr>
              <a:t>Lead-lag compensators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324600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5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Washout Filter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The filter changes both the 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magnitude and angle of the 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signal at low frequencies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32460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  <a:hlinkClick r:id="rId2"/>
              </a:rPr>
              <a:t>Image Source: www.electronics-tutorials.ws/filter/filter_3.html</a:t>
            </a:r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107522" name="Picture 2" descr="high pass filter bode 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15" y="3181409"/>
            <a:ext cx="5461958" cy="31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24988" y="1299478"/>
            <a:ext cx="2440092" cy="2308324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</a:rPr>
              <a:t>The breakpoint </a:t>
            </a:r>
            <a:br>
              <a:rPr lang="en-US" b="0" dirty="0">
                <a:solidFill>
                  <a:srgbClr val="1E0000"/>
                </a:solidFill>
                <a:latin typeface="+mn-lt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</a:rPr>
              <a:t>frequency is when</a:t>
            </a:r>
            <a:br>
              <a:rPr lang="en-US" b="0" dirty="0">
                <a:solidFill>
                  <a:srgbClr val="1E0000"/>
                </a:solidFill>
                <a:latin typeface="+mn-lt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</a:rPr>
              <a:t>the phase shift</a:t>
            </a:r>
            <a:br>
              <a:rPr lang="en-US" b="0" dirty="0">
                <a:solidFill>
                  <a:srgbClr val="1E0000"/>
                </a:solidFill>
                <a:latin typeface="+mn-lt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</a:rPr>
              <a:t>is 45 degrees and</a:t>
            </a:r>
            <a:br>
              <a:rPr lang="en-US" b="0" dirty="0">
                <a:solidFill>
                  <a:srgbClr val="1E0000"/>
                </a:solidFill>
                <a:latin typeface="+mn-lt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</a:rPr>
              <a:t>the gain is -3 dB</a:t>
            </a:r>
            <a:br>
              <a:rPr lang="en-US" b="0" dirty="0">
                <a:solidFill>
                  <a:srgbClr val="1E0000"/>
                </a:solidFill>
                <a:latin typeface="+mn-lt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</a:rPr>
              <a:t>(1/</a:t>
            </a:r>
            <a:r>
              <a:rPr lang="en-US" b="0" dirty="0" err="1">
                <a:solidFill>
                  <a:srgbClr val="1E0000"/>
                </a:solidFill>
                <a:latin typeface="+mn-lt"/>
              </a:rPr>
              <a:t>sqrt</a:t>
            </a:r>
            <a:r>
              <a:rPr lang="en-US" b="0" dirty="0">
                <a:solidFill>
                  <a:srgbClr val="1E0000"/>
                </a:solidFill>
                <a:latin typeface="+mn-lt"/>
              </a:rPr>
              <a:t>(2))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2756" y="3778047"/>
            <a:ext cx="3055645" cy="1938992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highlight>
                  <a:srgbClr val="FFFF00"/>
                </a:highlight>
                <a:latin typeface="+mn-lt"/>
              </a:rPr>
              <a:t>A larger T value</a:t>
            </a:r>
            <a:br>
              <a:rPr lang="en-US" b="0" dirty="0">
                <a:solidFill>
                  <a:srgbClr val="1E0000"/>
                </a:solidFill>
                <a:highlight>
                  <a:srgbClr val="FFFF00"/>
                </a:highlight>
                <a:latin typeface="+mn-lt"/>
              </a:rPr>
            </a:br>
            <a:r>
              <a:rPr lang="en-US" b="0" dirty="0">
                <a:solidFill>
                  <a:srgbClr val="1E0000"/>
                </a:solidFill>
                <a:highlight>
                  <a:srgbClr val="FFFF00"/>
                </a:highlight>
                <a:latin typeface="+mn-lt"/>
              </a:rPr>
              <a:t>shifts the breakpoint</a:t>
            </a:r>
            <a:br>
              <a:rPr lang="en-US" b="0" dirty="0">
                <a:solidFill>
                  <a:srgbClr val="1E0000"/>
                </a:solidFill>
                <a:highlight>
                  <a:srgbClr val="FFFF00"/>
                </a:highlight>
                <a:latin typeface="+mn-lt"/>
              </a:rPr>
            </a:br>
            <a:r>
              <a:rPr lang="en-US" b="0" dirty="0">
                <a:solidFill>
                  <a:srgbClr val="1E0000"/>
                </a:solidFill>
                <a:highlight>
                  <a:srgbClr val="FFFF00"/>
                </a:highlight>
                <a:latin typeface="+mn-lt"/>
              </a:rPr>
              <a:t>to lower frequencies;</a:t>
            </a:r>
            <a:br>
              <a:rPr lang="en-US" b="0" dirty="0">
                <a:solidFill>
                  <a:srgbClr val="1E0000"/>
                </a:solidFill>
                <a:highlight>
                  <a:srgbClr val="FFFF00"/>
                </a:highlight>
                <a:latin typeface="+mn-lt"/>
              </a:rPr>
            </a:br>
            <a:r>
              <a:rPr lang="en-US" b="0" dirty="0">
                <a:solidFill>
                  <a:srgbClr val="1E0000"/>
                </a:solidFill>
                <a:highlight>
                  <a:srgbClr val="FFFF00"/>
                </a:highlight>
                <a:latin typeface="+mn-lt"/>
              </a:rPr>
              <a:t>at T=10 the breakpoint</a:t>
            </a:r>
            <a:br>
              <a:rPr lang="en-US" b="0" dirty="0">
                <a:solidFill>
                  <a:srgbClr val="1E0000"/>
                </a:solidFill>
                <a:highlight>
                  <a:srgbClr val="FFFF00"/>
                </a:highlight>
                <a:latin typeface="+mn-lt"/>
              </a:rPr>
            </a:br>
            <a:r>
              <a:rPr lang="en-US" b="0" dirty="0">
                <a:solidFill>
                  <a:srgbClr val="1E0000"/>
                </a:solidFill>
                <a:highlight>
                  <a:srgbClr val="FFFF00"/>
                </a:highlight>
                <a:latin typeface="+mn-lt"/>
              </a:rPr>
              <a:t>frequency is 0.016 Hz 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324600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250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Washout Parameter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868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The PSS2A is the most common stabilizer in both the 2015 EI and WECC cases.  Plots show the variation in T</a:t>
            </a:r>
            <a:r>
              <a:rPr lang="en-US" sz="3000" baseline="-25000" dirty="0"/>
              <a:t>W1</a:t>
            </a:r>
            <a:r>
              <a:rPr lang="en-US" sz="3000" dirty="0"/>
              <a:t> for EI (left) and WECC cases (right); for both the x-axis is the number of PSS2A stabilizers sorted by T</a:t>
            </a:r>
            <a:r>
              <a:rPr lang="en-US" sz="3000" baseline="-25000" dirty="0"/>
              <a:t>W1</a:t>
            </a:r>
            <a:r>
              <a:rPr lang="en-US" sz="3000" dirty="0"/>
              <a:t>, and the y-axis is T</a:t>
            </a:r>
            <a:r>
              <a:rPr lang="en-US" sz="3000" baseline="-25000" dirty="0"/>
              <a:t>W1 </a:t>
            </a:r>
            <a:r>
              <a:rPr lang="en-US" sz="3000" dirty="0"/>
              <a:t>in seconds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17" y="3124200"/>
            <a:ext cx="425896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90169"/>
            <a:ext cx="419087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0172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Lead-Lag Compensators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lead-lag compensator of the below form with 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 &lt;= 1 (equivalently a &gt;= 1)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There is no gain or phase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shift at low frequencies,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a gain at high frequencies but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no phase shift</a:t>
            </a:r>
          </a:p>
          <a:p>
            <a:r>
              <a:rPr lang="en-US" dirty="0"/>
              <a:t>Equations for a design maximum </a:t>
            </a:r>
            <a:br>
              <a:rPr lang="en-US" dirty="0"/>
            </a:br>
            <a:r>
              <a:rPr lang="en-US" dirty="0"/>
              <a:t>phase shift 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 at a frequency f are</a:t>
            </a:r>
            <a:br>
              <a:rPr lang="en-US" dirty="0"/>
            </a:br>
            <a:r>
              <a:rPr lang="en-US" dirty="0"/>
              <a:t>given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242014"/>
              </p:ext>
            </p:extLst>
          </p:nvPr>
        </p:nvGraphicFramePr>
        <p:xfrm>
          <a:off x="885825" y="2438400"/>
          <a:ext cx="327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72" name="Equation" r:id="rId3" imgW="1688760" imgH="431640" progId="Equation.DSMT4">
                  <p:embed/>
                </p:oleObj>
              </mc:Choice>
              <mc:Fallback>
                <p:oleObj name="Equation" r:id="rId3" imgW="168876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438400"/>
                        <a:ext cx="3276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548" name="Picture 4" descr="http://ctms.engin.umich.edu/CTMS/Content/Extras/figures/lead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9146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140619"/>
              </p:ext>
            </p:extLst>
          </p:nvPr>
        </p:nvGraphicFramePr>
        <p:xfrm>
          <a:off x="6172200" y="4572000"/>
          <a:ext cx="2667954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73" name="Equation" r:id="rId6" imgW="1676160" imgH="838080" progId="Equation.DSMT4">
                  <p:embed/>
                </p:oleObj>
              </mc:Choice>
              <mc:Fallback>
                <p:oleObj name="Equation" r:id="rId6" imgW="1676160" imgH="838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572000"/>
                        <a:ext cx="2667954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8145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Stabilizer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As noted by Larsen, </a:t>
            </a:r>
            <a:r>
              <a:rPr lang="en-US" dirty="0">
                <a:highlight>
                  <a:srgbClr val="FFFF00"/>
                </a:highlight>
              </a:rPr>
              <a:t>the basic function of stabilizers is to modulate the generator excitation to damp generator oscillations in frequency range of about 0.2 to 2.5 Hz</a:t>
            </a:r>
          </a:p>
          <a:p>
            <a:pPr lvl="1"/>
            <a:r>
              <a:rPr lang="en-US" dirty="0"/>
              <a:t>This requires adding a torque that is in phase with the speed variation; this requires compensating for the gain and phase characteristics of the generator, excitation system, and power system (GEP(s))</a:t>
            </a:r>
          </a:p>
          <a:p>
            <a:pPr lvl="1"/>
            <a:r>
              <a:rPr lang="en-US" dirty="0"/>
              <a:t>We need to compensate for the</a:t>
            </a:r>
            <a:br>
              <a:rPr lang="en-US" dirty="0"/>
            </a:br>
            <a:r>
              <a:rPr lang="en-US" dirty="0"/>
              <a:t>phase lag in the GEP</a:t>
            </a:r>
          </a:p>
          <a:p>
            <a:r>
              <a:rPr lang="en-US" dirty="0"/>
              <a:t>The stabilizer input is </a:t>
            </a:r>
            <a:br>
              <a:rPr lang="en-US" dirty="0"/>
            </a:br>
            <a:r>
              <a:rPr lang="en-US" dirty="0"/>
              <a:t>often the shaft speed</a:t>
            </a:r>
          </a:p>
          <a:p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57051" y="6324600"/>
            <a:ext cx="4285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1E0000"/>
                </a:solidFill>
                <a:latin typeface="+mn-lt"/>
              </a:rPr>
              <a:t>Image Source: Figure 1 from Larsen, 1981, Part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A2D48-E139-4BC3-8DF6-97622C19A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114800"/>
            <a:ext cx="3511202" cy="1921921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0929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Stabilizer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baseline="-25000" dirty="0"/>
              <a:t>6</a:t>
            </a:r>
            <a:r>
              <a:rPr lang="en-US" dirty="0"/>
              <a:t> is used to represent measurement delay; it is usually zero (ignoring the delay) or a small value (&lt; 0.02 sec)</a:t>
            </a:r>
          </a:p>
          <a:p>
            <a:r>
              <a:rPr lang="en-US" dirty="0"/>
              <a:t>The washout filter removes low frequencies; T</a:t>
            </a:r>
            <a:r>
              <a:rPr lang="en-US" baseline="-25000" dirty="0"/>
              <a:t>5</a:t>
            </a:r>
            <a:r>
              <a:rPr lang="en-US" dirty="0"/>
              <a:t> is usually several seconds (with an average of say 5)</a:t>
            </a:r>
          </a:p>
          <a:p>
            <a:pPr lvl="1"/>
            <a:r>
              <a:rPr lang="en-US" dirty="0"/>
              <a:t>Some guidelines say less than ten seconds to quickly remove the low frequency component</a:t>
            </a:r>
          </a:p>
          <a:p>
            <a:pPr lvl="1"/>
            <a:r>
              <a:rPr lang="en-US" dirty="0"/>
              <a:t>Some stabilizer inputs include two washout filters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t="64582" r="21304" b="8818"/>
          <a:stretch/>
        </p:blipFill>
        <p:spPr bwMode="auto">
          <a:xfrm>
            <a:off x="685800" y="4419600"/>
            <a:ext cx="7086600" cy="17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524000" y="6248400"/>
            <a:ext cx="3191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1E0000"/>
                </a:solidFill>
                <a:latin typeface="+mn-lt"/>
              </a:rPr>
              <a:t>Image Source: IEEE </a:t>
            </a:r>
            <a:r>
              <a:rPr lang="en-US" sz="1600" dirty="0" err="1">
                <a:solidFill>
                  <a:srgbClr val="1E0000"/>
                </a:solidFill>
                <a:latin typeface="+mn-lt"/>
              </a:rPr>
              <a:t>Std</a:t>
            </a:r>
            <a:r>
              <a:rPr lang="en-US" sz="1600" dirty="0">
                <a:solidFill>
                  <a:srgbClr val="1E0000"/>
                </a:solidFill>
                <a:latin typeface="+mn-lt"/>
              </a:rPr>
              <a:t> 421.5-2016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3024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Stabilizer Design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539240"/>
          </a:xfrm>
        </p:spPr>
        <p:txBody>
          <a:bodyPr/>
          <a:lstStyle/>
          <a:p>
            <a:r>
              <a:rPr lang="en-US" dirty="0"/>
              <a:t>With a washout filter value of T</a:t>
            </a:r>
            <a:r>
              <a:rPr lang="en-US" baseline="-25000" dirty="0"/>
              <a:t>5</a:t>
            </a:r>
            <a:r>
              <a:rPr lang="en-US" dirty="0"/>
              <a:t> = 10 at 0.1 Hz </a:t>
            </a:r>
            <a:br>
              <a:rPr lang="en-US" dirty="0"/>
            </a:br>
            <a:r>
              <a:rPr lang="en-US" dirty="0"/>
              <a:t>(s =  j0.2</a:t>
            </a:r>
            <a:r>
              <a:rPr lang="en-US" dirty="0">
                <a:latin typeface="Symbol" panose="05050102010706020507" pitchFamily="18" charset="2"/>
              </a:rPr>
              <a:t>p </a:t>
            </a:r>
            <a:r>
              <a:rPr lang="en-US" dirty="0"/>
              <a:t>= j0.63) the gain is 0.987; with T</a:t>
            </a:r>
            <a:r>
              <a:rPr lang="en-US" baseline="-25000" dirty="0"/>
              <a:t>5</a:t>
            </a:r>
            <a:r>
              <a:rPr lang="en-US" dirty="0"/>
              <a:t> = 1 at 0.1 Hz the gain is 0.53</a:t>
            </a:r>
          </a:p>
          <a:p>
            <a:r>
              <a:rPr lang="en-US" dirty="0"/>
              <a:t>Ignoring  the second order block, the values to be tuned are the gain, K</a:t>
            </a:r>
            <a:r>
              <a:rPr lang="en-US" baseline="-25000" dirty="0"/>
              <a:t>s</a:t>
            </a:r>
            <a:r>
              <a:rPr lang="en-US" dirty="0"/>
              <a:t>, and the time constants on the two lead-lag blocks to provide phase compensation</a:t>
            </a:r>
          </a:p>
          <a:p>
            <a:pPr lvl="1"/>
            <a:r>
              <a:rPr lang="en-US" dirty="0"/>
              <a:t>We’ll assume T</a:t>
            </a:r>
            <a:r>
              <a:rPr lang="en-US" baseline="-25000" dirty="0"/>
              <a:t>1</a:t>
            </a:r>
            <a:r>
              <a:rPr lang="en-US" dirty="0"/>
              <a:t>=T</a:t>
            </a:r>
            <a:r>
              <a:rPr lang="en-US" baseline="-25000" dirty="0"/>
              <a:t>3</a:t>
            </a:r>
            <a:r>
              <a:rPr lang="en-US" dirty="0"/>
              <a:t> and T</a:t>
            </a:r>
            <a:r>
              <a:rPr lang="en-US" baseline="-25000" dirty="0"/>
              <a:t>2</a:t>
            </a:r>
            <a:r>
              <a:rPr lang="en-US" dirty="0"/>
              <a:t>=T</a:t>
            </a:r>
            <a:r>
              <a:rPr lang="en-US" baseline="-25000" dirty="0"/>
              <a:t>4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t="64582" r="21304" b="8818"/>
          <a:stretch/>
        </p:blipFill>
        <p:spPr bwMode="auto">
          <a:xfrm>
            <a:off x="685800" y="4648200"/>
            <a:ext cx="7086600" cy="17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717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066800"/>
          </a:xfrm>
        </p:spPr>
        <p:txBody>
          <a:bodyPr/>
          <a:lstStyle/>
          <a:p>
            <a:r>
              <a:rPr lang="en-US" dirty="0"/>
              <a:t>Stabilizer Design Phase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Goal is to move the eigenvalues further into the left-half plane</a:t>
            </a:r>
          </a:p>
          <a:p>
            <a:r>
              <a:rPr lang="en-US" dirty="0"/>
              <a:t>Initial direction the eigenvalues move as the stabilizer gain is increased from zero depends on the phase at the oscillatory frequency</a:t>
            </a:r>
          </a:p>
          <a:p>
            <a:pPr lvl="1"/>
            <a:r>
              <a:rPr lang="en-US" dirty="0"/>
              <a:t>If the phase is close to zero, the real component changes significantly but not the imaginary component</a:t>
            </a:r>
          </a:p>
          <a:p>
            <a:pPr lvl="1"/>
            <a:r>
              <a:rPr lang="en-US" dirty="0"/>
              <a:t>If the phase is around -45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 then both change about equally</a:t>
            </a:r>
          </a:p>
          <a:p>
            <a:pPr lvl="1"/>
            <a:r>
              <a:rPr lang="en-US" dirty="0"/>
              <a:t>If the phase is close to -90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 then there is little change in the real component but a large change in the imaginary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1632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Stabilizer Design Tuning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Eigenvalues moves as K</a:t>
            </a:r>
            <a:r>
              <a:rPr lang="en-US" baseline="-25000" dirty="0"/>
              <a:t>s</a:t>
            </a:r>
            <a:r>
              <a:rPr lang="en-US" dirty="0"/>
              <a:t> increases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practical method is to find K</a:t>
            </a:r>
            <a:r>
              <a:rPr lang="en-US" baseline="-25000" dirty="0"/>
              <a:t>INST</a:t>
            </a:r>
            <a:r>
              <a:rPr lang="en-US" dirty="0"/>
              <a:t>, then set K</a:t>
            </a:r>
            <a:r>
              <a:rPr lang="en-US" baseline="-25000" dirty="0"/>
              <a:t>OPT</a:t>
            </a:r>
            <a:r>
              <a:rPr lang="en-US" dirty="0"/>
              <a:t> as about 1/3 to ½ of this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3020F-4C95-45CC-96E9-8319412D6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1200"/>
            <a:ext cx="2437710" cy="34025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600" y="2177564"/>
            <a:ext cx="4114800" cy="1938992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kern="0" dirty="0">
                <a:solidFill>
                  <a:srgbClr val="1E0000"/>
                </a:solidFill>
                <a:latin typeface="+mn-lt"/>
              </a:rPr>
              <a:t>K</a:t>
            </a:r>
            <a:r>
              <a:rPr lang="en-US" kern="0" baseline="-25000" dirty="0">
                <a:solidFill>
                  <a:srgbClr val="1E0000"/>
                </a:solidFill>
                <a:latin typeface="+mn-lt"/>
              </a:rPr>
              <a:t>OPT</a:t>
            </a:r>
            <a:r>
              <a:rPr lang="en-US" kern="0" dirty="0">
                <a:solidFill>
                  <a:srgbClr val="1E0000"/>
                </a:solidFill>
                <a:latin typeface="+mn-lt"/>
              </a:rPr>
              <a:t> is where the damping is maximized</a:t>
            </a:r>
          </a:p>
          <a:p>
            <a:pPr marL="0" lvl="1"/>
            <a:r>
              <a:rPr lang="en-US" kern="0" dirty="0">
                <a:solidFill>
                  <a:srgbClr val="1E0000"/>
                </a:solidFill>
                <a:latin typeface="+mn-lt"/>
              </a:rPr>
              <a:t>K</a:t>
            </a:r>
            <a:r>
              <a:rPr lang="en-US" kern="0" baseline="-25000" dirty="0">
                <a:solidFill>
                  <a:srgbClr val="1E0000"/>
                </a:solidFill>
                <a:latin typeface="+mn-lt"/>
              </a:rPr>
              <a:t>INST</a:t>
            </a:r>
            <a:r>
              <a:rPr lang="en-US" kern="0" dirty="0">
                <a:solidFill>
                  <a:srgbClr val="1E0000"/>
                </a:solidFill>
                <a:latin typeface="+mn-lt"/>
              </a:rPr>
              <a:t> is the gain at which sustained oscillations or an instability occur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834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Read Chapter 9</a:t>
            </a:r>
          </a:p>
          <a:p>
            <a:r>
              <a:rPr lang="en-US" dirty="0"/>
              <a:t>Homework 7 should be done before the second exam but need not be turned in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74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Stabilizer Design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Basic approach is to provide enhanced damping at desired frequencies; the challenge is power systems can experience many different types of oscillations, ranging from the high frequency local modes to the slower (&lt; 1.0 Hz usually) inter-area modes</a:t>
            </a:r>
          </a:p>
          <a:p>
            <a:r>
              <a:rPr lang="en-US" dirty="0">
                <a:highlight>
                  <a:srgbClr val="FFFF00"/>
                </a:highlight>
              </a:rPr>
              <a:t>Usually the PSS should be set to compensate the phase so there is little phase lag at inter-area frequencies</a:t>
            </a:r>
          </a:p>
          <a:p>
            <a:pPr lvl="1"/>
            <a:r>
              <a:rPr lang="en-US" dirty="0"/>
              <a:t>This can get modified slightly if there is a need for local stability enhancement</a:t>
            </a:r>
          </a:p>
          <a:p>
            <a:r>
              <a:rPr lang="en-US" dirty="0"/>
              <a:t>An approach is to </a:t>
            </a:r>
            <a:r>
              <a:rPr lang="en-US" dirty="0">
                <a:highlight>
                  <a:srgbClr val="FFFF00"/>
                </a:highlight>
              </a:rPr>
              <a:t>first set the phase compensation, then tune the gain; this should be done at full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2040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PSS2A Example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777240"/>
          </a:xfrm>
        </p:spPr>
        <p:txBody>
          <a:bodyPr/>
          <a:lstStyle/>
          <a:p>
            <a:r>
              <a:rPr lang="en-US" dirty="0"/>
              <a:t>Based on about 1000 WECC PSS2A models</a:t>
            </a:r>
          </a:p>
          <a:p>
            <a:pPr lvl="1"/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=T</a:t>
            </a:r>
            <a:r>
              <a:rPr lang="en-US" baseline="-25000" dirty="0"/>
              <a:t>3</a:t>
            </a:r>
            <a:r>
              <a:rPr lang="en-US" dirty="0"/>
              <a:t> about 64% of the time and T</a:t>
            </a:r>
            <a:r>
              <a:rPr lang="en-US" baseline="-25000" dirty="0"/>
              <a:t>2</a:t>
            </a:r>
            <a:r>
              <a:rPr lang="en-US" dirty="0"/>
              <a:t>=T</a:t>
            </a:r>
            <a:r>
              <a:rPr lang="en-US" baseline="-25000" dirty="0"/>
              <a:t>4</a:t>
            </a:r>
            <a:r>
              <a:rPr lang="en-US" dirty="0"/>
              <a:t> about 69% of the time </a:t>
            </a:r>
          </a:p>
          <a:p>
            <a:pPr lvl="1"/>
            <a:r>
              <a:rPr lang="en-US" dirty="0"/>
              <a:t>The next page has a plot of the T1 and T2 values; the average T1/T2 ratio is about 6.4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824" y="3657600"/>
            <a:ext cx="8379229" cy="25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20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235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</a:t>
            </a:r>
            <a:r>
              <a:rPr lang="en-US" baseline="-25000" dirty="0"/>
              <a:t>1</a:t>
            </a:r>
            <a:r>
              <a:rPr lang="en-US" dirty="0"/>
              <a:t> and T</a:t>
            </a:r>
            <a:r>
              <a:rPr lang="en-US" baseline="-25000" dirty="0"/>
              <a:t>2</a:t>
            </a:r>
            <a:r>
              <a:rPr lang="en-US" dirty="0"/>
              <a:t> Values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75657"/>
            <a:ext cx="6705600" cy="53688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21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3598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 Tuning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463040"/>
          </a:xfrm>
        </p:spPr>
        <p:txBody>
          <a:bodyPr/>
          <a:lstStyle/>
          <a:p>
            <a:r>
              <a:rPr lang="en-US" dirty="0"/>
              <a:t>Open the case </a:t>
            </a:r>
            <a:r>
              <a:rPr lang="en-US" b="1" dirty="0"/>
              <a:t>wscc_9bus_Start</a:t>
            </a:r>
            <a:r>
              <a:rPr lang="en-US" dirty="0"/>
              <a:t>, apply the default dynamics contingency of a self-clearing fault at Bus 8.  </a:t>
            </a:r>
          </a:p>
          <a:p>
            <a:r>
              <a:rPr lang="en-US" dirty="0"/>
              <a:t>Use Modal Analysis to determine the major modal </a:t>
            </a:r>
            <a:br>
              <a:rPr lang="en-US" dirty="0"/>
            </a:br>
            <a:r>
              <a:rPr lang="en-US" dirty="0"/>
              <a:t>frequency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damping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4444" r="20095" b="8889"/>
          <a:stretch/>
        </p:blipFill>
        <p:spPr bwMode="auto">
          <a:xfrm>
            <a:off x="2590800" y="2863970"/>
            <a:ext cx="6035040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22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6884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066800"/>
          </a:xfrm>
        </p:spPr>
        <p:txBody>
          <a:bodyPr/>
          <a:lstStyle/>
          <a:p>
            <a:r>
              <a:rPr lang="en-US" dirty="0"/>
              <a:t>PSS Tuning Example: </a:t>
            </a:r>
            <a:br>
              <a:rPr lang="en-US" dirty="0"/>
            </a:br>
            <a:r>
              <a:rPr lang="en-US" dirty="0"/>
              <a:t>Getting Initial Frequency and Damping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54864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Modal Analysis </a:t>
            </a:r>
            <a:r>
              <a:rPr lang="en-US" dirty="0"/>
              <a:t>button provides quick access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525" b="76762"/>
          <a:stretch/>
        </p:blipFill>
        <p:spPr bwMode="auto">
          <a:xfrm>
            <a:off x="228600" y="1981200"/>
            <a:ext cx="786384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5943600" y="1828800"/>
            <a:ext cx="1099458" cy="75621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1E0000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820713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568173"/>
            <a:ext cx="4886325" cy="302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4843971" y="4419601"/>
            <a:ext cx="0" cy="129539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1E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4143267" y="5735960"/>
            <a:ext cx="2028933" cy="830997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kern="0" dirty="0">
                <a:solidFill>
                  <a:srgbClr val="1E0000"/>
                </a:solidFill>
                <a:latin typeface="+mn-lt"/>
              </a:rPr>
              <a:t>Easy access to </a:t>
            </a:r>
            <a:br>
              <a:rPr lang="en-US" kern="0" dirty="0">
                <a:solidFill>
                  <a:srgbClr val="1E0000"/>
                </a:solidFill>
                <a:latin typeface="+mn-lt"/>
              </a:rPr>
            </a:br>
            <a:r>
              <a:rPr lang="en-US" kern="0" dirty="0">
                <a:solidFill>
                  <a:srgbClr val="1E0000"/>
                </a:solidFill>
                <a:latin typeface="+mn-lt"/>
              </a:rPr>
              <a:t>plot data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620000" y="4648202"/>
            <a:ext cx="0" cy="76199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1E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6696524" y="5433833"/>
            <a:ext cx="2028933" cy="1200329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kern="0" dirty="0">
                <a:solidFill>
                  <a:srgbClr val="1E0000"/>
                </a:solidFill>
                <a:latin typeface="+mn-lt"/>
              </a:rPr>
              <a:t>Frequency is </a:t>
            </a:r>
            <a:br>
              <a:rPr lang="en-US" kern="0" dirty="0">
                <a:solidFill>
                  <a:srgbClr val="1E0000"/>
                </a:solidFill>
                <a:latin typeface="+mn-lt"/>
              </a:rPr>
            </a:br>
            <a:r>
              <a:rPr lang="en-US" kern="0" dirty="0">
                <a:solidFill>
                  <a:srgbClr val="1E0000"/>
                </a:solidFill>
                <a:latin typeface="+mn-lt"/>
              </a:rPr>
              <a:t>1.36 Hz with</a:t>
            </a:r>
            <a:br>
              <a:rPr lang="en-US" kern="0" dirty="0">
                <a:solidFill>
                  <a:srgbClr val="1E0000"/>
                </a:solidFill>
                <a:latin typeface="+mn-lt"/>
              </a:rPr>
            </a:br>
            <a:r>
              <a:rPr lang="en-US" kern="0" dirty="0">
                <a:solidFill>
                  <a:srgbClr val="1E0000"/>
                </a:solidFill>
                <a:latin typeface="+mn-lt"/>
              </a:rPr>
              <a:t>5% damping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23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2678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 Tuning Example: </a:t>
            </a:r>
            <a:br>
              <a:rPr lang="en-US" dirty="0"/>
            </a:br>
            <a:r>
              <a:rPr lang="en-US" dirty="0"/>
              <a:t>We’ll Add PSS1As at Gens 2 and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To increase the generator speed damping, we’ll add PSS1A stabilizers using the local shaft speed as an input</a:t>
            </a:r>
          </a:p>
          <a:p>
            <a:r>
              <a:rPr lang="en-US" dirty="0"/>
              <a:t>First step is to determine the phase difference between the PSS output and the PSS input; this is the value we’ll need to compensate </a:t>
            </a:r>
          </a:p>
          <a:p>
            <a:r>
              <a:rPr lang="en-US" dirty="0"/>
              <a:t>This phase can be determined either</a:t>
            </a:r>
            <a:br>
              <a:rPr lang="en-US" dirty="0"/>
            </a:br>
            <a:r>
              <a:rPr lang="en-US" dirty="0"/>
              <a:t>analytically, actually testing the</a:t>
            </a:r>
            <a:br>
              <a:rPr lang="en-US" dirty="0"/>
            </a:br>
            <a:r>
              <a:rPr lang="en-US" dirty="0"/>
              <a:t>generator or using simulation results</a:t>
            </a:r>
          </a:p>
          <a:p>
            <a:pPr lvl="1"/>
            <a:r>
              <a:rPr lang="en-US" dirty="0"/>
              <a:t>We’ll use</a:t>
            </a:r>
            <a:br>
              <a:rPr lang="en-US" dirty="0"/>
            </a:br>
            <a:r>
              <a:rPr lang="en-US" dirty="0"/>
              <a:t>simulation</a:t>
            </a:r>
            <a:br>
              <a:rPr lang="en-US" dirty="0"/>
            </a:br>
            <a:r>
              <a:rPr lang="en-US" dirty="0"/>
              <a:t>results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t="64582" r="21304" b="8818"/>
          <a:stretch/>
        </p:blipFill>
        <p:spPr bwMode="auto">
          <a:xfrm>
            <a:off x="2819400" y="5029200"/>
            <a:ext cx="6019800" cy="145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5A2D48-E139-4BC3-8DF6-97622C19A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58460"/>
            <a:ext cx="2974801" cy="16283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24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1514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 Tuning Example: </a:t>
            </a:r>
            <a:br>
              <a:rPr lang="en-US" dirty="0"/>
            </a:br>
            <a:r>
              <a:rPr lang="en-US" dirty="0"/>
              <a:t>Using Stabilizer Reference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PowerWorld now allows reference </a:t>
            </a:r>
            <a:r>
              <a:rPr lang="en-US" dirty="0" err="1"/>
              <a:t>sinusoidals</a:t>
            </a:r>
            <a:r>
              <a:rPr lang="en-US" dirty="0"/>
              <a:t> to be</a:t>
            </a:r>
            <a:br>
              <a:rPr lang="en-US" dirty="0"/>
            </a:br>
            <a:r>
              <a:rPr lang="en-US" dirty="0"/>
              <a:t>easily played into the stabilizer input</a:t>
            </a:r>
          </a:p>
          <a:p>
            <a:pPr lvl="1"/>
            <a:r>
              <a:rPr lang="en-US" dirty="0"/>
              <a:t>This should be done at the desired modal frequency</a:t>
            </a:r>
          </a:p>
          <a:p>
            <a:r>
              <a:rPr lang="en-US" dirty="0"/>
              <a:t>Modal analysis can then be used to quickly determine the phase delay between the input and the signal we wish to damp</a:t>
            </a:r>
          </a:p>
          <a:p>
            <a:r>
              <a:rPr lang="en-US" dirty="0"/>
              <a:t>Open the case </a:t>
            </a:r>
            <a:r>
              <a:rPr lang="en-US" b="1" dirty="0"/>
              <a:t>wscc_9Bus_Stab_Test</a:t>
            </a:r>
          </a:p>
          <a:p>
            <a:pPr lvl="1"/>
            <a:r>
              <a:rPr lang="en-US" dirty="0"/>
              <a:t>This has </a:t>
            </a:r>
            <a:r>
              <a:rPr lang="en-US" dirty="0" err="1"/>
              <a:t>SignalStab</a:t>
            </a:r>
            <a:r>
              <a:rPr lang="en-US" dirty="0"/>
              <a:t> stabilizers modeled at each generator; these models can play in a fixed frequency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25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2770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SignalStab</a:t>
            </a:r>
            <a:r>
              <a:rPr lang="en-US" dirty="0"/>
              <a:t> Input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082040"/>
          </a:xfrm>
        </p:spPr>
        <p:txBody>
          <a:bodyPr/>
          <a:lstStyle/>
          <a:p>
            <a:r>
              <a:rPr lang="en-US" dirty="0"/>
              <a:t>Enable the </a:t>
            </a:r>
            <a:r>
              <a:rPr lang="en-US" dirty="0" err="1"/>
              <a:t>SignalStab</a:t>
            </a:r>
            <a:r>
              <a:rPr lang="en-US" dirty="0"/>
              <a:t> stabilizer at the bus 2 generator and run the simulation 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4038600" cy="444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1905000" y="4746588"/>
            <a:ext cx="106680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1E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3124200" y="4419600"/>
            <a:ext cx="3657600" cy="1569660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kern="0" dirty="0">
                <a:solidFill>
                  <a:srgbClr val="1E0000"/>
                </a:solidFill>
                <a:latin typeface="+mn-lt"/>
              </a:rPr>
              <a:t>At time=0 the stabilizer receives a sinusoidal input with a magnitude of 0.05 and a frequency of 1.36 Hz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26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3653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 Tuning Example: </a:t>
            </a:r>
            <a:br>
              <a:rPr lang="en-US" dirty="0"/>
            </a:br>
            <a:r>
              <a:rPr lang="en-US" dirty="0"/>
              <a:t>Gen2 Reference Signal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777240"/>
          </a:xfrm>
        </p:spPr>
        <p:txBody>
          <a:bodyPr/>
          <a:lstStyle/>
          <a:p>
            <a:r>
              <a:rPr lang="en-US" dirty="0"/>
              <a:t>Graph shows four signals at bus 2, including the stabilizer input and the generator’s speed</a:t>
            </a:r>
          </a:p>
          <a:p>
            <a:pPr lvl="1"/>
            <a:r>
              <a:rPr lang="en-US" dirty="0"/>
              <a:t>The phase relationships are most important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0" y="2722942"/>
            <a:ext cx="2057400" cy="3416320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kern="0" dirty="0">
                <a:solidFill>
                  <a:srgbClr val="1E0000"/>
                </a:solidFill>
                <a:latin typeface="+mn-lt"/>
              </a:rPr>
              <a:t>Use modal analysis to determine the exact phase values for the 1.36 Hz mode;</a:t>
            </a:r>
            <a:br>
              <a:rPr lang="en-US" kern="0" dirty="0">
                <a:solidFill>
                  <a:srgbClr val="1E0000"/>
                </a:solidFill>
                <a:latin typeface="+mn-lt"/>
              </a:rPr>
            </a:br>
            <a:r>
              <a:rPr lang="en-US" kern="0" dirty="0">
                <a:solidFill>
                  <a:srgbClr val="1E0000"/>
                </a:solidFill>
                <a:latin typeface="+mn-lt"/>
              </a:rPr>
              <a:t>analyze the data between 5 and 10 seconds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50259"/>
            <a:ext cx="6400800" cy="34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27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4165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 Tuning Example: </a:t>
            </a:r>
            <a:br>
              <a:rPr lang="en-US" dirty="0"/>
            </a:br>
            <a:r>
              <a:rPr lang="en-US" dirty="0"/>
              <a:t>1.36 Hz Modal Values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The change in the generator’s speed is driven by the stabilizer input sinusoid, so it will be lagging.  The below values show is lags by </a:t>
            </a:r>
            <a:br>
              <a:rPr lang="en-US" dirty="0"/>
            </a:br>
            <a:r>
              <a:rPr lang="en-US" dirty="0"/>
              <a:t>(-161+360) – (-81.0) = 280</a:t>
            </a:r>
            <a:r>
              <a:rPr lang="en-US" dirty="0">
                <a:sym typeface="Symbol"/>
              </a:rPr>
              <a:t> degrees</a:t>
            </a:r>
          </a:p>
          <a:p>
            <a:pPr lvl="1"/>
            <a:r>
              <a:rPr lang="en-US" dirty="0">
                <a:sym typeface="Symbol"/>
              </a:rPr>
              <a:t>Because we want to damp the speed not increased it, subtract off 180 degrees to flip the sign.  So we need 100 degrees of compensation; with two lead-lags it is 50 degrees each</a:t>
            </a:r>
            <a:endParaRPr lang="en-US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6629400" cy="228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28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050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Models </a:t>
            </a:r>
            <a:br>
              <a:rPr lang="en-US" dirty="0"/>
            </a:br>
            <a:r>
              <a:rPr lang="en-US" dirty="0"/>
              <a:t>in the Physical Structure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0478267-E5D6-466D-B3BB-A3C6DFDD12CB}"/>
              </a:ext>
            </a:extLst>
          </p:cNvPr>
          <p:cNvGrpSpPr/>
          <p:nvPr/>
        </p:nvGrpSpPr>
        <p:grpSpPr>
          <a:xfrm>
            <a:off x="228600" y="1444883"/>
            <a:ext cx="8305800" cy="4261366"/>
            <a:chOff x="304800" y="1910834"/>
            <a:chExt cx="8305800" cy="4261366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5D4086AC-ADC5-487C-BC42-60F08720A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2281238"/>
              <a:ext cx="2457450" cy="2209800"/>
            </a:xfrm>
            <a:custGeom>
              <a:avLst/>
              <a:gdLst>
                <a:gd name="T0" fmla="*/ 2457450 w 2457450"/>
                <a:gd name="T1" fmla="*/ 2925982 h 2133600"/>
                <a:gd name="T2" fmla="*/ 2457450 w 2457450"/>
                <a:gd name="T3" fmla="*/ 1985491 h 2133600"/>
                <a:gd name="T4" fmla="*/ 2228850 w 2457450"/>
                <a:gd name="T5" fmla="*/ 2017920 h 2133600"/>
                <a:gd name="T6" fmla="*/ 2228850 w 2457450"/>
                <a:gd name="T7" fmla="*/ 0 h 2133600"/>
                <a:gd name="T8" fmla="*/ 0 w 2457450"/>
                <a:gd name="T9" fmla="*/ 0 h 2133600"/>
                <a:gd name="T10" fmla="*/ 19050 w 2457450"/>
                <a:gd name="T11" fmla="*/ 2925982 h 2133600"/>
                <a:gd name="T12" fmla="*/ 2457450 w 2457450"/>
                <a:gd name="T13" fmla="*/ 2925982 h 2133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57450"/>
                <a:gd name="T22" fmla="*/ 0 h 2133600"/>
                <a:gd name="T23" fmla="*/ 2457450 w 2457450"/>
                <a:gd name="T24" fmla="*/ 2133600 h 2133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57450" h="2133600">
                  <a:moveTo>
                    <a:pt x="2457450" y="2133600"/>
                  </a:moveTo>
                  <a:lnTo>
                    <a:pt x="2457450" y="1447800"/>
                  </a:lnTo>
                  <a:lnTo>
                    <a:pt x="2228850" y="1471448"/>
                  </a:lnTo>
                  <a:lnTo>
                    <a:pt x="2228850" y="0"/>
                  </a:lnTo>
                  <a:lnTo>
                    <a:pt x="0" y="0"/>
                  </a:lnTo>
                  <a:lnTo>
                    <a:pt x="19050" y="2133600"/>
                  </a:lnTo>
                  <a:lnTo>
                    <a:pt x="2457450" y="2133600"/>
                  </a:lnTo>
                </a:path>
              </a:pathLst>
            </a:custGeom>
            <a:solidFill>
              <a:srgbClr val="FF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Wingdings" pitchFamily="2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39FD4B3-051B-4302-91F9-027173173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3805238"/>
              <a:ext cx="1447800" cy="914400"/>
            </a:xfrm>
            <a:prstGeom prst="rect">
              <a:avLst/>
            </a:prstGeom>
            <a:solidFill>
              <a:srgbClr val="FFCC99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Wingdings" pitchFamily="2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6" name="TextBox 76">
              <a:extLst>
                <a:ext uri="{FF2B5EF4-FFF2-40B4-BE49-F238E27FC236}">
                  <a16:creationId xmlns:a16="http://schemas.microsoft.com/office/drawing/2014/main" id="{99A2DF63-012B-4FC0-93CA-4FF6BCC1C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4251325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Machine</a:t>
              </a:r>
              <a:endPara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470AA1B-08C6-45FE-AFAC-0BFC82E8E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2357438"/>
              <a:ext cx="990600" cy="1371600"/>
            </a:xfrm>
            <a:prstGeom prst="rect">
              <a:avLst/>
            </a:prstGeom>
            <a:solidFill>
              <a:srgbClr val="D1B2E8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Wingdings" pitchFamily="2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90BC3F89-327B-4574-95AA-B4A2CEBBB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357438"/>
              <a:ext cx="1066800" cy="1371600"/>
            </a:xfrm>
            <a:prstGeom prst="rect">
              <a:avLst/>
            </a:prstGeom>
            <a:solidFill>
              <a:srgbClr val="CCFFCC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Wingdings" pitchFamily="2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735FBC2-6518-4DAA-B939-8A81D4A73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3805238"/>
              <a:ext cx="1066800" cy="1295400"/>
            </a:xfrm>
            <a:prstGeom prst="rect">
              <a:avLst/>
            </a:prstGeom>
            <a:solidFill>
              <a:srgbClr val="CCFFFF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Wingdings" pitchFamily="2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8C1C7F6-DAB3-4F79-B188-7A056CFF27D6}"/>
                </a:ext>
              </a:extLst>
            </p:cNvPr>
            <p:cNvSpPr/>
            <p:nvPr/>
          </p:nvSpPr>
          <p:spPr bwMode="auto">
            <a:xfrm>
              <a:off x="1371600" y="3119438"/>
              <a:ext cx="2667000" cy="2286000"/>
            </a:xfrm>
            <a:prstGeom prst="rect">
              <a:avLst/>
            </a:prstGeom>
            <a:solidFill>
              <a:srgbClr val="2DB9B9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Wingdings" pitchFamily="2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379672-9846-417A-A18A-64BE305E6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2662238"/>
              <a:ext cx="1524000" cy="1066800"/>
            </a:xfrm>
            <a:prstGeom prst="rect">
              <a:avLst/>
            </a:prstGeom>
            <a:solidFill>
              <a:srgbClr val="FFFF99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Wingdings" pitchFamily="2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2" name="TextBox 76">
              <a:extLst>
                <a:ext uri="{FF2B5EF4-FFF2-40B4-BE49-F238E27FC236}">
                  <a16:creationId xmlns:a16="http://schemas.microsoft.com/office/drawing/2014/main" id="{F8738171-DA70-4D52-9281-2004D013F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5312" y="4948238"/>
              <a:ext cx="2057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Governor</a:t>
              </a:r>
              <a:endPara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3" name="TextBox 76">
              <a:extLst>
                <a:ext uri="{FF2B5EF4-FFF2-40B4-BE49-F238E27FC236}">
                  <a16:creationId xmlns:a16="http://schemas.microsoft.com/office/drawing/2014/main" id="{E00B2127-F0C9-4D33-B1BA-B16334DCA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662238"/>
              <a:ext cx="1295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Exciter</a:t>
              </a:r>
              <a:endPara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4" name="TextBox 76">
              <a:extLst>
                <a:ext uri="{FF2B5EF4-FFF2-40B4-BE49-F238E27FC236}">
                  <a16:creationId xmlns:a16="http://schemas.microsoft.com/office/drawing/2014/main" id="{EA27A2F8-0748-419D-B1FE-FBE081137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262438"/>
              <a:ext cx="914400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Load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Char.</a:t>
              </a:r>
              <a:endPara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5" name="TextBox 76">
              <a:extLst>
                <a:ext uri="{FF2B5EF4-FFF2-40B4-BE49-F238E27FC236}">
                  <a16:creationId xmlns:a16="http://schemas.microsoft.com/office/drawing/2014/main" id="{8AC55264-79A3-4DAE-B5D4-9B8BE555C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2281238"/>
              <a:ext cx="914400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Load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Relay</a:t>
              </a:r>
              <a:endPara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6" name="TextBox 76">
              <a:extLst>
                <a:ext uri="{FF2B5EF4-FFF2-40B4-BE49-F238E27FC236}">
                  <a16:creationId xmlns:a16="http://schemas.microsoft.com/office/drawing/2014/main" id="{11D86CFA-9228-4CD8-8840-318D1DC70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2357438"/>
              <a:ext cx="762000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Line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Relay</a:t>
              </a:r>
            </a:p>
          </p:txBody>
        </p:sp>
        <p:sp>
          <p:nvSpPr>
            <p:cNvPr id="117" name="TextBox 76">
              <a:extLst>
                <a:ext uri="{FF2B5EF4-FFF2-40B4-BE49-F238E27FC236}">
                  <a16:creationId xmlns:a16="http://schemas.microsoft.com/office/drawing/2014/main" id="{7FFDF6D3-38C3-421D-98C0-59AF99752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2205038"/>
              <a:ext cx="1447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Stabilizer</a:t>
              </a:r>
              <a:endPara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8" name="TextBox 9">
              <a:extLst>
                <a:ext uri="{FF2B5EF4-FFF2-40B4-BE49-F238E27FC236}">
                  <a16:creationId xmlns:a16="http://schemas.microsoft.com/office/drawing/2014/main" id="{A07CFC6F-4E00-49BB-8710-B6E3D26D3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871912"/>
              <a:ext cx="1295400" cy="36988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Generator</a:t>
              </a:r>
            </a:p>
          </p:txBody>
        </p:sp>
        <p:sp>
          <p:nvSpPr>
            <p:cNvPr id="119" name="TextBox 17">
              <a:extLst>
                <a:ext uri="{FF2B5EF4-FFF2-40B4-BE49-F238E27FC236}">
                  <a16:creationId xmlns:a16="http://schemas.microsoft.com/office/drawing/2014/main" id="{BDA0D8F3-8085-4A83-9E85-AC046F53C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4724400"/>
              <a:ext cx="609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33CC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P, Q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0" name="TextBox 39">
              <a:extLst>
                <a:ext uri="{FF2B5EF4-FFF2-40B4-BE49-F238E27FC236}">
                  <a16:creationId xmlns:a16="http://schemas.microsoft.com/office/drawing/2014/main" id="{0FC6BFFE-63B7-4244-B13C-50070114F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871912"/>
              <a:ext cx="990600" cy="36988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121" name="TextBox 40">
              <a:extLst>
                <a:ext uri="{FF2B5EF4-FFF2-40B4-BE49-F238E27FC236}">
                  <a16:creationId xmlns:a16="http://schemas.microsoft.com/office/drawing/2014/main" id="{175D2C61-5658-4916-B004-6E29260A1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124200"/>
              <a:ext cx="9906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Network control</a:t>
              </a:r>
              <a:endPara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2" name="TextBox 42">
              <a:extLst>
                <a:ext uri="{FF2B5EF4-FFF2-40B4-BE49-F238E27FC236}">
                  <a16:creationId xmlns:a16="http://schemas.microsoft.com/office/drawing/2014/main" id="{E9980E33-07F9-4BBC-82A2-DFECD0AD9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3872190"/>
              <a:ext cx="838200" cy="36933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Loads</a:t>
              </a:r>
            </a:p>
          </p:txBody>
        </p:sp>
        <p:sp>
          <p:nvSpPr>
            <p:cNvPr id="123" name="TextBox 43">
              <a:extLst>
                <a:ext uri="{FF2B5EF4-FFF2-40B4-BE49-F238E27FC236}">
                  <a16:creationId xmlns:a16="http://schemas.microsoft.com/office/drawing/2014/main" id="{36A06365-EC21-4401-AD5D-EB47E1F3E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3149600"/>
              <a:ext cx="9144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Load control</a:t>
              </a:r>
              <a:endPara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4" name="TextBox 45">
              <a:extLst>
                <a:ext uri="{FF2B5EF4-FFF2-40B4-BE49-F238E27FC236}">
                  <a16:creationId xmlns:a16="http://schemas.microsoft.com/office/drawing/2014/main" id="{B4FB2E9F-7972-47D1-9A51-FF9C1983F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914400" cy="64611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Fuel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Source</a:t>
              </a:r>
            </a:p>
          </p:txBody>
        </p:sp>
        <p:sp>
          <p:nvSpPr>
            <p:cNvPr id="125" name="TextBox 46">
              <a:extLst>
                <a:ext uri="{FF2B5EF4-FFF2-40B4-BE49-F238E27FC236}">
                  <a16:creationId xmlns:a16="http://schemas.microsoft.com/office/drawing/2014/main" id="{0E207D55-F391-4C4F-86CC-F57F58133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149600"/>
              <a:ext cx="9144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Supply control</a:t>
              </a:r>
              <a:endPara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6" name="TextBox 48">
              <a:extLst>
                <a:ext uri="{FF2B5EF4-FFF2-40B4-BE49-F238E27FC236}">
                  <a16:creationId xmlns:a16="http://schemas.microsoft.com/office/drawing/2014/main" id="{0EBC4AA0-2664-45F4-AAE7-778F8C9C5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3733800"/>
              <a:ext cx="1143000" cy="64611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Furnace and Boiler</a:t>
              </a:r>
            </a:p>
          </p:txBody>
        </p:sp>
        <p:sp>
          <p:nvSpPr>
            <p:cNvPr id="127" name="TextBox 49">
              <a:extLst>
                <a:ext uri="{FF2B5EF4-FFF2-40B4-BE49-F238E27FC236}">
                  <a16:creationId xmlns:a16="http://schemas.microsoft.com/office/drawing/2014/main" id="{B6DA1497-AD30-4438-8BDA-35184D0ED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3149600"/>
              <a:ext cx="1143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Pressure control</a:t>
              </a:r>
              <a:endPara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8" name="TextBox 51">
              <a:extLst>
                <a:ext uri="{FF2B5EF4-FFF2-40B4-BE49-F238E27FC236}">
                  <a16:creationId xmlns:a16="http://schemas.microsoft.com/office/drawing/2014/main" id="{75A43C01-E303-4327-9DCF-25665B061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3871912"/>
              <a:ext cx="914400" cy="36988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Turbine</a:t>
              </a:r>
            </a:p>
          </p:txBody>
        </p:sp>
        <p:sp>
          <p:nvSpPr>
            <p:cNvPr id="129" name="TextBox 52">
              <a:extLst>
                <a:ext uri="{FF2B5EF4-FFF2-40B4-BE49-F238E27FC236}">
                  <a16:creationId xmlns:a16="http://schemas.microsoft.com/office/drawing/2014/main" id="{D8F129E8-F443-487D-B5DF-42A29A073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3149600"/>
              <a:ext cx="9144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Speed control</a:t>
              </a:r>
              <a:endPara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0" name="TextBox 53">
              <a:extLst>
                <a:ext uri="{FF2B5EF4-FFF2-40B4-BE49-F238E27FC236}">
                  <a16:creationId xmlns:a16="http://schemas.microsoft.com/office/drawing/2014/main" id="{2794236B-B194-46E6-8626-BF56B102A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724400"/>
              <a:ext cx="609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33CC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V, I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1" name="TextBox 54">
              <a:extLst>
                <a:ext uri="{FF2B5EF4-FFF2-40B4-BE49-F238E27FC236}">
                  <a16:creationId xmlns:a16="http://schemas.microsoft.com/office/drawing/2014/main" id="{CD8B1E2C-306A-4E40-8B49-E35F63457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4735513"/>
              <a:ext cx="8382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33CC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Torque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2" name="TextBox 55">
              <a:extLst>
                <a:ext uri="{FF2B5EF4-FFF2-40B4-BE49-F238E27FC236}">
                  <a16:creationId xmlns:a16="http://schemas.microsoft.com/office/drawing/2014/main" id="{7D22D05B-C073-447F-A9C0-67334FF84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4735513"/>
              <a:ext cx="8382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33CC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Steam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3" name="TextBox 56">
              <a:extLst>
                <a:ext uri="{FF2B5EF4-FFF2-40B4-BE49-F238E27FC236}">
                  <a16:creationId xmlns:a16="http://schemas.microsoft.com/office/drawing/2014/main" id="{59BC1DE9-F9A6-43B9-8D59-1C879DD62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4735513"/>
              <a:ext cx="8382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33CC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Fuel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5D0C970-6A40-4A66-9FB8-4FAB5F826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280568" y="2986882"/>
              <a:ext cx="2011363" cy="0"/>
            </a:xfrm>
            <a:prstGeom prst="line">
              <a:avLst/>
            </a:prstGeom>
            <a:noFill/>
            <a:ln w="28575" algn="ctr">
              <a:solidFill>
                <a:srgbClr val="003366"/>
              </a:solidFill>
              <a:prstDash val="sysDash"/>
              <a:round/>
              <a:headEnd type="none" w="sm" len="sm"/>
              <a:tailEnd type="none" w="sm" len="sm"/>
            </a:ln>
          </p:spPr>
        </p:cxnSp>
        <p:sp>
          <p:nvSpPr>
            <p:cNvPr id="135" name="TextBox 75">
              <a:extLst>
                <a:ext uri="{FF2B5EF4-FFF2-40B4-BE49-F238E27FC236}">
                  <a16:creationId xmlns:a16="http://schemas.microsoft.com/office/drawing/2014/main" id="{DC09F487-B820-4DBE-B3E2-A38BE62FF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7112" y="1910834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Electrical System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6" name="TextBox 76">
              <a:extLst>
                <a:ext uri="{FF2B5EF4-FFF2-40B4-BE49-F238E27FC236}">
                  <a16:creationId xmlns:a16="http://schemas.microsoft.com/office/drawing/2014/main" id="{BEDCD760-780C-4494-9AAD-9296E8410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910834"/>
              <a:ext cx="1905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Mechanical System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3078928A-9B38-41AF-A15C-B23C9F94BD8B}"/>
                </a:ext>
              </a:extLst>
            </p:cNvPr>
            <p:cNvCxnSpPr>
              <a:cxnSpLocks noChangeShapeType="1"/>
              <a:stCxn id="136" idx="3"/>
              <a:endCxn id="135" idx="1"/>
            </p:cNvCxnSpPr>
            <p:nvPr/>
          </p:nvCxnSpPr>
          <p:spPr bwMode="auto">
            <a:xfrm>
              <a:off x="3733800" y="2095500"/>
              <a:ext cx="1103312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99CC99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3D551DCD-9B95-479D-980B-6755F783122B}"/>
                </a:ext>
              </a:extLst>
            </p:cNvPr>
            <p:cNvCxnSpPr>
              <a:cxnSpLocks noChangeShapeType="1"/>
              <a:stCxn id="124" idx="3"/>
              <a:endCxn id="126" idx="1"/>
            </p:cNvCxnSpPr>
            <p:nvPr/>
          </p:nvCxnSpPr>
          <p:spPr bwMode="auto">
            <a:xfrm>
              <a:off x="1371600" y="4056857"/>
              <a:ext cx="3048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99CC9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0F0BC7F6-1DEC-4BB2-8665-E95EDEE61B70}"/>
                </a:ext>
              </a:extLst>
            </p:cNvPr>
            <p:cNvCxnSpPr>
              <a:cxnSpLocks noChangeShapeType="1"/>
              <a:stCxn id="126" idx="3"/>
              <a:endCxn id="128" idx="1"/>
            </p:cNvCxnSpPr>
            <p:nvPr/>
          </p:nvCxnSpPr>
          <p:spPr bwMode="auto">
            <a:xfrm flipV="1">
              <a:off x="2819400" y="4056856"/>
              <a:ext cx="22860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99CC9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2A2E0CFD-3AF9-465D-9789-1E50E0CFFA74}"/>
                </a:ext>
              </a:extLst>
            </p:cNvPr>
            <p:cNvCxnSpPr>
              <a:cxnSpLocks noChangeShapeType="1"/>
              <a:stCxn id="128" idx="3"/>
              <a:endCxn id="118" idx="1"/>
            </p:cNvCxnSpPr>
            <p:nvPr/>
          </p:nvCxnSpPr>
          <p:spPr bwMode="auto">
            <a:xfrm>
              <a:off x="3962400" y="4056856"/>
              <a:ext cx="6096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99CC9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AD476665-A733-41C5-9E1E-341A378B2772}"/>
                </a:ext>
              </a:extLst>
            </p:cNvPr>
            <p:cNvCxnSpPr>
              <a:cxnSpLocks noChangeShapeType="1"/>
              <a:stCxn id="118" idx="3"/>
              <a:endCxn id="120" idx="1"/>
            </p:cNvCxnSpPr>
            <p:nvPr/>
          </p:nvCxnSpPr>
          <p:spPr bwMode="auto">
            <a:xfrm>
              <a:off x="5867400" y="4056856"/>
              <a:ext cx="3048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99CC9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62FF0582-E646-4339-BDB6-4F26A5BD3600}"/>
                </a:ext>
              </a:extLst>
            </p:cNvPr>
            <p:cNvCxnSpPr>
              <a:cxnSpLocks noChangeShapeType="1"/>
              <a:stCxn id="120" idx="3"/>
              <a:endCxn id="122" idx="1"/>
            </p:cNvCxnSpPr>
            <p:nvPr/>
          </p:nvCxnSpPr>
          <p:spPr bwMode="auto">
            <a:xfrm>
              <a:off x="7162800" y="4056856"/>
              <a:ext cx="4572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99CC9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0A2C8E54-6619-45F9-88CE-CAD528276D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6896894" y="4418806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rgbClr val="003366"/>
              </a:solidFill>
              <a:round/>
              <a:headEnd type="none" w="sm" len="sm"/>
              <a:tailEnd/>
            </a:ln>
          </p:spPr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D24186EA-2CDE-4935-9822-6CF09A3B98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677694" y="4418806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rgbClr val="003366"/>
              </a:solidFill>
              <a:round/>
              <a:headEnd type="none" w="sm" len="sm"/>
              <a:tailEnd/>
            </a:ln>
          </p:spPr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15D2E5B2-5AFD-481D-B235-C39DBB3B38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925094" y="4418806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rgbClr val="003366"/>
              </a:solidFill>
              <a:round/>
              <a:headEnd type="none" w="sm" len="sm"/>
              <a:tailEnd/>
            </a:ln>
          </p:spPr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7E803991-C01F-4C55-982A-47F98D2967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553494" y="4418806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rgbClr val="003366"/>
              </a:solidFill>
              <a:round/>
              <a:headEnd type="none" w="sm" len="sm"/>
              <a:tailEnd/>
            </a:ln>
          </p:spPr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1065B3E0-8940-4CBE-A367-6A1D2DDA4A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181894" y="4418806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rgbClr val="003366"/>
              </a:solidFill>
              <a:round/>
              <a:headEnd type="none" w="sm" len="sm"/>
              <a:tailEnd/>
            </a:ln>
          </p:spPr>
        </p:cxn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2D7B11EB-C8EA-4E7E-9BA0-657A6F90EFBF}"/>
                </a:ext>
              </a:extLst>
            </p:cNvPr>
            <p:cNvSpPr/>
            <p:nvPr/>
          </p:nvSpPr>
          <p:spPr bwMode="auto">
            <a:xfrm>
              <a:off x="4114800" y="3924300"/>
              <a:ext cx="304800" cy="304800"/>
            </a:xfrm>
            <a:prstGeom prst="arc">
              <a:avLst>
                <a:gd name="adj1" fmla="val 2521309"/>
                <a:gd name="adj2" fmla="val 19286422"/>
              </a:avLst>
            </a:prstGeom>
            <a:noFill/>
            <a:ln w="25400" cap="flat" cmpd="sng" algn="ctr">
              <a:solidFill>
                <a:srgbClr val="003366"/>
              </a:solidFill>
              <a:prstDash val="solid"/>
              <a:round/>
              <a:headEnd type="triangle" w="lg" len="lg"/>
              <a:tailEnd type="none" w="sm" len="sm"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Wingdings" pitchFamily="2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9" name="TextBox 16">
              <a:extLst>
                <a:ext uri="{FF2B5EF4-FFF2-40B4-BE49-F238E27FC236}">
                  <a16:creationId xmlns:a16="http://schemas.microsoft.com/office/drawing/2014/main" id="{13319DCE-540B-43CE-83BB-35B58DFCB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149600"/>
              <a:ext cx="12954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Voltage Control</a:t>
              </a:r>
              <a:endPara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0" name="Content Placeholder 2">
              <a:extLst>
                <a:ext uri="{FF2B5EF4-FFF2-40B4-BE49-F238E27FC236}">
                  <a16:creationId xmlns:a16="http://schemas.microsoft.com/office/drawing/2014/main" id="{519D11FB-1146-4E34-A230-72FDE27F276F}"/>
                </a:ext>
              </a:extLst>
            </p:cNvPr>
            <p:cNvSpPr txBox="1">
              <a:spLocks/>
            </p:cNvSpPr>
            <p:nvPr/>
          </p:nvSpPr>
          <p:spPr>
            <a:xfrm>
              <a:off x="304800" y="5791200"/>
              <a:ext cx="8305800" cy="38100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E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    P. Sauer and M. Pai,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1E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Power System Dynamics and Stability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E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, Stipes Publishing, 2006.</a:t>
              </a:r>
            </a:p>
          </p:txBody>
        </p:sp>
      </p:grpSp>
      <p:sp>
        <p:nvSpPr>
          <p:cNvPr id="5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324600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5630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 Tuning Example: </a:t>
            </a:r>
            <a:br>
              <a:rPr lang="en-US" dirty="0"/>
            </a:br>
            <a:r>
              <a:rPr lang="en-US" dirty="0"/>
              <a:t>1.36 Hz Lead-Lag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6248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designing a lead-lag of the form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to have a specified phase shift of </a:t>
            </a:r>
            <a:r>
              <a:rPr lang="en-US" i="1" dirty="0">
                <a:sym typeface="Symbol"/>
              </a:rPr>
              <a:t></a:t>
            </a:r>
            <a:r>
              <a:rPr lang="en-US" dirty="0">
                <a:sym typeface="Symbol"/>
              </a:rPr>
              <a:t> at a frequency </a:t>
            </a:r>
            <a:r>
              <a:rPr lang="en-US" i="1" dirty="0">
                <a:sym typeface="Symbol"/>
              </a:rPr>
              <a:t>f</a:t>
            </a:r>
          </a:p>
          <a:p>
            <a:pPr marL="0" indent="0">
              <a:buNone/>
            </a:pPr>
            <a:r>
              <a:rPr lang="en-US" dirty="0">
                <a:sym typeface="Symbol"/>
              </a:rPr>
              <a:t>the value of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a</a:t>
            </a:r>
            <a:r>
              <a:rPr lang="en-US" dirty="0">
                <a:sym typeface="Symbol"/>
              </a:rPr>
              <a:t> is </a:t>
            </a:r>
          </a:p>
          <a:p>
            <a:pPr marL="0" indent="0">
              <a:buNone/>
            </a:pPr>
            <a:endParaRPr lang="en-US" dirty="0">
              <a:sym typeface="Symbol"/>
            </a:endParaRPr>
          </a:p>
          <a:p>
            <a:pPr marL="0" indent="0">
              <a:buNone/>
            </a:pPr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en-US" dirty="0">
                <a:sym typeface="Symbol"/>
              </a:rPr>
              <a:t>In our example with </a:t>
            </a:r>
            <a:r>
              <a:rPr lang="en-US" i="1" dirty="0">
                <a:sym typeface="Symbol"/>
              </a:rPr>
              <a:t> </a:t>
            </a:r>
            <a:r>
              <a:rPr lang="en-US" dirty="0">
                <a:sym typeface="Symbol"/>
              </a:rPr>
              <a:t>= 50 then  </a:t>
            </a:r>
          </a:p>
          <a:p>
            <a:pPr marL="0" indent="0">
              <a:buNone/>
            </a:pPr>
            <a:r>
              <a:rPr lang="en-US" dirty="0">
                <a:sym typeface="Symbol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617466"/>
              </p:ext>
            </p:extLst>
          </p:nvPr>
        </p:nvGraphicFramePr>
        <p:xfrm>
          <a:off x="457200" y="1752600"/>
          <a:ext cx="21193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23" name="Equation" r:id="rId3" imgW="1091880" imgH="431640" progId="Equation.DSMT4">
                  <p:embed/>
                </p:oleObj>
              </mc:Choice>
              <mc:Fallback>
                <p:oleObj name="Equation" r:id="rId3" imgW="109188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752600"/>
                        <a:ext cx="211931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758814"/>
              </p:ext>
            </p:extLst>
          </p:nvPr>
        </p:nvGraphicFramePr>
        <p:xfrm>
          <a:off x="533400" y="3581400"/>
          <a:ext cx="35512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24" name="Equation" r:id="rId5" imgW="1676160" imgH="431640" progId="Equation.DSMT4">
                  <p:embed/>
                </p:oleObj>
              </mc:Choice>
              <mc:Fallback>
                <p:oleObj name="Equation" r:id="rId5" imgW="167616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35512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74892"/>
              </p:ext>
            </p:extLst>
          </p:nvPr>
        </p:nvGraphicFramePr>
        <p:xfrm>
          <a:off x="457200" y="5257800"/>
          <a:ext cx="57594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25" name="Equation" r:id="rId7" imgW="2717640" imgH="419040" progId="Equation.DSMT4">
                  <p:embed/>
                </p:oleObj>
              </mc:Choice>
              <mc:Fallback>
                <p:oleObj name="Equation" r:id="rId7" imgW="271764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257800"/>
                        <a:ext cx="575945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29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2414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 Tuning Example: </a:t>
            </a:r>
            <a:br>
              <a:rPr lang="en-US" dirty="0"/>
            </a:br>
            <a:r>
              <a:rPr lang="en-US" dirty="0"/>
              <a:t>1.36 Hz Lead-Lag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868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In designing a lead-lag of the form</a:t>
            </a:r>
            <a:br>
              <a:rPr lang="en-US" sz="3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000" dirty="0"/>
              <a:t>to have a specified phase shift of </a:t>
            </a:r>
            <a:r>
              <a:rPr lang="en-US" sz="3000" dirty="0">
                <a:sym typeface="Symbol"/>
              </a:rPr>
              <a:t> at a frequency f</a:t>
            </a:r>
          </a:p>
          <a:p>
            <a:r>
              <a:rPr lang="en-US" sz="3000" dirty="0">
                <a:sym typeface="Symbol"/>
              </a:rPr>
              <a:t>The value of </a:t>
            </a:r>
            <a:r>
              <a:rPr lang="en-US" sz="3000" dirty="0">
                <a:latin typeface="Symbol" panose="05050102010706020507" pitchFamily="18" charset="2"/>
                <a:sym typeface="Symbol"/>
              </a:rPr>
              <a:t>a</a:t>
            </a:r>
            <a:r>
              <a:rPr lang="en-US" sz="3000" dirty="0">
                <a:sym typeface="Symbol"/>
              </a:rPr>
              <a:t> is </a:t>
            </a: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In our example with  = 50 then  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385245"/>
              </p:ext>
            </p:extLst>
          </p:nvPr>
        </p:nvGraphicFramePr>
        <p:xfrm>
          <a:off x="1219200" y="1676400"/>
          <a:ext cx="21193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9" name="Equation" r:id="rId3" imgW="1091880" imgH="431640" progId="Equation.DSMT4">
                  <p:embed/>
                </p:oleObj>
              </mc:Choice>
              <mc:Fallback>
                <p:oleObj name="Equation" r:id="rId3" imgW="1091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676400"/>
                        <a:ext cx="211931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884513"/>
              </p:ext>
            </p:extLst>
          </p:nvPr>
        </p:nvGraphicFramePr>
        <p:xfrm>
          <a:off x="990600" y="3657600"/>
          <a:ext cx="35512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0" name="Equation" r:id="rId5" imgW="1676160" imgH="431640" progId="Equation.DSMT4">
                  <p:embed/>
                </p:oleObj>
              </mc:Choice>
              <mc:Fallback>
                <p:oleObj name="Equation" r:id="rId5" imgW="1676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35512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153871"/>
              </p:ext>
            </p:extLst>
          </p:nvPr>
        </p:nvGraphicFramePr>
        <p:xfrm>
          <a:off x="914400" y="5181600"/>
          <a:ext cx="57594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1" name="Equation" r:id="rId7" imgW="2717640" imgH="419040" progId="Equation.DSMT4">
                  <p:embed/>
                </p:oleObj>
              </mc:Choice>
              <mc:Fallback>
                <p:oleObj name="Equation" r:id="rId7" imgW="2717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81600"/>
                        <a:ext cx="575945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0429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 Tuning Example: </a:t>
            </a:r>
            <a:br>
              <a:rPr lang="en-US" dirty="0"/>
            </a:br>
            <a:r>
              <a:rPr lang="en-US" dirty="0"/>
              <a:t>1.36 Hz Lead-Lag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Hence T</a:t>
            </a:r>
            <a:r>
              <a:rPr lang="en-US" sz="3000" baseline="-25000" dirty="0"/>
              <a:t>1</a:t>
            </a:r>
            <a:r>
              <a:rPr lang="en-US" sz="3000" dirty="0"/>
              <a:t>=T</a:t>
            </a:r>
            <a:r>
              <a:rPr lang="en-US" sz="3000" baseline="-25000" dirty="0"/>
              <a:t>3</a:t>
            </a:r>
            <a:r>
              <a:rPr lang="en-US" sz="3000" dirty="0"/>
              <a:t>=0.321, T</a:t>
            </a:r>
            <a:r>
              <a:rPr lang="en-US" sz="3000" baseline="-25000" dirty="0"/>
              <a:t>2</a:t>
            </a:r>
            <a:r>
              <a:rPr lang="en-US" sz="3000" dirty="0"/>
              <a:t>=T</a:t>
            </a:r>
            <a:r>
              <a:rPr lang="en-US" sz="3000" baseline="-25000" dirty="0"/>
              <a:t>4</a:t>
            </a:r>
            <a:r>
              <a:rPr lang="en-US" sz="3000" dirty="0"/>
              <a:t>=0.042.  We’ll assumed T</a:t>
            </a:r>
            <a:r>
              <a:rPr lang="en-US" sz="3000" baseline="-25000" dirty="0"/>
              <a:t>6</a:t>
            </a:r>
            <a:r>
              <a:rPr lang="en-US" sz="3000" dirty="0"/>
              <a:t>=0, and T</a:t>
            </a:r>
            <a:r>
              <a:rPr lang="en-US" sz="3000" baseline="-25000" dirty="0"/>
              <a:t>5</a:t>
            </a:r>
            <a:r>
              <a:rPr lang="en-US" sz="3000" dirty="0"/>
              <a:t>=10, and A</a:t>
            </a:r>
            <a:r>
              <a:rPr lang="en-US" sz="3000" baseline="-25000" dirty="0"/>
              <a:t>1</a:t>
            </a:r>
            <a:r>
              <a:rPr lang="en-US" sz="3000" dirty="0"/>
              <a:t>=A</a:t>
            </a:r>
            <a:r>
              <a:rPr lang="en-US" sz="3000" baseline="-25000" dirty="0"/>
              <a:t>2</a:t>
            </a:r>
            <a:r>
              <a:rPr lang="en-US" sz="3000" dirty="0"/>
              <a:t>=0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000" dirty="0"/>
              <a:t>The last step is to determine K</a:t>
            </a:r>
            <a:r>
              <a:rPr lang="en-US" sz="3000" baseline="-25000" dirty="0"/>
              <a:t>s</a:t>
            </a:r>
            <a:r>
              <a:rPr lang="en-US" sz="3000" dirty="0"/>
              <a:t>.  This is done by finding the value of K</a:t>
            </a:r>
            <a:r>
              <a:rPr lang="en-US" sz="3000" baseline="-25000" dirty="0"/>
              <a:t>s</a:t>
            </a:r>
            <a:r>
              <a:rPr lang="en-US" sz="3000" dirty="0"/>
              <a:t> at just causes instability (i.e., K</a:t>
            </a:r>
            <a:r>
              <a:rPr lang="en-US" sz="3000" baseline="-25000" dirty="0"/>
              <a:t>INST</a:t>
            </a:r>
            <a:r>
              <a:rPr lang="en-US" sz="3000" dirty="0"/>
              <a:t>), and then setting K</a:t>
            </a:r>
            <a:r>
              <a:rPr lang="en-US" sz="3000" baseline="-25000" dirty="0"/>
              <a:t>s</a:t>
            </a:r>
            <a:r>
              <a:rPr lang="en-US" sz="3000" dirty="0"/>
              <a:t> to about 1/3 of this value</a:t>
            </a:r>
          </a:p>
          <a:p>
            <a:pPr lvl="1"/>
            <a:r>
              <a:rPr lang="en-US" sz="2600" dirty="0"/>
              <a:t>Instability is easiest to see by plotting the output (V</a:t>
            </a:r>
            <a:r>
              <a:rPr lang="en-US" sz="2600" baseline="-25000" dirty="0"/>
              <a:t>ST</a:t>
            </a:r>
            <a:r>
              <a:rPr lang="en-US" sz="2600" dirty="0"/>
              <a:t>) value for the stabilizer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t="64581" r="21304" b="15367"/>
          <a:stretch/>
        </p:blipFill>
        <p:spPr bwMode="auto">
          <a:xfrm>
            <a:off x="1066800" y="2209800"/>
            <a:ext cx="60198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7996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 Tuning Example: </a:t>
            </a:r>
            <a:br>
              <a:rPr lang="en-US" dirty="0"/>
            </a:br>
            <a:r>
              <a:rPr lang="en-US" dirty="0"/>
              <a:t>Setting the Values for Gen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Instability occurs with KS = 55, hence the optimal value is about 55/3=18.3 </a:t>
            </a:r>
          </a:p>
          <a:p>
            <a:r>
              <a:rPr lang="en-US" dirty="0"/>
              <a:t>This increases the damping from 5% to about 16.7% 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541421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26802" y="4267200"/>
            <a:ext cx="2843123" cy="830997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0" kern="0" dirty="0">
                <a:solidFill>
                  <a:srgbClr val="1E0000"/>
                </a:solidFill>
                <a:latin typeface="+mn-lt"/>
              </a:rPr>
              <a:t>This is saved as case</a:t>
            </a:r>
            <a:br>
              <a:rPr lang="en-US" b="0" kern="0" dirty="0">
                <a:solidFill>
                  <a:srgbClr val="1E0000"/>
                </a:solidFill>
                <a:latin typeface="+mn-lt"/>
              </a:rPr>
            </a:br>
            <a:r>
              <a:rPr lang="en-US" kern="0" dirty="0">
                <a:solidFill>
                  <a:srgbClr val="1E0000"/>
                </a:solidFill>
                <a:latin typeface="+mn-lt"/>
              </a:rPr>
              <a:t>WSCC_9bus_Stab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9542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 Tuning Example: </a:t>
            </a:r>
            <a:br>
              <a:rPr lang="en-US" dirty="0"/>
            </a:br>
            <a:r>
              <a:rPr lang="en-US" dirty="0"/>
              <a:t>Setting the Values for Gen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/>
              <a:t>The procedure can be repeated to set the values for the bus 3 generator, where we need a total of 68 degrees of compensation, or 34 per lead-lag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000" dirty="0"/>
              <a:t>The values are </a:t>
            </a:r>
            <a:r>
              <a:rPr lang="en-US" sz="3000" i="1" dirty="0">
                <a:latin typeface="Symbol" panose="05050102010706020507" pitchFamily="18" charset="2"/>
              </a:rPr>
              <a:t>a </a:t>
            </a:r>
            <a:r>
              <a:rPr lang="en-US" sz="3000" dirty="0"/>
              <a:t>= 0.283, T</a:t>
            </a:r>
            <a:r>
              <a:rPr lang="en-US" sz="3000" baseline="-25000" dirty="0"/>
              <a:t>1</a:t>
            </a:r>
            <a:r>
              <a:rPr lang="en-US" sz="3000" dirty="0"/>
              <a:t>=0.22, T</a:t>
            </a:r>
            <a:r>
              <a:rPr lang="en-US" sz="3000" baseline="-25000" dirty="0"/>
              <a:t>2</a:t>
            </a:r>
            <a:r>
              <a:rPr lang="en-US" sz="3000" dirty="0"/>
              <a:t>=0.062, K</a:t>
            </a:r>
            <a:r>
              <a:rPr lang="en-US" sz="3000" baseline="-25000" dirty="0"/>
              <a:t>S</a:t>
            </a:r>
            <a:r>
              <a:rPr lang="en-US" sz="3000" dirty="0"/>
              <a:t> for the verge of instability is 36,  so K</a:t>
            </a:r>
            <a:r>
              <a:rPr lang="en-US" sz="3000" baseline="-25000" dirty="0"/>
              <a:t>S</a:t>
            </a:r>
            <a:r>
              <a:rPr lang="en-US" sz="3000" dirty="0"/>
              <a:t> optimal is 12.  </a:t>
            </a:r>
          </a:p>
          <a:p>
            <a:endParaRPr lang="en-US" sz="3000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4" y="2895600"/>
            <a:ext cx="5562600" cy="191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1757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 Tuning Example:</a:t>
            </a:r>
            <a:br>
              <a:rPr lang="en-US" dirty="0"/>
            </a:br>
            <a:r>
              <a:rPr lang="en-US" dirty="0"/>
              <a:t>Final Solution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0842"/>
            <a:ext cx="57150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0877" y="1752600"/>
            <a:ext cx="2385923" cy="1938992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0" kern="0" dirty="0">
                <a:solidFill>
                  <a:srgbClr val="1E0000"/>
                </a:solidFill>
                <a:latin typeface="+mn-lt"/>
              </a:rPr>
              <a:t>With stabilizers at buses 2 and 3 the damping has been increased to 25.7%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5387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 Adding a PSS to a 42 Bus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86800" cy="1847491"/>
          </a:xfrm>
        </p:spPr>
        <p:txBody>
          <a:bodyPr>
            <a:noAutofit/>
          </a:bodyPr>
          <a:lstStyle/>
          <a:p>
            <a:r>
              <a:rPr lang="en-US" dirty="0"/>
              <a:t>Goal is to try to improve damping by adding one PSS1A at a large generator at Lion345 (bus 42)</a:t>
            </a:r>
          </a:p>
          <a:p>
            <a:pPr lvl="1"/>
            <a:r>
              <a:rPr lang="en-US" dirty="0"/>
              <a:t>Example event is a three-phase fault is applied to the middle of the 345 kV transmission line between Prairie (bus 22) and Hawk (bus 3) with both ends opened at 0.05 seconds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" r="24996"/>
          <a:stretch/>
        </p:blipFill>
        <p:spPr>
          <a:xfrm>
            <a:off x="609600" y="3447691"/>
            <a:ext cx="5029200" cy="30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3962400"/>
            <a:ext cx="2385923" cy="1200329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0" kern="0" dirty="0">
                <a:solidFill>
                  <a:srgbClr val="1E0000"/>
                </a:solidFill>
                <a:latin typeface="+mn-lt"/>
              </a:rPr>
              <a:t>The starting case name is</a:t>
            </a:r>
            <a:br>
              <a:rPr lang="en-US" b="0" kern="0" dirty="0">
                <a:solidFill>
                  <a:srgbClr val="1E0000"/>
                </a:solidFill>
                <a:latin typeface="+mn-lt"/>
              </a:rPr>
            </a:br>
            <a:r>
              <a:rPr lang="en-US" kern="0" dirty="0">
                <a:solidFill>
                  <a:srgbClr val="1E0000"/>
                </a:solidFill>
                <a:latin typeface="+mn-lt"/>
              </a:rPr>
              <a:t>Bus42_PSS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5275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Decide Generators to Tune and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86800" cy="1219200"/>
          </a:xfrm>
        </p:spPr>
        <p:txBody>
          <a:bodyPr>
            <a:normAutofit fontScale="92500"/>
          </a:bodyPr>
          <a:lstStyle/>
          <a:p>
            <a:r>
              <a:rPr lang="en-US" dirty="0"/>
              <a:t>Generator speeds and rotor angles are observed to have a poorly damped oscillation around 0.6 Hz.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4271663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692" y="2286000"/>
            <a:ext cx="428110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23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Response Quantified Using Modal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92" y="1399713"/>
            <a:ext cx="8001000" cy="49547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2534" y="5495351"/>
            <a:ext cx="4114800" cy="830997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0" kern="0" dirty="0">
                <a:solidFill>
                  <a:srgbClr val="1E0000"/>
                </a:solidFill>
                <a:latin typeface="+mn-lt"/>
              </a:rPr>
              <a:t>For 0.6 Hz mode the damping is 2.89%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2893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Determine Phase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86800" cy="31661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Using a </a:t>
            </a:r>
            <a:r>
              <a:rPr lang="en-US" dirty="0" err="1"/>
              <a:t>SignalStabStabilizer</a:t>
            </a:r>
            <a:r>
              <a:rPr lang="en-US" dirty="0"/>
              <a:t> at bus 42 (Lion345), the phase lag of the generator’s speed, relative to the stabilizer input is 199 degrees; flipping the sign requires phase compensation of 19 degrees or 9.5 per lead-lag</a:t>
            </a:r>
          </a:p>
          <a:p>
            <a:r>
              <a:rPr lang="en-US" dirty="0"/>
              <a:t>Values are  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 = 0.72;  for 0.6 Hz, T</a:t>
            </a:r>
            <a:r>
              <a:rPr lang="en-US" baseline="-25000" dirty="0"/>
              <a:t>1</a:t>
            </a:r>
            <a:r>
              <a:rPr lang="en-US" dirty="0"/>
              <a:t>= 0.313, T</a:t>
            </a:r>
            <a:r>
              <a:rPr lang="en-US" baseline="-25000" dirty="0"/>
              <a:t>2</a:t>
            </a:r>
            <a:r>
              <a:rPr lang="en-US" dirty="0"/>
              <a:t>=0.225; set T</a:t>
            </a:r>
            <a:r>
              <a:rPr lang="en-US" baseline="-25000" dirty="0"/>
              <a:t>3</a:t>
            </a:r>
            <a:r>
              <a:rPr lang="en-US" dirty="0"/>
              <a:t> and T</a:t>
            </a:r>
            <a:r>
              <a:rPr lang="en-US" baseline="-25000" dirty="0"/>
              <a:t>4</a:t>
            </a:r>
            <a:r>
              <a:rPr lang="en-US" dirty="0"/>
              <a:t> to match; gain at instability is about 450, so the gain is set to 150.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t="64584" r="21304" b="14238"/>
          <a:stretch/>
        </p:blipFill>
        <p:spPr bwMode="auto">
          <a:xfrm>
            <a:off x="838200" y="3810000"/>
            <a:ext cx="617437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020901"/>
            <a:ext cx="8077201" cy="830997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0" kern="0" dirty="0">
                <a:solidFill>
                  <a:srgbClr val="1E0000"/>
                </a:solidFill>
                <a:latin typeface="+mn-lt"/>
              </a:rPr>
              <a:t>The case with the test signal is </a:t>
            </a:r>
            <a:r>
              <a:rPr lang="en-US" b="1" kern="0" dirty="0">
                <a:solidFill>
                  <a:srgbClr val="1E0000"/>
                </a:solidFill>
                <a:latin typeface="+mn-lt"/>
              </a:rPr>
              <a:t>Bus42_PSS_Test</a:t>
            </a:r>
          </a:p>
          <a:p>
            <a:pPr marL="0" lvl="1"/>
            <a:r>
              <a:rPr lang="en-US" b="0" kern="0" dirty="0">
                <a:solidFill>
                  <a:srgbClr val="1E0000"/>
                </a:solidFill>
                <a:latin typeface="+mn-lt"/>
              </a:rPr>
              <a:t>Adding this single stabilizer increases the damping to 4.24% </a:t>
            </a:r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537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Stabilizer (PSS) Models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5800" y="1447800"/>
            <a:ext cx="8039100" cy="5010150"/>
            <a:chOff x="152400" y="1466850"/>
            <a:chExt cx="8039100" cy="5010150"/>
          </a:xfrm>
        </p:grpSpPr>
        <p:pic>
          <p:nvPicPr>
            <p:cNvPr id="10" name="Picture 9" descr="C:\pw\version.150\SimulatorHelp\Content\image\Transient_Overview_Generator_Model_Relationships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1466850"/>
              <a:ext cx="6477000" cy="339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152400" y="4876800"/>
              <a:ext cx="8039100" cy="1600200"/>
              <a:chOff x="152400" y="4876800"/>
              <a:chExt cx="8039100" cy="1600200"/>
            </a:xfrm>
          </p:grpSpPr>
          <p:pic>
            <p:nvPicPr>
              <p:cNvPr id="12" name="Picture 11" descr="C:\pw\version.150\SimulatorHelp\Content\image\Transient_Overview_Generator_Model_Relationships_Equations.gif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44186" b="50920"/>
              <a:stretch>
                <a:fillRect/>
              </a:stretch>
            </p:blipFill>
            <p:spPr bwMode="auto">
              <a:xfrm>
                <a:off x="152400" y="4953000"/>
                <a:ext cx="27432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2" descr="C:\pw\version.150\SimulatorHelp\Content\image\Transient_Overview_Generator_Model_Relationships_Equations.gif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9080"/>
              <a:stretch>
                <a:fillRect/>
              </a:stretch>
            </p:blipFill>
            <p:spPr bwMode="auto">
              <a:xfrm>
                <a:off x="3276600" y="4876800"/>
                <a:ext cx="4914900" cy="158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267200" y="3505200"/>
            <a:ext cx="2895600" cy="1600200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28575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hangingPunct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324600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5082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Example 2: Determine Phase Compensation Other 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and tuning three more stabilizers (at Grafton345 and the two units at Lake345) increases the damping to 8.16%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4633891" cy="340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5000" y="2590800"/>
            <a:ext cx="2895600" cy="1938992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0" kern="0" dirty="0">
                <a:solidFill>
                  <a:srgbClr val="1E0000"/>
                </a:solidFill>
                <a:latin typeface="+mn-lt"/>
              </a:rPr>
              <a:t>However, these</a:t>
            </a:r>
            <a:br>
              <a:rPr lang="en-US" b="0" kern="0" dirty="0">
                <a:solidFill>
                  <a:srgbClr val="1E0000"/>
                </a:solidFill>
                <a:latin typeface="+mn-lt"/>
              </a:rPr>
            </a:br>
            <a:r>
              <a:rPr lang="en-US" b="0" kern="0" dirty="0">
                <a:solidFill>
                  <a:srgbClr val="1E0000"/>
                </a:solidFill>
                <a:latin typeface="+mn-lt"/>
              </a:rPr>
              <a:t>changes are impacting</a:t>
            </a:r>
            <a:br>
              <a:rPr lang="en-US" b="0" kern="0" dirty="0">
                <a:solidFill>
                  <a:srgbClr val="1E0000"/>
                </a:solidFill>
                <a:latin typeface="+mn-lt"/>
              </a:rPr>
            </a:br>
            <a:r>
              <a:rPr lang="en-US" b="0" kern="0" dirty="0">
                <a:solidFill>
                  <a:srgbClr val="1E0000"/>
                </a:solidFill>
                <a:latin typeface="+mn-lt"/>
              </a:rPr>
              <a:t>modes in other</a:t>
            </a:r>
            <a:br>
              <a:rPr lang="en-US" b="0" kern="0" dirty="0">
                <a:solidFill>
                  <a:srgbClr val="1E0000"/>
                </a:solidFill>
                <a:latin typeface="+mn-lt"/>
              </a:rPr>
            </a:br>
            <a:r>
              <a:rPr lang="en-US" b="0" kern="0" dirty="0">
                <a:solidFill>
                  <a:srgbClr val="1E0000"/>
                </a:solidFill>
                <a:latin typeface="+mn-lt"/>
              </a:rPr>
              <a:t>areas of the system</a:t>
            </a:r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6963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Stability Phenomena and Tools 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534924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Large Disturbance Stability (Non-linear Model)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Small Disturbance Stability (Linear Model)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Structural Stability (Non-linear Model)                    Loss of stability due to parameter variations.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u="sng" dirty="0"/>
              <a:t>Tools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Simulation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Repetitive time-domain simulations are required to find critical parameter values, such as clearing time of circuit breakers.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Direct methods using </a:t>
            </a:r>
            <a:r>
              <a:rPr lang="en-US" altLang="en-US" dirty="0" err="1"/>
              <a:t>Lyapunov</a:t>
            </a:r>
            <a:r>
              <a:rPr lang="en-US" altLang="en-US" dirty="0"/>
              <a:t>-based theory (Also called Transient Energy Function (TEF) methods)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Can be useful for screening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Sensitivity based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40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9274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Transient Energy Function (TEF) Techniques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5486400"/>
          </a:xfrm>
        </p:spPr>
        <p:txBody>
          <a:bodyPr/>
          <a:lstStyle/>
          <a:p>
            <a:r>
              <a:rPr lang="en-US" altLang="en-US" dirty="0"/>
              <a:t>No repeated simulations are involved.</a:t>
            </a:r>
            <a:endParaRPr lang="en-US" altLang="en-US" sz="900" dirty="0"/>
          </a:p>
          <a:p>
            <a:r>
              <a:rPr lang="en-US" altLang="en-US" dirty="0"/>
              <a:t>Limited somewhat by modeling complexity.</a:t>
            </a:r>
            <a:endParaRPr lang="en-US" altLang="en-US" sz="900" dirty="0"/>
          </a:p>
          <a:p>
            <a:r>
              <a:rPr lang="en-US" altLang="en-US" dirty="0"/>
              <a:t>Energy of the system used as </a:t>
            </a:r>
            <a:r>
              <a:rPr lang="en-US" altLang="en-US" dirty="0" err="1"/>
              <a:t>Lyapunov</a:t>
            </a:r>
            <a:r>
              <a:rPr lang="en-US" altLang="en-US" dirty="0"/>
              <a:t> function.</a:t>
            </a:r>
            <a:endParaRPr lang="en-US" altLang="en-US" sz="900" dirty="0"/>
          </a:p>
          <a:p>
            <a:r>
              <a:rPr lang="en-US" altLang="en-US" dirty="0"/>
              <a:t>Computing energy at the “controlling” unstable equilibrium point (CUEP) (critical energy).</a:t>
            </a:r>
            <a:endParaRPr lang="en-US" altLang="en-US" sz="900" dirty="0"/>
          </a:p>
          <a:p>
            <a:r>
              <a:rPr lang="en-US" altLang="en-US" dirty="0"/>
              <a:t>CUEP defines the mode of instability for a particular fault.</a:t>
            </a:r>
            <a:endParaRPr lang="en-US" altLang="en-US" sz="900" dirty="0"/>
          </a:p>
          <a:p>
            <a:r>
              <a:rPr lang="en-US" altLang="en-US" dirty="0"/>
              <a:t>Computing critical energy is </a:t>
            </a:r>
            <a:r>
              <a:rPr lang="en-US" altLang="en-US" u="sng" dirty="0"/>
              <a:t>not</a:t>
            </a:r>
            <a:r>
              <a:rPr lang="en-US" altLang="en-US" dirty="0"/>
              <a:t> easy.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41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5171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Judging Stability / Instability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838200" y="6248400"/>
            <a:ext cx="6934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/>
              <a:t>Stability is judged by Relative Rotor Angles.</a:t>
            </a:r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838200" y="13716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Monitor Rotor Angles</a:t>
            </a:r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6019800" y="3505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(b) Stable</a:t>
            </a: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1447800" y="3505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(a) Stable</a:t>
            </a: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1219200" y="58674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(c) Unstable</a:t>
            </a:r>
          </a:p>
        </p:txBody>
      </p:sp>
      <p:sp>
        <p:nvSpPr>
          <p:cNvPr id="185353" name="Rectangle 9"/>
          <p:cNvSpPr>
            <a:spLocks noChangeArrowheads="1"/>
          </p:cNvSpPr>
          <p:nvPr/>
        </p:nvSpPr>
        <p:spPr bwMode="auto">
          <a:xfrm>
            <a:off x="5943600" y="5791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(d) Unstable</a:t>
            </a:r>
          </a:p>
        </p:txBody>
      </p:sp>
      <p:pic>
        <p:nvPicPr>
          <p:cNvPr id="185354" name="Picture 10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4227513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5" name="Picture 11" descr="Untitle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9384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6" name="Picture 12" descr="Untitled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229235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7" name="Picture 13" descr="Untitled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2530475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42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484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Mathematical Formulation</a:t>
            </a:r>
          </a:p>
        </p:txBody>
      </p:sp>
      <p:sp>
        <p:nvSpPr>
          <p:cNvPr id="1863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05800" cy="4267200"/>
          </a:xfrm>
        </p:spPr>
        <p:txBody>
          <a:bodyPr/>
          <a:lstStyle/>
          <a:p>
            <a:r>
              <a:rPr lang="en-US" altLang="en-US" dirty="0"/>
              <a:t>A power system undergoing a disturbance (fault, </a:t>
            </a:r>
            <a:r>
              <a:rPr lang="en-US" altLang="en-US" dirty="0" err="1"/>
              <a:t>etc</a:t>
            </a:r>
            <a:r>
              <a:rPr lang="en-US" altLang="en-US" dirty="0"/>
              <a:t>), followed by clearing of the fault, has the following model</a:t>
            </a:r>
          </a:p>
          <a:p>
            <a:endParaRPr lang="en-US" altLang="en-US" sz="4800" dirty="0"/>
          </a:p>
          <a:p>
            <a:endParaRPr lang="en-US" altLang="en-US" dirty="0"/>
          </a:p>
          <a:p>
            <a:pPr lvl="1"/>
            <a:r>
              <a:rPr lang="en-US" altLang="en-US" dirty="0"/>
              <a:t>(1) Prior to fault (Pre-fault)</a:t>
            </a:r>
          </a:p>
          <a:p>
            <a:pPr lvl="1"/>
            <a:r>
              <a:rPr lang="en-US" altLang="en-US" dirty="0"/>
              <a:t>(2) During fault (Fault-on or faulted)</a:t>
            </a:r>
          </a:p>
          <a:p>
            <a:pPr lvl="1"/>
            <a:r>
              <a:rPr lang="en-US" altLang="en-US" dirty="0"/>
              <a:t>(3) After the fault (Post-fault)</a:t>
            </a:r>
          </a:p>
        </p:txBody>
      </p:sp>
      <p:graphicFrame>
        <p:nvGraphicFramePr>
          <p:cNvPr id="186397" name="Object 1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217752"/>
              </p:ext>
            </p:extLst>
          </p:nvPr>
        </p:nvGraphicFramePr>
        <p:xfrm>
          <a:off x="2020161" y="2286000"/>
          <a:ext cx="3859213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1" name="Equation" r:id="rId3" imgW="1917360" imgH="723600" progId="Equation.DSMT4">
                  <p:embed/>
                </p:oleObj>
              </mc:Choice>
              <mc:Fallback>
                <p:oleObj name="Equation" r:id="rId3" imgW="19173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161" y="2286000"/>
                        <a:ext cx="3859213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57200" y="5473700"/>
            <a:ext cx="8001000" cy="1143000"/>
            <a:chOff x="914400" y="5715000"/>
            <a:chExt cx="8001000" cy="1143000"/>
          </a:xfrm>
        </p:grpSpPr>
        <p:sp>
          <p:nvSpPr>
            <p:cNvPr id="186372" name="Line 1028"/>
            <p:cNvSpPr>
              <a:spLocks noChangeShapeType="1"/>
            </p:cNvSpPr>
            <p:nvPr/>
          </p:nvSpPr>
          <p:spPr bwMode="auto">
            <a:xfrm>
              <a:off x="1066800" y="63246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73" name="Line 1029"/>
            <p:cNvSpPr>
              <a:spLocks noChangeShapeType="1"/>
            </p:cNvSpPr>
            <p:nvPr/>
          </p:nvSpPr>
          <p:spPr bwMode="auto">
            <a:xfrm>
              <a:off x="1066800" y="5715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74" name="Line 1030"/>
            <p:cNvSpPr>
              <a:spLocks noChangeShapeType="1"/>
            </p:cNvSpPr>
            <p:nvPr/>
          </p:nvSpPr>
          <p:spPr bwMode="auto">
            <a:xfrm>
              <a:off x="1676400" y="5715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75" name="Line 1031"/>
            <p:cNvSpPr>
              <a:spLocks noChangeShapeType="1"/>
            </p:cNvSpPr>
            <p:nvPr/>
          </p:nvSpPr>
          <p:spPr bwMode="auto">
            <a:xfrm>
              <a:off x="4953000" y="5715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76" name="Line 1032"/>
            <p:cNvSpPr>
              <a:spLocks noChangeShapeType="1"/>
            </p:cNvSpPr>
            <p:nvPr/>
          </p:nvSpPr>
          <p:spPr bwMode="auto">
            <a:xfrm>
              <a:off x="3581400" y="5715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78" name="Line 1034"/>
            <p:cNvSpPr>
              <a:spLocks noChangeShapeType="1"/>
            </p:cNvSpPr>
            <p:nvPr/>
          </p:nvSpPr>
          <p:spPr bwMode="auto">
            <a:xfrm>
              <a:off x="3581400" y="60198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79" name="Line 1035"/>
            <p:cNvSpPr>
              <a:spLocks noChangeShapeType="1"/>
            </p:cNvSpPr>
            <p:nvPr/>
          </p:nvSpPr>
          <p:spPr bwMode="auto">
            <a:xfrm>
              <a:off x="7467600" y="5715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80" name="Line 1036"/>
            <p:cNvSpPr>
              <a:spLocks noChangeShapeType="1"/>
            </p:cNvSpPr>
            <p:nvPr/>
          </p:nvSpPr>
          <p:spPr bwMode="auto">
            <a:xfrm>
              <a:off x="6019800" y="5715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81" name="Line 1037"/>
            <p:cNvSpPr>
              <a:spLocks noChangeShapeType="1"/>
            </p:cNvSpPr>
            <p:nvPr/>
          </p:nvSpPr>
          <p:spPr bwMode="auto">
            <a:xfrm>
              <a:off x="6019800" y="6019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82" name="Line 1038"/>
            <p:cNvSpPr>
              <a:spLocks noChangeShapeType="1"/>
            </p:cNvSpPr>
            <p:nvPr/>
          </p:nvSpPr>
          <p:spPr bwMode="auto">
            <a:xfrm>
              <a:off x="7162800" y="6019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83" name="Rectangle 1039"/>
            <p:cNvSpPr>
              <a:spLocks noChangeArrowheads="1"/>
            </p:cNvSpPr>
            <p:nvPr/>
          </p:nvSpPr>
          <p:spPr bwMode="auto">
            <a:xfrm>
              <a:off x="4648200" y="5943600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/>
                <a:t>X</a:t>
              </a:r>
            </a:p>
          </p:txBody>
        </p:sp>
        <p:sp>
          <p:nvSpPr>
            <p:cNvPr id="186384" name="Rectangle 1040"/>
            <p:cNvSpPr>
              <a:spLocks noChangeArrowheads="1"/>
            </p:cNvSpPr>
            <p:nvPr/>
          </p:nvSpPr>
          <p:spPr bwMode="auto">
            <a:xfrm>
              <a:off x="3733800" y="5943600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/>
                <a:t>X</a:t>
              </a:r>
            </a:p>
          </p:txBody>
        </p:sp>
        <p:sp>
          <p:nvSpPr>
            <p:cNvPr id="186388" name="Freeform 1044"/>
            <p:cNvSpPr>
              <a:spLocks/>
            </p:cNvSpPr>
            <p:nvPr/>
          </p:nvSpPr>
          <p:spPr bwMode="auto">
            <a:xfrm>
              <a:off x="3619500" y="6007100"/>
              <a:ext cx="190500" cy="457200"/>
            </a:xfrm>
            <a:custGeom>
              <a:avLst/>
              <a:gdLst>
                <a:gd name="T0" fmla="*/ 32 w 120"/>
                <a:gd name="T1" fmla="*/ 0 h 288"/>
                <a:gd name="T2" fmla="*/ 0 w 120"/>
                <a:gd name="T3" fmla="*/ 88 h 288"/>
                <a:gd name="T4" fmla="*/ 64 w 120"/>
                <a:gd name="T5" fmla="*/ 200 h 288"/>
                <a:gd name="T6" fmla="*/ 112 w 120"/>
                <a:gd name="T7" fmla="*/ 216 h 288"/>
                <a:gd name="T8" fmla="*/ 96 w 120"/>
                <a:gd name="T9" fmla="*/ 264 h 288"/>
                <a:gd name="T10" fmla="*/ 80 w 12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88">
                  <a:moveTo>
                    <a:pt x="32" y="0"/>
                  </a:moveTo>
                  <a:cubicBezTo>
                    <a:pt x="25" y="37"/>
                    <a:pt x="20" y="58"/>
                    <a:pt x="0" y="88"/>
                  </a:cubicBezTo>
                  <a:cubicBezTo>
                    <a:pt x="97" y="100"/>
                    <a:pt x="74" y="97"/>
                    <a:pt x="64" y="200"/>
                  </a:cubicBezTo>
                  <a:cubicBezTo>
                    <a:pt x="80" y="205"/>
                    <a:pt x="104" y="201"/>
                    <a:pt x="112" y="216"/>
                  </a:cubicBezTo>
                  <a:cubicBezTo>
                    <a:pt x="120" y="231"/>
                    <a:pt x="105" y="250"/>
                    <a:pt x="96" y="264"/>
                  </a:cubicBezTo>
                  <a:cubicBezTo>
                    <a:pt x="91" y="272"/>
                    <a:pt x="80" y="288"/>
                    <a:pt x="80" y="28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89" name="Freeform 1045"/>
            <p:cNvSpPr>
              <a:spLocks/>
            </p:cNvSpPr>
            <p:nvPr/>
          </p:nvSpPr>
          <p:spPr bwMode="auto">
            <a:xfrm>
              <a:off x="3683000" y="6451600"/>
              <a:ext cx="165100" cy="1588"/>
            </a:xfrm>
            <a:custGeom>
              <a:avLst/>
              <a:gdLst>
                <a:gd name="T0" fmla="*/ 0 w 104"/>
                <a:gd name="T1" fmla="*/ 0 h 1"/>
                <a:gd name="T2" fmla="*/ 104 w 10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">
                  <a:moveTo>
                    <a:pt x="0" y="0"/>
                  </a:moveTo>
                  <a:cubicBezTo>
                    <a:pt x="35" y="0"/>
                    <a:pt x="69" y="0"/>
                    <a:pt x="10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92" name="Freeform 1048"/>
            <p:cNvSpPr>
              <a:spLocks/>
            </p:cNvSpPr>
            <p:nvPr/>
          </p:nvSpPr>
          <p:spPr bwMode="auto">
            <a:xfrm>
              <a:off x="3683000" y="6461125"/>
              <a:ext cx="190500" cy="28575"/>
            </a:xfrm>
            <a:custGeom>
              <a:avLst/>
              <a:gdLst>
                <a:gd name="T0" fmla="*/ 0 w 120"/>
                <a:gd name="T1" fmla="*/ 18 h 18"/>
                <a:gd name="T2" fmla="*/ 120 w 120"/>
                <a:gd name="T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" h="18">
                  <a:moveTo>
                    <a:pt x="0" y="18"/>
                  </a:moveTo>
                  <a:cubicBezTo>
                    <a:pt x="54" y="0"/>
                    <a:pt x="16" y="10"/>
                    <a:pt x="120" y="1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93" name="Freeform 1049"/>
            <p:cNvSpPr>
              <a:spLocks/>
            </p:cNvSpPr>
            <p:nvPr/>
          </p:nvSpPr>
          <p:spPr bwMode="auto">
            <a:xfrm>
              <a:off x="3695700" y="6515100"/>
              <a:ext cx="165100" cy="1588"/>
            </a:xfrm>
            <a:custGeom>
              <a:avLst/>
              <a:gdLst>
                <a:gd name="T0" fmla="*/ 0 w 104"/>
                <a:gd name="T1" fmla="*/ 0 h 1"/>
                <a:gd name="T2" fmla="*/ 104 w 10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">
                  <a:moveTo>
                    <a:pt x="0" y="0"/>
                  </a:moveTo>
                  <a:cubicBezTo>
                    <a:pt x="35" y="0"/>
                    <a:pt x="69" y="0"/>
                    <a:pt x="10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403" name="Rectangle 1059"/>
            <p:cNvSpPr>
              <a:spLocks noChangeArrowheads="1"/>
            </p:cNvSpPr>
            <p:nvPr/>
          </p:nvSpPr>
          <p:spPr bwMode="auto">
            <a:xfrm>
              <a:off x="4267200" y="6477000"/>
              <a:ext cx="1371600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/>
                <a:t>Faulted</a:t>
              </a:r>
            </a:p>
          </p:txBody>
        </p:sp>
        <p:sp>
          <p:nvSpPr>
            <p:cNvPr id="186404" name="Rectangle 1060"/>
            <p:cNvSpPr>
              <a:spLocks noChangeArrowheads="1"/>
            </p:cNvSpPr>
            <p:nvPr/>
          </p:nvSpPr>
          <p:spPr bwMode="auto">
            <a:xfrm>
              <a:off x="7543800" y="6248400"/>
              <a:ext cx="1371600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/>
                <a:t>Post-Fault</a:t>
              </a:r>
            </a:p>
            <a:p>
              <a:pPr algn="ctr"/>
              <a:r>
                <a:rPr lang="en-US" altLang="en-US" sz="2000"/>
                <a:t>(line-cleared)</a:t>
              </a:r>
            </a:p>
          </p:txBody>
        </p:sp>
        <p:graphicFrame>
          <p:nvGraphicFramePr>
            <p:cNvPr id="186405" name="Object 10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8180701"/>
                </p:ext>
              </p:extLst>
            </p:nvPr>
          </p:nvGraphicFramePr>
          <p:xfrm>
            <a:off x="914400" y="6324600"/>
            <a:ext cx="457200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02" name="Equation" r:id="rId5" imgW="317160" imgH="177480" progId="Equation.3">
                    <p:embed/>
                  </p:oleObj>
                </mc:Choice>
                <mc:Fallback>
                  <p:oleObj name="Equation" r:id="rId5" imgW="317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6324600"/>
                          <a:ext cx="457200" cy="255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406" name="Object 10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9002363"/>
                </p:ext>
              </p:extLst>
            </p:nvPr>
          </p:nvGraphicFramePr>
          <p:xfrm>
            <a:off x="1600200" y="6324600"/>
            <a:ext cx="51276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03" name="Equation" r:id="rId7" imgW="355320" imgH="228600" progId="Equation.3">
                    <p:embed/>
                  </p:oleObj>
                </mc:Choice>
                <mc:Fallback>
                  <p:oleObj name="Equation" r:id="rId7" imgW="355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6324600"/>
                          <a:ext cx="51276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407" name="Object 10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5682613"/>
                </p:ext>
              </p:extLst>
            </p:nvPr>
          </p:nvGraphicFramePr>
          <p:xfrm>
            <a:off x="3429000" y="6529388"/>
            <a:ext cx="841375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04" name="Equation" r:id="rId9" imgW="583920" imgH="228600" progId="Equation.3">
                    <p:embed/>
                  </p:oleObj>
                </mc:Choice>
                <mc:Fallback>
                  <p:oleObj name="Equation" r:id="rId9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6529388"/>
                          <a:ext cx="841375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408" name="Object 10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922212"/>
                </p:ext>
              </p:extLst>
            </p:nvPr>
          </p:nvGraphicFramePr>
          <p:xfrm>
            <a:off x="6477000" y="6096000"/>
            <a:ext cx="511175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05" name="Equation" r:id="rId11" imgW="355320" imgH="228600" progId="Equation.3">
                    <p:embed/>
                  </p:oleObj>
                </mc:Choice>
                <mc:Fallback>
                  <p:oleObj name="Equation" r:id="rId11" imgW="355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6096000"/>
                          <a:ext cx="511175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>
            <a:off x="6324600" y="3886200"/>
            <a:ext cx="2514600" cy="830997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1E0000"/>
                </a:solidFill>
              </a:rPr>
              <a:t>T</a:t>
            </a:r>
            <a:r>
              <a:rPr lang="en-US" sz="2400" baseline="-25000" dirty="0" err="1">
                <a:solidFill>
                  <a:srgbClr val="1E0000"/>
                </a:solidFill>
              </a:rPr>
              <a:t>cl</a:t>
            </a:r>
            <a:r>
              <a:rPr lang="en-US" sz="2400" dirty="0">
                <a:solidFill>
                  <a:srgbClr val="1E0000"/>
                </a:solidFill>
              </a:rPr>
              <a:t> is the clearing time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43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498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Critical Clearing Time</a:t>
            </a:r>
            <a:endParaRPr lang="en-US" altLang="en-US" sz="3200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625840" cy="4968240"/>
          </a:xfrm>
        </p:spPr>
        <p:txBody>
          <a:bodyPr/>
          <a:lstStyle/>
          <a:p>
            <a:r>
              <a:rPr lang="en-US" altLang="en-US" dirty="0"/>
              <a:t>Assume the post-fault system has a stable equilibrium point </a:t>
            </a:r>
            <a:r>
              <a:rPr lang="en-US" altLang="en-US" b="1" dirty="0" err="1"/>
              <a:t>x</a:t>
            </a:r>
            <a:r>
              <a:rPr lang="en-US" altLang="en-US" baseline="-25000" dirty="0" err="1"/>
              <a:t>s</a:t>
            </a:r>
            <a:endParaRPr lang="en-US" altLang="en-US" baseline="-25000" dirty="0"/>
          </a:p>
          <a:p>
            <a:r>
              <a:rPr lang="en-US" altLang="en-US" dirty="0"/>
              <a:t>All possible values of </a:t>
            </a:r>
            <a:r>
              <a:rPr lang="en-US" altLang="en-US" b="1" dirty="0"/>
              <a:t>x</a:t>
            </a:r>
            <a:r>
              <a:rPr lang="en-US" altLang="en-US" dirty="0"/>
              <a:t>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cl</a:t>
            </a:r>
            <a:r>
              <a:rPr lang="en-US" altLang="en-US" dirty="0"/>
              <a:t>) for different clearing times provide the initial conditions for the post-fault system</a:t>
            </a:r>
          </a:p>
          <a:p>
            <a:pPr lvl="1"/>
            <a:r>
              <a:rPr lang="en-US" altLang="en-US" dirty="0"/>
              <a:t>Question is then will the trajectory of the post fault system, starting at </a:t>
            </a:r>
            <a:r>
              <a:rPr lang="en-US" altLang="en-US" b="1" dirty="0"/>
              <a:t>x</a:t>
            </a:r>
            <a:r>
              <a:rPr lang="en-US" altLang="en-US" dirty="0"/>
              <a:t>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cl</a:t>
            </a:r>
            <a:r>
              <a:rPr lang="en-US" altLang="en-US" dirty="0"/>
              <a:t>), converge to </a:t>
            </a:r>
            <a:r>
              <a:rPr lang="en-US" altLang="en-US" b="1" dirty="0" err="1"/>
              <a:t>x</a:t>
            </a:r>
            <a:r>
              <a:rPr lang="en-US" altLang="en-US" baseline="-25000" dirty="0" err="1"/>
              <a:t>s</a:t>
            </a:r>
            <a:r>
              <a:rPr lang="en-US" altLang="en-US" dirty="0"/>
              <a:t> as t </a:t>
            </a:r>
            <a:r>
              <a:rPr lang="en-US" altLang="en-US" dirty="0">
                <a:sym typeface="Symbol"/>
              </a:rPr>
              <a:t> 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Largest value of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cl</a:t>
            </a:r>
            <a:r>
              <a:rPr lang="en-US" altLang="en-US" dirty="0"/>
              <a:t> for which this is true is called the critical clearing time,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cr</a:t>
            </a:r>
            <a:endParaRPr lang="en-US" altLang="en-US" baseline="-25000" dirty="0"/>
          </a:p>
          <a:p>
            <a:r>
              <a:rPr lang="en-US" altLang="en-US" dirty="0"/>
              <a:t> The value of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cr</a:t>
            </a:r>
            <a:r>
              <a:rPr lang="en-US" altLang="en-US" dirty="0"/>
              <a:t> is different for different faults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44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7736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65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Region of Attraction (ROA)</a:t>
            </a:r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 flipH="1">
            <a:off x="3276600" y="5029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>
            <a:off x="1981200" y="60960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2590800" y="57150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/>
              <a:t>.</a:t>
            </a:r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3962400" y="57150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/>
              <a:t>.</a:t>
            </a:r>
          </a:p>
        </p:txBody>
      </p:sp>
      <p:sp>
        <p:nvSpPr>
          <p:cNvPr id="189464" name="Rectangle 24"/>
          <p:cNvSpPr>
            <a:spLocks noChangeArrowheads="1"/>
          </p:cNvSpPr>
          <p:nvPr/>
        </p:nvSpPr>
        <p:spPr bwMode="auto">
          <a:xfrm>
            <a:off x="2057400" y="5334000"/>
            <a:ext cx="76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000"/>
          </a:p>
        </p:txBody>
      </p:sp>
      <p:sp>
        <p:nvSpPr>
          <p:cNvPr id="189479" name="Freeform 39"/>
          <p:cNvSpPr>
            <a:spLocks/>
          </p:cNvSpPr>
          <p:nvPr/>
        </p:nvSpPr>
        <p:spPr bwMode="auto">
          <a:xfrm>
            <a:off x="3824288" y="5600700"/>
            <a:ext cx="484187" cy="698500"/>
          </a:xfrm>
          <a:custGeom>
            <a:avLst/>
            <a:gdLst>
              <a:gd name="T0" fmla="*/ 103 w 305"/>
              <a:gd name="T1" fmla="*/ 328 h 440"/>
              <a:gd name="T2" fmla="*/ 183 w 305"/>
              <a:gd name="T3" fmla="*/ 352 h 440"/>
              <a:gd name="T4" fmla="*/ 199 w 305"/>
              <a:gd name="T5" fmla="*/ 328 h 440"/>
              <a:gd name="T6" fmla="*/ 71 w 305"/>
              <a:gd name="T7" fmla="*/ 240 h 440"/>
              <a:gd name="T8" fmla="*/ 39 w 305"/>
              <a:gd name="T9" fmla="*/ 376 h 440"/>
              <a:gd name="T10" fmla="*/ 111 w 305"/>
              <a:gd name="T11" fmla="*/ 408 h 440"/>
              <a:gd name="T12" fmla="*/ 263 w 305"/>
              <a:gd name="T13" fmla="*/ 400 h 440"/>
              <a:gd name="T14" fmla="*/ 223 w 305"/>
              <a:gd name="T15" fmla="*/ 136 h 440"/>
              <a:gd name="T16" fmla="*/ 207 w 305"/>
              <a:gd name="T17" fmla="*/ 88 h 440"/>
              <a:gd name="T18" fmla="*/ 159 w 305"/>
              <a:gd name="T19" fmla="*/ 56 h 440"/>
              <a:gd name="T20" fmla="*/ 95 w 305"/>
              <a:gd name="T21" fmla="*/ 8 h 440"/>
              <a:gd name="T22" fmla="*/ 39 w 305"/>
              <a:gd name="T23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5" h="440">
                <a:moveTo>
                  <a:pt x="103" y="328"/>
                </a:moveTo>
                <a:cubicBezTo>
                  <a:pt x="118" y="372"/>
                  <a:pt x="140" y="359"/>
                  <a:pt x="183" y="352"/>
                </a:cubicBezTo>
                <a:cubicBezTo>
                  <a:pt x="188" y="344"/>
                  <a:pt x="198" y="338"/>
                  <a:pt x="199" y="328"/>
                </a:cubicBezTo>
                <a:cubicBezTo>
                  <a:pt x="207" y="252"/>
                  <a:pt x="125" y="249"/>
                  <a:pt x="71" y="240"/>
                </a:cubicBezTo>
                <a:cubicBezTo>
                  <a:pt x="28" y="304"/>
                  <a:pt x="0" y="231"/>
                  <a:pt x="39" y="376"/>
                </a:cubicBezTo>
                <a:cubicBezTo>
                  <a:pt x="46" y="401"/>
                  <a:pt x="111" y="408"/>
                  <a:pt x="111" y="408"/>
                </a:cubicBezTo>
                <a:cubicBezTo>
                  <a:pt x="162" y="405"/>
                  <a:pt x="232" y="440"/>
                  <a:pt x="263" y="400"/>
                </a:cubicBezTo>
                <a:cubicBezTo>
                  <a:pt x="305" y="347"/>
                  <a:pt x="251" y="200"/>
                  <a:pt x="223" y="136"/>
                </a:cubicBezTo>
                <a:cubicBezTo>
                  <a:pt x="216" y="121"/>
                  <a:pt x="212" y="104"/>
                  <a:pt x="207" y="88"/>
                </a:cubicBezTo>
                <a:cubicBezTo>
                  <a:pt x="201" y="70"/>
                  <a:pt x="159" y="56"/>
                  <a:pt x="159" y="56"/>
                </a:cubicBezTo>
                <a:cubicBezTo>
                  <a:pt x="142" y="31"/>
                  <a:pt x="126" y="14"/>
                  <a:pt x="95" y="8"/>
                </a:cubicBezTo>
                <a:cubicBezTo>
                  <a:pt x="77" y="4"/>
                  <a:pt x="39" y="0"/>
                  <a:pt x="39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80" name="Line 40"/>
          <p:cNvSpPr>
            <a:spLocks noChangeShapeType="1"/>
          </p:cNvSpPr>
          <p:nvPr/>
        </p:nvSpPr>
        <p:spPr bwMode="auto">
          <a:xfrm flipV="1">
            <a:off x="2667000" y="55626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84" name="Line 44"/>
          <p:cNvSpPr>
            <a:spLocks noChangeShapeType="1"/>
          </p:cNvSpPr>
          <p:nvPr/>
        </p:nvSpPr>
        <p:spPr bwMode="auto">
          <a:xfrm>
            <a:off x="3886200" y="5562600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85" name="Line 45"/>
          <p:cNvSpPr>
            <a:spLocks noChangeShapeType="1"/>
          </p:cNvSpPr>
          <p:nvPr/>
        </p:nvSpPr>
        <p:spPr bwMode="auto">
          <a:xfrm>
            <a:off x="3886200" y="55626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86" name="Line 46"/>
          <p:cNvSpPr>
            <a:spLocks noChangeShapeType="1"/>
          </p:cNvSpPr>
          <p:nvPr/>
        </p:nvSpPr>
        <p:spPr bwMode="auto">
          <a:xfrm>
            <a:off x="3733800" y="5562600"/>
            <a:ext cx="381000" cy="762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88" name="Freeform 48"/>
          <p:cNvSpPr>
            <a:spLocks/>
          </p:cNvSpPr>
          <p:nvPr/>
        </p:nvSpPr>
        <p:spPr bwMode="auto">
          <a:xfrm>
            <a:off x="2181225" y="5207000"/>
            <a:ext cx="3444875" cy="1562100"/>
          </a:xfrm>
          <a:custGeom>
            <a:avLst/>
            <a:gdLst>
              <a:gd name="T0" fmla="*/ 546 w 2170"/>
              <a:gd name="T1" fmla="*/ 0 h 984"/>
              <a:gd name="T2" fmla="*/ 314 w 2170"/>
              <a:gd name="T3" fmla="*/ 48 h 984"/>
              <a:gd name="T4" fmla="*/ 234 w 2170"/>
              <a:gd name="T5" fmla="*/ 80 h 984"/>
              <a:gd name="T6" fmla="*/ 186 w 2170"/>
              <a:gd name="T7" fmla="*/ 112 h 984"/>
              <a:gd name="T8" fmla="*/ 130 w 2170"/>
              <a:gd name="T9" fmla="*/ 184 h 984"/>
              <a:gd name="T10" fmla="*/ 82 w 2170"/>
              <a:gd name="T11" fmla="*/ 264 h 984"/>
              <a:gd name="T12" fmla="*/ 34 w 2170"/>
              <a:gd name="T13" fmla="*/ 376 h 984"/>
              <a:gd name="T14" fmla="*/ 74 w 2170"/>
              <a:gd name="T15" fmla="*/ 680 h 984"/>
              <a:gd name="T16" fmla="*/ 330 w 2170"/>
              <a:gd name="T17" fmla="*/ 760 h 984"/>
              <a:gd name="T18" fmla="*/ 522 w 2170"/>
              <a:gd name="T19" fmla="*/ 784 h 984"/>
              <a:gd name="T20" fmla="*/ 834 w 2170"/>
              <a:gd name="T21" fmla="*/ 824 h 984"/>
              <a:gd name="T22" fmla="*/ 1594 w 2170"/>
              <a:gd name="T23" fmla="*/ 864 h 984"/>
              <a:gd name="T24" fmla="*/ 2026 w 2170"/>
              <a:gd name="T25" fmla="*/ 904 h 984"/>
              <a:gd name="T26" fmla="*/ 2114 w 2170"/>
              <a:gd name="T27" fmla="*/ 944 h 984"/>
              <a:gd name="T28" fmla="*/ 2170 w 2170"/>
              <a:gd name="T29" fmla="*/ 984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70" h="984">
                <a:moveTo>
                  <a:pt x="546" y="0"/>
                </a:moveTo>
                <a:cubicBezTo>
                  <a:pt x="467" y="11"/>
                  <a:pt x="391" y="29"/>
                  <a:pt x="314" y="48"/>
                </a:cubicBezTo>
                <a:cubicBezTo>
                  <a:pt x="284" y="55"/>
                  <a:pt x="264" y="72"/>
                  <a:pt x="234" y="80"/>
                </a:cubicBezTo>
                <a:cubicBezTo>
                  <a:pt x="218" y="91"/>
                  <a:pt x="202" y="101"/>
                  <a:pt x="186" y="112"/>
                </a:cubicBezTo>
                <a:cubicBezTo>
                  <a:pt x="161" y="129"/>
                  <a:pt x="151" y="163"/>
                  <a:pt x="130" y="184"/>
                </a:cubicBezTo>
                <a:cubicBezTo>
                  <a:pt x="121" y="227"/>
                  <a:pt x="118" y="240"/>
                  <a:pt x="82" y="264"/>
                </a:cubicBezTo>
                <a:cubicBezTo>
                  <a:pt x="63" y="302"/>
                  <a:pt x="57" y="341"/>
                  <a:pt x="34" y="376"/>
                </a:cubicBezTo>
                <a:cubicBezTo>
                  <a:pt x="37" y="463"/>
                  <a:pt x="0" y="606"/>
                  <a:pt x="74" y="680"/>
                </a:cubicBezTo>
                <a:cubicBezTo>
                  <a:pt x="99" y="781"/>
                  <a:pt x="255" y="756"/>
                  <a:pt x="330" y="760"/>
                </a:cubicBezTo>
                <a:cubicBezTo>
                  <a:pt x="398" y="771"/>
                  <a:pt x="450" y="779"/>
                  <a:pt x="522" y="784"/>
                </a:cubicBezTo>
                <a:cubicBezTo>
                  <a:pt x="618" y="816"/>
                  <a:pt x="734" y="817"/>
                  <a:pt x="834" y="824"/>
                </a:cubicBezTo>
                <a:cubicBezTo>
                  <a:pt x="1075" y="884"/>
                  <a:pt x="1359" y="860"/>
                  <a:pt x="1594" y="864"/>
                </a:cubicBezTo>
                <a:cubicBezTo>
                  <a:pt x="1738" y="876"/>
                  <a:pt x="1882" y="888"/>
                  <a:pt x="2026" y="904"/>
                </a:cubicBezTo>
                <a:cubicBezTo>
                  <a:pt x="2073" y="920"/>
                  <a:pt x="2042" y="908"/>
                  <a:pt x="2114" y="944"/>
                </a:cubicBezTo>
                <a:cubicBezTo>
                  <a:pt x="2136" y="955"/>
                  <a:pt x="2142" y="984"/>
                  <a:pt x="2170" y="9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89" name="Freeform 49"/>
          <p:cNvSpPr>
            <a:spLocks/>
          </p:cNvSpPr>
          <p:nvPr/>
        </p:nvSpPr>
        <p:spPr bwMode="auto">
          <a:xfrm>
            <a:off x="3022600" y="5207000"/>
            <a:ext cx="2743200" cy="1054100"/>
          </a:xfrm>
          <a:custGeom>
            <a:avLst/>
            <a:gdLst>
              <a:gd name="T0" fmla="*/ 0 w 1728"/>
              <a:gd name="T1" fmla="*/ 0 h 664"/>
              <a:gd name="T2" fmla="*/ 200 w 1728"/>
              <a:gd name="T3" fmla="*/ 32 h 664"/>
              <a:gd name="T4" fmla="*/ 232 w 1728"/>
              <a:gd name="T5" fmla="*/ 80 h 664"/>
              <a:gd name="T6" fmla="*/ 280 w 1728"/>
              <a:gd name="T7" fmla="*/ 96 h 664"/>
              <a:gd name="T8" fmla="*/ 368 w 1728"/>
              <a:gd name="T9" fmla="*/ 160 h 664"/>
              <a:gd name="T10" fmla="*/ 472 w 1728"/>
              <a:gd name="T11" fmla="*/ 216 h 664"/>
              <a:gd name="T12" fmla="*/ 568 w 1728"/>
              <a:gd name="T13" fmla="*/ 248 h 664"/>
              <a:gd name="T14" fmla="*/ 784 w 1728"/>
              <a:gd name="T15" fmla="*/ 320 h 664"/>
              <a:gd name="T16" fmla="*/ 968 w 1728"/>
              <a:gd name="T17" fmla="*/ 400 h 664"/>
              <a:gd name="T18" fmla="*/ 1040 w 1728"/>
              <a:gd name="T19" fmla="*/ 424 h 664"/>
              <a:gd name="T20" fmla="*/ 1072 w 1728"/>
              <a:gd name="T21" fmla="*/ 448 h 664"/>
              <a:gd name="T22" fmla="*/ 1128 w 1728"/>
              <a:gd name="T23" fmla="*/ 464 h 664"/>
              <a:gd name="T24" fmla="*/ 1256 w 1728"/>
              <a:gd name="T25" fmla="*/ 512 h 664"/>
              <a:gd name="T26" fmla="*/ 1304 w 1728"/>
              <a:gd name="T27" fmla="*/ 552 h 664"/>
              <a:gd name="T28" fmla="*/ 1400 w 1728"/>
              <a:gd name="T29" fmla="*/ 584 h 664"/>
              <a:gd name="T30" fmla="*/ 1472 w 1728"/>
              <a:gd name="T31" fmla="*/ 616 h 664"/>
              <a:gd name="T32" fmla="*/ 1728 w 1728"/>
              <a:gd name="T33" fmla="*/ 664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28" h="664">
                <a:moveTo>
                  <a:pt x="0" y="0"/>
                </a:moveTo>
                <a:cubicBezTo>
                  <a:pt x="66" y="13"/>
                  <a:pt x="133" y="21"/>
                  <a:pt x="200" y="32"/>
                </a:cubicBezTo>
                <a:cubicBezTo>
                  <a:pt x="211" y="48"/>
                  <a:pt x="221" y="64"/>
                  <a:pt x="232" y="80"/>
                </a:cubicBezTo>
                <a:cubicBezTo>
                  <a:pt x="241" y="94"/>
                  <a:pt x="280" y="96"/>
                  <a:pt x="280" y="96"/>
                </a:cubicBezTo>
                <a:cubicBezTo>
                  <a:pt x="294" y="139"/>
                  <a:pt x="328" y="150"/>
                  <a:pt x="368" y="160"/>
                </a:cubicBezTo>
                <a:cubicBezTo>
                  <a:pt x="407" y="186"/>
                  <a:pt x="429" y="205"/>
                  <a:pt x="472" y="216"/>
                </a:cubicBezTo>
                <a:cubicBezTo>
                  <a:pt x="503" y="237"/>
                  <a:pt x="535" y="233"/>
                  <a:pt x="568" y="248"/>
                </a:cubicBezTo>
                <a:cubicBezTo>
                  <a:pt x="646" y="284"/>
                  <a:pt x="697" y="310"/>
                  <a:pt x="784" y="320"/>
                </a:cubicBezTo>
                <a:cubicBezTo>
                  <a:pt x="850" y="336"/>
                  <a:pt x="907" y="374"/>
                  <a:pt x="968" y="400"/>
                </a:cubicBezTo>
                <a:cubicBezTo>
                  <a:pt x="1031" y="427"/>
                  <a:pt x="967" y="383"/>
                  <a:pt x="1040" y="424"/>
                </a:cubicBezTo>
                <a:cubicBezTo>
                  <a:pt x="1052" y="430"/>
                  <a:pt x="1060" y="442"/>
                  <a:pt x="1072" y="448"/>
                </a:cubicBezTo>
                <a:cubicBezTo>
                  <a:pt x="1089" y="457"/>
                  <a:pt x="1111" y="455"/>
                  <a:pt x="1128" y="464"/>
                </a:cubicBezTo>
                <a:cubicBezTo>
                  <a:pt x="1171" y="486"/>
                  <a:pt x="1209" y="499"/>
                  <a:pt x="1256" y="512"/>
                </a:cubicBezTo>
                <a:cubicBezTo>
                  <a:pt x="1273" y="524"/>
                  <a:pt x="1286" y="542"/>
                  <a:pt x="1304" y="552"/>
                </a:cubicBezTo>
                <a:cubicBezTo>
                  <a:pt x="1333" y="568"/>
                  <a:pt x="1371" y="567"/>
                  <a:pt x="1400" y="584"/>
                </a:cubicBezTo>
                <a:cubicBezTo>
                  <a:pt x="1449" y="614"/>
                  <a:pt x="1425" y="604"/>
                  <a:pt x="1472" y="616"/>
                </a:cubicBezTo>
                <a:cubicBezTo>
                  <a:pt x="1540" y="661"/>
                  <a:pt x="1649" y="664"/>
                  <a:pt x="1728" y="6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91" name="Line 51"/>
          <p:cNvSpPr>
            <a:spLocks noChangeShapeType="1"/>
          </p:cNvSpPr>
          <p:nvPr/>
        </p:nvSpPr>
        <p:spPr bwMode="auto">
          <a:xfrm flipV="1">
            <a:off x="2209800" y="5486400"/>
            <a:ext cx="1447800" cy="381000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92" name="Line 52"/>
          <p:cNvSpPr>
            <a:spLocks noChangeShapeType="1"/>
          </p:cNvSpPr>
          <p:nvPr/>
        </p:nvSpPr>
        <p:spPr bwMode="auto">
          <a:xfrm flipV="1">
            <a:off x="2362200" y="5257800"/>
            <a:ext cx="914400" cy="228600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93" name="Line 53"/>
          <p:cNvSpPr>
            <a:spLocks noChangeShapeType="1"/>
          </p:cNvSpPr>
          <p:nvPr/>
        </p:nvSpPr>
        <p:spPr bwMode="auto">
          <a:xfrm flipV="1">
            <a:off x="2286000" y="5791200"/>
            <a:ext cx="2057400" cy="533400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94" name="Line 54"/>
          <p:cNvSpPr>
            <a:spLocks noChangeShapeType="1"/>
          </p:cNvSpPr>
          <p:nvPr/>
        </p:nvSpPr>
        <p:spPr bwMode="auto">
          <a:xfrm flipV="1">
            <a:off x="3048000" y="6019800"/>
            <a:ext cx="1905000" cy="457200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95" name="Line 55"/>
          <p:cNvSpPr>
            <a:spLocks noChangeShapeType="1"/>
          </p:cNvSpPr>
          <p:nvPr/>
        </p:nvSpPr>
        <p:spPr bwMode="auto">
          <a:xfrm flipV="1">
            <a:off x="4038600" y="6248400"/>
            <a:ext cx="1371600" cy="304800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89497" name="Object 57"/>
          <p:cNvGraphicFramePr>
            <a:graphicFrameLocks noChangeAspect="1"/>
          </p:cNvGraphicFramePr>
          <p:nvPr/>
        </p:nvGraphicFramePr>
        <p:xfrm>
          <a:off x="2438400" y="5943600"/>
          <a:ext cx="303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19" name="Equation" r:id="rId3" imgW="164880" imgH="228600" progId="Equation.3">
                  <p:embed/>
                </p:oleObj>
              </mc:Choice>
              <mc:Fallback>
                <p:oleObj name="Equation" r:id="rId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943600"/>
                        <a:ext cx="3032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98" name="Object 58"/>
          <p:cNvGraphicFramePr>
            <a:graphicFrameLocks noChangeAspect="1"/>
          </p:cNvGraphicFramePr>
          <p:nvPr/>
        </p:nvGraphicFramePr>
        <p:xfrm>
          <a:off x="4038600" y="6096000"/>
          <a:ext cx="303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0" name="Equation" r:id="rId5" imgW="164880" imgH="228600" progId="Equation.3">
                  <p:embed/>
                </p:oleObj>
              </mc:Choice>
              <mc:Fallback>
                <p:oleObj name="Equation" r:id="rId5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096000"/>
                        <a:ext cx="3032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99" name="Line 59"/>
          <p:cNvSpPr>
            <a:spLocks noChangeShapeType="1"/>
          </p:cNvSpPr>
          <p:nvPr/>
        </p:nvSpPr>
        <p:spPr bwMode="auto">
          <a:xfrm flipV="1">
            <a:off x="5105400" y="6477000"/>
            <a:ext cx="685800" cy="152400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500" name="Rectangle 60"/>
          <p:cNvSpPr>
            <a:spLocks noChangeArrowheads="1"/>
          </p:cNvSpPr>
          <p:nvPr/>
        </p:nvSpPr>
        <p:spPr bwMode="auto">
          <a:xfrm>
            <a:off x="457200" y="4800600"/>
            <a:ext cx="807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rgbClr val="1E0000"/>
                </a:solidFill>
              </a:rPr>
              <a:t>The region need not be closed; it can be open:</a:t>
            </a:r>
          </a:p>
        </p:txBody>
      </p:sp>
      <p:sp>
        <p:nvSpPr>
          <p:cNvPr id="189501" name="Rectangle 61"/>
          <p:cNvSpPr>
            <a:spLocks noChangeArrowheads="1"/>
          </p:cNvSpPr>
          <p:nvPr/>
        </p:nvSpPr>
        <p:spPr bwMode="auto">
          <a:xfrm>
            <a:off x="457200" y="1524000"/>
            <a:ext cx="807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rgbClr val="1E0000"/>
                </a:solidFill>
              </a:rPr>
              <a:t>All faulted trajectories cleared before they reach the </a:t>
            </a:r>
            <a:br>
              <a:rPr lang="en-US" altLang="en-US" sz="2800" dirty="0">
                <a:solidFill>
                  <a:srgbClr val="1E0000"/>
                </a:solidFill>
              </a:rPr>
            </a:br>
            <a:r>
              <a:rPr lang="en-US" altLang="en-US" sz="2800" dirty="0">
                <a:solidFill>
                  <a:srgbClr val="1E0000"/>
                </a:solidFill>
              </a:rPr>
              <a:t>boundary of the ROA will tend to </a:t>
            </a:r>
            <a:r>
              <a:rPr lang="en-US" altLang="en-US" sz="2800" b="1" dirty="0" err="1">
                <a:solidFill>
                  <a:srgbClr val="1E0000"/>
                </a:solidFill>
              </a:rPr>
              <a:t>x</a:t>
            </a:r>
            <a:r>
              <a:rPr lang="en-US" altLang="en-US" sz="2800" baseline="-25000" dirty="0" err="1">
                <a:solidFill>
                  <a:srgbClr val="1E0000"/>
                </a:solidFill>
              </a:rPr>
              <a:t>s</a:t>
            </a:r>
            <a:r>
              <a:rPr lang="en-US" altLang="en-US" sz="2800" dirty="0">
                <a:solidFill>
                  <a:srgbClr val="1E0000"/>
                </a:solidFill>
              </a:rPr>
              <a:t> as t</a:t>
            </a:r>
            <a:r>
              <a:rPr lang="en-US" altLang="en-US" sz="2800" dirty="0">
                <a:solidFill>
                  <a:srgbClr val="1E0000"/>
                </a:solidFill>
                <a:sym typeface="Symbol"/>
              </a:rPr>
              <a:t> (stable)</a:t>
            </a:r>
            <a:r>
              <a:rPr lang="en-US" altLang="en-US" sz="2800" dirty="0">
                <a:solidFill>
                  <a:srgbClr val="1E0000"/>
                </a:solidFill>
              </a:rPr>
              <a:t> </a:t>
            </a:r>
          </a:p>
        </p:txBody>
      </p:sp>
      <p:sp>
        <p:nvSpPr>
          <p:cNvPr id="189510" name="Freeform 70"/>
          <p:cNvSpPr>
            <a:spLocks/>
          </p:cNvSpPr>
          <p:nvPr/>
        </p:nvSpPr>
        <p:spPr bwMode="auto">
          <a:xfrm>
            <a:off x="3441700" y="5700713"/>
            <a:ext cx="122238" cy="128587"/>
          </a:xfrm>
          <a:custGeom>
            <a:avLst/>
            <a:gdLst>
              <a:gd name="T0" fmla="*/ 0 w 77"/>
              <a:gd name="T1" fmla="*/ 9 h 81"/>
              <a:gd name="T2" fmla="*/ 64 w 77"/>
              <a:gd name="T3" fmla="*/ 17 h 81"/>
              <a:gd name="T4" fmla="*/ 56 w 77"/>
              <a:gd name="T5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" h="81">
                <a:moveTo>
                  <a:pt x="0" y="9"/>
                </a:moveTo>
                <a:cubicBezTo>
                  <a:pt x="21" y="12"/>
                  <a:pt x="51" y="0"/>
                  <a:pt x="64" y="17"/>
                </a:cubicBezTo>
                <a:cubicBezTo>
                  <a:pt x="77" y="34"/>
                  <a:pt x="56" y="81"/>
                  <a:pt x="56" y="8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513" name="Freeform 73"/>
          <p:cNvSpPr>
            <a:spLocks/>
          </p:cNvSpPr>
          <p:nvPr/>
        </p:nvSpPr>
        <p:spPr bwMode="auto">
          <a:xfrm>
            <a:off x="4114800" y="5867400"/>
            <a:ext cx="153988" cy="66675"/>
          </a:xfrm>
          <a:custGeom>
            <a:avLst/>
            <a:gdLst>
              <a:gd name="T0" fmla="*/ 0 w 97"/>
              <a:gd name="T1" fmla="*/ 16 h 42"/>
              <a:gd name="T2" fmla="*/ 80 w 97"/>
              <a:gd name="T3" fmla="*/ 32 h 42"/>
              <a:gd name="T4" fmla="*/ 96 w 97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" h="42">
                <a:moveTo>
                  <a:pt x="0" y="16"/>
                </a:moveTo>
                <a:cubicBezTo>
                  <a:pt x="33" y="38"/>
                  <a:pt x="41" y="42"/>
                  <a:pt x="80" y="32"/>
                </a:cubicBezTo>
                <a:cubicBezTo>
                  <a:pt x="97" y="6"/>
                  <a:pt x="96" y="18"/>
                  <a:pt x="9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89514" name="Picture 74" descr="Untitled-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2" y="2514600"/>
            <a:ext cx="5008563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9515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422699"/>
              </p:ext>
            </p:extLst>
          </p:nvPr>
        </p:nvGraphicFramePr>
        <p:xfrm>
          <a:off x="3836194" y="2209800"/>
          <a:ext cx="71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1" name="Equation" r:id="rId8" imgW="355320" imgH="228600" progId="Equation.3">
                  <p:embed/>
                </p:oleObj>
              </mc:Choice>
              <mc:Fallback>
                <p:oleObj name="Equation" r:id="rId8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194" y="2209800"/>
                        <a:ext cx="711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516" name="Line 76"/>
          <p:cNvSpPr>
            <a:spLocks noChangeShapeType="1"/>
          </p:cNvSpPr>
          <p:nvPr/>
        </p:nvSpPr>
        <p:spPr bwMode="auto">
          <a:xfrm>
            <a:off x="4572000" y="25146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45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976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Methods to Compute RoA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549640" cy="4663440"/>
          </a:xfrm>
        </p:spPr>
        <p:txBody>
          <a:bodyPr/>
          <a:lstStyle/>
          <a:p>
            <a:r>
              <a:rPr lang="en-US" altLang="en-US" dirty="0"/>
              <a:t>Had been a topic of intense research in power system literature since early 1960’s.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The stable equilibrium point (SEP) of the </a:t>
            </a:r>
            <a:r>
              <a:rPr lang="en-US" altLang="en-US" u="sng" dirty="0">
                <a:highlight>
                  <a:srgbClr val="FFFF00"/>
                </a:highlight>
              </a:rPr>
              <a:t>post-fault</a:t>
            </a:r>
            <a:r>
              <a:rPr lang="en-US" altLang="en-US" dirty="0">
                <a:highlight>
                  <a:srgbClr val="FFFF00"/>
                </a:highlight>
              </a:rPr>
              <a:t> system, </a:t>
            </a:r>
            <a:r>
              <a:rPr lang="en-US" altLang="en-US" b="1" dirty="0" err="1">
                <a:highlight>
                  <a:srgbClr val="FFFF00"/>
                </a:highlight>
              </a:rPr>
              <a:t>x</a:t>
            </a:r>
            <a:r>
              <a:rPr lang="en-US" altLang="en-US" baseline="-25000" dirty="0" err="1">
                <a:highlight>
                  <a:srgbClr val="FFFF00"/>
                </a:highlight>
              </a:rPr>
              <a:t>s</a:t>
            </a:r>
            <a:r>
              <a:rPr lang="en-US" altLang="en-US" dirty="0">
                <a:highlight>
                  <a:srgbClr val="FFFF00"/>
                </a:highlight>
              </a:rPr>
              <a:t>, is generally close to the pre-fault EP, </a:t>
            </a:r>
            <a:r>
              <a:rPr lang="en-US" altLang="en-US" b="1" dirty="0">
                <a:highlight>
                  <a:srgbClr val="FFFF00"/>
                </a:highlight>
              </a:rPr>
              <a:t>x</a:t>
            </a:r>
            <a:r>
              <a:rPr lang="en-US" altLang="en-US" baseline="-25000" dirty="0">
                <a:highlight>
                  <a:srgbClr val="FFFF00"/>
                </a:highlight>
              </a:rPr>
              <a:t>0</a:t>
            </a:r>
            <a:endParaRPr lang="en-US" altLang="en-US" dirty="0">
              <a:highlight>
                <a:srgbClr val="FFFF00"/>
              </a:highlight>
            </a:endParaRPr>
          </a:p>
          <a:p>
            <a:r>
              <a:rPr lang="en-US" altLang="en-US" dirty="0"/>
              <a:t>Surrounding </a:t>
            </a:r>
            <a:r>
              <a:rPr lang="en-US" altLang="en-US" b="1" dirty="0" err="1"/>
              <a:t>x</a:t>
            </a:r>
            <a:r>
              <a:rPr lang="en-US" altLang="en-US" baseline="-25000" dirty="0" err="1"/>
              <a:t>s</a:t>
            </a:r>
            <a:r>
              <a:rPr lang="en-US" altLang="en-US" dirty="0"/>
              <a:t> there are a number of unstable equilibrium points (UEPs).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The boundary of ROA is characterized via these UEPs</a:t>
            </a:r>
          </a:p>
        </p:txBody>
      </p:sp>
      <p:graphicFrame>
        <p:nvGraphicFramePr>
          <p:cNvPr id="190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288442"/>
              </p:ext>
            </p:extLst>
          </p:nvPr>
        </p:nvGraphicFramePr>
        <p:xfrm>
          <a:off x="1824038" y="4572000"/>
          <a:ext cx="17621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0" name="Equation" r:id="rId3" imgW="825480" imgH="241200" progId="Equation.DSMT4">
                  <p:embed/>
                </p:oleObj>
              </mc:Choice>
              <mc:Fallback>
                <p:oleObj name="Equation" r:id="rId3" imgW="825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4572000"/>
                        <a:ext cx="176212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955695"/>
              </p:ext>
            </p:extLst>
          </p:nvPr>
        </p:nvGraphicFramePr>
        <p:xfrm>
          <a:off x="2012950" y="5181600"/>
          <a:ext cx="48910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1" name="Equation" r:id="rId5" imgW="2273040" imgH="241200" progId="Equation.DSMT4">
                  <p:embed/>
                </p:oleObj>
              </mc:Choice>
              <mc:Fallback>
                <p:oleObj name="Equation" r:id="rId5" imgW="227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5181600"/>
                        <a:ext cx="489108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46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9767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Characterization of RoA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5562600"/>
          </a:xfrm>
        </p:spPr>
        <p:txBody>
          <a:bodyPr/>
          <a:lstStyle/>
          <a:p>
            <a:r>
              <a:rPr lang="en-US" altLang="en-US" dirty="0"/>
              <a:t>Define a scalar energy function V(</a:t>
            </a:r>
            <a:r>
              <a:rPr lang="en-US" altLang="en-US" b="1" dirty="0"/>
              <a:t>x</a:t>
            </a:r>
            <a:r>
              <a:rPr lang="en-US" altLang="en-US" dirty="0"/>
              <a:t>) = sum of the kinetic and potential energy of the post-fault system.</a:t>
            </a:r>
          </a:p>
          <a:p>
            <a:r>
              <a:rPr lang="en-US" altLang="en-US" dirty="0"/>
              <a:t>Compute V(</a:t>
            </a:r>
            <a:r>
              <a:rPr lang="en-US" altLang="en-US" b="1" dirty="0" err="1"/>
              <a:t>x</a:t>
            </a:r>
            <a:r>
              <a:rPr lang="en-US" altLang="en-US" baseline="-25000" dirty="0" err="1"/>
              <a:t>u,i</a:t>
            </a:r>
            <a:r>
              <a:rPr lang="en-US" altLang="en-US" dirty="0"/>
              <a:t>) at each UEP, i=1,2,…  </a:t>
            </a:r>
          </a:p>
          <a:p>
            <a:r>
              <a:rPr lang="en-US" altLang="en-US" dirty="0"/>
              <a:t>Defined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cr</a:t>
            </a:r>
            <a:r>
              <a:rPr lang="en-US" altLang="en-US" dirty="0"/>
              <a:t> as        </a:t>
            </a:r>
          </a:p>
          <a:p>
            <a:endParaRPr lang="en-US" altLang="en-US" dirty="0"/>
          </a:p>
          <a:p>
            <a:pPr lvl="1"/>
            <a:r>
              <a:rPr lang="en-US" altLang="en-US" dirty="0" err="1"/>
              <a:t>RoA</a:t>
            </a:r>
            <a:r>
              <a:rPr lang="en-US" altLang="en-US" dirty="0"/>
              <a:t> is defined by V(</a:t>
            </a:r>
            <a:r>
              <a:rPr lang="en-US" altLang="en-US" b="1" dirty="0"/>
              <a:t>x</a:t>
            </a:r>
            <a:r>
              <a:rPr lang="en-US" altLang="en-US" dirty="0"/>
              <a:t>) &lt;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cr</a:t>
            </a:r>
            <a:endParaRPr lang="en-US" altLang="en-US" baseline="-25000" dirty="0"/>
          </a:p>
          <a:p>
            <a:pPr lvl="1"/>
            <a:r>
              <a:rPr lang="en-US" altLang="en-US" dirty="0"/>
              <a:t>But this can be an extremely conservative result.</a:t>
            </a:r>
          </a:p>
          <a:p>
            <a:r>
              <a:rPr lang="en-US" altLang="en-US" dirty="0"/>
              <a:t>Alternative method: Depending on the fault, identify the critical UEP, </a:t>
            </a:r>
            <a:r>
              <a:rPr lang="en-US" altLang="en-US" b="1" dirty="0" err="1"/>
              <a:t>x</a:t>
            </a:r>
            <a:r>
              <a:rPr lang="en-US" altLang="en-US" baseline="-25000" dirty="0" err="1"/>
              <a:t>u,cr</a:t>
            </a:r>
            <a:r>
              <a:rPr lang="en-US" altLang="en-US" dirty="0"/>
              <a:t>, towards which the faulted trajectory is headed; then V(</a:t>
            </a:r>
            <a:r>
              <a:rPr lang="en-US" altLang="en-US" b="1" dirty="0"/>
              <a:t>x</a:t>
            </a:r>
            <a:r>
              <a:rPr lang="en-US" altLang="en-US" dirty="0"/>
              <a:t>) &lt; V(</a:t>
            </a:r>
            <a:r>
              <a:rPr lang="en-US" altLang="en-US" b="1" dirty="0" err="1"/>
              <a:t>x</a:t>
            </a:r>
            <a:r>
              <a:rPr lang="en-US" altLang="en-US" baseline="-25000" dirty="0" err="1"/>
              <a:t>u,cr</a:t>
            </a:r>
            <a:r>
              <a:rPr lang="en-US" altLang="en-US" dirty="0"/>
              <a:t>) is a good estimate of the ROA.</a:t>
            </a:r>
          </a:p>
        </p:txBody>
      </p:sp>
      <p:graphicFrame>
        <p:nvGraphicFramePr>
          <p:cNvPr id="191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553584"/>
              </p:ext>
            </p:extLst>
          </p:nvPr>
        </p:nvGraphicFramePr>
        <p:xfrm>
          <a:off x="3200400" y="2971800"/>
          <a:ext cx="26241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1" name="Equation" r:id="rId3" imgW="1155600" imgH="304560" progId="Equation.DSMT4">
                  <p:embed/>
                </p:oleObj>
              </mc:Choice>
              <mc:Fallback>
                <p:oleObj name="Equation" r:id="rId3" imgW="1155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26241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47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5804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Lyapunov’s</a:t>
            </a:r>
            <a:r>
              <a:rPr lang="en-US" altLang="en-US" dirty="0"/>
              <a:t> Method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3291840"/>
          </a:xfrm>
        </p:spPr>
        <p:txBody>
          <a:bodyPr/>
          <a:lstStyle/>
          <a:p>
            <a:r>
              <a:rPr lang="en-US" altLang="en-US" dirty="0"/>
              <a:t>Defining the function V(</a:t>
            </a:r>
            <a:r>
              <a:rPr lang="en-US" altLang="en-US" b="1" dirty="0"/>
              <a:t>x</a:t>
            </a:r>
            <a:r>
              <a:rPr lang="en-US" altLang="en-US" dirty="0"/>
              <a:t>) is a key challenge</a:t>
            </a:r>
            <a:r>
              <a:rPr lang="en-US" altLang="en-US" sz="3600" dirty="0"/>
              <a:t> </a:t>
            </a:r>
          </a:p>
          <a:p>
            <a:r>
              <a:rPr lang="en-US" altLang="en-US" dirty="0"/>
              <a:t>Consider the system defined by </a:t>
            </a:r>
          </a:p>
          <a:p>
            <a:endParaRPr lang="en-US" altLang="en-US" dirty="0"/>
          </a:p>
          <a:p>
            <a:r>
              <a:rPr lang="en-US" altLang="en-US" dirty="0" err="1"/>
              <a:t>Lyapunov's</a:t>
            </a:r>
            <a:r>
              <a:rPr lang="en-US" altLang="en-US" dirty="0"/>
              <a:t> method: If there exists a scalar function V(</a:t>
            </a:r>
            <a:r>
              <a:rPr lang="en-US" altLang="en-US" b="1" dirty="0"/>
              <a:t>x</a:t>
            </a:r>
            <a:r>
              <a:rPr lang="en-US" altLang="en-US" dirty="0"/>
              <a:t>) such that 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  <p:graphicFrame>
        <p:nvGraphicFramePr>
          <p:cNvPr id="192525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819219"/>
              </p:ext>
            </p:extLst>
          </p:nvPr>
        </p:nvGraphicFramePr>
        <p:xfrm>
          <a:off x="1143000" y="2438400"/>
          <a:ext cx="2800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2" name="Equation" r:id="rId5" imgW="1244520" imgH="228600" progId="Equation.DSMT4">
                  <p:embed/>
                </p:oleObj>
              </mc:Choice>
              <mc:Fallback>
                <p:oleObj name="Equation" r:id="rId5" imgW="1244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2438400"/>
                        <a:ext cx="28003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141222"/>
              </p:ext>
            </p:extLst>
          </p:nvPr>
        </p:nvGraphicFramePr>
        <p:xfrm>
          <a:off x="685800" y="3962400"/>
          <a:ext cx="743841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3" name="Equation" r:id="rId7" imgW="3759120" imgH="1193760" progId="Equation.DSMT4">
                  <p:embed/>
                </p:oleObj>
              </mc:Choice>
              <mc:Fallback>
                <p:oleObj name="Equation" r:id="rId7" imgW="375912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3962400"/>
                        <a:ext cx="743841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48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556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single input stabilizer is shown below (IEEEST)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The input is usually the generator shaft speed deviation, but it could also be the bus frequency deviation, generator electric power or voltage magnitude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60" y="3505200"/>
            <a:ext cx="6497139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0444" y="5284069"/>
            <a:ext cx="1471878" cy="1200329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</a:rPr>
              <a:t>V</a:t>
            </a:r>
            <a:r>
              <a:rPr lang="en-US" b="0" baseline="-25000" dirty="0">
                <a:solidFill>
                  <a:srgbClr val="1E0000"/>
                </a:solidFill>
                <a:latin typeface="+mn-lt"/>
              </a:rPr>
              <a:t>ST</a:t>
            </a:r>
            <a:r>
              <a:rPr lang="en-US" b="0" dirty="0">
                <a:solidFill>
                  <a:srgbClr val="1E0000"/>
                </a:solidFill>
                <a:latin typeface="+mn-lt"/>
              </a:rPr>
              <a:t> is an</a:t>
            </a:r>
            <a:br>
              <a:rPr lang="en-US" b="0" dirty="0">
                <a:solidFill>
                  <a:srgbClr val="1E0000"/>
                </a:solidFill>
                <a:latin typeface="+mn-lt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</a:rPr>
              <a:t>input into</a:t>
            </a:r>
            <a:br>
              <a:rPr lang="en-US" b="0" dirty="0">
                <a:solidFill>
                  <a:srgbClr val="1E0000"/>
                </a:solidFill>
                <a:latin typeface="+mn-lt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</a:rPr>
              <a:t>the exciter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15000" y="3734850"/>
            <a:ext cx="2895600" cy="1200329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</a:rPr>
              <a:t>The model can be </a:t>
            </a:r>
            <a:br>
              <a:rPr lang="en-US" b="0" dirty="0">
                <a:solidFill>
                  <a:srgbClr val="1E0000"/>
                </a:solidFill>
                <a:latin typeface="+mn-lt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</a:rPr>
              <a:t>simplified by setting parameters to zero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324600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94420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 in Well 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/>
              <a:t>The classic </a:t>
            </a:r>
            <a:r>
              <a:rPr lang="en-US" dirty="0" err="1"/>
              <a:t>Lyapunov</a:t>
            </a:r>
            <a:r>
              <a:rPr lang="en-US" dirty="0"/>
              <a:t> example is the stability of a ball in a well (valley) in which the </a:t>
            </a:r>
            <a:r>
              <a:rPr lang="en-US" dirty="0" err="1"/>
              <a:t>Lyapunov</a:t>
            </a:r>
            <a:r>
              <a:rPr lang="en-US" dirty="0"/>
              <a:t> function is the ball's total energy (kinetic and potential)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power systems, defining a true </a:t>
            </a:r>
            <a:r>
              <a:rPr lang="en-US" dirty="0" err="1"/>
              <a:t>Lyapunov</a:t>
            </a:r>
            <a:r>
              <a:rPr lang="en-US" dirty="0"/>
              <a:t> function often requires using restrictive models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1981200" y="3124200"/>
            <a:ext cx="3445329" cy="1747726"/>
          </a:xfrm>
          <a:custGeom>
            <a:avLst/>
            <a:gdLst>
              <a:gd name="connsiteX0" fmla="*/ 0 w 3445329"/>
              <a:gd name="connsiteY0" fmla="*/ 849654 h 1747726"/>
              <a:gd name="connsiteX1" fmla="*/ 498022 w 3445329"/>
              <a:gd name="connsiteY1" fmla="*/ 16897 h 1747726"/>
              <a:gd name="connsiteX2" fmla="*/ 1420586 w 3445329"/>
              <a:gd name="connsiteY2" fmla="*/ 1527290 h 1747726"/>
              <a:gd name="connsiteX3" fmla="*/ 2310493 w 3445329"/>
              <a:gd name="connsiteY3" fmla="*/ 433276 h 1747726"/>
              <a:gd name="connsiteX4" fmla="*/ 3445329 w 3445329"/>
              <a:gd name="connsiteY4" fmla="*/ 1747726 h 174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329" h="1747726">
                <a:moveTo>
                  <a:pt x="0" y="849654"/>
                </a:moveTo>
                <a:cubicBezTo>
                  <a:pt x="130629" y="376806"/>
                  <a:pt x="261258" y="-96042"/>
                  <a:pt x="498022" y="16897"/>
                </a:cubicBezTo>
                <a:cubicBezTo>
                  <a:pt x="734786" y="129836"/>
                  <a:pt x="1118508" y="1457894"/>
                  <a:pt x="1420586" y="1527290"/>
                </a:cubicBezTo>
                <a:cubicBezTo>
                  <a:pt x="1722665" y="1596687"/>
                  <a:pt x="1973036" y="396537"/>
                  <a:pt x="2310493" y="433276"/>
                </a:cubicBezTo>
                <a:cubicBezTo>
                  <a:pt x="2647950" y="470015"/>
                  <a:pt x="3046639" y="1108870"/>
                  <a:pt x="3445329" y="174772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309257" y="4419600"/>
            <a:ext cx="228600" cy="2286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0117" y="4722167"/>
            <a:ext cx="83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SEP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3048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UEP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7079" y="2662535"/>
            <a:ext cx="993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UEP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49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53021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624840"/>
          </a:xfrm>
        </p:spPr>
        <p:txBody>
          <a:bodyPr/>
          <a:lstStyle/>
          <a:p>
            <a:r>
              <a:rPr lang="en-US" dirty="0"/>
              <a:t>Consider the classical generator model using an internal node representation (load buses have been </a:t>
            </a:r>
            <a:r>
              <a:rPr lang="en-US" dirty="0" err="1"/>
              <a:t>equivalenced</a:t>
            </a:r>
            <a:r>
              <a:rPr lang="en-US" dirty="0"/>
              <a:t>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552882"/>
              </p:ext>
            </p:extLst>
          </p:nvPr>
        </p:nvGraphicFramePr>
        <p:xfrm>
          <a:off x="838200" y="2667000"/>
          <a:ext cx="5883579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09" name="Equation" r:id="rId3" imgW="3085920" imgH="2158920" progId="Equation.DSMT4">
                  <p:embed/>
                </p:oleObj>
              </mc:Choice>
              <mc:Fallback>
                <p:oleObj name="Equation" r:id="rId3" imgW="3085920" imgH="2158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67000"/>
                        <a:ext cx="5883579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3352800"/>
            <a:ext cx="3810000" cy="830997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</a:t>
            </a:r>
            <a:r>
              <a:rPr lang="en-US" sz="2400" baseline="-25000" dirty="0">
                <a:solidFill>
                  <a:srgbClr val="1E0000"/>
                </a:solidFill>
              </a:rPr>
              <a:t>ij</a:t>
            </a:r>
            <a:r>
              <a:rPr lang="en-US" sz="2400" dirty="0">
                <a:solidFill>
                  <a:srgbClr val="1E0000"/>
                </a:solidFill>
              </a:rPr>
              <a:t> are the </a:t>
            </a:r>
            <a:r>
              <a:rPr lang="en-US" sz="2400" dirty="0" err="1">
                <a:solidFill>
                  <a:srgbClr val="1E0000"/>
                </a:solidFill>
              </a:rPr>
              <a:t>susceptance</a:t>
            </a:r>
            <a:r>
              <a:rPr lang="en-US" sz="2400" dirty="0">
                <a:solidFill>
                  <a:srgbClr val="1E0000"/>
                </a:solidFill>
              </a:rPr>
              <a:t> terms,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 err="1">
                <a:solidFill>
                  <a:srgbClr val="1E0000"/>
                </a:solidFill>
              </a:rPr>
              <a:t>D</a:t>
            </a:r>
            <a:r>
              <a:rPr lang="en-US" sz="2400" baseline="-25000" dirty="0" err="1">
                <a:solidFill>
                  <a:srgbClr val="1E0000"/>
                </a:solidFill>
              </a:rPr>
              <a:t>ij</a:t>
            </a:r>
            <a:r>
              <a:rPr lang="en-US" sz="2400" dirty="0">
                <a:solidFill>
                  <a:srgbClr val="1E0000"/>
                </a:solidFill>
              </a:rPr>
              <a:t> the conductance terms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50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5603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Constructing the Transient </a:t>
            </a:r>
            <a:br>
              <a:rPr lang="en-US" altLang="en-US" dirty="0"/>
            </a:br>
            <a:r>
              <a:rPr lang="en-US" altLang="en-US" dirty="0"/>
              <a:t>Energy Function (TEF)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153400" cy="2514600"/>
          </a:xfrm>
        </p:spPr>
        <p:txBody>
          <a:bodyPr/>
          <a:lstStyle/>
          <a:p>
            <a:r>
              <a:rPr lang="en-US" altLang="en-US" dirty="0"/>
              <a:t>The reference frame matters.  Either relative rotor angle formulation, or COI reference frame.</a:t>
            </a:r>
          </a:p>
          <a:p>
            <a:pPr lvl="1"/>
            <a:r>
              <a:rPr lang="en-US" altLang="en-US" dirty="0"/>
              <a:t>COI is preferable since we measure angles with respect to the “mean motion” of the system.</a:t>
            </a:r>
          </a:p>
          <a:p>
            <a:pPr marL="533400" indent="-533400"/>
            <a:r>
              <a:rPr lang="en-US" altLang="en-US" dirty="0"/>
              <a:t>TEF for conservative system (i.e., zero damping)   </a:t>
            </a:r>
          </a:p>
        </p:txBody>
      </p:sp>
      <p:graphicFrame>
        <p:nvGraphicFramePr>
          <p:cNvPr id="2078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73735"/>
              </p:ext>
            </p:extLst>
          </p:nvPr>
        </p:nvGraphicFramePr>
        <p:xfrm>
          <a:off x="6477000" y="3775868"/>
          <a:ext cx="230346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5" name="Equation" r:id="rId3" imgW="1130040" imgH="444240" progId="Equation.3">
                  <p:embed/>
                </p:oleObj>
              </mc:Choice>
              <mc:Fallback>
                <p:oleObj name="Equation" r:id="rId3" imgW="1130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775868"/>
                        <a:ext cx="2303463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9" name="Object 7"/>
          <p:cNvGraphicFramePr>
            <a:graphicFrameLocks noChangeAspect="1"/>
          </p:cNvGraphicFramePr>
          <p:nvPr/>
        </p:nvGraphicFramePr>
        <p:xfrm>
          <a:off x="762000" y="3810000"/>
          <a:ext cx="222567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6" name="Equation" r:id="rId5" imgW="1091880" imgH="444240" progId="Equation.3">
                  <p:embed/>
                </p:oleObj>
              </mc:Choice>
              <mc:Fallback>
                <p:oleObj name="Equation" r:id="rId5" imgW="1091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2225675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/>
        </p:nvGraphicFramePr>
        <p:xfrm>
          <a:off x="1676400" y="4648200"/>
          <a:ext cx="18891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7" name="Equation" r:id="rId7" imgW="927000" imgH="291960" progId="Equation.3">
                  <p:embed/>
                </p:oleObj>
              </mc:Choice>
              <mc:Fallback>
                <p:oleObj name="Equation" r:id="rId7" imgW="927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48200"/>
                        <a:ext cx="188912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238794"/>
              </p:ext>
            </p:extLst>
          </p:nvPr>
        </p:nvGraphicFramePr>
        <p:xfrm>
          <a:off x="3165475" y="5265737"/>
          <a:ext cx="31591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8" name="Equation" r:id="rId9" imgW="1549080" imgH="253800" progId="Equation.DSMT4">
                  <p:embed/>
                </p:oleObj>
              </mc:Choice>
              <mc:Fallback>
                <p:oleObj name="Equation" r:id="rId9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5265737"/>
                        <a:ext cx="31591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99127"/>
              </p:ext>
            </p:extLst>
          </p:nvPr>
        </p:nvGraphicFramePr>
        <p:xfrm>
          <a:off x="3276600" y="5927271"/>
          <a:ext cx="34432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9" name="Equation" r:id="rId11" imgW="1688760" imgH="253800" progId="Equation.DSMT4">
                  <p:embed/>
                </p:oleObj>
              </mc:Choice>
              <mc:Fallback>
                <p:oleObj name="Equation" r:id="rId11" imgW="1688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927271"/>
                        <a:ext cx="344328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4" name="Rectangle 12"/>
          <p:cNvSpPr>
            <a:spLocks noChangeArrowheads="1"/>
          </p:cNvSpPr>
          <p:nvPr/>
        </p:nvSpPr>
        <p:spPr bwMode="auto">
          <a:xfrm>
            <a:off x="3048000" y="4038600"/>
            <a:ext cx="281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>
                <a:solidFill>
                  <a:srgbClr val="1E0000"/>
                </a:solidFill>
              </a:rPr>
              <a:t>With center of speed as </a:t>
            </a:r>
          </a:p>
        </p:txBody>
      </p:sp>
      <p:sp>
        <p:nvSpPr>
          <p:cNvPr id="207885" name="Rectangle 13"/>
          <p:cNvSpPr>
            <a:spLocks noChangeArrowheads="1"/>
          </p:cNvSpPr>
          <p:nvPr/>
        </p:nvSpPr>
        <p:spPr bwMode="auto">
          <a:xfrm>
            <a:off x="533400" y="4712898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>
                <a:solidFill>
                  <a:srgbClr val="1E0000"/>
                </a:solidFill>
              </a:rPr>
              <a:t>where </a:t>
            </a:r>
          </a:p>
        </p:txBody>
      </p:sp>
      <p:sp>
        <p:nvSpPr>
          <p:cNvPr id="207886" name="Rectangle 14"/>
          <p:cNvSpPr>
            <a:spLocks noChangeArrowheads="1"/>
          </p:cNvSpPr>
          <p:nvPr/>
        </p:nvSpPr>
        <p:spPr bwMode="auto">
          <a:xfrm>
            <a:off x="3505200" y="4724400"/>
            <a:ext cx="281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>
                <a:solidFill>
                  <a:srgbClr val="1E0000"/>
                </a:solidFill>
              </a:rPr>
              <a:t>We then transform the variables to the  </a:t>
            </a:r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>
            <a:off x="636198" y="53340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>
                <a:solidFill>
                  <a:srgbClr val="1E0000"/>
                </a:solidFill>
              </a:rPr>
              <a:t>COI variables as  </a:t>
            </a:r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636198" y="5943599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>
                <a:solidFill>
                  <a:srgbClr val="1E0000"/>
                </a:solidFill>
              </a:rPr>
              <a:t>It is easy to verify  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51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66841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TEF</a:t>
            </a:r>
            <a:endParaRPr lang="en-US" altLang="en-US" sz="3200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686800" cy="5638800"/>
          </a:xfrm>
        </p:spPr>
        <p:txBody>
          <a:bodyPr/>
          <a:lstStyle/>
          <a:p>
            <a:r>
              <a:rPr lang="en-US" altLang="en-US" sz="2400" dirty="0"/>
              <a:t>We consider the general case in which all </a:t>
            </a:r>
            <a:r>
              <a:rPr lang="en-US" altLang="en-US" sz="2400" dirty="0" err="1"/>
              <a:t>M</a:t>
            </a:r>
            <a:r>
              <a:rPr lang="en-US" altLang="en-US" sz="2400" baseline="-25000" dirty="0" err="1"/>
              <a:t>i</a:t>
            </a:r>
            <a:r>
              <a:rPr lang="en-US" altLang="en-US" sz="2400" dirty="0" err="1"/>
              <a:t>'s</a:t>
            </a:r>
            <a:r>
              <a:rPr lang="en-US" altLang="en-US" sz="2400" dirty="0"/>
              <a:t> are finite. We have two sets of differential equations: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dirty="0"/>
              <a:t>Let the post fault system has a SEP at</a:t>
            </a:r>
          </a:p>
          <a:p>
            <a:r>
              <a:rPr lang="en-US" altLang="en-US" dirty="0"/>
              <a:t>This SEP is found by solving</a:t>
            </a:r>
            <a:br>
              <a:rPr lang="en-US" altLang="en-US" dirty="0"/>
            </a:br>
            <a:br>
              <a:rPr lang="en-US" altLang="en-US" sz="2400" dirty="0"/>
            </a:b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graphicFrame>
        <p:nvGraphicFramePr>
          <p:cNvPr id="2109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95898"/>
              </p:ext>
            </p:extLst>
          </p:nvPr>
        </p:nvGraphicFramePr>
        <p:xfrm>
          <a:off x="6477000" y="4800600"/>
          <a:ext cx="1676400" cy="479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3" name="Equation" r:id="rId3" imgW="799920" imgH="228600" progId="Equation.DSMT4">
                  <p:embed/>
                </p:oleObj>
              </mc:Choice>
              <mc:Fallback>
                <p:oleObj name="Equation" r:id="rId3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1676400" cy="479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198141"/>
              </p:ext>
            </p:extLst>
          </p:nvPr>
        </p:nvGraphicFramePr>
        <p:xfrm>
          <a:off x="914400" y="5791200"/>
          <a:ext cx="291623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4" name="Equation" r:id="rId5" imgW="1511280" imgH="228600" progId="Equation.DSMT4">
                  <p:embed/>
                </p:oleObj>
              </mc:Choice>
              <mc:Fallback>
                <p:oleObj name="Equation" r:id="rId5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791200"/>
                        <a:ext cx="2916238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559515"/>
              </p:ext>
            </p:extLst>
          </p:nvPr>
        </p:nvGraphicFramePr>
        <p:xfrm>
          <a:off x="990600" y="2057400"/>
          <a:ext cx="5029200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5" name="Equation" r:id="rId7" imgW="2501640" imgH="1269720" progId="Equation.DSMT4">
                  <p:embed/>
                </p:oleObj>
              </mc:Choice>
              <mc:Fallback>
                <p:oleObj name="Equation" r:id="rId7" imgW="250164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5029200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52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0964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TEF</a:t>
            </a:r>
            <a:endParaRPr lang="en-US" altLang="en-US" sz="3200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5334000"/>
          </a:xfrm>
        </p:spPr>
        <p:txBody>
          <a:bodyPr/>
          <a:lstStyle/>
          <a:p>
            <a:r>
              <a:rPr lang="en-US" altLang="en-US" dirty="0"/>
              <a:t>Steps for computing the critical clearing time are:</a:t>
            </a:r>
            <a:endParaRPr lang="en-US" altLang="en-US" sz="900" dirty="0"/>
          </a:p>
          <a:p>
            <a:pPr lvl="1"/>
            <a:r>
              <a:rPr lang="en-US" altLang="en-US" dirty="0"/>
              <a:t>Construct a </a:t>
            </a:r>
            <a:r>
              <a:rPr lang="en-US" altLang="en-US" dirty="0" err="1"/>
              <a:t>Lyapunov</a:t>
            </a:r>
            <a:r>
              <a:rPr lang="en-US" altLang="en-US" dirty="0"/>
              <a:t> (energy) function for the post-fault system.</a:t>
            </a:r>
          </a:p>
          <a:p>
            <a:pPr lvl="1"/>
            <a:r>
              <a:rPr lang="en-US" altLang="en-US" dirty="0"/>
              <a:t>Find the critical value of the </a:t>
            </a:r>
            <a:r>
              <a:rPr lang="en-US" altLang="en-US" dirty="0" err="1"/>
              <a:t>Lyapunov</a:t>
            </a:r>
            <a:r>
              <a:rPr lang="en-US" altLang="en-US" dirty="0"/>
              <a:t> function (critical energy) for a given fault </a:t>
            </a:r>
          </a:p>
          <a:p>
            <a:pPr lvl="1"/>
            <a:r>
              <a:rPr lang="en-US" altLang="en-US" dirty="0"/>
              <a:t>Integrate the faulted equations until the energy is equal to the critical energy; this instant of time is called the critical clearing time</a:t>
            </a:r>
          </a:p>
          <a:p>
            <a:r>
              <a:rPr lang="en-US" altLang="en-US" dirty="0"/>
              <a:t>Idea is once the fault is cleared the energy can only decrease, hence the critical clearing time is determined directly </a:t>
            </a:r>
            <a:endParaRPr lang="en-US" altLang="en-US" sz="1600" dirty="0"/>
          </a:p>
          <a:p>
            <a:r>
              <a:rPr lang="en-US" altLang="en-US" dirty="0"/>
              <a:t>Methods differ as to how to implement steps 2 and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53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19191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 dirty="0"/>
              <a:t>Potential Energy Boundary Surface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5" t="12465" r="22502" b="21234"/>
          <a:stretch/>
        </p:blipFill>
        <p:spPr bwMode="auto">
          <a:xfrm>
            <a:off x="1231777" y="1219200"/>
            <a:ext cx="6324600" cy="493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5453" y="6249938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E0000"/>
                </a:solidFill>
              </a:rPr>
              <a:t>Figure from course textbook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0110" y="6389914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54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228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Single Input 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PSS1A is very similar to the IEEEST Stabilizer  and STAB1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999" y="2895600"/>
            <a:ext cx="7086600" cy="17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7680" y="5252173"/>
            <a:ext cx="6255239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</a:rPr>
              <a:t>IEEE Std 421.5 describes the common stabilizers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324600"/>
            <a:ext cx="53340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160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 Bus System Results With Stabilizers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082040"/>
          </a:xfrm>
        </p:spPr>
        <p:txBody>
          <a:bodyPr/>
          <a:lstStyle/>
          <a:p>
            <a:r>
              <a:rPr lang="en-US" dirty="0"/>
              <a:t>The case has 334 IEEST stabilizers, all with the same parameters (which would not be the case in a real system)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6</a:t>
            </a:fld>
            <a:endParaRPr lang="en-US" sz="2000" dirty="0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5715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048000"/>
            <a:ext cx="1832553" cy="2308324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E0000"/>
                </a:solidFill>
                <a:latin typeface="+mn-lt"/>
              </a:rPr>
              <a:t>Results are </a:t>
            </a:r>
            <a:br>
              <a:rPr lang="en-US" dirty="0">
                <a:solidFill>
                  <a:srgbClr val="1E0000"/>
                </a:solidFill>
                <a:latin typeface="+mn-lt"/>
              </a:rPr>
            </a:br>
            <a:r>
              <a:rPr lang="en-US" dirty="0">
                <a:solidFill>
                  <a:srgbClr val="1E0000"/>
                </a:solidFill>
                <a:latin typeface="+mn-lt"/>
              </a:rPr>
              <a:t>given for the </a:t>
            </a:r>
            <a:br>
              <a:rPr lang="en-US" dirty="0">
                <a:solidFill>
                  <a:srgbClr val="1E0000"/>
                </a:solidFill>
                <a:latin typeface="+mn-lt"/>
              </a:rPr>
            </a:br>
            <a:r>
              <a:rPr lang="en-US" dirty="0">
                <a:solidFill>
                  <a:srgbClr val="1E0000"/>
                </a:solidFill>
                <a:latin typeface="+mn-lt"/>
              </a:rPr>
              <a:t>previous</a:t>
            </a:r>
            <a:br>
              <a:rPr lang="en-US" dirty="0">
                <a:solidFill>
                  <a:srgbClr val="1E0000"/>
                </a:solidFill>
                <a:latin typeface="+mn-lt"/>
              </a:rPr>
            </a:br>
            <a:r>
              <a:rPr lang="en-US" dirty="0">
                <a:solidFill>
                  <a:srgbClr val="1E0000"/>
                </a:solidFill>
                <a:latin typeface="+mn-lt"/>
              </a:rPr>
              <a:t>generator </a:t>
            </a:r>
            <a:br>
              <a:rPr lang="en-US" dirty="0">
                <a:solidFill>
                  <a:srgbClr val="1E0000"/>
                </a:solidFill>
                <a:latin typeface="+mn-lt"/>
              </a:rPr>
            </a:br>
            <a:r>
              <a:rPr lang="en-US" dirty="0">
                <a:solidFill>
                  <a:srgbClr val="1E0000"/>
                </a:solidFill>
                <a:latin typeface="+mn-lt"/>
              </a:rPr>
              <a:t>drop </a:t>
            </a:r>
            <a:br>
              <a:rPr lang="en-US" dirty="0">
                <a:solidFill>
                  <a:srgbClr val="1E0000"/>
                </a:solidFill>
                <a:latin typeface="+mn-lt"/>
              </a:rPr>
            </a:br>
            <a:r>
              <a:rPr lang="en-US" dirty="0">
                <a:solidFill>
                  <a:srgbClr val="1E0000"/>
                </a:solidFill>
                <a:latin typeface="+mn-lt"/>
              </a:rPr>
              <a:t>contingency</a:t>
            </a:r>
            <a:endParaRPr lang="en-US" b="0" dirty="0">
              <a:solidFill>
                <a:srgbClr val="1E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382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 Bus System Results Without Stabilizers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777240"/>
          </a:xfrm>
        </p:spPr>
        <p:txBody>
          <a:bodyPr/>
          <a:lstStyle/>
          <a:p>
            <a:r>
              <a:rPr lang="en-US" dirty="0"/>
              <a:t>Clearly the case is unstable; note the change in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7</a:t>
            </a:fld>
            <a:endParaRPr lang="en-US" sz="2000" dirty="0"/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57150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27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 Bus System Results Without Stabilizers Movie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463040"/>
          </a:xfrm>
        </p:spPr>
        <p:txBody>
          <a:bodyPr/>
          <a:lstStyle/>
          <a:p>
            <a:r>
              <a:rPr lang="en-US" dirty="0"/>
              <a:t>The techniques from the last lecture were used to quickly create a movie showing this frequency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8</a:t>
            </a:fld>
            <a:endParaRPr lang="en-US" sz="2000" dirty="0"/>
          </a:p>
        </p:txBody>
      </p:sp>
      <p:pic>
        <p:nvPicPr>
          <p:cNvPr id="3471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r="44809"/>
          <a:stretch/>
        </p:blipFill>
        <p:spPr bwMode="auto">
          <a:xfrm>
            <a:off x="2286000" y="2340864"/>
            <a:ext cx="4312920" cy="406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73286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5157</TotalTime>
  <Words>3083</Words>
  <Application>Microsoft Office PowerPoint</Application>
  <PresentationFormat>On-screen Show (4:3)</PresentationFormat>
  <Paragraphs>380</Paragraphs>
  <Slides>55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Helvetica</vt:lpstr>
      <vt:lpstr>Symbol</vt:lpstr>
      <vt:lpstr>Times New Roman</vt:lpstr>
      <vt:lpstr>Wingdings</vt:lpstr>
      <vt:lpstr>Capsules</vt:lpstr>
      <vt:lpstr>Equation</vt:lpstr>
      <vt:lpstr>ECEN 667  Power System Stability</vt:lpstr>
      <vt:lpstr>Announcements</vt:lpstr>
      <vt:lpstr>Dynamic Models  in the Physical Structure</vt:lpstr>
      <vt:lpstr>Power System Stabilizer (PSS) Models</vt:lpstr>
      <vt:lpstr>Example PSS</vt:lpstr>
      <vt:lpstr>Another Single Input PSS</vt:lpstr>
      <vt:lpstr>2000 Bus System Results With Stabilizers</vt:lpstr>
      <vt:lpstr>2000 Bus System Results Without Stabilizers</vt:lpstr>
      <vt:lpstr>2000 Bus System Results Without Stabilizers Movie</vt:lpstr>
      <vt:lpstr>Example Dual Input PSS</vt:lpstr>
      <vt:lpstr>Washout Filters and Lead-Lag Compensators</vt:lpstr>
      <vt:lpstr>Washout Filter </vt:lpstr>
      <vt:lpstr>Washout Parameter Variation</vt:lpstr>
      <vt:lpstr>Lead-Lag Compensators</vt:lpstr>
      <vt:lpstr>Stabilizer Design</vt:lpstr>
      <vt:lpstr>Stabilizer Design</vt:lpstr>
      <vt:lpstr>Stabilizer Design Values</vt:lpstr>
      <vt:lpstr>Stabilizer Design Phase Compensation</vt:lpstr>
      <vt:lpstr>Stabilizer Design Tuning Criteria</vt:lpstr>
      <vt:lpstr>Stabilizer Design Tuning</vt:lpstr>
      <vt:lpstr>PSS2A Example Values</vt:lpstr>
      <vt:lpstr>Example T1 and T2 Values</vt:lpstr>
      <vt:lpstr>PSS Tuning Example</vt:lpstr>
      <vt:lpstr>PSS Tuning Example:  Getting Initial Frequency and Damping</vt:lpstr>
      <vt:lpstr>PSS Tuning Example:  We’ll Add PSS1As at Gens 2 and 3 </vt:lpstr>
      <vt:lpstr>PSS Tuning Example:  Using Stabilizer Reference Signals</vt:lpstr>
      <vt:lpstr>SignalStab Input and Results</vt:lpstr>
      <vt:lpstr>PSS Tuning Example:  Gen2 Reference Signal Results</vt:lpstr>
      <vt:lpstr>PSS Tuning Example:  1.36 Hz Modal Values </vt:lpstr>
      <vt:lpstr>PSS Tuning Example:  1.36 Hz Lead-Lag Values</vt:lpstr>
      <vt:lpstr>PSS Tuning Example:  1.36 Hz Lead-Lag Values</vt:lpstr>
      <vt:lpstr>PSS Tuning Example:  1.36 Hz Lead-Lag Values</vt:lpstr>
      <vt:lpstr>PSS Tuning Example:  Setting the Values for Gen 2 </vt:lpstr>
      <vt:lpstr>PSS Tuning Example:  Setting the Values for Gen 3</vt:lpstr>
      <vt:lpstr>PSS Tuning Example: Final Solution</vt:lpstr>
      <vt:lpstr>Example 2:  Adding a PSS to a 42 Bus System</vt:lpstr>
      <vt:lpstr>Example 2: Decide Generators to Tune and Frequency</vt:lpstr>
      <vt:lpstr>Example 2: Response Quantified Using Modal Analysis</vt:lpstr>
      <vt:lpstr>Example 2: Determine Phase Compensation</vt:lpstr>
      <vt:lpstr>Example 2: Determine Phase Compensation Other Gens</vt:lpstr>
      <vt:lpstr>Stability Phenomena and Tools </vt:lpstr>
      <vt:lpstr>Transient Energy Function (TEF) Techniques</vt:lpstr>
      <vt:lpstr>Judging Stability / Instability</vt:lpstr>
      <vt:lpstr>Mathematical Formulation</vt:lpstr>
      <vt:lpstr>Critical Clearing Time</vt:lpstr>
      <vt:lpstr>Region of Attraction (ROA)</vt:lpstr>
      <vt:lpstr>Methods to Compute RoA</vt:lpstr>
      <vt:lpstr>Characterization of RoA</vt:lpstr>
      <vt:lpstr>Lyapunov’s Method</vt:lpstr>
      <vt:lpstr>Ball in Well Analogy</vt:lpstr>
      <vt:lpstr>Power System Example</vt:lpstr>
      <vt:lpstr>Constructing the Transient  Energy Function (TEF)</vt:lpstr>
      <vt:lpstr>TEF</vt:lpstr>
      <vt:lpstr>TEF</vt:lpstr>
      <vt:lpstr>Potential Energy Boundary Surface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Kunkolienkar, Sanjana Mahendra</cp:lastModifiedBy>
  <cp:revision>567</cp:revision>
  <cp:lastPrinted>2021-09-10T12:33:01Z</cp:lastPrinted>
  <dcterms:created xsi:type="dcterms:W3CDTF">2000-05-11T14:27:08Z</dcterms:created>
  <dcterms:modified xsi:type="dcterms:W3CDTF">2021-12-01T04:05:37Z</dcterms:modified>
</cp:coreProperties>
</file>