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44"/>
  </p:notesMasterIdLst>
  <p:handoutMasterIdLst>
    <p:handoutMasterId r:id="rId45"/>
  </p:handoutMasterIdLst>
  <p:sldIdLst>
    <p:sldId id="258" r:id="rId2"/>
    <p:sldId id="399" r:id="rId3"/>
    <p:sldId id="588" r:id="rId4"/>
    <p:sldId id="590" r:id="rId5"/>
    <p:sldId id="591" r:id="rId6"/>
    <p:sldId id="592" r:id="rId7"/>
    <p:sldId id="594" r:id="rId8"/>
    <p:sldId id="595" r:id="rId9"/>
    <p:sldId id="596" r:id="rId10"/>
    <p:sldId id="597" r:id="rId11"/>
    <p:sldId id="598" r:id="rId12"/>
    <p:sldId id="599" r:id="rId13"/>
    <p:sldId id="600" r:id="rId14"/>
    <p:sldId id="497" r:id="rId15"/>
    <p:sldId id="498" r:id="rId16"/>
    <p:sldId id="499" r:id="rId17"/>
    <p:sldId id="500" r:id="rId18"/>
    <p:sldId id="501" r:id="rId19"/>
    <p:sldId id="502" r:id="rId20"/>
    <p:sldId id="503" r:id="rId21"/>
    <p:sldId id="504" r:id="rId22"/>
    <p:sldId id="505" r:id="rId23"/>
    <p:sldId id="506" r:id="rId24"/>
    <p:sldId id="507" r:id="rId25"/>
    <p:sldId id="508" r:id="rId26"/>
    <p:sldId id="509" r:id="rId27"/>
    <p:sldId id="510" r:id="rId28"/>
    <p:sldId id="511" r:id="rId29"/>
    <p:sldId id="512" r:id="rId30"/>
    <p:sldId id="513" r:id="rId31"/>
    <p:sldId id="514" r:id="rId32"/>
    <p:sldId id="515" r:id="rId33"/>
    <p:sldId id="516" r:id="rId34"/>
    <p:sldId id="517" r:id="rId35"/>
    <p:sldId id="518" r:id="rId36"/>
    <p:sldId id="519" r:id="rId37"/>
    <p:sldId id="520" r:id="rId38"/>
    <p:sldId id="521" r:id="rId39"/>
    <p:sldId id="522" r:id="rId40"/>
    <p:sldId id="523" r:id="rId41"/>
    <p:sldId id="524" r:id="rId42"/>
    <p:sldId id="525" r:id="rId43"/>
  </p:sldIdLst>
  <p:sldSz cx="9144000" cy="6858000" type="screen4x3"/>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E6"/>
    <a:srgbClr val="1E0000"/>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87" d="100"/>
          <a:sy n="87" d="100"/>
        </p:scale>
        <p:origin x="114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11/30/2021</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a:p>
        </p:txBody>
      </p:sp>
    </p:spTree>
    <p:extLst>
      <p:ext uri="{BB962C8B-B14F-4D97-AF65-F5344CB8AC3E}">
        <p14:creationId xmlns:p14="http://schemas.microsoft.com/office/powerpoint/2010/main" val="177036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36107" algn="l"/>
                <a:tab pos="1472212" algn="l"/>
                <a:tab pos="2208318" algn="l"/>
                <a:tab pos="2944425" algn="l"/>
              </a:tabLst>
              <a:defRPr sz="2400">
                <a:solidFill>
                  <a:schemeClr val="bg1"/>
                </a:solidFill>
                <a:latin typeface="Times New Roman" pitchFamily="18" charset="0"/>
                <a:ea typeface="SimSun" charset="-122"/>
              </a:defRPr>
            </a:lvl1pPr>
            <a:lvl2pPr>
              <a:tabLst>
                <a:tab pos="736107" algn="l"/>
                <a:tab pos="1472212" algn="l"/>
                <a:tab pos="2208318" algn="l"/>
                <a:tab pos="2944425" algn="l"/>
              </a:tabLst>
              <a:defRPr sz="2400">
                <a:solidFill>
                  <a:schemeClr val="bg1"/>
                </a:solidFill>
                <a:latin typeface="Times New Roman" pitchFamily="18" charset="0"/>
                <a:ea typeface="SimSun" charset="-122"/>
              </a:defRPr>
            </a:lvl2pPr>
            <a:lvl3pPr>
              <a:tabLst>
                <a:tab pos="736107" algn="l"/>
                <a:tab pos="1472212" algn="l"/>
                <a:tab pos="2208318" algn="l"/>
                <a:tab pos="2944425" algn="l"/>
              </a:tabLst>
              <a:defRPr sz="2400">
                <a:solidFill>
                  <a:schemeClr val="bg1"/>
                </a:solidFill>
                <a:latin typeface="Times New Roman" pitchFamily="18" charset="0"/>
                <a:ea typeface="SimSun" charset="-122"/>
              </a:defRPr>
            </a:lvl3pPr>
            <a:lvl4pPr>
              <a:tabLst>
                <a:tab pos="736107" algn="l"/>
                <a:tab pos="1472212" algn="l"/>
                <a:tab pos="2208318" algn="l"/>
                <a:tab pos="2944425" algn="l"/>
              </a:tabLst>
              <a:defRPr sz="2400">
                <a:solidFill>
                  <a:schemeClr val="bg1"/>
                </a:solidFill>
                <a:latin typeface="Times New Roman" pitchFamily="18" charset="0"/>
                <a:ea typeface="SimSun" charset="-122"/>
              </a:defRPr>
            </a:lvl4pPr>
            <a:lvl5pPr>
              <a:tabLst>
                <a:tab pos="736107" algn="l"/>
                <a:tab pos="1472212" algn="l"/>
                <a:tab pos="2208318" algn="l"/>
                <a:tab pos="2944425" algn="l"/>
              </a:tabLst>
              <a:defRPr sz="2400">
                <a:solidFill>
                  <a:schemeClr val="bg1"/>
                </a:solidFill>
                <a:latin typeface="Times New Roman" pitchFamily="18" charset="0"/>
                <a:ea typeface="SimSun" charset="-122"/>
              </a:defRPr>
            </a:lvl5pPr>
            <a:lvl6pPr marL="2557001" indent="-232455" defTabSz="464908" eaLnBrk="0" fontAlgn="base" hangingPunct="0">
              <a:spcBef>
                <a:spcPct val="0"/>
              </a:spcBef>
              <a:spcAft>
                <a:spcPct val="0"/>
              </a:spcAft>
              <a:buClr>
                <a:srgbClr val="000000"/>
              </a:buClr>
              <a:buSzPct val="100000"/>
              <a:buFont typeface="Times New Roman" pitchFamily="18" charset="0"/>
              <a:tabLst>
                <a:tab pos="736107" algn="l"/>
                <a:tab pos="1472212" algn="l"/>
                <a:tab pos="2208318" algn="l"/>
                <a:tab pos="2944425" algn="l"/>
              </a:tabLst>
              <a:defRPr sz="2400">
                <a:solidFill>
                  <a:schemeClr val="bg1"/>
                </a:solidFill>
                <a:latin typeface="Times New Roman" pitchFamily="18" charset="0"/>
                <a:ea typeface="SimSun" charset="-122"/>
              </a:defRPr>
            </a:lvl6pPr>
            <a:lvl7pPr marL="3021909" indent="-232455" defTabSz="464908" eaLnBrk="0" fontAlgn="base" hangingPunct="0">
              <a:spcBef>
                <a:spcPct val="0"/>
              </a:spcBef>
              <a:spcAft>
                <a:spcPct val="0"/>
              </a:spcAft>
              <a:buClr>
                <a:srgbClr val="000000"/>
              </a:buClr>
              <a:buSzPct val="100000"/>
              <a:buFont typeface="Times New Roman" pitchFamily="18" charset="0"/>
              <a:tabLst>
                <a:tab pos="736107" algn="l"/>
                <a:tab pos="1472212" algn="l"/>
                <a:tab pos="2208318" algn="l"/>
                <a:tab pos="2944425" algn="l"/>
              </a:tabLst>
              <a:defRPr sz="2400">
                <a:solidFill>
                  <a:schemeClr val="bg1"/>
                </a:solidFill>
                <a:latin typeface="Times New Roman" pitchFamily="18" charset="0"/>
                <a:ea typeface="SimSun" charset="-122"/>
              </a:defRPr>
            </a:lvl7pPr>
            <a:lvl8pPr marL="3486819" indent="-232455" defTabSz="464908" eaLnBrk="0" fontAlgn="base" hangingPunct="0">
              <a:spcBef>
                <a:spcPct val="0"/>
              </a:spcBef>
              <a:spcAft>
                <a:spcPct val="0"/>
              </a:spcAft>
              <a:buClr>
                <a:srgbClr val="000000"/>
              </a:buClr>
              <a:buSzPct val="100000"/>
              <a:buFont typeface="Times New Roman" pitchFamily="18" charset="0"/>
              <a:tabLst>
                <a:tab pos="736107" algn="l"/>
                <a:tab pos="1472212" algn="l"/>
                <a:tab pos="2208318" algn="l"/>
                <a:tab pos="2944425" algn="l"/>
              </a:tabLst>
              <a:defRPr sz="2400">
                <a:solidFill>
                  <a:schemeClr val="bg1"/>
                </a:solidFill>
                <a:latin typeface="Times New Roman" pitchFamily="18" charset="0"/>
                <a:ea typeface="SimSun" charset="-122"/>
              </a:defRPr>
            </a:lvl8pPr>
            <a:lvl9pPr marL="3951728" indent="-232455" defTabSz="464908" eaLnBrk="0" fontAlgn="base" hangingPunct="0">
              <a:spcBef>
                <a:spcPct val="0"/>
              </a:spcBef>
              <a:spcAft>
                <a:spcPct val="0"/>
              </a:spcAft>
              <a:buClr>
                <a:srgbClr val="000000"/>
              </a:buClr>
              <a:buSzPct val="100000"/>
              <a:buFont typeface="Times New Roman" pitchFamily="18" charset="0"/>
              <a:tabLst>
                <a:tab pos="736107" algn="l"/>
                <a:tab pos="1472212" algn="l"/>
                <a:tab pos="2208318" algn="l"/>
                <a:tab pos="2944425" algn="l"/>
              </a:tabLst>
              <a:defRPr sz="2400">
                <a:solidFill>
                  <a:schemeClr val="bg1"/>
                </a:solidFill>
                <a:latin typeface="Times New Roman" pitchFamily="18" charset="0"/>
                <a:ea typeface="SimSun" charset="-122"/>
              </a:defRPr>
            </a:lvl9pPr>
          </a:lstStyle>
          <a:p>
            <a:fld id="{5C4F3CE9-F748-41DD-BE40-3A345F66BCEF}" type="slidenum">
              <a:rPr lang="en-US" altLang="en-US" sz="1000">
                <a:solidFill>
                  <a:srgbClr val="000000"/>
                </a:solidFill>
                <a:ea typeface="Arial Unicode MS" pitchFamily="34" charset="-128"/>
              </a:rPr>
              <a:pPr/>
              <a:t>18</a:t>
            </a:fld>
            <a:endParaRPr lang="en-US" altLang="en-US" sz="1000">
              <a:solidFill>
                <a:srgbClr val="000000"/>
              </a:solidFill>
              <a:ea typeface="Arial Unicode MS" pitchFamily="34" charset="-128"/>
            </a:endParaRPr>
          </a:p>
        </p:txBody>
      </p:sp>
      <p:sp>
        <p:nvSpPr>
          <p:cNvPr id="109571" name="Text Box 1"/>
          <p:cNvSpPr txBox="1">
            <a:spLocks noChangeArrowheads="1"/>
          </p:cNvSpPr>
          <p:nvPr/>
        </p:nvSpPr>
        <p:spPr bwMode="auto">
          <a:xfrm>
            <a:off x="3963731" y="8815102"/>
            <a:ext cx="3024613" cy="45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9401" tIns="0" rIns="19401"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eaLnBrk="1">
              <a:buClrTx/>
              <a:buFontTx/>
              <a:buNone/>
            </a:pPr>
            <a:fld id="{D29EA153-37EE-4234-8E4C-1F554F01682D}" type="slidenum">
              <a:rPr lang="en-US" altLang="en-US" sz="1000" i="1">
                <a:solidFill>
                  <a:srgbClr val="000000"/>
                </a:solidFill>
                <a:ea typeface="Arial Unicode MS" pitchFamily="34" charset="-128"/>
                <a:cs typeface="Arial Unicode MS" pitchFamily="34" charset="-128"/>
              </a:rPr>
              <a:pPr algn="r" eaLnBrk="1">
                <a:buClrTx/>
                <a:buFontTx/>
                <a:buNone/>
              </a:pPr>
              <a:t>18</a:t>
            </a:fld>
            <a:endParaRPr lang="en-US" altLang="en-US" sz="1000" i="1">
              <a:solidFill>
                <a:srgbClr val="000000"/>
              </a:solidFill>
              <a:ea typeface="Arial Unicode MS" pitchFamily="34" charset="-128"/>
              <a:cs typeface="Arial Unicode MS" pitchFamily="34" charset="-128"/>
            </a:endParaRPr>
          </a:p>
        </p:txBody>
      </p:sp>
      <p:sp>
        <p:nvSpPr>
          <p:cNvPr id="109572" name="Rectangle 2"/>
          <p:cNvSpPr txBox="1">
            <a:spLocks noGrp="1" noRot="1" noChangeAspect="1" noChangeArrowheads="1" noTextEdit="1"/>
          </p:cNvSpPr>
          <p:nvPr>
            <p:ph type="sldImg"/>
          </p:nvPr>
        </p:nvSpPr>
        <p:spPr>
          <a:xfrm>
            <a:off x="1184275" y="701675"/>
            <a:ext cx="4625975" cy="3468688"/>
          </a:xfrm>
          <a:solidFill>
            <a:srgbClr val="FFFFFF"/>
          </a:solidFill>
          <a:ln/>
        </p:spPr>
      </p:sp>
      <p:sp>
        <p:nvSpPr>
          <p:cNvPr id="109573" name="Rectangle 3"/>
          <p:cNvSpPr txBox="1">
            <a:spLocks noGrp="1" noChangeArrowheads="1"/>
          </p:cNvSpPr>
          <p:nvPr>
            <p:ph type="body" idx="1"/>
          </p:nvPr>
        </p:nvSpPr>
        <p:spPr>
          <a:xfrm>
            <a:off x="932645" y="4408355"/>
            <a:ext cx="5123058" cy="4169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
        <p:nvSpPr>
          <p:cNvPr id="109574" name="Text Box 4"/>
          <p:cNvSpPr txBox="1">
            <a:spLocks noChangeArrowheads="1"/>
          </p:cNvSpPr>
          <p:nvPr/>
        </p:nvSpPr>
        <p:spPr bwMode="auto">
          <a:xfrm>
            <a:off x="3963731" y="8815102"/>
            <a:ext cx="3031089" cy="465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9401" tIns="0" rIns="19401"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a:buClrTx/>
              <a:buFontTx/>
              <a:buNone/>
            </a:pPr>
            <a:fld id="{F50D9CB5-96D9-41D1-A56D-953C37229FA8}" type="slidenum">
              <a:rPr lang="en-US" altLang="en-US" sz="1000" i="1">
                <a:solidFill>
                  <a:srgbClr val="000000"/>
                </a:solidFill>
              </a:rPr>
              <a:pPr algn="r">
                <a:buClrTx/>
                <a:buFontTx/>
                <a:buNone/>
              </a:pPr>
              <a:t>18</a:t>
            </a:fld>
            <a:endParaRPr lang="en-US" altLang="en-US" sz="1000" i="1">
              <a:solidFill>
                <a:srgbClr val="000000"/>
              </a:solidFill>
            </a:endParaRPr>
          </a:p>
        </p:txBody>
      </p:sp>
    </p:spTree>
    <p:extLst>
      <p:ext uri="{BB962C8B-B14F-4D97-AF65-F5344CB8AC3E}">
        <p14:creationId xmlns:p14="http://schemas.microsoft.com/office/powerpoint/2010/main" val="3032173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43693" algn="l"/>
                <a:tab pos="1487385" algn="l"/>
                <a:tab pos="2231077" algn="l"/>
                <a:tab pos="2974770" algn="l"/>
              </a:tabLst>
              <a:defRPr sz="2400">
                <a:solidFill>
                  <a:schemeClr val="bg1"/>
                </a:solidFill>
                <a:latin typeface="Times New Roman" pitchFamily="18" charset="0"/>
                <a:ea typeface="SimSun" charset="-122"/>
              </a:defRPr>
            </a:lvl1pPr>
            <a:lvl2pPr>
              <a:tabLst>
                <a:tab pos="743693" algn="l"/>
                <a:tab pos="1487385" algn="l"/>
                <a:tab pos="2231077" algn="l"/>
                <a:tab pos="2974770" algn="l"/>
              </a:tabLst>
              <a:defRPr sz="2400">
                <a:solidFill>
                  <a:schemeClr val="bg1"/>
                </a:solidFill>
                <a:latin typeface="Times New Roman" pitchFamily="18" charset="0"/>
                <a:ea typeface="SimSun" charset="-122"/>
              </a:defRPr>
            </a:lvl2pPr>
            <a:lvl3pPr>
              <a:tabLst>
                <a:tab pos="743693" algn="l"/>
                <a:tab pos="1487385" algn="l"/>
                <a:tab pos="2231077" algn="l"/>
                <a:tab pos="2974770" algn="l"/>
              </a:tabLst>
              <a:defRPr sz="2400">
                <a:solidFill>
                  <a:schemeClr val="bg1"/>
                </a:solidFill>
                <a:latin typeface="Times New Roman" pitchFamily="18" charset="0"/>
                <a:ea typeface="SimSun" charset="-122"/>
              </a:defRPr>
            </a:lvl3pPr>
            <a:lvl4pPr>
              <a:tabLst>
                <a:tab pos="743693" algn="l"/>
                <a:tab pos="1487385" algn="l"/>
                <a:tab pos="2231077" algn="l"/>
                <a:tab pos="2974770" algn="l"/>
              </a:tabLst>
              <a:defRPr sz="2400">
                <a:solidFill>
                  <a:schemeClr val="bg1"/>
                </a:solidFill>
                <a:latin typeface="Times New Roman" pitchFamily="18" charset="0"/>
                <a:ea typeface="SimSun" charset="-122"/>
              </a:defRPr>
            </a:lvl4pPr>
            <a:lvl5pPr>
              <a:tabLst>
                <a:tab pos="743693" algn="l"/>
                <a:tab pos="1487385" algn="l"/>
                <a:tab pos="2231077" algn="l"/>
                <a:tab pos="2974770" algn="l"/>
              </a:tabLst>
              <a:defRPr sz="2400">
                <a:solidFill>
                  <a:schemeClr val="bg1"/>
                </a:solidFill>
                <a:latin typeface="Times New Roman" pitchFamily="18" charset="0"/>
                <a:ea typeface="SimSun" charset="-122"/>
              </a:defRPr>
            </a:lvl5pPr>
            <a:lvl6pPr marL="2583353" indent="-234851" defTabSz="469700" eaLnBrk="0" fontAlgn="base" hangingPunct="0">
              <a:spcBef>
                <a:spcPct val="0"/>
              </a:spcBef>
              <a:spcAft>
                <a:spcPct val="0"/>
              </a:spcAft>
              <a:buClr>
                <a:srgbClr val="000000"/>
              </a:buClr>
              <a:buSzPct val="100000"/>
              <a:buFont typeface="Times New Roman" pitchFamily="18" charset="0"/>
              <a:tabLst>
                <a:tab pos="743693" algn="l"/>
                <a:tab pos="1487385" algn="l"/>
                <a:tab pos="2231077" algn="l"/>
                <a:tab pos="2974770" algn="l"/>
              </a:tabLst>
              <a:defRPr sz="2400">
                <a:solidFill>
                  <a:schemeClr val="bg1"/>
                </a:solidFill>
                <a:latin typeface="Times New Roman" pitchFamily="18" charset="0"/>
                <a:ea typeface="SimSun" charset="-122"/>
              </a:defRPr>
            </a:lvl6pPr>
            <a:lvl7pPr marL="3053053" indent="-234851" defTabSz="469700" eaLnBrk="0" fontAlgn="base" hangingPunct="0">
              <a:spcBef>
                <a:spcPct val="0"/>
              </a:spcBef>
              <a:spcAft>
                <a:spcPct val="0"/>
              </a:spcAft>
              <a:buClr>
                <a:srgbClr val="000000"/>
              </a:buClr>
              <a:buSzPct val="100000"/>
              <a:buFont typeface="Times New Roman" pitchFamily="18" charset="0"/>
              <a:tabLst>
                <a:tab pos="743693" algn="l"/>
                <a:tab pos="1487385" algn="l"/>
                <a:tab pos="2231077" algn="l"/>
                <a:tab pos="2974770" algn="l"/>
              </a:tabLst>
              <a:defRPr sz="2400">
                <a:solidFill>
                  <a:schemeClr val="bg1"/>
                </a:solidFill>
                <a:latin typeface="Times New Roman" pitchFamily="18" charset="0"/>
                <a:ea typeface="SimSun" charset="-122"/>
              </a:defRPr>
            </a:lvl7pPr>
            <a:lvl8pPr marL="3522754" indent="-234851" defTabSz="469700" eaLnBrk="0" fontAlgn="base" hangingPunct="0">
              <a:spcBef>
                <a:spcPct val="0"/>
              </a:spcBef>
              <a:spcAft>
                <a:spcPct val="0"/>
              </a:spcAft>
              <a:buClr>
                <a:srgbClr val="000000"/>
              </a:buClr>
              <a:buSzPct val="100000"/>
              <a:buFont typeface="Times New Roman" pitchFamily="18" charset="0"/>
              <a:tabLst>
                <a:tab pos="743693" algn="l"/>
                <a:tab pos="1487385" algn="l"/>
                <a:tab pos="2231077" algn="l"/>
                <a:tab pos="2974770" algn="l"/>
              </a:tabLst>
              <a:defRPr sz="2400">
                <a:solidFill>
                  <a:schemeClr val="bg1"/>
                </a:solidFill>
                <a:latin typeface="Times New Roman" pitchFamily="18" charset="0"/>
                <a:ea typeface="SimSun" charset="-122"/>
              </a:defRPr>
            </a:lvl8pPr>
            <a:lvl9pPr marL="3992454" indent="-234851" defTabSz="469700" eaLnBrk="0" fontAlgn="base" hangingPunct="0">
              <a:spcBef>
                <a:spcPct val="0"/>
              </a:spcBef>
              <a:spcAft>
                <a:spcPct val="0"/>
              </a:spcAft>
              <a:buClr>
                <a:srgbClr val="000000"/>
              </a:buClr>
              <a:buSzPct val="100000"/>
              <a:buFont typeface="Times New Roman" pitchFamily="18" charset="0"/>
              <a:tabLst>
                <a:tab pos="743693" algn="l"/>
                <a:tab pos="1487385" algn="l"/>
                <a:tab pos="2231077" algn="l"/>
                <a:tab pos="2974770" algn="l"/>
              </a:tabLst>
              <a:defRPr sz="2400">
                <a:solidFill>
                  <a:schemeClr val="bg1"/>
                </a:solidFill>
                <a:latin typeface="Times New Roman" pitchFamily="18" charset="0"/>
                <a:ea typeface="SimSun" charset="-122"/>
              </a:defRPr>
            </a:lvl9pPr>
          </a:lstStyle>
          <a:p>
            <a:fld id="{CE50FE65-8E87-47EB-8FF6-CB61B72F1E60}" type="slidenum">
              <a:rPr lang="en-US" altLang="en-US" sz="1000">
                <a:solidFill>
                  <a:srgbClr val="000000"/>
                </a:solidFill>
                <a:ea typeface="Arial Unicode MS" pitchFamily="34" charset="-128"/>
              </a:rPr>
              <a:pPr/>
              <a:t>26</a:t>
            </a:fld>
            <a:endParaRPr lang="en-US" altLang="en-US" sz="1000">
              <a:solidFill>
                <a:srgbClr val="000000"/>
              </a:solidFill>
              <a:ea typeface="Arial Unicode MS" pitchFamily="34" charset="-128"/>
            </a:endParaRPr>
          </a:p>
        </p:txBody>
      </p:sp>
      <p:sp>
        <p:nvSpPr>
          <p:cNvPr id="117763" name="Text Box 1"/>
          <p:cNvSpPr txBox="1">
            <a:spLocks noChangeArrowheads="1"/>
          </p:cNvSpPr>
          <p:nvPr/>
        </p:nvSpPr>
        <p:spPr bwMode="auto">
          <a:xfrm>
            <a:off x="4010342" y="8893297"/>
            <a:ext cx="3060180" cy="46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9601" tIns="0" rIns="19601"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eaLnBrk="1">
              <a:buClrTx/>
              <a:buFontTx/>
              <a:buNone/>
            </a:pPr>
            <a:fld id="{746AC837-AFC3-4ED0-80A5-DB9E3F504C94}" type="slidenum">
              <a:rPr lang="en-US" altLang="en-US" sz="1000" i="1">
                <a:solidFill>
                  <a:srgbClr val="000000"/>
                </a:solidFill>
                <a:ea typeface="Arial Unicode MS" pitchFamily="34" charset="-128"/>
                <a:cs typeface="Arial Unicode MS" pitchFamily="34" charset="-128"/>
              </a:rPr>
              <a:pPr algn="r" eaLnBrk="1">
                <a:buClrTx/>
                <a:buFontTx/>
                <a:buNone/>
              </a:pPr>
              <a:t>26</a:t>
            </a:fld>
            <a:endParaRPr lang="en-US" altLang="en-US" sz="1000" i="1">
              <a:solidFill>
                <a:srgbClr val="000000"/>
              </a:solidFill>
              <a:ea typeface="Arial Unicode MS" pitchFamily="34" charset="-128"/>
              <a:cs typeface="Arial Unicode MS" pitchFamily="34" charset="-128"/>
            </a:endParaRPr>
          </a:p>
        </p:txBody>
      </p:sp>
      <p:sp>
        <p:nvSpPr>
          <p:cNvPr id="117764" name="Rectangle 2"/>
          <p:cNvSpPr txBox="1">
            <a:spLocks noGrp="1" noRot="1" noChangeAspect="1" noChangeArrowheads="1" noTextEdit="1"/>
          </p:cNvSpPr>
          <p:nvPr>
            <p:ph type="sldImg"/>
          </p:nvPr>
        </p:nvSpPr>
        <p:spPr>
          <a:xfrm>
            <a:off x="1206500" y="708025"/>
            <a:ext cx="4664075" cy="3498850"/>
          </a:xfrm>
          <a:solidFill>
            <a:srgbClr val="FFFFFF"/>
          </a:solidFill>
          <a:ln/>
        </p:spPr>
      </p:sp>
      <p:sp>
        <p:nvSpPr>
          <p:cNvPr id="117765" name="Rectangle 3"/>
          <p:cNvSpPr txBox="1">
            <a:spLocks noGrp="1" noChangeArrowheads="1"/>
          </p:cNvSpPr>
          <p:nvPr>
            <p:ph type="body" idx="1"/>
          </p:nvPr>
        </p:nvSpPr>
        <p:spPr>
          <a:xfrm>
            <a:off x="943611" y="4447460"/>
            <a:ext cx="5183302" cy="42068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
        <p:nvSpPr>
          <p:cNvPr id="117766" name="Text Box 4"/>
          <p:cNvSpPr txBox="1">
            <a:spLocks noChangeArrowheads="1"/>
          </p:cNvSpPr>
          <p:nvPr/>
        </p:nvSpPr>
        <p:spPr bwMode="auto">
          <a:xfrm>
            <a:off x="4010342" y="8893297"/>
            <a:ext cx="3066733" cy="46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9601" tIns="0" rIns="19601"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lgn="r">
              <a:buClrTx/>
              <a:buFontTx/>
              <a:buNone/>
            </a:pPr>
            <a:fld id="{708604D1-BBAE-4486-8823-904728CB9EA5}" type="slidenum">
              <a:rPr lang="en-US" altLang="en-US" sz="1000" i="1">
                <a:solidFill>
                  <a:srgbClr val="000000"/>
                </a:solidFill>
              </a:rPr>
              <a:pPr algn="r">
                <a:buClrTx/>
                <a:buFontTx/>
                <a:buNone/>
              </a:pPr>
              <a:t>26</a:t>
            </a:fld>
            <a:endParaRPr lang="en-US" altLang="en-US" sz="1000" i="1">
              <a:solidFill>
                <a:srgbClr val="000000"/>
              </a:solidFill>
            </a:endParaRPr>
          </a:p>
        </p:txBody>
      </p:sp>
    </p:spTree>
    <p:extLst>
      <p:ext uri="{BB962C8B-B14F-4D97-AF65-F5344CB8AC3E}">
        <p14:creationId xmlns:p14="http://schemas.microsoft.com/office/powerpoint/2010/main" val="1668760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8991600" cy="0"/>
          </a:xfrm>
          <a:prstGeom prst="line">
            <a:avLst/>
          </a:prstGeom>
          <a:noFill/>
          <a:ln w="76200">
            <a:solidFill>
              <a:srgbClr val="1E0000"/>
            </a:solidFill>
            <a:round/>
            <a:headEnd type="none" w="sm" len="sm"/>
            <a:tailEnd type="none" w="sm" len="sm"/>
          </a:ln>
          <a:effectLst/>
        </p:spPr>
        <p:txBody>
          <a:bodyPr wrap="none" anchor="ctr"/>
          <a:lstStyle/>
          <a:p>
            <a:pPr>
              <a:defRPr/>
            </a:pPr>
            <a:endParaRPr lang="en-US" baseline="0" dirty="0">
              <a:solidFill>
                <a:srgbClr val="1E0000"/>
              </a:solidFill>
            </a:endParaRPr>
          </a:p>
        </p:txBody>
      </p:sp>
      <p:sp>
        <p:nvSpPr>
          <p:cNvPr id="10" name="Rectangle 4098"/>
          <p:cNvSpPr>
            <a:spLocks noGrp="1" noChangeArrowheads="1"/>
          </p:cNvSpPr>
          <p:nvPr>
            <p:ph type="ctrTitle" sz="quarter"/>
          </p:nvPr>
        </p:nvSpPr>
        <p:spPr>
          <a:xfrm>
            <a:off x="685800" y="228600"/>
            <a:ext cx="77724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447800" y="3124200"/>
            <a:ext cx="64008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001" t="23333" r="7999" b="20666"/>
          <a:stretch/>
        </p:blipFill>
        <p:spPr bwMode="auto">
          <a:xfrm>
            <a:off x="304800" y="5791200"/>
            <a:ext cx="3200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8686800" cy="1066800"/>
          </a:xfrm>
        </p:spPr>
        <p:txBody>
          <a:bodyPr/>
          <a:lstStyle>
            <a:lvl1pPr algn="ct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365760" y="1280160"/>
            <a:ext cx="8549640" cy="3733800"/>
          </a:xfrm>
        </p:spPr>
        <p:txBody>
          <a:bodyPr/>
          <a:lstStyle>
            <a:lvl1pPr marL="457200" indent="-457200">
              <a:buSzPct val="100000"/>
              <a:buFont typeface="Arial" panose="020B0604020202020204" pitchFamily="34" charset="0"/>
              <a:buChar char="•"/>
              <a:defRPr baseline="0">
                <a:solidFill>
                  <a:srgbClr val="1E0000"/>
                </a:solidFill>
              </a:defRPr>
            </a:lvl1pPr>
            <a:lvl2pPr>
              <a:defRPr baseline="0">
                <a:solidFill>
                  <a:srgbClr val="1E0000"/>
                </a:solidFill>
              </a:defRPr>
            </a:lvl2pPr>
            <a:lvl3pPr marL="1257300" indent="-342900">
              <a:buSzPct val="90000"/>
              <a:buFont typeface="Arial" panose="020B0604020202020204" pitchFamily="34" charset="0"/>
              <a:buChar char="•"/>
              <a:defRPr baseline="0">
                <a:solidFill>
                  <a:srgbClr val="1E0000"/>
                </a:solidFill>
              </a:defRPr>
            </a:lvl3pPr>
            <a:lvl4pPr>
              <a:defRPr baseline="0">
                <a:solidFill>
                  <a:srgbClr val="1E0000"/>
                </a:solidFill>
              </a:defRPr>
            </a:lvl4pPr>
            <a:lvl5pP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4294967295"/>
          </p:nvPr>
        </p:nvSpPr>
        <p:spPr>
          <a:xfrm>
            <a:off x="8458200" y="6324600"/>
            <a:ext cx="533400" cy="457200"/>
          </a:xfrm>
          <a:prstGeom prst="rect">
            <a:avLst/>
          </a:prstGeom>
        </p:spPr>
        <p:txBody>
          <a:bodyPr/>
          <a:lstStyle>
            <a:lvl1pPr>
              <a:defRPr baseline="0">
                <a:solidFill>
                  <a:srgbClr val="1E0000"/>
                </a:solidFill>
              </a:defRPr>
            </a:lvl1pPr>
          </a:lstStyle>
          <a:p>
            <a:pPr algn="r">
              <a:defRPr/>
            </a:pPr>
            <a:fld id="{0AF38EFD-512B-4531-8A51-5AEF24EFF359}" type="slidenum">
              <a:rPr lang="en-US" sz="2000" smtClean="0"/>
              <a:pPr algn="r">
                <a:defRPr/>
              </a:pPr>
              <a:t>‹#›</a:t>
            </a:fld>
            <a:endParaRPr lang="en-US" sz="2000"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838200"/>
          </a:xfrm>
          <a:prstGeom prst="rect">
            <a:avLst/>
          </a:prstGeom>
        </p:spPr>
        <p:txBody>
          <a:bodyPr/>
          <a:lstStyle>
            <a:lvl1pPr>
              <a:defRPr baseline="0">
                <a:solidFill>
                  <a:srgbClr val="1E0000"/>
                </a:solidFill>
              </a:defRPr>
            </a:lvl1pPr>
          </a:lstStyle>
          <a:p>
            <a:r>
              <a:rPr lang="en-US" dirty="0"/>
              <a:t>Click to edit Master title style</a:t>
            </a:r>
          </a:p>
        </p:txBody>
      </p:sp>
      <p:sp>
        <p:nvSpPr>
          <p:cNvPr id="3" name="Content Placeholder 2"/>
          <p:cNvSpPr>
            <a:spLocks noGrp="1"/>
          </p:cNvSpPr>
          <p:nvPr>
            <p:ph sz="half" idx="1"/>
          </p:nvPr>
        </p:nvSpPr>
        <p:spPr>
          <a:xfrm>
            <a:off x="457200" y="1524000"/>
            <a:ext cx="3924300" cy="3733800"/>
          </a:xfrm>
          <a:prstGeom prst="rect">
            <a:avLst/>
          </a:prstGeom>
        </p:spPr>
        <p:txBody>
          <a:bodyPr/>
          <a:lstStyle>
            <a:lvl1pPr>
              <a:defRPr sz="2800" baseline="0">
                <a:solidFill>
                  <a:srgbClr val="1E0000"/>
                </a:solidFill>
              </a:defRPr>
            </a:lvl1pPr>
            <a:lvl2pPr>
              <a:defRPr sz="2400" baseline="0">
                <a:solidFill>
                  <a:srgbClr val="1E0000"/>
                </a:solidFill>
              </a:defRPr>
            </a:lvl2pPr>
            <a:lvl3pPr>
              <a:defRPr sz="2000" baseline="0">
                <a:solidFill>
                  <a:srgbClr val="1E0000"/>
                </a:solidFill>
              </a:defRPr>
            </a:lvl3pPr>
            <a:lvl4pPr>
              <a:defRPr sz="1800" baseline="0">
                <a:solidFill>
                  <a:srgbClr val="1E0000"/>
                </a:solidFill>
              </a:defRPr>
            </a:lvl4pPr>
            <a:lvl5pPr>
              <a:defRPr sz="1800" baseline="0">
                <a:solidFill>
                  <a:srgbClr val="1E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1524000"/>
            <a:ext cx="3924300" cy="3733800"/>
          </a:xfrm>
          <a:prstGeom prst="rect">
            <a:avLst/>
          </a:prstGeom>
        </p:spPr>
        <p:txBody>
          <a:bodyPr/>
          <a:lstStyle>
            <a:lvl1pPr>
              <a:defRPr sz="2800" baseline="0">
                <a:solidFill>
                  <a:srgbClr val="1E0000"/>
                </a:solidFill>
              </a:defRPr>
            </a:lvl1pPr>
            <a:lvl2pPr>
              <a:defRPr sz="2400" baseline="0">
                <a:solidFill>
                  <a:srgbClr val="1E0000"/>
                </a:solidFill>
              </a:defRPr>
            </a:lvl2pPr>
            <a:lvl3pPr>
              <a:defRPr sz="2000" baseline="0">
                <a:solidFill>
                  <a:srgbClr val="1E0000"/>
                </a:solidFill>
              </a:defRPr>
            </a:lvl3pPr>
            <a:lvl4pPr>
              <a:defRPr sz="1800" baseline="0">
                <a:solidFill>
                  <a:srgbClr val="1E0000"/>
                </a:solidFill>
              </a:defRPr>
            </a:lvl4pPr>
            <a:lvl5pPr>
              <a:defRPr sz="1800" baseline="0">
                <a:solidFill>
                  <a:srgbClr val="1E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4294967295"/>
          </p:nvPr>
        </p:nvSpPr>
        <p:spPr>
          <a:xfrm>
            <a:off x="8458200" y="6324600"/>
            <a:ext cx="533400" cy="457200"/>
          </a:xfrm>
          <a:prstGeom prst="rect">
            <a:avLst/>
          </a:prstGeom>
        </p:spPr>
        <p:txBody>
          <a:bodyPr/>
          <a:lstStyle>
            <a:lvl1pPr>
              <a:defRPr baseline="0">
                <a:solidFill>
                  <a:srgbClr val="1E0000"/>
                </a:solidFill>
              </a:defRPr>
            </a:lvl1pPr>
          </a:lstStyle>
          <a:p>
            <a:pPr algn="r">
              <a:defRPr/>
            </a:pPr>
            <a:fld id="{0AF38EFD-512B-4531-8A51-5AEF24EFF359}" type="slidenum">
              <a:rPr lang="en-US" sz="2000" smtClean="0"/>
              <a:pPr algn="r">
                <a:defRPr/>
              </a:pPr>
              <a:t>‹#›</a:t>
            </a:fld>
            <a:endParaRPr lang="en-US" sz="2000" dirty="0"/>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838200"/>
          </a:xfrm>
          <a:prstGeom prst="rect">
            <a:avLst/>
          </a:prstGeom>
        </p:spPr>
        <p:txBody>
          <a:bodyPr/>
          <a:lstStyle/>
          <a:p>
            <a:r>
              <a:rPr lang="en-US" dirty="0"/>
              <a:t>Click to edit Master title style</a:t>
            </a:r>
          </a:p>
        </p:txBody>
      </p:sp>
      <p:sp>
        <p:nvSpPr>
          <p:cNvPr id="3" name="Slide Number Placeholder 3"/>
          <p:cNvSpPr>
            <a:spLocks noGrp="1"/>
          </p:cNvSpPr>
          <p:nvPr>
            <p:ph type="sldNum" sz="quarter" idx="4294967295"/>
          </p:nvPr>
        </p:nvSpPr>
        <p:spPr>
          <a:xfrm>
            <a:off x="7086600" y="6324600"/>
            <a:ext cx="1905000" cy="457200"/>
          </a:xfrm>
          <a:prstGeom prst="rect">
            <a:avLst/>
          </a:prstGeom>
        </p:spPr>
        <p:txBody>
          <a:bodyPr/>
          <a:lstStyle>
            <a:lvl1pPr>
              <a:defRPr baseline="0">
                <a:solidFill>
                  <a:srgbClr val="1E0000"/>
                </a:solidFill>
              </a:defRPr>
            </a:lvl1pPr>
          </a:lstStyle>
          <a:p>
            <a:pPr algn="r">
              <a:defRPr/>
            </a:pPr>
            <a:fld id="{0AF38EFD-512B-4531-8A51-5AEF24EFF359}" type="slidenum">
              <a:rPr lang="en-US" sz="2000" smtClean="0"/>
              <a:pPr algn="r">
                <a:defRPr/>
              </a:pPr>
              <a:t>‹#›</a:t>
            </a:fld>
            <a:endParaRPr lang="en-US" sz="2000"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7086600" y="6324600"/>
            <a:ext cx="1905000" cy="457200"/>
          </a:xfrm>
          <a:prstGeom prst="rect">
            <a:avLst/>
          </a:prstGeom>
          <a:ln/>
        </p:spPr>
        <p:txBody>
          <a:bodyPr/>
          <a:lstStyle>
            <a:lvl1pPr>
              <a:defRPr/>
            </a:lvl1pPr>
          </a:lstStyle>
          <a:p>
            <a:pPr>
              <a:defRPr/>
            </a:pPr>
            <a:fld id="{A5771D29-00F1-4FF4-AC40-83C9E85FF209}" type="slidenum">
              <a:rPr lang="en-US"/>
              <a:pPr>
                <a:defRPr/>
              </a:pPr>
              <a:t>‹#›</a:t>
            </a:fld>
            <a:endParaRPr lang="en-US" dirty="0"/>
          </a:p>
        </p:txBody>
      </p:sp>
    </p:spTree>
    <p:extLst>
      <p:ext uri="{BB962C8B-B14F-4D97-AF65-F5344CB8AC3E}">
        <p14:creationId xmlns:p14="http://schemas.microsoft.com/office/powerpoint/2010/main" val="1731228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762000" y="1143000"/>
            <a:ext cx="51054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228600" y="6629400"/>
            <a:ext cx="8683625"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8382000" cy="0"/>
          </a:xfrm>
          <a:prstGeom prst="line">
            <a:avLst/>
          </a:prstGeom>
          <a:noFill/>
          <a:ln w="76200">
            <a:solidFill>
              <a:srgbClr val="1E0000"/>
            </a:solidFill>
            <a:round/>
            <a:headEnd type="none" w="sm" len="sm"/>
            <a:tailEnd type="none" w="sm" len="sm"/>
          </a:ln>
          <a:effectLst/>
        </p:spPr>
        <p:txBody>
          <a:bodyPr wrap="none" anchor="ctr"/>
          <a:lstStyle/>
          <a:p>
            <a:pPr>
              <a:defRPr/>
            </a:pPr>
            <a:endParaRPr lang="en-US" dirty="0"/>
          </a:p>
        </p:txBody>
      </p:sp>
      <p:sp>
        <p:nvSpPr>
          <p:cNvPr id="12" name="Rectangle 6"/>
          <p:cNvSpPr>
            <a:spLocks noGrp="1" noChangeArrowheads="1"/>
          </p:cNvSpPr>
          <p:nvPr>
            <p:ph type="title"/>
          </p:nvPr>
        </p:nvSpPr>
        <p:spPr bwMode="auto">
          <a:xfrm>
            <a:off x="457200" y="76200"/>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7"/>
          <p:cNvSpPr>
            <a:spLocks noGrp="1" noChangeArrowheads="1"/>
          </p:cNvSpPr>
          <p:nvPr>
            <p:ph type="body" idx="1"/>
          </p:nvPr>
        </p:nvSpPr>
        <p:spPr bwMode="auto">
          <a:xfrm>
            <a:off x="365760" y="128016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488681" y="8382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p:cNvSpPr>
            <a:spLocks noGrp="1"/>
          </p:cNvSpPr>
          <p:nvPr>
            <p:ph type="sldNum" sz="quarter" idx="4"/>
          </p:nvPr>
        </p:nvSpPr>
        <p:spPr>
          <a:xfrm>
            <a:off x="8397380" y="6324600"/>
            <a:ext cx="594220" cy="457200"/>
          </a:xfrm>
          <a:prstGeom prst="rect">
            <a:avLst/>
          </a:prstGeom>
        </p:spPr>
        <p:txBody>
          <a:bodyPr/>
          <a:lstStyle/>
          <a:p>
            <a:pPr algn="r">
              <a:defRPr/>
            </a:pPr>
            <a:fld id="{0AF38EFD-512B-4531-8A51-5AEF24EFF359}" type="slidenum">
              <a:rPr lang="en-US" sz="2000" smtClean="0"/>
              <a:pPr algn="r">
                <a:defRPr/>
              </a:pPr>
              <a:t>‹#›</a:t>
            </a:fld>
            <a:endParaRPr lang="en-US" sz="2000" dirty="0"/>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 id="2147483734" r:id="rId6"/>
  </p:sldLayoutIdLst>
  <p:hf hdr="0" ftr="0" dt="0"/>
  <p:txStyles>
    <p:titleStyle>
      <a:lvl1pPr algn="l" rtl="0" eaLnBrk="0" fontAlgn="base" hangingPunct="0">
        <a:lnSpc>
          <a:spcPct val="90000"/>
        </a:lnSpc>
        <a:spcBef>
          <a:spcPct val="0"/>
        </a:spcBef>
        <a:spcAft>
          <a:spcPct val="0"/>
        </a:spcAft>
        <a:defRPr sz="3600" b="1" baseline="0">
          <a:solidFill>
            <a:srgbClr val="1E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rgbClr val="1E0000"/>
        </a:buClr>
        <a:buSzPct val="100000"/>
        <a:buFont typeface="Arial" panose="020B0604020202020204" pitchFamily="34" charset="0"/>
        <a:buChar char="•"/>
        <a:defRPr sz="2800" baseline="0">
          <a:solidFill>
            <a:srgbClr val="1E0000"/>
          </a:solidFill>
          <a:latin typeface="+mn-lt"/>
          <a:ea typeface="+mn-ea"/>
          <a:cs typeface="+mn-cs"/>
        </a:defRPr>
      </a:lvl1pPr>
      <a:lvl2pPr marL="742950" indent="-285750" algn="l" rtl="0" eaLnBrk="0" fontAlgn="base" hangingPunct="0">
        <a:spcBef>
          <a:spcPct val="20000"/>
        </a:spcBef>
        <a:spcAft>
          <a:spcPct val="0"/>
        </a:spcAft>
        <a:buClr>
          <a:srgbClr val="1E0000"/>
        </a:buClr>
        <a:buSzPct val="75000"/>
        <a:buChar char="–"/>
        <a:defRPr sz="2400" baseline="0">
          <a:solidFill>
            <a:srgbClr val="1E0000"/>
          </a:solidFill>
          <a:latin typeface="+mn-lt"/>
        </a:defRPr>
      </a:lvl2pPr>
      <a:lvl3pPr marL="1257300" indent="-342900" algn="l" rtl="0" eaLnBrk="0" fontAlgn="base" hangingPunct="0">
        <a:spcBef>
          <a:spcPct val="20000"/>
        </a:spcBef>
        <a:spcAft>
          <a:spcPct val="0"/>
        </a:spcAft>
        <a:buClr>
          <a:srgbClr val="1E0000"/>
        </a:buClr>
        <a:buSzPct val="90000"/>
        <a:buFont typeface="Arial" panose="020B0604020202020204" pitchFamily="34" charset="0"/>
        <a:buChar char="•"/>
        <a:defRPr sz="2000" baseline="0">
          <a:solidFill>
            <a:srgbClr val="1E0000"/>
          </a:solidFill>
          <a:latin typeface="+mn-lt"/>
        </a:defRPr>
      </a:lvl3pPr>
      <a:lvl4pPr marL="1600200" indent="-228600" algn="l" rtl="0" eaLnBrk="0" fontAlgn="base" hangingPunct="0">
        <a:spcBef>
          <a:spcPct val="20000"/>
        </a:spcBef>
        <a:spcAft>
          <a:spcPct val="0"/>
        </a:spcAft>
        <a:buClr>
          <a:srgbClr val="1E0000"/>
        </a:buClr>
        <a:buSzPct val="80000"/>
        <a:buChar char="–"/>
        <a:defRPr sz="2000" baseline="0">
          <a:solidFill>
            <a:srgbClr val="1E0000"/>
          </a:solidFill>
          <a:latin typeface="+mn-lt"/>
        </a:defRPr>
      </a:lvl4pPr>
      <a:lvl5pPr marL="2057400" indent="-228600" algn="l" rtl="0" eaLnBrk="0" fontAlgn="base" hangingPunct="0">
        <a:spcBef>
          <a:spcPct val="20000"/>
        </a:spcBef>
        <a:spcAft>
          <a:spcPct val="0"/>
        </a:spcAft>
        <a:buClr>
          <a:srgbClr val="1E0000"/>
        </a:buClr>
        <a:buSzPct val="65000"/>
        <a:buFont typeface="Wingdings" pitchFamily="2" charset="2"/>
        <a:buChar char="»"/>
        <a:defRPr sz="2000" baseline="0">
          <a:solidFill>
            <a:srgbClr val="1E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7.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forms.gle/XyN3hc6Md1Mi3YUv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ce.uwaterloo.ca/~ccanizar/papers/classical/heydt.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0" y="76200"/>
            <a:ext cx="9144000" cy="1646237"/>
          </a:xfrm>
          <a:noFill/>
        </p:spPr>
        <p:txBody>
          <a:bodyPr anchor="ctr"/>
          <a:lstStyle/>
          <a:p>
            <a:pPr algn="ctr" eaLnBrk="1" hangingPunct="1">
              <a:spcBef>
                <a:spcPct val="50000"/>
              </a:spcBef>
            </a:pPr>
            <a:r>
              <a:rPr lang="en-US" altLang="en-US" dirty="0">
                <a:solidFill>
                  <a:srgbClr val="1E0000"/>
                </a:solidFill>
              </a:rPr>
              <a:t>ECEN 667 </a:t>
            </a:r>
            <a:br>
              <a:rPr lang="en-US" altLang="en-US" dirty="0">
                <a:solidFill>
                  <a:srgbClr val="1E0000"/>
                </a:solidFill>
              </a:rPr>
            </a:br>
            <a:r>
              <a:rPr lang="en-US" altLang="en-US" dirty="0">
                <a:solidFill>
                  <a:srgbClr val="1E0000"/>
                </a:solidFill>
              </a:rPr>
              <a:t>Power System Stability</a:t>
            </a:r>
          </a:p>
        </p:txBody>
      </p:sp>
      <p:sp>
        <p:nvSpPr>
          <p:cNvPr id="6" name="Rectangle 5"/>
          <p:cNvSpPr/>
          <p:nvPr/>
        </p:nvSpPr>
        <p:spPr>
          <a:xfrm>
            <a:off x="304800" y="1752600"/>
            <a:ext cx="8686800" cy="2259080"/>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6: Symmetrical Component Review, Stability Overview</a:t>
            </a:r>
          </a:p>
          <a:p>
            <a:pPr algn="ctr"/>
            <a:endParaRPr lang="en-US" sz="3200" b="1" kern="0" dirty="0">
              <a:solidFill>
                <a:schemeClr val="tx1">
                  <a:lumMod val="50000"/>
                </a:schemeClr>
              </a:solidFill>
              <a:latin typeface="Arial" pitchFamily="34" charset="0"/>
              <a:cs typeface="Arial" pitchFamily="34" charset="0"/>
            </a:endParaRPr>
          </a:p>
          <a:p>
            <a:pPr algn="ctr"/>
            <a:endParaRPr lang="en-US" sz="3200" b="1" kern="0" dirty="0">
              <a:solidFill>
                <a:schemeClr val="tx1">
                  <a:lumMod val="50000"/>
                </a:schemeClr>
              </a:solidFill>
              <a:latin typeface="Arial" pitchFamily="34" charset="0"/>
              <a:cs typeface="Arial" pitchFamily="34" charset="0"/>
            </a:endParaRPr>
          </a:p>
        </p:txBody>
      </p:sp>
      <p:sp>
        <p:nvSpPr>
          <p:cNvPr id="7" name="Subtitle 2"/>
          <p:cNvSpPr>
            <a:spLocks noGrp="1"/>
          </p:cNvSpPr>
          <p:nvPr>
            <p:ph type="subTitle" sz="quarter" idx="1"/>
          </p:nvPr>
        </p:nvSpPr>
        <p:spPr>
          <a:xfrm>
            <a:off x="228600" y="3251817"/>
            <a:ext cx="8534400" cy="1752600"/>
          </a:xfrm>
        </p:spPr>
        <p:txBody>
          <a:bodyPr/>
          <a:lstStyle/>
          <a:p>
            <a:r>
              <a:rPr lang="en-US" dirty="0">
                <a:solidFill>
                  <a:srgbClr val="1E0000"/>
                </a:solidFill>
              </a:rPr>
              <a:t>Prof. Tom Overbye</a:t>
            </a:r>
          </a:p>
          <a:p>
            <a:r>
              <a:rPr lang="en-US" dirty="0">
                <a:solidFill>
                  <a:srgbClr val="1E0000"/>
                </a:solidFill>
              </a:rPr>
              <a:t>Dept. of Electrical and Computer Engineering</a:t>
            </a:r>
          </a:p>
          <a:p>
            <a:r>
              <a:rPr lang="en-US" dirty="0">
                <a:solidFill>
                  <a:srgbClr val="1E0000"/>
                </a:solidFill>
              </a:rPr>
              <a:t>Texas A&amp;M University</a:t>
            </a:r>
          </a:p>
          <a:p>
            <a:r>
              <a:rPr lang="en-US" dirty="0">
                <a:hlinkClick r:id="rId3"/>
              </a:rPr>
              <a:t>overbye@tamu.edu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Symmetrical Component Conversion</a:t>
            </a:r>
          </a:p>
        </p:txBody>
      </p:sp>
      <p:sp>
        <p:nvSpPr>
          <p:cNvPr id="3" name="Content Placeholder 2"/>
          <p:cNvSpPr>
            <a:spLocks noGrp="1"/>
          </p:cNvSpPr>
          <p:nvPr>
            <p:ph idx="1"/>
          </p:nvPr>
        </p:nvSpPr>
        <p:spPr>
          <a:xfrm>
            <a:off x="457200" y="1371600"/>
            <a:ext cx="8229600" cy="1049383"/>
          </a:xfrm>
        </p:spPr>
        <p:txBody>
          <a:bodyPr/>
          <a:lstStyle/>
          <a:p>
            <a:r>
              <a:rPr lang="en-US" dirty="0"/>
              <a:t>Voltages and currents can be easily transformed between their phase and sequence values</a:t>
            </a:r>
          </a:p>
        </p:txBody>
      </p:sp>
      <p:sp>
        <p:nvSpPr>
          <p:cNvPr id="4" name="Slide Number Placeholder 3"/>
          <p:cNvSpPr>
            <a:spLocks noGrp="1"/>
          </p:cNvSpPr>
          <p:nvPr>
            <p:ph type="sldNum" sz="quarter" idx="4294967295"/>
          </p:nvPr>
        </p:nvSpPr>
        <p:spPr/>
        <p:txBody>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14125801"/>
              </p:ext>
            </p:extLst>
          </p:nvPr>
        </p:nvGraphicFramePr>
        <p:xfrm>
          <a:off x="846319" y="2420983"/>
          <a:ext cx="6123019" cy="3859485"/>
        </p:xfrm>
        <a:graphic>
          <a:graphicData uri="http://schemas.openxmlformats.org/presentationml/2006/ole">
            <mc:AlternateContent xmlns:mc="http://schemas.openxmlformats.org/markup-compatibility/2006">
              <mc:Choice xmlns:v="urn:schemas-microsoft-com:vml" Requires="v">
                <p:oleObj spid="_x0000_s124939" name="Equation" r:id="rId3" imgW="7454880" imgH="4698720" progId="Equation.DSMT4">
                  <p:embed/>
                </p:oleObj>
              </mc:Choice>
              <mc:Fallback>
                <p:oleObj name="Equation" r:id="rId3" imgW="7454880" imgH="469872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319" y="2420983"/>
                        <a:ext cx="6123019" cy="3859485"/>
                      </a:xfrm>
                      <a:prstGeom prst="rect">
                        <a:avLst/>
                      </a:prstGeom>
                      <a:noFill/>
                      <a:ln>
                        <a:noFill/>
                      </a:ln>
                      <a:effectLst/>
                    </p:spPr>
                  </p:pic>
                </p:oleObj>
              </mc:Fallback>
            </mc:AlternateContent>
          </a:graphicData>
        </a:graphic>
      </p:graphicFrame>
      <p:sp>
        <p:nvSpPr>
          <p:cNvPr id="6"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9</a:t>
            </a:fld>
            <a:endParaRPr lang="en-US" sz="2000" dirty="0"/>
          </a:p>
        </p:txBody>
      </p:sp>
      <p:sp>
        <p:nvSpPr>
          <p:cNvPr id="7" name="TextBox 6"/>
          <p:cNvSpPr txBox="1"/>
          <p:nvPr/>
        </p:nvSpPr>
        <p:spPr>
          <a:xfrm>
            <a:off x="4648200" y="3124200"/>
            <a:ext cx="3124200" cy="523220"/>
          </a:xfrm>
          <a:prstGeom prst="rect">
            <a:avLst/>
          </a:prstGeom>
          <a:solidFill>
            <a:srgbClr val="FFD4D4"/>
          </a:solidFill>
        </p:spPr>
        <p:txBody>
          <a:bodyPr wrap="square" rtlCol="0">
            <a:spAutoFit/>
          </a:bodyPr>
          <a:lstStyle/>
          <a:p>
            <a:r>
              <a:rPr lang="en-US" dirty="0">
                <a:solidFill>
                  <a:srgbClr val="1E0000"/>
                </a:solidFill>
              </a:rPr>
              <a:t>With </a:t>
            </a:r>
            <a:r>
              <a:rPr lang="en-US" dirty="0">
                <a:solidFill>
                  <a:srgbClr val="1E0000"/>
                </a:solidFill>
                <a:latin typeface="Symbol" panose="05050102010706020507" pitchFamily="18" charset="2"/>
              </a:rPr>
              <a:t>a</a:t>
            </a:r>
            <a:r>
              <a:rPr lang="en-US" dirty="0">
                <a:solidFill>
                  <a:srgbClr val="1E0000"/>
                </a:solidFill>
              </a:rPr>
              <a:t> = 1</a:t>
            </a:r>
            <a:r>
              <a:rPr lang="en-US" dirty="0">
                <a:solidFill>
                  <a:srgbClr val="1E0000"/>
                </a:solidFill>
                <a:sym typeface="Symbol" panose="05050102010706020507" pitchFamily="18" charset="2"/>
              </a:rPr>
              <a:t>120</a:t>
            </a:r>
            <a:endParaRPr lang="en-US" dirty="0">
              <a:solidFill>
                <a:srgbClr val="1E0000"/>
              </a:solidFill>
            </a:endParaRPr>
          </a:p>
        </p:txBody>
      </p:sp>
    </p:spTree>
    <p:extLst>
      <p:ext uri="{BB962C8B-B14F-4D97-AF65-F5344CB8AC3E}">
        <p14:creationId xmlns:p14="http://schemas.microsoft.com/office/powerpoint/2010/main" val="1577866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Symmetrical Components to Decouple Unbalanced Networks</a:t>
            </a:r>
          </a:p>
        </p:txBody>
      </p:sp>
      <p:sp>
        <p:nvSpPr>
          <p:cNvPr id="3" name="Content Placeholder 2"/>
          <p:cNvSpPr>
            <a:spLocks noGrp="1"/>
          </p:cNvSpPr>
          <p:nvPr>
            <p:ph idx="1"/>
          </p:nvPr>
        </p:nvSpPr>
        <p:spPr>
          <a:xfrm>
            <a:off x="457200" y="1371600"/>
            <a:ext cx="8229600" cy="709749"/>
          </a:xfrm>
        </p:spPr>
        <p:txBody>
          <a:bodyPr/>
          <a:lstStyle/>
          <a:p>
            <a:r>
              <a:rPr lang="en-US" altLang="en-US" dirty="0"/>
              <a:t>Consider the following wye-connected load:</a:t>
            </a:r>
          </a:p>
        </p:txBody>
      </p:sp>
      <p:sp>
        <p:nvSpPr>
          <p:cNvPr id="4" name="Slide Number Placeholder 3"/>
          <p:cNvSpPr>
            <a:spLocks noGrp="1"/>
          </p:cNvSpPr>
          <p:nvPr>
            <p:ph type="sldNum" sz="quarter" idx="4294967295"/>
          </p:nvPr>
        </p:nvSpPr>
        <p:spPr/>
        <p:txBody>
          <a:bodyPr/>
          <a:lstStyle/>
          <a:p>
            <a:endParaRPr lang="en-US" dirty="0"/>
          </a:p>
        </p:txBody>
      </p:sp>
      <p:pic>
        <p:nvPicPr>
          <p:cNvPr id="5" name="Picture 4" descr="fig13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9878" y="1984579"/>
            <a:ext cx="3124200"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2412642707"/>
              </p:ext>
            </p:extLst>
          </p:nvPr>
        </p:nvGraphicFramePr>
        <p:xfrm>
          <a:off x="3944439" y="1922666"/>
          <a:ext cx="4572000" cy="2794001"/>
        </p:xfrm>
        <a:graphic>
          <a:graphicData uri="http://schemas.openxmlformats.org/presentationml/2006/ole">
            <mc:AlternateContent xmlns:mc="http://schemas.openxmlformats.org/markup-compatibility/2006">
              <mc:Choice xmlns:v="urn:schemas-microsoft-com:vml" Requires="v">
                <p:oleObj spid="_x0000_s125972" name="Equation" r:id="rId4" imgW="4572000" imgH="2794000" progId="Equation.DSMT4">
                  <p:embed/>
                </p:oleObj>
              </mc:Choice>
              <mc:Fallback>
                <p:oleObj name="Equation" r:id="rId4" imgW="4572000" imgH="279400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4439" y="1922666"/>
                        <a:ext cx="4572000" cy="2794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49460193"/>
              </p:ext>
            </p:extLst>
          </p:nvPr>
        </p:nvGraphicFramePr>
        <p:xfrm>
          <a:off x="808309" y="4935491"/>
          <a:ext cx="5862457" cy="1592557"/>
        </p:xfrm>
        <a:graphic>
          <a:graphicData uri="http://schemas.openxmlformats.org/presentationml/2006/ole">
            <mc:AlternateContent xmlns:mc="http://schemas.openxmlformats.org/markup-compatibility/2006">
              <mc:Choice xmlns:v="urn:schemas-microsoft-com:vml" Requires="v">
                <p:oleObj spid="_x0000_s125973" name="Equation" r:id="rId6" imgW="6451560" imgH="1752480" progId="Equation.DSMT4">
                  <p:embed/>
                </p:oleObj>
              </mc:Choice>
              <mc:Fallback>
                <p:oleObj name="Equation" r:id="rId6" imgW="6451560" imgH="1752480" progId="Equation.DSMT4">
                  <p:embed/>
                  <p:pic>
                    <p:nvPicPr>
                      <p:cNvPr id="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309" y="4935491"/>
                        <a:ext cx="5862457" cy="1592557"/>
                      </a:xfrm>
                      <a:prstGeom prst="rect">
                        <a:avLst/>
                      </a:prstGeom>
                      <a:noFill/>
                      <a:ln>
                        <a:noFill/>
                      </a:ln>
                      <a:effectLst/>
                    </p:spPr>
                  </p:pic>
                </p:oleObj>
              </mc:Fallback>
            </mc:AlternateContent>
          </a:graphicData>
        </a:graphic>
      </p:graphicFrame>
      <p:sp>
        <p:nvSpPr>
          <p:cNvPr id="8"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10</a:t>
            </a:fld>
            <a:endParaRPr lang="en-US" sz="2000" dirty="0"/>
          </a:p>
        </p:txBody>
      </p:sp>
    </p:spTree>
    <p:extLst>
      <p:ext uri="{BB962C8B-B14F-4D97-AF65-F5344CB8AC3E}">
        <p14:creationId xmlns:p14="http://schemas.microsoft.com/office/powerpoint/2010/main" val="1278048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Symmetrical Components to Decouple Unbalanced Networks</a:t>
            </a:r>
          </a:p>
        </p:txBody>
      </p:sp>
      <p:sp>
        <p:nvSpPr>
          <p:cNvPr id="4" name="Slide Number Placeholder 3"/>
          <p:cNvSpPr>
            <a:spLocks noGrp="1"/>
          </p:cNvSpPr>
          <p:nvPr>
            <p:ph type="sldNum" sz="quarter" idx="4294967295"/>
          </p:nvPr>
        </p:nvSpPr>
        <p:spPr/>
        <p:txBody>
          <a:bodyPr/>
          <a:lstStyle/>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48526113"/>
              </p:ext>
            </p:extLst>
          </p:nvPr>
        </p:nvGraphicFramePr>
        <p:xfrm>
          <a:off x="947738" y="1517650"/>
          <a:ext cx="6908800" cy="4800600"/>
        </p:xfrm>
        <a:graphic>
          <a:graphicData uri="http://schemas.openxmlformats.org/presentationml/2006/ole">
            <mc:AlternateContent xmlns:mc="http://schemas.openxmlformats.org/markup-compatibility/2006">
              <mc:Choice xmlns:v="urn:schemas-microsoft-com:vml" Requires="v">
                <p:oleObj spid="_x0000_s126987" name="Equation" r:id="rId3" imgW="6908760" imgH="4800600" progId="Equation.DSMT4">
                  <p:embed/>
                </p:oleObj>
              </mc:Choice>
              <mc:Fallback>
                <p:oleObj name="Equation" r:id="rId3" imgW="6908760" imgH="4800600" progId="Equation.DSMT4">
                  <p:embed/>
                  <p:pic>
                    <p:nvPicPr>
                      <p:cNvPr id="6" name="Object 5"/>
                      <p:cNvPicPr>
                        <a:picLocks noChangeAspect="1" noChangeArrowheads="1"/>
                      </p:cNvPicPr>
                      <p:nvPr/>
                    </p:nvPicPr>
                    <p:blipFill>
                      <a:blip r:embed="rId4"/>
                      <a:srcRect/>
                      <a:stretch>
                        <a:fillRect/>
                      </a:stretch>
                    </p:blipFill>
                    <p:spPr bwMode="auto">
                      <a:xfrm>
                        <a:off x="947738" y="1517650"/>
                        <a:ext cx="690880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11</a:t>
            </a:fld>
            <a:endParaRPr lang="en-US" sz="2000" dirty="0"/>
          </a:p>
        </p:txBody>
      </p:sp>
      <p:sp>
        <p:nvSpPr>
          <p:cNvPr id="7" name="TextBox 6"/>
          <p:cNvSpPr txBox="1"/>
          <p:nvPr/>
        </p:nvSpPr>
        <p:spPr>
          <a:xfrm>
            <a:off x="7208010" y="4355566"/>
            <a:ext cx="1760538" cy="1938992"/>
          </a:xfrm>
          <a:prstGeom prst="rect">
            <a:avLst/>
          </a:prstGeom>
          <a:solidFill>
            <a:srgbClr val="FFD4D4"/>
          </a:solidFill>
        </p:spPr>
        <p:txBody>
          <a:bodyPr wrap="square" rtlCol="0">
            <a:spAutoFit/>
          </a:bodyPr>
          <a:lstStyle/>
          <a:p>
            <a:r>
              <a:rPr lang="en-US" sz="2400" dirty="0">
                <a:solidFill>
                  <a:srgbClr val="1E0000"/>
                </a:solidFill>
              </a:rPr>
              <a:t>This calculation is used in HW 2, Problem 1</a:t>
            </a:r>
          </a:p>
        </p:txBody>
      </p:sp>
    </p:spTree>
    <p:extLst>
      <p:ext uri="{BB962C8B-B14F-4D97-AF65-F5344CB8AC3E}">
        <p14:creationId xmlns:p14="http://schemas.microsoft.com/office/powerpoint/2010/main" val="229091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Symmetrical Components</a:t>
            </a:r>
          </a:p>
        </p:txBody>
      </p:sp>
      <p:sp>
        <p:nvSpPr>
          <p:cNvPr id="3" name="Content Placeholder 2"/>
          <p:cNvSpPr>
            <a:spLocks noGrp="1"/>
          </p:cNvSpPr>
          <p:nvPr>
            <p:ph idx="1"/>
          </p:nvPr>
        </p:nvSpPr>
        <p:spPr/>
        <p:txBody>
          <a:bodyPr/>
          <a:lstStyle/>
          <a:p>
            <a:r>
              <a:rPr lang="en-US" dirty="0"/>
              <a:t>Sequence models can be derived for lines, transformers, generators and loads</a:t>
            </a:r>
          </a:p>
          <a:p>
            <a:r>
              <a:rPr lang="en-US" dirty="0">
                <a:highlight>
                  <a:srgbClr val="FFFF00"/>
                </a:highlight>
              </a:rPr>
              <a:t>During normal operation only the positive sequence network is excited</a:t>
            </a:r>
          </a:p>
          <a:p>
            <a:r>
              <a:rPr lang="en-US" dirty="0">
                <a:highlight>
                  <a:srgbClr val="FFFF00"/>
                </a:highlight>
              </a:rPr>
              <a:t>The sequence networks get coupled because of the unbalances caused by faults</a:t>
            </a:r>
          </a:p>
          <a:p>
            <a:r>
              <a:rPr lang="en-US" dirty="0"/>
              <a:t>Usually we only analyze the positive sequence network; unbalanced faults can be modeled by compensated positive sequence values</a:t>
            </a:r>
          </a:p>
        </p:txBody>
      </p:sp>
      <p:sp>
        <p:nvSpPr>
          <p:cNvPr id="4" name="Slide Number Placeholder 3"/>
          <p:cNvSpPr>
            <a:spLocks noGrp="1"/>
          </p:cNvSpPr>
          <p:nvPr>
            <p:ph type="sldNum" sz="quarter" idx="4294967295"/>
          </p:nvPr>
        </p:nvSpPr>
        <p:spPr/>
        <p:txBody>
          <a:bodyPr/>
          <a:lstStyle/>
          <a:p>
            <a:endParaRPr lang="en-US" dirty="0"/>
          </a:p>
        </p:txBody>
      </p:sp>
      <p:sp>
        <p:nvSpPr>
          <p:cNvPr id="5"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12</a:t>
            </a:fld>
            <a:endParaRPr lang="en-US" sz="2000" dirty="0"/>
          </a:p>
        </p:txBody>
      </p:sp>
    </p:spTree>
    <p:extLst>
      <p:ext uri="{BB962C8B-B14F-4D97-AF65-F5344CB8AC3E}">
        <p14:creationId xmlns:p14="http://schemas.microsoft.com/office/powerpoint/2010/main" val="32431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Simulations: </a:t>
            </a:r>
            <a:br>
              <a:rPr lang="en-US" dirty="0"/>
            </a:br>
            <a:r>
              <a:rPr lang="en-US" dirty="0"/>
              <a:t>Changing the Case</a:t>
            </a:r>
          </a:p>
        </p:txBody>
      </p:sp>
      <p:sp>
        <p:nvSpPr>
          <p:cNvPr id="3" name="Content Placeholder 2"/>
          <p:cNvSpPr>
            <a:spLocks noGrp="1"/>
          </p:cNvSpPr>
          <p:nvPr>
            <p:ph idx="1"/>
          </p:nvPr>
        </p:nvSpPr>
        <p:spPr>
          <a:xfrm>
            <a:off x="365760" y="1280160"/>
            <a:ext cx="8549640" cy="3733800"/>
          </a:xfrm>
        </p:spPr>
        <p:txBody>
          <a:bodyPr/>
          <a:lstStyle/>
          <a:p>
            <a:r>
              <a:rPr lang="en-US" altLang="en-US" dirty="0"/>
              <a:t>PowerWorld Simulator allows for easy modification of the study system.  As a next example we will duplicate example 13.4 from earlier editions of the Glover/Sarma Power System Analysis and Design Book.  </a:t>
            </a:r>
          </a:p>
          <a:p>
            <a:r>
              <a:rPr lang="en-US" altLang="en-US" dirty="0"/>
              <a:t>Back on the one-line, right-click on the generator and use the Stability/Machine models page to change the </a:t>
            </a:r>
            <a:r>
              <a:rPr lang="en-US" altLang="en-US" dirty="0" err="1"/>
              <a:t>Xdp</a:t>
            </a:r>
            <a:r>
              <a:rPr lang="en-US" altLang="en-US" dirty="0"/>
              <a:t> field from 0.2 to 0.3 per unit.</a:t>
            </a:r>
          </a:p>
          <a:p>
            <a:r>
              <a:rPr lang="en-US" altLang="en-US" dirty="0"/>
              <a:t>On the Transient Stability Simulation page, change the contingency to be a solid three phase fault at Bus 3, cleared by opening both the line between buses 1 and 3 and the line between buses 2 and 3 at time = 1.34 seconds.  </a:t>
            </a:r>
          </a:p>
          <a:p>
            <a:endParaRPr lang="en-US" dirty="0"/>
          </a:p>
        </p:txBody>
      </p:sp>
      <p:sp>
        <p:nvSpPr>
          <p:cNvPr id="4"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13</a:t>
            </a:fld>
            <a:endParaRPr lang="en-US" sz="2000" dirty="0">
              <a:solidFill>
                <a:srgbClr val="1E0000"/>
              </a:solidFill>
            </a:endParaRPr>
          </a:p>
        </p:txBody>
      </p:sp>
    </p:spTree>
    <p:extLst>
      <p:ext uri="{BB962C8B-B14F-4D97-AF65-F5344CB8AC3E}">
        <p14:creationId xmlns:p14="http://schemas.microsoft.com/office/powerpoint/2010/main" val="2270708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the Contingency Elements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862" y="1295400"/>
            <a:ext cx="4343400"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Text Box 3"/>
          <p:cNvSpPr txBox="1">
            <a:spLocks noChangeArrowheads="1"/>
          </p:cNvSpPr>
          <p:nvPr/>
        </p:nvSpPr>
        <p:spPr bwMode="auto">
          <a:xfrm>
            <a:off x="211137" y="5495925"/>
            <a:ext cx="81565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a:solidFill>
                  <a:srgbClr val="000000"/>
                </a:solidFill>
              </a:rPr>
              <a:t>Change object type to AC Line/Transformer, select the right line,</a:t>
            </a:r>
            <a:br>
              <a:rPr lang="en-US" altLang="en-US">
                <a:solidFill>
                  <a:srgbClr val="000000"/>
                </a:solidFill>
              </a:rPr>
            </a:br>
            <a:r>
              <a:rPr lang="en-US" altLang="en-US">
                <a:solidFill>
                  <a:srgbClr val="000000"/>
                </a:solidFill>
              </a:rPr>
              <a:t>and change the element type to “Open”.</a:t>
            </a:r>
          </a:p>
        </p:txBody>
      </p:sp>
      <p:sp>
        <p:nvSpPr>
          <p:cNvPr id="7" name="Line 4"/>
          <p:cNvSpPr>
            <a:spLocks noChangeShapeType="1"/>
          </p:cNvSpPr>
          <p:nvPr/>
        </p:nvSpPr>
        <p:spPr bwMode="auto">
          <a:xfrm flipH="1" flipV="1">
            <a:off x="4937125" y="2744788"/>
            <a:ext cx="2073275" cy="2759075"/>
          </a:xfrm>
          <a:prstGeom prst="line">
            <a:avLst/>
          </a:prstGeom>
          <a:noFill/>
          <a:ln w="381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14</a:t>
            </a:fld>
            <a:endParaRPr lang="en-US" sz="2000" dirty="0">
              <a:solidFill>
                <a:srgbClr val="1E0000"/>
              </a:solidFill>
            </a:endParaRPr>
          </a:p>
        </p:txBody>
      </p:sp>
    </p:spTree>
    <p:extLst>
      <p:ext uri="{BB962C8B-B14F-4D97-AF65-F5344CB8AC3E}">
        <p14:creationId xmlns:p14="http://schemas.microsoft.com/office/powerpoint/2010/main" val="3131322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069848"/>
          </a:xfrm>
        </p:spPr>
        <p:txBody>
          <a:bodyPr/>
          <a:lstStyle/>
          <a:p>
            <a:pPr algn="ctr"/>
            <a:r>
              <a:rPr lang="en-US" dirty="0"/>
              <a:t>Changing the Contingency Elements</a:t>
            </a:r>
          </a:p>
        </p:txBody>
      </p:sp>
      <p:pic>
        <p:nvPicPr>
          <p:cNvPr id="9308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09600" y="1366092"/>
            <a:ext cx="7806800"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3"/>
          <p:cNvSpPr txBox="1">
            <a:spLocks noChangeArrowheads="1"/>
          </p:cNvSpPr>
          <p:nvPr/>
        </p:nvSpPr>
        <p:spPr bwMode="auto">
          <a:xfrm>
            <a:off x="429950" y="5206572"/>
            <a:ext cx="81661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Contingency Elements displays should eventually look like this.  </a:t>
            </a:r>
            <a:br>
              <a:rPr lang="en-US" altLang="en-US" dirty="0">
                <a:solidFill>
                  <a:srgbClr val="000000"/>
                </a:solidFill>
              </a:rPr>
            </a:br>
            <a:r>
              <a:rPr lang="en-US" altLang="en-US" dirty="0">
                <a:solidFill>
                  <a:srgbClr val="000000"/>
                </a:solidFill>
              </a:rPr>
              <a:t>Note fault is at bus 3, not at bus 1.</a:t>
            </a:r>
          </a:p>
        </p:txBody>
      </p:sp>
      <p:sp>
        <p:nvSpPr>
          <p:cNvPr id="4" name="Rectangle 3"/>
          <p:cNvSpPr/>
          <p:nvPr/>
        </p:nvSpPr>
        <p:spPr>
          <a:xfrm>
            <a:off x="462083" y="6049762"/>
            <a:ext cx="7086600" cy="523220"/>
          </a:xfrm>
          <a:prstGeom prst="rect">
            <a:avLst/>
          </a:prstGeom>
        </p:spPr>
        <p:txBody>
          <a:bodyPr wrap="square">
            <a:spAutoFit/>
          </a:bodyPr>
          <a:lstStyle/>
          <a:p>
            <a:r>
              <a:rPr lang="en-US" altLang="en-US" dirty="0">
                <a:solidFill>
                  <a:srgbClr val="1E0000"/>
                </a:solidFill>
              </a:rPr>
              <a:t>Case Name: </a:t>
            </a:r>
            <a:r>
              <a:rPr lang="en-US" altLang="en-US" b="1" dirty="0">
                <a:solidFill>
                  <a:srgbClr val="1E0000"/>
                </a:solidFill>
              </a:rPr>
              <a:t>Example_13_4_Bus3Fault</a:t>
            </a:r>
            <a:endParaRPr lang="en-US" b="1" dirty="0">
              <a:solidFill>
                <a:srgbClr val="1E0000"/>
              </a:solidFill>
            </a:endParaRPr>
          </a:p>
        </p:txBody>
      </p:sp>
      <p:sp>
        <p:nvSpPr>
          <p:cNvPr id="6"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15</a:t>
            </a:fld>
            <a:endParaRPr lang="en-US" sz="2000" dirty="0">
              <a:solidFill>
                <a:srgbClr val="1E0000"/>
              </a:solidFill>
            </a:endParaRPr>
          </a:p>
        </p:txBody>
      </p:sp>
    </p:spTree>
    <p:extLst>
      <p:ext uri="{BB962C8B-B14F-4D97-AF65-F5344CB8AC3E}">
        <p14:creationId xmlns:p14="http://schemas.microsoft.com/office/powerpoint/2010/main" val="429950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069848"/>
          </a:xfrm>
        </p:spPr>
        <p:txBody>
          <a:bodyPr/>
          <a:lstStyle/>
          <a:p>
            <a:pPr algn="ctr"/>
            <a:r>
              <a:rPr lang="en-US" dirty="0"/>
              <a:t>Results: On Verge of Instability</a:t>
            </a:r>
          </a:p>
        </p:txBody>
      </p:sp>
      <p:pic>
        <p:nvPicPr>
          <p:cNvPr id="931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6705601" cy="5289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86600" y="1545703"/>
            <a:ext cx="1677062" cy="2763834"/>
          </a:xfrm>
          <a:prstGeom prst="rect">
            <a:avLst/>
          </a:prstGeom>
          <a:solidFill>
            <a:srgbClr val="FFD4D4"/>
          </a:solidFill>
        </p:spPr>
        <p:txBody>
          <a:bodyPr wrap="none" rtlCol="0">
            <a:spAutoFit/>
          </a:bodyPr>
          <a:lstStyle/>
          <a:p>
            <a:r>
              <a:rPr lang="en-US" dirty="0">
                <a:solidFill>
                  <a:srgbClr val="1E0000"/>
                </a:solidFill>
              </a:rPr>
              <a:t>Also note</a:t>
            </a:r>
            <a:br>
              <a:rPr lang="en-US" dirty="0">
                <a:solidFill>
                  <a:srgbClr val="1E0000"/>
                </a:solidFill>
              </a:rPr>
            </a:br>
            <a:r>
              <a:rPr lang="en-US" dirty="0">
                <a:solidFill>
                  <a:srgbClr val="1E0000"/>
                </a:solidFill>
              </a:rPr>
              <a:t>that the</a:t>
            </a:r>
            <a:br>
              <a:rPr lang="en-US" dirty="0">
                <a:solidFill>
                  <a:srgbClr val="1E0000"/>
                </a:solidFill>
              </a:rPr>
            </a:br>
            <a:r>
              <a:rPr lang="en-US" dirty="0">
                <a:solidFill>
                  <a:srgbClr val="1E0000"/>
                </a:solidFill>
              </a:rPr>
              <a:t>oscillation</a:t>
            </a:r>
          </a:p>
          <a:p>
            <a:r>
              <a:rPr lang="en-US" dirty="0">
                <a:solidFill>
                  <a:srgbClr val="1E0000"/>
                </a:solidFill>
              </a:rPr>
              <a:t>frequency</a:t>
            </a:r>
            <a:br>
              <a:rPr lang="en-US" dirty="0">
                <a:solidFill>
                  <a:srgbClr val="1E0000"/>
                </a:solidFill>
              </a:rPr>
            </a:br>
            <a:r>
              <a:rPr lang="en-US" dirty="0">
                <a:solidFill>
                  <a:srgbClr val="1E0000"/>
                </a:solidFill>
              </a:rPr>
              <a:t>has </a:t>
            </a:r>
            <a:br>
              <a:rPr lang="en-US" dirty="0">
                <a:solidFill>
                  <a:srgbClr val="1E0000"/>
                </a:solidFill>
              </a:rPr>
            </a:br>
            <a:r>
              <a:rPr lang="en-US" dirty="0">
                <a:solidFill>
                  <a:srgbClr val="1E0000"/>
                </a:solidFill>
              </a:rPr>
              <a:t>decreased</a:t>
            </a:r>
          </a:p>
        </p:txBody>
      </p:sp>
      <p:sp>
        <p:nvSpPr>
          <p:cNvPr id="5"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16</a:t>
            </a:fld>
            <a:endParaRPr lang="en-US" sz="2000" dirty="0">
              <a:solidFill>
                <a:srgbClr val="1E0000"/>
              </a:solidFill>
            </a:endParaRPr>
          </a:p>
        </p:txBody>
      </p:sp>
    </p:spTree>
    <p:extLst>
      <p:ext uri="{BB962C8B-B14F-4D97-AF65-F5344CB8AC3E}">
        <p14:creationId xmlns:p14="http://schemas.microsoft.com/office/powerpoint/2010/main" val="2937272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More Realistic Generator Model</a:t>
            </a:r>
          </a:p>
        </p:txBody>
      </p:sp>
      <p:sp>
        <p:nvSpPr>
          <p:cNvPr id="3" name="Content Placeholder 2"/>
          <p:cNvSpPr>
            <a:spLocks noGrp="1"/>
          </p:cNvSpPr>
          <p:nvPr>
            <p:ph idx="1"/>
          </p:nvPr>
        </p:nvSpPr>
        <p:spPr>
          <a:xfrm>
            <a:off x="365760" y="1280160"/>
            <a:ext cx="8778240" cy="3733800"/>
          </a:xfrm>
        </p:spPr>
        <p:txBody>
          <a:bodyPr/>
          <a:lstStyle/>
          <a:p>
            <a:r>
              <a:rPr lang="en-US" dirty="0"/>
              <a:t>The classical model is considered in section 5.6 of the book, as the simplest but also the hardest to justify</a:t>
            </a:r>
          </a:p>
          <a:p>
            <a:pPr lvl="1"/>
            <a:r>
              <a:rPr lang="en-US" dirty="0"/>
              <a:t>Had been widely used, but is not rapidly falling from use</a:t>
            </a:r>
          </a:p>
          <a:p>
            <a:r>
              <a:rPr lang="en-US" altLang="en-US" dirty="0"/>
              <a:t>PowerWorld Simulator includes a number of much more realistic models that can be easily used</a:t>
            </a:r>
          </a:p>
          <a:p>
            <a:pPr lvl="1"/>
            <a:r>
              <a:rPr lang="en-US" altLang="en-US" dirty="0"/>
              <a:t>Coverage of these models is beyond the scope of this intro </a:t>
            </a:r>
          </a:p>
          <a:p>
            <a:r>
              <a:rPr lang="en-US" altLang="en-US" dirty="0"/>
              <a:t>To replace the classical model with a detailed solid rotor, </a:t>
            </a:r>
            <a:r>
              <a:rPr lang="en-US" altLang="en-US" dirty="0" err="1"/>
              <a:t>subtransient</a:t>
            </a:r>
            <a:r>
              <a:rPr lang="en-US" altLang="en-US" dirty="0"/>
              <a:t> model, go to the generator dialog Machine Models, click “Delete” to delete the existing model, select “Insert” to display the Model Type dialog and select the GENROU model; accept the defaults.</a:t>
            </a:r>
          </a:p>
          <a:p>
            <a:endParaRPr lang="en-US" dirty="0"/>
          </a:p>
        </p:txBody>
      </p:sp>
      <p:sp>
        <p:nvSpPr>
          <p:cNvPr id="4"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17</a:t>
            </a:fld>
            <a:endParaRPr lang="en-US" sz="2000" dirty="0">
              <a:solidFill>
                <a:srgbClr val="1E0000"/>
              </a:solidFill>
            </a:endParaRPr>
          </a:p>
        </p:txBody>
      </p:sp>
    </p:spTree>
    <p:extLst>
      <p:ext uri="{BB962C8B-B14F-4D97-AF65-F5344CB8AC3E}">
        <p14:creationId xmlns:p14="http://schemas.microsoft.com/office/powerpoint/2010/main" val="1206998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3"/>
          <p:cNvSpPr txBox="1">
            <a:spLocks noChangeArrowheads="1"/>
          </p:cNvSpPr>
          <p:nvPr/>
        </p:nvSpPr>
        <p:spPr bwMode="auto">
          <a:xfrm>
            <a:off x="5071641" y="1371600"/>
            <a:ext cx="3646488" cy="4117975"/>
          </a:xfrm>
          <a:prstGeom prst="rect">
            <a:avLst/>
          </a:prstGeom>
          <a:solidFill>
            <a:srgbClr val="FFD4D4"/>
          </a:solidFill>
          <a:ln>
            <a:noFill/>
          </a:ln>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The GENROU model</a:t>
            </a:r>
            <a:br>
              <a:rPr lang="en-US" altLang="en-US" dirty="0">
                <a:solidFill>
                  <a:srgbClr val="000000"/>
                </a:solidFill>
              </a:rPr>
            </a:br>
            <a:r>
              <a:rPr lang="en-US" altLang="en-US" dirty="0">
                <a:solidFill>
                  <a:srgbClr val="000000"/>
                </a:solidFill>
              </a:rPr>
              <a:t>provides a good </a:t>
            </a:r>
            <a:br>
              <a:rPr lang="en-US" altLang="en-US" dirty="0">
                <a:solidFill>
                  <a:srgbClr val="000000"/>
                </a:solidFill>
              </a:rPr>
            </a:br>
            <a:r>
              <a:rPr lang="en-US" altLang="en-US" dirty="0">
                <a:solidFill>
                  <a:srgbClr val="000000"/>
                </a:solidFill>
              </a:rPr>
              <a:t>approximation for the</a:t>
            </a:r>
            <a:br>
              <a:rPr lang="en-US" altLang="en-US" dirty="0">
                <a:solidFill>
                  <a:srgbClr val="000000"/>
                </a:solidFill>
              </a:rPr>
            </a:br>
            <a:r>
              <a:rPr lang="en-US" altLang="en-US" dirty="0">
                <a:solidFill>
                  <a:srgbClr val="000000"/>
                </a:solidFill>
              </a:rPr>
              <a:t>behavior of a synchronous</a:t>
            </a:r>
            <a:br>
              <a:rPr lang="en-US" altLang="en-US" dirty="0">
                <a:solidFill>
                  <a:srgbClr val="000000"/>
                </a:solidFill>
              </a:rPr>
            </a:br>
            <a:r>
              <a:rPr lang="en-US" altLang="en-US" dirty="0">
                <a:solidFill>
                  <a:srgbClr val="000000"/>
                </a:solidFill>
              </a:rPr>
              <a:t>generator over the dynamics</a:t>
            </a:r>
            <a:br>
              <a:rPr lang="en-US" altLang="en-US" dirty="0">
                <a:solidFill>
                  <a:srgbClr val="000000"/>
                </a:solidFill>
              </a:rPr>
            </a:br>
            <a:r>
              <a:rPr lang="en-US" altLang="en-US" dirty="0">
                <a:solidFill>
                  <a:srgbClr val="000000"/>
                </a:solidFill>
              </a:rPr>
              <a:t>of interest during a </a:t>
            </a:r>
            <a:br>
              <a:rPr lang="en-US" altLang="en-US" dirty="0">
                <a:solidFill>
                  <a:srgbClr val="000000"/>
                </a:solidFill>
              </a:rPr>
            </a:br>
            <a:r>
              <a:rPr lang="en-US" altLang="en-US" dirty="0">
                <a:solidFill>
                  <a:srgbClr val="000000"/>
                </a:solidFill>
              </a:rPr>
              <a:t>transient stability study </a:t>
            </a:r>
            <a:br>
              <a:rPr lang="en-US" altLang="en-US" dirty="0">
                <a:solidFill>
                  <a:srgbClr val="000000"/>
                </a:solidFill>
              </a:rPr>
            </a:br>
            <a:r>
              <a:rPr lang="en-US" altLang="en-US" dirty="0">
                <a:solidFill>
                  <a:srgbClr val="000000"/>
                </a:solidFill>
              </a:rPr>
              <a:t>(up to about 10 Hz).</a:t>
            </a:r>
          </a:p>
          <a:p>
            <a:pPr>
              <a:buClrTx/>
              <a:buFontTx/>
              <a:buNone/>
            </a:pPr>
            <a:r>
              <a:rPr lang="en-US" altLang="en-US" dirty="0">
                <a:solidFill>
                  <a:srgbClr val="000000"/>
                </a:solidFill>
              </a:rPr>
              <a:t>It is used to represent a </a:t>
            </a:r>
            <a:br>
              <a:rPr lang="en-US" altLang="en-US" dirty="0">
                <a:solidFill>
                  <a:srgbClr val="000000"/>
                </a:solidFill>
              </a:rPr>
            </a:br>
            <a:r>
              <a:rPr lang="en-US" altLang="en-US" dirty="0">
                <a:solidFill>
                  <a:srgbClr val="000000"/>
                </a:solidFill>
              </a:rPr>
              <a:t>solid rotor machine with</a:t>
            </a:r>
            <a:br>
              <a:rPr lang="en-US" altLang="en-US" dirty="0">
                <a:solidFill>
                  <a:srgbClr val="000000"/>
                </a:solidFill>
              </a:rPr>
            </a:br>
            <a:r>
              <a:rPr lang="en-US" altLang="en-US" dirty="0">
                <a:solidFill>
                  <a:srgbClr val="000000"/>
                </a:solidFill>
              </a:rPr>
              <a:t>three damper windings.</a:t>
            </a:r>
          </a:p>
        </p:txBody>
      </p:sp>
      <p:pic>
        <p:nvPicPr>
          <p:cNvPr id="4096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49" y="1296988"/>
            <a:ext cx="460822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Title 1"/>
          <p:cNvSpPr txBox="1">
            <a:spLocks/>
          </p:cNvSpPr>
          <p:nvPr/>
        </p:nvSpPr>
        <p:spPr>
          <a:xfrm>
            <a:off x="685800" y="228600"/>
            <a:ext cx="7772400" cy="762000"/>
          </a:xfrm>
          <a:prstGeom prst="rect">
            <a:avLst/>
          </a:prstGeom>
          <a:solidFill>
            <a:schemeClr val="bg1"/>
          </a:solidFill>
        </p:spPr>
        <p:txBody>
          <a:bodyPr/>
          <a:lstStyle>
            <a:lvl1pPr algn="ctr" rtl="0" eaLnBrk="0" fontAlgn="base" hangingPunct="0">
              <a:spcBef>
                <a:spcPct val="0"/>
              </a:spcBef>
              <a:spcAft>
                <a:spcPct val="0"/>
              </a:spcAft>
              <a:defRPr sz="4000" b="1">
                <a:solidFill>
                  <a:srgbClr val="006600"/>
                </a:solidFill>
                <a:latin typeface="+mj-lt"/>
                <a:ea typeface="+mj-ea"/>
                <a:cs typeface="+mj-cs"/>
              </a:defRPr>
            </a:lvl1pPr>
            <a:lvl2pPr algn="ctr" rtl="0" eaLnBrk="0" fontAlgn="base" hangingPunct="0">
              <a:spcBef>
                <a:spcPct val="0"/>
              </a:spcBef>
              <a:spcAft>
                <a:spcPct val="0"/>
              </a:spcAft>
              <a:defRPr sz="4000" b="1">
                <a:solidFill>
                  <a:srgbClr val="006600"/>
                </a:solidFill>
                <a:latin typeface="Times New Roman" pitchFamily="18" charset="0"/>
              </a:defRPr>
            </a:lvl2pPr>
            <a:lvl3pPr algn="ctr" rtl="0" eaLnBrk="0" fontAlgn="base" hangingPunct="0">
              <a:spcBef>
                <a:spcPct val="0"/>
              </a:spcBef>
              <a:spcAft>
                <a:spcPct val="0"/>
              </a:spcAft>
              <a:defRPr sz="4000" b="1">
                <a:solidFill>
                  <a:srgbClr val="006600"/>
                </a:solidFill>
                <a:latin typeface="Times New Roman" pitchFamily="18" charset="0"/>
              </a:defRPr>
            </a:lvl3pPr>
            <a:lvl4pPr algn="ctr" rtl="0" eaLnBrk="0" fontAlgn="base" hangingPunct="0">
              <a:spcBef>
                <a:spcPct val="0"/>
              </a:spcBef>
              <a:spcAft>
                <a:spcPct val="0"/>
              </a:spcAft>
              <a:defRPr sz="4000" b="1">
                <a:solidFill>
                  <a:srgbClr val="006600"/>
                </a:solidFill>
                <a:latin typeface="Times New Roman" pitchFamily="18" charset="0"/>
              </a:defRPr>
            </a:lvl4pPr>
            <a:lvl5pPr algn="ctr" rtl="0" eaLnBrk="0" fontAlgn="base" hangingPunct="0">
              <a:spcBef>
                <a:spcPct val="0"/>
              </a:spcBef>
              <a:spcAft>
                <a:spcPct val="0"/>
              </a:spcAft>
              <a:defRPr sz="4000" b="1">
                <a:solidFill>
                  <a:srgbClr val="006600"/>
                </a:solidFill>
                <a:latin typeface="Times New Roman" pitchFamily="18" charset="0"/>
              </a:defRPr>
            </a:lvl5pPr>
            <a:lvl6pPr marL="457200" algn="ctr" rtl="0" eaLnBrk="0" fontAlgn="base" hangingPunct="0">
              <a:spcBef>
                <a:spcPct val="0"/>
              </a:spcBef>
              <a:spcAft>
                <a:spcPct val="0"/>
              </a:spcAft>
              <a:defRPr sz="4000" b="1">
                <a:solidFill>
                  <a:srgbClr val="006600"/>
                </a:solidFill>
                <a:latin typeface="Times New Roman" pitchFamily="18" charset="0"/>
              </a:defRPr>
            </a:lvl6pPr>
            <a:lvl7pPr marL="914400" algn="ctr" rtl="0" eaLnBrk="0" fontAlgn="base" hangingPunct="0">
              <a:spcBef>
                <a:spcPct val="0"/>
              </a:spcBef>
              <a:spcAft>
                <a:spcPct val="0"/>
              </a:spcAft>
              <a:defRPr sz="4000" b="1">
                <a:solidFill>
                  <a:srgbClr val="006600"/>
                </a:solidFill>
                <a:latin typeface="Times New Roman" pitchFamily="18" charset="0"/>
              </a:defRPr>
            </a:lvl7pPr>
            <a:lvl8pPr marL="1371600" algn="ctr" rtl="0" eaLnBrk="0" fontAlgn="base" hangingPunct="0">
              <a:spcBef>
                <a:spcPct val="0"/>
              </a:spcBef>
              <a:spcAft>
                <a:spcPct val="0"/>
              </a:spcAft>
              <a:defRPr sz="4000" b="1">
                <a:solidFill>
                  <a:srgbClr val="006600"/>
                </a:solidFill>
                <a:latin typeface="Times New Roman" pitchFamily="18" charset="0"/>
              </a:defRPr>
            </a:lvl8pPr>
            <a:lvl9pPr marL="1828800" algn="ctr" rtl="0" eaLnBrk="0" fontAlgn="base" hangingPunct="0">
              <a:spcBef>
                <a:spcPct val="0"/>
              </a:spcBef>
              <a:spcAft>
                <a:spcPct val="0"/>
              </a:spcAft>
              <a:defRPr sz="4000" b="1">
                <a:solidFill>
                  <a:srgbClr val="006600"/>
                </a:solidFill>
                <a:latin typeface="Times New Roman" pitchFamily="18" charset="0"/>
              </a:defRPr>
            </a:lvl9pPr>
          </a:lstStyle>
          <a:p>
            <a:r>
              <a:rPr lang="en-US" sz="3600" kern="0" dirty="0">
                <a:solidFill>
                  <a:srgbClr val="1E0000"/>
                </a:solidFill>
                <a:latin typeface="Arial" panose="020B0604020202020204" pitchFamily="34" charset="0"/>
                <a:cs typeface="Arial" panose="020B0604020202020204" pitchFamily="34" charset="0"/>
              </a:rPr>
              <a:t>GENROU Model</a:t>
            </a:r>
          </a:p>
        </p:txBody>
      </p:sp>
      <p:sp>
        <p:nvSpPr>
          <p:cNvPr id="5"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18</a:t>
            </a:fld>
            <a:endParaRPr lang="en-US" sz="2000" dirty="0">
              <a:solidFill>
                <a:srgbClr val="1E0000"/>
              </a:solidFill>
            </a:endParaRPr>
          </a:p>
        </p:txBody>
      </p:sp>
    </p:spTree>
    <p:extLst>
      <p:ext uri="{BB962C8B-B14F-4D97-AF65-F5344CB8AC3E}">
        <p14:creationId xmlns:p14="http://schemas.microsoft.com/office/powerpoint/2010/main" val="21635150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a:t>Homework 1 is due today</a:t>
            </a:r>
          </a:p>
          <a:p>
            <a:r>
              <a:rPr lang="en-US" dirty="0"/>
              <a:t>Homework 2 is due on Thursday September 23</a:t>
            </a:r>
          </a:p>
          <a:p>
            <a:r>
              <a:rPr lang="en-US" dirty="0">
                <a:solidFill>
                  <a:srgbClr val="000000"/>
                </a:solidFill>
              </a:rPr>
              <a:t>Read Chapter 3</a:t>
            </a:r>
          </a:p>
          <a:p>
            <a:r>
              <a:rPr lang="en-US" dirty="0"/>
              <a:t>The EPG dinner will again take place this semester, hosted by Dr. Begovic and his wife on Saturday September 25th from 5 to 7:30pm.  This is for all EPG Faculty, Staff and Students including families (and anyone in 667 is eligible). The meal will be catered.  However you must RSVP by Sept 21 at   </a:t>
            </a:r>
            <a:r>
              <a:rPr lang="en-US" u="sng" dirty="0">
                <a:hlinkClick r:id="rId2"/>
              </a:rPr>
              <a:t>https://forms.gle/XyN3hc6Md1Mi3YUv9</a:t>
            </a:r>
            <a:r>
              <a:rPr lang="en-US" dirty="0"/>
              <a:t> </a:t>
            </a:r>
          </a:p>
          <a:p>
            <a:endParaRPr lang="en-US" dirty="0">
              <a:solidFill>
                <a:srgbClr val="000000"/>
              </a:solidFill>
            </a:endParaRPr>
          </a:p>
          <a:p>
            <a:endParaRPr lang="en-US" dirty="0"/>
          </a:p>
          <a:p>
            <a:endParaRPr lang="en-US" dirty="0"/>
          </a:p>
        </p:txBody>
      </p:sp>
      <p:sp>
        <p:nvSpPr>
          <p:cNvPr id="4" name="Slide Number Placeholder 3"/>
          <p:cNvSpPr>
            <a:spLocks noGrp="1"/>
          </p:cNvSpPr>
          <p:nvPr>
            <p:ph type="sldNum" sz="quarter" idx="4294967295"/>
          </p:nvPr>
        </p:nvSpPr>
        <p:spPr/>
        <p:txBody>
          <a:bodyPr/>
          <a:lstStyle/>
          <a:p>
            <a:pPr algn="r">
              <a:defRPr/>
            </a:pPr>
            <a:fld id="{0AF38EFD-512B-4531-8A51-5AEF24EFF359}" type="slidenum">
              <a:rPr lang="en-US" sz="2000" smtClean="0"/>
              <a:pPr algn="r">
                <a:defRPr/>
              </a:pPr>
              <a:t>1</a:t>
            </a:fld>
            <a:endParaRPr lang="en-US" sz="2000" dirty="0"/>
          </a:p>
        </p:txBody>
      </p:sp>
    </p:spTree>
    <p:extLst>
      <p:ext uri="{BB962C8B-B14F-4D97-AF65-F5344CB8AC3E}">
        <p14:creationId xmlns:p14="http://schemas.microsoft.com/office/powerpoint/2010/main" val="563374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762000"/>
          </a:xfrm>
        </p:spPr>
        <p:txBody>
          <a:bodyPr/>
          <a:lstStyle/>
          <a:p>
            <a:r>
              <a:rPr lang="en-US" dirty="0"/>
              <a:t>Repeat of Example 13.1 with GENROU</a:t>
            </a:r>
          </a:p>
        </p:txBody>
      </p:sp>
      <p:sp>
        <p:nvSpPr>
          <p:cNvPr id="4" name="Rectangle 3"/>
          <p:cNvSpPr/>
          <p:nvPr/>
        </p:nvSpPr>
        <p:spPr>
          <a:xfrm>
            <a:off x="304800" y="4953000"/>
            <a:ext cx="8686800" cy="1815882"/>
          </a:xfrm>
          <a:prstGeom prst="rect">
            <a:avLst/>
          </a:prstGeom>
          <a:solidFill>
            <a:srgbClr val="FFD4D4"/>
          </a:solidFill>
        </p:spPr>
        <p:txBody>
          <a:bodyPr wrap="square">
            <a:spAutoFit/>
          </a:bodyPr>
          <a:lstStyle/>
          <a:p>
            <a:pPr>
              <a:buClrTx/>
              <a:buFontTx/>
              <a:buNone/>
            </a:pPr>
            <a:r>
              <a:rPr lang="en-US" altLang="en-US" dirty="0">
                <a:solidFill>
                  <a:srgbClr val="000000"/>
                </a:solidFill>
              </a:rPr>
              <a:t>This plot repeats the previous example with the bus 3 fault. The generator response is now damped due to the damper windings included in the GENROU model.  Case is saved in examples as </a:t>
            </a:r>
            <a:r>
              <a:rPr lang="en-US" altLang="en-US" b="1" dirty="0">
                <a:solidFill>
                  <a:srgbClr val="1E0000"/>
                </a:solidFill>
              </a:rPr>
              <a:t>Example_13_4_GENROU</a:t>
            </a:r>
            <a:r>
              <a:rPr lang="en-US" altLang="en-US" dirty="0">
                <a:solidFill>
                  <a:srgbClr val="000000"/>
                </a:solidFill>
              </a:rPr>
              <a:t>. </a:t>
            </a:r>
          </a:p>
        </p:txBody>
      </p:sp>
      <p:pic>
        <p:nvPicPr>
          <p:cNvPr id="9328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702" b="2956"/>
          <a:stretch/>
        </p:blipFill>
        <p:spPr bwMode="auto">
          <a:xfrm>
            <a:off x="1662113" y="1381699"/>
            <a:ext cx="4967287" cy="3495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19</a:t>
            </a:fld>
            <a:endParaRPr lang="en-US" sz="2000" dirty="0">
              <a:solidFill>
                <a:srgbClr val="1E0000"/>
              </a:solidFill>
            </a:endParaRPr>
          </a:p>
        </p:txBody>
      </p:sp>
    </p:spTree>
    <p:extLst>
      <p:ext uri="{BB962C8B-B14F-4D97-AF65-F5344CB8AC3E}">
        <p14:creationId xmlns:p14="http://schemas.microsoft.com/office/powerpoint/2010/main" val="1661417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Results Every n </a:t>
            </a:r>
            <a:r>
              <a:rPr lang="en-US" dirty="0" err="1"/>
              <a:t>Timesteps</a:t>
            </a:r>
            <a:endParaRPr lang="en-US" dirty="0"/>
          </a:p>
        </p:txBody>
      </p:sp>
      <p:sp>
        <p:nvSpPr>
          <p:cNvPr id="3" name="Content Placeholder 2"/>
          <p:cNvSpPr>
            <a:spLocks noGrp="1"/>
          </p:cNvSpPr>
          <p:nvPr>
            <p:ph idx="1"/>
          </p:nvPr>
        </p:nvSpPr>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Before moving on it will be useful to save some additional fields.  On the Transient Stability Analysis form select the “Result Storage” page.  Then on the Generator tab toggle the generator 4 “Field Voltage” field to Yes.  On the Bus tab toggle the bus 4 “V (</a:t>
            </a:r>
            <a:r>
              <a:rPr lang="en-US" altLang="en-US" dirty="0" err="1">
                <a:solidFill>
                  <a:srgbClr val="000000"/>
                </a:solidFill>
              </a:rPr>
              <a:t>pu</a:t>
            </a:r>
            <a:r>
              <a:rPr lang="en-US" altLang="en-US" dirty="0">
                <a:solidFill>
                  <a:srgbClr val="000000"/>
                </a:solidFill>
              </a:rPr>
              <a:t>)” field to Yes. </a:t>
            </a:r>
          </a:p>
          <a:p>
            <a:pPr>
              <a:spcBef>
                <a:spcPts val="700"/>
              </a:spcBef>
              <a:buClr>
                <a:schemeClr val="accent1">
                  <a:lumMod val="50000"/>
                </a:schemeClr>
              </a:buClr>
              <a:buFont typeface="Times New Roman" pitchFamily="18" charset="0"/>
              <a:buChar char="•"/>
            </a:pPr>
            <a:r>
              <a:rPr lang="en-US" altLang="en-US" dirty="0">
                <a:solidFill>
                  <a:srgbClr val="000000"/>
                </a:solidFill>
              </a:rPr>
              <a:t>At the top of the “Result Storage” page, change the “Save Results Every n </a:t>
            </a:r>
            <a:r>
              <a:rPr lang="en-US" altLang="en-US" dirty="0" err="1">
                <a:solidFill>
                  <a:srgbClr val="000000"/>
                </a:solidFill>
              </a:rPr>
              <a:t>Timesteps</a:t>
            </a:r>
            <a:r>
              <a:rPr lang="en-US" altLang="en-US" dirty="0">
                <a:solidFill>
                  <a:srgbClr val="000000"/>
                </a:solidFill>
              </a:rPr>
              <a:t>” to 6.  </a:t>
            </a:r>
          </a:p>
          <a:p>
            <a:pPr lvl="1">
              <a:spcBef>
                <a:spcPts val="600"/>
              </a:spcBef>
              <a:buClr>
                <a:schemeClr val="accent1">
                  <a:lumMod val="50000"/>
                </a:schemeClr>
              </a:buClr>
              <a:buFont typeface="Times New Roman" pitchFamily="18" charset="0"/>
              <a:buChar char="–"/>
            </a:pPr>
            <a:r>
              <a:rPr lang="en-US" altLang="en-US" sz="2000" dirty="0">
                <a:solidFill>
                  <a:srgbClr val="000000"/>
                </a:solidFill>
              </a:rPr>
              <a:t>PowerWorld Simulator allows you to store as many fields as desired.  On large cases one way to save on memory is to save the field values only every n </a:t>
            </a:r>
            <a:r>
              <a:rPr lang="en-US" altLang="en-US" sz="2000" dirty="0" err="1">
                <a:solidFill>
                  <a:srgbClr val="000000"/>
                </a:solidFill>
              </a:rPr>
              <a:t>timesteps</a:t>
            </a:r>
            <a:r>
              <a:rPr lang="en-US" altLang="en-US" sz="2000" dirty="0">
                <a:solidFill>
                  <a:srgbClr val="000000"/>
                </a:solidFill>
              </a:rPr>
              <a:t> with 6 a typical value (i.e., with a ½ cycle time step 6 saves 20 values per second)</a:t>
            </a:r>
          </a:p>
          <a:p>
            <a:endParaRPr lang="en-US" dirty="0"/>
          </a:p>
        </p:txBody>
      </p:sp>
      <p:sp>
        <p:nvSpPr>
          <p:cNvPr id="4"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20</a:t>
            </a:fld>
            <a:endParaRPr lang="en-US" sz="2000" dirty="0">
              <a:solidFill>
                <a:srgbClr val="1E0000"/>
              </a:solidFill>
            </a:endParaRPr>
          </a:p>
        </p:txBody>
      </p:sp>
    </p:spTree>
    <p:extLst>
      <p:ext uri="{BB962C8B-B14F-4D97-AF65-F5344CB8AC3E}">
        <p14:creationId xmlns:p14="http://schemas.microsoft.com/office/powerpoint/2010/main" val="1141237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Plotting Bus Voltage</a:t>
            </a:r>
          </a:p>
        </p:txBody>
      </p:sp>
      <p:sp>
        <p:nvSpPr>
          <p:cNvPr id="3" name="Content Placeholder 2"/>
          <p:cNvSpPr>
            <a:spLocks noGrp="1"/>
          </p:cNvSpPr>
          <p:nvPr>
            <p:ph idx="1"/>
          </p:nvPr>
        </p:nvSpPr>
        <p:spPr/>
        <p:txBody>
          <a:bodyPr/>
          <a:lstStyle/>
          <a:p>
            <a:r>
              <a:rPr lang="en-US" altLang="en-US" dirty="0">
                <a:solidFill>
                  <a:srgbClr val="000000"/>
                </a:solidFill>
              </a:rPr>
              <a:t>Change the end time to 10 seconds on the “Simulation” page, and rerun the previous.  Then on “Results” page, “Time Values from RAM”, “Bus”, plot the bus 4 per unit voltage.  The results are shown below.</a:t>
            </a:r>
            <a:endParaRPr lang="en-US" dirty="0"/>
          </a:p>
        </p:txBody>
      </p:sp>
      <p:sp>
        <p:nvSpPr>
          <p:cNvPr id="5" name="Text Box 4"/>
          <p:cNvSpPr txBox="1">
            <a:spLocks noChangeArrowheads="1"/>
          </p:cNvSpPr>
          <p:nvPr/>
        </p:nvSpPr>
        <p:spPr bwMode="auto">
          <a:xfrm>
            <a:off x="6477000" y="3048000"/>
            <a:ext cx="2411412" cy="3386138"/>
          </a:xfrm>
          <a:prstGeom prst="rect">
            <a:avLst/>
          </a:prstGeom>
          <a:solidFill>
            <a:srgbClr val="FFE6E6"/>
          </a:solidFill>
          <a:ln>
            <a:noFill/>
          </a:ln>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Notice following</a:t>
            </a:r>
            <a:br>
              <a:rPr lang="en-US" altLang="en-US" dirty="0">
                <a:solidFill>
                  <a:srgbClr val="000000"/>
                </a:solidFill>
              </a:rPr>
            </a:br>
            <a:r>
              <a:rPr lang="en-US" altLang="en-US" dirty="0">
                <a:solidFill>
                  <a:srgbClr val="000000"/>
                </a:solidFill>
              </a:rPr>
              <a:t>the fault the </a:t>
            </a:r>
            <a:br>
              <a:rPr lang="en-US" altLang="en-US" dirty="0">
                <a:solidFill>
                  <a:srgbClr val="000000"/>
                </a:solidFill>
              </a:rPr>
            </a:br>
            <a:r>
              <a:rPr lang="en-US" altLang="en-US" dirty="0">
                <a:solidFill>
                  <a:srgbClr val="000000"/>
                </a:solidFill>
              </a:rPr>
              <a:t>voltage does </a:t>
            </a:r>
            <a:br>
              <a:rPr lang="en-US" altLang="en-US" dirty="0">
                <a:solidFill>
                  <a:srgbClr val="000000"/>
                </a:solidFill>
              </a:rPr>
            </a:br>
            <a:r>
              <a:rPr lang="en-US" altLang="en-US" dirty="0">
                <a:solidFill>
                  <a:srgbClr val="000000"/>
                </a:solidFill>
              </a:rPr>
              <a:t>not recover to </a:t>
            </a:r>
            <a:br>
              <a:rPr lang="en-US" altLang="en-US" dirty="0">
                <a:solidFill>
                  <a:srgbClr val="000000"/>
                </a:solidFill>
              </a:rPr>
            </a:br>
            <a:r>
              <a:rPr lang="en-US" altLang="en-US" dirty="0">
                <a:solidFill>
                  <a:srgbClr val="000000"/>
                </a:solidFill>
              </a:rPr>
              <a:t>its pre-fault value.</a:t>
            </a:r>
            <a:br>
              <a:rPr lang="en-US" altLang="en-US" dirty="0">
                <a:solidFill>
                  <a:srgbClr val="000000"/>
                </a:solidFill>
              </a:rPr>
            </a:br>
            <a:r>
              <a:rPr lang="en-US" altLang="en-US" dirty="0">
                <a:solidFill>
                  <a:srgbClr val="000000"/>
                </a:solidFill>
              </a:rPr>
              <a:t>This is because</a:t>
            </a:r>
            <a:br>
              <a:rPr lang="en-US" altLang="en-US" dirty="0">
                <a:solidFill>
                  <a:srgbClr val="000000"/>
                </a:solidFill>
              </a:rPr>
            </a:br>
            <a:r>
              <a:rPr lang="en-US" altLang="en-US" dirty="0">
                <a:solidFill>
                  <a:srgbClr val="000000"/>
                </a:solidFill>
              </a:rPr>
              <a:t>we have not</a:t>
            </a:r>
            <a:br>
              <a:rPr lang="en-US" altLang="en-US" dirty="0">
                <a:solidFill>
                  <a:srgbClr val="000000"/>
                </a:solidFill>
              </a:rPr>
            </a:br>
            <a:r>
              <a:rPr lang="en-US" altLang="en-US" dirty="0">
                <a:solidFill>
                  <a:srgbClr val="000000"/>
                </a:solidFill>
              </a:rPr>
              <a:t>yet modeled an</a:t>
            </a:r>
            <a:br>
              <a:rPr lang="en-US" altLang="en-US" dirty="0">
                <a:solidFill>
                  <a:srgbClr val="000000"/>
                </a:solidFill>
              </a:rPr>
            </a:br>
            <a:r>
              <a:rPr lang="en-US" altLang="en-US" dirty="0">
                <a:solidFill>
                  <a:srgbClr val="000000"/>
                </a:solidFill>
              </a:rPr>
              <a:t>exciter.</a:t>
            </a:r>
          </a:p>
        </p:txBody>
      </p:sp>
      <p:pic>
        <p:nvPicPr>
          <p:cNvPr id="933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057181"/>
            <a:ext cx="4343400" cy="3426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21</a:t>
            </a:fld>
            <a:endParaRPr lang="en-US" sz="2000" dirty="0">
              <a:solidFill>
                <a:srgbClr val="1E0000"/>
              </a:solidFill>
            </a:endParaRPr>
          </a:p>
        </p:txBody>
      </p:sp>
    </p:spTree>
    <p:extLst>
      <p:ext uri="{BB962C8B-B14F-4D97-AF65-F5344CB8AC3E}">
        <p14:creationId xmlns:p14="http://schemas.microsoft.com/office/powerpoint/2010/main" val="206610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 Generator Exciter</a:t>
            </a:r>
          </a:p>
        </p:txBody>
      </p:sp>
      <p:sp>
        <p:nvSpPr>
          <p:cNvPr id="3" name="Content Placeholder 2"/>
          <p:cNvSpPr>
            <a:spLocks noGrp="1"/>
          </p:cNvSpPr>
          <p:nvPr>
            <p:ph idx="1"/>
          </p:nvPr>
        </p:nvSpPr>
        <p:spPr>
          <a:xfrm>
            <a:off x="365760" y="1280160"/>
            <a:ext cx="8549640" cy="3733800"/>
          </a:xfrm>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The purpose of the generator excitation system (exciter) is to adjust the generator field current to maintain a constant terminal voltage.  </a:t>
            </a:r>
          </a:p>
          <a:p>
            <a:pPr>
              <a:spcBef>
                <a:spcPts val="700"/>
              </a:spcBef>
              <a:buClr>
                <a:schemeClr val="accent1">
                  <a:lumMod val="50000"/>
                </a:schemeClr>
              </a:buClr>
              <a:buFont typeface="Times New Roman" pitchFamily="18" charset="0"/>
              <a:buChar char="•"/>
            </a:pPr>
            <a:r>
              <a:rPr lang="en-US" altLang="en-US" dirty="0">
                <a:solidFill>
                  <a:srgbClr val="000000"/>
                </a:solidFill>
              </a:rPr>
              <a:t>PowerWorld Simulator includes many different types of exciter models.  One simple exciter is the IEEET1.  To add this exciter to the generator at bus 4 go to the generator dialog, “Stability” tab, “Exciters” page.  Click Insert and then select IEEET1 from the list.  Use the default values.</a:t>
            </a:r>
          </a:p>
          <a:p>
            <a:pPr>
              <a:spcBef>
                <a:spcPts val="700"/>
              </a:spcBef>
              <a:buClr>
                <a:schemeClr val="accent1">
                  <a:lumMod val="50000"/>
                </a:schemeClr>
              </a:buClr>
              <a:buFont typeface="Times New Roman" pitchFamily="18" charset="0"/>
              <a:buChar char="•"/>
            </a:pPr>
            <a:r>
              <a:rPr lang="en-US" altLang="en-US" dirty="0">
                <a:solidFill>
                  <a:srgbClr val="000000"/>
                </a:solidFill>
              </a:rPr>
              <a:t>Exciters will be covered in the first part of Chapter 4</a:t>
            </a:r>
          </a:p>
          <a:p>
            <a:pPr marL="457200" lvl="1" indent="0">
              <a:spcBef>
                <a:spcPts val="700"/>
              </a:spcBef>
              <a:buClr>
                <a:schemeClr val="accent1">
                  <a:lumMod val="50000"/>
                </a:schemeClr>
              </a:buClr>
              <a:buNone/>
            </a:pPr>
            <a:endParaRPr lang="en-US" altLang="en-US" dirty="0">
              <a:solidFill>
                <a:srgbClr val="000000"/>
              </a:solidFill>
            </a:endParaRPr>
          </a:p>
          <a:p>
            <a:endParaRPr lang="en-US" dirty="0"/>
          </a:p>
        </p:txBody>
      </p:sp>
      <p:sp>
        <p:nvSpPr>
          <p:cNvPr id="4"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22</a:t>
            </a:fld>
            <a:endParaRPr lang="en-US" sz="2000" dirty="0">
              <a:solidFill>
                <a:srgbClr val="1E0000"/>
              </a:solidFill>
            </a:endParaRPr>
          </a:p>
        </p:txBody>
      </p:sp>
    </p:spTree>
    <p:extLst>
      <p:ext uri="{BB962C8B-B14F-4D97-AF65-F5344CB8AC3E}">
        <p14:creationId xmlns:p14="http://schemas.microsoft.com/office/powerpoint/2010/main" val="2306855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IEEET1 Exciter</a:t>
            </a:r>
          </a:p>
        </p:txBody>
      </p:sp>
      <p:sp>
        <p:nvSpPr>
          <p:cNvPr id="3" name="Content Placeholder 2"/>
          <p:cNvSpPr>
            <a:spLocks noGrp="1"/>
          </p:cNvSpPr>
          <p:nvPr>
            <p:ph idx="1"/>
          </p:nvPr>
        </p:nvSpPr>
        <p:spPr>
          <a:xfrm>
            <a:off x="365760" y="1280160"/>
            <a:ext cx="8549640" cy="4114800"/>
          </a:xfrm>
        </p:spPr>
        <p:txBody>
          <a:bodyPr/>
          <a:lstStyle/>
          <a:p>
            <a:r>
              <a:rPr lang="en-US" altLang="en-US" dirty="0">
                <a:solidFill>
                  <a:srgbClr val="000000"/>
                </a:solidFill>
              </a:rPr>
              <a:t>Once you have inserted the IEEET1 exciter you can view its block diagram by clicking on the “Show Diagram” button.  This opens a PDF file in Adobe Reader to the page with that block diagram.  The block diagram for this exciter is also shown below.  </a:t>
            </a:r>
          </a:p>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21681" t="35625" r="24675" b="23438"/>
          <a:stretch>
            <a:fillRect/>
          </a:stretch>
        </p:blipFill>
        <p:spPr bwMode="auto">
          <a:xfrm>
            <a:off x="499431" y="3581400"/>
            <a:ext cx="5037138"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Text Box 5"/>
          <p:cNvSpPr txBox="1">
            <a:spLocks noChangeArrowheads="1"/>
          </p:cNvSpPr>
          <p:nvPr/>
        </p:nvSpPr>
        <p:spPr bwMode="auto">
          <a:xfrm>
            <a:off x="5536569" y="3774212"/>
            <a:ext cx="3296281" cy="1941173"/>
          </a:xfrm>
          <a:prstGeom prst="rect">
            <a:avLst/>
          </a:prstGeom>
          <a:solidFill>
            <a:srgbClr val="FFD4D4"/>
          </a:solidFill>
          <a:ln>
            <a:noFill/>
          </a:ln>
        </p:spPr>
        <p:txBody>
          <a:bodyPr wrap="squar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The input to the exciter, </a:t>
            </a:r>
            <a:r>
              <a:rPr lang="en-US" altLang="en-US" dirty="0" err="1">
                <a:solidFill>
                  <a:srgbClr val="000000"/>
                </a:solidFill>
              </a:rPr>
              <a:t>E</a:t>
            </a:r>
            <a:r>
              <a:rPr lang="en-US" altLang="en-US" baseline="-25000" dirty="0" err="1">
                <a:solidFill>
                  <a:srgbClr val="000000"/>
                </a:solidFill>
              </a:rPr>
              <a:t>c</a:t>
            </a:r>
            <a:r>
              <a:rPr lang="en-US" altLang="en-US" dirty="0" err="1">
                <a:solidFill>
                  <a:srgbClr val="000000"/>
                </a:solidFill>
              </a:rPr>
              <a:t>,is</a:t>
            </a:r>
            <a:r>
              <a:rPr lang="en-US" altLang="en-US" dirty="0">
                <a:solidFill>
                  <a:srgbClr val="000000"/>
                </a:solidFill>
              </a:rPr>
              <a:t> usually the terminal </a:t>
            </a:r>
            <a:br>
              <a:rPr lang="en-US" altLang="en-US" dirty="0">
                <a:solidFill>
                  <a:srgbClr val="000000"/>
                </a:solidFill>
              </a:rPr>
            </a:br>
            <a:r>
              <a:rPr lang="en-US" altLang="en-US" dirty="0">
                <a:solidFill>
                  <a:srgbClr val="000000"/>
                </a:solidFill>
              </a:rPr>
              <a:t>voltage.  The output, E</a:t>
            </a:r>
            <a:r>
              <a:rPr lang="en-US" altLang="en-US" baseline="-25000" dirty="0">
                <a:solidFill>
                  <a:srgbClr val="000000"/>
                </a:solidFill>
              </a:rPr>
              <a:t>FD</a:t>
            </a:r>
            <a:r>
              <a:rPr lang="en-US" altLang="en-US" dirty="0">
                <a:solidFill>
                  <a:srgbClr val="000000"/>
                </a:solidFill>
              </a:rPr>
              <a:t>, is the machine field voltage.  </a:t>
            </a:r>
          </a:p>
        </p:txBody>
      </p:sp>
      <p:sp>
        <p:nvSpPr>
          <p:cNvPr id="7"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23</a:t>
            </a:fld>
            <a:endParaRPr lang="en-US" sz="2000" dirty="0">
              <a:solidFill>
                <a:srgbClr val="1E0000"/>
              </a:solidFill>
            </a:endParaRPr>
          </a:p>
        </p:txBody>
      </p:sp>
    </p:spTree>
    <p:extLst>
      <p:ext uri="{BB962C8B-B14F-4D97-AF65-F5344CB8AC3E}">
        <p14:creationId xmlns:p14="http://schemas.microsoft.com/office/powerpoint/2010/main" val="260931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Voltage Response with Exciter</a:t>
            </a:r>
          </a:p>
        </p:txBody>
      </p:sp>
      <p:sp>
        <p:nvSpPr>
          <p:cNvPr id="3" name="Content Placeholder 2"/>
          <p:cNvSpPr>
            <a:spLocks noGrp="1"/>
          </p:cNvSpPr>
          <p:nvPr>
            <p:ph idx="1"/>
          </p:nvPr>
        </p:nvSpPr>
        <p:spPr/>
        <p:txBody>
          <a:bodyPr/>
          <a:lstStyle/>
          <a:p>
            <a:r>
              <a:rPr lang="en-US" altLang="en-US" dirty="0">
                <a:solidFill>
                  <a:srgbClr val="000000"/>
                </a:solidFill>
              </a:rPr>
              <a:t>Re-do the run.  The terminal time response of the terminal voltage is shown below.  Notice that now with the exciter it returns to its pre-fault voltage.  </a:t>
            </a:r>
          </a:p>
          <a:p>
            <a:endParaRPr lang="en-US" dirty="0"/>
          </a:p>
        </p:txBody>
      </p:sp>
      <p:sp>
        <p:nvSpPr>
          <p:cNvPr id="5" name="Text Box 4"/>
          <p:cNvSpPr txBox="1">
            <a:spLocks noChangeArrowheads="1"/>
          </p:cNvSpPr>
          <p:nvPr/>
        </p:nvSpPr>
        <p:spPr bwMode="auto">
          <a:xfrm>
            <a:off x="1600200" y="6016477"/>
            <a:ext cx="6406219" cy="463846"/>
          </a:xfrm>
          <a:prstGeom prst="rect">
            <a:avLst/>
          </a:prstGeom>
          <a:solidFill>
            <a:srgbClr val="FFD4D4"/>
          </a:solidFill>
          <a:ln>
            <a:noFill/>
          </a:ln>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1E0000"/>
                </a:solidFill>
              </a:rPr>
              <a:t>Case Name: </a:t>
            </a:r>
            <a:r>
              <a:rPr lang="en-US" altLang="en-US" b="1" dirty="0">
                <a:solidFill>
                  <a:srgbClr val="1E0000"/>
                </a:solidFill>
              </a:rPr>
              <a:t>Example_13_4_GenROU_IEEET1</a:t>
            </a:r>
          </a:p>
        </p:txBody>
      </p:sp>
      <p:pic>
        <p:nvPicPr>
          <p:cNvPr id="9277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87" b="3202"/>
          <a:stretch/>
        </p:blipFill>
        <p:spPr bwMode="auto">
          <a:xfrm>
            <a:off x="1905000" y="2616198"/>
            <a:ext cx="4604545" cy="340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24</a:t>
            </a:fld>
            <a:endParaRPr lang="en-US" sz="2000" dirty="0">
              <a:solidFill>
                <a:srgbClr val="1E0000"/>
              </a:solidFill>
            </a:endParaRPr>
          </a:p>
        </p:txBody>
      </p:sp>
    </p:spTree>
    <p:extLst>
      <p:ext uri="{BB962C8B-B14F-4D97-AF65-F5344CB8AC3E}">
        <p14:creationId xmlns:p14="http://schemas.microsoft.com/office/powerpoint/2010/main" val="3534973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Plots</a:t>
            </a:r>
          </a:p>
        </p:txBody>
      </p:sp>
      <p:sp>
        <p:nvSpPr>
          <p:cNvPr id="3" name="Content Placeholder 2"/>
          <p:cNvSpPr>
            <a:spLocks noGrp="1"/>
          </p:cNvSpPr>
          <p:nvPr>
            <p:ph idx="1"/>
          </p:nvPr>
        </p:nvSpPr>
        <p:spPr>
          <a:xfrm>
            <a:off x="365760" y="1280160"/>
            <a:ext cx="8778240" cy="3733800"/>
          </a:xfrm>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Because time plots are commonly used to show transient stability results, PowerWorld Simulator makes it easy to define commonly used plots. </a:t>
            </a:r>
          </a:p>
          <a:p>
            <a:pPr lvl="1">
              <a:spcBef>
                <a:spcPts val="600"/>
              </a:spcBef>
              <a:buClr>
                <a:schemeClr val="accent1">
                  <a:lumMod val="50000"/>
                </a:schemeClr>
              </a:buClr>
              <a:buFont typeface="Times New Roman" pitchFamily="18" charset="0"/>
              <a:buChar char="–"/>
            </a:pPr>
            <a:r>
              <a:rPr lang="en-US" altLang="en-US" dirty="0">
                <a:solidFill>
                  <a:srgbClr val="000000"/>
                </a:solidFill>
              </a:rPr>
              <a:t>Plot definitions are saved with the case, and can be set to automatically display at the end of a transient stability run.  </a:t>
            </a:r>
          </a:p>
          <a:p>
            <a:pPr>
              <a:spcBef>
                <a:spcPts val="700"/>
              </a:spcBef>
              <a:buClr>
                <a:schemeClr val="accent1">
                  <a:lumMod val="50000"/>
                </a:schemeClr>
              </a:buClr>
              <a:buFont typeface="Times New Roman" pitchFamily="18" charset="0"/>
              <a:buChar char="•"/>
            </a:pPr>
            <a:r>
              <a:rPr lang="en-US" altLang="en-US" dirty="0">
                <a:solidFill>
                  <a:srgbClr val="000000"/>
                </a:solidFill>
              </a:rPr>
              <a:t>To define some plots on the Transient Stability Analysis form select the “Plots” page. Initially we’ll setup a plot to show the bus voltage.</a:t>
            </a:r>
          </a:p>
          <a:p>
            <a:pPr lvl="1">
              <a:spcBef>
                <a:spcPts val="600"/>
              </a:spcBef>
              <a:buClr>
                <a:schemeClr val="accent1">
                  <a:lumMod val="50000"/>
                </a:schemeClr>
              </a:buClr>
              <a:buFont typeface="Times New Roman" pitchFamily="18" charset="0"/>
              <a:buChar char="–"/>
            </a:pPr>
            <a:r>
              <a:rPr lang="en-US" altLang="en-US" dirty="0">
                <a:solidFill>
                  <a:srgbClr val="000000"/>
                </a:solidFill>
              </a:rPr>
              <a:t>Use the Plot Designer to choose a Device Type (Bus), Field, (</a:t>
            </a:r>
            <a:r>
              <a:rPr lang="en-US" altLang="en-US" dirty="0" err="1">
                <a:solidFill>
                  <a:srgbClr val="000000"/>
                </a:solidFill>
              </a:rPr>
              <a:t>Vpu</a:t>
            </a:r>
            <a:r>
              <a:rPr lang="en-US" altLang="en-US" dirty="0">
                <a:solidFill>
                  <a:srgbClr val="000000"/>
                </a:solidFill>
              </a:rPr>
              <a:t>), and an Object (Bus 4).  Then click the “Add” button.  Next click on the Plot Series tab (far right) to customize the plot’s appearance; set Color to black and Thickness to 2.   </a:t>
            </a:r>
          </a:p>
          <a:p>
            <a:endParaRPr lang="en-US" dirty="0"/>
          </a:p>
        </p:txBody>
      </p:sp>
      <p:sp>
        <p:nvSpPr>
          <p:cNvPr id="4"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25</a:t>
            </a:fld>
            <a:endParaRPr lang="en-US" sz="2000" dirty="0">
              <a:solidFill>
                <a:srgbClr val="1E0000"/>
              </a:solidFill>
            </a:endParaRPr>
          </a:p>
        </p:txBody>
      </p:sp>
    </p:spTree>
    <p:extLst>
      <p:ext uri="{BB962C8B-B14F-4D97-AF65-F5344CB8AC3E}">
        <p14:creationId xmlns:p14="http://schemas.microsoft.com/office/powerpoint/2010/main" val="3693489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3"/>
          <p:cNvSpPr txBox="1">
            <a:spLocks noChangeArrowheads="1"/>
          </p:cNvSpPr>
          <p:nvPr/>
        </p:nvSpPr>
        <p:spPr bwMode="auto">
          <a:xfrm>
            <a:off x="234950" y="1600200"/>
            <a:ext cx="1460500" cy="460375"/>
          </a:xfrm>
          <a:prstGeom prst="rect">
            <a:avLst/>
          </a:prstGeom>
          <a:solidFill>
            <a:srgbClr val="FFD4D4"/>
          </a:solidFill>
          <a:ln>
            <a:noFill/>
          </a:ln>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Plots Page</a:t>
            </a:r>
          </a:p>
        </p:txBody>
      </p:sp>
      <p:sp>
        <p:nvSpPr>
          <p:cNvPr id="49157" name="Text Box 4"/>
          <p:cNvSpPr txBox="1">
            <a:spLocks noChangeArrowheads="1"/>
          </p:cNvSpPr>
          <p:nvPr/>
        </p:nvSpPr>
        <p:spPr bwMode="auto">
          <a:xfrm>
            <a:off x="2190069" y="1357313"/>
            <a:ext cx="2300288" cy="460375"/>
          </a:xfrm>
          <a:prstGeom prst="rect">
            <a:avLst/>
          </a:prstGeom>
          <a:solidFill>
            <a:srgbClr val="FFD4D4"/>
          </a:solidFill>
          <a:ln>
            <a:noFill/>
          </a:ln>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Plot Designer tab</a:t>
            </a:r>
          </a:p>
        </p:txBody>
      </p:sp>
      <p:sp>
        <p:nvSpPr>
          <p:cNvPr id="49158" name="Text Box 5"/>
          <p:cNvSpPr txBox="1">
            <a:spLocks noChangeArrowheads="1"/>
          </p:cNvSpPr>
          <p:nvPr/>
        </p:nvSpPr>
        <p:spPr bwMode="auto">
          <a:xfrm>
            <a:off x="5189538" y="1447800"/>
            <a:ext cx="1944687" cy="460375"/>
          </a:xfrm>
          <a:prstGeom prst="rect">
            <a:avLst/>
          </a:prstGeom>
          <a:solidFill>
            <a:srgbClr val="FFD4D4"/>
          </a:solidFill>
          <a:ln>
            <a:noFill/>
          </a:ln>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Plot Series tab</a:t>
            </a:r>
          </a:p>
        </p:txBody>
      </p:sp>
      <p:sp>
        <p:nvSpPr>
          <p:cNvPr id="49159" name="Text Box 6"/>
          <p:cNvSpPr txBox="1">
            <a:spLocks noChangeArrowheads="1"/>
          </p:cNvSpPr>
          <p:nvPr/>
        </p:nvSpPr>
        <p:spPr bwMode="auto">
          <a:xfrm>
            <a:off x="7645400" y="3048000"/>
            <a:ext cx="1498600" cy="1190625"/>
          </a:xfrm>
          <a:prstGeom prst="rect">
            <a:avLst/>
          </a:prstGeom>
          <a:solidFill>
            <a:srgbClr val="FFD4D4"/>
          </a:solidFill>
          <a:ln>
            <a:noFill/>
          </a:ln>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Customize</a:t>
            </a:r>
            <a:br>
              <a:rPr lang="en-US" altLang="en-US" dirty="0">
                <a:solidFill>
                  <a:srgbClr val="000000"/>
                </a:solidFill>
              </a:rPr>
            </a:br>
            <a:r>
              <a:rPr lang="en-US" altLang="en-US" dirty="0">
                <a:solidFill>
                  <a:srgbClr val="000000"/>
                </a:solidFill>
              </a:rPr>
              <a:t>the plot</a:t>
            </a:r>
            <a:br>
              <a:rPr lang="en-US" altLang="en-US" dirty="0">
                <a:solidFill>
                  <a:srgbClr val="000000"/>
                </a:solidFill>
              </a:rPr>
            </a:br>
            <a:r>
              <a:rPr lang="en-US" altLang="en-US" dirty="0">
                <a:solidFill>
                  <a:srgbClr val="000000"/>
                </a:solidFill>
              </a:rPr>
              <a:t>line. </a:t>
            </a:r>
          </a:p>
        </p:txBody>
      </p:sp>
      <p:sp>
        <p:nvSpPr>
          <p:cNvPr id="49160" name="Text Box 7"/>
          <p:cNvSpPr txBox="1">
            <a:spLocks noChangeArrowheads="1"/>
          </p:cNvSpPr>
          <p:nvPr/>
        </p:nvSpPr>
        <p:spPr bwMode="auto">
          <a:xfrm>
            <a:off x="157163" y="3352800"/>
            <a:ext cx="1044575" cy="825500"/>
          </a:xfrm>
          <a:prstGeom prst="rect">
            <a:avLst/>
          </a:prstGeom>
          <a:solidFill>
            <a:srgbClr val="FFD4D4"/>
          </a:solidFill>
          <a:ln>
            <a:noFill/>
          </a:ln>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Device</a:t>
            </a:r>
            <a:br>
              <a:rPr lang="en-US" altLang="en-US" dirty="0">
                <a:solidFill>
                  <a:srgbClr val="000000"/>
                </a:solidFill>
              </a:rPr>
            </a:br>
            <a:r>
              <a:rPr lang="en-US" altLang="en-US" dirty="0">
                <a:solidFill>
                  <a:srgbClr val="000000"/>
                </a:solidFill>
              </a:rPr>
              <a:t>Type</a:t>
            </a:r>
          </a:p>
        </p:txBody>
      </p:sp>
      <p:sp>
        <p:nvSpPr>
          <p:cNvPr id="49161" name="Text Box 8"/>
          <p:cNvSpPr txBox="1">
            <a:spLocks noChangeArrowheads="1"/>
          </p:cNvSpPr>
          <p:nvPr/>
        </p:nvSpPr>
        <p:spPr bwMode="auto">
          <a:xfrm>
            <a:off x="307975" y="4648200"/>
            <a:ext cx="808038" cy="460375"/>
          </a:xfrm>
          <a:prstGeom prst="rect">
            <a:avLst/>
          </a:prstGeom>
          <a:solidFill>
            <a:srgbClr val="FFD4D4"/>
          </a:solidFill>
          <a:ln>
            <a:noFill/>
          </a:ln>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Field</a:t>
            </a:r>
          </a:p>
        </p:txBody>
      </p:sp>
      <p:sp>
        <p:nvSpPr>
          <p:cNvPr id="49162" name="Text Box 9"/>
          <p:cNvSpPr txBox="1">
            <a:spLocks noChangeArrowheads="1"/>
          </p:cNvSpPr>
          <p:nvPr/>
        </p:nvSpPr>
        <p:spPr bwMode="auto">
          <a:xfrm>
            <a:off x="232773" y="5883275"/>
            <a:ext cx="8115300" cy="825500"/>
          </a:xfrm>
          <a:prstGeom prst="rect">
            <a:avLst/>
          </a:prstGeom>
          <a:solidFill>
            <a:srgbClr val="FFD4D4"/>
          </a:solidFill>
          <a:ln>
            <a:noFill/>
          </a:ln>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Object; note multiple objects and/or fields can be simultaneously</a:t>
            </a:r>
            <a:br>
              <a:rPr lang="en-US" altLang="en-US" dirty="0">
                <a:solidFill>
                  <a:srgbClr val="000000"/>
                </a:solidFill>
              </a:rPr>
            </a:br>
            <a:r>
              <a:rPr lang="en-US" altLang="en-US" dirty="0">
                <a:solidFill>
                  <a:srgbClr val="000000"/>
                </a:solidFill>
              </a:rPr>
              <a:t>selected.</a:t>
            </a:r>
          </a:p>
        </p:txBody>
      </p:sp>
      <p:pic>
        <p:nvPicPr>
          <p:cNvPr id="4916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6172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9164" name="Line 11"/>
          <p:cNvSpPr>
            <a:spLocks noChangeShapeType="1"/>
          </p:cNvSpPr>
          <p:nvPr/>
        </p:nvSpPr>
        <p:spPr bwMode="auto">
          <a:xfrm>
            <a:off x="685800" y="2057400"/>
            <a:ext cx="914400" cy="914400"/>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5" name="Line 12"/>
          <p:cNvSpPr>
            <a:spLocks noChangeShapeType="1"/>
          </p:cNvSpPr>
          <p:nvPr/>
        </p:nvSpPr>
        <p:spPr bwMode="auto">
          <a:xfrm flipH="1">
            <a:off x="2743200" y="1747521"/>
            <a:ext cx="228600" cy="925512"/>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6" name="Line 13"/>
          <p:cNvSpPr>
            <a:spLocks noChangeShapeType="1"/>
          </p:cNvSpPr>
          <p:nvPr/>
        </p:nvSpPr>
        <p:spPr bwMode="auto">
          <a:xfrm flipV="1">
            <a:off x="1143000" y="2963863"/>
            <a:ext cx="1828800" cy="930275"/>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7" name="Line 14"/>
          <p:cNvSpPr>
            <a:spLocks noChangeShapeType="1"/>
          </p:cNvSpPr>
          <p:nvPr/>
        </p:nvSpPr>
        <p:spPr bwMode="auto">
          <a:xfrm flipV="1">
            <a:off x="1143000" y="3649663"/>
            <a:ext cx="1600200" cy="1158875"/>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8" name="Line 15"/>
          <p:cNvSpPr>
            <a:spLocks noChangeShapeType="1"/>
          </p:cNvSpPr>
          <p:nvPr/>
        </p:nvSpPr>
        <p:spPr bwMode="auto">
          <a:xfrm flipV="1">
            <a:off x="1981200" y="4564063"/>
            <a:ext cx="990600" cy="1300162"/>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9" name="Line 16"/>
          <p:cNvSpPr>
            <a:spLocks noChangeShapeType="1"/>
          </p:cNvSpPr>
          <p:nvPr/>
        </p:nvSpPr>
        <p:spPr bwMode="auto">
          <a:xfrm flipH="1">
            <a:off x="6850063" y="3657600"/>
            <a:ext cx="930275" cy="228600"/>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70" name="Line 17"/>
          <p:cNvSpPr>
            <a:spLocks noChangeShapeType="1"/>
          </p:cNvSpPr>
          <p:nvPr/>
        </p:nvSpPr>
        <p:spPr bwMode="auto">
          <a:xfrm>
            <a:off x="6172200" y="1828800"/>
            <a:ext cx="914400" cy="1371600"/>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Title 1"/>
          <p:cNvSpPr txBox="1">
            <a:spLocks/>
          </p:cNvSpPr>
          <p:nvPr/>
        </p:nvSpPr>
        <p:spPr>
          <a:xfrm>
            <a:off x="685800" y="228600"/>
            <a:ext cx="7772400" cy="762000"/>
          </a:xfrm>
          <a:prstGeom prst="rect">
            <a:avLst/>
          </a:prstGeom>
        </p:spPr>
        <p:txBody>
          <a:bodyPr/>
          <a:lstStyle>
            <a:lvl1pPr algn="ctr" rtl="0" eaLnBrk="0" fontAlgn="base" hangingPunct="0">
              <a:spcBef>
                <a:spcPct val="0"/>
              </a:spcBef>
              <a:spcAft>
                <a:spcPct val="0"/>
              </a:spcAft>
              <a:defRPr sz="4000" b="1">
                <a:solidFill>
                  <a:srgbClr val="006600"/>
                </a:solidFill>
                <a:latin typeface="+mj-lt"/>
                <a:ea typeface="+mj-ea"/>
                <a:cs typeface="+mj-cs"/>
              </a:defRPr>
            </a:lvl1pPr>
            <a:lvl2pPr algn="ctr" rtl="0" eaLnBrk="0" fontAlgn="base" hangingPunct="0">
              <a:spcBef>
                <a:spcPct val="0"/>
              </a:spcBef>
              <a:spcAft>
                <a:spcPct val="0"/>
              </a:spcAft>
              <a:defRPr sz="4000" b="1">
                <a:solidFill>
                  <a:srgbClr val="006600"/>
                </a:solidFill>
                <a:latin typeface="Times New Roman" pitchFamily="18" charset="0"/>
              </a:defRPr>
            </a:lvl2pPr>
            <a:lvl3pPr algn="ctr" rtl="0" eaLnBrk="0" fontAlgn="base" hangingPunct="0">
              <a:spcBef>
                <a:spcPct val="0"/>
              </a:spcBef>
              <a:spcAft>
                <a:spcPct val="0"/>
              </a:spcAft>
              <a:defRPr sz="4000" b="1">
                <a:solidFill>
                  <a:srgbClr val="006600"/>
                </a:solidFill>
                <a:latin typeface="Times New Roman" pitchFamily="18" charset="0"/>
              </a:defRPr>
            </a:lvl3pPr>
            <a:lvl4pPr algn="ctr" rtl="0" eaLnBrk="0" fontAlgn="base" hangingPunct="0">
              <a:spcBef>
                <a:spcPct val="0"/>
              </a:spcBef>
              <a:spcAft>
                <a:spcPct val="0"/>
              </a:spcAft>
              <a:defRPr sz="4000" b="1">
                <a:solidFill>
                  <a:srgbClr val="006600"/>
                </a:solidFill>
                <a:latin typeface="Times New Roman" pitchFamily="18" charset="0"/>
              </a:defRPr>
            </a:lvl4pPr>
            <a:lvl5pPr algn="ctr" rtl="0" eaLnBrk="0" fontAlgn="base" hangingPunct="0">
              <a:spcBef>
                <a:spcPct val="0"/>
              </a:spcBef>
              <a:spcAft>
                <a:spcPct val="0"/>
              </a:spcAft>
              <a:defRPr sz="4000" b="1">
                <a:solidFill>
                  <a:srgbClr val="006600"/>
                </a:solidFill>
                <a:latin typeface="Times New Roman" pitchFamily="18" charset="0"/>
              </a:defRPr>
            </a:lvl5pPr>
            <a:lvl6pPr marL="457200" algn="ctr" rtl="0" eaLnBrk="0" fontAlgn="base" hangingPunct="0">
              <a:spcBef>
                <a:spcPct val="0"/>
              </a:spcBef>
              <a:spcAft>
                <a:spcPct val="0"/>
              </a:spcAft>
              <a:defRPr sz="4000" b="1">
                <a:solidFill>
                  <a:srgbClr val="006600"/>
                </a:solidFill>
                <a:latin typeface="Times New Roman" pitchFamily="18" charset="0"/>
              </a:defRPr>
            </a:lvl6pPr>
            <a:lvl7pPr marL="914400" algn="ctr" rtl="0" eaLnBrk="0" fontAlgn="base" hangingPunct="0">
              <a:spcBef>
                <a:spcPct val="0"/>
              </a:spcBef>
              <a:spcAft>
                <a:spcPct val="0"/>
              </a:spcAft>
              <a:defRPr sz="4000" b="1">
                <a:solidFill>
                  <a:srgbClr val="006600"/>
                </a:solidFill>
                <a:latin typeface="Times New Roman" pitchFamily="18" charset="0"/>
              </a:defRPr>
            </a:lvl7pPr>
            <a:lvl8pPr marL="1371600" algn="ctr" rtl="0" eaLnBrk="0" fontAlgn="base" hangingPunct="0">
              <a:spcBef>
                <a:spcPct val="0"/>
              </a:spcBef>
              <a:spcAft>
                <a:spcPct val="0"/>
              </a:spcAft>
              <a:defRPr sz="4000" b="1">
                <a:solidFill>
                  <a:srgbClr val="006600"/>
                </a:solidFill>
                <a:latin typeface="Times New Roman" pitchFamily="18" charset="0"/>
              </a:defRPr>
            </a:lvl8pPr>
            <a:lvl9pPr marL="1828800" algn="ctr" rtl="0" eaLnBrk="0" fontAlgn="base" hangingPunct="0">
              <a:spcBef>
                <a:spcPct val="0"/>
              </a:spcBef>
              <a:spcAft>
                <a:spcPct val="0"/>
              </a:spcAft>
              <a:defRPr sz="4000" b="1">
                <a:solidFill>
                  <a:srgbClr val="006600"/>
                </a:solidFill>
                <a:latin typeface="Times New Roman" pitchFamily="18" charset="0"/>
              </a:defRPr>
            </a:lvl9pPr>
          </a:lstStyle>
          <a:p>
            <a:r>
              <a:rPr lang="en-US" sz="3600" kern="0" dirty="0">
                <a:solidFill>
                  <a:srgbClr val="1E0000"/>
                </a:solidFill>
                <a:latin typeface="Arial" panose="020B0604020202020204" pitchFamily="34" charset="0"/>
                <a:cs typeface="Arial" panose="020B0604020202020204" pitchFamily="34" charset="0"/>
              </a:rPr>
              <a:t>Defining Plots</a:t>
            </a:r>
          </a:p>
        </p:txBody>
      </p:sp>
      <p:sp>
        <p:nvSpPr>
          <p:cNvPr id="18"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26</a:t>
            </a:fld>
            <a:endParaRPr lang="en-US" sz="2000" dirty="0">
              <a:solidFill>
                <a:srgbClr val="1E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Multiple Axes</a:t>
            </a:r>
          </a:p>
        </p:txBody>
      </p:sp>
      <p:sp>
        <p:nvSpPr>
          <p:cNvPr id="3" name="Content Placeholder 2"/>
          <p:cNvSpPr>
            <a:spLocks noGrp="1"/>
          </p:cNvSpPr>
          <p:nvPr>
            <p:ph idx="1"/>
          </p:nvPr>
        </p:nvSpPr>
        <p:spPr>
          <a:xfrm>
            <a:off x="365760" y="1280160"/>
            <a:ext cx="8549640" cy="3733800"/>
          </a:xfrm>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Once the plot is designed, save the case and rerun the simulation.  The plot should now automatically appear.</a:t>
            </a:r>
          </a:p>
          <a:p>
            <a:pPr>
              <a:spcBef>
                <a:spcPts val="700"/>
              </a:spcBef>
              <a:buClr>
                <a:schemeClr val="accent1">
                  <a:lumMod val="50000"/>
                </a:schemeClr>
              </a:buClr>
              <a:buFont typeface="Times New Roman" pitchFamily="18" charset="0"/>
              <a:buChar char="•"/>
            </a:pPr>
            <a:r>
              <a:rPr lang="en-US" altLang="en-US" dirty="0">
                <a:solidFill>
                  <a:srgbClr val="000000"/>
                </a:solidFill>
              </a:rPr>
              <a:t>In order to compare the time behavior of various fields an important feature is the ability to show different values using different y-axes on the same plot.</a:t>
            </a:r>
          </a:p>
          <a:p>
            <a:pPr>
              <a:spcBef>
                <a:spcPts val="700"/>
              </a:spcBef>
              <a:buClr>
                <a:schemeClr val="accent1">
                  <a:lumMod val="50000"/>
                </a:schemeClr>
              </a:buClr>
              <a:buFont typeface="Times New Roman" pitchFamily="18" charset="0"/>
              <a:buChar char="•"/>
            </a:pPr>
            <a:r>
              <a:rPr lang="en-US" altLang="en-US" sz="2400" dirty="0">
                <a:solidFill>
                  <a:srgbClr val="000000"/>
                </a:solidFill>
              </a:rPr>
              <a:t>To add a new Vertical Axis to the plot, close the plot, go back to the “Plots” page, select the Vertical Axis tab (immediately to the left of the Plot Series tab).  Then click “Add Axis Group”.  Next, change the Device Type to Generator, the Field to Rotor Angle, and choose the Bus 4 generator as the Object. Click the “Add” button.  Customize as desired.  There are now two axis groups.  </a:t>
            </a:r>
          </a:p>
          <a:p>
            <a:endParaRPr lang="en-US" dirty="0"/>
          </a:p>
        </p:txBody>
      </p:sp>
      <p:sp>
        <p:nvSpPr>
          <p:cNvPr id="4"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27</a:t>
            </a:fld>
            <a:endParaRPr lang="en-US" sz="2000" dirty="0">
              <a:solidFill>
                <a:srgbClr val="1E0000"/>
              </a:solidFill>
            </a:endParaRPr>
          </a:p>
        </p:txBody>
      </p:sp>
    </p:spTree>
    <p:extLst>
      <p:ext uri="{BB962C8B-B14F-4D97-AF65-F5344CB8AC3E}">
        <p14:creationId xmlns:p14="http://schemas.microsoft.com/office/powerpoint/2010/main" val="2133204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Two Axes Plot</a:t>
            </a:r>
          </a:p>
        </p:txBody>
      </p:sp>
      <p:sp>
        <p:nvSpPr>
          <p:cNvPr id="3" name="Content Placeholder 2"/>
          <p:cNvSpPr>
            <a:spLocks noGrp="1"/>
          </p:cNvSpPr>
          <p:nvPr>
            <p:ph idx="1"/>
          </p:nvPr>
        </p:nvSpPr>
        <p:spPr/>
        <p:txBody>
          <a:bodyPr/>
          <a:lstStyle/>
          <a:p>
            <a:r>
              <a:rPr lang="en-US" altLang="en-US" dirty="0">
                <a:solidFill>
                  <a:srgbClr val="000000"/>
                </a:solidFill>
              </a:rPr>
              <a:t>The resultant plot is shown below.  To copy the plot to the windows clipboard, or to save the plot, right click towards the bottom of the plot.  You can re-do the plot without re-running the simulation by clicking on “Generate Selected Plots” button. </a:t>
            </a:r>
          </a:p>
          <a:p>
            <a:endParaRPr lang="en-US" dirty="0"/>
          </a:p>
        </p:txBody>
      </p:sp>
      <p:sp>
        <p:nvSpPr>
          <p:cNvPr id="6" name="Text Box 6"/>
          <p:cNvSpPr txBox="1">
            <a:spLocks noChangeArrowheads="1"/>
          </p:cNvSpPr>
          <p:nvPr/>
        </p:nvSpPr>
        <p:spPr bwMode="auto">
          <a:xfrm>
            <a:off x="5604831" y="4724400"/>
            <a:ext cx="3457526" cy="907044"/>
          </a:xfrm>
          <a:prstGeom prst="rect">
            <a:avLst/>
          </a:prstGeom>
          <a:solidFill>
            <a:srgbClr val="FFD4D4"/>
          </a:solidFill>
          <a:ln>
            <a:noFill/>
          </a:ln>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1E0000"/>
                </a:solidFill>
              </a:rPr>
              <a:t>This case is saved as</a:t>
            </a:r>
          </a:p>
          <a:p>
            <a:pPr>
              <a:buClrTx/>
              <a:buFontTx/>
              <a:buNone/>
            </a:pPr>
            <a:r>
              <a:rPr lang="en-US" altLang="en-US" b="1" dirty="0">
                <a:solidFill>
                  <a:srgbClr val="1E0000"/>
                </a:solidFill>
              </a:rPr>
              <a:t>Example_13_4_WithPlot</a:t>
            </a:r>
          </a:p>
        </p:txBody>
      </p:sp>
      <p:pic>
        <p:nvPicPr>
          <p:cNvPr id="928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466656"/>
            <a:ext cx="4632593" cy="316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622274" y="3657600"/>
            <a:ext cx="2815194" cy="954107"/>
          </a:xfrm>
          <a:prstGeom prst="rect">
            <a:avLst/>
          </a:prstGeom>
          <a:solidFill>
            <a:srgbClr val="FFD4D4"/>
          </a:solidFill>
        </p:spPr>
        <p:txBody>
          <a:bodyPr wrap="none" rtlCol="0">
            <a:spAutoFit/>
          </a:bodyPr>
          <a:lstStyle/>
          <a:p>
            <a:r>
              <a:rPr lang="en-US" dirty="0">
                <a:solidFill>
                  <a:srgbClr val="1E0000"/>
                </a:solidFill>
              </a:rPr>
              <a:t>Many plot options</a:t>
            </a:r>
            <a:br>
              <a:rPr lang="en-US" dirty="0">
                <a:solidFill>
                  <a:srgbClr val="1E0000"/>
                </a:solidFill>
              </a:rPr>
            </a:br>
            <a:r>
              <a:rPr lang="en-US" dirty="0">
                <a:solidFill>
                  <a:srgbClr val="1E0000"/>
                </a:solidFill>
              </a:rPr>
              <a:t>are available</a:t>
            </a:r>
          </a:p>
        </p:txBody>
      </p:sp>
      <p:sp>
        <p:nvSpPr>
          <p:cNvPr id="8"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28</a:t>
            </a:fld>
            <a:endParaRPr lang="en-US" sz="2000" dirty="0">
              <a:solidFill>
                <a:srgbClr val="1E0000"/>
              </a:solidFill>
            </a:endParaRPr>
          </a:p>
        </p:txBody>
      </p:sp>
    </p:spTree>
    <p:extLst>
      <p:ext uri="{BB962C8B-B14F-4D97-AF65-F5344CB8AC3E}">
        <p14:creationId xmlns:p14="http://schemas.microsoft.com/office/powerpoint/2010/main" val="2266502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Ionized Air as a Conductor</a:t>
            </a:r>
          </a:p>
        </p:txBody>
      </p:sp>
      <p:sp>
        <p:nvSpPr>
          <p:cNvPr id="4" name="Slide Number Placeholder 3"/>
          <p:cNvSpPr>
            <a:spLocks noGrp="1"/>
          </p:cNvSpPr>
          <p:nvPr>
            <p:ph type="sldNum" sz="quarter" idx="4294967295"/>
          </p:nvPr>
        </p:nvSpPr>
        <p:spPr/>
        <p:txBody>
          <a:bodyPr/>
          <a:lstStyle/>
          <a:p>
            <a:pPr algn="r">
              <a:defRPr/>
            </a:pPr>
            <a:fld id="{0AF38EFD-512B-4531-8A51-5AEF24EFF359}" type="slidenum">
              <a:rPr lang="en-US" sz="2000" smtClean="0"/>
              <a:pPr algn="r">
                <a:defRPr/>
              </a:pPr>
              <a:t>2</a:t>
            </a:fld>
            <a:endParaRPr lang="en-US" sz="2000" dirty="0"/>
          </a:p>
        </p:txBody>
      </p:sp>
      <p:pic>
        <p:nvPicPr>
          <p:cNvPr id="146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875" r="11501"/>
          <a:stretch/>
        </p:blipFill>
        <p:spPr bwMode="auto">
          <a:xfrm>
            <a:off x="990600" y="1371600"/>
            <a:ext cx="7239000" cy="5245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620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the Angle Reference</a:t>
            </a:r>
          </a:p>
        </p:txBody>
      </p:sp>
      <p:sp>
        <p:nvSpPr>
          <p:cNvPr id="3" name="Content Placeholder 2"/>
          <p:cNvSpPr>
            <a:spLocks noGrp="1"/>
          </p:cNvSpPr>
          <p:nvPr>
            <p:ph idx="1"/>
          </p:nvPr>
        </p:nvSpPr>
        <p:spPr>
          <a:xfrm>
            <a:off x="365760" y="1280160"/>
            <a:ext cx="8473440" cy="3733800"/>
          </a:xfrm>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Infinite buses do not exist, and should not usually be used except for small, academic cases.</a:t>
            </a:r>
          </a:p>
          <a:p>
            <a:pPr lvl="1">
              <a:spcBef>
                <a:spcPts val="600"/>
              </a:spcBef>
              <a:buClr>
                <a:schemeClr val="accent1">
                  <a:lumMod val="50000"/>
                </a:schemeClr>
              </a:buClr>
              <a:buFont typeface="Times New Roman" pitchFamily="18" charset="0"/>
              <a:buChar char="–"/>
            </a:pPr>
            <a:r>
              <a:rPr lang="en-US" altLang="en-US" dirty="0">
                <a:solidFill>
                  <a:srgbClr val="000000"/>
                </a:solidFill>
              </a:rPr>
              <a:t>An infinite bus has a fixed frequency (e.g. 60 Hz), providing a convenient reference frame for the display of bus angles. </a:t>
            </a:r>
          </a:p>
          <a:p>
            <a:pPr>
              <a:spcBef>
                <a:spcPts val="700"/>
              </a:spcBef>
              <a:buClr>
                <a:schemeClr val="accent1">
                  <a:lumMod val="50000"/>
                </a:schemeClr>
              </a:buClr>
              <a:buFont typeface="Times New Roman" pitchFamily="18" charset="0"/>
              <a:buChar char="•"/>
            </a:pPr>
            <a:r>
              <a:rPr lang="en-US" altLang="en-US" dirty="0">
                <a:solidFill>
                  <a:srgbClr val="000000"/>
                </a:solidFill>
              </a:rPr>
              <a:t>Without an infinite bus the overall system frequency is  allowed to deviate from the base frequency</a:t>
            </a:r>
          </a:p>
          <a:p>
            <a:pPr lvl="1">
              <a:spcBef>
                <a:spcPts val="600"/>
              </a:spcBef>
              <a:buClr>
                <a:schemeClr val="accent1">
                  <a:lumMod val="50000"/>
                </a:schemeClr>
              </a:buClr>
              <a:buFont typeface="Times New Roman" pitchFamily="18" charset="0"/>
              <a:buChar char="–"/>
            </a:pPr>
            <a:r>
              <a:rPr lang="en-US" altLang="en-US" sz="2000" dirty="0">
                <a:solidFill>
                  <a:srgbClr val="000000"/>
                </a:solidFill>
              </a:rPr>
              <a:t>With a varying frequency we need to define a reference frame</a:t>
            </a:r>
          </a:p>
          <a:p>
            <a:pPr lvl="1">
              <a:spcBef>
                <a:spcPts val="600"/>
              </a:spcBef>
              <a:buClr>
                <a:schemeClr val="accent1">
                  <a:lumMod val="50000"/>
                </a:schemeClr>
              </a:buClr>
              <a:buFont typeface="Times New Roman" pitchFamily="18" charset="0"/>
              <a:buChar char="–"/>
            </a:pPr>
            <a:r>
              <a:rPr lang="en-US" altLang="en-US" sz="2000" dirty="0">
                <a:solidFill>
                  <a:srgbClr val="000000"/>
                </a:solidFill>
              </a:rPr>
              <a:t>PowerWorld Simulator provides several reference frames with the default being average of bus frequency.</a:t>
            </a:r>
          </a:p>
          <a:p>
            <a:pPr lvl="1">
              <a:spcBef>
                <a:spcPts val="600"/>
              </a:spcBef>
              <a:buClr>
                <a:schemeClr val="accent1">
                  <a:lumMod val="50000"/>
                </a:schemeClr>
              </a:buClr>
              <a:buFont typeface="Times New Roman" pitchFamily="18" charset="0"/>
              <a:buChar char="–"/>
            </a:pPr>
            <a:r>
              <a:rPr lang="en-US" altLang="en-US" sz="2000" dirty="0">
                <a:solidFill>
                  <a:srgbClr val="000000"/>
                </a:solidFill>
              </a:rPr>
              <a:t>Go to the “Options”, “Power System Model” page.  Change Infinite Bus Model to “No Infinite Buses”; Under “Options, Result Options”, set the Angle Reference to “Average of Generator Angles.”</a:t>
            </a:r>
          </a:p>
          <a:p>
            <a:endParaRPr lang="en-US" dirty="0"/>
          </a:p>
        </p:txBody>
      </p:sp>
      <p:sp>
        <p:nvSpPr>
          <p:cNvPr id="4"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29</a:t>
            </a:fld>
            <a:endParaRPr lang="en-US" sz="2000" dirty="0">
              <a:solidFill>
                <a:srgbClr val="1E0000"/>
              </a:solidFill>
            </a:endParaRPr>
          </a:p>
        </p:txBody>
      </p:sp>
    </p:spTree>
    <p:extLst>
      <p:ext uri="{BB962C8B-B14F-4D97-AF65-F5344CB8AC3E}">
        <p14:creationId xmlns:p14="http://schemas.microsoft.com/office/powerpoint/2010/main" val="3459062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Models for the Bus 2 Gen</a:t>
            </a:r>
          </a:p>
        </p:txBody>
      </p:sp>
      <p:sp>
        <p:nvSpPr>
          <p:cNvPr id="3" name="Content Placeholder 2"/>
          <p:cNvSpPr>
            <a:spLocks noGrp="1"/>
          </p:cNvSpPr>
          <p:nvPr>
            <p:ph idx="1"/>
          </p:nvPr>
        </p:nvSpPr>
        <p:spPr>
          <a:xfrm>
            <a:off x="457200" y="1219200"/>
            <a:ext cx="8535987" cy="4114800"/>
          </a:xfrm>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Without an infinite bus we need to set up models for the generator at bus 2.  Use the same procedure of adding a GENROU machine and an IEEET1 exciter.</a:t>
            </a:r>
          </a:p>
          <a:p>
            <a:pPr lvl="1">
              <a:spcBef>
                <a:spcPts val="600"/>
              </a:spcBef>
              <a:buClr>
                <a:schemeClr val="accent1">
                  <a:lumMod val="50000"/>
                </a:schemeClr>
              </a:buClr>
              <a:buFont typeface="Times New Roman" pitchFamily="18" charset="0"/>
              <a:buChar char="–"/>
            </a:pPr>
            <a:r>
              <a:rPr lang="en-US" altLang="en-US" sz="2200" dirty="0"/>
              <a:t>Accept all the defaults, except set the H field for the GENROU model to 30 to simulate a large machine.</a:t>
            </a:r>
          </a:p>
          <a:p>
            <a:pPr lvl="1">
              <a:spcBef>
                <a:spcPts val="600"/>
              </a:spcBef>
              <a:buClr>
                <a:schemeClr val="accent1">
                  <a:lumMod val="50000"/>
                </a:schemeClr>
              </a:buClr>
              <a:buFont typeface="Times New Roman" pitchFamily="18" charset="0"/>
              <a:buChar char="–"/>
            </a:pPr>
            <a:r>
              <a:rPr lang="en-US" altLang="en-US" sz="2200" dirty="0"/>
              <a:t>Go to the Plot Designer, click on PlotVertAxisGroup2 and use the “Add” button to show the rotor angle for Generator 2.  Note that the object may be grayed out but you can still add it to the plot.</a:t>
            </a:r>
          </a:p>
          <a:p>
            <a:pPr lvl="1">
              <a:spcBef>
                <a:spcPts val="600"/>
              </a:spcBef>
              <a:buClr>
                <a:schemeClr val="accent1">
                  <a:lumMod val="50000"/>
                </a:schemeClr>
              </a:buClr>
              <a:buFont typeface="Times New Roman" pitchFamily="18" charset="0"/>
              <a:buChar char="–"/>
            </a:pPr>
            <a:r>
              <a:rPr lang="en-US" altLang="en-US" sz="2200" dirty="0"/>
              <a:t>Without an infinite bus the case is no longer stable with a 0.34 second fault;  on the main Simulation page change the event time for the opening on the lines to be 1.10 seconds (you can directly overwrite the seconds field on the display).</a:t>
            </a:r>
          </a:p>
          <a:p>
            <a:pPr lvl="1">
              <a:spcBef>
                <a:spcPts val="600"/>
              </a:spcBef>
              <a:buClr>
                <a:schemeClr val="accent1">
                  <a:lumMod val="50000"/>
                </a:schemeClr>
              </a:buClr>
              <a:buFont typeface="Times New Roman" pitchFamily="18" charset="0"/>
              <a:buChar char="–"/>
            </a:pPr>
            <a:r>
              <a:rPr lang="en-US" altLang="en-US" dirty="0"/>
              <a:t>Case is saved as </a:t>
            </a:r>
            <a:r>
              <a:rPr lang="en-US" altLang="en-US" b="1" dirty="0"/>
              <a:t>Example_13_4_NoInfiniteBus</a:t>
            </a:r>
          </a:p>
          <a:p>
            <a:endParaRPr lang="en-US" dirty="0"/>
          </a:p>
        </p:txBody>
      </p:sp>
      <p:sp>
        <p:nvSpPr>
          <p:cNvPr id="4"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30</a:t>
            </a:fld>
            <a:endParaRPr lang="en-US" sz="2000" dirty="0">
              <a:solidFill>
                <a:srgbClr val="1E0000"/>
              </a:solidFill>
            </a:endParaRPr>
          </a:p>
        </p:txBody>
      </p:sp>
    </p:spTree>
    <p:extLst>
      <p:ext uri="{BB962C8B-B14F-4D97-AF65-F5344CB8AC3E}">
        <p14:creationId xmlns:p14="http://schemas.microsoft.com/office/powerpoint/2010/main" val="1134308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Infinite Bus Case Results</a:t>
            </a:r>
          </a:p>
        </p:txBody>
      </p:sp>
      <p:pic>
        <p:nvPicPr>
          <p:cNvPr id="929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9" y="1371600"/>
            <a:ext cx="5943600" cy="475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248400" y="1524000"/>
            <a:ext cx="2691788" cy="3785652"/>
          </a:xfrm>
          <a:prstGeom prst="rect">
            <a:avLst/>
          </a:prstGeom>
          <a:solidFill>
            <a:srgbClr val="FFD4D4"/>
          </a:solidFill>
        </p:spPr>
        <p:txBody>
          <a:bodyPr wrap="square">
            <a:spAutoFit/>
          </a:bodyPr>
          <a:lstStyle/>
          <a:p>
            <a:pPr>
              <a:buClrTx/>
              <a:buFontTx/>
              <a:buNone/>
            </a:pPr>
            <a:r>
              <a:rPr lang="en-US" altLang="en-US" sz="2400" dirty="0">
                <a:solidFill>
                  <a:srgbClr val="1E0000"/>
                </a:solidFill>
              </a:rPr>
              <a:t>Plot shows the</a:t>
            </a:r>
            <a:br>
              <a:rPr lang="en-US" altLang="en-US" sz="2400" dirty="0">
                <a:solidFill>
                  <a:srgbClr val="1E0000"/>
                </a:solidFill>
              </a:rPr>
            </a:br>
            <a:r>
              <a:rPr lang="en-US" altLang="en-US" sz="2400" dirty="0">
                <a:solidFill>
                  <a:srgbClr val="1E0000"/>
                </a:solidFill>
              </a:rPr>
              <a:t>rotor angles for </a:t>
            </a:r>
            <a:br>
              <a:rPr lang="en-US" altLang="en-US" sz="2400" dirty="0">
                <a:solidFill>
                  <a:srgbClr val="1E0000"/>
                </a:solidFill>
              </a:rPr>
            </a:br>
            <a:r>
              <a:rPr lang="en-US" altLang="en-US" sz="2400" dirty="0">
                <a:solidFill>
                  <a:srgbClr val="1E0000"/>
                </a:solidFill>
              </a:rPr>
              <a:t>the generators</a:t>
            </a:r>
            <a:br>
              <a:rPr lang="en-US" altLang="en-US" sz="2400" dirty="0">
                <a:solidFill>
                  <a:srgbClr val="1E0000"/>
                </a:solidFill>
              </a:rPr>
            </a:br>
            <a:r>
              <a:rPr lang="en-US" altLang="en-US" sz="2400" dirty="0">
                <a:solidFill>
                  <a:srgbClr val="1E0000"/>
                </a:solidFill>
              </a:rPr>
              <a:t>at buses 2 and 4, along with the </a:t>
            </a:r>
            <a:br>
              <a:rPr lang="en-US" altLang="en-US" sz="2400" dirty="0">
                <a:solidFill>
                  <a:srgbClr val="1E0000"/>
                </a:solidFill>
              </a:rPr>
            </a:br>
            <a:r>
              <a:rPr lang="en-US" altLang="en-US" sz="2400" dirty="0">
                <a:solidFill>
                  <a:srgbClr val="1E0000"/>
                </a:solidFill>
              </a:rPr>
              <a:t>voltage at bus 1.</a:t>
            </a:r>
            <a:br>
              <a:rPr lang="en-US" altLang="en-US" sz="2400" dirty="0">
                <a:solidFill>
                  <a:srgbClr val="1E0000"/>
                </a:solidFill>
              </a:rPr>
            </a:br>
            <a:r>
              <a:rPr lang="en-US" altLang="en-US" sz="2400" dirty="0">
                <a:solidFill>
                  <a:srgbClr val="1E0000"/>
                </a:solidFill>
              </a:rPr>
              <a:t>Notice the two</a:t>
            </a:r>
            <a:br>
              <a:rPr lang="en-US" altLang="en-US" sz="2400" dirty="0">
                <a:solidFill>
                  <a:srgbClr val="1E0000"/>
                </a:solidFill>
              </a:rPr>
            </a:br>
            <a:r>
              <a:rPr lang="en-US" altLang="en-US" sz="2400" dirty="0">
                <a:solidFill>
                  <a:srgbClr val="1E0000"/>
                </a:solidFill>
              </a:rPr>
              <a:t>generators </a:t>
            </a:r>
            <a:br>
              <a:rPr lang="en-US" altLang="en-US" sz="2400" dirty="0">
                <a:solidFill>
                  <a:srgbClr val="1E0000"/>
                </a:solidFill>
              </a:rPr>
            </a:br>
            <a:r>
              <a:rPr lang="en-US" altLang="en-US" sz="2400" dirty="0">
                <a:solidFill>
                  <a:srgbClr val="1E0000"/>
                </a:solidFill>
              </a:rPr>
              <a:t>are swinging </a:t>
            </a:r>
            <a:br>
              <a:rPr lang="en-US" altLang="en-US" sz="2400" dirty="0">
                <a:solidFill>
                  <a:srgbClr val="1E0000"/>
                </a:solidFill>
              </a:rPr>
            </a:br>
            <a:r>
              <a:rPr lang="en-US" altLang="en-US" sz="2400" dirty="0">
                <a:solidFill>
                  <a:srgbClr val="1E0000"/>
                </a:solidFill>
              </a:rPr>
              <a:t>against each other.</a:t>
            </a:r>
          </a:p>
        </p:txBody>
      </p:sp>
      <p:sp>
        <p:nvSpPr>
          <p:cNvPr id="6"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31</a:t>
            </a:fld>
            <a:endParaRPr lang="en-US" sz="2000" dirty="0">
              <a:solidFill>
                <a:srgbClr val="1E0000"/>
              </a:solidFill>
            </a:endParaRPr>
          </a:p>
        </p:txBody>
      </p:sp>
    </p:spTree>
    <p:extLst>
      <p:ext uri="{BB962C8B-B14F-4D97-AF65-F5344CB8AC3E}">
        <p14:creationId xmlns:p14="http://schemas.microsoft.com/office/powerpoint/2010/main" val="2583636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Angle Reference on Results</a:t>
            </a:r>
          </a:p>
        </p:txBody>
      </p:sp>
      <p:sp>
        <p:nvSpPr>
          <p:cNvPr id="3" name="Content Placeholder 2"/>
          <p:cNvSpPr>
            <a:spLocks noGrp="1"/>
          </p:cNvSpPr>
          <p:nvPr>
            <p:ph idx="1"/>
          </p:nvPr>
        </p:nvSpPr>
        <p:spPr>
          <a:xfrm>
            <a:off x="365760" y="1280160"/>
            <a:ext cx="8535987" cy="853440"/>
          </a:xfrm>
        </p:spPr>
        <p:txBody>
          <a:bodyPr/>
          <a:lstStyle/>
          <a:p>
            <a:pPr marL="342900" lvl="1" indent="-342900">
              <a:buFontTx/>
              <a:buChar char="•"/>
            </a:pPr>
            <a:r>
              <a:rPr lang="en-US" altLang="en-US" sz="2800" dirty="0">
                <a:solidFill>
                  <a:srgbClr val="000000"/>
                </a:solidFill>
              </a:rPr>
              <a:t>To see the impact of the reference frame on the angles results, go to the “Options”, “Power System Model” page. Under “Options, Result Options”, set the Angle Reference to “Synchronous Reference Frame.”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137263"/>
            <a:ext cx="4093765" cy="327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334000" y="3137263"/>
            <a:ext cx="2895600" cy="2308324"/>
          </a:xfrm>
          <a:prstGeom prst="rect">
            <a:avLst/>
          </a:prstGeom>
          <a:solidFill>
            <a:srgbClr val="FFD4D4"/>
          </a:solidFill>
        </p:spPr>
        <p:txBody>
          <a:bodyPr wrap="square">
            <a:spAutoFit/>
          </a:bodyPr>
          <a:lstStyle/>
          <a:p>
            <a:pPr>
              <a:buClrTx/>
              <a:buFontTx/>
              <a:buNone/>
            </a:pPr>
            <a:r>
              <a:rPr lang="en-US" altLang="en-US" sz="2400" dirty="0">
                <a:solidFill>
                  <a:srgbClr val="1E0000"/>
                </a:solidFill>
              </a:rPr>
              <a:t>This shows the more expected</a:t>
            </a:r>
            <a:br>
              <a:rPr lang="en-US" altLang="en-US" sz="2400" dirty="0">
                <a:solidFill>
                  <a:srgbClr val="1E0000"/>
                </a:solidFill>
              </a:rPr>
            </a:br>
            <a:r>
              <a:rPr lang="en-US" altLang="en-US" sz="2400" dirty="0">
                <a:solidFill>
                  <a:srgbClr val="1E0000"/>
                </a:solidFill>
              </a:rPr>
              <a:t>results, but it is</a:t>
            </a:r>
            <a:br>
              <a:rPr lang="en-US" altLang="en-US" sz="2400" dirty="0">
                <a:solidFill>
                  <a:srgbClr val="1E0000"/>
                </a:solidFill>
              </a:rPr>
            </a:br>
            <a:r>
              <a:rPr lang="en-US" altLang="en-US" sz="2400" dirty="0">
                <a:solidFill>
                  <a:srgbClr val="1E0000"/>
                </a:solidFill>
              </a:rPr>
              <a:t>not “more correct.”  Both are equally correct.  </a:t>
            </a:r>
          </a:p>
        </p:txBody>
      </p:sp>
      <p:sp>
        <p:nvSpPr>
          <p:cNvPr id="7"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32</a:t>
            </a:fld>
            <a:endParaRPr lang="en-US" sz="2000" dirty="0">
              <a:solidFill>
                <a:srgbClr val="1E0000"/>
              </a:solidFill>
            </a:endParaRPr>
          </a:p>
        </p:txBody>
      </p:sp>
    </p:spTree>
    <p:extLst>
      <p:ext uri="{BB962C8B-B14F-4D97-AF65-F5344CB8AC3E}">
        <p14:creationId xmlns:p14="http://schemas.microsoft.com/office/powerpoint/2010/main" val="3298156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r>
              <a:rPr lang="en-US" dirty="0"/>
              <a:t>WSCC Nine Bus, Three Machine Case</a:t>
            </a:r>
          </a:p>
        </p:txBody>
      </p:sp>
      <p:sp>
        <p:nvSpPr>
          <p:cNvPr id="3" name="Content Placeholder 2"/>
          <p:cNvSpPr>
            <a:spLocks noGrp="1"/>
          </p:cNvSpPr>
          <p:nvPr>
            <p:ph idx="1"/>
          </p:nvPr>
        </p:nvSpPr>
        <p:spPr>
          <a:xfrm>
            <a:off x="365760" y="1280160"/>
            <a:ext cx="8549640" cy="3733800"/>
          </a:xfrm>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As a next step in complexity we consider the WSCC (now WECC) nine bus case, three machine case.</a:t>
            </a:r>
          </a:p>
          <a:p>
            <a:pPr lvl="1">
              <a:spcBef>
                <a:spcPts val="600"/>
              </a:spcBef>
              <a:buClr>
                <a:schemeClr val="accent1">
                  <a:lumMod val="50000"/>
                </a:schemeClr>
              </a:buClr>
              <a:buFont typeface="Times New Roman" pitchFamily="18" charset="0"/>
              <a:buChar char="–"/>
            </a:pPr>
            <a:r>
              <a:rPr lang="en-US" altLang="en-US" dirty="0">
                <a:solidFill>
                  <a:srgbClr val="000000"/>
                </a:solidFill>
              </a:rPr>
              <a:t>This case is described in several locations including EPRI Report EL-484 (1977), the Anderson/</a:t>
            </a:r>
            <a:r>
              <a:rPr lang="en-US" altLang="en-US" dirty="0" err="1">
                <a:solidFill>
                  <a:srgbClr val="000000"/>
                </a:solidFill>
              </a:rPr>
              <a:t>Fouad</a:t>
            </a:r>
            <a:r>
              <a:rPr lang="en-US" altLang="en-US" dirty="0">
                <a:solidFill>
                  <a:srgbClr val="000000"/>
                </a:solidFill>
              </a:rPr>
              <a:t> book (1977).  Here we use the case as presented as Example 7.1 in the Sauer/Pai text except the generators are modeled using the </a:t>
            </a:r>
            <a:r>
              <a:rPr lang="en-US" altLang="en-US" dirty="0" err="1">
                <a:solidFill>
                  <a:srgbClr val="000000"/>
                </a:solidFill>
              </a:rPr>
              <a:t>subtransient</a:t>
            </a:r>
            <a:r>
              <a:rPr lang="en-US" altLang="en-US" dirty="0">
                <a:solidFill>
                  <a:srgbClr val="000000"/>
                </a:solidFill>
              </a:rPr>
              <a:t> GENROU model, and data is in per unit on generator MVA base (see next slide).  </a:t>
            </a:r>
          </a:p>
          <a:p>
            <a:pPr lvl="1">
              <a:spcBef>
                <a:spcPts val="600"/>
              </a:spcBef>
              <a:buClr>
                <a:schemeClr val="accent1">
                  <a:lumMod val="50000"/>
                </a:schemeClr>
              </a:buClr>
              <a:buFont typeface="Times New Roman" pitchFamily="18" charset="0"/>
              <a:buChar char="–"/>
            </a:pPr>
            <a:r>
              <a:rPr lang="en-US" altLang="en-US" dirty="0">
                <a:solidFill>
                  <a:srgbClr val="000000"/>
                </a:solidFill>
              </a:rPr>
              <a:t>The Sauer/Pai book contains a derivation of the system models, and a fully worked initial solution for this case.</a:t>
            </a:r>
          </a:p>
          <a:p>
            <a:pPr>
              <a:spcBef>
                <a:spcPts val="600"/>
              </a:spcBef>
              <a:buClr>
                <a:schemeClr val="accent1">
                  <a:lumMod val="50000"/>
                </a:schemeClr>
              </a:buClr>
            </a:pPr>
            <a:r>
              <a:rPr lang="en-US" altLang="en-US" dirty="0"/>
              <a:t>Case Name: </a:t>
            </a:r>
            <a:r>
              <a:rPr lang="en-US" altLang="en-US" b="1" dirty="0"/>
              <a:t>WSCC_9Bus</a:t>
            </a:r>
          </a:p>
          <a:p>
            <a:endParaRPr lang="en-US" dirty="0"/>
          </a:p>
        </p:txBody>
      </p:sp>
      <p:sp>
        <p:nvSpPr>
          <p:cNvPr id="4"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33</a:t>
            </a:fld>
            <a:endParaRPr lang="en-US" sz="2000" dirty="0">
              <a:solidFill>
                <a:srgbClr val="1E0000"/>
              </a:solidFill>
            </a:endParaRPr>
          </a:p>
        </p:txBody>
      </p:sp>
    </p:spTree>
    <p:extLst>
      <p:ext uri="{BB962C8B-B14F-4D97-AF65-F5344CB8AC3E}">
        <p14:creationId xmlns:p14="http://schemas.microsoft.com/office/powerpoint/2010/main" val="899511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t="-3" b="71259"/>
          <a:stretch/>
        </p:blipFill>
        <p:spPr>
          <a:xfrm>
            <a:off x="1219200" y="4724400"/>
            <a:ext cx="5781675" cy="1828800"/>
          </a:xfrm>
          <a:prstGeom prst="rect">
            <a:avLst/>
          </a:prstGeom>
        </p:spPr>
      </p:pic>
      <p:sp>
        <p:nvSpPr>
          <p:cNvPr id="2" name="Title 1"/>
          <p:cNvSpPr>
            <a:spLocks noGrp="1"/>
          </p:cNvSpPr>
          <p:nvPr>
            <p:ph type="title"/>
          </p:nvPr>
        </p:nvSpPr>
        <p:spPr/>
        <p:txBody>
          <a:bodyPr/>
          <a:lstStyle/>
          <a:p>
            <a:r>
              <a:rPr lang="en-US" dirty="0"/>
              <a:t>Generator MVA Base</a:t>
            </a:r>
          </a:p>
        </p:txBody>
      </p:sp>
      <p:sp>
        <p:nvSpPr>
          <p:cNvPr id="3" name="Content Placeholder 2"/>
          <p:cNvSpPr>
            <a:spLocks noGrp="1"/>
          </p:cNvSpPr>
          <p:nvPr>
            <p:ph idx="1"/>
          </p:nvPr>
        </p:nvSpPr>
        <p:spPr>
          <a:xfrm>
            <a:off x="365760" y="1280160"/>
            <a:ext cx="8702040" cy="3444240"/>
          </a:xfrm>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Like most transient stability programs, generator transient stability data in PowerWorld Simulator is entered in per unit using the generator MVA base.</a:t>
            </a:r>
          </a:p>
          <a:p>
            <a:pPr>
              <a:spcBef>
                <a:spcPts val="700"/>
              </a:spcBef>
              <a:buClr>
                <a:schemeClr val="accent1">
                  <a:lumMod val="50000"/>
                </a:schemeClr>
              </a:buClr>
              <a:buFont typeface="Times New Roman" pitchFamily="18" charset="0"/>
              <a:buChar char="•"/>
            </a:pPr>
            <a:r>
              <a:rPr lang="en-US" altLang="en-US" dirty="0">
                <a:solidFill>
                  <a:srgbClr val="000000"/>
                </a:solidFill>
              </a:rPr>
              <a:t>The generator MVA base can be modified in the “Edit Mode” (upper left portion of the ribbon), using the Generator Information Dialog.  You will see the MVA Base in “Run Mode” but not be able to modify it.</a:t>
            </a:r>
          </a:p>
          <a:p>
            <a:endParaRPr lang="en-US" dirty="0"/>
          </a:p>
        </p:txBody>
      </p:sp>
      <p:sp>
        <p:nvSpPr>
          <p:cNvPr id="6" name="Line 5"/>
          <p:cNvSpPr>
            <a:spLocks noChangeShapeType="1"/>
          </p:cNvSpPr>
          <p:nvPr/>
        </p:nvSpPr>
        <p:spPr bwMode="auto">
          <a:xfrm flipH="1">
            <a:off x="3352800" y="4495800"/>
            <a:ext cx="838200" cy="1676400"/>
          </a:xfrm>
          <a:prstGeom prst="line">
            <a:avLst/>
          </a:prstGeom>
          <a:noFill/>
          <a:ln w="381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34</a:t>
            </a:fld>
            <a:endParaRPr lang="en-US" sz="2000" dirty="0">
              <a:solidFill>
                <a:srgbClr val="1E0000"/>
              </a:solidFill>
            </a:endParaRPr>
          </a:p>
        </p:txBody>
      </p:sp>
    </p:spTree>
    <p:extLst>
      <p:ext uri="{BB962C8B-B14F-4D97-AF65-F5344CB8AC3E}">
        <p14:creationId xmlns:p14="http://schemas.microsoft.com/office/powerpoint/2010/main" val="2276416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WSCC Case One-line</a:t>
            </a:r>
          </a:p>
        </p:txBody>
      </p:sp>
      <p:pic>
        <p:nvPicPr>
          <p:cNvPr id="930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133" r="16627"/>
          <a:stretch/>
        </p:blipFill>
        <p:spPr bwMode="auto">
          <a:xfrm>
            <a:off x="422366" y="1295400"/>
            <a:ext cx="79121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800" y="4419600"/>
            <a:ext cx="3036024" cy="1938992"/>
          </a:xfrm>
          <a:prstGeom prst="rect">
            <a:avLst/>
          </a:prstGeom>
          <a:solidFill>
            <a:srgbClr val="FFD4D4"/>
          </a:solidFill>
        </p:spPr>
        <p:txBody>
          <a:bodyPr wrap="none" rtlCol="0">
            <a:spAutoFit/>
          </a:bodyPr>
          <a:lstStyle/>
          <a:p>
            <a:r>
              <a:rPr lang="en-US" sz="2400" dirty="0">
                <a:solidFill>
                  <a:srgbClr val="1E0000"/>
                </a:solidFill>
              </a:rPr>
              <a:t>The initial contingency</a:t>
            </a:r>
            <a:br>
              <a:rPr lang="en-US" sz="2400" dirty="0">
                <a:solidFill>
                  <a:srgbClr val="1E0000"/>
                </a:solidFill>
              </a:rPr>
            </a:br>
            <a:r>
              <a:rPr lang="en-US" sz="2400" dirty="0">
                <a:solidFill>
                  <a:srgbClr val="1E0000"/>
                </a:solidFill>
              </a:rPr>
              <a:t>is to trip the generator</a:t>
            </a:r>
            <a:br>
              <a:rPr lang="en-US" sz="2400" dirty="0">
                <a:solidFill>
                  <a:srgbClr val="1E0000"/>
                </a:solidFill>
              </a:rPr>
            </a:br>
            <a:r>
              <a:rPr lang="en-US" sz="2400" dirty="0">
                <a:solidFill>
                  <a:srgbClr val="1E0000"/>
                </a:solidFill>
              </a:rPr>
              <a:t>at bus 3.  Select</a:t>
            </a:r>
            <a:br>
              <a:rPr lang="en-US" sz="2400" dirty="0">
                <a:solidFill>
                  <a:srgbClr val="1E0000"/>
                </a:solidFill>
              </a:rPr>
            </a:br>
            <a:r>
              <a:rPr lang="en-US" sz="2400" dirty="0">
                <a:solidFill>
                  <a:srgbClr val="1E0000"/>
                </a:solidFill>
              </a:rPr>
              <a:t>Run Transient Stability</a:t>
            </a:r>
            <a:br>
              <a:rPr lang="en-US" sz="2400" dirty="0">
                <a:solidFill>
                  <a:srgbClr val="1E0000"/>
                </a:solidFill>
              </a:rPr>
            </a:br>
            <a:r>
              <a:rPr lang="en-US" sz="2400" dirty="0">
                <a:solidFill>
                  <a:srgbClr val="1E0000"/>
                </a:solidFill>
              </a:rPr>
              <a:t>to get the results.</a:t>
            </a:r>
          </a:p>
        </p:txBody>
      </p:sp>
      <p:sp>
        <p:nvSpPr>
          <p:cNvPr id="5"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35</a:t>
            </a:fld>
            <a:endParaRPr lang="en-US" sz="2000" dirty="0">
              <a:solidFill>
                <a:srgbClr val="1E0000"/>
              </a:solidFill>
            </a:endParaRPr>
          </a:p>
        </p:txBody>
      </p:sp>
    </p:spTree>
    <p:extLst>
      <p:ext uri="{BB962C8B-B14F-4D97-AF65-F5344CB8AC3E}">
        <p14:creationId xmlns:p14="http://schemas.microsoft.com/office/powerpoint/2010/main" val="818022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Generator Tripping</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786956"/>
            <a:ext cx="4774912" cy="324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Line 4"/>
          <p:cNvSpPr>
            <a:spLocks noChangeShapeType="1"/>
          </p:cNvSpPr>
          <p:nvPr/>
        </p:nvSpPr>
        <p:spPr bwMode="auto">
          <a:xfrm flipH="1" flipV="1">
            <a:off x="6623050" y="3651250"/>
            <a:ext cx="996950" cy="1530350"/>
          </a:xfrm>
          <a:prstGeom prst="line">
            <a:avLst/>
          </a:prstGeom>
          <a:noFill/>
          <a:ln w="1908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Rectangle 7"/>
          <p:cNvSpPr/>
          <p:nvPr/>
        </p:nvSpPr>
        <p:spPr>
          <a:xfrm>
            <a:off x="76697" y="5016256"/>
            <a:ext cx="8839200" cy="1569660"/>
          </a:xfrm>
          <a:prstGeom prst="rect">
            <a:avLst/>
          </a:prstGeom>
          <a:solidFill>
            <a:srgbClr val="FFD4D4"/>
          </a:solidFill>
        </p:spPr>
        <p:txBody>
          <a:bodyPr wrap="square">
            <a:spAutoFit/>
          </a:bodyPr>
          <a:lstStyle/>
          <a:p>
            <a:r>
              <a:rPr lang="en-US" altLang="en-US" sz="2400" dirty="0">
                <a:solidFill>
                  <a:srgbClr val="000000"/>
                </a:solidFill>
                <a:latin typeface="+mn-lt"/>
              </a:rPr>
              <a:t>Because this case has no governors and no infinite bus, the bus frequency keeps rising throughout the simulation, even though the rotor angles are stable.  Users may set the generators to automatically trip in “Options”, “Generic Limit Monitors”.  </a:t>
            </a:r>
            <a:endParaRPr lang="en-US" sz="2400" dirty="0">
              <a:latin typeface="+mn-lt"/>
            </a:endParaRPr>
          </a:p>
        </p:txBody>
      </p:sp>
      <p:sp>
        <p:nvSpPr>
          <p:cNvPr id="9" name="TextBox 8"/>
          <p:cNvSpPr txBox="1"/>
          <p:nvPr/>
        </p:nvSpPr>
        <p:spPr>
          <a:xfrm>
            <a:off x="564789" y="1254608"/>
            <a:ext cx="7507183" cy="523220"/>
          </a:xfrm>
          <a:prstGeom prst="rect">
            <a:avLst/>
          </a:prstGeom>
          <a:solidFill>
            <a:srgbClr val="FFD4D4"/>
          </a:solidFill>
        </p:spPr>
        <p:txBody>
          <a:bodyPr wrap="none" rtlCol="0">
            <a:spAutoFit/>
          </a:bodyPr>
          <a:lstStyle/>
          <a:p>
            <a:r>
              <a:rPr lang="en-US" dirty="0">
                <a:solidFill>
                  <a:srgbClr val="1E0000"/>
                </a:solidFill>
              </a:rPr>
              <a:t>Sometimes unseen errors may lurk in a simulation!</a:t>
            </a:r>
          </a:p>
        </p:txBody>
      </p:sp>
      <p:pic>
        <p:nvPicPr>
          <p:cNvPr id="3" name="Picture 2"/>
          <p:cNvPicPr>
            <a:picLocks noChangeAspect="1"/>
          </p:cNvPicPr>
          <p:nvPr/>
        </p:nvPicPr>
        <p:blipFill>
          <a:blip r:embed="rId3"/>
          <a:stretch>
            <a:fillRect/>
          </a:stretch>
        </p:blipFill>
        <p:spPr>
          <a:xfrm>
            <a:off x="162751" y="1889436"/>
            <a:ext cx="3958392" cy="2911164"/>
          </a:xfrm>
          <a:prstGeom prst="rect">
            <a:avLst/>
          </a:prstGeom>
        </p:spPr>
      </p:pic>
      <p:sp>
        <p:nvSpPr>
          <p:cNvPr id="10"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36</a:t>
            </a:fld>
            <a:endParaRPr lang="en-US" sz="2000" dirty="0">
              <a:solidFill>
                <a:srgbClr val="1E0000"/>
              </a:solidFill>
            </a:endParaRPr>
          </a:p>
        </p:txBody>
      </p:sp>
    </p:spTree>
    <p:extLst>
      <p:ext uri="{BB962C8B-B14F-4D97-AF65-F5344CB8AC3E}">
        <p14:creationId xmlns:p14="http://schemas.microsoft.com/office/powerpoint/2010/main" val="1760134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Generator Governors</a:t>
            </a:r>
          </a:p>
        </p:txBody>
      </p:sp>
      <p:sp>
        <p:nvSpPr>
          <p:cNvPr id="3" name="Content Placeholder 2"/>
          <p:cNvSpPr>
            <a:spLocks noGrp="1"/>
          </p:cNvSpPr>
          <p:nvPr>
            <p:ph idx="1"/>
          </p:nvPr>
        </p:nvSpPr>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Governors are used to control the generator power outputs, helping the maintain a desired frequency</a:t>
            </a:r>
          </a:p>
          <a:p>
            <a:pPr>
              <a:spcBef>
                <a:spcPts val="700"/>
              </a:spcBef>
              <a:buClr>
                <a:schemeClr val="accent1">
                  <a:lumMod val="50000"/>
                </a:schemeClr>
              </a:buClr>
              <a:buFont typeface="Times New Roman" pitchFamily="18" charset="0"/>
              <a:buChar char="•"/>
            </a:pPr>
            <a:r>
              <a:rPr lang="en-US" altLang="en-US" dirty="0">
                <a:solidFill>
                  <a:srgbClr val="000000"/>
                </a:solidFill>
              </a:rPr>
              <a:t>Covered in sections 4.4 and 4.5</a:t>
            </a:r>
          </a:p>
          <a:p>
            <a:pPr>
              <a:spcBef>
                <a:spcPts val="700"/>
              </a:spcBef>
              <a:buClr>
                <a:schemeClr val="accent1">
                  <a:lumMod val="50000"/>
                </a:schemeClr>
              </a:buClr>
              <a:buFont typeface="Times New Roman" pitchFamily="18" charset="0"/>
              <a:buChar char="•"/>
            </a:pPr>
            <a:r>
              <a:rPr lang="en-US" altLang="en-US" dirty="0">
                <a:solidFill>
                  <a:srgbClr val="000000"/>
                </a:solidFill>
              </a:rPr>
              <a:t>As was the case with machine models and exciters, governors can be entered using the Generator Dialog. </a:t>
            </a:r>
          </a:p>
          <a:p>
            <a:pPr>
              <a:spcBef>
                <a:spcPts val="700"/>
              </a:spcBef>
              <a:buClr>
                <a:schemeClr val="accent1">
                  <a:lumMod val="50000"/>
                </a:schemeClr>
              </a:buClr>
              <a:buFont typeface="Times New Roman" pitchFamily="18" charset="0"/>
              <a:buChar char="•"/>
            </a:pPr>
            <a:r>
              <a:rPr lang="en-US" altLang="en-US" dirty="0">
                <a:solidFill>
                  <a:srgbClr val="000000"/>
                </a:solidFill>
              </a:rPr>
              <a:t>Add TGOV1 models for all three generators using the default values.  </a:t>
            </a:r>
          </a:p>
          <a:p>
            <a:endParaRPr lang="en-US" dirty="0"/>
          </a:p>
        </p:txBody>
      </p:sp>
      <p:pic>
        <p:nvPicPr>
          <p:cNvPr id="9318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04" t="33293" r="33294" b="39913"/>
          <a:stretch/>
        </p:blipFill>
        <p:spPr bwMode="auto">
          <a:xfrm>
            <a:off x="3631474" y="4648200"/>
            <a:ext cx="47244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37</a:t>
            </a:fld>
            <a:endParaRPr lang="en-US" sz="2000" dirty="0">
              <a:solidFill>
                <a:srgbClr val="1E0000"/>
              </a:solidFill>
            </a:endParaRPr>
          </a:p>
        </p:txBody>
      </p:sp>
    </p:spTree>
    <p:extLst>
      <p:ext uri="{BB962C8B-B14F-4D97-AF65-F5344CB8AC3E}">
        <p14:creationId xmlns:p14="http://schemas.microsoft.com/office/powerpoint/2010/main" val="2408315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WSCC Case Changes</a:t>
            </a:r>
          </a:p>
        </p:txBody>
      </p:sp>
      <p:sp>
        <p:nvSpPr>
          <p:cNvPr id="3" name="Content Placeholder 2"/>
          <p:cNvSpPr>
            <a:spLocks noGrp="1"/>
          </p:cNvSpPr>
          <p:nvPr>
            <p:ph idx="1"/>
          </p:nvPr>
        </p:nvSpPr>
        <p:spPr/>
        <p:txBody>
          <a:bodyPr/>
          <a:lstStyle/>
          <a:p>
            <a:pPr>
              <a:spcBef>
                <a:spcPts val="700"/>
              </a:spcBef>
              <a:buClr>
                <a:schemeClr val="accent1">
                  <a:lumMod val="50000"/>
                </a:schemeClr>
              </a:buClr>
              <a:buFont typeface="Times New Roman" pitchFamily="18" charset="0"/>
              <a:buChar char="•"/>
            </a:pPr>
            <a:r>
              <a:rPr lang="en-US" altLang="en-US" dirty="0">
                <a:solidFill>
                  <a:srgbClr val="000000"/>
                </a:solidFill>
              </a:rPr>
              <a:t>Use the “Add Plot” button on the plot designer to insert new plots to show 1) the generator speeds, and 2) the generator mechanical input power.  </a:t>
            </a:r>
          </a:p>
          <a:p>
            <a:pPr>
              <a:spcBef>
                <a:spcPts val="700"/>
              </a:spcBef>
              <a:buClr>
                <a:schemeClr val="accent1">
                  <a:lumMod val="50000"/>
                </a:schemeClr>
              </a:buClr>
              <a:buFont typeface="Times New Roman" pitchFamily="18" charset="0"/>
              <a:buChar char="•"/>
            </a:pPr>
            <a:r>
              <a:rPr lang="en-US" altLang="en-US" dirty="0"/>
              <a:t>Change contingency to be the opening of the bus 3 generator at time t=1 second.  There is no “fault” to be cleared in this example, the only event is opening the generator.  Run case for 20 seconds.</a:t>
            </a:r>
          </a:p>
          <a:p>
            <a:pPr>
              <a:spcBef>
                <a:spcPts val="700"/>
              </a:spcBef>
              <a:buClr>
                <a:schemeClr val="accent1">
                  <a:lumMod val="50000"/>
                </a:schemeClr>
              </a:buClr>
              <a:buFont typeface="Times New Roman" pitchFamily="18" charset="0"/>
              <a:buChar char="•"/>
            </a:pPr>
            <a:r>
              <a:rPr lang="en-US" altLang="en-US" dirty="0"/>
              <a:t>Case Name: </a:t>
            </a:r>
            <a:r>
              <a:rPr lang="en-US" altLang="en-US" b="1" dirty="0"/>
              <a:t>WSCC_9Bus_WithGovernors </a:t>
            </a:r>
            <a:r>
              <a:rPr lang="en-US" altLang="en-US" sz="3200" b="1" dirty="0"/>
              <a:t> </a:t>
            </a:r>
          </a:p>
          <a:p>
            <a:pPr>
              <a:spcBef>
                <a:spcPts val="700"/>
              </a:spcBef>
              <a:buClr>
                <a:schemeClr val="accent1">
                  <a:lumMod val="50000"/>
                </a:schemeClr>
              </a:buClr>
              <a:buFont typeface="Times New Roman" pitchFamily="18" charset="0"/>
              <a:buChar char="•"/>
            </a:pPr>
            <a:endParaRPr lang="en-US" altLang="en-US" dirty="0">
              <a:solidFill>
                <a:srgbClr val="000000"/>
              </a:solidFill>
            </a:endParaRPr>
          </a:p>
          <a:p>
            <a:endParaRPr lang="en-US" dirty="0"/>
          </a:p>
        </p:txBody>
      </p:sp>
      <p:sp>
        <p:nvSpPr>
          <p:cNvPr id="4"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38</a:t>
            </a:fld>
            <a:endParaRPr lang="en-US" sz="2000" dirty="0">
              <a:solidFill>
                <a:srgbClr val="1E0000"/>
              </a:solidFill>
            </a:endParaRPr>
          </a:p>
        </p:txBody>
      </p:sp>
    </p:spTree>
    <p:extLst>
      <p:ext uri="{BB962C8B-B14F-4D97-AF65-F5344CB8AC3E}">
        <p14:creationId xmlns:p14="http://schemas.microsoft.com/office/powerpoint/2010/main" val="3373607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2007 CWLP </a:t>
            </a:r>
            <a:r>
              <a:rPr lang="en-US" altLang="en-US" dirty="0" err="1"/>
              <a:t>Dallman</a:t>
            </a:r>
            <a:r>
              <a:rPr lang="en-US" altLang="en-US" dirty="0"/>
              <a:t> Accident</a:t>
            </a:r>
            <a:endParaRPr lang="en-US" dirty="0"/>
          </a:p>
        </p:txBody>
      </p:sp>
      <p:sp>
        <p:nvSpPr>
          <p:cNvPr id="3" name="Content Placeholder 2"/>
          <p:cNvSpPr>
            <a:spLocks noGrp="1"/>
          </p:cNvSpPr>
          <p:nvPr>
            <p:ph idx="1"/>
          </p:nvPr>
        </p:nvSpPr>
        <p:spPr/>
        <p:txBody>
          <a:bodyPr/>
          <a:lstStyle/>
          <a:p>
            <a:r>
              <a:rPr lang="en-US" altLang="en-US" dirty="0"/>
              <a:t>In 2007 there was an explosion at the Springfield, IL City Water Light Power (CWLP) 86 MW </a:t>
            </a:r>
            <a:r>
              <a:rPr lang="en-US" altLang="en-US" dirty="0" err="1"/>
              <a:t>Dallman</a:t>
            </a:r>
            <a:r>
              <a:rPr lang="en-US" altLang="en-US" dirty="0"/>
              <a:t> 1 generator.  The explosion was eventually determined to be caused by a sticky valve that prevented the cutoff of steam into the turbine when the generator went off line.  So the generator turbine continued to accelerate up to over 6000 rpm (3600 normal). </a:t>
            </a:r>
          </a:p>
          <a:p>
            <a:pPr lvl="1"/>
            <a:r>
              <a:rPr lang="en-US" altLang="en-US" dirty="0"/>
              <a:t>High speed caused parts of the generator to shoot out</a:t>
            </a:r>
          </a:p>
          <a:p>
            <a:pPr lvl="1"/>
            <a:r>
              <a:rPr lang="en-US" altLang="en-US" dirty="0"/>
              <a:t>Hydrogen escaped from the cooling system, and eventually escaped causing the explosion</a:t>
            </a:r>
          </a:p>
          <a:p>
            <a:pPr lvl="1"/>
            <a:r>
              <a:rPr lang="en-US" altLang="en-US" dirty="0"/>
              <a:t>Repairs took about 18 months, costing more than $52 million</a:t>
            </a:r>
          </a:p>
          <a:p>
            <a:endParaRPr lang="en-US" dirty="0"/>
          </a:p>
        </p:txBody>
      </p:sp>
      <p:sp>
        <p:nvSpPr>
          <p:cNvPr id="4" name="Slide Number Placeholder 3"/>
          <p:cNvSpPr>
            <a:spLocks noGrp="1"/>
          </p:cNvSpPr>
          <p:nvPr>
            <p:ph type="sldNum" sz="quarter" idx="4294967295"/>
          </p:nvPr>
        </p:nvSpPr>
        <p:spPr/>
        <p:txBody>
          <a:bodyPr/>
          <a:lstStyle/>
          <a:p>
            <a:pPr algn="r">
              <a:defRPr/>
            </a:pPr>
            <a:fld id="{0AF38EFD-512B-4531-8A51-5AEF24EFF359}" type="slidenum">
              <a:rPr lang="en-US" sz="2000" smtClean="0"/>
              <a:pPr algn="r">
                <a:defRPr/>
              </a:pPr>
              <a:t>3</a:t>
            </a:fld>
            <a:endParaRPr lang="en-US" sz="2000" dirty="0"/>
          </a:p>
        </p:txBody>
      </p:sp>
    </p:spTree>
    <p:extLst>
      <p:ext uri="{BB962C8B-B14F-4D97-AF65-F5344CB8AC3E}">
        <p14:creationId xmlns:p14="http://schemas.microsoft.com/office/powerpoint/2010/main" val="6194663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Generator Angles on Different Reference Frames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45" y="1248995"/>
            <a:ext cx="3733800" cy="283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17572"/>
            <a:ext cx="3795765" cy="287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30107" y="4215444"/>
            <a:ext cx="3114955" cy="830997"/>
          </a:xfrm>
          <a:prstGeom prst="rect">
            <a:avLst/>
          </a:prstGeom>
          <a:solidFill>
            <a:srgbClr val="FFD4D4"/>
          </a:solidFill>
        </p:spPr>
        <p:txBody>
          <a:bodyPr wrap="none" rtlCol="0">
            <a:spAutoFit/>
          </a:bodyPr>
          <a:lstStyle/>
          <a:p>
            <a:r>
              <a:rPr lang="en-US" sz="2400" dirty="0">
                <a:solidFill>
                  <a:srgbClr val="1E0000"/>
                </a:solidFill>
              </a:rPr>
              <a:t>Synchronous Reference</a:t>
            </a:r>
            <a:br>
              <a:rPr lang="en-US" sz="2400" dirty="0">
                <a:solidFill>
                  <a:srgbClr val="1E0000"/>
                </a:solidFill>
              </a:rPr>
            </a:br>
            <a:r>
              <a:rPr lang="en-US" sz="2400" dirty="0">
                <a:solidFill>
                  <a:srgbClr val="1E0000"/>
                </a:solidFill>
              </a:rPr>
              <a:t>Frame</a:t>
            </a:r>
          </a:p>
        </p:txBody>
      </p:sp>
      <p:sp>
        <p:nvSpPr>
          <p:cNvPr id="8" name="TextBox 7"/>
          <p:cNvSpPr txBox="1"/>
          <p:nvPr/>
        </p:nvSpPr>
        <p:spPr>
          <a:xfrm>
            <a:off x="388286" y="4215444"/>
            <a:ext cx="3775649" cy="830997"/>
          </a:xfrm>
          <a:prstGeom prst="rect">
            <a:avLst/>
          </a:prstGeom>
          <a:solidFill>
            <a:srgbClr val="FFD4D4"/>
          </a:solidFill>
        </p:spPr>
        <p:txBody>
          <a:bodyPr wrap="none" rtlCol="0">
            <a:spAutoFit/>
          </a:bodyPr>
          <a:lstStyle/>
          <a:p>
            <a:r>
              <a:rPr lang="en-US" sz="2400" dirty="0">
                <a:solidFill>
                  <a:srgbClr val="1E0000"/>
                </a:solidFill>
              </a:rPr>
              <a:t>Average of Generator Angles</a:t>
            </a:r>
            <a:br>
              <a:rPr lang="en-US" sz="2400" dirty="0">
                <a:solidFill>
                  <a:srgbClr val="1E0000"/>
                </a:solidFill>
              </a:rPr>
            </a:br>
            <a:r>
              <a:rPr lang="en-US" sz="2400" dirty="0">
                <a:solidFill>
                  <a:srgbClr val="1E0000"/>
                </a:solidFill>
              </a:rPr>
              <a:t>Reference Frame</a:t>
            </a:r>
          </a:p>
        </p:txBody>
      </p:sp>
      <p:sp>
        <p:nvSpPr>
          <p:cNvPr id="9" name="TextBox 8"/>
          <p:cNvSpPr txBox="1"/>
          <p:nvPr/>
        </p:nvSpPr>
        <p:spPr>
          <a:xfrm>
            <a:off x="1066800" y="5257800"/>
            <a:ext cx="6046848" cy="1200329"/>
          </a:xfrm>
          <a:prstGeom prst="rect">
            <a:avLst/>
          </a:prstGeom>
          <a:solidFill>
            <a:srgbClr val="FFD4D4"/>
          </a:solidFill>
        </p:spPr>
        <p:txBody>
          <a:bodyPr wrap="none" rtlCol="0">
            <a:spAutoFit/>
          </a:bodyPr>
          <a:lstStyle/>
          <a:p>
            <a:r>
              <a:rPr lang="en-US" sz="2400" dirty="0">
                <a:solidFill>
                  <a:srgbClr val="1E0000"/>
                </a:solidFill>
              </a:rPr>
              <a:t>Both are equally “correct”, but it is much easier</a:t>
            </a:r>
            <a:br>
              <a:rPr lang="en-US" sz="2400" dirty="0">
                <a:solidFill>
                  <a:srgbClr val="1E0000"/>
                </a:solidFill>
              </a:rPr>
            </a:br>
            <a:r>
              <a:rPr lang="en-US" sz="2400" dirty="0">
                <a:solidFill>
                  <a:srgbClr val="1E0000"/>
                </a:solidFill>
              </a:rPr>
              <a:t>to see the rotor angle variation when using the</a:t>
            </a:r>
            <a:br>
              <a:rPr lang="en-US" sz="2400" dirty="0">
                <a:solidFill>
                  <a:srgbClr val="1E0000"/>
                </a:solidFill>
              </a:rPr>
            </a:br>
            <a:r>
              <a:rPr lang="en-US" sz="2400" dirty="0">
                <a:solidFill>
                  <a:srgbClr val="1E0000"/>
                </a:solidFill>
              </a:rPr>
              <a:t>average of generator angles reference frame</a:t>
            </a:r>
          </a:p>
        </p:txBody>
      </p:sp>
      <p:sp>
        <p:nvSpPr>
          <p:cNvPr id="10"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solidFill>
                  <a:srgbClr val="1E0000"/>
                </a:solidFill>
              </a:rPr>
              <a:pPr algn="r">
                <a:defRPr/>
              </a:pPr>
              <a:t>39</a:t>
            </a:fld>
            <a:endParaRPr lang="en-US" sz="2000" dirty="0">
              <a:solidFill>
                <a:srgbClr val="1E0000"/>
              </a:solidFill>
            </a:endParaRPr>
          </a:p>
        </p:txBody>
      </p:sp>
    </p:spTree>
    <p:extLst>
      <p:ext uri="{BB962C8B-B14F-4D97-AF65-F5344CB8AC3E}">
        <p14:creationId xmlns:p14="http://schemas.microsoft.com/office/powerpoint/2010/main" val="3588272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Plot Designer with New Plots</a:t>
            </a:r>
          </a:p>
        </p:txBody>
      </p:sp>
      <p:pic>
        <p:nvPicPr>
          <p:cNvPr id="9328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2655" b="34307"/>
          <a:stretch/>
        </p:blipFill>
        <p:spPr bwMode="auto">
          <a:xfrm>
            <a:off x="381000" y="1371600"/>
            <a:ext cx="82296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8600" y="5486400"/>
            <a:ext cx="8915400" cy="830997"/>
          </a:xfrm>
          <a:prstGeom prst="rect">
            <a:avLst/>
          </a:prstGeom>
          <a:solidFill>
            <a:srgbClr val="FFD4D4"/>
          </a:solidFill>
        </p:spPr>
        <p:txBody>
          <a:bodyPr wrap="square">
            <a:spAutoFit/>
          </a:bodyPr>
          <a:lstStyle/>
          <a:p>
            <a:pPr>
              <a:buClrTx/>
              <a:buFontTx/>
              <a:buNone/>
            </a:pPr>
            <a:r>
              <a:rPr lang="en-US" altLang="en-US" sz="2400" dirty="0">
                <a:solidFill>
                  <a:srgbClr val="000000"/>
                </a:solidFill>
                <a:latin typeface="+mn-lt"/>
              </a:rPr>
              <a:t>Note that when new plots are added using “Add Plot”, new Folders appear in the plot list.  This will result in separate plots for each group</a:t>
            </a:r>
          </a:p>
        </p:txBody>
      </p:sp>
    </p:spTree>
    <p:extLst>
      <p:ext uri="{BB962C8B-B14F-4D97-AF65-F5344CB8AC3E}">
        <p14:creationId xmlns:p14="http://schemas.microsoft.com/office/powerpoint/2010/main" val="2423919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 3 Open Contingency Results</a:t>
            </a:r>
          </a:p>
        </p:txBody>
      </p:sp>
      <p:sp>
        <p:nvSpPr>
          <p:cNvPr id="5" name="Text Box 5"/>
          <p:cNvSpPr txBox="1">
            <a:spLocks noChangeArrowheads="1"/>
          </p:cNvSpPr>
          <p:nvPr/>
        </p:nvSpPr>
        <p:spPr bwMode="auto">
          <a:xfrm>
            <a:off x="228600" y="4480560"/>
            <a:ext cx="8610600" cy="1922463"/>
          </a:xfrm>
          <a:prstGeom prst="rect">
            <a:avLst/>
          </a:prstGeom>
          <a:solidFill>
            <a:srgbClr val="FFD4D4"/>
          </a:solidFill>
          <a:ln>
            <a:noFill/>
          </a:ln>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SimSun" charset="-122"/>
              </a:defRPr>
            </a:lvl9pPr>
          </a:lstStyle>
          <a:p>
            <a:pPr>
              <a:buClrTx/>
              <a:buFontTx/>
              <a:buNone/>
            </a:pPr>
            <a:r>
              <a:rPr lang="en-US" altLang="en-US" dirty="0">
                <a:solidFill>
                  <a:srgbClr val="000000"/>
                </a:solidFill>
              </a:rPr>
              <a:t>The left figure shows the generator speed, while the right figure shows the generator mechanical power inputs for the loss of generator 3.  This is a severe contingency since more than 25% of the system generation is lost, resulting in a frequency dip of almost one Hz.  Notice frequency does not return to 60 Hz.    </a:t>
            </a:r>
          </a:p>
        </p:txBody>
      </p:sp>
      <p:pic>
        <p:nvPicPr>
          <p:cNvPr id="927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120" y="1280160"/>
            <a:ext cx="421105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7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80160"/>
            <a:ext cx="421105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769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t>Dallman</a:t>
            </a:r>
            <a:r>
              <a:rPr lang="en-US" altLang="en-US" dirty="0"/>
              <a:t> After the Accident</a:t>
            </a:r>
            <a:endParaRPr lang="en-US" dirty="0"/>
          </a:p>
        </p:txBody>
      </p:sp>
      <p:sp>
        <p:nvSpPr>
          <p:cNvPr id="4" name="Slide Number Placeholder 3"/>
          <p:cNvSpPr>
            <a:spLocks noGrp="1"/>
          </p:cNvSpPr>
          <p:nvPr>
            <p:ph type="sldNum" sz="quarter" idx="4294967295"/>
          </p:nvPr>
        </p:nvSpPr>
        <p:spPr/>
        <p:txBody>
          <a:bodyPr/>
          <a:lstStyle/>
          <a:p>
            <a:pPr algn="r">
              <a:defRPr/>
            </a:pPr>
            <a:fld id="{0AF38EFD-512B-4531-8A51-5AEF24EFF359}" type="slidenum">
              <a:rPr lang="en-US" sz="2000" smtClean="0"/>
              <a:pPr algn="r">
                <a:defRPr/>
              </a:pPr>
              <a:t>4</a:t>
            </a:fld>
            <a:endParaRPr lang="en-US" sz="20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0" y="1219200"/>
            <a:ext cx="6937375"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8281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Outside of </a:t>
            </a:r>
            <a:r>
              <a:rPr lang="en-US" altLang="en-US" dirty="0" err="1"/>
              <a:t>Dallman</a:t>
            </a:r>
            <a:endParaRPr lang="en-US" dirty="0"/>
          </a:p>
        </p:txBody>
      </p:sp>
      <p:sp>
        <p:nvSpPr>
          <p:cNvPr id="4" name="Slide Number Placeholder 3"/>
          <p:cNvSpPr>
            <a:spLocks noGrp="1"/>
          </p:cNvSpPr>
          <p:nvPr>
            <p:ph type="sldNum" sz="quarter" idx="4294967295"/>
          </p:nvPr>
        </p:nvSpPr>
        <p:spPr/>
        <p:txBody>
          <a:bodyPr/>
          <a:lstStyle/>
          <a:p>
            <a:pPr algn="r">
              <a:defRPr/>
            </a:pPr>
            <a:fld id="{0AF38EFD-512B-4531-8A51-5AEF24EFF359}" type="slidenum">
              <a:rPr lang="en-US" sz="2000" smtClean="0"/>
              <a:pPr algn="r">
                <a:defRPr/>
              </a:pPr>
              <a:t>5</a:t>
            </a:fld>
            <a:endParaRPr lang="en-US" sz="20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1447800"/>
            <a:ext cx="6778625"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086601" y="1545703"/>
            <a:ext cx="1600200" cy="2677656"/>
          </a:xfrm>
          <a:prstGeom prst="rect">
            <a:avLst/>
          </a:prstGeom>
          <a:solidFill>
            <a:srgbClr val="FFD4D4"/>
          </a:solidFill>
        </p:spPr>
        <p:txBody>
          <a:bodyPr wrap="square" rtlCol="0">
            <a:spAutoFit/>
          </a:bodyPr>
          <a:lstStyle/>
          <a:p>
            <a:r>
              <a:rPr lang="en-US" dirty="0">
                <a:solidFill>
                  <a:srgbClr val="1E0000"/>
                </a:solidFill>
              </a:rPr>
              <a:t>CWLP retired</a:t>
            </a:r>
            <a:br>
              <a:rPr lang="en-US" dirty="0">
                <a:solidFill>
                  <a:srgbClr val="1E0000"/>
                </a:solidFill>
              </a:rPr>
            </a:br>
            <a:r>
              <a:rPr lang="en-US" dirty="0" err="1">
                <a:solidFill>
                  <a:srgbClr val="1E0000"/>
                </a:solidFill>
              </a:rPr>
              <a:t>Dallman</a:t>
            </a:r>
            <a:r>
              <a:rPr lang="en-US" dirty="0">
                <a:solidFill>
                  <a:srgbClr val="1E0000"/>
                </a:solidFill>
              </a:rPr>
              <a:t> 1 and 2 at the end of 2020.</a:t>
            </a:r>
          </a:p>
        </p:txBody>
      </p:sp>
    </p:spTree>
    <p:extLst>
      <p:ext uri="{BB962C8B-B14F-4D97-AF65-F5344CB8AC3E}">
        <p14:creationId xmlns:p14="http://schemas.microsoft.com/office/powerpoint/2010/main" val="143109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Symmetric Components</a:t>
            </a:r>
            <a:endParaRPr lang="en-US" dirty="0"/>
          </a:p>
        </p:txBody>
      </p:sp>
      <p:sp>
        <p:nvSpPr>
          <p:cNvPr id="3" name="Content Placeholder 2"/>
          <p:cNvSpPr>
            <a:spLocks noGrp="1"/>
          </p:cNvSpPr>
          <p:nvPr>
            <p:ph idx="1"/>
          </p:nvPr>
        </p:nvSpPr>
        <p:spPr>
          <a:xfrm>
            <a:off x="457200" y="1371600"/>
            <a:ext cx="8503920" cy="4323703"/>
          </a:xfrm>
        </p:spPr>
        <p:txBody>
          <a:bodyPr/>
          <a:lstStyle/>
          <a:p>
            <a:r>
              <a:rPr lang="en-US" dirty="0"/>
              <a:t>In 667 we won’t use symmetrical components once, but it is a key concept so I will briefly cover them</a:t>
            </a:r>
          </a:p>
          <a:p>
            <a:r>
              <a:rPr lang="en-US" dirty="0"/>
              <a:t>Much of power system dynamic analysis is done assuming the system is operated balanced, three-phase</a:t>
            </a:r>
          </a:p>
          <a:p>
            <a:r>
              <a:rPr lang="en-US" dirty="0"/>
              <a:t>However, we need to briefly consider unbalanced system operation, which certainly can occur during faults</a:t>
            </a:r>
          </a:p>
          <a:p>
            <a:pPr lvl="1"/>
            <a:r>
              <a:rPr lang="en-US" dirty="0"/>
              <a:t>The most common fault is a single line-to-ground (SLG) fault, whereas three-phase faults are uncommon</a:t>
            </a:r>
          </a:p>
          <a:p>
            <a:r>
              <a:rPr lang="en-US" dirty="0"/>
              <a:t>Such systems can be analyzed using symmetrical components</a:t>
            </a:r>
          </a:p>
        </p:txBody>
      </p:sp>
      <p:sp>
        <p:nvSpPr>
          <p:cNvPr id="4" name="Slide Number Placeholder 3"/>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2093688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Symmetric Components</a:t>
            </a:r>
            <a:endParaRPr lang="en-US" dirty="0"/>
          </a:p>
        </p:txBody>
      </p:sp>
      <p:sp>
        <p:nvSpPr>
          <p:cNvPr id="3" name="Content Placeholder 2"/>
          <p:cNvSpPr>
            <a:spLocks noGrp="1"/>
          </p:cNvSpPr>
          <p:nvPr>
            <p:ph idx="1"/>
          </p:nvPr>
        </p:nvSpPr>
        <p:spPr>
          <a:xfrm>
            <a:off x="457199" y="1371600"/>
            <a:ext cx="8556171" cy="4323703"/>
          </a:xfrm>
        </p:spPr>
        <p:txBody>
          <a:bodyPr/>
          <a:lstStyle/>
          <a:p>
            <a:r>
              <a:rPr lang="en-US" altLang="en-US" dirty="0"/>
              <a:t>The key idea of symmetrical component analysis is to decompose the system into three sequence networks.  The networks are then coupled only at the point of the unbalance (i.e., the fault)</a:t>
            </a:r>
          </a:p>
          <a:p>
            <a:r>
              <a:rPr lang="en-US" altLang="en-US" dirty="0"/>
              <a:t>The three sequence networks are known as the</a:t>
            </a:r>
          </a:p>
          <a:p>
            <a:pPr lvl="1"/>
            <a:r>
              <a:rPr lang="en-US" altLang="en-US" dirty="0"/>
              <a:t>positive sequence (this is the one for balanced systems)</a:t>
            </a:r>
          </a:p>
          <a:p>
            <a:pPr lvl="1"/>
            <a:r>
              <a:rPr lang="en-US" altLang="en-US" dirty="0"/>
              <a:t>negative sequence</a:t>
            </a:r>
          </a:p>
          <a:p>
            <a:pPr lvl="1"/>
            <a:r>
              <a:rPr lang="en-US" altLang="en-US" dirty="0"/>
              <a:t>zero sequence</a:t>
            </a:r>
          </a:p>
          <a:p>
            <a:r>
              <a:rPr lang="en-US" altLang="en-US" dirty="0"/>
              <a:t>Presented in paper by Charles .L Fortescue in 1918 (most important 20</a:t>
            </a:r>
            <a:r>
              <a:rPr lang="en-US" altLang="en-US" baseline="30000" dirty="0"/>
              <a:t>th</a:t>
            </a:r>
            <a:r>
              <a:rPr lang="en-US" altLang="en-US" dirty="0"/>
              <a:t> century power paper)</a:t>
            </a:r>
            <a:endParaRPr lang="en-US" dirty="0"/>
          </a:p>
        </p:txBody>
      </p:sp>
      <p:sp>
        <p:nvSpPr>
          <p:cNvPr id="4" name="Slide Number Placeholder 3"/>
          <p:cNvSpPr>
            <a:spLocks noGrp="1"/>
          </p:cNvSpPr>
          <p:nvPr>
            <p:ph type="sldNum" sz="quarter" idx="4294967295"/>
          </p:nvPr>
        </p:nvSpPr>
        <p:spPr/>
        <p:txBody>
          <a:bodyPr/>
          <a:lstStyle/>
          <a:p>
            <a:endParaRPr lang="en-US" dirty="0"/>
          </a:p>
        </p:txBody>
      </p:sp>
      <p:sp>
        <p:nvSpPr>
          <p:cNvPr id="5" name="Rectangle 4"/>
          <p:cNvSpPr/>
          <p:nvPr/>
        </p:nvSpPr>
        <p:spPr>
          <a:xfrm>
            <a:off x="457199" y="5960251"/>
            <a:ext cx="8329750" cy="646331"/>
          </a:xfrm>
          <a:prstGeom prst="rect">
            <a:avLst/>
          </a:prstGeom>
        </p:spPr>
        <p:txBody>
          <a:bodyPr wrap="square">
            <a:spAutoFit/>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r>
              <a:rPr lang="en-US" sz="1200" dirty="0" err="1"/>
              <a:t>Heydt</a:t>
            </a:r>
            <a:r>
              <a:rPr lang="en-US" sz="1200" dirty="0"/>
              <a:t>, G. T.; </a:t>
            </a:r>
            <a:r>
              <a:rPr lang="en-US" sz="1200" dirty="0" err="1"/>
              <a:t>Venkata</a:t>
            </a:r>
            <a:r>
              <a:rPr lang="en-US" sz="1200" dirty="0"/>
              <a:t>, S. S.; </a:t>
            </a:r>
            <a:r>
              <a:rPr lang="en-US" sz="1200" dirty="0" err="1"/>
              <a:t>Balijepalli</a:t>
            </a:r>
            <a:r>
              <a:rPr lang="en-US" sz="1200" dirty="0"/>
              <a:t>, N. (October 24, 2000). </a:t>
            </a:r>
            <a:r>
              <a:rPr lang="en-US" sz="1200" u="sng" dirty="0">
                <a:hlinkClick r:id="rId2"/>
              </a:rPr>
              <a:t>"High Impact Papers in Power Engineering, 1900-1999"</a:t>
            </a:r>
            <a:r>
              <a:rPr lang="en-US" sz="1200" dirty="0"/>
              <a:t>  </a:t>
            </a:r>
            <a:r>
              <a:rPr lang="en-US" sz="1200" i="1" dirty="0"/>
              <a:t>Proceedings 2000 North American Power Symposium, vol. 1, October 2000</a:t>
            </a:r>
            <a:r>
              <a:rPr lang="en-US" sz="1200" dirty="0"/>
              <a:t>. North American Power Symposium (NAPS). Waterloo, Ontario. </a:t>
            </a:r>
          </a:p>
        </p:txBody>
      </p:sp>
      <p:sp>
        <p:nvSpPr>
          <p:cNvPr id="6"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7</a:t>
            </a:fld>
            <a:endParaRPr lang="en-US" sz="2000" dirty="0"/>
          </a:p>
        </p:txBody>
      </p:sp>
    </p:spTree>
    <p:extLst>
      <p:ext uri="{BB962C8B-B14F-4D97-AF65-F5344CB8AC3E}">
        <p14:creationId xmlns:p14="http://schemas.microsoft.com/office/powerpoint/2010/main" val="4277337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Negative and Zero Sequence Sets</a:t>
            </a:r>
          </a:p>
        </p:txBody>
      </p:sp>
      <p:sp>
        <p:nvSpPr>
          <p:cNvPr id="3" name="Content Placeholder 2"/>
          <p:cNvSpPr>
            <a:spLocks noGrp="1"/>
          </p:cNvSpPr>
          <p:nvPr>
            <p:ph idx="1"/>
          </p:nvPr>
        </p:nvSpPr>
        <p:spPr>
          <a:xfrm>
            <a:off x="457200" y="1371600"/>
            <a:ext cx="8408126" cy="4323703"/>
          </a:xfrm>
        </p:spPr>
        <p:txBody>
          <a:bodyPr/>
          <a:lstStyle/>
          <a:p>
            <a:r>
              <a:rPr lang="en-US" altLang="en-US" dirty="0"/>
              <a:t>The positive sequence sets have three phase currents/voltages with equal magnitude, with phase b lagging phase a by 120</a:t>
            </a:r>
            <a:r>
              <a:rPr lang="en-US" altLang="en-US" dirty="0">
                <a:cs typeface="Times New Roman" pitchFamily="18" charset="0"/>
              </a:rPr>
              <a:t>°, and phase c lagging phase b by </a:t>
            </a:r>
            <a:r>
              <a:rPr lang="en-US" altLang="en-US" dirty="0"/>
              <a:t>120</a:t>
            </a:r>
            <a:r>
              <a:rPr lang="en-US" altLang="en-US" dirty="0">
                <a:cs typeface="Times New Roman" pitchFamily="18" charset="0"/>
              </a:rPr>
              <a:t>°</a:t>
            </a:r>
          </a:p>
          <a:p>
            <a:r>
              <a:rPr lang="en-US" altLang="en-US" dirty="0"/>
              <a:t>The negative sequence sets have three phase currents/voltages with equal magnitude, with phase b </a:t>
            </a:r>
            <a:r>
              <a:rPr lang="en-US" altLang="en-US" dirty="0">
                <a:solidFill>
                  <a:srgbClr val="FF3300"/>
                </a:solidFill>
              </a:rPr>
              <a:t>leading</a:t>
            </a:r>
            <a:r>
              <a:rPr lang="en-US" altLang="en-US" dirty="0"/>
              <a:t> phase a by 120</a:t>
            </a:r>
            <a:r>
              <a:rPr lang="en-US" altLang="en-US" dirty="0">
                <a:cs typeface="Times New Roman" pitchFamily="18" charset="0"/>
              </a:rPr>
              <a:t>°, and phase c </a:t>
            </a:r>
            <a:r>
              <a:rPr lang="en-US" altLang="en-US" dirty="0">
                <a:solidFill>
                  <a:srgbClr val="FF3300"/>
                </a:solidFill>
                <a:cs typeface="Times New Roman" pitchFamily="18" charset="0"/>
              </a:rPr>
              <a:t>leading</a:t>
            </a:r>
            <a:r>
              <a:rPr lang="en-US" altLang="en-US" dirty="0">
                <a:cs typeface="Times New Roman" pitchFamily="18" charset="0"/>
              </a:rPr>
              <a:t> phase b by </a:t>
            </a:r>
            <a:r>
              <a:rPr lang="en-US" altLang="en-US" dirty="0"/>
              <a:t>120</a:t>
            </a:r>
            <a:r>
              <a:rPr lang="en-US" altLang="en-US" dirty="0">
                <a:cs typeface="Times New Roman" pitchFamily="18" charset="0"/>
              </a:rPr>
              <a:t>° </a:t>
            </a:r>
          </a:p>
          <a:p>
            <a:r>
              <a:rPr lang="en-US" altLang="en-US" dirty="0"/>
              <a:t>Zero sequence sets have three values with equal magnitude and angle</a:t>
            </a:r>
            <a:r>
              <a:rPr lang="en-US" altLang="en-US" dirty="0">
                <a:cs typeface="Times New Roman" pitchFamily="18" charset="0"/>
              </a:rPr>
              <a:t>  </a:t>
            </a:r>
          </a:p>
          <a:p>
            <a:endParaRPr lang="en-US" dirty="0"/>
          </a:p>
        </p:txBody>
      </p:sp>
      <p:sp>
        <p:nvSpPr>
          <p:cNvPr id="4" name="Slide Number Placeholder 3"/>
          <p:cNvSpPr>
            <a:spLocks noGrp="1"/>
          </p:cNvSpPr>
          <p:nvPr>
            <p:ph type="sldNum" sz="quarter" idx="4294967295"/>
          </p:nvPr>
        </p:nvSpPr>
        <p:spPr/>
        <p:txBody>
          <a:bodyPr/>
          <a:lstStyle/>
          <a:p>
            <a:endParaRPr lang="en-US" dirty="0"/>
          </a:p>
        </p:txBody>
      </p:sp>
      <p:sp>
        <p:nvSpPr>
          <p:cNvPr id="5" name="Slide Number Placeholder 3"/>
          <p:cNvSpPr>
            <a:spLocks noGrp="1"/>
          </p:cNvSpPr>
          <p:nvPr>
            <p:ph type="sldNum" sz="quarter" idx="4294967295"/>
          </p:nvPr>
        </p:nvSpPr>
        <p:spPr>
          <a:xfrm>
            <a:off x="8458200" y="6324600"/>
            <a:ext cx="533400" cy="457200"/>
          </a:xfrm>
        </p:spPr>
        <p:txBody>
          <a:bodyPr/>
          <a:lstStyle/>
          <a:p>
            <a:pPr algn="r">
              <a:defRPr/>
            </a:pPr>
            <a:fld id="{0AF38EFD-512B-4531-8A51-5AEF24EFF359}" type="slidenum">
              <a:rPr lang="en-US" sz="2000" smtClean="0"/>
              <a:pPr algn="r">
                <a:defRPr/>
              </a:pPr>
              <a:t>8</a:t>
            </a:fld>
            <a:endParaRPr lang="en-US" sz="2000" dirty="0"/>
          </a:p>
        </p:txBody>
      </p:sp>
    </p:spTree>
    <p:extLst>
      <p:ext uri="{BB962C8B-B14F-4D97-AF65-F5344CB8AC3E}">
        <p14:creationId xmlns:p14="http://schemas.microsoft.com/office/powerpoint/2010/main" val="3011583814"/>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3268</TotalTime>
  <Words>2932</Words>
  <Application>Microsoft Office PowerPoint</Application>
  <PresentationFormat>On-screen Show (4:3)</PresentationFormat>
  <Paragraphs>206</Paragraphs>
  <Slides>42</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0" baseType="lpstr">
      <vt:lpstr>Arial</vt:lpstr>
      <vt:lpstr>Calibri</vt:lpstr>
      <vt:lpstr>Helvetica</vt:lpstr>
      <vt:lpstr>Symbol</vt:lpstr>
      <vt:lpstr>Times New Roman</vt:lpstr>
      <vt:lpstr>Wingdings</vt:lpstr>
      <vt:lpstr>Capsules</vt:lpstr>
      <vt:lpstr>Equation</vt:lpstr>
      <vt:lpstr>ECEN 667  Power System Stability</vt:lpstr>
      <vt:lpstr>Announcements</vt:lpstr>
      <vt:lpstr>Aside: Ionized Air as a Conductor</vt:lpstr>
      <vt:lpstr>2007 CWLP Dallman Accident</vt:lpstr>
      <vt:lpstr>Dallman After the Accident</vt:lpstr>
      <vt:lpstr>Outside of Dallman</vt:lpstr>
      <vt:lpstr>Symmetric Components</vt:lpstr>
      <vt:lpstr>Symmetric Components</vt:lpstr>
      <vt:lpstr>Positive, Negative and Zero Sequence Sets</vt:lpstr>
      <vt:lpstr>Symmetrical Component Conversion</vt:lpstr>
      <vt:lpstr>Symmetrical Components to Decouple Unbalanced Networks</vt:lpstr>
      <vt:lpstr>Symmetrical Components to Decouple Unbalanced Networks</vt:lpstr>
      <vt:lpstr>Use of Symmetrical Components</vt:lpstr>
      <vt:lpstr>Back to Simulations:  Changing the Case</vt:lpstr>
      <vt:lpstr>Changing the Contingency Elements</vt:lpstr>
      <vt:lpstr>Changing the Contingency Elements</vt:lpstr>
      <vt:lpstr>Results: On Verge of Instability</vt:lpstr>
      <vt:lpstr>A More Realistic Generator Model</vt:lpstr>
      <vt:lpstr>PowerPoint Presentation</vt:lpstr>
      <vt:lpstr>Repeat of Example 13.1 with GENROU</vt:lpstr>
      <vt:lpstr>Saving Results Every n Timesteps</vt:lpstr>
      <vt:lpstr>Plotting Bus Voltage</vt:lpstr>
      <vt:lpstr>Adding a Generator Exciter</vt:lpstr>
      <vt:lpstr>IEEET1 Exciter</vt:lpstr>
      <vt:lpstr>Voltage Response with Exciter</vt:lpstr>
      <vt:lpstr>Defining Plots</vt:lpstr>
      <vt:lpstr>PowerPoint Presentation</vt:lpstr>
      <vt:lpstr>Adding Multiple Axes</vt:lpstr>
      <vt:lpstr>A Two Axes Plot</vt:lpstr>
      <vt:lpstr>Setting the Angle Reference</vt:lpstr>
      <vt:lpstr>Setting Models for the Bus 2 Gen</vt:lpstr>
      <vt:lpstr>No Infinite Bus Case Results</vt:lpstr>
      <vt:lpstr>Impact of Angle Reference on Results</vt:lpstr>
      <vt:lpstr>WSCC Nine Bus, Three Machine Case</vt:lpstr>
      <vt:lpstr>Generator MVA Base</vt:lpstr>
      <vt:lpstr>WSCC Case One-line</vt:lpstr>
      <vt:lpstr>Automatic Generator Tripping</vt:lpstr>
      <vt:lpstr>Generator Governors</vt:lpstr>
      <vt:lpstr>Additional WSCC Case Changes</vt:lpstr>
      <vt:lpstr>Generator Angles on Different Reference Frames</vt:lpstr>
      <vt:lpstr>Plot Designer with New Plots</vt:lpstr>
      <vt:lpstr>Gen 3 Open Contingency Results</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310</dc:title>
  <dc:creator>ECE Publications</dc:creator>
  <cp:lastModifiedBy>Kunkolienkar, Sanjana Mahendra</cp:lastModifiedBy>
  <cp:revision>358</cp:revision>
  <cp:lastPrinted>2021-09-10T12:33:01Z</cp:lastPrinted>
  <dcterms:created xsi:type="dcterms:W3CDTF">2000-05-11T14:27:08Z</dcterms:created>
  <dcterms:modified xsi:type="dcterms:W3CDTF">2021-12-01T05:56:13Z</dcterms:modified>
</cp:coreProperties>
</file>