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3"/>
  </p:handoutMasterIdLst>
  <p:sldIdLst>
    <p:sldId id="383" r:id="rId2"/>
    <p:sldId id="384" r:id="rId3"/>
    <p:sldId id="399" r:id="rId4"/>
    <p:sldId id="400" r:id="rId5"/>
    <p:sldId id="401" r:id="rId6"/>
    <p:sldId id="402" r:id="rId7"/>
    <p:sldId id="404" r:id="rId8"/>
    <p:sldId id="403" r:id="rId9"/>
    <p:sldId id="385" r:id="rId10"/>
    <p:sldId id="386" r:id="rId11"/>
    <p:sldId id="387" r:id="rId12"/>
    <p:sldId id="389" r:id="rId13"/>
    <p:sldId id="390" r:id="rId14"/>
    <p:sldId id="391" r:id="rId15"/>
    <p:sldId id="388" r:id="rId16"/>
    <p:sldId id="392" r:id="rId17"/>
    <p:sldId id="393" r:id="rId18"/>
    <p:sldId id="405" r:id="rId19"/>
    <p:sldId id="406" r:id="rId20"/>
    <p:sldId id="394" r:id="rId21"/>
    <p:sldId id="407" r:id="rId22"/>
    <p:sldId id="408" r:id="rId23"/>
    <p:sldId id="409" r:id="rId24"/>
    <p:sldId id="410" r:id="rId25"/>
    <p:sldId id="411" r:id="rId26"/>
    <p:sldId id="413" r:id="rId27"/>
    <p:sldId id="414" r:id="rId28"/>
    <p:sldId id="415" r:id="rId29"/>
    <p:sldId id="416" r:id="rId30"/>
    <p:sldId id="417" r:id="rId31"/>
    <p:sldId id="418" r:id="rId32"/>
    <p:sldId id="419" r:id="rId33"/>
    <p:sldId id="420" r:id="rId34"/>
    <p:sldId id="421" r:id="rId35"/>
    <p:sldId id="422" r:id="rId36"/>
    <p:sldId id="424" r:id="rId37"/>
    <p:sldId id="425" r:id="rId38"/>
    <p:sldId id="426" r:id="rId39"/>
    <p:sldId id="427" r:id="rId40"/>
    <p:sldId id="398" r:id="rId41"/>
    <p:sldId id="35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678" y="10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3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A62F01-C513-0E4F-BBF9-FD0652DC28D9}" type="datetimeFigureOut">
              <a:rPr lang="en-US" smtClean="0"/>
              <a:t>6/21/2023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6411B0-E15E-134D-BEBC-45C3D3E7D318}" type="slidenum">
              <a:rPr lang="en-US" smtClean="0"/>
              <a:t>‹#›</a:t>
            </a:fld>
            <a:endParaRPr lang="en-US" dirty="0"/>
          </a:p>
        </p:txBody>
      </p:sp>
    </p:spTree>
    <p:extLst>
      <p:ext uri="{BB962C8B-B14F-4D97-AF65-F5344CB8AC3E}">
        <p14:creationId xmlns:p14="http://schemas.microsoft.com/office/powerpoint/2010/main" val="9617887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9621" y="380811"/>
            <a:ext cx="11283883" cy="1470025"/>
          </a:xfrm>
        </p:spPr>
        <p:txBody>
          <a:bodyPr>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828800" y="2582545"/>
            <a:ext cx="8534400" cy="1752600"/>
          </a:xfrm>
        </p:spPr>
        <p:txBody>
          <a:bodyPr>
            <a:normAutofit/>
          </a:bodyPr>
          <a:lstStyle>
            <a:lvl1pPr marL="0" indent="0" algn="ctr">
              <a:buNone/>
              <a:defRPr sz="3200"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606584"/>
            <a:ext cx="2844800" cy="251417"/>
          </a:xfrm>
        </p:spPr>
        <p:txBody>
          <a:bodyPr/>
          <a:lstStyle>
            <a:lvl1pPr>
              <a:defRPr>
                <a:ln>
                  <a:noFill/>
                </a:ln>
                <a:solidFill>
                  <a:schemeClr val="bg1"/>
                </a:solidFill>
              </a:defRPr>
            </a:lvl1pPr>
          </a:lstStyle>
          <a:p>
            <a:fld id="{B8672867-4B84-3044-819A-BDD5809F0F3B}" type="datetimeFigureOut">
              <a:rPr lang="en-US" smtClean="0"/>
              <a:pPr/>
              <a:t>6/21/2023</a:t>
            </a:fld>
            <a:endParaRPr lang="en-US" dirty="0"/>
          </a:p>
        </p:txBody>
      </p:sp>
      <p:sp>
        <p:nvSpPr>
          <p:cNvPr id="5" name="Footer Placeholder 4"/>
          <p:cNvSpPr>
            <a:spLocks noGrp="1"/>
          </p:cNvSpPr>
          <p:nvPr>
            <p:ph type="ftr" sz="quarter" idx="11"/>
          </p:nvPr>
        </p:nvSpPr>
        <p:spPr>
          <a:xfrm>
            <a:off x="4165600" y="6606584"/>
            <a:ext cx="3860800" cy="251417"/>
          </a:xfrm>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a:xfrm>
            <a:off x="8737600" y="6606584"/>
            <a:ext cx="2844800" cy="251417"/>
          </a:xfrm>
          <a:prstGeom prst="rect">
            <a:avLst/>
          </a:prstGeom>
        </p:spPr>
        <p:txBody>
          <a:bodyPr/>
          <a:lstStyle>
            <a:lvl1pPr>
              <a:defRPr>
                <a:solidFill>
                  <a:srgbClr val="FFFFFF"/>
                </a:solidFill>
              </a:defRPr>
            </a:lvl1pPr>
          </a:lstStyle>
          <a:p>
            <a:fld id="{F06A5241-12CB-C64D-AE38-6540AC6C648E}" type="slidenum">
              <a:rPr lang="en-US" smtClean="0"/>
              <a:pPr/>
              <a:t>‹#›</a:t>
            </a:fld>
            <a:endParaRPr lang="en-US" dirty="0"/>
          </a:p>
        </p:txBody>
      </p:sp>
      <p:sp>
        <p:nvSpPr>
          <p:cNvPr id="7" name="Line 4103">
            <a:extLst>
              <a:ext uri="{FF2B5EF4-FFF2-40B4-BE49-F238E27FC236}">
                <a16:creationId xmlns:a16="http://schemas.microsoft.com/office/drawing/2014/main" id="{4963AE1E-B509-6CE8-D0B1-100736817129}"/>
              </a:ext>
            </a:extLst>
          </p:cNvPr>
          <p:cNvSpPr>
            <a:spLocks noChangeShapeType="1"/>
          </p:cNvSpPr>
          <p:nvPr userDrawn="1"/>
        </p:nvSpPr>
        <p:spPr bwMode="auto">
          <a:xfrm>
            <a:off x="0" y="2273862"/>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Tree>
    <p:extLst>
      <p:ext uri="{BB962C8B-B14F-4D97-AF65-F5344CB8AC3E}">
        <p14:creationId xmlns:p14="http://schemas.microsoft.com/office/powerpoint/2010/main" val="310612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10972800" cy="1069848"/>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57199" y="1280160"/>
            <a:ext cx="11326305" cy="4809555"/>
          </a:xfrm>
        </p:spPr>
        <p:txBody>
          <a:bodyPr/>
          <a:lstStyle>
            <a:lvl1pPr>
              <a:defRPr sz="2600">
                <a:latin typeface="+mj-lt"/>
              </a:defRPr>
            </a:lvl1pPr>
            <a:lvl2pPr>
              <a:defRPr sz="2200">
                <a:latin typeface="+mj-lt"/>
              </a:defRPr>
            </a:lvl2pPr>
            <a:lvl3pPr>
              <a:defRPr sz="2000">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606583"/>
            <a:ext cx="2844800" cy="251417"/>
          </a:xfrm>
        </p:spPr>
        <p:txBody>
          <a:bodyPr/>
          <a:lstStyle>
            <a:lvl1pPr>
              <a:defRPr>
                <a:solidFill>
                  <a:srgbClr val="FFFFFF"/>
                </a:solidFill>
              </a:defRPr>
            </a:lvl1pPr>
          </a:lstStyle>
          <a:p>
            <a:fld id="{B8672867-4B84-3044-819A-BDD5809F0F3B}" type="datetimeFigureOut">
              <a:rPr lang="en-US" smtClean="0"/>
              <a:pPr/>
              <a:t>6/21/2023</a:t>
            </a:fld>
            <a:endParaRPr lang="en-US" dirty="0"/>
          </a:p>
        </p:txBody>
      </p:sp>
      <p:sp>
        <p:nvSpPr>
          <p:cNvPr id="5" name="Footer Placeholder 4"/>
          <p:cNvSpPr>
            <a:spLocks noGrp="1"/>
          </p:cNvSpPr>
          <p:nvPr>
            <p:ph type="ftr" sz="quarter" idx="11"/>
          </p:nvPr>
        </p:nvSpPr>
        <p:spPr>
          <a:xfrm>
            <a:off x="4165600" y="6606582"/>
            <a:ext cx="3860800" cy="251418"/>
          </a:xfrm>
        </p:spPr>
        <p:txBody>
          <a:bodyPr/>
          <a:lstStyle>
            <a:lvl1pPr>
              <a:defRPr>
                <a:solidFill>
                  <a:srgbClr val="FFFFFF"/>
                </a:solidFill>
              </a:defRPr>
            </a:lvl1pPr>
          </a:lstStyle>
          <a:p>
            <a:endParaRPr lang="en-US" dirty="0"/>
          </a:p>
        </p:txBody>
      </p:sp>
      <p:sp>
        <p:nvSpPr>
          <p:cNvPr id="7" name="Line 8">
            <a:extLst>
              <a:ext uri="{FF2B5EF4-FFF2-40B4-BE49-F238E27FC236}">
                <a16:creationId xmlns:a16="http://schemas.microsoft.com/office/drawing/2014/main" id="{D5AA4A7E-96EB-F424-D00A-55C8C32D99BD}"/>
              </a:ext>
            </a:extLst>
          </p:cNvPr>
          <p:cNvSpPr>
            <a:spLocks noChangeShapeType="1"/>
          </p:cNvSpPr>
          <p:nvPr userDrawn="1"/>
        </p:nvSpPr>
        <p:spPr bwMode="auto">
          <a:xfrm>
            <a:off x="0" y="1143000"/>
            <a:ext cx="116332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pic>
        <p:nvPicPr>
          <p:cNvPr id="8" name="Picture 2" descr="Related image">
            <a:extLst>
              <a:ext uri="{FF2B5EF4-FFF2-40B4-BE49-F238E27FC236}">
                <a16:creationId xmlns:a16="http://schemas.microsoft.com/office/drawing/2014/main" id="{75B70797-B304-BDD6-B9A2-19B42CEC36E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633200" y="922020"/>
            <a:ext cx="416558" cy="44195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F166F5F6-2300-79C8-76F2-3277D398D8CE}"/>
              </a:ext>
            </a:extLst>
          </p:cNvPr>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29663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normAutofit/>
          </a:bodyPr>
          <a:lstStyle>
            <a:lvl1pPr algn="l">
              <a:defRPr sz="3600" b="0" cap="all"/>
            </a:lvl1pPr>
          </a:lstStyle>
          <a:p>
            <a:r>
              <a:rPr lang="en-US" dirty="0"/>
              <a:t>Click to edit</a:t>
            </a:r>
            <a:br>
              <a:rPr lang="en-US" dirty="0"/>
            </a:br>
            <a:r>
              <a:rPr lang="en-US" dirty="0"/>
              <a:t>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606583"/>
            <a:ext cx="2844800" cy="251417"/>
          </a:xfrm>
        </p:spPr>
        <p:txBody>
          <a:bodyPr/>
          <a:lstStyle>
            <a:lvl1pPr>
              <a:defRPr>
                <a:solidFill>
                  <a:srgbClr val="FFFFFF"/>
                </a:solidFill>
              </a:defRPr>
            </a:lvl1pPr>
          </a:lstStyle>
          <a:p>
            <a:fld id="{B8672867-4B84-3044-819A-BDD5809F0F3B}" type="datetimeFigureOut">
              <a:rPr lang="en-US" smtClean="0"/>
              <a:pPr/>
              <a:t>6/21/2023</a:t>
            </a:fld>
            <a:endParaRPr lang="en-US" dirty="0"/>
          </a:p>
        </p:txBody>
      </p:sp>
      <p:sp>
        <p:nvSpPr>
          <p:cNvPr id="5" name="Footer Placeholder 4"/>
          <p:cNvSpPr>
            <a:spLocks noGrp="1"/>
          </p:cNvSpPr>
          <p:nvPr>
            <p:ph type="ftr" sz="quarter" idx="11"/>
          </p:nvPr>
        </p:nvSpPr>
        <p:spPr>
          <a:xfrm>
            <a:off x="4165600" y="6606583"/>
            <a:ext cx="3860800" cy="251417"/>
          </a:xfrm>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a:xfrm>
            <a:off x="8737600" y="6606583"/>
            <a:ext cx="2844800" cy="251417"/>
          </a:xfrm>
          <a:prstGeom prst="rect">
            <a:avLst/>
          </a:prstGeom>
        </p:spPr>
        <p:txBody>
          <a:bodyPr/>
          <a:lstStyle>
            <a:lvl1pPr>
              <a:defRPr>
                <a:solidFill>
                  <a:srgbClr val="FFFFFF"/>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46036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37670"/>
            <a:ext cx="10972800" cy="1079968"/>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09600" y="1600201"/>
            <a:ext cx="5384800" cy="4345725"/>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345725"/>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606584"/>
            <a:ext cx="2844800" cy="251417"/>
          </a:xfrm>
        </p:spPr>
        <p:txBody>
          <a:bodyPr/>
          <a:lstStyle>
            <a:lvl1pPr>
              <a:defRPr>
                <a:solidFill>
                  <a:srgbClr val="FFFFFF"/>
                </a:solidFill>
              </a:defRPr>
            </a:lvl1pPr>
          </a:lstStyle>
          <a:p>
            <a:fld id="{B8672867-4B84-3044-819A-BDD5809F0F3B}" type="datetimeFigureOut">
              <a:rPr lang="en-US" smtClean="0"/>
              <a:pPr/>
              <a:t>6/21/2023</a:t>
            </a:fld>
            <a:endParaRPr lang="en-US" dirty="0"/>
          </a:p>
        </p:txBody>
      </p:sp>
      <p:sp>
        <p:nvSpPr>
          <p:cNvPr id="6" name="Footer Placeholder 5"/>
          <p:cNvSpPr>
            <a:spLocks noGrp="1"/>
          </p:cNvSpPr>
          <p:nvPr>
            <p:ph type="ftr" sz="quarter" idx="11"/>
          </p:nvPr>
        </p:nvSpPr>
        <p:spPr>
          <a:xfrm>
            <a:off x="4165600" y="6606584"/>
            <a:ext cx="3860800" cy="251417"/>
          </a:xfrm>
        </p:spPr>
        <p:txBody>
          <a:bodyPr/>
          <a:lstStyle>
            <a:lvl1pPr>
              <a:defRPr>
                <a:solidFill>
                  <a:srgbClr val="FFFFFF"/>
                </a:solidFill>
              </a:defRPr>
            </a:lvl1pPr>
          </a:lstStyle>
          <a:p>
            <a:endParaRPr lang="en-US" dirty="0"/>
          </a:p>
        </p:txBody>
      </p:sp>
      <p:sp>
        <p:nvSpPr>
          <p:cNvPr id="7" name="Slide Number Placeholder 6"/>
          <p:cNvSpPr>
            <a:spLocks noGrp="1"/>
          </p:cNvSpPr>
          <p:nvPr>
            <p:ph type="sldNum" sz="quarter" idx="12"/>
          </p:nvPr>
        </p:nvSpPr>
        <p:spPr>
          <a:xfrm>
            <a:off x="8737600" y="6606584"/>
            <a:ext cx="2844800" cy="251417"/>
          </a:xfrm>
          <a:prstGeom prst="rect">
            <a:avLst/>
          </a:prstGeom>
        </p:spPr>
        <p:txBody>
          <a:bodyPr/>
          <a:lstStyle>
            <a:lvl1pPr>
              <a:defRPr>
                <a:solidFill>
                  <a:srgbClr val="FFFFFF"/>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408771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33366"/>
            <a:ext cx="10972800" cy="1143000"/>
          </a:xfrm>
        </p:spPr>
        <p:txBody>
          <a:bodyPr>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6"/>
            <a:ext cx="5386917" cy="3682963"/>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6"/>
            <a:ext cx="5389033" cy="3682962"/>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09600" y="6606583"/>
            <a:ext cx="2844800" cy="251417"/>
          </a:xfrm>
        </p:spPr>
        <p:txBody>
          <a:bodyPr/>
          <a:lstStyle>
            <a:lvl1pPr>
              <a:defRPr>
                <a:solidFill>
                  <a:srgbClr val="FFFFFF"/>
                </a:solidFill>
              </a:defRPr>
            </a:lvl1pPr>
          </a:lstStyle>
          <a:p>
            <a:fld id="{B8672867-4B84-3044-819A-BDD5809F0F3B}" type="datetimeFigureOut">
              <a:rPr lang="en-US" smtClean="0"/>
              <a:pPr/>
              <a:t>6/21/2023</a:t>
            </a:fld>
            <a:endParaRPr lang="en-US" dirty="0"/>
          </a:p>
        </p:txBody>
      </p:sp>
      <p:sp>
        <p:nvSpPr>
          <p:cNvPr id="8" name="Footer Placeholder 7"/>
          <p:cNvSpPr>
            <a:spLocks noGrp="1"/>
          </p:cNvSpPr>
          <p:nvPr>
            <p:ph type="ftr" sz="quarter" idx="11"/>
          </p:nvPr>
        </p:nvSpPr>
        <p:spPr>
          <a:xfrm>
            <a:off x="4165600" y="6606583"/>
            <a:ext cx="3860800" cy="251417"/>
          </a:xfr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8737600" y="6606583"/>
            <a:ext cx="2844800" cy="251417"/>
          </a:xfrm>
          <a:prstGeom prst="rect">
            <a:avLst/>
          </a:prstGeom>
        </p:spPr>
        <p:txBody>
          <a:bodyPr/>
          <a:lstStyle>
            <a:lvl1pPr>
              <a:defRPr>
                <a:solidFill>
                  <a:srgbClr val="FFFFFF"/>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01637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10972800" cy="1069848"/>
          </a:xfrm>
        </p:spPr>
        <p:txBody>
          <a:bodyPr>
            <a:norm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a:xfrm>
            <a:off x="609600" y="6606584"/>
            <a:ext cx="2844800" cy="254370"/>
          </a:xfrm>
        </p:spPr>
        <p:txBody>
          <a:bodyPr/>
          <a:lstStyle>
            <a:lvl1pPr>
              <a:defRPr>
                <a:solidFill>
                  <a:srgbClr val="FFFFFF"/>
                </a:solidFill>
              </a:defRPr>
            </a:lvl1pPr>
          </a:lstStyle>
          <a:p>
            <a:fld id="{B8672867-4B84-3044-819A-BDD5809F0F3B}" type="datetimeFigureOut">
              <a:rPr lang="en-US" smtClean="0"/>
              <a:pPr/>
              <a:t>6/21/2023</a:t>
            </a:fld>
            <a:endParaRPr lang="en-US" dirty="0"/>
          </a:p>
        </p:txBody>
      </p:sp>
      <p:sp>
        <p:nvSpPr>
          <p:cNvPr id="4" name="Footer Placeholder 3"/>
          <p:cNvSpPr>
            <a:spLocks noGrp="1"/>
          </p:cNvSpPr>
          <p:nvPr>
            <p:ph type="ftr" sz="quarter" idx="11"/>
          </p:nvPr>
        </p:nvSpPr>
        <p:spPr>
          <a:xfrm>
            <a:off x="4165600" y="6606584"/>
            <a:ext cx="3860800" cy="254370"/>
          </a:xfrm>
        </p:spPr>
        <p:txBody>
          <a:bodyPr/>
          <a:lstStyle>
            <a:lvl1pPr>
              <a:defRPr>
                <a:solidFill>
                  <a:srgbClr val="FFFFFF"/>
                </a:solidFill>
              </a:defRPr>
            </a:lvl1pPr>
          </a:lstStyle>
          <a:p>
            <a:endParaRPr lang="en-US" dirty="0"/>
          </a:p>
        </p:txBody>
      </p:sp>
      <p:pic>
        <p:nvPicPr>
          <p:cNvPr id="7" name="Picture 2" descr="Related image">
            <a:extLst>
              <a:ext uri="{FF2B5EF4-FFF2-40B4-BE49-F238E27FC236}">
                <a16:creationId xmlns:a16="http://schemas.microsoft.com/office/drawing/2014/main" id="{B44B99A5-276E-F807-993C-C6AF73DF262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633200" y="922020"/>
            <a:ext cx="416558" cy="441959"/>
          </a:xfrm>
          <a:prstGeom prst="rect">
            <a:avLst/>
          </a:prstGeom>
          <a:noFill/>
          <a:extLst>
            <a:ext uri="{909E8E84-426E-40DD-AFC4-6F175D3DCCD1}">
              <a14:hiddenFill xmlns:a14="http://schemas.microsoft.com/office/drawing/2010/main">
                <a:solidFill>
                  <a:srgbClr val="FFFFFF"/>
                </a:solidFill>
              </a14:hiddenFill>
            </a:ext>
          </a:extLst>
        </p:spPr>
      </p:pic>
      <p:sp>
        <p:nvSpPr>
          <p:cNvPr id="8" name="Line 8">
            <a:extLst>
              <a:ext uri="{FF2B5EF4-FFF2-40B4-BE49-F238E27FC236}">
                <a16:creationId xmlns:a16="http://schemas.microsoft.com/office/drawing/2014/main" id="{00287BAF-4729-81F0-92AB-AA3C0904F4CB}"/>
              </a:ext>
            </a:extLst>
          </p:cNvPr>
          <p:cNvSpPr>
            <a:spLocks noChangeShapeType="1"/>
          </p:cNvSpPr>
          <p:nvPr userDrawn="1"/>
        </p:nvSpPr>
        <p:spPr bwMode="auto">
          <a:xfrm>
            <a:off x="0" y="1143000"/>
            <a:ext cx="116332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9" name="Rectangle 6">
            <a:extLst>
              <a:ext uri="{FF2B5EF4-FFF2-40B4-BE49-F238E27FC236}">
                <a16:creationId xmlns:a16="http://schemas.microsoft.com/office/drawing/2014/main" id="{E213577C-AA63-F3FF-7E09-EF88A3991E58}"/>
              </a:ext>
            </a:extLst>
          </p:cNvPr>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79057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606583"/>
            <a:ext cx="2844800" cy="251417"/>
          </a:xfrm>
        </p:spPr>
        <p:txBody>
          <a:bodyPr/>
          <a:lstStyle>
            <a:lvl1pPr>
              <a:defRPr>
                <a:solidFill>
                  <a:srgbClr val="FFFFFF"/>
                </a:solidFill>
              </a:defRPr>
            </a:lvl1pPr>
          </a:lstStyle>
          <a:p>
            <a:fld id="{B8672867-4B84-3044-819A-BDD5809F0F3B}" type="datetimeFigureOut">
              <a:rPr lang="en-US" smtClean="0"/>
              <a:pPr/>
              <a:t>6/21/2023</a:t>
            </a:fld>
            <a:endParaRPr lang="en-US" dirty="0"/>
          </a:p>
        </p:txBody>
      </p:sp>
      <p:sp>
        <p:nvSpPr>
          <p:cNvPr id="3" name="Footer Placeholder 2"/>
          <p:cNvSpPr>
            <a:spLocks noGrp="1"/>
          </p:cNvSpPr>
          <p:nvPr>
            <p:ph type="ftr" sz="quarter" idx="11"/>
          </p:nvPr>
        </p:nvSpPr>
        <p:spPr>
          <a:xfrm>
            <a:off x="4165600" y="6606583"/>
            <a:ext cx="3860800" cy="251417"/>
          </a:xfrm>
        </p:spPr>
        <p:txBody>
          <a:bodyPr/>
          <a:lstStyle>
            <a:lvl1pPr>
              <a:defRPr>
                <a:solidFill>
                  <a:srgbClr val="FFFFFF"/>
                </a:solidFill>
              </a:defRPr>
            </a:lvl1pPr>
          </a:lstStyle>
          <a:p>
            <a:endParaRPr lang="en-US" dirty="0"/>
          </a:p>
        </p:txBody>
      </p:sp>
      <p:sp>
        <p:nvSpPr>
          <p:cNvPr id="4" name="Slide Number Placeholder 3"/>
          <p:cNvSpPr>
            <a:spLocks noGrp="1"/>
          </p:cNvSpPr>
          <p:nvPr>
            <p:ph type="sldNum" sz="quarter" idx="12"/>
          </p:nvPr>
        </p:nvSpPr>
        <p:spPr>
          <a:xfrm>
            <a:off x="8737600" y="6606583"/>
            <a:ext cx="2844800" cy="251417"/>
          </a:xfrm>
          <a:prstGeom prst="rect">
            <a:avLst/>
          </a:prstGeom>
        </p:spPr>
        <p:txBody>
          <a:bodyPr/>
          <a:lstStyle>
            <a:lvl1pPr>
              <a:defRPr>
                <a:solidFill>
                  <a:srgbClr val="FFFFFF"/>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26406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403735"/>
            <a:ext cx="4011084" cy="1031365"/>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403735"/>
            <a:ext cx="6815667" cy="5476124"/>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099"/>
            <a:ext cx="4011084" cy="4444760"/>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606583"/>
            <a:ext cx="2844800" cy="251417"/>
          </a:xfrm>
        </p:spPr>
        <p:txBody>
          <a:bodyPr/>
          <a:lstStyle>
            <a:lvl1pPr>
              <a:defRPr>
                <a:solidFill>
                  <a:srgbClr val="FFFFFF"/>
                </a:solidFill>
              </a:defRPr>
            </a:lvl1pPr>
          </a:lstStyle>
          <a:p>
            <a:fld id="{B8672867-4B84-3044-819A-BDD5809F0F3B}" type="datetimeFigureOut">
              <a:rPr lang="en-US" smtClean="0"/>
              <a:pPr/>
              <a:t>6/21/2023</a:t>
            </a:fld>
            <a:endParaRPr lang="en-US" dirty="0"/>
          </a:p>
        </p:txBody>
      </p:sp>
      <p:sp>
        <p:nvSpPr>
          <p:cNvPr id="6" name="Footer Placeholder 5"/>
          <p:cNvSpPr>
            <a:spLocks noGrp="1"/>
          </p:cNvSpPr>
          <p:nvPr>
            <p:ph type="ftr" sz="quarter" idx="11"/>
          </p:nvPr>
        </p:nvSpPr>
        <p:spPr>
          <a:xfrm>
            <a:off x="4165600" y="6606583"/>
            <a:ext cx="3860800" cy="251417"/>
          </a:xfrm>
        </p:spPr>
        <p:txBody>
          <a:bodyPr/>
          <a:lstStyle>
            <a:lvl1pPr>
              <a:defRPr>
                <a:solidFill>
                  <a:srgbClr val="FFFFFF"/>
                </a:solidFill>
              </a:defRPr>
            </a:lvl1pPr>
          </a:lstStyle>
          <a:p>
            <a:endParaRPr lang="en-US" dirty="0"/>
          </a:p>
        </p:txBody>
      </p:sp>
      <p:sp>
        <p:nvSpPr>
          <p:cNvPr id="7" name="Slide Number Placeholder 6"/>
          <p:cNvSpPr>
            <a:spLocks noGrp="1"/>
          </p:cNvSpPr>
          <p:nvPr>
            <p:ph type="sldNum" sz="quarter" idx="12"/>
          </p:nvPr>
        </p:nvSpPr>
        <p:spPr>
          <a:xfrm>
            <a:off x="8737600" y="6606583"/>
            <a:ext cx="2844800" cy="251417"/>
          </a:xfrm>
          <a:prstGeom prst="rect">
            <a:avLst/>
          </a:prstGeom>
        </p:spPr>
        <p:txBody>
          <a:bodyPr/>
          <a:lstStyle>
            <a:lvl1pPr>
              <a:defRPr>
                <a:solidFill>
                  <a:srgbClr val="FFFFFF"/>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23214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606583"/>
            <a:ext cx="2844800" cy="251417"/>
          </a:xfrm>
        </p:spPr>
        <p:txBody>
          <a:bodyPr/>
          <a:lstStyle>
            <a:lvl1pPr>
              <a:defRPr>
                <a:solidFill>
                  <a:srgbClr val="FFFFFF"/>
                </a:solidFill>
              </a:defRPr>
            </a:lvl1pPr>
          </a:lstStyle>
          <a:p>
            <a:fld id="{B8672867-4B84-3044-819A-BDD5809F0F3B}" type="datetimeFigureOut">
              <a:rPr lang="en-US" smtClean="0"/>
              <a:pPr/>
              <a:t>6/21/2023</a:t>
            </a:fld>
            <a:endParaRPr lang="en-US" dirty="0"/>
          </a:p>
        </p:txBody>
      </p:sp>
      <p:sp>
        <p:nvSpPr>
          <p:cNvPr id="6" name="Footer Placeholder 5"/>
          <p:cNvSpPr>
            <a:spLocks noGrp="1"/>
          </p:cNvSpPr>
          <p:nvPr>
            <p:ph type="ftr" sz="quarter" idx="11"/>
          </p:nvPr>
        </p:nvSpPr>
        <p:spPr>
          <a:xfrm>
            <a:off x="4165600" y="6606583"/>
            <a:ext cx="3860800" cy="251417"/>
          </a:xfrm>
        </p:spPr>
        <p:txBody>
          <a:bodyPr/>
          <a:lstStyle>
            <a:lvl1pPr>
              <a:defRPr>
                <a:solidFill>
                  <a:srgbClr val="FFFFFF"/>
                </a:solidFill>
              </a:defRPr>
            </a:lvl1pPr>
          </a:lstStyle>
          <a:p>
            <a:endParaRPr lang="en-US" dirty="0"/>
          </a:p>
        </p:txBody>
      </p:sp>
      <p:sp>
        <p:nvSpPr>
          <p:cNvPr id="7" name="Slide Number Placeholder 6"/>
          <p:cNvSpPr>
            <a:spLocks noGrp="1"/>
          </p:cNvSpPr>
          <p:nvPr>
            <p:ph type="sldNum" sz="quarter" idx="12"/>
          </p:nvPr>
        </p:nvSpPr>
        <p:spPr>
          <a:xfrm>
            <a:off x="8737600" y="6606583"/>
            <a:ext cx="2844800" cy="251417"/>
          </a:xfrm>
          <a:prstGeom prst="rect">
            <a:avLst/>
          </a:prstGeom>
        </p:spPr>
        <p:txBody>
          <a:bodyPr/>
          <a:lstStyle>
            <a:lvl1pPr>
              <a:defRPr>
                <a:solidFill>
                  <a:srgbClr val="FFFFFF"/>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07302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52"/>
            <a:ext cx="10972800" cy="10698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199" y="1280159"/>
            <a:ext cx="11486561" cy="49038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72867-4B84-3044-819A-BDD5809F0F3B}" type="datetimeFigureOut">
              <a:rPr lang="en-US" smtClean="0"/>
              <a:t>6/21/2023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5595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overbye@tam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BDFD-2A87-2EBB-D981-D162B6E12BD0}"/>
              </a:ext>
            </a:extLst>
          </p:cNvPr>
          <p:cNvSpPr>
            <a:spLocks noGrp="1"/>
          </p:cNvSpPr>
          <p:nvPr>
            <p:ph type="ctrTitle"/>
          </p:nvPr>
        </p:nvSpPr>
        <p:spPr>
          <a:xfrm>
            <a:off x="603315" y="607388"/>
            <a:ext cx="11340445" cy="1470025"/>
          </a:xfrm>
        </p:spPr>
        <p:txBody>
          <a:bodyPr>
            <a:normAutofit fontScale="90000"/>
          </a:bodyPr>
          <a:lstStyle/>
          <a:p>
            <a:r>
              <a:rPr lang="en-US" dirty="0"/>
              <a:t>Do North American Electric Grids have Distinct Inter-Area Electro-Mechanical Oscillation Modes?</a:t>
            </a:r>
            <a:br>
              <a:rPr lang="en-US" sz="3600" dirty="0">
                <a:cs typeface="Frutiger LT Std 55 Roman"/>
              </a:rPr>
            </a:br>
            <a:endParaRPr lang="en-US" dirty="0"/>
          </a:p>
        </p:txBody>
      </p:sp>
      <p:sp>
        <p:nvSpPr>
          <p:cNvPr id="3" name="Subtitle 2">
            <a:extLst>
              <a:ext uri="{FF2B5EF4-FFF2-40B4-BE49-F238E27FC236}">
                <a16:creationId xmlns:a16="http://schemas.microsoft.com/office/drawing/2014/main" id="{18659C21-9F90-A470-4422-0088EE2AC007}"/>
              </a:ext>
            </a:extLst>
          </p:cNvPr>
          <p:cNvSpPr>
            <a:spLocks noGrp="1"/>
          </p:cNvSpPr>
          <p:nvPr>
            <p:ph type="subTitle" idx="1"/>
          </p:nvPr>
        </p:nvSpPr>
        <p:spPr>
          <a:xfrm>
            <a:off x="255571" y="2727298"/>
            <a:ext cx="11779411" cy="1752600"/>
          </a:xfrm>
        </p:spPr>
        <p:txBody>
          <a:bodyPr>
            <a:normAutofit fontScale="25000" lnSpcReduction="20000"/>
          </a:bodyPr>
          <a:lstStyle/>
          <a:p>
            <a:r>
              <a:rPr lang="en-US" sz="11200" dirty="0">
                <a:solidFill>
                  <a:schemeClr val="tx1"/>
                </a:solidFill>
                <a:cs typeface="Frutiger LT Std 55 Roman"/>
              </a:rPr>
              <a:t>Thomas J. Overbye</a:t>
            </a:r>
          </a:p>
          <a:p>
            <a:r>
              <a:rPr lang="en-US" sz="11200" dirty="0">
                <a:solidFill>
                  <a:schemeClr val="tx1"/>
                </a:solidFill>
                <a:cs typeface="Frutiger LT Std 55 Roman"/>
              </a:rPr>
              <a:t>Department of Electrical and Computer Engineering</a:t>
            </a:r>
          </a:p>
          <a:p>
            <a:r>
              <a:rPr lang="en-US" sz="11200" dirty="0">
                <a:cs typeface="Frutiger LT Std 55 Roman"/>
              </a:rPr>
              <a:t>Texas A&amp;M University</a:t>
            </a:r>
            <a:endParaRPr lang="en-US" sz="11200" dirty="0">
              <a:solidFill>
                <a:schemeClr val="tx1"/>
              </a:solidFill>
              <a:cs typeface="Frutiger LT Std 55 Roman"/>
            </a:endParaRPr>
          </a:p>
          <a:p>
            <a:r>
              <a:rPr lang="en-US" sz="11200" dirty="0">
                <a:solidFill>
                  <a:schemeClr val="tx1"/>
                </a:solidFill>
                <a:cs typeface="Frutiger LT Std 55 Roman"/>
                <a:hlinkClick r:id="rId2"/>
              </a:rPr>
              <a:t>overbye@tamu.edu</a:t>
            </a:r>
            <a:br>
              <a:rPr lang="en-US" sz="11200" dirty="0">
                <a:solidFill>
                  <a:schemeClr val="tx1"/>
                </a:solidFill>
                <a:cs typeface="Frutiger LT Std 55 Roman"/>
              </a:rPr>
            </a:br>
            <a:br>
              <a:rPr lang="en-US" sz="11200" dirty="0">
                <a:solidFill>
                  <a:schemeClr val="tx1"/>
                </a:solidFill>
                <a:cs typeface="Frutiger LT Std 55 Roman"/>
              </a:rPr>
            </a:br>
            <a:r>
              <a:rPr lang="en-US" sz="11200" dirty="0">
                <a:solidFill>
                  <a:schemeClr val="tx1"/>
                </a:solidFill>
                <a:cs typeface="Frutiger LT Std 55 Roman"/>
              </a:rPr>
              <a:t>Texas A&amp;M Smart Grid Center Webinar</a:t>
            </a:r>
          </a:p>
          <a:p>
            <a:r>
              <a:rPr lang="en-US" sz="11200" dirty="0">
                <a:cs typeface="Frutiger LT Std 55 Roman"/>
              </a:rPr>
              <a:t>June 21</a:t>
            </a:r>
            <a:r>
              <a:rPr lang="en-US" sz="11200" dirty="0">
                <a:solidFill>
                  <a:schemeClr val="tx1"/>
                </a:solidFill>
                <a:cs typeface="Frutiger LT Std 55 Roman"/>
              </a:rPr>
              <a:t>, 2023</a:t>
            </a:r>
          </a:p>
          <a:p>
            <a:endParaRPr lang="en-US" dirty="0"/>
          </a:p>
        </p:txBody>
      </p:sp>
      <p:pic>
        <p:nvPicPr>
          <p:cNvPr id="4" name="Picture 2" descr="http://brandguide.tamu.edu/downloads/logos/TAM-PrimaryMarkA.jpg">
            <a:extLst>
              <a:ext uri="{FF2B5EF4-FFF2-40B4-BE49-F238E27FC236}">
                <a16:creationId xmlns:a16="http://schemas.microsoft.com/office/drawing/2014/main" id="{65207256-B75B-FBE5-8754-BDE665CC45C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5571" y="5793412"/>
            <a:ext cx="3632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883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System Oscillations</a:t>
            </a:r>
          </a:p>
        </p:txBody>
      </p:sp>
      <p:sp>
        <p:nvSpPr>
          <p:cNvPr id="3" name="Content Placeholder 2"/>
          <p:cNvSpPr>
            <a:spLocks noGrp="1"/>
          </p:cNvSpPr>
          <p:nvPr>
            <p:ph idx="1"/>
          </p:nvPr>
        </p:nvSpPr>
        <p:spPr/>
        <p:txBody>
          <a:bodyPr/>
          <a:lstStyle/>
          <a:p>
            <a:r>
              <a:rPr lang="en-US" dirty="0"/>
              <a:t>Power systems can experience a wide range of oscillations, ranging from highly damped and high frequency switching transients to sustained low frequency (&lt; 2 Hz) inter-area oscillations affecting an entire interconnect</a:t>
            </a:r>
          </a:p>
          <a:p>
            <a:r>
              <a:rPr lang="en-US" dirty="0"/>
              <a:t>Types of oscillations include</a:t>
            </a:r>
          </a:p>
          <a:p>
            <a:pPr lvl="1"/>
            <a:r>
              <a:rPr lang="en-US" dirty="0"/>
              <a:t>Transients: Usually high frequency and </a:t>
            </a:r>
            <a:br>
              <a:rPr lang="en-US" dirty="0"/>
            </a:br>
            <a:r>
              <a:rPr lang="en-US" dirty="0"/>
              <a:t>highly damped</a:t>
            </a:r>
          </a:p>
          <a:p>
            <a:pPr lvl="1"/>
            <a:r>
              <a:rPr lang="en-US" dirty="0"/>
              <a:t>Local plant: Usually from 1 to 5 Hz</a:t>
            </a:r>
          </a:p>
          <a:p>
            <a:pPr lvl="1"/>
            <a:r>
              <a:rPr lang="en-US" dirty="0"/>
              <a:t>Inter-area oscillations: From 0.15 to 1 Hz</a:t>
            </a:r>
            <a:br>
              <a:rPr lang="en-US" dirty="0"/>
            </a:br>
            <a:r>
              <a:rPr lang="en-US" b="1" dirty="0"/>
              <a:t>(the focus in this presentation)</a:t>
            </a:r>
          </a:p>
          <a:p>
            <a:pPr lvl="1"/>
            <a:r>
              <a:rPr lang="en-US" dirty="0"/>
              <a:t>Slower dynamics: Such as AGC, less </a:t>
            </a:r>
            <a:br>
              <a:rPr lang="en-US" dirty="0"/>
            </a:br>
            <a:r>
              <a:rPr lang="en-US" dirty="0"/>
              <a:t>than 0.15 Hz</a:t>
            </a:r>
          </a:p>
          <a:p>
            <a:pPr lvl="1"/>
            <a:r>
              <a:rPr lang="en-US" dirty="0"/>
              <a:t>Subsynchronous resonance: 10 to 50 Hz </a:t>
            </a:r>
            <a:br>
              <a:rPr lang="en-US" dirty="0"/>
            </a:br>
            <a:r>
              <a:rPr lang="en-US" dirty="0"/>
              <a:t>(less than synchronous)</a:t>
            </a:r>
          </a:p>
        </p:txBody>
      </p:sp>
      <p:pic>
        <p:nvPicPr>
          <p:cNvPr id="4" name="Picture 3"/>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9724" y="3595362"/>
            <a:ext cx="4849068" cy="25984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6"/>
          <p:cNvSpPr txBox="1"/>
          <p:nvPr/>
        </p:nvSpPr>
        <p:spPr>
          <a:xfrm>
            <a:off x="6839724" y="2630278"/>
            <a:ext cx="4849068" cy="830997"/>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Oscillation observed during 1996 WECC Blackout</a:t>
            </a:r>
          </a:p>
        </p:txBody>
      </p:sp>
      <p:sp>
        <p:nvSpPr>
          <p:cNvPr id="6"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10</a:t>
            </a:fld>
            <a:endParaRPr lang="en-US" dirty="0">
              <a:solidFill>
                <a:srgbClr val="1E0000"/>
              </a:solidFill>
            </a:endParaRPr>
          </a:p>
        </p:txBody>
      </p:sp>
    </p:spTree>
    <p:extLst>
      <p:ext uri="{BB962C8B-B14F-4D97-AF65-F5344CB8AC3E}">
        <p14:creationId xmlns:p14="http://schemas.microsoft.com/office/powerpoint/2010/main" val="246306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Grid Small Signal Analysis and Modes</a:t>
            </a:r>
          </a:p>
        </p:txBody>
      </p:sp>
      <p:sp>
        <p:nvSpPr>
          <p:cNvPr id="3" name="Content Placeholder 2"/>
          <p:cNvSpPr>
            <a:spLocks noGrp="1"/>
          </p:cNvSpPr>
          <p:nvPr>
            <p:ph idx="1"/>
          </p:nvPr>
        </p:nvSpPr>
        <p:spPr/>
        <p:txBody>
          <a:bodyPr/>
          <a:lstStyle/>
          <a:p>
            <a:r>
              <a:rPr lang="en-US" dirty="0"/>
              <a:t>Small signal analysis has been used for decades to help understand power system stability</a:t>
            </a:r>
          </a:p>
          <a:p>
            <a:pPr lvl="1"/>
            <a:r>
              <a:rPr lang="en-US" dirty="0"/>
              <a:t>It is a model-based approach that considers the properties of a power system, linearized about an operating point</a:t>
            </a:r>
          </a:p>
          <a:p>
            <a:r>
              <a:rPr lang="en-US" dirty="0"/>
              <a:t>The method starts by assuming a power system is modeled as</a:t>
            </a:r>
          </a:p>
          <a:p>
            <a:r>
              <a:rPr lang="en-US" dirty="0"/>
              <a:t>If the system can be linearized about an equilibrium point, then</a:t>
            </a:r>
            <a:br>
              <a:rPr lang="en-US" dirty="0"/>
            </a:br>
            <a:br>
              <a:rPr lang="en-US" dirty="0"/>
            </a:br>
            <a:br>
              <a:rPr lang="en-US" dirty="0"/>
            </a:br>
            <a:endParaRPr lang="en-US" dirty="0"/>
          </a:p>
          <a:p>
            <a:r>
              <a:rPr lang="en-US" dirty="0"/>
              <a:t>Eliminating </a:t>
            </a:r>
            <a:r>
              <a:rPr lang="en-US" b="1" dirty="0">
                <a:latin typeface="Symbol" panose="05050102010706020507" pitchFamily="18" charset="2"/>
              </a:rPr>
              <a:t>D</a:t>
            </a:r>
            <a:r>
              <a:rPr lang="en-US" b="1" dirty="0"/>
              <a:t>y</a:t>
            </a:r>
            <a:r>
              <a:rPr lang="en-US" dirty="0"/>
              <a:t> gives</a:t>
            </a:r>
          </a:p>
          <a:p>
            <a:r>
              <a:rPr lang="en-US" dirty="0"/>
              <a:t>Then look at the eigenvalues and vectors of </a:t>
            </a:r>
            <a:r>
              <a:rPr lang="en-US" b="1" dirty="0"/>
              <a:t>A</a:t>
            </a:r>
            <a:r>
              <a:rPr lang="en-US" baseline="-25000" dirty="0"/>
              <a:t>sys</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94487942"/>
              </p:ext>
            </p:extLst>
          </p:nvPr>
        </p:nvGraphicFramePr>
        <p:xfrm>
          <a:off x="10325759" y="2653761"/>
          <a:ext cx="1457745" cy="953872"/>
        </p:xfrm>
        <a:graphic>
          <a:graphicData uri="http://schemas.openxmlformats.org/presentationml/2006/ole">
            <mc:AlternateContent xmlns:mc="http://schemas.openxmlformats.org/markup-compatibility/2006">
              <mc:Choice xmlns:v="urn:schemas-microsoft-com:vml" Requires="v">
                <p:oleObj name="Equation" r:id="rId2" imgW="1460520" imgH="955800" progId="Equation.DSMT4">
                  <p:embed/>
                </p:oleObj>
              </mc:Choice>
              <mc:Fallback>
                <p:oleObj name="Equation" r:id="rId2" imgW="1460520" imgH="955800" progId="Equation.DSMT4">
                  <p:embed/>
                  <p:pic>
                    <p:nvPicPr>
                      <p:cNvPr id="0" name=""/>
                      <p:cNvPicPr/>
                      <p:nvPr/>
                    </p:nvPicPr>
                    <p:blipFill>
                      <a:blip r:embed="rId3"/>
                      <a:stretch>
                        <a:fillRect/>
                      </a:stretch>
                    </p:blipFill>
                    <p:spPr>
                      <a:xfrm>
                        <a:off x="10325759" y="2653761"/>
                        <a:ext cx="1457745" cy="95387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82836595"/>
              </p:ext>
            </p:extLst>
          </p:nvPr>
        </p:nvGraphicFramePr>
        <p:xfrm>
          <a:off x="964631" y="4011733"/>
          <a:ext cx="2257425" cy="901700"/>
        </p:xfrm>
        <a:graphic>
          <a:graphicData uri="http://schemas.openxmlformats.org/presentationml/2006/ole">
            <mc:AlternateContent xmlns:mc="http://schemas.openxmlformats.org/markup-compatibility/2006">
              <mc:Choice xmlns:v="urn:schemas-microsoft-com:vml" Requires="v">
                <p:oleObj name="Equation" r:id="rId4" imgW="2257560" imgH="901800" progId="Equation.DSMT4">
                  <p:embed/>
                </p:oleObj>
              </mc:Choice>
              <mc:Fallback>
                <p:oleObj name="Equation" r:id="rId4" imgW="2257560" imgH="901800" progId="Equation.DSMT4">
                  <p:embed/>
                  <p:pic>
                    <p:nvPicPr>
                      <p:cNvPr id="0" name=""/>
                      <p:cNvPicPr/>
                      <p:nvPr/>
                    </p:nvPicPr>
                    <p:blipFill>
                      <a:blip r:embed="rId5"/>
                      <a:stretch>
                        <a:fillRect/>
                      </a:stretch>
                    </p:blipFill>
                    <p:spPr>
                      <a:xfrm>
                        <a:off x="964631" y="4011733"/>
                        <a:ext cx="2257425" cy="9017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01099997"/>
              </p:ext>
            </p:extLst>
          </p:nvPr>
        </p:nvGraphicFramePr>
        <p:xfrm>
          <a:off x="4014159" y="5054600"/>
          <a:ext cx="3957638" cy="584200"/>
        </p:xfrm>
        <a:graphic>
          <a:graphicData uri="http://schemas.openxmlformats.org/presentationml/2006/ole">
            <mc:AlternateContent xmlns:mc="http://schemas.openxmlformats.org/markup-compatibility/2006">
              <mc:Choice xmlns:v="urn:schemas-microsoft-com:vml" Requires="v">
                <p:oleObj name="Equation" r:id="rId6" imgW="1892160" imgH="279360" progId="Equation.DSMT4">
                  <p:embed/>
                </p:oleObj>
              </mc:Choice>
              <mc:Fallback>
                <p:oleObj name="Equation" r:id="rId6" imgW="1892160" imgH="27936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4159" y="5054600"/>
                        <a:ext cx="3957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11</a:t>
            </a:fld>
            <a:endParaRPr lang="en-US" dirty="0">
              <a:solidFill>
                <a:srgbClr val="1E0000"/>
              </a:solidFill>
            </a:endParaRPr>
          </a:p>
        </p:txBody>
      </p:sp>
    </p:spTree>
    <p:extLst>
      <p:ext uri="{BB962C8B-B14F-4D97-AF65-F5344CB8AC3E}">
        <p14:creationId xmlns:p14="http://schemas.microsoft.com/office/powerpoint/2010/main" val="2334299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Grid Small Signal Analysis</a:t>
            </a:r>
          </a:p>
        </p:txBody>
      </p:sp>
      <p:sp>
        <p:nvSpPr>
          <p:cNvPr id="3" name="Content Placeholder 2"/>
          <p:cNvSpPr>
            <a:spLocks noGrp="1"/>
          </p:cNvSpPr>
          <p:nvPr>
            <p:ph idx="1"/>
          </p:nvPr>
        </p:nvSpPr>
        <p:spPr/>
        <p:txBody>
          <a:bodyPr/>
          <a:lstStyle/>
          <a:p>
            <a:r>
              <a:rPr lang="en-US" altLang="en-US" dirty="0"/>
              <a:t>Assume </a:t>
            </a:r>
            <a:r>
              <a:rPr lang="en-US" b="1" dirty="0"/>
              <a:t>A</a:t>
            </a:r>
            <a:r>
              <a:rPr lang="en-US" baseline="-25000" dirty="0"/>
              <a:t>sys</a:t>
            </a:r>
            <a:r>
              <a:rPr lang="en-US" altLang="en-US" dirty="0"/>
              <a:t> has </a:t>
            </a:r>
            <a:r>
              <a:rPr lang="en-US" altLang="en-US" dirty="0">
                <a:latin typeface="Symbol" panose="05050102010706020507" pitchFamily="18" charset="2"/>
              </a:rPr>
              <a:t>l</a:t>
            </a:r>
            <a:r>
              <a:rPr lang="en-US" altLang="en-US" baseline="-25000" dirty="0"/>
              <a:t>1</a:t>
            </a:r>
            <a:r>
              <a:rPr lang="en-US" altLang="en-US" dirty="0"/>
              <a:t>…</a:t>
            </a:r>
            <a:r>
              <a:rPr lang="en-US" altLang="en-US" dirty="0">
                <a:latin typeface="Symbol" panose="05050102010706020507" pitchFamily="18" charset="2"/>
              </a:rPr>
              <a:t>l</a:t>
            </a:r>
            <a:r>
              <a:rPr lang="en-US" altLang="en-US" baseline="-25000" dirty="0"/>
              <a:t>n</a:t>
            </a:r>
            <a:r>
              <a:rPr lang="en-US" altLang="en-US" dirty="0"/>
              <a:t> as distinct eigenvalues (no repeated ones)</a:t>
            </a:r>
          </a:p>
          <a:p>
            <a:r>
              <a:rPr lang="en-US" altLang="en-US" dirty="0"/>
              <a:t>For each eigenvalue </a:t>
            </a:r>
            <a:r>
              <a:rPr lang="en-US" altLang="en-US" dirty="0">
                <a:latin typeface="Symbol" panose="05050102010706020507" pitchFamily="18" charset="2"/>
              </a:rPr>
              <a:t>l</a:t>
            </a:r>
            <a:r>
              <a:rPr lang="en-US" altLang="en-US" baseline="-25000" dirty="0"/>
              <a:t>i</a:t>
            </a:r>
            <a:r>
              <a:rPr lang="en-US" altLang="en-US" dirty="0"/>
              <a:t> there exists an eigenvector such that</a:t>
            </a:r>
            <a:br>
              <a:rPr lang="en-US" altLang="en-US" dirty="0"/>
            </a:br>
            <a:endParaRPr lang="en-US" altLang="en-US" dirty="0"/>
          </a:p>
          <a:p>
            <a:endParaRPr lang="en-US" altLang="en-US" dirty="0"/>
          </a:p>
          <a:p>
            <a:r>
              <a:rPr lang="en-US" altLang="en-US" b="1" dirty="0"/>
              <a:t>v</a:t>
            </a:r>
            <a:r>
              <a:rPr lang="en-US" altLang="en-US" baseline="-25000" dirty="0"/>
              <a:t>i </a:t>
            </a:r>
            <a:r>
              <a:rPr lang="en-US" altLang="en-US" dirty="0"/>
              <a:t>is called a right eigenvector</a:t>
            </a:r>
          </a:p>
          <a:p>
            <a:r>
              <a:rPr lang="en-US" altLang="en-US" dirty="0"/>
              <a:t>If </a:t>
            </a:r>
            <a:r>
              <a:rPr lang="en-US" altLang="en-US" dirty="0">
                <a:latin typeface="Symbol" panose="05050102010706020507" pitchFamily="18" charset="2"/>
              </a:rPr>
              <a:t>l</a:t>
            </a:r>
            <a:r>
              <a:rPr lang="en-US" altLang="en-US" baseline="-25000" dirty="0"/>
              <a:t>i</a:t>
            </a:r>
            <a:r>
              <a:rPr lang="en-US" altLang="en-US" dirty="0"/>
              <a:t> is complex, which is common with grids, then </a:t>
            </a:r>
            <a:r>
              <a:rPr lang="en-US" altLang="en-US" b="1" dirty="0"/>
              <a:t>v</a:t>
            </a:r>
            <a:r>
              <a:rPr lang="en-US" altLang="en-US" baseline="-25000" dirty="0"/>
              <a:t>i</a:t>
            </a:r>
            <a:r>
              <a:rPr lang="en-US" altLang="en-US" dirty="0"/>
              <a:t> has complex entries</a:t>
            </a:r>
          </a:p>
          <a:p>
            <a:r>
              <a:rPr lang="en-US" altLang="en-US" dirty="0"/>
              <a:t>For a disturbance, the deviation from an equilibrium is given as</a:t>
            </a:r>
            <a:br>
              <a:rPr lang="en-US" altLang="en-US" dirty="0"/>
            </a:br>
            <a:br>
              <a:rPr lang="en-US" altLang="en-US" dirty="0"/>
            </a:br>
            <a:endParaRPr lang="en-US" altLang="en-US" dirty="0"/>
          </a:p>
          <a:p>
            <a:endParaRPr lang="en-US" alt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57884732"/>
              </p:ext>
            </p:extLst>
          </p:nvPr>
        </p:nvGraphicFramePr>
        <p:xfrm>
          <a:off x="976613" y="2262457"/>
          <a:ext cx="1698625" cy="587375"/>
        </p:xfrm>
        <a:graphic>
          <a:graphicData uri="http://schemas.openxmlformats.org/presentationml/2006/ole">
            <mc:AlternateContent xmlns:mc="http://schemas.openxmlformats.org/markup-compatibility/2006">
              <mc:Choice xmlns:v="urn:schemas-microsoft-com:vml" Requires="v">
                <p:oleObj name="Equation" r:id="rId2" imgW="1698480" imgH="587520" progId="Equation.DSMT4">
                  <p:embed/>
                </p:oleObj>
              </mc:Choice>
              <mc:Fallback>
                <p:oleObj name="Equation" r:id="rId2" imgW="1698480" imgH="587520" progId="Equation.DSMT4">
                  <p:embed/>
                  <p:pic>
                    <p:nvPicPr>
                      <p:cNvPr id="0" name=""/>
                      <p:cNvPicPr/>
                      <p:nvPr/>
                    </p:nvPicPr>
                    <p:blipFill>
                      <a:blip r:embed="rId3"/>
                      <a:stretch>
                        <a:fillRect/>
                      </a:stretch>
                    </p:blipFill>
                    <p:spPr>
                      <a:xfrm>
                        <a:off x="976613" y="2262457"/>
                        <a:ext cx="1698625" cy="5873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44160630"/>
              </p:ext>
            </p:extLst>
          </p:nvPr>
        </p:nvGraphicFramePr>
        <p:xfrm>
          <a:off x="814477" y="4669855"/>
          <a:ext cx="3410525" cy="881781"/>
        </p:xfrm>
        <a:graphic>
          <a:graphicData uri="http://schemas.openxmlformats.org/presentationml/2006/ole">
            <mc:AlternateContent xmlns:mc="http://schemas.openxmlformats.org/markup-compatibility/2006">
              <mc:Choice xmlns:v="urn:schemas-microsoft-com:vml" Requires="v">
                <p:oleObj name="Equation" r:id="rId4" imgW="2971800" imgH="768240" progId="Equation.DSMT4">
                  <p:embed/>
                </p:oleObj>
              </mc:Choice>
              <mc:Fallback>
                <p:oleObj name="Equation" r:id="rId4" imgW="2971800" imgH="768240" progId="Equation.DSMT4">
                  <p:embed/>
                  <p:pic>
                    <p:nvPicPr>
                      <p:cNvPr id="0" name=""/>
                      <p:cNvPicPr/>
                      <p:nvPr/>
                    </p:nvPicPr>
                    <p:blipFill>
                      <a:blip r:embed="rId5"/>
                      <a:stretch>
                        <a:fillRect/>
                      </a:stretch>
                    </p:blipFill>
                    <p:spPr>
                      <a:xfrm>
                        <a:off x="814477" y="4669855"/>
                        <a:ext cx="3410525" cy="881781"/>
                      </a:xfrm>
                      <a:prstGeom prst="rect">
                        <a:avLst/>
                      </a:prstGeom>
                    </p:spPr>
                  </p:pic>
                </p:oleObj>
              </mc:Fallback>
            </mc:AlternateContent>
          </a:graphicData>
        </a:graphic>
      </p:graphicFrame>
      <p:sp>
        <p:nvSpPr>
          <p:cNvPr id="6" name="TextBox 5"/>
          <p:cNvSpPr txBox="1"/>
          <p:nvPr/>
        </p:nvSpPr>
        <p:spPr>
          <a:xfrm>
            <a:off x="4711459" y="4720639"/>
            <a:ext cx="3134031" cy="1200329"/>
          </a:xfrm>
          <a:prstGeom prst="rect">
            <a:avLst/>
          </a:prstGeom>
          <a:solidFill>
            <a:srgbClr val="FFE6E6"/>
          </a:solidFill>
        </p:spPr>
        <p:txBody>
          <a:bodyPr wrap="square" rtlCol="0">
            <a:spAutoFit/>
          </a:bodyPr>
          <a:lstStyle/>
          <a:p>
            <a:r>
              <a:rPr lang="en-US" sz="2400" dirty="0">
                <a:solidFill>
                  <a:schemeClr val="tx1">
                    <a:lumMod val="50000"/>
                  </a:schemeClr>
                </a:solidFill>
                <a:latin typeface="+mj-lt"/>
              </a:rPr>
              <a:t>The z</a:t>
            </a:r>
            <a:r>
              <a:rPr lang="en-US" sz="2400" baseline="-25000" dirty="0">
                <a:solidFill>
                  <a:schemeClr val="tx1">
                    <a:lumMod val="50000"/>
                  </a:schemeClr>
                </a:solidFill>
                <a:latin typeface="+mj-lt"/>
              </a:rPr>
              <a:t>i</a:t>
            </a:r>
            <a:r>
              <a:rPr lang="en-US" sz="2400" dirty="0">
                <a:solidFill>
                  <a:schemeClr val="tx1">
                    <a:lumMod val="50000"/>
                  </a:schemeClr>
                </a:solidFill>
                <a:latin typeface="+mj-lt"/>
              </a:rPr>
              <a:t> terms are transformed state variables</a:t>
            </a:r>
          </a:p>
        </p:txBody>
      </p:sp>
      <p:sp>
        <p:nvSpPr>
          <p:cNvPr id="7"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12</a:t>
            </a:fld>
            <a:endParaRPr lang="en-US" dirty="0">
              <a:solidFill>
                <a:srgbClr val="1E0000"/>
              </a:solidFill>
            </a:endParaRPr>
          </a:p>
        </p:txBody>
      </p:sp>
    </p:spTree>
    <p:extLst>
      <p:ext uri="{BB962C8B-B14F-4D97-AF65-F5344CB8AC3E}">
        <p14:creationId xmlns:p14="http://schemas.microsoft.com/office/powerpoint/2010/main" val="3474004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System Modes and Electric Grids</a:t>
            </a:r>
          </a:p>
        </p:txBody>
      </p:sp>
      <p:sp>
        <p:nvSpPr>
          <p:cNvPr id="3" name="Content Placeholder 2"/>
          <p:cNvSpPr>
            <a:spLocks noGrp="1"/>
          </p:cNvSpPr>
          <p:nvPr>
            <p:ph idx="1"/>
          </p:nvPr>
        </p:nvSpPr>
        <p:spPr/>
        <p:txBody>
          <a:bodyPr/>
          <a:lstStyle/>
          <a:p>
            <a:r>
              <a:rPr lang="en-US" dirty="0"/>
              <a:t>For each eigenvalue (or usually complex conjugate pair), the associated right eigenvector gives the mode shape, whereas the eigenvalue gives the associated frequency and damping</a:t>
            </a:r>
          </a:p>
          <a:p>
            <a:r>
              <a:rPr lang="en-US" dirty="0"/>
              <a:t>In a large grid there are many eigenvalues and hence many modes</a:t>
            </a:r>
          </a:p>
          <a:p>
            <a:r>
              <a:rPr lang="en-US" dirty="0"/>
              <a:t>However, most of these modes are local and not of concern here</a:t>
            </a:r>
          </a:p>
          <a:p>
            <a:r>
              <a:rPr lang="en-US" dirty="0"/>
              <a:t>The focus here is on the modes associated with the inter-area oscillations</a:t>
            </a:r>
          </a:p>
          <a:p>
            <a:pPr lvl="1"/>
            <a:r>
              <a:rPr lang="en-US" dirty="0"/>
              <a:t>These modes have non-trivial values at many locations in a grid</a:t>
            </a:r>
          </a:p>
          <a:p>
            <a:r>
              <a:rPr lang="en-US" dirty="0"/>
              <a:t>Modes have been used to describe the behavior of some grids for decades</a:t>
            </a:r>
          </a:p>
          <a:p>
            <a:r>
              <a:rPr lang="en-US" dirty="0"/>
              <a:t>So why this presentation? Or stated another way, what assumptions in the previous description might not be true for an actual grid?    </a:t>
            </a:r>
          </a:p>
        </p:txBody>
      </p:sp>
      <p:sp>
        <p:nvSpPr>
          <p:cNvPr id="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13</a:t>
            </a:fld>
            <a:endParaRPr lang="en-US" dirty="0">
              <a:solidFill>
                <a:srgbClr val="1E0000"/>
              </a:solidFill>
            </a:endParaRPr>
          </a:p>
        </p:txBody>
      </p:sp>
    </p:spTree>
    <p:extLst>
      <p:ext uri="{BB962C8B-B14F-4D97-AF65-F5344CB8AC3E}">
        <p14:creationId xmlns:p14="http://schemas.microsoft.com/office/powerpoint/2010/main" val="2859051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Grids are Non-linear Systems</a:t>
            </a:r>
          </a:p>
        </p:txBody>
      </p:sp>
      <p:sp>
        <p:nvSpPr>
          <p:cNvPr id="3" name="Content Placeholder 2"/>
          <p:cNvSpPr>
            <a:spLocks noGrp="1"/>
          </p:cNvSpPr>
          <p:nvPr>
            <p:ph idx="1"/>
          </p:nvPr>
        </p:nvSpPr>
        <p:spPr/>
        <p:txBody>
          <a:bodyPr/>
          <a:lstStyle/>
          <a:p>
            <a:r>
              <a:rPr lang="en-US" dirty="0"/>
              <a:t>Electric grids are non-linear systems, and are likely becoming more non-linear with the rapid growth of inverter-based resources and other controls</a:t>
            </a:r>
          </a:p>
          <a:p>
            <a:pPr lvl="1"/>
            <a:r>
              <a:rPr lang="en-US" dirty="0"/>
              <a:t>An increasing number of controls are either operated at limits, or will quickly reach a limit, meaning there might not be a valid linearization</a:t>
            </a:r>
          </a:p>
          <a:p>
            <a:pPr lvl="1"/>
            <a:r>
              <a:rPr lang="en-US" dirty="0"/>
              <a:t>Deadbands and other nonlinear controls mean that the grid’s response to small perturbations can be quite different than its response to large disturbances</a:t>
            </a:r>
          </a:p>
          <a:p>
            <a:r>
              <a:rPr lang="en-US" dirty="0"/>
              <a:t>Hence there is a need to question the degree to which linear analysis techniques can be used to explain the behavior of modern grids</a:t>
            </a:r>
          </a:p>
          <a:p>
            <a:r>
              <a:rPr lang="en-US" dirty="0"/>
              <a:t>Even the linear system model has a number of modes that could be interacting</a:t>
            </a:r>
          </a:p>
          <a:p>
            <a:r>
              <a:rPr lang="en-US" dirty="0"/>
              <a:t>This questioning is facilitated by recent developments in measurement-based modal analysis</a:t>
            </a:r>
          </a:p>
          <a:p>
            <a:endParaRPr lang="en-US" dirty="0"/>
          </a:p>
          <a:p>
            <a:endParaRPr lang="en-US" dirty="0"/>
          </a:p>
        </p:txBody>
      </p:sp>
      <p:sp>
        <p:nvSpPr>
          <p:cNvPr id="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14</a:t>
            </a:fld>
            <a:endParaRPr lang="en-US" dirty="0">
              <a:solidFill>
                <a:srgbClr val="1E0000"/>
              </a:solidFill>
            </a:endParaRPr>
          </a:p>
        </p:txBody>
      </p:sp>
    </p:spTree>
    <p:extLst>
      <p:ext uri="{BB962C8B-B14F-4D97-AF65-F5344CB8AC3E}">
        <p14:creationId xmlns:p14="http://schemas.microsoft.com/office/powerpoint/2010/main" val="2637331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Measurement-Based Modal Analysis</a:t>
            </a:r>
          </a:p>
        </p:txBody>
      </p:sp>
      <p:sp>
        <p:nvSpPr>
          <p:cNvPr id="3" name="Content Placeholder 2"/>
          <p:cNvSpPr>
            <a:spLocks noGrp="1"/>
          </p:cNvSpPr>
          <p:nvPr>
            <p:ph idx="1"/>
          </p:nvPr>
        </p:nvSpPr>
        <p:spPr>
          <a:xfrm>
            <a:off x="457200" y="1280160"/>
            <a:ext cx="11326305" cy="4809555"/>
          </a:xfrm>
        </p:spPr>
        <p:txBody>
          <a:bodyPr/>
          <a:lstStyle/>
          <a:p>
            <a:r>
              <a:rPr lang="en-US" dirty="0"/>
              <a:t>In contrast to model-based small signal analysis, measurement-based modal analysis determines properties of a system from observations</a:t>
            </a:r>
          </a:p>
          <a:p>
            <a:pPr lvl="1"/>
            <a:r>
              <a:rPr lang="en-US" dirty="0"/>
              <a:t>The inputs can either be measurements from devices (such as PMUs) or, as is the case here, stability simulation results</a:t>
            </a:r>
          </a:p>
          <a:p>
            <a:pPr lvl="1"/>
            <a:r>
              <a:rPr lang="en-US" dirty="0"/>
              <a:t>The same approach can be used regardless of the measurement source</a:t>
            </a:r>
          </a:p>
          <a:p>
            <a:r>
              <a:rPr lang="en-US" dirty="0"/>
              <a:t>Measurement-based modal analysis approximates a signal by uniformly sampling it and then fitting it with a set of exponentials</a:t>
            </a:r>
          </a:p>
          <a:p>
            <a:endParaRPr lang="en-US" dirty="0"/>
          </a:p>
        </p:txBody>
      </p:sp>
      <p:sp>
        <p:nvSpPr>
          <p:cNvPr id="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15</a:t>
            </a:fld>
            <a:endParaRPr lang="en-US" dirty="0">
              <a:solidFill>
                <a:srgbClr val="1E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12985977"/>
              </p:ext>
            </p:extLst>
          </p:nvPr>
        </p:nvGraphicFramePr>
        <p:xfrm>
          <a:off x="860961" y="4163954"/>
          <a:ext cx="8806181" cy="2478386"/>
        </p:xfrm>
        <a:graphic>
          <a:graphicData uri="http://schemas.openxmlformats.org/presentationml/2006/ole">
            <mc:AlternateContent xmlns:mc="http://schemas.openxmlformats.org/markup-compatibility/2006">
              <mc:Choice xmlns:v="urn:schemas-microsoft-com:vml" Requires="v">
                <p:oleObj name="Equation" r:id="rId2" imgW="4241520" imgH="1193760" progId="Equation.DSMT4">
                  <p:embed/>
                </p:oleObj>
              </mc:Choice>
              <mc:Fallback>
                <p:oleObj name="Equation" r:id="rId2" imgW="4241520" imgH="1193760" progId="Equation.DSMT4">
                  <p:embed/>
                  <p:pic>
                    <p:nvPicPr>
                      <p:cNvPr id="0" name=""/>
                      <p:cNvPicPr/>
                      <p:nvPr/>
                    </p:nvPicPr>
                    <p:blipFill>
                      <a:blip r:embed="rId3"/>
                      <a:stretch>
                        <a:fillRect/>
                      </a:stretch>
                    </p:blipFill>
                    <p:spPr>
                      <a:xfrm>
                        <a:off x="860961" y="4163954"/>
                        <a:ext cx="8806181" cy="2478386"/>
                      </a:xfrm>
                      <a:prstGeom prst="rect">
                        <a:avLst/>
                      </a:prstGeom>
                    </p:spPr>
                  </p:pic>
                </p:oleObj>
              </mc:Fallback>
            </mc:AlternateContent>
          </a:graphicData>
        </a:graphic>
      </p:graphicFrame>
    </p:spTree>
    <p:extLst>
      <p:ext uri="{BB962C8B-B14F-4D97-AF65-F5344CB8AC3E}">
        <p14:creationId xmlns:p14="http://schemas.microsoft.com/office/powerpoint/2010/main" val="3099473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Iterative Matrix Pencil (IMP) Method </a:t>
            </a:r>
          </a:p>
        </p:txBody>
      </p:sp>
      <p:sp>
        <p:nvSpPr>
          <p:cNvPr id="3" name="Content Placeholder 2"/>
          <p:cNvSpPr>
            <a:spLocks noGrp="1"/>
          </p:cNvSpPr>
          <p:nvPr>
            <p:ph idx="1"/>
          </p:nvPr>
        </p:nvSpPr>
        <p:spPr/>
        <p:txBody>
          <a:bodyPr>
            <a:normAutofit lnSpcReduction="10000"/>
          </a:bodyPr>
          <a:lstStyle/>
          <a:p>
            <a:r>
              <a:rPr lang="en-US" dirty="0"/>
              <a:t>There are several techniques for doing measurement-based modal analysis, with the Prony approach the oldest (from 1795)</a:t>
            </a:r>
          </a:p>
          <a:p>
            <a:r>
              <a:rPr lang="en-US" dirty="0"/>
              <a:t>If there is one signal each mode will have a 1) a frequency, 2) a damping, and 3) a complex number indicating the signal participation in the mode</a:t>
            </a:r>
          </a:p>
          <a:p>
            <a:r>
              <a:rPr lang="en-US" dirty="0"/>
              <a:t>For multiple signals the</a:t>
            </a:r>
            <a:br>
              <a:rPr lang="en-US" dirty="0"/>
            </a:br>
            <a:r>
              <a:rPr lang="en-US" dirty="0"/>
              <a:t>participation is a vector</a:t>
            </a:r>
            <a:br>
              <a:rPr lang="en-US" dirty="0"/>
            </a:br>
            <a:r>
              <a:rPr lang="en-US" dirty="0"/>
              <a:t>telling how each signal</a:t>
            </a:r>
            <a:br>
              <a:rPr lang="en-US" dirty="0"/>
            </a:br>
            <a:r>
              <a:rPr lang="en-US" dirty="0"/>
              <a:t>participates in the mode(s)</a:t>
            </a:r>
          </a:p>
          <a:p>
            <a:r>
              <a:rPr lang="en-US" dirty="0"/>
              <a:t>The presentation uses the </a:t>
            </a:r>
            <a:br>
              <a:rPr lang="en-US" dirty="0"/>
            </a:br>
            <a:r>
              <a:rPr lang="en-US" dirty="0"/>
              <a:t>Iterative Matrix Pencil (IMP) </a:t>
            </a:r>
            <a:br>
              <a:rPr lang="en-US" dirty="0"/>
            </a:br>
            <a:r>
              <a:rPr lang="en-US" dirty="0"/>
              <a:t>method, which extends the </a:t>
            </a:r>
            <a:br>
              <a:rPr lang="en-US" dirty="0"/>
            </a:br>
            <a:r>
              <a:rPr lang="en-US" dirty="0"/>
              <a:t>Matrix Pencil approach to </a:t>
            </a:r>
            <a:br>
              <a:rPr lang="en-US" dirty="0"/>
            </a:br>
            <a:r>
              <a:rPr lang="en-US" dirty="0"/>
              <a:t>work well with a large </a:t>
            </a:r>
            <a:br>
              <a:rPr lang="en-US" dirty="0"/>
            </a:br>
            <a:r>
              <a:rPr lang="en-US" dirty="0"/>
              <a:t>numbers of related signals</a:t>
            </a:r>
          </a:p>
        </p:txBody>
      </p:sp>
      <p:pic>
        <p:nvPicPr>
          <p:cNvPr id="4" name="Content Placeholder 3">
            <a:extLst>
              <a:ext uri="{FF2B5EF4-FFF2-40B4-BE49-F238E27FC236}">
                <a16:creationId xmlns:a16="http://schemas.microsoft.com/office/drawing/2014/main" id="{B7288B1A-994E-4AA2-AD3B-78EF47913BCE}"/>
              </a:ext>
            </a:extLst>
          </p:cNvPr>
          <p:cNvPicPr>
            <a:picLocks noGrp="1" noChangeAspect="1"/>
          </p:cNvPicPr>
          <p:nvPr/>
        </p:nvPicPr>
        <p:blipFill>
          <a:blip r:embed="rId2" cstate="screen">
            <a:extLst>
              <a:ext uri="{28A0092B-C50C-407E-A947-70E740481C1C}">
                <a14:useLocalDpi xmlns:a14="http://schemas.microsoft.com/office/drawing/2010/main"/>
              </a:ext>
            </a:extLst>
          </a:blip>
          <a:stretch>
            <a:fillRect/>
          </a:stretch>
        </p:blipFill>
        <p:spPr>
          <a:xfrm>
            <a:off x="5080911" y="2975996"/>
            <a:ext cx="6702593" cy="3484653"/>
          </a:xfrm>
          <a:prstGeom prst="rect">
            <a:avLst/>
          </a:prstGeom>
        </p:spPr>
      </p:pic>
      <p:sp>
        <p:nvSpPr>
          <p:cNvPr id="5"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16</a:t>
            </a:fld>
            <a:endParaRPr lang="en-US" dirty="0">
              <a:solidFill>
                <a:srgbClr val="1E0000"/>
              </a:solidFill>
            </a:endParaRPr>
          </a:p>
        </p:txBody>
      </p:sp>
    </p:spTree>
    <p:extLst>
      <p:ext uri="{BB962C8B-B14F-4D97-AF65-F5344CB8AC3E}">
        <p14:creationId xmlns:p14="http://schemas.microsoft.com/office/powerpoint/2010/main" val="342762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3152"/>
            <a:ext cx="11412747" cy="1069848"/>
          </a:xfrm>
        </p:spPr>
        <p:txBody>
          <a:bodyPr/>
          <a:lstStyle/>
          <a:p>
            <a:r>
              <a:rPr lang="en-US" dirty="0"/>
              <a:t>Approach: Use Ring-down to Test for Modes</a:t>
            </a:r>
          </a:p>
        </p:txBody>
      </p:sp>
      <p:sp>
        <p:nvSpPr>
          <p:cNvPr id="3" name="Content Placeholder 2"/>
          <p:cNvSpPr>
            <a:spLocks noGrp="1"/>
          </p:cNvSpPr>
          <p:nvPr>
            <p:ph idx="1"/>
          </p:nvPr>
        </p:nvSpPr>
        <p:spPr>
          <a:xfrm>
            <a:off x="534836" y="1280160"/>
            <a:ext cx="11473134" cy="4809555"/>
          </a:xfrm>
        </p:spPr>
        <p:txBody>
          <a:bodyPr/>
          <a:lstStyle/>
          <a:p>
            <a:r>
              <a:rPr lang="en-US" dirty="0"/>
              <a:t>Ring-down analysis seeks to determine the frequency and damping of key power system modes following some disturbance</a:t>
            </a:r>
          </a:p>
          <a:p>
            <a:r>
              <a:rPr lang="en-US" dirty="0"/>
              <a:t>If the modes exist, provided the disturbance excites the mode, it should be observed; the observed mode should not vary with the disturbance</a:t>
            </a:r>
          </a:p>
          <a:p>
            <a:r>
              <a:rPr lang="en-US" dirty="0"/>
              <a:t>Presentation tests this by doing modal analysis on a 2000 bus synthetic grid covering most of Texas, a 25,00 bus model of the WECC, and an 87,000 bus model of the North American Eastern Interconnect (EI)</a:t>
            </a:r>
          </a:p>
          <a:p>
            <a:pPr lvl="1"/>
            <a:r>
              <a:rPr lang="en-US" dirty="0"/>
              <a:t>The WECC results uses a 2022 series model; the EI results are from 2019 series models</a:t>
            </a:r>
          </a:p>
          <a:p>
            <a:pPr lvl="1"/>
            <a:r>
              <a:rPr lang="en-US" dirty="0"/>
              <a:t>For each grid different disturbances are applied to the same operating point </a:t>
            </a:r>
          </a:p>
        </p:txBody>
      </p:sp>
      <p:sp>
        <p:nvSpPr>
          <p:cNvPr id="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17</a:t>
            </a:fld>
            <a:endParaRPr lang="en-US" dirty="0">
              <a:solidFill>
                <a:srgbClr val="1E0000"/>
              </a:solidFill>
            </a:endParaRPr>
          </a:p>
        </p:txBody>
      </p:sp>
    </p:spTree>
    <p:extLst>
      <p:ext uri="{BB962C8B-B14F-4D97-AF65-F5344CB8AC3E}">
        <p14:creationId xmlns:p14="http://schemas.microsoft.com/office/powerpoint/2010/main" val="3205426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Simulation-Based Approach</a:t>
            </a:r>
          </a:p>
        </p:txBody>
      </p:sp>
      <p:sp>
        <p:nvSpPr>
          <p:cNvPr id="3" name="Content Placeholder 2"/>
          <p:cNvSpPr>
            <a:spLocks noGrp="1"/>
          </p:cNvSpPr>
          <p:nvPr>
            <p:ph idx="1"/>
          </p:nvPr>
        </p:nvSpPr>
        <p:spPr/>
        <p:txBody>
          <a:bodyPr/>
          <a:lstStyle/>
          <a:p>
            <a:r>
              <a:rPr lang="en-US" dirty="0"/>
              <a:t>The advantage of using a simulation-based approach is a wide variety of disturbances can be applied to the same operating point; also all desired signals are available, with a focus here on the bus frequencies</a:t>
            </a:r>
          </a:p>
          <a:p>
            <a:r>
              <a:rPr lang="en-US" dirty="0"/>
              <a:t>In the presentation three types of disturbances are used</a:t>
            </a:r>
          </a:p>
          <a:p>
            <a:pPr lvl="1"/>
            <a:r>
              <a:rPr lang="en-US" dirty="0"/>
              <a:t>Outage of one or more generators. The advantage is this is similar to actual grid disturbances, but a disadvantage is the outages are changing the operating point.</a:t>
            </a:r>
          </a:p>
          <a:p>
            <a:pPr lvl="1"/>
            <a:r>
              <a:rPr lang="en-US" dirty="0"/>
              <a:t>Discrete change to one or more state variables, with the change here limited to the generator frequency. Then the grid rings-down to the same operating point. The advantage is the operating point is not changing.</a:t>
            </a:r>
          </a:p>
          <a:p>
            <a:pPr lvl="1"/>
            <a:r>
              <a:rPr lang="en-US" dirty="0"/>
              <a:t>Inducing a forced oscillation at a specified frequency. The advantage is this can provide additional insight into the mode shape. A disadvantage is the mode damping cannot be determined and the frequency is the forced value.  </a:t>
            </a:r>
          </a:p>
        </p:txBody>
      </p:sp>
      <p:sp>
        <p:nvSpPr>
          <p:cNvPr id="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18</a:t>
            </a:fld>
            <a:endParaRPr lang="en-US" dirty="0">
              <a:solidFill>
                <a:srgbClr val="1E0000"/>
              </a:solidFill>
            </a:endParaRPr>
          </a:p>
        </p:txBody>
      </p:sp>
    </p:spTree>
    <p:extLst>
      <p:ext uri="{BB962C8B-B14F-4D97-AF65-F5344CB8AC3E}">
        <p14:creationId xmlns:p14="http://schemas.microsoft.com/office/powerpoint/2010/main" val="2509602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Synthetic Grid Example</a:t>
            </a:r>
          </a:p>
        </p:txBody>
      </p:sp>
      <p:sp>
        <p:nvSpPr>
          <p:cNvPr id="3" name="Content Placeholder 2"/>
          <p:cNvSpPr>
            <a:spLocks noGrp="1"/>
          </p:cNvSpPr>
          <p:nvPr>
            <p:ph idx="1"/>
          </p:nvPr>
        </p:nvSpPr>
        <p:spPr/>
        <p:txBody>
          <a:bodyPr/>
          <a:lstStyle/>
          <a:p>
            <a:r>
              <a:rPr lang="en-US" dirty="0"/>
              <a:t>The first example is on a 2000 bus synthetic (fictional) grid that covers most of Texas</a:t>
            </a:r>
          </a:p>
          <a:p>
            <a:pPr lvl="1"/>
            <a:r>
              <a:rPr lang="en-US" dirty="0"/>
              <a:t>Grid has 544 generators and a </a:t>
            </a:r>
            <a:br>
              <a:rPr lang="en-US" dirty="0"/>
            </a:br>
            <a:r>
              <a:rPr lang="en-US" dirty="0"/>
              <a:t>total load of 67 GW</a:t>
            </a:r>
          </a:p>
          <a:p>
            <a:pPr lvl="1"/>
            <a:r>
              <a:rPr lang="en-US" dirty="0"/>
              <a:t>It is designed using a 500/230/</a:t>
            </a:r>
            <a:br>
              <a:rPr lang="en-US" dirty="0"/>
            </a:br>
            <a:r>
              <a:rPr lang="en-US" dirty="0"/>
              <a:t>161/115 kV transmission system</a:t>
            </a:r>
            <a:br>
              <a:rPr lang="en-US" dirty="0"/>
            </a:br>
            <a:r>
              <a:rPr lang="en-US" dirty="0"/>
              <a:t>(the actual ERCOT grid uses</a:t>
            </a:r>
            <a:br>
              <a:rPr lang="en-US" dirty="0"/>
            </a:br>
            <a:r>
              <a:rPr lang="en-US" dirty="0"/>
              <a:t>345/138 kV transmission); orange</a:t>
            </a:r>
            <a:br>
              <a:rPr lang="en-US" dirty="0"/>
            </a:br>
            <a:r>
              <a:rPr lang="en-US" dirty="0"/>
              <a:t>lines show the 500 kV, purple the</a:t>
            </a:r>
            <a:br>
              <a:rPr lang="en-US" dirty="0"/>
            </a:br>
            <a:r>
              <a:rPr lang="en-US" dirty="0"/>
              <a:t>230 kV, and black for lower voltages</a:t>
            </a:r>
          </a:p>
          <a:p>
            <a:pPr lvl="1"/>
            <a:r>
              <a:rPr lang="en-US" dirty="0"/>
              <a:t>In the oneline the green ovals show</a:t>
            </a:r>
            <a:br>
              <a:rPr lang="en-US" dirty="0"/>
            </a:br>
            <a:r>
              <a:rPr lang="en-US" dirty="0"/>
              <a:t>the location of the major generation,</a:t>
            </a:r>
            <a:br>
              <a:rPr lang="en-US" dirty="0"/>
            </a:br>
            <a:r>
              <a:rPr lang="en-US" dirty="0"/>
              <a:t>with the oval size proportional to the</a:t>
            </a:r>
            <a:br>
              <a:rPr lang="en-US" dirty="0"/>
            </a:br>
            <a:r>
              <a:rPr lang="en-US" dirty="0"/>
              <a:t>MW capacity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85623" y="2172938"/>
            <a:ext cx="5237343" cy="460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19</a:t>
            </a:fld>
            <a:endParaRPr lang="en-US" dirty="0">
              <a:solidFill>
                <a:srgbClr val="1E0000"/>
              </a:solidFill>
            </a:endParaRPr>
          </a:p>
        </p:txBody>
      </p:sp>
      <p:sp>
        <p:nvSpPr>
          <p:cNvPr id="8" name="TextBox 7"/>
          <p:cNvSpPr txBox="1"/>
          <p:nvPr/>
        </p:nvSpPr>
        <p:spPr>
          <a:xfrm>
            <a:off x="5582728" y="1711273"/>
            <a:ext cx="5847272" cy="461665"/>
          </a:xfrm>
          <a:prstGeom prst="rect">
            <a:avLst/>
          </a:prstGeom>
          <a:solidFill>
            <a:srgbClr val="FFE6E6"/>
          </a:solidFill>
        </p:spPr>
        <p:txBody>
          <a:bodyPr wrap="square" rtlCol="0">
            <a:spAutoFit/>
          </a:bodyPr>
          <a:lstStyle/>
          <a:p>
            <a:r>
              <a:rPr lang="en-US" sz="2400" dirty="0">
                <a:solidFill>
                  <a:schemeClr val="tx1">
                    <a:lumMod val="50000"/>
                  </a:schemeClr>
                </a:solidFill>
                <a:latin typeface="+mj-lt"/>
              </a:rPr>
              <a:t>Available at electricgrids.engr.tamu.edu/</a:t>
            </a:r>
          </a:p>
        </p:txBody>
      </p:sp>
    </p:spTree>
    <p:extLst>
      <p:ext uri="{BB962C8B-B14F-4D97-AF65-F5344CB8AC3E}">
        <p14:creationId xmlns:p14="http://schemas.microsoft.com/office/powerpoint/2010/main" val="104052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p:txBody>
          <a:bodyPr/>
          <a:lstStyle/>
          <a:p>
            <a:r>
              <a:rPr lang="en-US" dirty="0"/>
              <a:t>Electric grids are in a time of rapid transition, with lots of positive developments.  It is a very exciting time to be in the field!  However, there are also lots of challenges.</a:t>
            </a:r>
          </a:p>
          <a:p>
            <a:r>
              <a:rPr lang="en-US" dirty="0"/>
              <a:t>To meet these challenges, we need to widely leverage tools from other domains and make them useful</a:t>
            </a:r>
          </a:p>
          <a:p>
            <a:r>
              <a:rPr lang="en-US" dirty="0"/>
              <a:t>We also need to better understand our changing electric grids, following a quote widely attributed to Einstein that, “Everything should be made a simple as possible, but no simpler.”</a:t>
            </a:r>
          </a:p>
          <a:p>
            <a:r>
              <a:rPr lang="en-US" dirty="0"/>
              <a:t>This presentation looks into whether the electro-mechanical behavior of large-scale electric grids simulations can be adequately described by just a few linear modes</a:t>
            </a:r>
          </a:p>
          <a:p>
            <a:r>
              <a:rPr lang="en-US" dirty="0"/>
              <a:t>All simulations and visualizations are done with PowerWorld Simulator Version 23</a:t>
            </a:r>
          </a:p>
        </p:txBody>
      </p:sp>
      <p:sp>
        <p:nvSpPr>
          <p:cNvPr id="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a:t>
            </a:fld>
            <a:endParaRPr lang="en-US" dirty="0">
              <a:solidFill>
                <a:srgbClr val="1E0000"/>
              </a:solidFill>
            </a:endParaRPr>
          </a:p>
        </p:txBody>
      </p:sp>
    </p:spTree>
    <p:extLst>
      <p:ext uri="{BB962C8B-B14F-4D97-AF65-F5344CB8AC3E}">
        <p14:creationId xmlns:p14="http://schemas.microsoft.com/office/powerpoint/2010/main" val="3201366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11452466" cy="1069848"/>
          </a:xfrm>
        </p:spPr>
        <p:txBody>
          <a:bodyPr/>
          <a:lstStyle/>
          <a:p>
            <a:r>
              <a:rPr lang="en-US" dirty="0"/>
              <a:t>2000 Bus Example (1239 MW Gen at 7098 Outage)</a:t>
            </a:r>
          </a:p>
        </p:txBody>
      </p:sp>
      <p:sp>
        <p:nvSpPr>
          <p:cNvPr id="6" name="Right Arrow 5"/>
          <p:cNvSpPr/>
          <p:nvPr/>
        </p:nvSpPr>
        <p:spPr>
          <a:xfrm>
            <a:off x="3605842" y="2277674"/>
            <a:ext cx="64008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a:off x="7553864" y="2363161"/>
            <a:ext cx="64008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6"/>
          <p:cNvSpPr txBox="1"/>
          <p:nvPr/>
        </p:nvSpPr>
        <p:spPr>
          <a:xfrm>
            <a:off x="4355317" y="1321040"/>
            <a:ext cx="3270434" cy="461665"/>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2000 Bus Frequencies</a:t>
            </a:r>
          </a:p>
        </p:txBody>
      </p:sp>
      <p:sp>
        <p:nvSpPr>
          <p:cNvPr id="12" name="TextBox 6"/>
          <p:cNvSpPr txBox="1"/>
          <p:nvPr/>
        </p:nvSpPr>
        <p:spPr>
          <a:xfrm>
            <a:off x="7771251" y="959735"/>
            <a:ext cx="3891662" cy="830997"/>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Reproduced Frequencies</a:t>
            </a:r>
            <a:br>
              <a:rPr lang="en-US" sz="2400" dirty="0">
                <a:solidFill>
                  <a:srgbClr val="1E0000"/>
                </a:solidFill>
                <a:latin typeface="Arial" panose="020B0604020202020204" pitchFamily="34" charset="0"/>
                <a:cs typeface="Arial" panose="020B0604020202020204" pitchFamily="34" charset="0"/>
              </a:rPr>
            </a:br>
            <a:r>
              <a:rPr lang="en-US" sz="2400" dirty="0">
                <a:solidFill>
                  <a:srgbClr val="1E0000"/>
                </a:solidFill>
                <a:latin typeface="Arial" panose="020B0604020202020204" pitchFamily="34" charset="0"/>
                <a:cs typeface="Arial" panose="020B0604020202020204" pitchFamily="34" charset="0"/>
              </a:rPr>
              <a:t>Over 2 to 14 Seconds</a:t>
            </a:r>
          </a:p>
        </p:txBody>
      </p:sp>
      <p:sp>
        <p:nvSpPr>
          <p:cNvPr id="17" name="Right Arrow 16"/>
          <p:cNvSpPr/>
          <p:nvPr/>
        </p:nvSpPr>
        <p:spPr>
          <a:xfrm>
            <a:off x="6060221" y="4905078"/>
            <a:ext cx="64008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6"/>
          <p:cNvSpPr txBox="1"/>
          <p:nvPr/>
        </p:nvSpPr>
        <p:spPr>
          <a:xfrm>
            <a:off x="9717082" y="4547229"/>
            <a:ext cx="2192584" cy="1200329"/>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Visualized shape of the 0.36 Hz mode</a:t>
            </a:r>
          </a:p>
        </p:txBody>
      </p:sp>
      <p:sp>
        <p:nvSpPr>
          <p:cNvPr id="22"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20</a:t>
            </a:fld>
            <a:endParaRPr lang="en-US" dirty="0">
              <a:solidFill>
                <a:srgbClr val="1E0000"/>
              </a:solidFill>
            </a:endParaRPr>
          </a:p>
        </p:txBody>
      </p:sp>
      <p:pic>
        <p:nvPicPr>
          <p:cNvPr id="819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55317" y="1875974"/>
            <a:ext cx="290383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69471" y="1920240"/>
            <a:ext cx="296549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74681" y="4312920"/>
            <a:ext cx="2653336"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29396" y="4475310"/>
            <a:ext cx="557784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2188" y="1420710"/>
            <a:ext cx="3243369" cy="285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118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Show  Graphs with Lots of Curves</a:t>
            </a:r>
          </a:p>
        </p:txBody>
      </p:sp>
      <p:sp>
        <p:nvSpPr>
          <p:cNvPr id="3" name="Content Placeholder 2"/>
          <p:cNvSpPr>
            <a:spLocks noGrp="1"/>
          </p:cNvSpPr>
          <p:nvPr>
            <p:ph idx="1"/>
          </p:nvPr>
        </p:nvSpPr>
        <p:spPr/>
        <p:txBody>
          <a:bodyPr/>
          <a:lstStyle/>
          <a:p>
            <a:r>
              <a:rPr lang="en-US" dirty="0"/>
              <a:t>This presentation makes use of graphs that show lots of curves (2000 in the below example, and tens of thousands later)</a:t>
            </a:r>
          </a:p>
          <a:p>
            <a:r>
              <a:rPr lang="en-US" dirty="0"/>
              <a:t>Purposes are to 1) show the overall response, and 2) verify there are no outliers; the purpose is obviously not to show any particular signal</a:t>
            </a:r>
          </a:p>
          <a:p>
            <a:r>
              <a:rPr lang="en-US" dirty="0"/>
              <a:t>In PowerWorld Simulator</a:t>
            </a:r>
            <a:br>
              <a:rPr lang="en-US" dirty="0"/>
            </a:br>
            <a:r>
              <a:rPr lang="en-US" dirty="0"/>
              <a:t>a handy way to create </a:t>
            </a:r>
            <a:br>
              <a:rPr lang="en-US" dirty="0"/>
            </a:br>
            <a:r>
              <a:rPr lang="en-US" dirty="0"/>
              <a:t>these graphs is to use </a:t>
            </a:r>
            <a:br>
              <a:rPr lang="en-US" dirty="0"/>
            </a:br>
            <a:r>
              <a:rPr lang="en-US" dirty="0"/>
              <a:t>the Plot Every Nth Point </a:t>
            </a:r>
            <a:br>
              <a:rPr lang="en-US" dirty="0"/>
            </a:br>
            <a:r>
              <a:rPr lang="en-US" dirty="0"/>
              <a:t>and Series values to</a:t>
            </a:r>
            <a:br>
              <a:rPr lang="en-US" dirty="0"/>
            </a:br>
            <a:r>
              <a:rPr lang="en-US" dirty="0"/>
              <a:t>preview a plot with </a:t>
            </a:r>
            <a:br>
              <a:rPr lang="en-US" dirty="0"/>
            </a:br>
            <a:r>
              <a:rPr lang="en-US" dirty="0"/>
              <a:t>much fewer points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51275" y="3040093"/>
            <a:ext cx="7212125" cy="360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21</a:t>
            </a:fld>
            <a:endParaRPr lang="en-US" dirty="0">
              <a:solidFill>
                <a:srgbClr val="1E0000"/>
              </a:solidFill>
            </a:endParaRPr>
          </a:p>
        </p:txBody>
      </p:sp>
    </p:spTree>
    <p:extLst>
      <p:ext uri="{BB962C8B-B14F-4D97-AF65-F5344CB8AC3E}">
        <p14:creationId xmlns:p14="http://schemas.microsoft.com/office/powerpoint/2010/main" val="550651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Iterative Matrix Pencil to Get the Modes</a:t>
            </a:r>
          </a:p>
        </p:txBody>
      </p:sp>
      <p:sp>
        <p:nvSpPr>
          <p:cNvPr id="3" name="Content Placeholder 2"/>
          <p:cNvSpPr>
            <a:spLocks noGrp="1"/>
          </p:cNvSpPr>
          <p:nvPr>
            <p:ph idx="1"/>
          </p:nvPr>
        </p:nvSpPr>
        <p:spPr/>
        <p:txBody>
          <a:bodyPr/>
          <a:lstStyle/>
          <a:p>
            <a:r>
              <a:rPr lang="en-US" dirty="0"/>
              <a:t>In PowerWorld once a simulation is run, the modes can be easily determined using the build-in Iterative Matrix Pencil (IMP) tool</a:t>
            </a:r>
          </a:p>
          <a:p>
            <a:r>
              <a:rPr lang="en-US" dirty="0"/>
              <a:t>From the stability results right-click and select </a:t>
            </a:r>
            <a:r>
              <a:rPr lang="en-US" b="1" dirty="0"/>
              <a:t>Modal Analysis All Columns </a:t>
            </a:r>
            <a:r>
              <a:rPr lang="en-US" dirty="0"/>
              <a:t>to display the </a:t>
            </a:r>
            <a:r>
              <a:rPr lang="en-US" b="1" dirty="0"/>
              <a:t>Modal Analysis Form</a:t>
            </a:r>
          </a:p>
        </p:txBody>
      </p:sp>
      <p:pic>
        <p:nvPicPr>
          <p:cNvPr id="614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0974" y="3055008"/>
            <a:ext cx="6234112" cy="326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73617" y="2797109"/>
            <a:ext cx="3709887" cy="3524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6961518" y="4203507"/>
            <a:ext cx="72461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22</a:t>
            </a:fld>
            <a:endParaRPr lang="en-US" dirty="0">
              <a:solidFill>
                <a:srgbClr val="1E0000"/>
              </a:solidFill>
            </a:endParaRPr>
          </a:p>
        </p:txBody>
      </p:sp>
    </p:spTree>
    <p:extLst>
      <p:ext uri="{BB962C8B-B14F-4D97-AF65-F5344CB8AC3E}">
        <p14:creationId xmlns:p14="http://schemas.microsoft.com/office/powerpoint/2010/main" val="1467569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Modal Analysis Form</a:t>
            </a:r>
          </a:p>
        </p:txBody>
      </p:sp>
      <p:sp>
        <p:nvSpPr>
          <p:cNvPr id="3" name="Content Placeholder 2"/>
          <p:cNvSpPr>
            <a:spLocks noGrp="1"/>
          </p:cNvSpPr>
          <p:nvPr>
            <p:ph idx="1"/>
          </p:nvPr>
        </p:nvSpPr>
        <p:spPr>
          <a:xfrm>
            <a:off x="457199" y="1280160"/>
            <a:ext cx="11326305" cy="531387"/>
          </a:xfrm>
        </p:spPr>
        <p:txBody>
          <a:bodyPr/>
          <a:lstStyle/>
          <a:p>
            <a:r>
              <a:rPr lang="en-US" dirty="0"/>
              <a:t>This form is used to do the IMP and visualize the results</a:t>
            </a:r>
          </a:p>
        </p:txBody>
      </p:sp>
      <p:pic>
        <p:nvPicPr>
          <p:cNvPr id="921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7198" y="2256469"/>
            <a:ext cx="11076929" cy="423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6"/>
          <p:cNvSpPr txBox="1"/>
          <p:nvPr/>
        </p:nvSpPr>
        <p:spPr>
          <a:xfrm>
            <a:off x="457200" y="1721328"/>
            <a:ext cx="10735971" cy="461665"/>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The results are somewhat dependent upon the assumed start and end time</a:t>
            </a:r>
          </a:p>
        </p:txBody>
      </p:sp>
      <p:cxnSp>
        <p:nvCxnSpPr>
          <p:cNvPr id="6" name="Straight Arrow Connector 5"/>
          <p:cNvCxnSpPr/>
          <p:nvPr/>
        </p:nvCxnSpPr>
        <p:spPr>
          <a:xfrm>
            <a:off x="1224951" y="2182483"/>
            <a:ext cx="69011" cy="1975449"/>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447027" y="2256469"/>
            <a:ext cx="69011" cy="1975449"/>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6219645" y="4157932"/>
            <a:ext cx="1541558" cy="463283"/>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2" name="TextBox 6"/>
          <p:cNvSpPr txBox="1"/>
          <p:nvPr/>
        </p:nvSpPr>
        <p:spPr>
          <a:xfrm>
            <a:off x="7873041" y="4157932"/>
            <a:ext cx="3556959" cy="830997"/>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Click on a mode or signal for more details</a:t>
            </a:r>
          </a:p>
        </p:txBody>
      </p:sp>
      <p:cxnSp>
        <p:nvCxnSpPr>
          <p:cNvPr id="14" name="Straight Arrow Connector 13"/>
          <p:cNvCxnSpPr/>
          <p:nvPr/>
        </p:nvCxnSpPr>
        <p:spPr>
          <a:xfrm flipH="1">
            <a:off x="5388635" y="4710023"/>
            <a:ext cx="2372567" cy="1006416"/>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6"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23</a:t>
            </a:fld>
            <a:endParaRPr lang="en-US" dirty="0">
              <a:solidFill>
                <a:srgbClr val="1E0000"/>
              </a:solidFill>
            </a:endParaRPr>
          </a:p>
        </p:txBody>
      </p:sp>
    </p:spTree>
    <p:extLst>
      <p:ext uri="{BB962C8B-B14F-4D97-AF65-F5344CB8AC3E}">
        <p14:creationId xmlns:p14="http://schemas.microsoft.com/office/powerpoint/2010/main" val="4057280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2000 Bus 0.36 Hz Mode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9" y="1344282"/>
            <a:ext cx="8040285" cy="431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6"/>
          <p:cNvSpPr txBox="1"/>
          <p:nvPr/>
        </p:nvSpPr>
        <p:spPr>
          <a:xfrm>
            <a:off x="8406441" y="2611939"/>
            <a:ext cx="3556959" cy="3046988"/>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This dialog allows transferring of the results back to the bus objects so they can be visualized using a geographic data view (GDV) including a bus angle contour</a:t>
            </a:r>
          </a:p>
        </p:txBody>
      </p:sp>
      <p:sp>
        <p:nvSpPr>
          <p:cNvPr id="6" name="TextBox 6"/>
          <p:cNvSpPr txBox="1"/>
          <p:nvPr/>
        </p:nvSpPr>
        <p:spPr>
          <a:xfrm>
            <a:off x="8120310" y="376685"/>
            <a:ext cx="2534264" cy="1200329"/>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Allows an arbitrary shift for all the angles</a:t>
            </a:r>
          </a:p>
        </p:txBody>
      </p:sp>
      <p:cxnSp>
        <p:nvCxnSpPr>
          <p:cNvPr id="7" name="Straight Arrow Connector 6"/>
          <p:cNvCxnSpPr/>
          <p:nvPr/>
        </p:nvCxnSpPr>
        <p:spPr>
          <a:xfrm flipH="1">
            <a:off x="5633049" y="888521"/>
            <a:ext cx="2398144" cy="1086928"/>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1"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24</a:t>
            </a:fld>
            <a:endParaRPr lang="en-US" dirty="0">
              <a:solidFill>
                <a:srgbClr val="1E0000"/>
              </a:solidFill>
            </a:endParaRPr>
          </a:p>
        </p:txBody>
      </p:sp>
    </p:spTree>
    <p:extLst>
      <p:ext uri="{BB962C8B-B14F-4D97-AF65-F5344CB8AC3E}">
        <p14:creationId xmlns:p14="http://schemas.microsoft.com/office/powerpoint/2010/main" val="4142080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11395494" cy="1069848"/>
          </a:xfrm>
        </p:spPr>
        <p:txBody>
          <a:bodyPr/>
          <a:lstStyle/>
          <a:p>
            <a:r>
              <a:rPr lang="en-US" dirty="0"/>
              <a:t>GDV Mode Visualization (Includes All 2000 Buses)</a:t>
            </a:r>
          </a:p>
        </p:txBody>
      </p:sp>
      <p:pic>
        <p:nvPicPr>
          <p:cNvPr id="1126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 t="4999" r="50938" b="5001"/>
          <a:stretch/>
        </p:blipFill>
        <p:spPr bwMode="auto">
          <a:xfrm>
            <a:off x="175380" y="2582285"/>
            <a:ext cx="44958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6"/>
          <p:cNvSpPr txBox="1"/>
          <p:nvPr/>
        </p:nvSpPr>
        <p:spPr>
          <a:xfrm>
            <a:off x="106369" y="946029"/>
            <a:ext cx="11970612" cy="1569660"/>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Displays show how the specified mode (0.363 Hz, 22.6% damping here) manifests in each signal. Left display it is showing data for all 2000 buses, which is too much information. The right display uses the “pruning” functionality to limit the number of displayed angles. Also it adds a contour and an arbitrary shift applied to all the angles.  </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r="51329"/>
          <a:stretch/>
        </p:blipFill>
        <p:spPr bwMode="auto">
          <a:xfrm>
            <a:off x="5377905" y="2515689"/>
            <a:ext cx="4413541" cy="4114800"/>
          </a:xfrm>
          <a:prstGeom prst="rect">
            <a:avLst/>
          </a:prstGeom>
          <a:ln>
            <a:noFill/>
          </a:ln>
          <a:extLst>
            <a:ext uri="{53640926-AAD7-44D8-BBD7-CCE9431645EC}">
              <a14:shadowObscured xmlns:a14="http://schemas.microsoft.com/office/drawing/2010/main"/>
            </a:ext>
          </a:extLst>
        </p:spPr>
      </p:pic>
      <p:sp>
        <p:nvSpPr>
          <p:cNvPr id="8" name="Right Arrow 7"/>
          <p:cNvSpPr/>
          <p:nvPr/>
        </p:nvSpPr>
        <p:spPr>
          <a:xfrm>
            <a:off x="4563374" y="4056858"/>
            <a:ext cx="72461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6"/>
          <p:cNvSpPr txBox="1"/>
          <p:nvPr/>
        </p:nvSpPr>
        <p:spPr>
          <a:xfrm>
            <a:off x="9713808" y="4258304"/>
            <a:ext cx="2061248" cy="2308324"/>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Arrows are shifted</a:t>
            </a:r>
            <a:br>
              <a:rPr lang="en-US" sz="2400" dirty="0">
                <a:solidFill>
                  <a:srgbClr val="1E0000"/>
                </a:solidFill>
                <a:latin typeface="Arial" panose="020B0604020202020204" pitchFamily="34" charset="0"/>
                <a:cs typeface="Arial" panose="020B0604020202020204" pitchFamily="34" charset="0"/>
              </a:rPr>
            </a:br>
            <a:r>
              <a:rPr lang="en-US" sz="2400" dirty="0">
                <a:solidFill>
                  <a:srgbClr val="1E0000"/>
                </a:solidFill>
                <a:latin typeface="Arial" panose="020B0604020202020204" pitchFamily="34" charset="0"/>
                <a:cs typeface="Arial" panose="020B0604020202020204" pitchFamily="34" charset="0"/>
              </a:rPr>
              <a:t>so the ones in South  Texas point east (right)</a:t>
            </a:r>
          </a:p>
        </p:txBody>
      </p:sp>
      <p:sp>
        <p:nvSpPr>
          <p:cNvPr id="10"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25</a:t>
            </a:fld>
            <a:endParaRPr lang="en-US" dirty="0">
              <a:solidFill>
                <a:srgbClr val="1E0000"/>
              </a:solidFill>
            </a:endParaRPr>
          </a:p>
        </p:txBody>
      </p:sp>
    </p:spTree>
    <p:extLst>
      <p:ext uri="{BB962C8B-B14F-4D97-AF65-F5344CB8AC3E}">
        <p14:creationId xmlns:p14="http://schemas.microsoft.com/office/powerpoint/2010/main" val="577839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the Error</a:t>
            </a:r>
          </a:p>
        </p:txBody>
      </p:sp>
      <p:sp>
        <p:nvSpPr>
          <p:cNvPr id="3" name="Content Placeholder 2"/>
          <p:cNvSpPr>
            <a:spLocks noGrp="1"/>
          </p:cNvSpPr>
          <p:nvPr>
            <p:ph idx="1"/>
          </p:nvPr>
        </p:nvSpPr>
        <p:spPr/>
        <p:txBody>
          <a:bodyPr/>
          <a:lstStyle/>
          <a:p>
            <a:r>
              <a:rPr lang="en-US" dirty="0"/>
              <a:t>Since the IMP calculates coefficients for each signal, an error for each can be defined as </a:t>
            </a:r>
            <a:br>
              <a:rPr lang="en-US" dirty="0"/>
            </a:br>
            <a:endParaRPr lang="en-US" dirty="0"/>
          </a:p>
          <a:p>
            <a:endParaRPr lang="en-US" dirty="0"/>
          </a:p>
          <a:p>
            <a:endParaRPr lang="en-US" dirty="0"/>
          </a:p>
          <a:p>
            <a:endParaRPr lang="en-US" dirty="0"/>
          </a:p>
          <a:p>
            <a:r>
              <a:rPr lang="en-US" dirty="0"/>
              <a:t>For this example the </a:t>
            </a:r>
            <a:br>
              <a:rPr lang="en-US" dirty="0"/>
            </a:br>
            <a:r>
              <a:rPr lang="en-US" dirty="0"/>
              <a:t>average error was </a:t>
            </a:r>
            <a:br>
              <a:rPr lang="en-US" dirty="0"/>
            </a:br>
            <a:r>
              <a:rPr lang="en-US" dirty="0"/>
              <a:t>0.00025 Hz, with a </a:t>
            </a:r>
            <a:br>
              <a:rPr lang="en-US" dirty="0"/>
            </a:br>
            <a:r>
              <a:rPr lang="en-US" dirty="0"/>
              <a:t>maximum of 0.0007 Hz </a:t>
            </a:r>
            <a:br>
              <a:rPr lang="en-US" dirty="0"/>
            </a:br>
            <a:r>
              <a:rPr lang="en-US" dirty="0"/>
              <a:t>at Bus 1051</a:t>
            </a: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04812360"/>
              </p:ext>
            </p:extLst>
          </p:nvPr>
        </p:nvGraphicFramePr>
        <p:xfrm>
          <a:off x="918797" y="2173866"/>
          <a:ext cx="4947165" cy="1363028"/>
        </p:xfrm>
        <a:graphic>
          <a:graphicData uri="http://schemas.openxmlformats.org/presentationml/2006/ole">
            <mc:AlternateContent xmlns:mc="http://schemas.openxmlformats.org/markup-compatibility/2006">
              <mc:Choice xmlns:v="urn:schemas-microsoft-com:vml" Requires="v">
                <p:oleObj name="Equation" r:id="rId2" imgW="3530520" imgH="952200" progId="Equation.DSMT4">
                  <p:embed/>
                </p:oleObj>
              </mc:Choice>
              <mc:Fallback>
                <p:oleObj name="Equation" r:id="rId2" imgW="3530520" imgH="952200" progId="Equation.DSMT4">
                  <p:embed/>
                  <p:pic>
                    <p:nvPicPr>
                      <p:cNvPr id="0" name="Object 1"/>
                      <p:cNvPicPr>
                        <a:picLocks noChangeAspect="1" noChangeArrowheads="1"/>
                      </p:cNvPicPr>
                      <p:nvPr/>
                    </p:nvPicPr>
                    <p:blipFill>
                      <a:blip r:embed="rId3"/>
                      <a:srcRect/>
                      <a:stretch>
                        <a:fillRect/>
                      </a:stretch>
                    </p:blipFill>
                    <p:spPr bwMode="auto">
                      <a:xfrm>
                        <a:off x="918797" y="2173866"/>
                        <a:ext cx="4947165" cy="1363028"/>
                      </a:xfrm>
                      <a:prstGeom prst="rect">
                        <a:avLst/>
                      </a:prstGeom>
                      <a:noFill/>
                    </p:spPr>
                  </p:pic>
                </p:oleObj>
              </mc:Fallback>
            </mc:AlternateContent>
          </a:graphicData>
        </a:graphic>
      </p:graphicFrame>
      <p:pic>
        <p:nvPicPr>
          <p:cNvPr id="1229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15261" y="3610010"/>
            <a:ext cx="3087836" cy="287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rotWithShape="1">
          <a:blip r:embed="rId5" cstate="screen">
            <a:extLst>
              <a:ext uri="{28A0092B-C50C-407E-A947-70E740481C1C}">
                <a14:useLocalDpi xmlns:a14="http://schemas.microsoft.com/office/drawing/2010/main"/>
              </a:ext>
            </a:extLst>
          </a:blip>
          <a:srcRect/>
          <a:stretch/>
        </p:blipFill>
        <p:spPr bwMode="auto">
          <a:xfrm>
            <a:off x="7949746" y="3088320"/>
            <a:ext cx="3833758" cy="2889785"/>
          </a:xfrm>
          <a:prstGeom prst="rect">
            <a:avLst/>
          </a:prstGeom>
          <a:ln>
            <a:noFill/>
          </a:ln>
          <a:extLst>
            <a:ext uri="{53640926-AAD7-44D8-BBD7-CCE9431645EC}">
              <a14:shadowObscured xmlns:a14="http://schemas.microsoft.com/office/drawing/2010/main"/>
            </a:ext>
          </a:extLst>
        </p:spPr>
      </p:pic>
      <p:sp>
        <p:nvSpPr>
          <p:cNvPr id="8" name="TextBox 6"/>
          <p:cNvSpPr txBox="1"/>
          <p:nvPr/>
        </p:nvSpPr>
        <p:spPr>
          <a:xfrm>
            <a:off x="8189320" y="2173866"/>
            <a:ext cx="3663373" cy="830997"/>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Bus 1051 comparison</a:t>
            </a:r>
            <a:br>
              <a:rPr lang="en-US" sz="2400" dirty="0">
                <a:solidFill>
                  <a:srgbClr val="1E0000"/>
                </a:solidFill>
                <a:latin typeface="Arial" panose="020B0604020202020204" pitchFamily="34" charset="0"/>
                <a:cs typeface="Arial" panose="020B0604020202020204" pitchFamily="34" charset="0"/>
              </a:rPr>
            </a:br>
            <a:r>
              <a:rPr lang="en-US" sz="2400" dirty="0">
                <a:solidFill>
                  <a:srgbClr val="1E0000"/>
                </a:solidFill>
                <a:latin typeface="Arial" panose="020B0604020202020204" pitchFamily="34" charset="0"/>
                <a:cs typeface="Arial" panose="020B0604020202020204" pitchFamily="34" charset="0"/>
              </a:rPr>
              <a:t>(location of highest error)</a:t>
            </a:r>
          </a:p>
        </p:txBody>
      </p:sp>
      <p:sp>
        <p:nvSpPr>
          <p:cNvPr id="9"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26</a:t>
            </a:fld>
            <a:endParaRPr lang="en-US" dirty="0">
              <a:solidFill>
                <a:srgbClr val="1E0000"/>
              </a:solidFill>
            </a:endParaRPr>
          </a:p>
        </p:txBody>
      </p:sp>
    </p:spTree>
    <p:extLst>
      <p:ext uri="{BB962C8B-B14F-4D97-AF65-F5344CB8AC3E}">
        <p14:creationId xmlns:p14="http://schemas.microsoft.com/office/powerpoint/2010/main" val="1097241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3152"/>
            <a:ext cx="11568023" cy="1069848"/>
          </a:xfrm>
        </p:spPr>
        <p:txBody>
          <a:bodyPr/>
          <a:lstStyle/>
          <a:p>
            <a:r>
              <a:rPr lang="en-US" dirty="0"/>
              <a:t>Other disturbances looking at 0.36 Hz Oscillation</a:t>
            </a:r>
          </a:p>
        </p:txBody>
      </p:sp>
      <p:sp>
        <p:nvSpPr>
          <p:cNvPr id="3" name="Content Placeholder 2"/>
          <p:cNvSpPr>
            <a:spLocks noGrp="1"/>
          </p:cNvSpPr>
          <p:nvPr>
            <p:ph idx="1"/>
          </p:nvPr>
        </p:nvSpPr>
        <p:spPr/>
        <p:txBody>
          <a:bodyPr/>
          <a:lstStyle/>
          <a:p>
            <a:r>
              <a:rPr lang="en-US" dirty="0"/>
              <a:t>The below examples show 1) frequency change at 1072-1075, and </a:t>
            </a:r>
            <a:br>
              <a:rPr lang="en-US" dirty="0"/>
            </a:br>
            <a:r>
              <a:rPr lang="en-US" dirty="0"/>
              <a:t>2) a -0.1 Hz forced oscillation at 1072-1075</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603" y="2220402"/>
            <a:ext cx="4801947" cy="2006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 r="52597" b="9999"/>
          <a:stretch/>
        </p:blipFill>
        <p:spPr bwMode="auto">
          <a:xfrm>
            <a:off x="5053054" y="2682869"/>
            <a:ext cx="347472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601396" y="2221204"/>
            <a:ext cx="2378037" cy="461665"/>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0.36 Hz, 25.2%</a:t>
            </a:r>
          </a:p>
        </p:txBody>
      </p:sp>
      <p:pic>
        <p:nvPicPr>
          <p:cNvPr id="1331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604" y="4226943"/>
            <a:ext cx="4960076"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8"/>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 r="52597" b="9999"/>
          <a:stretch/>
        </p:blipFill>
        <p:spPr bwMode="auto">
          <a:xfrm>
            <a:off x="8495507" y="2682869"/>
            <a:ext cx="347472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169857" y="2169990"/>
            <a:ext cx="2378037" cy="461665"/>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0.36 Hz, Forced</a:t>
            </a:r>
          </a:p>
        </p:txBody>
      </p:sp>
      <p:sp>
        <p:nvSpPr>
          <p:cNvPr id="13" name="TextBox 12"/>
          <p:cNvSpPr txBox="1"/>
          <p:nvPr/>
        </p:nvSpPr>
        <p:spPr>
          <a:xfrm>
            <a:off x="6251253" y="5905214"/>
            <a:ext cx="4919776" cy="830997"/>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The right image is substantially changing the grid</a:t>
            </a:r>
          </a:p>
        </p:txBody>
      </p:sp>
      <p:sp>
        <p:nvSpPr>
          <p:cNvPr id="1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27</a:t>
            </a:fld>
            <a:endParaRPr lang="en-US" dirty="0">
              <a:solidFill>
                <a:srgbClr val="1E0000"/>
              </a:solidFill>
            </a:endParaRPr>
          </a:p>
        </p:txBody>
      </p:sp>
    </p:spTree>
    <p:extLst>
      <p:ext uri="{BB962C8B-B14F-4D97-AF65-F5344CB8AC3E}">
        <p14:creationId xmlns:p14="http://schemas.microsoft.com/office/powerpoint/2010/main" val="25886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Far West Texas Forced Oscillation Movie</a:t>
            </a:r>
          </a:p>
        </p:txBody>
      </p:sp>
      <p:pic>
        <p:nvPicPr>
          <p:cNvPr id="1638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4233" y="1449237"/>
            <a:ext cx="8453887" cy="4579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28</a:t>
            </a:fld>
            <a:endParaRPr lang="en-US" dirty="0">
              <a:solidFill>
                <a:srgbClr val="1E0000"/>
              </a:solidFill>
            </a:endParaRPr>
          </a:p>
        </p:txBody>
      </p:sp>
    </p:spTree>
    <p:extLst>
      <p:ext uri="{BB962C8B-B14F-4D97-AF65-F5344CB8AC3E}">
        <p14:creationId xmlns:p14="http://schemas.microsoft.com/office/powerpoint/2010/main" val="1929701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Movie in PowerWorld </a:t>
            </a:r>
          </a:p>
        </p:txBody>
      </p:sp>
      <p:sp>
        <p:nvSpPr>
          <p:cNvPr id="3" name="Content Placeholder 2"/>
          <p:cNvSpPr>
            <a:spLocks noGrp="1"/>
          </p:cNvSpPr>
          <p:nvPr>
            <p:ph idx="1"/>
          </p:nvPr>
        </p:nvSpPr>
        <p:spPr/>
        <p:txBody>
          <a:bodyPr/>
          <a:lstStyle/>
          <a:p>
            <a:r>
              <a:rPr lang="en-US" dirty="0"/>
              <a:t>Create the desired movie oneline, often using bus or substation GDVs</a:t>
            </a:r>
          </a:p>
          <a:p>
            <a:r>
              <a:rPr lang="en-US" dirty="0"/>
              <a:t>On the </a:t>
            </a:r>
            <a:r>
              <a:rPr lang="en-US" b="1" dirty="0"/>
              <a:t>Transient Stability Analysis Form, Options, General </a:t>
            </a:r>
            <a:r>
              <a:rPr lang="en-US" dirty="0"/>
              <a:t>page, select </a:t>
            </a:r>
            <a:r>
              <a:rPr lang="en-US" b="1" dirty="0"/>
              <a:t>Store Full Power Flow State on Update</a:t>
            </a:r>
          </a:p>
          <a:p>
            <a:pPr lvl="1"/>
            <a:r>
              <a:rPr lang="en-US" dirty="0"/>
              <a:t>This stores the full power flow state as a specified frequency; required storage is about 100 bytes per bus per stored time point (2000*100*20*15 = 60MB)</a:t>
            </a:r>
          </a:p>
          <a:p>
            <a:r>
              <a:rPr lang="en-US" dirty="0"/>
              <a:t>Once the simulation is run, go to </a:t>
            </a:r>
            <a:br>
              <a:rPr lang="en-US" dirty="0"/>
            </a:br>
            <a:r>
              <a:rPr lang="en-US" b="1" dirty="0"/>
              <a:t>Results From RAM</a:t>
            </a:r>
            <a:r>
              <a:rPr lang="en-US" dirty="0"/>
              <a:t>, </a:t>
            </a:r>
            <a:r>
              <a:rPr lang="en-US" b="1" dirty="0"/>
              <a:t>Power Flow </a:t>
            </a:r>
            <a:br>
              <a:rPr lang="en-US" b="1" dirty="0"/>
            </a:br>
            <a:r>
              <a:rPr lang="en-US" b="1" dirty="0"/>
              <a:t>States </a:t>
            </a:r>
            <a:r>
              <a:rPr lang="en-US" dirty="0"/>
              <a:t>and select </a:t>
            </a:r>
            <a:r>
              <a:rPr lang="en-US" b="1" dirty="0"/>
              <a:t>Show Power </a:t>
            </a:r>
            <a:br>
              <a:rPr lang="en-US" b="1" dirty="0"/>
            </a:br>
            <a:r>
              <a:rPr lang="en-US" b="1" dirty="0"/>
              <a:t>Flow Transfer Control Dialog</a:t>
            </a:r>
          </a:p>
          <a:p>
            <a:pPr lvl="1"/>
            <a:r>
              <a:rPr lang="en-US" dirty="0"/>
              <a:t>Select the Save Oneline; best</a:t>
            </a:r>
            <a:br>
              <a:rPr lang="en-US" dirty="0"/>
            </a:br>
            <a:r>
              <a:rPr lang="en-US" dirty="0"/>
              <a:t>to use the *.png format</a:t>
            </a:r>
          </a:p>
          <a:p>
            <a:pPr lvl="1"/>
            <a:r>
              <a:rPr lang="en-US" dirty="0"/>
              <a:t>Show oneline including its contour</a:t>
            </a:r>
          </a:p>
          <a:p>
            <a:pPr lvl="1"/>
            <a:r>
              <a:rPr lang="en-US" b="1" dirty="0"/>
              <a:t>Click Start/Continue</a:t>
            </a:r>
          </a:p>
          <a:p>
            <a:pPr lvl="1"/>
            <a:endParaRPr lang="en-US" dirty="0"/>
          </a:p>
          <a:p>
            <a:pPr lvl="1"/>
            <a:endParaRPr lang="en-US" dirty="0"/>
          </a:p>
        </p:txBody>
      </p:sp>
      <p:pic>
        <p:nvPicPr>
          <p:cNvPr id="1433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3"/>
          <a:stretch/>
        </p:blipFill>
        <p:spPr bwMode="auto">
          <a:xfrm>
            <a:off x="6120712" y="3355226"/>
            <a:ext cx="5240277" cy="2974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29</a:t>
            </a:fld>
            <a:endParaRPr lang="en-US" dirty="0">
              <a:solidFill>
                <a:srgbClr val="1E0000"/>
              </a:solidFill>
            </a:endParaRPr>
          </a:p>
        </p:txBody>
      </p:sp>
    </p:spTree>
    <p:extLst>
      <p:ext uri="{BB962C8B-B14F-4D97-AF65-F5344CB8AC3E}">
        <p14:creationId xmlns:p14="http://schemas.microsoft.com/office/powerpoint/2010/main" val="75161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92CA-4D9C-3904-4B53-5EA2F52498B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E691D51-5846-A2BF-92F5-159BAE1DA676}"/>
              </a:ext>
            </a:extLst>
          </p:cNvPr>
          <p:cNvSpPr>
            <a:spLocks noGrp="1"/>
          </p:cNvSpPr>
          <p:nvPr>
            <p:ph idx="1"/>
          </p:nvPr>
        </p:nvSpPr>
        <p:spPr>
          <a:xfrm>
            <a:off x="457199" y="1280160"/>
            <a:ext cx="11501022" cy="4809555"/>
          </a:xfrm>
        </p:spPr>
        <p:txBody>
          <a:bodyPr>
            <a:normAutofit fontScale="92500" lnSpcReduction="10000"/>
          </a:bodyPr>
          <a:lstStyle/>
          <a:p>
            <a:r>
              <a:rPr lang="en-US" dirty="0"/>
              <a:t>There is lots of prior work describing electric grid oscillations. A few examples for North American grid oscillations include </a:t>
            </a:r>
          </a:p>
          <a:p>
            <a:pPr marL="740664" lvl="1" indent="-283464"/>
            <a:r>
              <a:rPr lang="en-US" dirty="0"/>
              <a:t>F.R. Schleif, J.H. White, “Damping for the Northwest – Southwest Tieline Oscillations – An Analog Study,” IEEE Trans. Power App. &amp; Syst., vol. PAS-85, pp. 1239-1247, Dec. 1966. </a:t>
            </a:r>
          </a:p>
          <a:p>
            <a:pPr marL="740664" lvl="1" indent="-283464"/>
            <a:r>
              <a:rPr lang="en-US" dirty="0"/>
              <a:t>Interconnection Oscillation Analysis, NERC, July 2019.</a:t>
            </a:r>
          </a:p>
          <a:p>
            <a:pPr marL="740664" lvl="1" indent="-283464" algn="just">
              <a:spcBef>
                <a:spcPts val="0"/>
              </a:spcBef>
            </a:pPr>
            <a:r>
              <a:rPr lang="en-US" dirty="0"/>
              <a:t>J. Follum, T. Becejac, R. Huang, "Estimation of Electromechanical Modes of Oscillation in the Eastern Interconnection from Ambient PMU Data," 2021 IEEE Power &amp; Energy Society Innovative Smart Grid Technologies Conference, Washington, DC, USA, Feb. 2021.  </a:t>
            </a:r>
          </a:p>
          <a:p>
            <a:pPr marL="740664" lvl="1" indent="-283464" algn="just">
              <a:spcBef>
                <a:spcPts val="0"/>
              </a:spcBef>
            </a:pPr>
            <a:r>
              <a:rPr lang="en-US" i="1" dirty="0"/>
              <a:t>Modes of Inter-Area Oscillations in the Western Interconnection</a:t>
            </a:r>
            <a:r>
              <a:rPr lang="en-US" dirty="0"/>
              <a:t>, Western Interconnection Modes Review Group, WECC, 2021.</a:t>
            </a:r>
          </a:p>
          <a:p>
            <a:pPr marL="740664" lvl="1" indent="-283464" algn="just">
              <a:spcBef>
                <a:spcPts val="0"/>
              </a:spcBef>
            </a:pPr>
            <a:r>
              <a:rPr lang="en-US" dirty="0"/>
              <a:t>R.T. Elliott, D.A. Schoenwald, “Visualizing the Inter-Area Modes of the Western Interconnection,” IEEE PES 2022 General Meeting, Denver, CO, July 2022.  </a:t>
            </a:r>
          </a:p>
          <a:p>
            <a:pPr marL="740664" lvl="1" indent="-283464" algn="just">
              <a:spcBef>
                <a:spcPts val="0"/>
              </a:spcBef>
            </a:pPr>
            <a:r>
              <a:rPr lang="en-US" b="1" dirty="0"/>
              <a:t>J. Follum, N. Nayak, J. Eto, “Online Tracking of Two Dominant Inter-Area Modes of Oscillation in the Eastern Interconnect,” 56th Hawaii International Conference on System Sciences, Lahaina, HI, Jan. 2023.</a:t>
            </a:r>
          </a:p>
          <a:p>
            <a:pPr marL="740664" lvl="1" indent="-283464" algn="just">
              <a:spcBef>
                <a:spcPts val="0"/>
              </a:spcBef>
            </a:pPr>
            <a:endParaRPr lang="en-US" b="1" dirty="0"/>
          </a:p>
          <a:p>
            <a:endParaRPr lang="en-US" dirty="0"/>
          </a:p>
        </p:txBody>
      </p:sp>
      <p:sp>
        <p:nvSpPr>
          <p:cNvPr id="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a:t>
            </a:fld>
            <a:endParaRPr lang="en-US" dirty="0">
              <a:solidFill>
                <a:srgbClr val="1E0000"/>
              </a:solidFill>
            </a:endParaRPr>
          </a:p>
        </p:txBody>
      </p:sp>
    </p:spTree>
    <p:extLst>
      <p:ext uri="{BB962C8B-B14F-4D97-AF65-F5344CB8AC3E}">
        <p14:creationId xmlns:p14="http://schemas.microsoft.com/office/powerpoint/2010/main" val="345485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Movie in PowerWorld, cont.</a:t>
            </a:r>
          </a:p>
        </p:txBody>
      </p:sp>
      <p:sp>
        <p:nvSpPr>
          <p:cNvPr id="3" name="Content Placeholder 2"/>
          <p:cNvSpPr>
            <a:spLocks noGrp="1"/>
          </p:cNvSpPr>
          <p:nvPr>
            <p:ph idx="1"/>
          </p:nvPr>
        </p:nvSpPr>
        <p:spPr/>
        <p:txBody>
          <a:bodyPr/>
          <a:lstStyle/>
          <a:p>
            <a:r>
              <a:rPr lang="en-US" dirty="0"/>
              <a:t>This stores a series of images (*.png files here) with the time in the filename. They can then be converted into a movie using a third-party tool (I have been using the old Microsoft Movie Maker, but there are many other newer tools)</a:t>
            </a:r>
          </a:p>
        </p:txBody>
      </p:sp>
      <p:pic>
        <p:nvPicPr>
          <p:cNvPr id="15363"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0935" y="2998279"/>
            <a:ext cx="6818512" cy="369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333115" y="2924355"/>
            <a:ext cx="3303918" cy="352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7430986" y="4208893"/>
            <a:ext cx="72461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30</a:t>
            </a:fld>
            <a:endParaRPr lang="en-US" dirty="0">
              <a:solidFill>
                <a:srgbClr val="1E0000"/>
              </a:solidFill>
            </a:endParaRPr>
          </a:p>
        </p:txBody>
      </p:sp>
    </p:spTree>
    <p:extLst>
      <p:ext uri="{BB962C8B-B14F-4D97-AF65-F5344CB8AC3E}">
        <p14:creationId xmlns:p14="http://schemas.microsoft.com/office/powerpoint/2010/main" val="2921568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American Eastern Interconnect Examples</a:t>
            </a:r>
          </a:p>
        </p:txBody>
      </p:sp>
      <p:sp>
        <p:nvSpPr>
          <p:cNvPr id="3" name="Content Placeholder 2"/>
          <p:cNvSpPr>
            <a:spLocks noGrp="1"/>
          </p:cNvSpPr>
          <p:nvPr>
            <p:ph idx="1"/>
          </p:nvPr>
        </p:nvSpPr>
        <p:spPr>
          <a:xfrm>
            <a:off x="457200" y="1280160"/>
            <a:ext cx="5003322" cy="1523425"/>
          </a:xfrm>
        </p:spPr>
        <p:txBody>
          <a:bodyPr/>
          <a:lstStyle/>
          <a:p>
            <a:r>
              <a:rPr lang="en-US" dirty="0"/>
              <a:t>The next examples are done using an 87,000 bus, 9500 generator, 130 area model of the North American Eastern Interconnect (EI). The stability simulations use 150 different mode types, 18,000 model instances and about 104,000 state variables</a:t>
            </a:r>
          </a:p>
          <a:p>
            <a:pPr lvl="1"/>
            <a:r>
              <a:rPr lang="en-US" dirty="0"/>
              <a:t>Simulations are only done in the main island, so Quebec, while modeled, does not play a role</a:t>
            </a:r>
          </a:p>
        </p:txBody>
      </p:sp>
      <p:pic>
        <p:nvPicPr>
          <p:cNvPr id="4" name="Picture 3"/>
          <p:cNvPicPr/>
          <p:nvPr/>
        </p:nvPicPr>
        <p:blipFill rotWithShape="1">
          <a:blip r:embed="rId2" cstate="screen">
            <a:extLst>
              <a:ext uri="{28A0092B-C50C-407E-A947-70E740481C1C}">
                <a14:useLocalDpi xmlns:a14="http://schemas.microsoft.com/office/drawing/2010/main"/>
              </a:ext>
            </a:extLst>
          </a:blip>
          <a:srcRect l="19972" t="13157" r="19920" b="2614"/>
          <a:stretch/>
        </p:blipFill>
        <p:spPr bwMode="auto">
          <a:xfrm>
            <a:off x="5723110" y="2587924"/>
            <a:ext cx="5870792" cy="4037162"/>
          </a:xfrm>
          <a:prstGeom prst="rect">
            <a:avLst/>
          </a:prstGeom>
          <a:ln>
            <a:noFill/>
          </a:ln>
          <a:extLst>
            <a:ext uri="{53640926-AAD7-44D8-BBD7-CCE9431645EC}">
              <a14:shadowObscured xmlns:a14="http://schemas.microsoft.com/office/drawing/2010/main"/>
            </a:ext>
          </a:extLst>
        </p:spPr>
      </p:pic>
      <p:sp>
        <p:nvSpPr>
          <p:cNvPr id="5" name="TextBox 6"/>
          <p:cNvSpPr txBox="1"/>
          <p:nvPr/>
        </p:nvSpPr>
        <p:spPr>
          <a:xfrm>
            <a:off x="5920574" y="1274167"/>
            <a:ext cx="5776845" cy="1200329"/>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GDV visualization of the areas, with rectangle area proportional to generation, color indicates interchange </a:t>
            </a:r>
          </a:p>
        </p:txBody>
      </p:sp>
      <p:sp>
        <p:nvSpPr>
          <p:cNvPr id="6"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31</a:t>
            </a:fld>
            <a:endParaRPr lang="en-US" dirty="0">
              <a:solidFill>
                <a:srgbClr val="1E0000"/>
              </a:solidFill>
            </a:endParaRPr>
          </a:p>
        </p:txBody>
      </p:sp>
    </p:spTree>
    <p:extLst>
      <p:ext uri="{BB962C8B-B14F-4D97-AF65-F5344CB8AC3E}">
        <p14:creationId xmlns:p14="http://schemas.microsoft.com/office/powerpoint/2010/main" val="2701938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Particular Focus is on Distinct Mode Existence</a:t>
            </a:r>
          </a:p>
        </p:txBody>
      </p:sp>
      <p:sp>
        <p:nvSpPr>
          <p:cNvPr id="3" name="Content Placeholder 2"/>
          <p:cNvSpPr>
            <a:spLocks noGrp="1"/>
          </p:cNvSpPr>
          <p:nvPr>
            <p:ph idx="1"/>
          </p:nvPr>
        </p:nvSpPr>
        <p:spPr/>
        <p:txBody>
          <a:bodyPr/>
          <a:lstStyle/>
          <a:p>
            <a:r>
              <a:rPr lang="en-US" dirty="0"/>
              <a:t>Earlier literature mentions</a:t>
            </a:r>
          </a:p>
          <a:p>
            <a:pPr lvl="1"/>
            <a:r>
              <a:rPr lang="en-US" dirty="0"/>
              <a:t>Northeast vs South(NE-S) mode with a frequency of between 0.15 to 0.22 Hz, </a:t>
            </a:r>
            <a:br>
              <a:rPr lang="en-US" dirty="0"/>
            </a:br>
            <a:r>
              <a:rPr lang="en-US" dirty="0"/>
              <a:t>(10 – 25% damping)</a:t>
            </a:r>
          </a:p>
          <a:p>
            <a:pPr lvl="1"/>
            <a:r>
              <a:rPr lang="en-US" dirty="0"/>
              <a:t>Northeast vs Midwest (NE-MW) mode with a frequency of between 0.18 to 0.27 Hz, (10 – 25% damping</a:t>
            </a:r>
          </a:p>
          <a:p>
            <a:r>
              <a:rPr lang="en-US" dirty="0"/>
              <a:t>Same procedure as before is used. That is, to apply a series of disturbances to the same operating point, calculate the modes using the IMP, and see if distinct modes are observed</a:t>
            </a:r>
          </a:p>
          <a:p>
            <a:pPr lvl="1"/>
            <a:r>
              <a:rPr lang="en-US" dirty="0"/>
              <a:t>The same previous three disturbance types are used</a:t>
            </a:r>
          </a:p>
          <a:p>
            <a:endParaRPr lang="en-US" dirty="0"/>
          </a:p>
        </p:txBody>
      </p:sp>
      <p:sp>
        <p:nvSpPr>
          <p:cNvPr id="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32</a:t>
            </a:fld>
            <a:endParaRPr lang="en-US" dirty="0">
              <a:solidFill>
                <a:srgbClr val="1E0000"/>
              </a:solidFill>
            </a:endParaRPr>
          </a:p>
        </p:txBody>
      </p:sp>
    </p:spTree>
    <p:extLst>
      <p:ext uri="{BB962C8B-B14F-4D97-AF65-F5344CB8AC3E}">
        <p14:creationId xmlns:p14="http://schemas.microsoft.com/office/powerpoint/2010/main" val="592739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 New England Generator Outage </a:t>
            </a:r>
          </a:p>
        </p:txBody>
      </p:sp>
      <p:sp>
        <p:nvSpPr>
          <p:cNvPr id="3" name="Content Placeholder 2"/>
          <p:cNvSpPr>
            <a:spLocks noGrp="1"/>
          </p:cNvSpPr>
          <p:nvPr>
            <p:ph idx="1"/>
          </p:nvPr>
        </p:nvSpPr>
        <p:spPr>
          <a:xfrm>
            <a:off x="457199" y="1280160"/>
            <a:ext cx="11326305" cy="893697"/>
          </a:xfrm>
        </p:spPr>
        <p:txBody>
          <a:bodyPr/>
          <a:lstStyle/>
          <a:p>
            <a:r>
              <a:rPr lang="en-US" dirty="0"/>
              <a:t>First disturbance is the outage of a large generator in New England</a:t>
            </a:r>
          </a:p>
        </p:txBody>
      </p:sp>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187352" y="3953925"/>
            <a:ext cx="3762735" cy="2815943"/>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5882" r="-218"/>
          <a:stretch/>
        </p:blipFill>
        <p:spPr bwMode="auto">
          <a:xfrm>
            <a:off x="4066010" y="3036498"/>
            <a:ext cx="3840480" cy="3200400"/>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45882" r="-218"/>
          <a:stretch/>
        </p:blipFill>
        <p:spPr bwMode="auto">
          <a:xfrm>
            <a:off x="8122920" y="3024139"/>
            <a:ext cx="3840480" cy="32004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362309" y="1901448"/>
            <a:ext cx="3450566" cy="1938992"/>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Graph shows all 85,600</a:t>
            </a:r>
            <a:br>
              <a:rPr lang="en-US" sz="2400" dirty="0">
                <a:solidFill>
                  <a:srgbClr val="1E0000"/>
                </a:solidFill>
                <a:latin typeface="Arial" panose="020B0604020202020204" pitchFamily="34" charset="0"/>
                <a:cs typeface="Arial" panose="020B0604020202020204" pitchFamily="34" charset="0"/>
              </a:rPr>
            </a:br>
            <a:r>
              <a:rPr lang="en-US" sz="2400" dirty="0">
                <a:solidFill>
                  <a:srgbClr val="1E0000"/>
                </a:solidFill>
                <a:latin typeface="Arial" panose="020B0604020202020204" pitchFamily="34" charset="0"/>
                <a:cs typeface="Arial" panose="020B0604020202020204" pitchFamily="34" charset="0"/>
              </a:rPr>
              <a:t>bus frequencies (Quebec was removed);</a:t>
            </a:r>
            <a:br>
              <a:rPr lang="en-US" sz="2400" dirty="0">
                <a:solidFill>
                  <a:srgbClr val="1E0000"/>
                </a:solidFill>
                <a:latin typeface="Arial" panose="020B0604020202020204" pitchFamily="34" charset="0"/>
                <a:cs typeface="Arial" panose="020B0604020202020204" pitchFamily="34" charset="0"/>
              </a:rPr>
            </a:br>
            <a:r>
              <a:rPr lang="en-US" sz="2400" dirty="0">
                <a:solidFill>
                  <a:srgbClr val="1E0000"/>
                </a:solidFill>
                <a:latin typeface="Arial" panose="020B0604020202020204" pitchFamily="34" charset="0"/>
                <a:cs typeface="Arial" panose="020B0604020202020204" pitchFamily="34" charset="0"/>
              </a:rPr>
              <a:t>image has more than 20 million data points</a:t>
            </a:r>
          </a:p>
        </p:txBody>
      </p:sp>
      <p:sp>
        <p:nvSpPr>
          <p:cNvPr id="8"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33</a:t>
            </a:fld>
            <a:endParaRPr lang="en-US" dirty="0">
              <a:solidFill>
                <a:srgbClr val="1E0000"/>
              </a:solidFill>
            </a:endParaRPr>
          </a:p>
        </p:txBody>
      </p:sp>
      <p:sp>
        <p:nvSpPr>
          <p:cNvPr id="9" name="TextBox 6"/>
          <p:cNvSpPr txBox="1"/>
          <p:nvPr/>
        </p:nvSpPr>
        <p:spPr>
          <a:xfrm>
            <a:off x="5083812" y="2082735"/>
            <a:ext cx="5776845" cy="830997"/>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Contour visualization of the spatial variation in the bus frequencies</a:t>
            </a:r>
          </a:p>
        </p:txBody>
      </p:sp>
    </p:spTree>
    <p:extLst>
      <p:ext uri="{BB962C8B-B14F-4D97-AF65-F5344CB8AC3E}">
        <p14:creationId xmlns:p14="http://schemas.microsoft.com/office/powerpoint/2010/main" val="3236878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England Disturbance Movie</a:t>
            </a:r>
          </a:p>
        </p:txBody>
      </p:sp>
      <p:pic>
        <p:nvPicPr>
          <p:cNvPr id="1741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5058" y="1319841"/>
            <a:ext cx="9364303" cy="507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34</a:t>
            </a:fld>
            <a:endParaRPr lang="en-US" dirty="0">
              <a:solidFill>
                <a:srgbClr val="1E0000"/>
              </a:solidFill>
            </a:endParaRPr>
          </a:p>
        </p:txBody>
      </p:sp>
    </p:spTree>
    <p:extLst>
      <p:ext uri="{BB962C8B-B14F-4D97-AF65-F5344CB8AC3E}">
        <p14:creationId xmlns:p14="http://schemas.microsoft.com/office/powerpoint/2010/main" val="202087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Iterative Matrix Pencil (IMP) Analysis</a:t>
            </a:r>
          </a:p>
        </p:txBody>
      </p:sp>
      <p:sp>
        <p:nvSpPr>
          <p:cNvPr id="3" name="Content Placeholder 2"/>
          <p:cNvSpPr>
            <a:spLocks noGrp="1"/>
          </p:cNvSpPr>
          <p:nvPr>
            <p:ph idx="1"/>
          </p:nvPr>
        </p:nvSpPr>
        <p:spPr>
          <a:xfrm>
            <a:off x="457199" y="1280160"/>
            <a:ext cx="11326305" cy="2023757"/>
          </a:xfrm>
        </p:spPr>
        <p:txBody>
          <a:bodyPr/>
          <a:lstStyle/>
          <a:p>
            <a:r>
              <a:rPr lang="en-US" dirty="0"/>
              <a:t>As before the IMP is used to determine the modes, using an analysis time of between 2.0 and 14.0 seconds </a:t>
            </a:r>
          </a:p>
          <a:p>
            <a:r>
              <a:rPr lang="en-US" dirty="0"/>
              <a:t>The average error was 0.00036 Hz with a high value of 0.0021 Hz (the 2K values were 0.00025 Hz and a high of 0.0007 Hz)</a:t>
            </a:r>
          </a:p>
          <a:p>
            <a:pPr lvl="1"/>
            <a:r>
              <a:rPr lang="en-US" dirty="0"/>
              <a:t>Given it is a nonlinear model, we would not expect these to be zero</a:t>
            </a:r>
          </a:p>
          <a:p>
            <a:endParaRPr lang="en-US" dirty="0"/>
          </a:p>
        </p:txBody>
      </p:sp>
      <p:pic>
        <p:nvPicPr>
          <p:cNvPr id="1843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3092" y="3984674"/>
            <a:ext cx="4800599"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rotWithShape="1">
          <a:blip r:embed="rId3" cstate="screen">
            <a:extLst>
              <a:ext uri="{28A0092B-C50C-407E-A947-70E740481C1C}">
                <a14:useLocalDpi xmlns:a14="http://schemas.microsoft.com/office/drawing/2010/main"/>
              </a:ext>
            </a:extLst>
          </a:blip>
          <a:srcRect/>
          <a:stretch/>
        </p:blipFill>
        <p:spPr bwMode="auto">
          <a:xfrm>
            <a:off x="5008342" y="4176955"/>
            <a:ext cx="3176904" cy="2056789"/>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cstate="screen">
            <a:extLst>
              <a:ext uri="{28A0092B-C50C-407E-A947-70E740481C1C}">
                <a14:useLocalDpi xmlns:a14="http://schemas.microsoft.com/office/drawing/2010/main"/>
              </a:ext>
            </a:extLst>
          </a:blip>
          <a:srcRect b="1474"/>
          <a:stretch/>
        </p:blipFill>
        <p:spPr bwMode="auto">
          <a:xfrm>
            <a:off x="8185246" y="3878020"/>
            <a:ext cx="3543691" cy="2874474"/>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8594717" y="3523008"/>
            <a:ext cx="3188787" cy="461665"/>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Bus with Worst Error</a:t>
            </a:r>
          </a:p>
        </p:txBody>
      </p:sp>
      <p:sp>
        <p:nvSpPr>
          <p:cNvPr id="8" name="TextBox 7"/>
          <p:cNvSpPr txBox="1"/>
          <p:nvPr/>
        </p:nvSpPr>
        <p:spPr>
          <a:xfrm>
            <a:off x="5189497" y="3610895"/>
            <a:ext cx="2332737" cy="461665"/>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Error Contour</a:t>
            </a:r>
          </a:p>
        </p:txBody>
      </p:sp>
      <p:sp>
        <p:nvSpPr>
          <p:cNvPr id="9"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35</a:t>
            </a:fld>
            <a:endParaRPr lang="en-US" dirty="0">
              <a:solidFill>
                <a:srgbClr val="1E0000"/>
              </a:solidFill>
            </a:endParaRPr>
          </a:p>
        </p:txBody>
      </p:sp>
    </p:spTree>
    <p:extLst>
      <p:ext uri="{BB962C8B-B14F-4D97-AF65-F5344CB8AC3E}">
        <p14:creationId xmlns:p14="http://schemas.microsoft.com/office/powerpoint/2010/main" val="1969191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 Analysis of Potential 0.27 Hz Mode</a:t>
            </a:r>
          </a:p>
        </p:txBody>
      </p:sp>
      <p:sp>
        <p:nvSpPr>
          <p:cNvPr id="3" name="Content Placeholder 2"/>
          <p:cNvSpPr>
            <a:spLocks noGrp="1"/>
          </p:cNvSpPr>
          <p:nvPr>
            <p:ph idx="1"/>
          </p:nvPr>
        </p:nvSpPr>
        <p:spPr/>
        <p:txBody>
          <a:bodyPr/>
          <a:lstStyle/>
          <a:p>
            <a:r>
              <a:rPr lang="en-US" dirty="0"/>
              <a:t>Left image shows visualization of the 0.27 Hz mode (21.3%), while the right image shows a 0.25 Hz mode (20.2%) that is observed when the disturbance is changed to opening a generator in Nebraska</a:t>
            </a:r>
          </a:p>
        </p:txBody>
      </p:sp>
      <p:pic>
        <p:nvPicPr>
          <p:cNvPr id="4" name="Picture 3"/>
          <p:cNvPicPr>
            <a:picLocks/>
          </p:cNvPicPr>
          <p:nvPr/>
        </p:nvPicPr>
        <p:blipFill rotWithShape="1">
          <a:blip r:embed="rId2" cstate="screen">
            <a:extLst>
              <a:ext uri="{28A0092B-C50C-407E-A947-70E740481C1C}">
                <a14:useLocalDpi xmlns:a14="http://schemas.microsoft.com/office/drawing/2010/main"/>
              </a:ext>
            </a:extLst>
          </a:blip>
          <a:srcRect l="39948" r="-185"/>
          <a:stretch/>
        </p:blipFill>
        <p:spPr bwMode="auto">
          <a:xfrm>
            <a:off x="640080" y="2651760"/>
            <a:ext cx="4773168" cy="3657600"/>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9946" r="-66" b="8035"/>
          <a:stretch/>
        </p:blipFill>
        <p:spPr bwMode="auto">
          <a:xfrm>
            <a:off x="5943600" y="2651760"/>
            <a:ext cx="4779926" cy="3657600"/>
          </a:xfrm>
          <a:prstGeom prst="rect">
            <a:avLst/>
          </a:prstGeom>
          <a:ln>
            <a:noFill/>
          </a:ln>
          <a:extLst>
            <a:ext uri="{53640926-AAD7-44D8-BBD7-CCE9431645EC}">
              <a14:shadowObscured xmlns:a14="http://schemas.microsoft.com/office/drawing/2010/main"/>
            </a:ext>
          </a:extLst>
        </p:spPr>
      </p:pic>
      <p:sp>
        <p:nvSpPr>
          <p:cNvPr id="6"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36</a:t>
            </a:fld>
            <a:endParaRPr lang="en-US" dirty="0">
              <a:solidFill>
                <a:srgbClr val="1E0000"/>
              </a:solidFill>
            </a:endParaRPr>
          </a:p>
        </p:txBody>
      </p:sp>
    </p:spTree>
    <p:extLst>
      <p:ext uri="{BB962C8B-B14F-4D97-AF65-F5344CB8AC3E}">
        <p14:creationId xmlns:p14="http://schemas.microsoft.com/office/powerpoint/2010/main" val="4097802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 Analysis of Mississippi and Florida </a:t>
            </a:r>
          </a:p>
        </p:txBody>
      </p:sp>
      <p:sp>
        <p:nvSpPr>
          <p:cNvPr id="3" name="Content Placeholder 2"/>
          <p:cNvSpPr>
            <a:spLocks noGrp="1"/>
          </p:cNvSpPr>
          <p:nvPr>
            <p:ph idx="1"/>
          </p:nvPr>
        </p:nvSpPr>
        <p:spPr>
          <a:xfrm>
            <a:off x="457199" y="1280161"/>
            <a:ext cx="11326305" cy="1204248"/>
          </a:xfrm>
        </p:spPr>
        <p:txBody>
          <a:bodyPr/>
          <a:lstStyle/>
          <a:p>
            <a:r>
              <a:rPr lang="en-US" dirty="0"/>
              <a:t>The same approach is applied to opening large generators in Mississippi (0.25 Hz with 23.5%) and Florida (0.23 Hz with 21.5%)</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 y="2651760"/>
            <a:ext cx="476962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9945" r="-52" b="8053"/>
          <a:stretch/>
        </p:blipFill>
        <p:spPr bwMode="auto">
          <a:xfrm>
            <a:off x="5943600" y="2651761"/>
            <a:ext cx="4773168" cy="3652429"/>
          </a:xfrm>
          <a:prstGeom prst="rect">
            <a:avLst/>
          </a:prstGeom>
          <a:ln>
            <a:noFill/>
          </a:ln>
          <a:extLst>
            <a:ext uri="{53640926-AAD7-44D8-BBD7-CCE9431645EC}">
              <a14:shadowObscured xmlns:a14="http://schemas.microsoft.com/office/drawing/2010/main"/>
            </a:ext>
          </a:extLst>
        </p:spPr>
      </p:pic>
      <p:sp>
        <p:nvSpPr>
          <p:cNvPr id="6"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37</a:t>
            </a:fld>
            <a:endParaRPr lang="en-US" dirty="0">
              <a:solidFill>
                <a:srgbClr val="1E0000"/>
              </a:solidFill>
            </a:endParaRPr>
          </a:p>
        </p:txBody>
      </p:sp>
    </p:spTree>
    <p:extLst>
      <p:ext uri="{BB962C8B-B14F-4D97-AF65-F5344CB8AC3E}">
        <p14:creationId xmlns:p14="http://schemas.microsoft.com/office/powerpoint/2010/main" val="2589083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 New England, Just Frequency Change</a:t>
            </a:r>
          </a:p>
        </p:txBody>
      </p:sp>
      <p:sp>
        <p:nvSpPr>
          <p:cNvPr id="3" name="Content Placeholder 2"/>
          <p:cNvSpPr>
            <a:spLocks noGrp="1"/>
          </p:cNvSpPr>
          <p:nvPr>
            <p:ph idx="1"/>
          </p:nvPr>
        </p:nvSpPr>
        <p:spPr>
          <a:xfrm>
            <a:off x="457199" y="1280160"/>
            <a:ext cx="11326305" cy="1100731"/>
          </a:xfrm>
        </p:spPr>
        <p:txBody>
          <a:bodyPr/>
          <a:lstStyle/>
          <a:p>
            <a:r>
              <a:rPr lang="en-US" dirty="0"/>
              <a:t>Since opening generators changes the grid (albeit slightly in such a large grid), the frequency change disturbance can be used</a:t>
            </a:r>
          </a:p>
        </p:txBody>
      </p:sp>
      <p:pic>
        <p:nvPicPr>
          <p:cNvPr id="4" name="Picture 3"/>
          <p:cNvPicPr/>
          <p:nvPr/>
        </p:nvPicPr>
        <p:blipFill rotWithShape="1">
          <a:blip r:embed="rId2" cstate="screen">
            <a:extLst>
              <a:ext uri="{28A0092B-C50C-407E-A947-70E740481C1C}">
                <a14:useLocalDpi xmlns:a14="http://schemas.microsoft.com/office/drawing/2010/main"/>
              </a:ext>
            </a:extLst>
          </a:blip>
          <a:srcRect t="4390" b="4390"/>
          <a:stretch/>
        </p:blipFill>
        <p:spPr bwMode="auto">
          <a:xfrm>
            <a:off x="62846" y="2446020"/>
            <a:ext cx="2611755" cy="2781588"/>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9945" r="-52" b="8053"/>
          <a:stretch/>
        </p:blipFill>
        <p:spPr bwMode="auto">
          <a:xfrm>
            <a:off x="2795371" y="2834208"/>
            <a:ext cx="4182435" cy="3200400"/>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39945" r="-52" b="8053"/>
          <a:stretch/>
        </p:blipFill>
        <p:spPr bwMode="auto">
          <a:xfrm>
            <a:off x="7412075" y="2834208"/>
            <a:ext cx="4182435" cy="32004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960469" y="2256517"/>
            <a:ext cx="3852237" cy="461665"/>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0.22 Hz, 27.1% Damping </a:t>
            </a:r>
          </a:p>
        </p:txBody>
      </p:sp>
      <p:sp>
        <p:nvSpPr>
          <p:cNvPr id="8" name="TextBox 7"/>
          <p:cNvSpPr txBox="1"/>
          <p:nvPr/>
        </p:nvSpPr>
        <p:spPr>
          <a:xfrm>
            <a:off x="7412075" y="2269888"/>
            <a:ext cx="3852237" cy="461665"/>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0.35 Hz, 15.0% Damping </a:t>
            </a:r>
          </a:p>
        </p:txBody>
      </p:sp>
      <p:sp>
        <p:nvSpPr>
          <p:cNvPr id="9"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38</a:t>
            </a:fld>
            <a:endParaRPr lang="en-US" dirty="0">
              <a:solidFill>
                <a:srgbClr val="1E0000"/>
              </a:solidFill>
            </a:endParaRPr>
          </a:p>
        </p:txBody>
      </p:sp>
    </p:spTree>
    <p:extLst>
      <p:ext uri="{BB962C8B-B14F-4D97-AF65-F5344CB8AC3E}">
        <p14:creationId xmlns:p14="http://schemas.microsoft.com/office/powerpoint/2010/main" val="699420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England 0.27 Hz Forced Oscillation</a:t>
            </a:r>
          </a:p>
        </p:txBody>
      </p:sp>
      <p:sp>
        <p:nvSpPr>
          <p:cNvPr id="3" name="Content Placeholder 2"/>
          <p:cNvSpPr>
            <a:spLocks noGrp="1"/>
          </p:cNvSpPr>
          <p:nvPr>
            <p:ph idx="1"/>
          </p:nvPr>
        </p:nvSpPr>
        <p:spPr>
          <a:xfrm>
            <a:off x="457199" y="1280160"/>
            <a:ext cx="11326305" cy="617651"/>
          </a:xfrm>
        </p:spPr>
        <p:txBody>
          <a:bodyPr/>
          <a:lstStyle/>
          <a:p>
            <a:r>
              <a:rPr lang="en-US" dirty="0"/>
              <a:t>The last disturbance is a 0.27 Hz forced oscillation in New England</a:t>
            </a:r>
          </a:p>
        </p:txBody>
      </p:sp>
      <p:pic>
        <p:nvPicPr>
          <p:cNvPr id="4" name="Picture 3"/>
          <p:cNvPicPr/>
          <p:nvPr/>
        </p:nvPicPr>
        <p:blipFill rotWithShape="1">
          <a:blip r:embed="rId2" cstate="screen">
            <a:extLst>
              <a:ext uri="{28A0092B-C50C-407E-A947-70E740481C1C}">
                <a14:useLocalDpi xmlns:a14="http://schemas.microsoft.com/office/drawing/2010/main"/>
              </a:ext>
            </a:extLst>
          </a:blip>
          <a:srcRect b="-475"/>
          <a:stretch/>
        </p:blipFill>
        <p:spPr bwMode="auto">
          <a:xfrm>
            <a:off x="134720" y="2200904"/>
            <a:ext cx="2970789" cy="2491866"/>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r="-87"/>
          <a:stretch/>
        </p:blipFill>
        <p:spPr bwMode="auto">
          <a:xfrm>
            <a:off x="3241388" y="2200904"/>
            <a:ext cx="4779926" cy="3657600"/>
          </a:xfrm>
          <a:prstGeom prst="rect">
            <a:avLst/>
          </a:prstGeom>
          <a:ln>
            <a:noFill/>
          </a:ln>
          <a:extLst>
            <a:ext uri="{53640926-AAD7-44D8-BBD7-CCE9431645EC}">
              <a14:shadowObscured xmlns:a14="http://schemas.microsoft.com/office/drawing/2010/main"/>
            </a:ext>
          </a:extLst>
        </p:spPr>
      </p:pic>
      <p:pic>
        <p:nvPicPr>
          <p:cNvPr id="20482"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217344" y="2200904"/>
            <a:ext cx="356616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39</a:t>
            </a:fld>
            <a:endParaRPr lang="en-US" dirty="0">
              <a:solidFill>
                <a:srgbClr val="1E0000"/>
              </a:solidFill>
            </a:endParaRPr>
          </a:p>
        </p:txBody>
      </p:sp>
    </p:spTree>
    <p:extLst>
      <p:ext uri="{BB962C8B-B14F-4D97-AF65-F5344CB8AC3E}">
        <p14:creationId xmlns:p14="http://schemas.microsoft.com/office/powerpoint/2010/main" val="218395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1CDE-FC20-0E05-EC52-35F241413D9F}"/>
              </a:ext>
            </a:extLst>
          </p:cNvPr>
          <p:cNvSpPr>
            <a:spLocks noGrp="1"/>
          </p:cNvSpPr>
          <p:nvPr>
            <p:ph type="title"/>
          </p:nvPr>
        </p:nvSpPr>
        <p:spPr/>
        <p:txBody>
          <a:bodyPr/>
          <a:lstStyle/>
          <a:p>
            <a:r>
              <a:rPr lang="en-US" dirty="0"/>
              <a:t>Background, cont.</a:t>
            </a:r>
          </a:p>
        </p:txBody>
      </p:sp>
      <p:sp>
        <p:nvSpPr>
          <p:cNvPr id="3" name="Content Placeholder 2">
            <a:extLst>
              <a:ext uri="{FF2B5EF4-FFF2-40B4-BE49-F238E27FC236}">
                <a16:creationId xmlns:a16="http://schemas.microsoft.com/office/drawing/2014/main" id="{B9B7F01E-F4AA-EEEC-CA23-1B5DBEF03C99}"/>
              </a:ext>
            </a:extLst>
          </p:cNvPr>
          <p:cNvSpPr>
            <a:spLocks noGrp="1"/>
          </p:cNvSpPr>
          <p:nvPr>
            <p:ph idx="1"/>
          </p:nvPr>
        </p:nvSpPr>
        <p:spPr>
          <a:xfrm>
            <a:off x="457198" y="1280160"/>
            <a:ext cx="11734801" cy="4809555"/>
          </a:xfrm>
        </p:spPr>
        <p:txBody>
          <a:bodyPr/>
          <a:lstStyle/>
          <a:p>
            <a:r>
              <a:rPr lang="en-US" dirty="0"/>
              <a:t>In North American grids there are identified modes that have names, examples include</a:t>
            </a:r>
          </a:p>
          <a:p>
            <a:pPr lvl="1"/>
            <a:r>
              <a:rPr lang="en-US" dirty="0"/>
              <a:t>WECC North-South A (NSA): Alberta vs System (0.20 to 0.30 Hz) (10 - 25% damping)</a:t>
            </a:r>
          </a:p>
          <a:p>
            <a:pPr lvl="1"/>
            <a:r>
              <a:rPr lang="en-US" dirty="0"/>
              <a:t>WECC North-South B (NSB): Alberta vs BC+N US vs S US (0.35 to 0.45 Hz) (5-10%)</a:t>
            </a:r>
          </a:p>
          <a:p>
            <a:pPr lvl="1"/>
            <a:r>
              <a:rPr lang="en-US" dirty="0"/>
              <a:t>WECC East-West A (EWA): Colorado + E. Wyoming vs System  (0.35 to 0.45 Hz)</a:t>
            </a:r>
          </a:p>
          <a:p>
            <a:pPr lvl="1"/>
            <a:r>
              <a:rPr lang="en-US" dirty="0"/>
              <a:t>WECC British Columbia A (BCA): BC vs N. US vs S. US (0.50 to 0.72 Hz)</a:t>
            </a:r>
          </a:p>
          <a:p>
            <a:pPr lvl="1"/>
            <a:r>
              <a:rPr lang="en-US" dirty="0"/>
              <a:t>WECC BCB W. edge vs System vs E. edge (0.60 to 0.72 Hz)</a:t>
            </a:r>
          </a:p>
          <a:p>
            <a:pPr lvl="1"/>
            <a:r>
              <a:rPr lang="en-US" dirty="0"/>
              <a:t>Eastern Interconnect (EI) Northeast vs South (NE-S) (0.15 to 0.22 Hz) (10 – 25%)</a:t>
            </a:r>
          </a:p>
          <a:p>
            <a:pPr lvl="1"/>
            <a:r>
              <a:rPr lang="en-US" dirty="0"/>
              <a:t>EI Northeast vs Midwest (NE-MW) (0.18 to 0.27 Hz) (10 – 25%)</a:t>
            </a:r>
          </a:p>
          <a:p>
            <a:r>
              <a:rPr lang="en-US" dirty="0"/>
              <a:t>If they exist, at a particular operating point a mode will have a frequency, a damping and a shape, with these values changing some as the operating point changes </a:t>
            </a:r>
          </a:p>
          <a:p>
            <a:pPr lvl="1"/>
            <a:endParaRPr lang="en-US" dirty="0"/>
          </a:p>
        </p:txBody>
      </p:sp>
      <p:sp>
        <p:nvSpPr>
          <p:cNvPr id="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a:t>
            </a:fld>
            <a:endParaRPr lang="en-US" dirty="0">
              <a:solidFill>
                <a:srgbClr val="1E0000"/>
              </a:solidFill>
            </a:endParaRPr>
          </a:p>
        </p:txBody>
      </p:sp>
    </p:spTree>
    <p:extLst>
      <p:ext uri="{BB962C8B-B14F-4D97-AF65-F5344CB8AC3E}">
        <p14:creationId xmlns:p14="http://schemas.microsoft.com/office/powerpoint/2010/main" val="449773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and Future Directions</a:t>
            </a:r>
          </a:p>
        </p:txBody>
      </p:sp>
      <p:sp>
        <p:nvSpPr>
          <p:cNvPr id="3" name="Content Placeholder 2"/>
          <p:cNvSpPr>
            <a:spLocks noGrp="1"/>
          </p:cNvSpPr>
          <p:nvPr>
            <p:ph idx="1"/>
          </p:nvPr>
        </p:nvSpPr>
        <p:spPr/>
        <p:txBody>
          <a:bodyPr/>
          <a:lstStyle/>
          <a:p>
            <a:r>
              <a:rPr lang="en-US" dirty="0"/>
              <a:t>Analyzing the dynamic respond of electric grids using the concept of modes has been a helpful approach for many years</a:t>
            </a:r>
          </a:p>
          <a:p>
            <a:r>
              <a:rPr lang="en-US" dirty="0"/>
              <a:t>The presentation used a measurement-based approach to test for the existence of modes in grids of sizes ranging from 2000 to 87,000 buses</a:t>
            </a:r>
          </a:p>
          <a:p>
            <a:r>
              <a:rPr lang="en-US" dirty="0"/>
              <a:t>There is good evidence for the existence of at least some distinct modes in the 2000 bus case and in the WECC; there is not strong evidence for the existence of such distinct modes in the EI, though there are certainly oscillations around the 0.21 to 0.27 Hz range with general patterns</a:t>
            </a:r>
          </a:p>
          <a:p>
            <a:r>
              <a:rPr lang="en-US" dirty="0"/>
              <a:t>Future work should 1) further explore the existence of modes, and look at if the modes are changing as more inverter-based resources are modeled, and 2) develop better large-scale synthetic grids with dynamics that mimic the complexity of the actual grids to allow broader research</a:t>
            </a:r>
          </a:p>
        </p:txBody>
      </p:sp>
      <p:sp>
        <p:nvSpPr>
          <p:cNvPr id="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40</a:t>
            </a:fld>
            <a:endParaRPr lang="en-US" dirty="0">
              <a:solidFill>
                <a:srgbClr val="1E0000"/>
              </a:solidFill>
            </a:endParaRPr>
          </a:p>
        </p:txBody>
      </p:sp>
    </p:spTree>
    <p:extLst>
      <p:ext uri="{BB962C8B-B14F-4D97-AF65-F5344CB8AC3E}">
        <p14:creationId xmlns:p14="http://schemas.microsoft.com/office/powerpoint/2010/main" val="2317064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Questions?  </a:t>
            </a:r>
          </a:p>
        </p:txBody>
      </p:sp>
      <p:sp>
        <p:nvSpPr>
          <p:cNvPr id="3"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41</a:t>
            </a:fld>
            <a:endParaRPr lang="en-US" dirty="0">
              <a:solidFill>
                <a:srgbClr val="1E0000"/>
              </a:solidFill>
            </a:endParaRPr>
          </a:p>
        </p:txBody>
      </p:sp>
      <p:pic>
        <p:nvPicPr>
          <p:cNvPr id="4" name="Picture 2">
            <a:extLst>
              <a:ext uri="{FF2B5EF4-FFF2-40B4-BE49-F238E27FC236}">
                <a16:creationId xmlns:a16="http://schemas.microsoft.com/office/drawing/2014/main" id="{5F86FA89-53CC-3119-AD2E-20895194044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97524" y="2044614"/>
            <a:ext cx="10259035" cy="44805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0784" y="1315529"/>
            <a:ext cx="10352514" cy="830997"/>
          </a:xfrm>
          <a:prstGeom prst="rect">
            <a:avLst/>
          </a:prstGeom>
          <a:solidFill>
            <a:schemeClr val="accent1">
              <a:lumMod val="10000"/>
              <a:lumOff val="90000"/>
            </a:schemeClr>
          </a:solidFill>
        </p:spPr>
        <p:txBody>
          <a:bodyPr wrap="none">
            <a:spAutoFit/>
          </a:bodyPr>
          <a:lstStyle/>
          <a:p>
            <a:r>
              <a:rPr lang="en-US" sz="2400" dirty="0"/>
              <a:t>Related papers are available at overbye.engr.tamu.edu/publications/ </a:t>
            </a:r>
          </a:p>
          <a:p>
            <a:r>
              <a:rPr lang="en-US" sz="2400" dirty="0"/>
              <a:t>(some of this works in our KPEC 2023 paper (number 3 in 2023 on the above site)</a:t>
            </a:r>
          </a:p>
        </p:txBody>
      </p:sp>
    </p:spTree>
    <p:extLst>
      <p:ext uri="{BB962C8B-B14F-4D97-AF65-F5344CB8AC3E}">
        <p14:creationId xmlns:p14="http://schemas.microsoft.com/office/powerpoint/2010/main" val="350434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cont.</a:t>
            </a:r>
          </a:p>
        </p:txBody>
      </p:sp>
      <p:sp>
        <p:nvSpPr>
          <p:cNvPr id="3" name="Content Placeholder 2"/>
          <p:cNvSpPr>
            <a:spLocks noGrp="1"/>
          </p:cNvSpPr>
          <p:nvPr>
            <p:ph idx="1"/>
          </p:nvPr>
        </p:nvSpPr>
        <p:spPr>
          <a:xfrm>
            <a:off x="457199" y="1280160"/>
            <a:ext cx="11619782" cy="4809555"/>
          </a:xfrm>
        </p:spPr>
        <p:txBody>
          <a:bodyPr/>
          <a:lstStyle/>
          <a:p>
            <a:r>
              <a:rPr lang="en-US" dirty="0"/>
              <a:t>Since the modes have been observed under many different conditions they have quite a bit of variability in their values. There could be two explanations for this, both of which are consistent with the observed results</a:t>
            </a:r>
          </a:p>
          <a:p>
            <a:pPr lvl="1"/>
            <a:r>
              <a:rPr lang="en-US" dirty="0"/>
              <a:t>One explanation: at a particular operating point the North American grids have a few well-defined modes, with each mode having a frequency, damping and shape. As long as a disturbance excites the mode, it should be observed. The goal is to find these modes</a:t>
            </a:r>
          </a:p>
          <a:p>
            <a:pPr lvl="1"/>
            <a:r>
              <a:rPr lang="en-US" dirty="0"/>
              <a:t>An alternative explanation: at a particular operating point the North American grids do not have a few well-defined modes. They certainly have oscillation patterns, but the frequency, damping and especially the shapes of these oscillations are disturbance dependent.</a:t>
            </a:r>
          </a:p>
          <a:p>
            <a:r>
              <a:rPr lang="en-US" dirty="0"/>
              <a:t> This presentation uses a simulation-based approach to try to answer this question. Simulations have lots of advantages, but the results are only as good as the simulation models</a:t>
            </a:r>
          </a:p>
        </p:txBody>
      </p:sp>
      <p:sp>
        <p:nvSpPr>
          <p:cNvPr id="4"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5</a:t>
            </a:fld>
            <a:endParaRPr lang="en-US" dirty="0">
              <a:solidFill>
                <a:srgbClr val="1E0000"/>
              </a:solidFill>
            </a:endParaRPr>
          </a:p>
        </p:txBody>
      </p:sp>
    </p:spTree>
    <p:extLst>
      <p:ext uri="{BB962C8B-B14F-4D97-AF65-F5344CB8AC3E}">
        <p14:creationId xmlns:p14="http://schemas.microsoft.com/office/powerpoint/2010/main" val="74989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Motivating Example 1</a:t>
            </a:r>
          </a:p>
        </p:txBody>
      </p:sp>
      <p:sp>
        <p:nvSpPr>
          <p:cNvPr id="3" name="Content Placeholder 2"/>
          <p:cNvSpPr>
            <a:spLocks noGrp="1"/>
          </p:cNvSpPr>
          <p:nvPr>
            <p:ph idx="1"/>
          </p:nvPr>
        </p:nvSpPr>
        <p:spPr>
          <a:xfrm>
            <a:off x="457199" y="1280160"/>
            <a:ext cx="11326305" cy="988587"/>
          </a:xfrm>
        </p:spPr>
        <p:txBody>
          <a:bodyPr/>
          <a:lstStyle/>
          <a:p>
            <a:r>
              <a:rPr lang="en-US" dirty="0"/>
              <a:t>Using a 2022 series, 25,000 bus WECC case at the same operating point for three different disturbances, the below modes are observed </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4229" r="50864"/>
          <a:stretch/>
        </p:blipFill>
        <p:spPr>
          <a:xfrm>
            <a:off x="357133" y="2882592"/>
            <a:ext cx="3291840" cy="365760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2490" r="51352"/>
          <a:stretch/>
        </p:blipFill>
        <p:spPr>
          <a:xfrm>
            <a:off x="3931920" y="2882592"/>
            <a:ext cx="3383280" cy="3657600"/>
          </a:xfrm>
          <a:prstGeom prst="rect">
            <a:avLst/>
          </a:prstGeom>
        </p:spPr>
      </p:pic>
      <p:sp>
        <p:nvSpPr>
          <p:cNvPr id="6" name="TextBox 6"/>
          <p:cNvSpPr txBox="1"/>
          <p:nvPr/>
        </p:nvSpPr>
        <p:spPr>
          <a:xfrm>
            <a:off x="915100" y="2103120"/>
            <a:ext cx="2494057" cy="830997"/>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Disturbance A,</a:t>
            </a:r>
            <a:br>
              <a:rPr lang="en-US" sz="2400" dirty="0">
                <a:solidFill>
                  <a:srgbClr val="1E0000"/>
                </a:solidFill>
                <a:latin typeface="Arial" panose="020B0604020202020204" pitchFamily="34" charset="0"/>
                <a:cs typeface="Arial" panose="020B0604020202020204" pitchFamily="34" charset="0"/>
              </a:rPr>
            </a:br>
            <a:r>
              <a:rPr lang="en-US" sz="2400" dirty="0">
                <a:solidFill>
                  <a:srgbClr val="1E0000"/>
                </a:solidFill>
                <a:latin typeface="Arial" panose="020B0604020202020204" pitchFamily="34" charset="0"/>
                <a:cs typeface="Arial" panose="020B0604020202020204" pitchFamily="34" charset="0"/>
              </a:rPr>
              <a:t>0.35 Hz, 12.6%</a:t>
            </a:r>
          </a:p>
        </p:txBody>
      </p:sp>
      <p:sp>
        <p:nvSpPr>
          <p:cNvPr id="7" name="TextBox 6"/>
          <p:cNvSpPr txBox="1"/>
          <p:nvPr/>
        </p:nvSpPr>
        <p:spPr>
          <a:xfrm>
            <a:off x="4293780" y="2103120"/>
            <a:ext cx="2494057" cy="830997"/>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Disturbance B, 0.34 Hz, 10.0%</a:t>
            </a:r>
          </a:p>
        </p:txBody>
      </p:sp>
      <p:sp>
        <p:nvSpPr>
          <p:cNvPr id="9" name="TextBox 8"/>
          <p:cNvSpPr txBox="1"/>
          <p:nvPr/>
        </p:nvSpPr>
        <p:spPr>
          <a:xfrm>
            <a:off x="7892764" y="2103120"/>
            <a:ext cx="2494057" cy="830997"/>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Disturbance C,</a:t>
            </a:r>
          </a:p>
          <a:p>
            <a:r>
              <a:rPr lang="en-US" sz="2400" dirty="0">
                <a:solidFill>
                  <a:srgbClr val="1E0000"/>
                </a:solidFill>
                <a:latin typeface="Arial" panose="020B0604020202020204" pitchFamily="34" charset="0"/>
                <a:cs typeface="Arial" panose="020B0604020202020204" pitchFamily="34" charset="0"/>
              </a:rPr>
              <a:t>0.37 Hz, 8.8%</a:t>
            </a: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l="2491" r="51351"/>
          <a:stretch/>
        </p:blipFill>
        <p:spPr>
          <a:xfrm>
            <a:off x="7677344" y="2878038"/>
            <a:ext cx="3383280" cy="3657600"/>
          </a:xfrm>
          <a:prstGeom prst="rect">
            <a:avLst/>
          </a:prstGeom>
        </p:spPr>
      </p:pic>
      <p:sp>
        <p:nvSpPr>
          <p:cNvPr id="12"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6</a:t>
            </a:fld>
            <a:endParaRPr lang="en-US" dirty="0">
              <a:solidFill>
                <a:srgbClr val="1E0000"/>
              </a:solidFill>
            </a:endParaRPr>
          </a:p>
        </p:txBody>
      </p:sp>
      <p:sp>
        <p:nvSpPr>
          <p:cNvPr id="13" name="TextBox 6"/>
          <p:cNvSpPr txBox="1"/>
          <p:nvPr/>
        </p:nvSpPr>
        <p:spPr>
          <a:xfrm>
            <a:off x="2162128" y="6116551"/>
            <a:ext cx="7809081" cy="461665"/>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What is required to say the grid has a particular mode? </a:t>
            </a:r>
          </a:p>
        </p:txBody>
      </p:sp>
    </p:spTree>
    <p:extLst>
      <p:ext uri="{BB962C8B-B14F-4D97-AF65-F5344CB8AC3E}">
        <p14:creationId xmlns:p14="http://schemas.microsoft.com/office/powerpoint/2010/main" val="261394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Motivating Example 2</a:t>
            </a:r>
          </a:p>
        </p:txBody>
      </p:sp>
      <p:sp>
        <p:nvSpPr>
          <p:cNvPr id="3" name="Content Placeholder 2"/>
          <p:cNvSpPr>
            <a:spLocks noGrp="1"/>
          </p:cNvSpPr>
          <p:nvPr>
            <p:ph idx="1"/>
          </p:nvPr>
        </p:nvSpPr>
        <p:spPr>
          <a:xfrm>
            <a:off x="457199" y="1280160"/>
            <a:ext cx="11326305" cy="652157"/>
          </a:xfrm>
        </p:spPr>
        <p:txBody>
          <a:bodyPr/>
          <a:lstStyle/>
          <a:p>
            <a:r>
              <a:rPr lang="en-US" dirty="0"/>
              <a:t>Same operating point as Example 1</a:t>
            </a:r>
          </a:p>
        </p:txBody>
      </p:sp>
      <p:sp>
        <p:nvSpPr>
          <p:cNvPr id="4" name="TextBox 6"/>
          <p:cNvSpPr txBox="1"/>
          <p:nvPr/>
        </p:nvSpPr>
        <p:spPr>
          <a:xfrm>
            <a:off x="915101" y="1718615"/>
            <a:ext cx="2494057" cy="830997"/>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Disturbance A,</a:t>
            </a:r>
          </a:p>
          <a:p>
            <a:r>
              <a:rPr lang="en-US" sz="2400" dirty="0">
                <a:solidFill>
                  <a:srgbClr val="1E0000"/>
                </a:solidFill>
                <a:latin typeface="Arial" panose="020B0604020202020204" pitchFamily="34" charset="0"/>
                <a:cs typeface="Arial" panose="020B0604020202020204" pitchFamily="34" charset="0"/>
              </a:rPr>
              <a:t>0.24 Hz, 15.5%</a:t>
            </a:r>
          </a:p>
        </p:txBody>
      </p:sp>
      <p:sp>
        <p:nvSpPr>
          <p:cNvPr id="5" name="TextBox 4"/>
          <p:cNvSpPr txBox="1"/>
          <p:nvPr/>
        </p:nvSpPr>
        <p:spPr>
          <a:xfrm>
            <a:off x="4293780" y="1729323"/>
            <a:ext cx="2494057" cy="830997"/>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Disturbance B, </a:t>
            </a:r>
          </a:p>
          <a:p>
            <a:r>
              <a:rPr lang="en-US" sz="2400" dirty="0">
                <a:solidFill>
                  <a:srgbClr val="1E0000"/>
                </a:solidFill>
                <a:latin typeface="Arial" panose="020B0604020202020204" pitchFamily="34" charset="0"/>
                <a:cs typeface="Arial" panose="020B0604020202020204" pitchFamily="34" charset="0"/>
              </a:rPr>
              <a:t>0.23 Hz, 11.6%</a:t>
            </a:r>
          </a:p>
        </p:txBody>
      </p:sp>
      <p:sp>
        <p:nvSpPr>
          <p:cNvPr id="6" name="TextBox 5"/>
          <p:cNvSpPr txBox="1"/>
          <p:nvPr/>
        </p:nvSpPr>
        <p:spPr>
          <a:xfrm>
            <a:off x="7892764" y="1718615"/>
            <a:ext cx="2372669" cy="830997"/>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Disturbance C, </a:t>
            </a:r>
            <a:br>
              <a:rPr lang="en-US" sz="2400" dirty="0">
                <a:solidFill>
                  <a:srgbClr val="1E0000"/>
                </a:solidFill>
                <a:latin typeface="Arial" panose="020B0604020202020204" pitchFamily="34" charset="0"/>
                <a:cs typeface="Arial" panose="020B0604020202020204" pitchFamily="34" charset="0"/>
              </a:rPr>
            </a:br>
            <a:r>
              <a:rPr lang="en-US" sz="2400" dirty="0">
                <a:solidFill>
                  <a:srgbClr val="1E0000"/>
                </a:solidFill>
                <a:latin typeface="Arial" panose="020B0604020202020204" pitchFamily="34" charset="0"/>
                <a:cs typeface="Arial" panose="020B0604020202020204" pitchFamily="34" charset="0"/>
              </a:rPr>
              <a:t>0.25 Hz, 5.0%</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2359" r="52737"/>
          <a:stretch/>
        </p:blipFill>
        <p:spPr>
          <a:xfrm>
            <a:off x="457200" y="2560320"/>
            <a:ext cx="3291840" cy="3657600"/>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l="2490" r="51352"/>
          <a:stretch/>
        </p:blipFill>
        <p:spPr>
          <a:xfrm>
            <a:off x="3959523" y="2560320"/>
            <a:ext cx="3383280" cy="3657600"/>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2490" r="51352"/>
          <a:stretch/>
        </p:blipFill>
        <p:spPr>
          <a:xfrm>
            <a:off x="7764763" y="2560320"/>
            <a:ext cx="3383280" cy="3657600"/>
          </a:xfrm>
          <a:prstGeom prst="rect">
            <a:avLst/>
          </a:prstGeom>
        </p:spPr>
      </p:pic>
      <p:sp>
        <p:nvSpPr>
          <p:cNvPr id="10" name="TextBox 6"/>
          <p:cNvSpPr txBox="1"/>
          <p:nvPr/>
        </p:nvSpPr>
        <p:spPr>
          <a:xfrm>
            <a:off x="101341" y="6107098"/>
            <a:ext cx="11840492" cy="707886"/>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rgbClr val="1E0000"/>
                </a:solidFill>
                <a:latin typeface="Arial" panose="020B0604020202020204" pitchFamily="34" charset="0"/>
                <a:cs typeface="Arial" panose="020B0604020202020204" pitchFamily="34" charset="0"/>
              </a:rPr>
              <a:t>The results for these two examples are showing fairly consistent modes; these are the best observed ones in the WECC simulations</a:t>
            </a:r>
          </a:p>
        </p:txBody>
      </p:sp>
      <p:sp>
        <p:nvSpPr>
          <p:cNvPr id="11"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7</a:t>
            </a:fld>
            <a:endParaRPr lang="en-US" dirty="0">
              <a:solidFill>
                <a:srgbClr val="1E0000"/>
              </a:solidFill>
            </a:endParaRPr>
          </a:p>
        </p:txBody>
      </p:sp>
    </p:spTree>
    <p:extLst>
      <p:ext uri="{BB962C8B-B14F-4D97-AF65-F5344CB8AC3E}">
        <p14:creationId xmlns:p14="http://schemas.microsoft.com/office/powerpoint/2010/main" val="137354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Motivating Example: WECC Disturbance Movie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867655" y="1423567"/>
            <a:ext cx="5933281" cy="4680592"/>
          </a:xfrm>
        </p:spPr>
      </p:pic>
      <p:pic>
        <p:nvPicPr>
          <p:cNvPr id="717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
          <a:stretch/>
        </p:blipFill>
        <p:spPr bwMode="auto">
          <a:xfrm>
            <a:off x="336429" y="1423567"/>
            <a:ext cx="5296619" cy="4904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8</a:t>
            </a:fld>
            <a:endParaRPr lang="en-US" dirty="0">
              <a:solidFill>
                <a:srgbClr val="1E0000"/>
              </a:solidFill>
            </a:endParaRPr>
          </a:p>
        </p:txBody>
      </p:sp>
    </p:spTree>
    <p:extLst>
      <p:ext uri="{BB962C8B-B14F-4D97-AF65-F5344CB8AC3E}">
        <p14:creationId xmlns:p14="http://schemas.microsoft.com/office/powerpoint/2010/main" val="417692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Signals and Oscillations</a:t>
            </a:r>
          </a:p>
        </p:txBody>
      </p:sp>
      <p:sp>
        <p:nvSpPr>
          <p:cNvPr id="3" name="Content Placeholder 2"/>
          <p:cNvSpPr>
            <a:spLocks noGrp="1"/>
          </p:cNvSpPr>
          <p:nvPr>
            <p:ph idx="1"/>
          </p:nvPr>
        </p:nvSpPr>
        <p:spPr/>
        <p:txBody>
          <a:bodyPr>
            <a:normAutofit/>
          </a:bodyPr>
          <a:lstStyle/>
          <a:p>
            <a:r>
              <a:rPr lang="en-US" dirty="0"/>
              <a:t>The term “signal,” which has several definitions</a:t>
            </a:r>
          </a:p>
          <a:p>
            <a:pPr lvl="1"/>
            <a:r>
              <a:rPr lang="en-US" dirty="0"/>
              <a:t>A definition from Merriam-Webster is “A detectable physical quantity or impulse by which messages or information can be transmitted.”</a:t>
            </a:r>
          </a:p>
          <a:p>
            <a:pPr lvl="1"/>
            <a:r>
              <a:rPr lang="en-US" dirty="0"/>
              <a:t>A common electrical engineering definition is “any time-varying quantity”</a:t>
            </a:r>
          </a:p>
          <a:p>
            <a:r>
              <a:rPr lang="en-US" dirty="0"/>
              <a:t>The focus is on signals associated with electric grid oscillations</a:t>
            </a:r>
          </a:p>
          <a:p>
            <a:r>
              <a:rPr lang="en-US" dirty="0"/>
              <a:t>An oscillation is just a repetitive motion that can be either undamped, positively damped (decaying with time) or negatively damped </a:t>
            </a:r>
          </a:p>
          <a:p>
            <a:r>
              <a:rPr lang="en-US" dirty="0"/>
              <a:t>If the oscillation can be written as a sinusoid then</a:t>
            </a:r>
          </a:p>
          <a:p>
            <a:endParaRPr lang="en-US" dirty="0"/>
          </a:p>
          <a:p>
            <a:endParaRPr lang="en-US" dirty="0"/>
          </a:p>
          <a:p>
            <a:endParaRPr lang="en-US" dirty="0"/>
          </a:p>
          <a:p>
            <a:r>
              <a:rPr lang="en-US" dirty="0"/>
              <a:t>With damping </a:t>
            </a:r>
          </a:p>
          <a:p>
            <a:endParaRPr lang="en-US" dirty="0"/>
          </a:p>
          <a:p>
            <a:endParaRPr lang="en-US" dirty="0"/>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881989" y="4765141"/>
            <a:ext cx="5006975" cy="1274763"/>
          </a:xfrm>
          <a:prstGeom prst="rect">
            <a:avLst/>
          </a:prstGeom>
        </p:spPr>
      </p:pic>
      <p:pic>
        <p:nvPicPr>
          <p:cNvPr id="5" name="Picture 4"/>
          <p:cNvPicPr/>
          <p:nvPr/>
        </p:nvPicPr>
        <p:blipFill>
          <a:blip r:embed="rId3" cstate="screen">
            <a:extLst>
              <a:ext uri="{28A0092B-C50C-407E-A947-70E740481C1C}">
                <a14:useLocalDpi xmlns:a14="http://schemas.microsoft.com/office/drawing/2010/main"/>
              </a:ext>
            </a:extLst>
          </a:blip>
          <a:stretch>
            <a:fillRect/>
          </a:stretch>
        </p:blipFill>
        <p:spPr>
          <a:xfrm>
            <a:off x="3304635" y="5975731"/>
            <a:ext cx="1752600" cy="867042"/>
          </a:xfrm>
          <a:prstGeom prst="rect">
            <a:avLst/>
          </a:prstGeom>
        </p:spPr>
      </p:pic>
      <p:sp>
        <p:nvSpPr>
          <p:cNvPr id="6" name="TextBox 6"/>
          <p:cNvSpPr txBox="1"/>
          <p:nvPr/>
        </p:nvSpPr>
        <p:spPr>
          <a:xfrm>
            <a:off x="6580932" y="4942157"/>
            <a:ext cx="4849068" cy="1569660"/>
          </a:xfrm>
          <a:prstGeom prst="rect">
            <a:avLst/>
          </a:prstGeom>
          <a:solidFill>
            <a:srgbClr val="FFD4D4"/>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E0000"/>
                </a:solidFill>
                <a:latin typeface="Arial" panose="020B0604020202020204" pitchFamily="34" charset="0"/>
                <a:cs typeface="Arial" panose="020B0604020202020204" pitchFamily="34" charset="0"/>
              </a:rPr>
              <a:t>The percent damping is just the damping ratio multiplied by 100; goal is to have sufficient positive damping</a:t>
            </a:r>
          </a:p>
        </p:txBody>
      </p:sp>
      <p:sp>
        <p:nvSpPr>
          <p:cNvPr id="7" name="Slide Number Placeholder 1">
            <a:extLst>
              <a:ext uri="{FF2B5EF4-FFF2-40B4-BE49-F238E27FC236}">
                <a16:creationId xmlns:a16="http://schemas.microsoft.com/office/drawing/2014/main" id="{EFE46F06-C20D-9867-B0D1-5C5983B1F67E}"/>
              </a:ext>
            </a:extLst>
          </p:cNvPr>
          <p:cNvSpPr>
            <a:spLocks noGrp="1"/>
          </p:cNvSpPr>
          <p:nvPr>
            <p:ph type="sldNum" sz="quarter" idx="4"/>
          </p:nvPr>
        </p:nvSpPr>
        <p:spPr>
          <a:xfrm>
            <a:off x="11125200" y="6324600"/>
            <a:ext cx="838200" cy="457200"/>
          </a:xfrm>
        </p:spPr>
        <p:txBody>
          <a:bodyPr/>
          <a:lstStyle/>
          <a:p>
            <a:pPr>
              <a:defRPr/>
            </a:pPr>
            <a:fld id="{F6D20532-61D7-47D0-903F-227F7C48AD34}" type="slidenum">
              <a:rPr lang="en-US" smtClean="0">
                <a:solidFill>
                  <a:srgbClr val="1E0000"/>
                </a:solidFill>
              </a:rPr>
              <a:pPr>
                <a:defRPr/>
              </a:pPr>
              <a:t>9</a:t>
            </a:fld>
            <a:endParaRPr lang="en-US" dirty="0">
              <a:solidFill>
                <a:srgbClr val="1E0000"/>
              </a:solidFill>
            </a:endParaRPr>
          </a:p>
        </p:txBody>
      </p:sp>
    </p:spTree>
    <p:extLst>
      <p:ext uri="{BB962C8B-B14F-4D97-AF65-F5344CB8AC3E}">
        <p14:creationId xmlns:p14="http://schemas.microsoft.com/office/powerpoint/2010/main" val="1483501980"/>
      </p:ext>
    </p:extLst>
  </p:cSld>
  <p:clrMapOvr>
    <a:masterClrMapping/>
  </p:clrMapOvr>
</p:sld>
</file>

<file path=ppt/theme/theme1.xml><?xml version="1.0" encoding="utf-8"?>
<a:theme xmlns:a="http://schemas.openxmlformats.org/drawingml/2006/main" name="Office Theme">
  <a:themeElements>
    <a:clrScheme name="TAMU Palette">
      <a:dk1>
        <a:srgbClr val="332C2C"/>
      </a:dk1>
      <a:lt1>
        <a:sysClr val="window" lastClr="FFFFFF"/>
      </a:lt1>
      <a:dk2>
        <a:srgbClr val="565252"/>
      </a:dk2>
      <a:lt2>
        <a:srgbClr val="D9D9D9"/>
      </a:lt2>
      <a:accent1>
        <a:srgbClr val="500000"/>
      </a:accent1>
      <a:accent2>
        <a:srgbClr val="1D3362"/>
      </a:accent2>
      <a:accent3>
        <a:srgbClr val="FFFFFF"/>
      </a:accent3>
      <a:accent4>
        <a:srgbClr val="D0D0D0"/>
      </a:accent4>
      <a:accent5>
        <a:srgbClr val="444040"/>
      </a:accent5>
      <a:accent6>
        <a:srgbClr val="000000"/>
      </a:accent6>
      <a:hlink>
        <a:srgbClr val="500000"/>
      </a:hlink>
      <a:folHlink>
        <a:srgbClr val="B0AFA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4930</TotalTime>
  <Words>3376</Words>
  <Application>Microsoft Office PowerPoint</Application>
  <PresentationFormat>Widescreen</PresentationFormat>
  <Paragraphs>258</Paragraphs>
  <Slides>41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Arial</vt:lpstr>
      <vt:lpstr>Calibri</vt:lpstr>
      <vt:lpstr>Symbol</vt:lpstr>
      <vt:lpstr>Times New Roman</vt:lpstr>
      <vt:lpstr>Office Theme</vt:lpstr>
      <vt:lpstr>Equation</vt:lpstr>
      <vt:lpstr>Do North American Electric Grids have Distinct Inter-Area Electro-Mechanical Oscillation Modes? </vt:lpstr>
      <vt:lpstr>Overview </vt:lpstr>
      <vt:lpstr>Background</vt:lpstr>
      <vt:lpstr>Background, cont.</vt:lpstr>
      <vt:lpstr>Background, cont.</vt:lpstr>
      <vt:lpstr>Motivating Example 1</vt:lpstr>
      <vt:lpstr>Motivating Example 2</vt:lpstr>
      <vt:lpstr>Motivating Example: WECC Disturbance Movie</vt:lpstr>
      <vt:lpstr>Signals and Oscillations</vt:lpstr>
      <vt:lpstr>Power System Oscillations</vt:lpstr>
      <vt:lpstr>Electric Grid Small Signal Analysis and Modes</vt:lpstr>
      <vt:lpstr>Electric Grid Small Signal Analysis</vt:lpstr>
      <vt:lpstr>Linear System Modes and Electric Grids</vt:lpstr>
      <vt:lpstr>Electric Grids are Non-linear Systems</vt:lpstr>
      <vt:lpstr>Measurement-Based Modal Analysis</vt:lpstr>
      <vt:lpstr>The Iterative Matrix Pencil (IMP) Method </vt:lpstr>
      <vt:lpstr>Approach: Use Ring-down to Test for Modes</vt:lpstr>
      <vt:lpstr>A Simulation-Based Approach</vt:lpstr>
      <vt:lpstr>2000 Bus Synthetic Grid Example</vt:lpstr>
      <vt:lpstr>2000 Bus Example (1239 MW Gen at 7098 Outage)</vt:lpstr>
      <vt:lpstr>Aside: Show  Graphs with Lots of Curves</vt:lpstr>
      <vt:lpstr>Using the Iterative Matrix Pencil to Get the Modes</vt:lpstr>
      <vt:lpstr>Modal Analysis Form</vt:lpstr>
      <vt:lpstr>2000 Bus 0.36 Hz Mode</vt:lpstr>
      <vt:lpstr>GDV Mode Visualization (Includes All 2000 Buses)</vt:lpstr>
      <vt:lpstr>Quantifying the Error</vt:lpstr>
      <vt:lpstr>Other disturbances looking at 0.36 Hz Oscillation</vt:lpstr>
      <vt:lpstr>Far West Texas Forced Oscillation Movie</vt:lpstr>
      <vt:lpstr>Making a Movie in PowerWorld </vt:lpstr>
      <vt:lpstr>Making a Movie in PowerWorld, cont.</vt:lpstr>
      <vt:lpstr>North American Eastern Interconnect Examples</vt:lpstr>
      <vt:lpstr>A Particular Focus is on Distinct Mode Existence</vt:lpstr>
      <vt:lpstr>EI New England Generator Outage </vt:lpstr>
      <vt:lpstr>New England Disturbance Movie</vt:lpstr>
      <vt:lpstr>Iterative Matrix Pencil (IMP) Analysis</vt:lpstr>
      <vt:lpstr>IMP Analysis of Potential 0.27 Hz Mode</vt:lpstr>
      <vt:lpstr>IMP Analysis of Mississippi and Florida </vt:lpstr>
      <vt:lpstr>IMP New England, Just Frequency Change</vt:lpstr>
      <vt:lpstr>New England 0.27 Hz Forced Oscillation</vt:lpstr>
      <vt:lpstr>Conclusion and Future Directions</vt:lpstr>
      <vt:lpstr>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Overbye, Thomas J</cp:lastModifiedBy>
  <cp:revision>408</cp:revision>
  <dcterms:created xsi:type="dcterms:W3CDTF">2012-12-04T20:42:30Z</dcterms:created>
  <dcterms:modified xsi:type="dcterms:W3CDTF">2023-06-21T19:44:17Z</dcterms:modified>
</cp:coreProperties>
</file>