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0"/>
  </p:notesMasterIdLst>
  <p:handoutMasterIdLst>
    <p:handoutMasterId r:id="rId41"/>
  </p:handoutMasterIdLst>
  <p:sldIdLst>
    <p:sldId id="258" r:id="rId2"/>
    <p:sldId id="369" r:id="rId3"/>
    <p:sldId id="464" r:id="rId4"/>
    <p:sldId id="425" r:id="rId5"/>
    <p:sldId id="426"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9" r:id="rId28"/>
    <p:sldId id="450" r:id="rId29"/>
    <p:sldId id="451" r:id="rId30"/>
    <p:sldId id="452" r:id="rId31"/>
    <p:sldId id="453" r:id="rId32"/>
    <p:sldId id="454" r:id="rId33"/>
    <p:sldId id="455" r:id="rId34"/>
    <p:sldId id="457" r:id="rId35"/>
    <p:sldId id="458" r:id="rId36"/>
    <p:sldId id="459" r:id="rId37"/>
    <p:sldId id="460" r:id="rId38"/>
    <p:sldId id="477" r:id="rId39"/>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08" d="100"/>
          <a:sy n="108" d="100"/>
        </p:scale>
        <p:origin x="118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dirty="0"/>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dirty="0"/>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8/24/2023</a:t>
            </a:fld>
            <a:endParaRPr lang="en-US" dirty="0"/>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dirty="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dirty="0"/>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23863" y="704850"/>
            <a:ext cx="6254750" cy="3519488"/>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27DD81DE-3129-4D26-A818-BACF2AD0E2B1}" type="slidenum">
              <a:rPr lang="en-US" altLang="en-US" sz="1200"/>
              <a:pPr eaLnBrk="1" hangingPunct="1"/>
              <a:t>19</a:t>
            </a:fld>
            <a:endParaRPr lang="en-US" altLang="en-US" sz="1200" dirty="0"/>
          </a:p>
        </p:txBody>
      </p:sp>
    </p:spTree>
    <p:extLst>
      <p:ext uri="{BB962C8B-B14F-4D97-AF65-F5344CB8AC3E}">
        <p14:creationId xmlns:p14="http://schemas.microsoft.com/office/powerpoint/2010/main" val="358051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23863" y="704850"/>
            <a:ext cx="6254750" cy="3519488"/>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1452C927-495E-49B2-80CF-63D250367758}"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06588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23863" y="704850"/>
            <a:ext cx="6254750" cy="3519488"/>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B056F52D-FCB1-4C78-99D7-E77269D2B98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78598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23863" y="704850"/>
            <a:ext cx="6254750" cy="3519488"/>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27279D17-9A1E-4AAC-A357-EEFEEB979AE3}"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07964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23863" y="704850"/>
            <a:ext cx="6254750" cy="3519488"/>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1F3E6262-B355-4E84-A0AC-0FDEB8448957}" type="slidenum">
              <a:rPr lang="en-US" altLang="en-US" sz="1200"/>
              <a:pPr eaLnBrk="1" hangingPunct="1"/>
              <a:t>27</a:t>
            </a:fld>
            <a:endParaRPr lang="en-US" altLang="en-US" sz="1200" dirty="0"/>
          </a:p>
        </p:txBody>
      </p:sp>
    </p:spTree>
    <p:extLst>
      <p:ext uri="{BB962C8B-B14F-4D97-AF65-F5344CB8AC3E}">
        <p14:creationId xmlns:p14="http://schemas.microsoft.com/office/powerpoint/2010/main" val="264210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23863" y="704850"/>
            <a:ext cx="6254750" cy="3519488"/>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31EF3554-010F-415C-89AA-30D85EBDEECC}" type="slidenum">
              <a:rPr lang="en-US" altLang="en-US" sz="1200"/>
              <a:pPr eaLnBrk="1" hangingPunct="1"/>
              <a:t>28</a:t>
            </a:fld>
            <a:endParaRPr lang="en-US" altLang="en-US" sz="1200" dirty="0"/>
          </a:p>
        </p:txBody>
      </p:sp>
    </p:spTree>
    <p:extLst>
      <p:ext uri="{BB962C8B-B14F-4D97-AF65-F5344CB8AC3E}">
        <p14:creationId xmlns:p14="http://schemas.microsoft.com/office/powerpoint/2010/main" val="266376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23863" y="704850"/>
            <a:ext cx="6254750" cy="3519488"/>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30869103-595D-4A96-8CAE-959CB9F9165B}"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15259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6664" t="20001" r="7619" b="26667"/>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944BAF8A-9CC6-62A2-54F7-C24F151886FE}"/>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a:extLst>
              <a:ext uri="{FF2B5EF4-FFF2-40B4-BE49-F238E27FC236}">
                <a16:creationId xmlns:a16="http://schemas.microsoft.com/office/drawing/2014/main" id="{52158CF1-806E-08C0-4B67-3FD1522E2EDD}"/>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4" name="Rectangle 6">
            <a:extLst>
              <a:ext uri="{FF2B5EF4-FFF2-40B4-BE49-F238E27FC236}">
                <a16:creationId xmlns:a16="http://schemas.microsoft.com/office/drawing/2014/main" id="{F8C7A3B8-7FFE-559C-B277-4DD0C57A898A}"/>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3048000"/>
            <a:ext cx="119888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sz="2800" baseline="0" dirty="0">
              <a:solidFill>
                <a:srgbClr val="1E0000"/>
              </a:solidFill>
            </a:endParaRPr>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0"/>
            <a:ext cx="115824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39952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3A671416-D9DB-B758-F540-170C7A952317}"/>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3048000"/>
            <a:ext cx="119888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sz="2800" baseline="0" dirty="0">
              <a:solidFill>
                <a:srgbClr val="1E0000"/>
              </a:solidFill>
            </a:endParaRPr>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55680" cy="1066800"/>
          </a:xfrm>
        </p:spPr>
        <p:txBody>
          <a:bodyPr/>
          <a:lstStyle>
            <a:lvl1pPr algn="l">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39952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11356848" y="6324600"/>
            <a:ext cx="7112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dirty="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42" r:id="rId6"/>
    <p:sldLayoutId id="2147483743" r:id="rId7"/>
    <p:sldLayoutId id="2147483736" r:id="rId8"/>
    <p:sldLayoutId id="2147483737" r:id="rId9"/>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2.bin"/><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3.bin"/><Relationship Id="rId1" Type="http://schemas.openxmlformats.org/officeDocument/2006/relationships/slideLayout" Target="../slideLayouts/slideLayout5.xml"/><Relationship Id="rId6" Type="http://schemas.openxmlformats.org/officeDocument/2006/relationships/oleObject" Target="../embeddings/oleObject15.bin"/><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667</a:t>
            </a:r>
            <a:br>
              <a:rPr lang="en-US" altLang="en-US" dirty="0"/>
            </a:br>
            <a:r>
              <a:rPr lang="en-US" altLang="en-US" dirty="0"/>
              <a:t>Power System Stability</a:t>
            </a:r>
          </a:p>
        </p:txBody>
      </p:sp>
      <p:sp>
        <p:nvSpPr>
          <p:cNvPr id="6" name="Rectangle 5"/>
          <p:cNvSpPr/>
          <p:nvPr/>
        </p:nvSpPr>
        <p:spPr>
          <a:xfrm>
            <a:off x="1828800" y="1752601"/>
            <a:ext cx="8686800" cy="1668149"/>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 Numeric Solution of Differential Equations</a:t>
            </a:r>
          </a:p>
          <a:p>
            <a:pPr algn="ctr"/>
            <a:r>
              <a:rPr lang="en-US" sz="3200" b="1" kern="0" dirty="0">
                <a:solidFill>
                  <a:srgbClr val="1E0000"/>
                </a:solidFill>
                <a:latin typeface="Arial" pitchFamily="34" charset="0"/>
                <a:cs typeface="Arial" pitchFamily="34" charset="0"/>
              </a:rPr>
              <a:t> </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Power Flow Versus Dynamics</a:t>
            </a:r>
          </a:p>
        </p:txBody>
      </p:sp>
      <p:sp>
        <p:nvSpPr>
          <p:cNvPr id="3" name="Content Placeholder 2"/>
          <p:cNvSpPr>
            <a:spLocks noGrp="1"/>
          </p:cNvSpPr>
          <p:nvPr>
            <p:ph idx="1"/>
          </p:nvPr>
        </p:nvSpPr>
        <p:spPr/>
        <p:txBody>
          <a:bodyPr/>
          <a:lstStyle/>
          <a:p>
            <a:r>
              <a:rPr lang="en-US" altLang="en-US" dirty="0">
                <a:solidFill>
                  <a:srgbClr val="1E0000"/>
                </a:solidFill>
              </a:rPr>
              <a:t>The power flow is used to determine a quasi steady-state operating condition for a power system</a:t>
            </a:r>
          </a:p>
          <a:p>
            <a:pPr lvl="1"/>
            <a:r>
              <a:rPr lang="en-US" altLang="en-US" dirty="0">
                <a:solidFill>
                  <a:srgbClr val="1E0000"/>
                </a:solidFill>
              </a:rPr>
              <a:t>Goal is to solve a set of algebraic equations </a:t>
            </a:r>
            <a:r>
              <a:rPr lang="en-US" altLang="en-US" b="1" dirty="0">
                <a:solidFill>
                  <a:srgbClr val="1E0000"/>
                </a:solidFill>
              </a:rPr>
              <a:t>g(x) </a:t>
            </a:r>
            <a:r>
              <a:rPr lang="en-US" altLang="en-US" dirty="0">
                <a:solidFill>
                  <a:srgbClr val="1E0000"/>
                </a:solidFill>
              </a:rPr>
              <a:t>=</a:t>
            </a:r>
            <a:r>
              <a:rPr lang="en-US" altLang="en-US" b="1" dirty="0">
                <a:solidFill>
                  <a:srgbClr val="1E0000"/>
                </a:solidFill>
              </a:rPr>
              <a:t> 0</a:t>
            </a:r>
          </a:p>
          <a:p>
            <a:pPr lvl="1"/>
            <a:r>
              <a:rPr lang="en-US" altLang="en-US" dirty="0">
                <a:solidFill>
                  <a:srgbClr val="1E0000"/>
                </a:solidFill>
              </a:rPr>
              <a:t>Models employed reflect the steady-state assumption, such as generator PV buses, constant power loads, LTC transformers</a:t>
            </a:r>
          </a:p>
          <a:p>
            <a:r>
              <a:rPr lang="en-US" dirty="0">
                <a:solidFill>
                  <a:srgbClr val="1E0000"/>
                </a:solidFill>
              </a:rPr>
              <a:t>Dynamic analysis is used to determine how the system changes with time, usually after some disturbance perturbs it away from a quasi-steady state equilibrium point </a:t>
            </a:r>
          </a:p>
        </p:txBody>
      </p:sp>
      <p:sp>
        <p:nvSpPr>
          <p:cNvPr id="5" name="Slide Number Placeholder 1">
            <a:extLst>
              <a:ext uri="{FF2B5EF4-FFF2-40B4-BE49-F238E27FC236}">
                <a16:creationId xmlns:a16="http://schemas.microsoft.com/office/drawing/2014/main" id="{F22EE9D1-74FB-619F-6998-1CD1380E215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20698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Example: Transient Stability</a:t>
            </a:r>
          </a:p>
        </p:txBody>
      </p:sp>
      <p:sp>
        <p:nvSpPr>
          <p:cNvPr id="3" name="Content Placeholder 2"/>
          <p:cNvSpPr>
            <a:spLocks noGrp="1"/>
          </p:cNvSpPr>
          <p:nvPr>
            <p:ph idx="1"/>
          </p:nvPr>
        </p:nvSpPr>
        <p:spPr>
          <a:xfrm>
            <a:off x="457200" y="1280160"/>
            <a:ext cx="10820400" cy="3733800"/>
          </a:xfrm>
        </p:spPr>
        <p:txBody>
          <a:bodyPr/>
          <a:lstStyle/>
          <a:p>
            <a:r>
              <a:rPr lang="en-US" altLang="en-US" dirty="0">
                <a:solidFill>
                  <a:srgbClr val="1E0000"/>
                </a:solidFill>
              </a:rPr>
              <a:t>Transient stability is used to determine whether following a disturbance (contingency) the power system returns to a steady-state operating point</a:t>
            </a:r>
          </a:p>
          <a:p>
            <a:pPr lvl="1"/>
            <a:r>
              <a:rPr lang="en-US" altLang="en-US" dirty="0">
                <a:solidFill>
                  <a:srgbClr val="1E0000"/>
                </a:solidFill>
              </a:rPr>
              <a:t>Goal is to solve a set of differential and algebraic equations, d</a:t>
            </a:r>
            <a:r>
              <a:rPr lang="en-US" altLang="en-US" b="1" dirty="0">
                <a:solidFill>
                  <a:srgbClr val="1E0000"/>
                </a:solidFill>
              </a:rPr>
              <a:t>x</a:t>
            </a:r>
            <a:r>
              <a:rPr lang="en-US" altLang="en-US" dirty="0">
                <a:solidFill>
                  <a:srgbClr val="1E0000"/>
                </a:solidFill>
              </a:rPr>
              <a:t>/dt = </a:t>
            </a:r>
            <a:r>
              <a:rPr lang="en-US" altLang="en-US" b="1" dirty="0">
                <a:solidFill>
                  <a:srgbClr val="1E0000"/>
                </a:solidFill>
              </a:rPr>
              <a:t>f</a:t>
            </a:r>
            <a:r>
              <a:rPr lang="en-US" altLang="en-US" dirty="0">
                <a:solidFill>
                  <a:srgbClr val="1E0000"/>
                </a:solidFill>
              </a:rPr>
              <a:t>(</a:t>
            </a:r>
            <a:r>
              <a:rPr lang="en-US" altLang="en-US" b="1" dirty="0">
                <a:solidFill>
                  <a:srgbClr val="1E0000"/>
                </a:solidFill>
              </a:rPr>
              <a:t>x</a:t>
            </a:r>
            <a:r>
              <a:rPr lang="en-US" altLang="en-US" dirty="0">
                <a:solidFill>
                  <a:srgbClr val="1E0000"/>
                </a:solidFill>
              </a:rPr>
              <a:t>,</a:t>
            </a:r>
            <a:r>
              <a:rPr lang="en-US" altLang="en-US" b="1" dirty="0">
                <a:solidFill>
                  <a:srgbClr val="1E0000"/>
                </a:solidFill>
              </a:rPr>
              <a:t>y</a:t>
            </a:r>
            <a:r>
              <a:rPr lang="en-US" altLang="en-US" dirty="0">
                <a:solidFill>
                  <a:srgbClr val="1E0000"/>
                </a:solidFill>
              </a:rPr>
              <a:t>), </a:t>
            </a:r>
            <a:r>
              <a:rPr lang="en-US" altLang="en-US" b="1" dirty="0">
                <a:solidFill>
                  <a:srgbClr val="1E0000"/>
                </a:solidFill>
              </a:rPr>
              <a:t>g</a:t>
            </a:r>
            <a:r>
              <a:rPr lang="en-US" altLang="en-US" dirty="0">
                <a:solidFill>
                  <a:srgbClr val="1E0000"/>
                </a:solidFill>
              </a:rPr>
              <a:t>(</a:t>
            </a:r>
            <a:r>
              <a:rPr lang="en-US" altLang="en-US" b="1" dirty="0">
                <a:solidFill>
                  <a:srgbClr val="1E0000"/>
                </a:solidFill>
              </a:rPr>
              <a:t>x</a:t>
            </a:r>
            <a:r>
              <a:rPr lang="en-US" altLang="en-US" dirty="0">
                <a:solidFill>
                  <a:srgbClr val="1E0000"/>
                </a:solidFill>
              </a:rPr>
              <a:t>,</a:t>
            </a:r>
            <a:r>
              <a:rPr lang="en-US" altLang="en-US" b="1" dirty="0">
                <a:solidFill>
                  <a:srgbClr val="1E0000"/>
                </a:solidFill>
              </a:rPr>
              <a:t>y</a:t>
            </a:r>
            <a:r>
              <a:rPr lang="en-US" altLang="en-US" dirty="0">
                <a:solidFill>
                  <a:srgbClr val="1E0000"/>
                </a:solidFill>
              </a:rPr>
              <a:t>) = </a:t>
            </a:r>
            <a:r>
              <a:rPr lang="en-US" altLang="en-US" b="1" dirty="0">
                <a:solidFill>
                  <a:srgbClr val="1E0000"/>
                </a:solidFill>
              </a:rPr>
              <a:t>0</a:t>
            </a:r>
          </a:p>
          <a:p>
            <a:pPr lvl="1"/>
            <a:r>
              <a:rPr lang="en-US" altLang="en-US" dirty="0">
                <a:solidFill>
                  <a:srgbClr val="1E0000"/>
                </a:solidFill>
              </a:rPr>
              <a:t>Starts in steady-state, and hopefully returns to steady-state.</a:t>
            </a:r>
          </a:p>
          <a:p>
            <a:pPr lvl="1"/>
            <a:r>
              <a:rPr lang="en-US" altLang="en-US" dirty="0">
                <a:solidFill>
                  <a:srgbClr val="1E0000"/>
                </a:solidFill>
              </a:rPr>
              <a:t>Models reflect the transient stability time frame (up to dozens of seconds), with some values assumed to be slow enough to hold constant (LTC tap changing), while others are still fast enough to treat as algebraic (synchronous machine stator dynamics, voltage source converter dynamics).</a:t>
            </a:r>
          </a:p>
        </p:txBody>
      </p:sp>
      <p:sp>
        <p:nvSpPr>
          <p:cNvPr id="5" name="Slide Number Placeholder 1">
            <a:extLst>
              <a:ext uri="{FF2B5EF4-FFF2-40B4-BE49-F238E27FC236}">
                <a16:creationId xmlns:a16="http://schemas.microsoft.com/office/drawing/2014/main" id="{9D197157-2209-C938-DD9B-7D7C2197A92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189181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9848"/>
          </a:xfrm>
        </p:spPr>
        <p:txBody>
          <a:bodyPr/>
          <a:lstStyle/>
          <a:p>
            <a:r>
              <a:rPr lang="en-US" dirty="0">
                <a:solidFill>
                  <a:srgbClr val="1E0000"/>
                </a:solidFill>
              </a:rPr>
              <a:t>Interactive Simulation: PowerWorld Dynamics Studio (DS)</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956603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E2D875EA-EDE5-953A-2850-C8C6A3D9394A}"/>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309375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185F-BBBF-40F4-A915-9ABA918B46C9}"/>
              </a:ext>
            </a:extLst>
          </p:cNvPr>
          <p:cNvSpPr>
            <a:spLocks noGrp="1"/>
          </p:cNvSpPr>
          <p:nvPr>
            <p:ph type="title"/>
          </p:nvPr>
        </p:nvSpPr>
        <p:spPr/>
        <p:txBody>
          <a:bodyPr/>
          <a:lstStyle/>
          <a:p>
            <a:r>
              <a:rPr lang="en-US" dirty="0">
                <a:solidFill>
                  <a:srgbClr val="1E0000"/>
                </a:solidFill>
              </a:rPr>
              <a:t>Power System Stability Terms</a:t>
            </a:r>
          </a:p>
        </p:txBody>
      </p:sp>
      <p:sp>
        <p:nvSpPr>
          <p:cNvPr id="3" name="Content Placeholder 2">
            <a:extLst>
              <a:ext uri="{FF2B5EF4-FFF2-40B4-BE49-F238E27FC236}">
                <a16:creationId xmlns:a16="http://schemas.microsoft.com/office/drawing/2014/main" id="{0B193363-0270-4812-9AEC-F167F4B70471}"/>
              </a:ext>
            </a:extLst>
          </p:cNvPr>
          <p:cNvSpPr>
            <a:spLocks noGrp="1"/>
          </p:cNvSpPr>
          <p:nvPr>
            <p:ph idx="1"/>
          </p:nvPr>
        </p:nvSpPr>
        <p:spPr/>
        <p:txBody>
          <a:bodyPr/>
          <a:lstStyle/>
          <a:p>
            <a:r>
              <a:rPr lang="en-US" dirty="0">
                <a:solidFill>
                  <a:srgbClr val="1E0000"/>
                </a:solidFill>
              </a:rPr>
              <a:t>Terms continue to evolve, but a good reference is [1]; image shows Figure 4 from this reference</a:t>
            </a:r>
          </a:p>
        </p:txBody>
      </p:sp>
      <p:sp>
        <p:nvSpPr>
          <p:cNvPr id="5" name="Rectangle 4">
            <a:extLst>
              <a:ext uri="{FF2B5EF4-FFF2-40B4-BE49-F238E27FC236}">
                <a16:creationId xmlns:a16="http://schemas.microsoft.com/office/drawing/2014/main" id="{4A781FC7-D11D-4A8E-A3D8-D0D025B7C9C0}"/>
              </a:ext>
            </a:extLst>
          </p:cNvPr>
          <p:cNvSpPr/>
          <p:nvPr/>
        </p:nvSpPr>
        <p:spPr>
          <a:xfrm>
            <a:off x="381000" y="6019800"/>
            <a:ext cx="10744200" cy="523220"/>
          </a:xfrm>
          <a:prstGeom prst="rect">
            <a:avLst/>
          </a:prstGeom>
        </p:spPr>
        <p:txBody>
          <a:bodyPr wrap="square">
            <a:spAutoFit/>
          </a:bodyPr>
          <a:lstStyle/>
          <a:p>
            <a:r>
              <a:rPr lang="en-US" sz="1400" dirty="0">
                <a:solidFill>
                  <a:srgbClr val="1E0000"/>
                </a:solidFill>
              </a:rPr>
              <a:t>[1] IEEE/PES Power System Dynamic Performance Committee,  “Stability definitions and characterization of dynamic behavior in systems with high penetration of power electronic interfaced technologies”, PES-TR77, April 2020</a:t>
            </a:r>
          </a:p>
        </p:txBody>
      </p:sp>
      <p:pic>
        <p:nvPicPr>
          <p:cNvPr id="8" name="Picture 7"/>
          <p:cNvPicPr>
            <a:picLocks noChangeAspect="1"/>
          </p:cNvPicPr>
          <p:nvPr/>
        </p:nvPicPr>
        <p:blipFill>
          <a:blip r:embed="rId2"/>
          <a:stretch>
            <a:fillRect/>
          </a:stretch>
        </p:blipFill>
        <p:spPr>
          <a:xfrm>
            <a:off x="1371600" y="2148840"/>
            <a:ext cx="8486776" cy="3676940"/>
          </a:xfrm>
          <a:prstGeom prst="rect">
            <a:avLst/>
          </a:prstGeom>
        </p:spPr>
      </p:pic>
      <p:sp>
        <p:nvSpPr>
          <p:cNvPr id="4" name="Slide Number Placeholder 1">
            <a:extLst>
              <a:ext uri="{FF2B5EF4-FFF2-40B4-BE49-F238E27FC236}">
                <a16:creationId xmlns:a16="http://schemas.microsoft.com/office/drawing/2014/main" id="{98E48E22-F7E4-B854-033A-8B659416A73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116118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Physical Structure Power System Components</a:t>
            </a:r>
            <a:endParaRPr lang="en-US" dirty="0">
              <a:solidFill>
                <a:srgbClr val="1E0000"/>
              </a:solidFill>
            </a:endParaRPr>
          </a:p>
        </p:txBody>
      </p:sp>
      <p:sp>
        <p:nvSpPr>
          <p:cNvPr id="7" name="Content Placeholder 2"/>
          <p:cNvSpPr>
            <a:spLocks noGrp="1"/>
          </p:cNvSpPr>
          <p:nvPr>
            <p:ph idx="1"/>
          </p:nvPr>
        </p:nvSpPr>
        <p:spPr>
          <a:xfrm>
            <a:off x="381000" y="6151083"/>
            <a:ext cx="6324600" cy="474216"/>
          </a:xfrm>
        </p:spPr>
        <p:txBody>
          <a:bodyPr/>
          <a:lstStyle/>
          <a:p>
            <a:pPr algn="ctr">
              <a:buFontTx/>
              <a:buNone/>
            </a:pPr>
            <a:r>
              <a:rPr lang="en-US" altLang="en-US" sz="1800" dirty="0">
                <a:solidFill>
                  <a:srgbClr val="1E0000"/>
                </a:solidFill>
              </a:rPr>
              <a:t>    P. Sauer and M. Pai, </a:t>
            </a:r>
            <a:r>
              <a:rPr lang="en-US" altLang="en-US" sz="1800" i="1" dirty="0">
                <a:solidFill>
                  <a:srgbClr val="1E0000"/>
                </a:solidFill>
              </a:rPr>
              <a:t>Power System Dynamics and Stability</a:t>
            </a:r>
            <a:endParaRPr lang="en-US" altLang="en-US" sz="1800" dirty="0">
              <a:solidFill>
                <a:srgbClr val="1E0000"/>
              </a:solidFill>
            </a:endParaRPr>
          </a:p>
        </p:txBody>
      </p:sp>
      <p:pic>
        <p:nvPicPr>
          <p:cNvPr id="82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2082"/>
            <a:ext cx="10591800" cy="444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4">
            <a:extLst>
              <a:ext uri="{FF2B5EF4-FFF2-40B4-BE49-F238E27FC236}">
                <a16:creationId xmlns:a16="http://schemas.microsoft.com/office/drawing/2014/main" id="{620CAA09-20B9-C15A-7F87-3C3588FDABA5}"/>
              </a:ext>
            </a:extLst>
          </p:cNvPr>
          <p:cNvSpPr txBox="1">
            <a:spLocks noChangeArrowheads="1"/>
          </p:cNvSpPr>
          <p:nvPr/>
        </p:nvSpPr>
        <p:spPr bwMode="auto">
          <a:xfrm>
            <a:off x="9421004" y="1394709"/>
            <a:ext cx="2313796" cy="1200329"/>
          </a:xfrm>
          <a:prstGeom prst="rect">
            <a:avLst/>
          </a:prstGeom>
          <a:solidFill>
            <a:schemeClr val="accent3">
              <a:lumMod val="9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rPr>
              <a:t>We’ll also be covering wind and solar!</a:t>
            </a:r>
          </a:p>
        </p:txBody>
      </p:sp>
      <p:sp>
        <p:nvSpPr>
          <p:cNvPr id="5" name="Slide Number Placeholder 1">
            <a:extLst>
              <a:ext uri="{FF2B5EF4-FFF2-40B4-BE49-F238E27FC236}">
                <a16:creationId xmlns:a16="http://schemas.microsoft.com/office/drawing/2014/main" id="{B0496458-A257-FA7B-1308-81F2B961170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165224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Physical Structure Power System Components</a:t>
            </a:r>
            <a:endParaRPr lang="en-US" dirty="0">
              <a:solidFill>
                <a:srgbClr val="1E0000"/>
              </a:solidFill>
            </a:endParaRPr>
          </a:p>
        </p:txBody>
      </p:sp>
      <p:grpSp>
        <p:nvGrpSpPr>
          <p:cNvPr id="6" name="Group 5"/>
          <p:cNvGrpSpPr/>
          <p:nvPr/>
        </p:nvGrpSpPr>
        <p:grpSpPr>
          <a:xfrm>
            <a:off x="685800" y="1447800"/>
            <a:ext cx="9296400" cy="4383881"/>
            <a:chOff x="457200" y="1824038"/>
            <a:chExt cx="8153400" cy="3586162"/>
          </a:xfrm>
        </p:grpSpPr>
        <p:sp>
          <p:nvSpPr>
            <p:cNvPr id="7" name="Freeform 50"/>
            <p:cNvSpPr>
              <a:spLocks/>
            </p:cNvSpPr>
            <p:nvPr/>
          </p:nvSpPr>
          <p:spPr bwMode="auto">
            <a:xfrm>
              <a:off x="3790950" y="2281238"/>
              <a:ext cx="2457450" cy="2209800"/>
            </a:xfrm>
            <a:custGeom>
              <a:avLst/>
              <a:gdLst>
                <a:gd name="T0" fmla="*/ 2457450 w 2457450"/>
                <a:gd name="T1" fmla="*/ 3487154 h 2133600"/>
                <a:gd name="T2" fmla="*/ 2457450 w 2457450"/>
                <a:gd name="T3" fmla="*/ 2366288 h 2133600"/>
                <a:gd name="T4" fmla="*/ 2228850 w 2457450"/>
                <a:gd name="T5" fmla="*/ 2404935 h 2133600"/>
                <a:gd name="T6" fmla="*/ 2228850 w 2457450"/>
                <a:gd name="T7" fmla="*/ 0 h 2133600"/>
                <a:gd name="T8" fmla="*/ 0 w 2457450"/>
                <a:gd name="T9" fmla="*/ 0 h 2133600"/>
                <a:gd name="T10" fmla="*/ 19050 w 2457450"/>
                <a:gd name="T11" fmla="*/ 3487154 h 2133600"/>
                <a:gd name="T12" fmla="*/ 2457450 w 2457450"/>
                <a:gd name="T13" fmla="*/ 3487154 h 2133600"/>
                <a:gd name="T14" fmla="*/ 0 60000 65536"/>
                <a:gd name="T15" fmla="*/ 0 60000 65536"/>
                <a:gd name="T16" fmla="*/ 0 60000 65536"/>
                <a:gd name="T17" fmla="*/ 0 60000 65536"/>
                <a:gd name="T18" fmla="*/ 0 60000 65536"/>
                <a:gd name="T19" fmla="*/ 0 60000 65536"/>
                <a:gd name="T20" fmla="*/ 0 60000 65536"/>
                <a:gd name="T21" fmla="*/ 0 w 2457450"/>
                <a:gd name="T22" fmla="*/ 0 h 2133600"/>
                <a:gd name="T23" fmla="*/ 2457450 w 2457450"/>
                <a:gd name="T24" fmla="*/ 2133600 h 2133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7450" h="2133600">
                  <a:moveTo>
                    <a:pt x="2457450" y="2133600"/>
                  </a:moveTo>
                  <a:lnTo>
                    <a:pt x="2457450" y="1447800"/>
                  </a:lnTo>
                  <a:lnTo>
                    <a:pt x="2228850" y="1471448"/>
                  </a:lnTo>
                  <a:lnTo>
                    <a:pt x="2228850" y="0"/>
                  </a:lnTo>
                  <a:lnTo>
                    <a:pt x="0" y="0"/>
                  </a:lnTo>
                  <a:lnTo>
                    <a:pt x="19050" y="2133600"/>
                  </a:lnTo>
                  <a:lnTo>
                    <a:pt x="2457450" y="2133600"/>
                  </a:lnTo>
                </a:path>
              </a:pathLst>
            </a:custGeom>
            <a:solidFill>
              <a:srgbClr val="FFCCFF"/>
            </a:solidFill>
            <a:ln>
              <a:noFill/>
            </a:ln>
            <a:extLst>
              <a:ext uri="{91240B29-F687-4F45-9708-019B960494DF}">
                <a14:hiddenLine xmlns:a14="http://schemas.microsoft.com/office/drawing/2010/main" w="12700" cap="flat" cmpd="sng" algn="ctr">
                  <a:solidFill>
                    <a:srgbClr val="000000"/>
                  </a:solidFill>
                  <a:prstDash val="solid"/>
                  <a:round/>
                  <a:headEnd type="none" w="sm" len="sm"/>
                  <a:tailEnd type="none" w="sm" len="sm"/>
                </a14:hiddenLine>
              </a:ext>
            </a:extLst>
          </p:spPr>
          <p:txBody>
            <a:bodyPr wrap="none"/>
            <a:lstStyle/>
            <a:p>
              <a:endParaRPr lang="en-US" sz="2800" dirty="0"/>
            </a:p>
          </p:txBody>
        </p:sp>
        <p:sp>
          <p:nvSpPr>
            <p:cNvPr id="8" name="Rectangle 128"/>
            <p:cNvSpPr>
              <a:spLocks noChangeArrowheads="1"/>
            </p:cNvSpPr>
            <p:nvPr/>
          </p:nvSpPr>
          <p:spPr bwMode="auto">
            <a:xfrm>
              <a:off x="6172200" y="2357438"/>
              <a:ext cx="990600" cy="1371600"/>
            </a:xfrm>
            <a:prstGeom prst="rect">
              <a:avLst/>
            </a:prstGeom>
            <a:solidFill>
              <a:srgbClr val="D1B2E8"/>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400" dirty="0"/>
            </a:p>
          </p:txBody>
        </p:sp>
        <p:sp>
          <p:nvSpPr>
            <p:cNvPr id="9" name="Rectangle 126"/>
            <p:cNvSpPr>
              <a:spLocks noChangeArrowheads="1"/>
            </p:cNvSpPr>
            <p:nvPr/>
          </p:nvSpPr>
          <p:spPr bwMode="auto">
            <a:xfrm>
              <a:off x="7543800" y="2357438"/>
              <a:ext cx="1066800" cy="1371600"/>
            </a:xfrm>
            <a:prstGeom prst="rect">
              <a:avLst/>
            </a:prstGeom>
            <a:solidFill>
              <a:srgbClr val="CCFFCC"/>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400" dirty="0"/>
            </a:p>
          </p:txBody>
        </p:sp>
        <p:sp>
          <p:nvSpPr>
            <p:cNvPr id="10" name="Rectangle 118"/>
            <p:cNvSpPr>
              <a:spLocks noChangeArrowheads="1"/>
            </p:cNvSpPr>
            <p:nvPr/>
          </p:nvSpPr>
          <p:spPr bwMode="auto">
            <a:xfrm>
              <a:off x="7543800" y="3805238"/>
              <a:ext cx="1066800" cy="1295400"/>
            </a:xfrm>
            <a:prstGeom prst="rect">
              <a:avLst/>
            </a:prstGeom>
            <a:solidFill>
              <a:srgbClr val="CCFF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400" dirty="0"/>
            </a:p>
          </p:txBody>
        </p:sp>
        <p:sp>
          <p:nvSpPr>
            <p:cNvPr id="11" name="Rectangle 10"/>
            <p:cNvSpPr/>
            <p:nvPr/>
          </p:nvSpPr>
          <p:spPr bwMode="auto">
            <a:xfrm>
              <a:off x="1371600" y="3119438"/>
              <a:ext cx="2667000" cy="2286000"/>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sz="2800" dirty="0"/>
            </a:p>
          </p:txBody>
        </p:sp>
        <p:sp>
          <p:nvSpPr>
            <p:cNvPr id="12" name="Rectangle 95"/>
            <p:cNvSpPr>
              <a:spLocks noChangeArrowheads="1"/>
            </p:cNvSpPr>
            <p:nvPr/>
          </p:nvSpPr>
          <p:spPr bwMode="auto">
            <a:xfrm>
              <a:off x="4419600" y="2662238"/>
              <a:ext cx="1524000" cy="10668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400" dirty="0"/>
            </a:p>
          </p:txBody>
        </p:sp>
        <p:sp>
          <p:nvSpPr>
            <p:cNvPr id="13" name="Rectangle 96"/>
            <p:cNvSpPr>
              <a:spLocks noChangeArrowheads="1"/>
            </p:cNvSpPr>
            <p:nvPr/>
          </p:nvSpPr>
          <p:spPr bwMode="auto">
            <a:xfrm>
              <a:off x="4495800" y="3805238"/>
              <a:ext cx="1447800" cy="914400"/>
            </a:xfrm>
            <a:prstGeom prst="rect">
              <a:avLst/>
            </a:prstGeom>
            <a:solidFill>
              <a:srgbClr val="FFCC99"/>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400" dirty="0"/>
            </a:p>
          </p:txBody>
        </p:sp>
        <p:sp>
          <p:nvSpPr>
            <p:cNvPr id="14" name="TextBox 9"/>
            <p:cNvSpPr txBox="1">
              <a:spLocks noChangeArrowheads="1"/>
            </p:cNvSpPr>
            <p:nvPr/>
          </p:nvSpPr>
          <p:spPr bwMode="auto">
            <a:xfrm>
              <a:off x="4572000" y="3886200"/>
              <a:ext cx="1295400" cy="369888"/>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Generator</a:t>
              </a:r>
            </a:p>
          </p:txBody>
        </p:sp>
        <p:sp>
          <p:nvSpPr>
            <p:cNvPr id="15" name="TextBox 16"/>
            <p:cNvSpPr txBox="1">
              <a:spLocks noChangeArrowheads="1"/>
            </p:cNvSpPr>
            <p:nvPr/>
          </p:nvSpPr>
          <p:spPr bwMode="auto">
            <a:xfrm>
              <a:off x="4572000" y="314483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Voltage Control</a:t>
              </a:r>
              <a:endParaRPr lang="en-US" altLang="en-US" sz="1600" i="1" baseline="-25000" dirty="0"/>
            </a:p>
          </p:txBody>
        </p:sp>
        <p:sp>
          <p:nvSpPr>
            <p:cNvPr id="16" name="TextBox 17"/>
            <p:cNvSpPr txBox="1">
              <a:spLocks noChangeArrowheads="1"/>
            </p:cNvSpPr>
            <p:nvPr/>
          </p:nvSpPr>
          <p:spPr bwMode="auto">
            <a:xfrm>
              <a:off x="6934200" y="4719638"/>
              <a:ext cx="609600"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P, Q</a:t>
              </a:r>
              <a:endParaRPr lang="en-US" sz="1800" i="1" baseline="-25000" dirty="0">
                <a:solidFill>
                  <a:schemeClr val="accent6"/>
                </a:solidFill>
              </a:endParaRPr>
            </a:p>
          </p:txBody>
        </p:sp>
        <p:sp>
          <p:nvSpPr>
            <p:cNvPr id="17" name="TextBox 39"/>
            <p:cNvSpPr txBox="1">
              <a:spLocks noChangeArrowheads="1"/>
            </p:cNvSpPr>
            <p:nvPr/>
          </p:nvSpPr>
          <p:spPr bwMode="auto">
            <a:xfrm>
              <a:off x="6172200" y="3886200"/>
              <a:ext cx="1066800" cy="369888"/>
            </a:xfrm>
            <a:prstGeom prst="rect">
              <a:avLst/>
            </a:prstGeom>
            <a:solidFill>
              <a:schemeClr val="bg1">
                <a:lumMod val="95000"/>
              </a:schemeClr>
            </a:solidFill>
            <a:ln w="19050">
              <a:solidFill>
                <a:schemeClr val="tx1"/>
              </a:solidFill>
              <a:miter lim="800000"/>
              <a:headEnd/>
              <a:tailEnd/>
            </a:ln>
          </p:spPr>
          <p:txBody>
            <a:bodyPr wrap="square">
              <a:spAutoFit/>
            </a:bodyPr>
            <a:lstStyle/>
            <a:p>
              <a:pPr>
                <a:buClr>
                  <a:srgbClr val="000000"/>
                </a:buClr>
                <a:buSzPct val="100000"/>
                <a:buFont typeface="Times New Roman" pitchFamily="18" charset="0"/>
                <a:buNone/>
                <a:defRPr/>
              </a:pPr>
              <a:r>
                <a:rPr lang="en-US" sz="1800" dirty="0"/>
                <a:t>Network</a:t>
              </a:r>
            </a:p>
          </p:txBody>
        </p:sp>
        <p:sp>
          <p:nvSpPr>
            <p:cNvPr id="18" name="TextBox 40"/>
            <p:cNvSpPr txBox="1">
              <a:spLocks noChangeArrowheads="1"/>
            </p:cNvSpPr>
            <p:nvPr/>
          </p:nvSpPr>
          <p:spPr bwMode="auto">
            <a:xfrm>
              <a:off x="6172200" y="3119438"/>
              <a:ext cx="99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Network control</a:t>
              </a:r>
              <a:endParaRPr lang="en-US" altLang="en-US" sz="1600" i="1" baseline="-25000" dirty="0"/>
            </a:p>
          </p:txBody>
        </p:sp>
        <p:sp>
          <p:nvSpPr>
            <p:cNvPr id="19" name="TextBox 42"/>
            <p:cNvSpPr txBox="1">
              <a:spLocks noChangeArrowheads="1"/>
            </p:cNvSpPr>
            <p:nvPr/>
          </p:nvSpPr>
          <p:spPr bwMode="auto">
            <a:xfrm>
              <a:off x="7620000" y="3886200"/>
              <a:ext cx="914400" cy="369888"/>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Loads</a:t>
              </a:r>
            </a:p>
          </p:txBody>
        </p:sp>
        <p:sp>
          <p:nvSpPr>
            <p:cNvPr id="20" name="TextBox 43"/>
            <p:cNvSpPr txBox="1">
              <a:spLocks noChangeArrowheads="1"/>
            </p:cNvSpPr>
            <p:nvPr/>
          </p:nvSpPr>
          <p:spPr bwMode="auto">
            <a:xfrm>
              <a:off x="76200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Load control</a:t>
              </a:r>
              <a:endParaRPr lang="en-US" altLang="en-US" sz="1600" i="1" baseline="-25000" dirty="0"/>
            </a:p>
          </p:txBody>
        </p:sp>
        <p:sp>
          <p:nvSpPr>
            <p:cNvPr id="21" name="TextBox 45"/>
            <p:cNvSpPr txBox="1">
              <a:spLocks noChangeArrowheads="1"/>
            </p:cNvSpPr>
            <p:nvPr/>
          </p:nvSpPr>
          <p:spPr bwMode="auto">
            <a:xfrm>
              <a:off x="457200" y="3733800"/>
              <a:ext cx="914400" cy="646113"/>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Fuel </a:t>
              </a:r>
            </a:p>
            <a:p>
              <a:pPr>
                <a:buClr>
                  <a:srgbClr val="000000"/>
                </a:buClr>
                <a:buSzPct val="100000"/>
                <a:buFont typeface="Times New Roman" pitchFamily="18" charset="0"/>
                <a:buNone/>
                <a:defRPr/>
              </a:pPr>
              <a:r>
                <a:rPr lang="en-US" sz="1800" dirty="0"/>
                <a:t>Source</a:t>
              </a:r>
            </a:p>
          </p:txBody>
        </p:sp>
        <p:sp>
          <p:nvSpPr>
            <p:cNvPr id="22" name="TextBox 46"/>
            <p:cNvSpPr txBox="1">
              <a:spLocks noChangeArrowheads="1"/>
            </p:cNvSpPr>
            <p:nvPr/>
          </p:nvSpPr>
          <p:spPr bwMode="auto">
            <a:xfrm>
              <a:off x="4572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Supply control</a:t>
              </a:r>
              <a:endParaRPr lang="en-US" altLang="en-US" sz="1600" i="1" baseline="-25000" dirty="0"/>
            </a:p>
          </p:txBody>
        </p:sp>
        <p:sp>
          <p:nvSpPr>
            <p:cNvPr id="23" name="TextBox 48"/>
            <p:cNvSpPr txBox="1">
              <a:spLocks noChangeArrowheads="1"/>
            </p:cNvSpPr>
            <p:nvPr/>
          </p:nvSpPr>
          <p:spPr bwMode="auto">
            <a:xfrm>
              <a:off x="1676400" y="3733800"/>
              <a:ext cx="1143000" cy="646113"/>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Furnace and Boiler</a:t>
              </a:r>
            </a:p>
          </p:txBody>
        </p:sp>
        <p:sp>
          <p:nvSpPr>
            <p:cNvPr id="24" name="TextBox 49"/>
            <p:cNvSpPr txBox="1">
              <a:spLocks noChangeArrowheads="1"/>
            </p:cNvSpPr>
            <p:nvPr/>
          </p:nvSpPr>
          <p:spPr bwMode="auto">
            <a:xfrm>
              <a:off x="1676400" y="3144838"/>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Pressure control</a:t>
              </a:r>
              <a:endParaRPr lang="en-US" altLang="en-US" sz="1600" i="1" baseline="-25000" dirty="0"/>
            </a:p>
          </p:txBody>
        </p:sp>
        <p:sp>
          <p:nvSpPr>
            <p:cNvPr id="25" name="TextBox 51"/>
            <p:cNvSpPr txBox="1">
              <a:spLocks noChangeArrowheads="1"/>
            </p:cNvSpPr>
            <p:nvPr/>
          </p:nvSpPr>
          <p:spPr bwMode="auto">
            <a:xfrm>
              <a:off x="3048000" y="3886200"/>
              <a:ext cx="1066800" cy="369888"/>
            </a:xfrm>
            <a:prstGeom prst="rect">
              <a:avLst/>
            </a:prstGeom>
            <a:solidFill>
              <a:schemeClr val="bg1">
                <a:lumMod val="95000"/>
              </a:schemeClr>
            </a:solidFill>
            <a:ln w="19050">
              <a:solidFill>
                <a:schemeClr val="tx1"/>
              </a:solidFill>
              <a:miter lim="800000"/>
              <a:headEnd/>
              <a:tailEnd/>
            </a:ln>
          </p:spPr>
          <p:txBody>
            <a:bodyPr wrap="square">
              <a:spAutoFit/>
            </a:bodyPr>
            <a:lstStyle/>
            <a:p>
              <a:pPr>
                <a:buClr>
                  <a:srgbClr val="000000"/>
                </a:buClr>
                <a:buSzPct val="100000"/>
                <a:buFont typeface="Times New Roman" pitchFamily="18" charset="0"/>
                <a:buNone/>
                <a:defRPr/>
              </a:pPr>
              <a:r>
                <a:rPr lang="en-US" sz="1800" dirty="0"/>
                <a:t>Turbine</a:t>
              </a:r>
            </a:p>
          </p:txBody>
        </p:sp>
        <p:sp>
          <p:nvSpPr>
            <p:cNvPr id="26" name="TextBox 52"/>
            <p:cNvSpPr txBox="1">
              <a:spLocks noChangeArrowheads="1"/>
            </p:cNvSpPr>
            <p:nvPr/>
          </p:nvSpPr>
          <p:spPr bwMode="auto">
            <a:xfrm>
              <a:off x="30480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dirty="0"/>
                <a:t>Speed control</a:t>
              </a:r>
              <a:endParaRPr lang="en-US" altLang="en-US" sz="1600" i="1" baseline="-25000" dirty="0"/>
            </a:p>
          </p:txBody>
        </p:sp>
        <p:sp>
          <p:nvSpPr>
            <p:cNvPr id="27" name="TextBox 53"/>
            <p:cNvSpPr txBox="1">
              <a:spLocks noChangeArrowheads="1"/>
            </p:cNvSpPr>
            <p:nvPr/>
          </p:nvSpPr>
          <p:spPr bwMode="auto">
            <a:xfrm>
              <a:off x="5791200" y="4719638"/>
              <a:ext cx="609600"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V, I</a:t>
              </a:r>
              <a:endParaRPr lang="en-US" sz="1800" i="1" baseline="-25000" dirty="0">
                <a:solidFill>
                  <a:schemeClr val="accent6"/>
                </a:solidFill>
              </a:endParaRPr>
            </a:p>
          </p:txBody>
        </p:sp>
        <p:sp>
          <p:nvSpPr>
            <p:cNvPr id="28" name="TextBox 54"/>
            <p:cNvSpPr txBox="1">
              <a:spLocks noChangeArrowheads="1"/>
            </p:cNvSpPr>
            <p:nvPr/>
          </p:nvSpPr>
          <p:spPr bwMode="auto">
            <a:xfrm>
              <a:off x="4038600" y="4730750"/>
              <a:ext cx="1028700" cy="369888"/>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defRPr/>
              </a:pPr>
              <a:r>
                <a:rPr lang="en-US" sz="1800" i="1" dirty="0">
                  <a:solidFill>
                    <a:schemeClr val="accent6"/>
                  </a:solidFill>
                </a:rPr>
                <a:t>Torque</a:t>
              </a:r>
              <a:endParaRPr lang="en-US" sz="1800" i="1" baseline="-25000" dirty="0">
                <a:solidFill>
                  <a:schemeClr val="accent6"/>
                </a:solidFill>
              </a:endParaRPr>
            </a:p>
          </p:txBody>
        </p:sp>
        <p:sp>
          <p:nvSpPr>
            <p:cNvPr id="29" name="TextBox 55"/>
            <p:cNvSpPr txBox="1">
              <a:spLocks noChangeArrowheads="1"/>
            </p:cNvSpPr>
            <p:nvPr/>
          </p:nvSpPr>
          <p:spPr bwMode="auto">
            <a:xfrm>
              <a:off x="2590800" y="4730750"/>
              <a:ext cx="1143000" cy="369888"/>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defRPr/>
              </a:pPr>
              <a:r>
                <a:rPr lang="en-US" sz="1800" i="1" dirty="0">
                  <a:solidFill>
                    <a:schemeClr val="accent6"/>
                  </a:solidFill>
                </a:rPr>
                <a:t>Steam</a:t>
              </a:r>
              <a:endParaRPr lang="en-US" sz="1800" i="1" baseline="-25000" dirty="0">
                <a:solidFill>
                  <a:schemeClr val="accent6"/>
                </a:solidFill>
              </a:endParaRPr>
            </a:p>
          </p:txBody>
        </p:sp>
        <p:sp>
          <p:nvSpPr>
            <p:cNvPr id="30" name="TextBox 56"/>
            <p:cNvSpPr txBox="1">
              <a:spLocks noChangeArrowheads="1"/>
            </p:cNvSpPr>
            <p:nvPr/>
          </p:nvSpPr>
          <p:spPr bwMode="auto">
            <a:xfrm>
              <a:off x="1295400" y="4730750"/>
              <a:ext cx="838200" cy="3698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Fuel</a:t>
              </a:r>
              <a:endParaRPr lang="en-US" sz="1800" i="1" baseline="-25000" dirty="0">
                <a:solidFill>
                  <a:schemeClr val="accent6"/>
                </a:solidFill>
              </a:endParaRPr>
            </a:p>
          </p:txBody>
        </p:sp>
        <p:cxnSp>
          <p:nvCxnSpPr>
            <p:cNvPr id="31" name="Straight Connector 58"/>
            <p:cNvCxnSpPr>
              <a:cxnSpLocks noChangeShapeType="1"/>
            </p:cNvCxnSpPr>
            <p:nvPr/>
          </p:nvCxnSpPr>
          <p:spPr bwMode="auto">
            <a:xfrm rot="5400000">
              <a:off x="3280569" y="2982119"/>
              <a:ext cx="2011362" cy="0"/>
            </a:xfrm>
            <a:prstGeom prst="line">
              <a:avLst/>
            </a:prstGeom>
            <a:noFill/>
            <a:ln w="2857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32" name="TextBox 75"/>
            <p:cNvSpPr txBox="1">
              <a:spLocks noChangeArrowheads="1"/>
            </p:cNvSpPr>
            <p:nvPr/>
          </p:nvSpPr>
          <p:spPr bwMode="auto">
            <a:xfrm>
              <a:off x="4800600" y="18240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dirty="0"/>
                <a:t>Electrical System</a:t>
              </a:r>
              <a:endParaRPr lang="en-US" altLang="en-US" sz="2400" baseline="-25000" dirty="0"/>
            </a:p>
          </p:txBody>
        </p:sp>
        <p:sp>
          <p:nvSpPr>
            <p:cNvPr id="33" name="TextBox 76"/>
            <p:cNvSpPr txBox="1">
              <a:spLocks noChangeArrowheads="1"/>
            </p:cNvSpPr>
            <p:nvPr/>
          </p:nvSpPr>
          <p:spPr bwMode="auto">
            <a:xfrm>
              <a:off x="1371600" y="18240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dirty="0"/>
                <a:t>Mechanical System</a:t>
              </a:r>
              <a:endParaRPr lang="en-US" altLang="en-US" sz="2400" baseline="-25000" dirty="0"/>
            </a:p>
          </p:txBody>
        </p:sp>
        <p:cxnSp>
          <p:nvCxnSpPr>
            <p:cNvPr id="34" name="Straight Arrow Connector 78"/>
            <p:cNvCxnSpPr>
              <a:cxnSpLocks noChangeShapeType="1"/>
              <a:stCxn id="33" idx="3"/>
              <a:endCxn id="32" idx="1"/>
            </p:cNvCxnSpPr>
            <p:nvPr/>
          </p:nvCxnSpPr>
          <p:spPr bwMode="auto">
            <a:xfrm>
              <a:off x="3810000" y="2055813"/>
              <a:ext cx="990600" cy="1587"/>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5" name="Straight Arrow Connector 80"/>
            <p:cNvCxnSpPr>
              <a:cxnSpLocks noChangeShapeType="1"/>
              <a:stCxn id="21" idx="3"/>
              <a:endCxn id="23" idx="1"/>
            </p:cNvCxnSpPr>
            <p:nvPr/>
          </p:nvCxnSpPr>
          <p:spPr bwMode="auto">
            <a:xfrm flipV="1">
              <a:off x="1371600" y="4056063"/>
              <a:ext cx="304800" cy="158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6" name="Straight Arrow Connector 85"/>
            <p:cNvCxnSpPr>
              <a:cxnSpLocks noChangeShapeType="1"/>
              <a:stCxn id="23" idx="3"/>
              <a:endCxn id="25" idx="1"/>
            </p:cNvCxnSpPr>
            <p:nvPr/>
          </p:nvCxnSpPr>
          <p:spPr bwMode="auto">
            <a:xfrm>
              <a:off x="2819400" y="4056857"/>
              <a:ext cx="228600" cy="1428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7" name="Straight Arrow Connector 86"/>
            <p:cNvCxnSpPr>
              <a:cxnSpLocks noChangeShapeType="1"/>
              <a:stCxn id="25" idx="3"/>
              <a:endCxn id="14" idx="1"/>
            </p:cNvCxnSpPr>
            <p:nvPr/>
          </p:nvCxnSpPr>
          <p:spPr bwMode="auto">
            <a:xfrm>
              <a:off x="4114800" y="4071144"/>
              <a:ext cx="4572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8" name="Straight Arrow Connector 87"/>
            <p:cNvCxnSpPr>
              <a:cxnSpLocks noChangeShapeType="1"/>
              <a:stCxn id="14" idx="3"/>
              <a:endCxn id="17" idx="1"/>
            </p:cNvCxnSpPr>
            <p:nvPr/>
          </p:nvCxnSpPr>
          <p:spPr bwMode="auto">
            <a:xfrm>
              <a:off x="5867400" y="4071144"/>
              <a:ext cx="3048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 name="Straight Arrow Connector 90"/>
            <p:cNvCxnSpPr>
              <a:cxnSpLocks noChangeShapeType="1"/>
              <a:stCxn id="17" idx="3"/>
              <a:endCxn id="19" idx="1"/>
            </p:cNvCxnSpPr>
            <p:nvPr/>
          </p:nvCxnSpPr>
          <p:spPr bwMode="auto">
            <a:xfrm>
              <a:off x="7239000" y="4071144"/>
              <a:ext cx="3810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0" name="Straight Arrow Connector 102"/>
            <p:cNvCxnSpPr>
              <a:cxnSpLocks noChangeShapeType="1"/>
            </p:cNvCxnSpPr>
            <p:nvPr/>
          </p:nvCxnSpPr>
          <p:spPr bwMode="auto">
            <a:xfrm rot="5400000" flipH="1" flipV="1">
              <a:off x="68968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1" name="Straight Arrow Connector 103"/>
            <p:cNvCxnSpPr>
              <a:cxnSpLocks noChangeShapeType="1"/>
            </p:cNvCxnSpPr>
            <p:nvPr/>
          </p:nvCxnSpPr>
          <p:spPr bwMode="auto">
            <a:xfrm rot="5400000" flipH="1" flipV="1">
              <a:off x="56776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2" name="Straight Arrow Connector 104"/>
            <p:cNvCxnSpPr>
              <a:cxnSpLocks noChangeShapeType="1"/>
            </p:cNvCxnSpPr>
            <p:nvPr/>
          </p:nvCxnSpPr>
          <p:spPr bwMode="auto">
            <a:xfrm rot="5400000" flipH="1" flipV="1">
              <a:off x="39250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3" name="Straight Arrow Connector 105"/>
            <p:cNvCxnSpPr>
              <a:cxnSpLocks noChangeShapeType="1"/>
            </p:cNvCxnSpPr>
            <p:nvPr/>
          </p:nvCxnSpPr>
          <p:spPr bwMode="auto">
            <a:xfrm rot="5400000" flipH="1" flipV="1">
              <a:off x="25534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4" name="Straight Arrow Connector 106"/>
            <p:cNvCxnSpPr>
              <a:cxnSpLocks noChangeShapeType="1"/>
            </p:cNvCxnSpPr>
            <p:nvPr/>
          </p:nvCxnSpPr>
          <p:spPr bwMode="auto">
            <a:xfrm rot="5400000" flipH="1" flipV="1">
              <a:off x="11818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45" name="Arc 44"/>
            <p:cNvSpPr/>
            <p:nvPr/>
          </p:nvSpPr>
          <p:spPr bwMode="auto">
            <a:xfrm>
              <a:off x="4114800" y="3919538"/>
              <a:ext cx="304800" cy="304800"/>
            </a:xfrm>
            <a:prstGeom prst="arc">
              <a:avLst>
                <a:gd name="adj1" fmla="val 2521309"/>
                <a:gd name="adj2" fmla="val 19286422"/>
              </a:avLst>
            </a:prstGeom>
            <a:noFill/>
            <a:ln w="25400" cap="flat" cmpd="sng" algn="ctr">
              <a:solidFill>
                <a:schemeClr val="tx1"/>
              </a:solidFill>
              <a:prstDash val="solid"/>
              <a:round/>
              <a:headEnd type="triangle" w="lg" len="lg"/>
              <a:tailEnd type="none" w="sm" len="sm"/>
            </a:ln>
            <a:effectLst/>
          </p:spPr>
          <p:txBody>
            <a:bodyPr/>
            <a:lstStyle/>
            <a:p>
              <a:pPr>
                <a:defRPr/>
              </a:pPr>
              <a:endParaRPr lang="en-US" sz="2800" dirty="0"/>
            </a:p>
          </p:txBody>
        </p:sp>
        <p:sp>
          <p:nvSpPr>
            <p:cNvPr id="46" name="TextBox 76"/>
            <p:cNvSpPr txBox="1">
              <a:spLocks noChangeArrowheads="1"/>
            </p:cNvSpPr>
            <p:nvPr/>
          </p:nvSpPr>
          <p:spPr bwMode="auto">
            <a:xfrm>
              <a:off x="1828800" y="49482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Governor</a:t>
              </a:r>
              <a:endParaRPr lang="en-US" altLang="en-US" sz="2400" b="1" baseline="-25000" dirty="0">
                <a:latin typeface="Calibri" pitchFamily="34" charset="0"/>
              </a:endParaRPr>
            </a:p>
          </p:txBody>
        </p:sp>
        <p:sp>
          <p:nvSpPr>
            <p:cNvPr id="47" name="TextBox 76"/>
            <p:cNvSpPr txBox="1">
              <a:spLocks noChangeArrowheads="1"/>
            </p:cNvSpPr>
            <p:nvPr/>
          </p:nvSpPr>
          <p:spPr bwMode="auto">
            <a:xfrm>
              <a:off x="4572000" y="425132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Machine</a:t>
              </a:r>
              <a:endParaRPr lang="en-US" altLang="en-US" sz="2400" b="1" baseline="-25000" dirty="0">
                <a:latin typeface="Calibri" pitchFamily="34" charset="0"/>
              </a:endParaRPr>
            </a:p>
          </p:txBody>
        </p:sp>
        <p:sp>
          <p:nvSpPr>
            <p:cNvPr id="48" name="TextBox 76"/>
            <p:cNvSpPr txBox="1">
              <a:spLocks noChangeArrowheads="1"/>
            </p:cNvSpPr>
            <p:nvPr/>
          </p:nvSpPr>
          <p:spPr bwMode="auto">
            <a:xfrm>
              <a:off x="4572000" y="26622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Exciter</a:t>
              </a:r>
              <a:endParaRPr lang="en-US" altLang="en-US" sz="2400" b="1" baseline="-25000" dirty="0">
                <a:latin typeface="Calibri" pitchFamily="34" charset="0"/>
              </a:endParaRPr>
            </a:p>
          </p:txBody>
        </p:sp>
        <p:sp>
          <p:nvSpPr>
            <p:cNvPr id="49" name="TextBox 76"/>
            <p:cNvSpPr txBox="1">
              <a:spLocks noChangeArrowheads="1"/>
            </p:cNvSpPr>
            <p:nvPr/>
          </p:nvSpPr>
          <p:spPr bwMode="auto">
            <a:xfrm>
              <a:off x="7620000" y="4262438"/>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Load</a:t>
              </a:r>
            </a:p>
            <a:p>
              <a:pPr>
                <a:buClr>
                  <a:srgbClr val="000000"/>
                </a:buClr>
                <a:buSzPct val="100000"/>
                <a:buFont typeface="Times New Roman" pitchFamily="18" charset="0"/>
                <a:buNone/>
              </a:pPr>
              <a:r>
                <a:rPr lang="en-US" altLang="en-US" sz="2400" b="1" dirty="0">
                  <a:latin typeface="Calibri" pitchFamily="34" charset="0"/>
                </a:rPr>
                <a:t>Char.</a:t>
              </a:r>
              <a:endParaRPr lang="en-US" altLang="en-US" sz="2400" b="1" baseline="-25000" dirty="0">
                <a:latin typeface="Calibri" pitchFamily="34" charset="0"/>
              </a:endParaRPr>
            </a:p>
          </p:txBody>
        </p:sp>
        <p:sp>
          <p:nvSpPr>
            <p:cNvPr id="50" name="TextBox 76"/>
            <p:cNvSpPr txBox="1">
              <a:spLocks noChangeArrowheads="1"/>
            </p:cNvSpPr>
            <p:nvPr/>
          </p:nvSpPr>
          <p:spPr bwMode="auto">
            <a:xfrm>
              <a:off x="7620000" y="2281238"/>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Load </a:t>
              </a:r>
            </a:p>
            <a:p>
              <a:pPr>
                <a:buClr>
                  <a:srgbClr val="000000"/>
                </a:buClr>
                <a:buSzPct val="100000"/>
                <a:buFont typeface="Times New Roman" pitchFamily="18" charset="0"/>
                <a:buNone/>
              </a:pPr>
              <a:r>
                <a:rPr lang="en-US" altLang="en-US" sz="2400" b="1" dirty="0">
                  <a:latin typeface="Calibri" pitchFamily="34" charset="0"/>
                </a:rPr>
                <a:t>Relay</a:t>
              </a:r>
              <a:endParaRPr lang="en-US" altLang="en-US" sz="2400" b="1" baseline="-25000" dirty="0">
                <a:latin typeface="Calibri" pitchFamily="34" charset="0"/>
              </a:endParaRPr>
            </a:p>
          </p:txBody>
        </p:sp>
        <p:sp>
          <p:nvSpPr>
            <p:cNvPr id="51" name="TextBox 76"/>
            <p:cNvSpPr txBox="1">
              <a:spLocks noChangeArrowheads="1"/>
            </p:cNvSpPr>
            <p:nvPr/>
          </p:nvSpPr>
          <p:spPr bwMode="auto">
            <a:xfrm>
              <a:off x="6248400" y="2357438"/>
              <a:ext cx="76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Line</a:t>
              </a:r>
            </a:p>
            <a:p>
              <a:pPr>
                <a:buClr>
                  <a:srgbClr val="000000"/>
                </a:buClr>
                <a:buSzPct val="100000"/>
                <a:buFont typeface="Times New Roman" pitchFamily="18" charset="0"/>
                <a:buNone/>
              </a:pPr>
              <a:r>
                <a:rPr lang="en-US" altLang="en-US" sz="2400" b="1" dirty="0">
                  <a:latin typeface="Calibri" pitchFamily="34" charset="0"/>
                </a:rPr>
                <a:t>Relay</a:t>
              </a:r>
            </a:p>
          </p:txBody>
        </p:sp>
        <p:sp>
          <p:nvSpPr>
            <p:cNvPr id="52" name="TextBox 76"/>
            <p:cNvSpPr txBox="1">
              <a:spLocks noChangeArrowheads="1"/>
            </p:cNvSpPr>
            <p:nvPr/>
          </p:nvSpPr>
          <p:spPr bwMode="auto">
            <a:xfrm>
              <a:off x="4343400" y="22050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2400" b="1" dirty="0">
                  <a:latin typeface="Calibri" pitchFamily="34" charset="0"/>
                </a:rPr>
                <a:t>Stabilizer</a:t>
              </a:r>
              <a:endParaRPr lang="en-US" altLang="en-US" sz="2400" b="1" baseline="-25000" dirty="0">
                <a:latin typeface="Calibri" pitchFamily="34" charset="0"/>
              </a:endParaRPr>
            </a:p>
          </p:txBody>
        </p:sp>
      </p:grpSp>
      <p:sp>
        <p:nvSpPr>
          <p:cNvPr id="3" name="Slide Number Placeholder 1">
            <a:extLst>
              <a:ext uri="{FF2B5EF4-FFF2-40B4-BE49-F238E27FC236}">
                <a16:creationId xmlns:a16="http://schemas.microsoft.com/office/drawing/2014/main" id="{954593A2-54CB-41B2-817B-76D607C524D8}"/>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366002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Differential Algebraic Equations</a:t>
            </a:r>
          </a:p>
        </p:txBody>
      </p:sp>
      <p:sp>
        <p:nvSpPr>
          <p:cNvPr id="3" name="Content Placeholder 2"/>
          <p:cNvSpPr>
            <a:spLocks noGrp="1"/>
          </p:cNvSpPr>
          <p:nvPr>
            <p:ph idx="1"/>
          </p:nvPr>
        </p:nvSpPr>
        <p:spPr/>
        <p:txBody>
          <a:bodyPr/>
          <a:lstStyle/>
          <a:p>
            <a:r>
              <a:rPr lang="en-US" dirty="0">
                <a:solidFill>
                  <a:srgbClr val="1E0000"/>
                </a:solidFill>
              </a:rPr>
              <a:t>Many problems, including many in the power area, can be formulated as a set of differential, algebraic equations (DAE) of the form</a:t>
            </a:r>
            <a:br>
              <a:rPr lang="en-US" dirty="0">
                <a:solidFill>
                  <a:srgbClr val="1E0000"/>
                </a:solidFill>
              </a:rPr>
            </a:br>
            <a:br>
              <a:rPr lang="en-US" dirty="0">
                <a:solidFill>
                  <a:srgbClr val="1E0000"/>
                </a:solidFill>
              </a:rPr>
            </a:br>
            <a:br>
              <a:rPr lang="en-US" dirty="0">
                <a:solidFill>
                  <a:srgbClr val="1E0000"/>
                </a:solidFill>
              </a:rPr>
            </a:br>
            <a:endParaRPr lang="en-US" dirty="0">
              <a:solidFill>
                <a:srgbClr val="1E0000"/>
              </a:solidFill>
            </a:endParaRPr>
          </a:p>
          <a:p>
            <a:r>
              <a:rPr lang="en-US" dirty="0">
                <a:solidFill>
                  <a:srgbClr val="1E0000"/>
                </a:solidFill>
              </a:rPr>
              <a:t>A power example is transient stability, in which </a:t>
            </a:r>
            <a:r>
              <a:rPr lang="en-US" b="1" dirty="0">
                <a:solidFill>
                  <a:srgbClr val="1E0000"/>
                </a:solidFill>
              </a:rPr>
              <a:t>f</a:t>
            </a:r>
            <a:r>
              <a:rPr lang="en-US" dirty="0">
                <a:solidFill>
                  <a:srgbClr val="1E0000"/>
                </a:solidFill>
              </a:rPr>
              <a:t> represents (primarily) the generator dynamics, and </a:t>
            </a:r>
            <a:r>
              <a:rPr lang="en-US" b="1" dirty="0">
                <a:solidFill>
                  <a:srgbClr val="1E0000"/>
                </a:solidFill>
              </a:rPr>
              <a:t>g</a:t>
            </a:r>
            <a:r>
              <a:rPr lang="en-US" dirty="0">
                <a:solidFill>
                  <a:srgbClr val="1E0000"/>
                </a:solidFill>
              </a:rPr>
              <a:t> (primarily) the bus power balance equations</a:t>
            </a:r>
          </a:p>
          <a:p>
            <a:r>
              <a:rPr lang="en-US" dirty="0">
                <a:solidFill>
                  <a:srgbClr val="1E0000"/>
                </a:solidFill>
              </a:rPr>
              <a:t>We'll initially consider the simpler problem of just </a:t>
            </a:r>
          </a:p>
        </p:txBody>
      </p:sp>
      <p:graphicFrame>
        <p:nvGraphicFramePr>
          <p:cNvPr id="5" name="Object 4"/>
          <p:cNvGraphicFramePr>
            <a:graphicFrameLocks noChangeAspect="1"/>
          </p:cNvGraphicFramePr>
          <p:nvPr>
            <p:extLst>
              <p:ext uri="{D42A27DB-BD31-4B8C-83A1-F6EECF244321}">
                <p14:modId xmlns:p14="http://schemas.microsoft.com/office/powerpoint/2010/main" val="2818169115"/>
              </p:ext>
            </p:extLst>
          </p:nvPr>
        </p:nvGraphicFramePr>
        <p:xfrm>
          <a:off x="1600200" y="2362200"/>
          <a:ext cx="1879600" cy="914400"/>
        </p:xfrm>
        <a:graphic>
          <a:graphicData uri="http://schemas.openxmlformats.org/presentationml/2006/ole">
            <mc:AlternateContent xmlns:mc="http://schemas.openxmlformats.org/markup-compatibility/2006">
              <mc:Choice xmlns:v="urn:schemas-microsoft-com:vml" Requires="v">
                <p:oleObj name="Equation" r:id="rId2" imgW="1879560" imgH="914400" progId="Equation.DSMT4">
                  <p:embed/>
                </p:oleObj>
              </mc:Choice>
              <mc:Fallback>
                <p:oleObj name="Equation" r:id="rId2" imgW="1879560" imgH="914400" progId="Equation.DSMT4">
                  <p:embed/>
                  <p:pic>
                    <p:nvPicPr>
                      <p:cNvPr id="5" name="Object 4"/>
                      <p:cNvPicPr>
                        <a:picLocks noChangeAspect="1" noChangeArrowheads="1"/>
                      </p:cNvPicPr>
                      <p:nvPr/>
                    </p:nvPicPr>
                    <p:blipFill>
                      <a:blip r:embed="rId3"/>
                      <a:srcRect/>
                      <a:stretch>
                        <a:fillRect/>
                      </a:stretch>
                    </p:blipFill>
                    <p:spPr bwMode="auto">
                      <a:xfrm>
                        <a:off x="1600200" y="2362200"/>
                        <a:ext cx="187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78321525"/>
              </p:ext>
            </p:extLst>
          </p:nvPr>
        </p:nvGraphicFramePr>
        <p:xfrm>
          <a:off x="1569128" y="5184140"/>
          <a:ext cx="1879600" cy="393700"/>
        </p:xfrm>
        <a:graphic>
          <a:graphicData uri="http://schemas.openxmlformats.org/presentationml/2006/ole">
            <mc:AlternateContent xmlns:mc="http://schemas.openxmlformats.org/markup-compatibility/2006">
              <mc:Choice xmlns:v="urn:schemas-microsoft-com:vml" Requires="v">
                <p:oleObj name="Equation" r:id="rId4" imgW="1879560" imgH="393480" progId="Equation.DSMT4">
                  <p:embed/>
                </p:oleObj>
              </mc:Choice>
              <mc:Fallback>
                <p:oleObj name="Equation" r:id="rId4" imgW="1879560" imgH="393480" progId="Equation.DSMT4">
                  <p:embed/>
                  <p:pic>
                    <p:nvPicPr>
                      <p:cNvPr id="6" name="Object 5"/>
                      <p:cNvPicPr>
                        <a:picLocks noChangeAspect="1" noChangeArrowheads="1"/>
                      </p:cNvPicPr>
                      <p:nvPr/>
                    </p:nvPicPr>
                    <p:blipFill>
                      <a:blip r:embed="rId5"/>
                      <a:srcRect/>
                      <a:stretch>
                        <a:fillRect/>
                      </a:stretch>
                    </p:blipFill>
                    <p:spPr bwMode="auto">
                      <a:xfrm>
                        <a:off x="1569128" y="5184140"/>
                        <a:ext cx="1879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4A89EF10-2BD2-A348-84CF-23B5AA81C66B}"/>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195346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Ordinary Differential Equations (ODEs) </a:t>
            </a:r>
          </a:p>
        </p:txBody>
      </p:sp>
      <p:sp>
        <p:nvSpPr>
          <p:cNvPr id="3" name="Content Placeholder 2"/>
          <p:cNvSpPr>
            <a:spLocks noGrp="1"/>
          </p:cNvSpPr>
          <p:nvPr>
            <p:ph idx="1"/>
          </p:nvPr>
        </p:nvSpPr>
        <p:spPr/>
        <p:txBody>
          <a:bodyPr/>
          <a:lstStyle/>
          <a:p>
            <a:r>
              <a:rPr lang="en-US" dirty="0">
                <a:solidFill>
                  <a:srgbClr val="1E0000"/>
                </a:solidFill>
              </a:rPr>
              <a:t>Assume we have a problem of the form</a:t>
            </a:r>
            <a:br>
              <a:rPr lang="en-US" dirty="0">
                <a:solidFill>
                  <a:srgbClr val="1E0000"/>
                </a:solidFill>
              </a:rPr>
            </a:br>
            <a:endParaRPr lang="en-US" dirty="0">
              <a:solidFill>
                <a:srgbClr val="1E0000"/>
              </a:solidFill>
            </a:endParaRPr>
          </a:p>
          <a:p>
            <a:r>
              <a:rPr lang="en-US" dirty="0">
                <a:solidFill>
                  <a:srgbClr val="1E0000"/>
                </a:solidFill>
              </a:rPr>
              <a:t>This is known as an initial value problem, since the initial value of </a:t>
            </a:r>
            <a:r>
              <a:rPr lang="en-US" b="1" dirty="0">
                <a:solidFill>
                  <a:srgbClr val="1E0000"/>
                </a:solidFill>
              </a:rPr>
              <a:t>x</a:t>
            </a:r>
            <a:r>
              <a:rPr lang="en-US" dirty="0">
                <a:solidFill>
                  <a:srgbClr val="1E0000"/>
                </a:solidFill>
              </a:rPr>
              <a:t> is given at some time t</a:t>
            </a:r>
            <a:r>
              <a:rPr lang="en-US" baseline="-25000" dirty="0">
                <a:solidFill>
                  <a:srgbClr val="1E0000"/>
                </a:solidFill>
              </a:rPr>
              <a:t>0</a:t>
            </a:r>
          </a:p>
          <a:p>
            <a:pPr lvl="1"/>
            <a:r>
              <a:rPr lang="en-US" dirty="0">
                <a:solidFill>
                  <a:srgbClr val="1E0000"/>
                </a:solidFill>
              </a:rPr>
              <a:t>We need to determine </a:t>
            </a:r>
            <a:r>
              <a:rPr lang="en-US" b="1" dirty="0">
                <a:solidFill>
                  <a:srgbClr val="1E0000"/>
                </a:solidFill>
              </a:rPr>
              <a:t>x</a:t>
            </a:r>
            <a:r>
              <a:rPr lang="en-US" dirty="0">
                <a:solidFill>
                  <a:srgbClr val="1E0000"/>
                </a:solidFill>
              </a:rPr>
              <a:t>(t) for future time</a:t>
            </a:r>
          </a:p>
          <a:p>
            <a:pPr lvl="1"/>
            <a:r>
              <a:rPr lang="en-US" dirty="0">
                <a:solidFill>
                  <a:srgbClr val="1E0000"/>
                </a:solidFill>
              </a:rPr>
              <a:t>Initial value, </a:t>
            </a:r>
            <a:r>
              <a:rPr lang="en-US" b="1" dirty="0">
                <a:solidFill>
                  <a:srgbClr val="1E0000"/>
                </a:solidFill>
              </a:rPr>
              <a:t>x</a:t>
            </a:r>
            <a:r>
              <a:rPr lang="en-US" baseline="-25000" dirty="0">
                <a:solidFill>
                  <a:srgbClr val="1E0000"/>
                </a:solidFill>
              </a:rPr>
              <a:t>0</a:t>
            </a:r>
            <a:r>
              <a:rPr lang="en-US" dirty="0">
                <a:solidFill>
                  <a:srgbClr val="1E0000"/>
                </a:solidFill>
              </a:rPr>
              <a:t>, must be either be given or determined by solving for an equilibrium point,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 </a:t>
            </a:r>
            <a:r>
              <a:rPr lang="en-US" b="1" dirty="0">
                <a:solidFill>
                  <a:srgbClr val="1E0000"/>
                </a:solidFill>
              </a:rPr>
              <a:t>0</a:t>
            </a:r>
          </a:p>
          <a:p>
            <a:pPr lvl="1"/>
            <a:r>
              <a:rPr lang="en-US" dirty="0">
                <a:solidFill>
                  <a:srgbClr val="1E0000"/>
                </a:solidFill>
              </a:rPr>
              <a:t>Higher-order systems can be put into this first order form</a:t>
            </a:r>
          </a:p>
          <a:p>
            <a:r>
              <a:rPr lang="en-US" dirty="0">
                <a:solidFill>
                  <a:srgbClr val="1E0000"/>
                </a:solidFill>
              </a:rPr>
              <a:t>Except for special cases, such as linear systems, an analytic solution is usually not possible – numerical methods must be used</a:t>
            </a:r>
          </a:p>
        </p:txBody>
      </p:sp>
      <p:graphicFrame>
        <p:nvGraphicFramePr>
          <p:cNvPr id="5" name="Object 4"/>
          <p:cNvGraphicFramePr>
            <a:graphicFrameLocks noChangeAspect="1"/>
          </p:cNvGraphicFramePr>
          <p:nvPr>
            <p:extLst>
              <p:ext uri="{D42A27DB-BD31-4B8C-83A1-F6EECF244321}">
                <p14:modId xmlns:p14="http://schemas.microsoft.com/office/powerpoint/2010/main" val="3872888860"/>
              </p:ext>
            </p:extLst>
          </p:nvPr>
        </p:nvGraphicFramePr>
        <p:xfrm>
          <a:off x="1143000" y="1828800"/>
          <a:ext cx="3543300" cy="431800"/>
        </p:xfrm>
        <a:graphic>
          <a:graphicData uri="http://schemas.openxmlformats.org/presentationml/2006/ole">
            <mc:AlternateContent xmlns:mc="http://schemas.openxmlformats.org/markup-compatibility/2006">
              <mc:Choice xmlns:v="urn:schemas-microsoft-com:vml" Requires="v">
                <p:oleObj name="Equation" r:id="rId2" imgW="3543120" imgH="431640" progId="Equation.DSMT4">
                  <p:embed/>
                </p:oleObj>
              </mc:Choice>
              <mc:Fallback>
                <p:oleObj name="Equation" r:id="rId2" imgW="3543120" imgH="431640" progId="Equation.DSMT4">
                  <p:embed/>
                  <p:pic>
                    <p:nvPicPr>
                      <p:cNvPr id="5" name="Object 4"/>
                      <p:cNvPicPr>
                        <a:picLocks noChangeAspect="1" noChangeArrowheads="1"/>
                      </p:cNvPicPr>
                      <p:nvPr/>
                    </p:nvPicPr>
                    <p:blipFill>
                      <a:blip r:embed="rId3"/>
                      <a:srcRect/>
                      <a:stretch>
                        <a:fillRect/>
                      </a:stretch>
                    </p:blipFill>
                    <p:spPr bwMode="auto">
                      <a:xfrm>
                        <a:off x="1143000" y="1828800"/>
                        <a:ext cx="3543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5429DCAA-D2B5-2870-5BF7-44A744E1E3C9}"/>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106392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Equilibrium Points</a:t>
            </a:r>
          </a:p>
        </p:txBody>
      </p:sp>
      <p:sp>
        <p:nvSpPr>
          <p:cNvPr id="3" name="Content Placeholder 2"/>
          <p:cNvSpPr>
            <a:spLocks noGrp="1"/>
          </p:cNvSpPr>
          <p:nvPr>
            <p:ph idx="1"/>
          </p:nvPr>
        </p:nvSpPr>
        <p:spPr/>
        <p:txBody>
          <a:bodyPr/>
          <a:lstStyle/>
          <a:p>
            <a:r>
              <a:rPr lang="en-US" dirty="0">
                <a:solidFill>
                  <a:srgbClr val="1E0000"/>
                </a:solidFill>
              </a:rPr>
              <a:t>An equilibrium point </a:t>
            </a:r>
            <a:r>
              <a:rPr lang="en-US" b="1" dirty="0">
                <a:solidFill>
                  <a:srgbClr val="1E0000"/>
                </a:solidFill>
              </a:rPr>
              <a:t>x</a:t>
            </a:r>
            <a:r>
              <a:rPr lang="en-US" dirty="0">
                <a:solidFill>
                  <a:srgbClr val="1E0000"/>
                </a:solidFill>
              </a:rPr>
              <a:t>* satisfies</a:t>
            </a:r>
            <a:br>
              <a:rPr lang="en-US" dirty="0">
                <a:solidFill>
                  <a:srgbClr val="1E0000"/>
                </a:solidFill>
              </a:rPr>
            </a:br>
            <a:endParaRPr lang="en-US" dirty="0">
              <a:solidFill>
                <a:srgbClr val="1E0000"/>
              </a:solidFill>
            </a:endParaRPr>
          </a:p>
          <a:p>
            <a:r>
              <a:rPr lang="en-US" dirty="0">
                <a:solidFill>
                  <a:srgbClr val="1E0000"/>
                </a:solidFill>
              </a:rPr>
              <a:t>An equilibrium point is stable if the response to a small disturbance remains small</a:t>
            </a:r>
          </a:p>
          <a:p>
            <a:pPr lvl="1"/>
            <a:r>
              <a:rPr lang="en-US" dirty="0">
                <a:solidFill>
                  <a:srgbClr val="1E0000"/>
                </a:solidFill>
              </a:rPr>
              <a:t>This is known as Lyapunov stability</a:t>
            </a:r>
          </a:p>
          <a:p>
            <a:pPr lvl="1"/>
            <a:r>
              <a:rPr lang="en-US" dirty="0">
                <a:solidFill>
                  <a:srgbClr val="1E0000"/>
                </a:solidFill>
              </a:rPr>
              <a:t>Formally, if for every </a:t>
            </a:r>
            <a:r>
              <a:rPr lang="en-US" dirty="0">
                <a:solidFill>
                  <a:srgbClr val="1E0000"/>
                </a:solidFill>
                <a:latin typeface="Symbol" panose="05050102010706020507" pitchFamily="18" charset="2"/>
              </a:rPr>
              <a:t>e</a:t>
            </a:r>
            <a:r>
              <a:rPr lang="en-US" dirty="0">
                <a:solidFill>
                  <a:srgbClr val="1E0000"/>
                </a:solidFill>
              </a:rPr>
              <a:t> &gt; 0, there exists a </a:t>
            </a:r>
            <a:r>
              <a:rPr lang="en-US" dirty="0">
                <a:solidFill>
                  <a:srgbClr val="1E0000"/>
                </a:solidFill>
                <a:latin typeface="Symbol" panose="05050102010706020507" pitchFamily="18" charset="2"/>
              </a:rPr>
              <a:t>d</a:t>
            </a:r>
            <a:r>
              <a:rPr lang="en-US" dirty="0">
                <a:solidFill>
                  <a:srgbClr val="1E0000"/>
                </a:solidFill>
              </a:rPr>
              <a:t> = </a:t>
            </a:r>
            <a:r>
              <a:rPr lang="en-US" dirty="0">
                <a:solidFill>
                  <a:srgbClr val="1E0000"/>
                </a:solidFill>
                <a:latin typeface="Symbol" panose="05050102010706020507" pitchFamily="18" charset="2"/>
              </a:rPr>
              <a:t>d</a:t>
            </a:r>
            <a:r>
              <a:rPr lang="en-US" dirty="0">
                <a:solidFill>
                  <a:srgbClr val="1E0000"/>
                </a:solidFill>
              </a:rPr>
              <a:t>(</a:t>
            </a:r>
            <a:r>
              <a:rPr lang="en-US" dirty="0">
                <a:solidFill>
                  <a:srgbClr val="1E0000"/>
                </a:solidFill>
                <a:latin typeface="Symbol" panose="05050102010706020507" pitchFamily="18" charset="2"/>
              </a:rPr>
              <a:t>e</a:t>
            </a:r>
            <a:r>
              <a:rPr lang="en-US" dirty="0">
                <a:solidFill>
                  <a:srgbClr val="1E0000"/>
                </a:solidFill>
              </a:rPr>
              <a:t>) &gt; 0 such that if </a:t>
            </a:r>
            <a:r>
              <a:rPr lang="en-US" dirty="0">
                <a:solidFill>
                  <a:srgbClr val="1E0000"/>
                </a:solidFill>
                <a:sym typeface="Euclid Extra"/>
              </a:rPr>
              <a:t></a:t>
            </a:r>
            <a:r>
              <a:rPr lang="en-US" b="1" dirty="0">
                <a:solidFill>
                  <a:srgbClr val="1E0000"/>
                </a:solidFill>
                <a:sym typeface="Euclid Extra"/>
              </a:rPr>
              <a:t>x</a:t>
            </a:r>
            <a:r>
              <a:rPr lang="en-US" dirty="0">
                <a:solidFill>
                  <a:srgbClr val="1E0000"/>
                </a:solidFill>
                <a:sym typeface="Euclid Extra"/>
              </a:rPr>
              <a:t>(0)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d</a:t>
            </a:r>
            <a:r>
              <a:rPr lang="en-US" dirty="0">
                <a:solidFill>
                  <a:srgbClr val="1E0000"/>
                </a:solidFill>
                <a:sym typeface="Euclid Extra"/>
              </a:rPr>
              <a:t>, then </a:t>
            </a:r>
            <a:r>
              <a:rPr lang="en-US" b="1" dirty="0">
                <a:solidFill>
                  <a:srgbClr val="1E0000"/>
                </a:solidFill>
                <a:sym typeface="Euclid Extra"/>
              </a:rPr>
              <a:t>x</a:t>
            </a:r>
            <a:r>
              <a:rPr lang="en-US" dirty="0">
                <a:solidFill>
                  <a:srgbClr val="1E0000"/>
                </a:solidFill>
                <a:sym typeface="Euclid Extra"/>
              </a:rPr>
              <a:t>(t)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e</a:t>
            </a:r>
            <a:r>
              <a:rPr lang="en-US" dirty="0">
                <a:solidFill>
                  <a:srgbClr val="1E0000"/>
                </a:solidFill>
                <a:sym typeface="Euclid Extra"/>
              </a:rPr>
              <a:t> for t </a:t>
            </a:r>
            <a:r>
              <a:rPr lang="en-US" dirty="0">
                <a:solidFill>
                  <a:srgbClr val="1E0000"/>
                </a:solidFill>
                <a:sym typeface="Symbol"/>
              </a:rPr>
              <a:t> 0</a:t>
            </a:r>
          </a:p>
          <a:p>
            <a:r>
              <a:rPr lang="en-US" dirty="0">
                <a:solidFill>
                  <a:srgbClr val="1E0000"/>
                </a:solidFill>
                <a:sym typeface="Symbol"/>
              </a:rPr>
              <a:t>An equilibrium point has asymptotic stability if there exists a </a:t>
            </a:r>
            <a:r>
              <a:rPr lang="en-US" dirty="0">
                <a:solidFill>
                  <a:srgbClr val="1E0000"/>
                </a:solidFill>
                <a:latin typeface="Symbol" panose="05050102010706020507" pitchFamily="18" charset="2"/>
                <a:sym typeface="Symbol"/>
              </a:rPr>
              <a:t>d</a:t>
            </a:r>
            <a:r>
              <a:rPr lang="en-US" dirty="0">
                <a:solidFill>
                  <a:srgbClr val="1E0000"/>
                </a:solidFill>
                <a:sym typeface="Symbol"/>
              </a:rPr>
              <a:t> &gt; 0 such that if </a:t>
            </a:r>
            <a:r>
              <a:rPr lang="en-US" dirty="0">
                <a:solidFill>
                  <a:srgbClr val="1E0000"/>
                </a:solidFill>
                <a:sym typeface="Euclid Extra"/>
              </a:rPr>
              <a:t></a:t>
            </a:r>
            <a:r>
              <a:rPr lang="en-US" b="1" dirty="0">
                <a:solidFill>
                  <a:srgbClr val="1E0000"/>
                </a:solidFill>
                <a:sym typeface="Euclid Extra"/>
              </a:rPr>
              <a:t>x</a:t>
            </a:r>
            <a:r>
              <a:rPr lang="en-US" dirty="0">
                <a:solidFill>
                  <a:srgbClr val="1E0000"/>
                </a:solidFill>
                <a:sym typeface="Euclid Extra"/>
              </a:rPr>
              <a:t>(0)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d</a:t>
            </a:r>
            <a:r>
              <a:rPr lang="en-US" dirty="0">
                <a:solidFill>
                  <a:srgbClr val="1E0000"/>
                </a:solidFill>
                <a:sym typeface="Euclid Extra"/>
              </a:rPr>
              <a:t>, then </a:t>
            </a:r>
            <a:endParaRPr lang="en-US" dirty="0">
              <a:solidFill>
                <a:srgbClr val="1E0000"/>
              </a:solidFill>
            </a:endParaRPr>
          </a:p>
          <a:p>
            <a:endParaRPr lang="en-US"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43983937"/>
              </p:ext>
            </p:extLst>
          </p:nvPr>
        </p:nvGraphicFramePr>
        <p:xfrm>
          <a:off x="1295400" y="1905000"/>
          <a:ext cx="1841500" cy="393700"/>
        </p:xfrm>
        <a:graphic>
          <a:graphicData uri="http://schemas.openxmlformats.org/presentationml/2006/ole">
            <mc:AlternateContent xmlns:mc="http://schemas.openxmlformats.org/markup-compatibility/2006">
              <mc:Choice xmlns:v="urn:schemas-microsoft-com:vml" Requires="v">
                <p:oleObj name="Equation" r:id="rId2" imgW="1841400" imgH="393480" progId="Equation.DSMT4">
                  <p:embed/>
                </p:oleObj>
              </mc:Choice>
              <mc:Fallback>
                <p:oleObj name="Equation" r:id="rId2" imgW="1841400" imgH="393480" progId="Equation.DSMT4">
                  <p:embed/>
                  <p:pic>
                    <p:nvPicPr>
                      <p:cNvPr id="5" name="Object 4"/>
                      <p:cNvPicPr>
                        <a:picLocks noChangeAspect="1" noChangeArrowheads="1"/>
                      </p:cNvPicPr>
                      <p:nvPr/>
                    </p:nvPicPr>
                    <p:blipFill>
                      <a:blip r:embed="rId3"/>
                      <a:srcRect/>
                      <a:stretch>
                        <a:fillRect/>
                      </a:stretch>
                    </p:blipFill>
                    <p:spPr bwMode="auto">
                      <a:xfrm>
                        <a:off x="1295400" y="1905000"/>
                        <a:ext cx="18415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63646609"/>
              </p:ext>
            </p:extLst>
          </p:nvPr>
        </p:nvGraphicFramePr>
        <p:xfrm>
          <a:off x="1143000" y="5563784"/>
          <a:ext cx="2540000" cy="609600"/>
        </p:xfrm>
        <a:graphic>
          <a:graphicData uri="http://schemas.openxmlformats.org/presentationml/2006/ole">
            <mc:AlternateContent xmlns:mc="http://schemas.openxmlformats.org/markup-compatibility/2006">
              <mc:Choice xmlns:v="urn:schemas-microsoft-com:vml" Requires="v">
                <p:oleObj name="Equation" r:id="rId4" imgW="2539800" imgH="609480" progId="Equation.DSMT4">
                  <p:embed/>
                </p:oleObj>
              </mc:Choice>
              <mc:Fallback>
                <p:oleObj name="Equation" r:id="rId4" imgW="2539800" imgH="609480" progId="Equation.DSMT4">
                  <p:embed/>
                  <p:pic>
                    <p:nvPicPr>
                      <p:cNvPr id="6" name="Object 5"/>
                      <p:cNvPicPr>
                        <a:picLocks noChangeAspect="1" noChangeArrowheads="1"/>
                      </p:cNvPicPr>
                      <p:nvPr/>
                    </p:nvPicPr>
                    <p:blipFill>
                      <a:blip r:embed="rId5"/>
                      <a:srcRect/>
                      <a:stretch>
                        <a:fillRect/>
                      </a:stretch>
                    </p:blipFill>
                    <p:spPr bwMode="auto">
                      <a:xfrm>
                        <a:off x="1143000" y="5563784"/>
                        <a:ext cx="2540000" cy="609600"/>
                      </a:xfrm>
                      <a:prstGeom prst="rect">
                        <a:avLst/>
                      </a:prstGeom>
                      <a:noFill/>
                      <a:ln>
                        <a:noFill/>
                      </a:ln>
                      <a:effectLst/>
                    </p:spPr>
                  </p:pic>
                </p:oleObj>
              </mc:Fallback>
            </mc:AlternateContent>
          </a:graphicData>
        </a:graphic>
      </p:graphicFrame>
      <p:sp>
        <p:nvSpPr>
          <p:cNvPr id="4" name="Slide Number Placeholder 1">
            <a:extLst>
              <a:ext uri="{FF2B5EF4-FFF2-40B4-BE49-F238E27FC236}">
                <a16:creationId xmlns:a16="http://schemas.microsoft.com/office/drawing/2014/main" id="{DE0818C7-4A63-F163-41BC-B67D02078110}"/>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144426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Power System Application</a:t>
            </a:r>
          </a:p>
        </p:txBody>
      </p:sp>
      <p:sp>
        <p:nvSpPr>
          <p:cNvPr id="3" name="Content Placeholder 2"/>
          <p:cNvSpPr>
            <a:spLocks noGrp="1"/>
          </p:cNvSpPr>
          <p:nvPr>
            <p:ph idx="1"/>
          </p:nvPr>
        </p:nvSpPr>
        <p:spPr/>
        <p:txBody>
          <a:bodyPr/>
          <a:lstStyle/>
          <a:p>
            <a:r>
              <a:rPr lang="en-US" dirty="0">
                <a:solidFill>
                  <a:srgbClr val="1E0000"/>
                </a:solidFill>
              </a:rPr>
              <a:t>A typical power system application is to assume the power flow solution represents an equilibrium point</a:t>
            </a:r>
          </a:p>
          <a:p>
            <a:r>
              <a:rPr lang="en-US" dirty="0">
                <a:solidFill>
                  <a:srgbClr val="1E0000"/>
                </a:solidFill>
              </a:rPr>
              <a:t>Back solve to determine the initial state variables, </a:t>
            </a:r>
            <a:r>
              <a:rPr lang="en-US" b="1" dirty="0">
                <a:solidFill>
                  <a:srgbClr val="1E0000"/>
                </a:solidFill>
              </a:rPr>
              <a:t>x</a:t>
            </a:r>
            <a:r>
              <a:rPr lang="en-US" dirty="0">
                <a:solidFill>
                  <a:srgbClr val="1E0000"/>
                </a:solidFill>
              </a:rPr>
              <a:t>(0)</a:t>
            </a:r>
          </a:p>
          <a:p>
            <a:r>
              <a:rPr lang="en-US" dirty="0">
                <a:solidFill>
                  <a:srgbClr val="1E0000"/>
                </a:solidFill>
              </a:rPr>
              <a:t>At some point a contingency occurs, perturbing the state away from the equilibrium point</a:t>
            </a:r>
          </a:p>
          <a:p>
            <a:r>
              <a:rPr lang="en-US" dirty="0">
                <a:solidFill>
                  <a:srgbClr val="1E0000"/>
                </a:solidFill>
              </a:rPr>
              <a:t>Time domain simulation is used to determine whether the system returns to the equilibrium point</a:t>
            </a:r>
          </a:p>
        </p:txBody>
      </p:sp>
      <p:sp>
        <p:nvSpPr>
          <p:cNvPr id="4" name="Slide Number Placeholder 1">
            <a:extLst>
              <a:ext uri="{FF2B5EF4-FFF2-40B4-BE49-F238E27FC236}">
                <a16:creationId xmlns:a16="http://schemas.microsoft.com/office/drawing/2014/main" id="{B6FFD3C7-9764-A068-CB65-0D32AD44854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75287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Start reading Chapters 1 and 2 from the book (Chapter 1 is Introduction, Chapter 2 is Electromagnetic Transients)</a:t>
            </a:r>
          </a:p>
          <a:p>
            <a:r>
              <a:rPr lang="en-US" dirty="0"/>
              <a:t>EPG Dinner is on September 9 at 5pm; please RSVP using the link that was emailed to all.</a:t>
            </a:r>
          </a:p>
          <a:p>
            <a:endParaRPr lang="en-US" dirty="0"/>
          </a:p>
        </p:txBody>
      </p:sp>
      <p:sp>
        <p:nvSpPr>
          <p:cNvPr id="4" name="Slide Number Placeholder 3"/>
          <p:cNvSpPr>
            <a:spLocks noGrp="1"/>
          </p:cNvSpPr>
          <p:nvPr>
            <p:ph type="sldNum" sz="quarter" idx="4"/>
          </p:nvPr>
        </p:nvSpPr>
        <p:spPr>
          <a:xfrm>
            <a:off x="9448800" y="6324600"/>
            <a:ext cx="2540000" cy="457200"/>
          </a:xfrm>
          <a:prstGeom prst="rect">
            <a:avLst/>
          </a:prstGeom>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2719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solidFill>
                  <a:srgbClr val="1E0000"/>
                </a:solidFill>
              </a:rPr>
              <a:t>Initial value Problem Examples</a:t>
            </a:r>
          </a:p>
        </p:txBody>
      </p:sp>
      <p:graphicFrame>
        <p:nvGraphicFramePr>
          <p:cNvPr id="28675" name="Object 3"/>
          <p:cNvGraphicFramePr>
            <a:graphicFrameLocks noChangeAspect="1"/>
          </p:cNvGraphicFramePr>
          <p:nvPr>
            <p:extLst>
              <p:ext uri="{D42A27DB-BD31-4B8C-83A1-F6EECF244321}">
                <p14:modId xmlns:p14="http://schemas.microsoft.com/office/powerpoint/2010/main" val="2908539049"/>
              </p:ext>
            </p:extLst>
          </p:nvPr>
        </p:nvGraphicFramePr>
        <p:xfrm>
          <a:off x="457200" y="1280160"/>
          <a:ext cx="8191500" cy="5638800"/>
        </p:xfrm>
        <a:graphic>
          <a:graphicData uri="http://schemas.openxmlformats.org/presentationml/2006/ole">
            <mc:AlternateContent xmlns:mc="http://schemas.openxmlformats.org/markup-compatibility/2006">
              <mc:Choice xmlns:v="urn:schemas-microsoft-com:vml" Requires="v">
                <p:oleObj name="Equation" r:id="rId3" imgW="8191440" imgH="5638680" progId="Equation.DSMT4">
                  <p:embed/>
                </p:oleObj>
              </mc:Choice>
              <mc:Fallback>
                <p:oleObj name="Equation" r:id="rId3" imgW="8191440" imgH="5638680" progId="Equation.DSMT4">
                  <p:embed/>
                  <p:pic>
                    <p:nvPicPr>
                      <p:cNvPr id="28675" name="Object 3"/>
                      <p:cNvPicPr>
                        <a:picLocks noChangeAspect="1" noChangeArrowheads="1"/>
                      </p:cNvPicPr>
                      <p:nvPr/>
                    </p:nvPicPr>
                    <p:blipFill>
                      <a:blip r:embed="rId4"/>
                      <a:srcRect/>
                      <a:stretch>
                        <a:fillRect/>
                      </a:stretch>
                    </p:blipFill>
                    <p:spPr bwMode="auto">
                      <a:xfrm>
                        <a:off x="457200" y="1280160"/>
                        <a:ext cx="81915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76" name="Picture 4" descr="fig160"/>
          <p:cNvPicPr>
            <a:picLocks noChangeAspect="1" noChangeArrowheads="1"/>
          </p:cNvPicPr>
          <p:nvPr/>
        </p:nvPicPr>
        <p:blipFill>
          <a:blip r:embed="rId5">
            <a:extLst>
              <a:ext uri="{28A0092B-C50C-407E-A947-70E740481C1C}">
                <a14:useLocalDpi xmlns:a14="http://schemas.microsoft.com/office/drawing/2010/main" val="0"/>
              </a:ext>
            </a:extLst>
          </a:blip>
          <a:srcRect l="32941" r="17647" b="80219"/>
          <a:stretch>
            <a:fillRect/>
          </a:stretch>
        </p:blipFill>
        <p:spPr bwMode="auto">
          <a:xfrm>
            <a:off x="609600" y="4419600"/>
            <a:ext cx="3581400" cy="195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FB1EE31-0ECE-0D6A-5DAB-2DD182B5005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89542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Numerical Solution Methods</a:t>
            </a:r>
          </a:p>
        </p:txBody>
      </p:sp>
      <p:sp>
        <p:nvSpPr>
          <p:cNvPr id="3" name="Content Placeholder 2"/>
          <p:cNvSpPr>
            <a:spLocks noGrp="1"/>
          </p:cNvSpPr>
          <p:nvPr>
            <p:ph idx="1"/>
          </p:nvPr>
        </p:nvSpPr>
        <p:spPr/>
        <p:txBody>
          <a:bodyPr/>
          <a:lstStyle/>
          <a:p>
            <a:r>
              <a:rPr lang="en-US" dirty="0">
                <a:solidFill>
                  <a:srgbClr val="1E0000"/>
                </a:solidFill>
              </a:rPr>
              <a:t>Numerical solution methods do not generate exact solutions; they practically always introduce some error</a:t>
            </a:r>
          </a:p>
          <a:p>
            <a:pPr lvl="1"/>
            <a:r>
              <a:rPr lang="en-US" dirty="0">
                <a:solidFill>
                  <a:srgbClr val="1E0000"/>
                </a:solidFill>
              </a:rPr>
              <a:t>Methods assume time advances in discrete increments, called a stepsize (or time step), </a:t>
            </a:r>
            <a:r>
              <a:rPr lang="en-US" dirty="0">
                <a:solidFill>
                  <a:srgbClr val="1E0000"/>
                </a:solidFill>
                <a:latin typeface="Symbol" panose="05050102010706020507" pitchFamily="18" charset="2"/>
              </a:rPr>
              <a:t>D</a:t>
            </a:r>
            <a:r>
              <a:rPr lang="en-US" dirty="0">
                <a:solidFill>
                  <a:srgbClr val="1E0000"/>
                </a:solidFill>
              </a:rPr>
              <a:t>t</a:t>
            </a:r>
          </a:p>
          <a:p>
            <a:pPr lvl="1"/>
            <a:r>
              <a:rPr lang="en-US" dirty="0">
                <a:solidFill>
                  <a:srgbClr val="1E0000"/>
                </a:solidFill>
              </a:rPr>
              <a:t>Speed accuracy tradeoff: a smaller </a:t>
            </a:r>
            <a:r>
              <a:rPr lang="en-US" dirty="0">
                <a:solidFill>
                  <a:srgbClr val="1E0000"/>
                </a:solidFill>
                <a:latin typeface="Symbol" panose="05050102010706020507" pitchFamily="18" charset="2"/>
              </a:rPr>
              <a:t>D</a:t>
            </a:r>
            <a:r>
              <a:rPr lang="en-US" dirty="0">
                <a:solidFill>
                  <a:srgbClr val="1E0000"/>
                </a:solidFill>
              </a:rPr>
              <a:t>t usually gives a better solution, but it takes longer to compute </a:t>
            </a:r>
          </a:p>
          <a:p>
            <a:pPr lvl="1"/>
            <a:r>
              <a:rPr lang="en-US" dirty="0">
                <a:solidFill>
                  <a:srgbClr val="1E0000"/>
                </a:solidFill>
              </a:rPr>
              <a:t>Numeric roundoff error due to finite computer word size</a:t>
            </a:r>
          </a:p>
          <a:p>
            <a:r>
              <a:rPr lang="en-US" dirty="0">
                <a:solidFill>
                  <a:srgbClr val="1E0000"/>
                </a:solidFill>
              </a:rPr>
              <a:t>Key issue is the derivative of </a:t>
            </a:r>
            <a:r>
              <a:rPr lang="en-US" b="1" dirty="0">
                <a:solidFill>
                  <a:srgbClr val="1E0000"/>
                </a:solidFill>
              </a:rPr>
              <a:t>x, f(x)</a:t>
            </a:r>
            <a:r>
              <a:rPr lang="en-US" dirty="0">
                <a:solidFill>
                  <a:srgbClr val="1E0000"/>
                </a:solidFill>
              </a:rPr>
              <a:t> depends on </a:t>
            </a:r>
            <a:r>
              <a:rPr lang="en-US" b="1" dirty="0">
                <a:solidFill>
                  <a:srgbClr val="1E0000"/>
                </a:solidFill>
              </a:rPr>
              <a:t>x</a:t>
            </a:r>
            <a:r>
              <a:rPr lang="en-US" dirty="0">
                <a:solidFill>
                  <a:srgbClr val="1E0000"/>
                </a:solidFill>
              </a:rPr>
              <a:t>, the value we are trying to determine</a:t>
            </a:r>
          </a:p>
          <a:p>
            <a:r>
              <a:rPr lang="en-US" dirty="0">
                <a:solidFill>
                  <a:srgbClr val="1E0000"/>
                </a:solidFill>
              </a:rPr>
              <a:t>A solution exists as long as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is continuously differentiable</a:t>
            </a:r>
          </a:p>
        </p:txBody>
      </p:sp>
      <p:sp>
        <p:nvSpPr>
          <p:cNvPr id="4" name="Slide Number Placeholder 1">
            <a:extLst>
              <a:ext uri="{FF2B5EF4-FFF2-40B4-BE49-F238E27FC236}">
                <a16:creationId xmlns:a16="http://schemas.microsoft.com/office/drawing/2014/main" id="{0B385686-0D79-0107-6F93-6675A49145CB}"/>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282402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Numerical Solution Methods</a:t>
            </a:r>
          </a:p>
        </p:txBody>
      </p:sp>
      <p:sp>
        <p:nvSpPr>
          <p:cNvPr id="3" name="Content Placeholder 2"/>
          <p:cNvSpPr>
            <a:spLocks noGrp="1"/>
          </p:cNvSpPr>
          <p:nvPr>
            <p:ph idx="1"/>
          </p:nvPr>
        </p:nvSpPr>
        <p:spPr/>
        <p:txBody>
          <a:bodyPr/>
          <a:lstStyle/>
          <a:p>
            <a:r>
              <a:rPr lang="en-US" dirty="0">
                <a:solidFill>
                  <a:srgbClr val="1E0000"/>
                </a:solidFill>
              </a:rPr>
              <a:t>There are a wide variety of different solution approaches, we will only touch on several</a:t>
            </a:r>
          </a:p>
          <a:p>
            <a:r>
              <a:rPr lang="en-US" dirty="0">
                <a:solidFill>
                  <a:srgbClr val="1E0000"/>
                </a:solidFill>
              </a:rPr>
              <a:t>One-step methods: require information about solution just at one point, </a:t>
            </a:r>
            <a:r>
              <a:rPr lang="en-US" b="1" dirty="0">
                <a:solidFill>
                  <a:srgbClr val="1E0000"/>
                </a:solidFill>
              </a:rPr>
              <a:t>x</a:t>
            </a:r>
            <a:r>
              <a:rPr lang="en-US" dirty="0">
                <a:solidFill>
                  <a:srgbClr val="1E0000"/>
                </a:solidFill>
              </a:rPr>
              <a:t>(t)</a:t>
            </a:r>
          </a:p>
          <a:p>
            <a:pPr lvl="1"/>
            <a:r>
              <a:rPr lang="en-US" dirty="0">
                <a:solidFill>
                  <a:srgbClr val="1E0000"/>
                </a:solidFill>
              </a:rPr>
              <a:t>Forward Euler </a:t>
            </a:r>
          </a:p>
          <a:p>
            <a:pPr lvl="1"/>
            <a:r>
              <a:rPr lang="en-US" dirty="0">
                <a:solidFill>
                  <a:srgbClr val="1E0000"/>
                </a:solidFill>
              </a:rPr>
              <a:t>Runge-Kutta</a:t>
            </a:r>
          </a:p>
          <a:p>
            <a:r>
              <a:rPr lang="en-US" dirty="0">
                <a:solidFill>
                  <a:srgbClr val="1E0000"/>
                </a:solidFill>
              </a:rPr>
              <a:t>Multi-step methods: make use of information at more than one point, </a:t>
            </a:r>
            <a:r>
              <a:rPr lang="en-US" b="1" dirty="0">
                <a:solidFill>
                  <a:srgbClr val="1E0000"/>
                </a:solidFill>
              </a:rPr>
              <a:t>x</a:t>
            </a:r>
            <a:r>
              <a:rPr lang="en-US" dirty="0">
                <a:solidFill>
                  <a:srgbClr val="1E0000"/>
                </a:solidFill>
              </a:rPr>
              <a:t>(t), </a:t>
            </a:r>
            <a:r>
              <a:rPr lang="en-US" b="1" dirty="0">
                <a:solidFill>
                  <a:srgbClr val="1E0000"/>
                </a:solidFill>
              </a:rPr>
              <a:t>x</a:t>
            </a:r>
            <a:r>
              <a:rPr lang="en-US" dirty="0">
                <a:solidFill>
                  <a:srgbClr val="1E0000"/>
                </a:solidFill>
              </a:rPr>
              <a:t>(t-</a:t>
            </a:r>
            <a:r>
              <a:rPr lang="en-US" dirty="0">
                <a:solidFill>
                  <a:srgbClr val="1E0000"/>
                </a:solidFill>
                <a:latin typeface="Symbol" panose="05050102010706020507" pitchFamily="18" charset="2"/>
              </a:rPr>
              <a:t>D</a:t>
            </a:r>
            <a:r>
              <a:rPr lang="en-US" dirty="0">
                <a:solidFill>
                  <a:srgbClr val="1E0000"/>
                </a:solidFill>
              </a:rPr>
              <a:t>t), </a:t>
            </a:r>
            <a:r>
              <a:rPr lang="en-US" b="1" dirty="0">
                <a:solidFill>
                  <a:srgbClr val="1E0000"/>
                </a:solidFill>
              </a:rPr>
              <a:t>x</a:t>
            </a:r>
            <a:r>
              <a:rPr lang="en-US" dirty="0">
                <a:solidFill>
                  <a:srgbClr val="1E0000"/>
                </a:solidFill>
              </a:rPr>
              <a:t>(t-</a:t>
            </a:r>
            <a:r>
              <a:rPr lang="en-US" dirty="0">
                <a:solidFill>
                  <a:srgbClr val="1E0000"/>
                </a:solidFill>
                <a:latin typeface="Symbol" panose="05050102010706020507" pitchFamily="18" charset="2"/>
              </a:rPr>
              <a:t>D2</a:t>
            </a:r>
            <a:r>
              <a:rPr lang="en-US" dirty="0">
                <a:solidFill>
                  <a:srgbClr val="1E0000"/>
                </a:solidFill>
              </a:rPr>
              <a:t>t)…</a:t>
            </a:r>
          </a:p>
          <a:p>
            <a:pPr lvl="1"/>
            <a:r>
              <a:rPr lang="en-US" dirty="0">
                <a:solidFill>
                  <a:srgbClr val="1E0000"/>
                </a:solidFill>
              </a:rPr>
              <a:t>Adams-Bashforth</a:t>
            </a:r>
          </a:p>
          <a:p>
            <a:r>
              <a:rPr lang="en-US" dirty="0">
                <a:solidFill>
                  <a:srgbClr val="1E0000"/>
                </a:solidFill>
              </a:rPr>
              <a:t>Predictor-Corrector Methods: implicit</a:t>
            </a:r>
          </a:p>
          <a:p>
            <a:pPr lvl="1"/>
            <a:r>
              <a:rPr lang="en-US" dirty="0">
                <a:solidFill>
                  <a:srgbClr val="1E0000"/>
                </a:solidFill>
              </a:rPr>
              <a:t>Backward Euler</a:t>
            </a:r>
          </a:p>
          <a:p>
            <a:endParaRPr lang="en-US" dirty="0"/>
          </a:p>
          <a:p>
            <a:pPr lvl="1"/>
            <a:endParaRPr lang="en-US" dirty="0"/>
          </a:p>
          <a:p>
            <a:pPr lvl="1"/>
            <a:endParaRPr lang="en-US" dirty="0"/>
          </a:p>
        </p:txBody>
      </p:sp>
      <p:sp>
        <p:nvSpPr>
          <p:cNvPr id="4" name="Slide Number Placeholder 1">
            <a:extLst>
              <a:ext uri="{FF2B5EF4-FFF2-40B4-BE49-F238E27FC236}">
                <a16:creationId xmlns:a16="http://schemas.microsoft.com/office/drawing/2014/main" id="{2B8E8350-5C38-F7F5-59AE-EE7BDDB1732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247418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Error Propagation</a:t>
            </a:r>
          </a:p>
        </p:txBody>
      </p:sp>
      <p:sp>
        <p:nvSpPr>
          <p:cNvPr id="3" name="Content Placeholder 2"/>
          <p:cNvSpPr>
            <a:spLocks noGrp="1"/>
          </p:cNvSpPr>
          <p:nvPr>
            <p:ph idx="1"/>
          </p:nvPr>
        </p:nvSpPr>
        <p:spPr/>
        <p:txBody>
          <a:bodyPr/>
          <a:lstStyle/>
          <a:p>
            <a:r>
              <a:rPr lang="en-US" dirty="0">
                <a:solidFill>
                  <a:srgbClr val="1E0000"/>
                </a:solidFill>
              </a:rPr>
              <a:t>At each time step the total round-off error is the sum of the local round-off at time and the propagated error from steps 1, 2 ,  … , k − 1</a:t>
            </a:r>
          </a:p>
          <a:p>
            <a:r>
              <a:rPr lang="en-US" dirty="0">
                <a:solidFill>
                  <a:srgbClr val="1E0000"/>
                </a:solidFill>
              </a:rPr>
              <a:t>An algorithm with the desirable property that local round-off error decays with increasing number of steps is said to be numerically stable</a:t>
            </a:r>
          </a:p>
          <a:p>
            <a:r>
              <a:rPr lang="en-US" dirty="0">
                <a:solidFill>
                  <a:srgbClr val="1E0000"/>
                </a:solidFill>
              </a:rPr>
              <a:t>Otherwise, the algorithm is numerically unstable</a:t>
            </a:r>
          </a:p>
          <a:p>
            <a:r>
              <a:rPr lang="en-US" dirty="0">
                <a:solidFill>
                  <a:srgbClr val="1E0000"/>
                </a:solidFill>
              </a:rPr>
              <a:t>Numerically unstable algorithms can nevertheless give quite good performance if appropriate time steps are used</a:t>
            </a:r>
          </a:p>
          <a:p>
            <a:pPr lvl="1"/>
            <a:r>
              <a:rPr lang="en-US" dirty="0">
                <a:solidFill>
                  <a:srgbClr val="1E0000"/>
                </a:solidFill>
              </a:rPr>
              <a:t>This is particularly true when coupled with algebraic equations</a:t>
            </a:r>
          </a:p>
        </p:txBody>
      </p:sp>
      <p:sp>
        <p:nvSpPr>
          <p:cNvPr id="4" name="Slide Number Placeholder 1">
            <a:extLst>
              <a:ext uri="{FF2B5EF4-FFF2-40B4-BE49-F238E27FC236}">
                <a16:creationId xmlns:a16="http://schemas.microsoft.com/office/drawing/2014/main" id="{F8AFD1C3-1282-CAC0-5807-25AF4F9C8608}"/>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226090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Forward Euler’s Method</a:t>
            </a:r>
            <a:endParaRPr lang="en-US" dirty="0">
              <a:solidFill>
                <a:srgbClr val="1E0000"/>
              </a:solidFill>
            </a:endParaRPr>
          </a:p>
        </p:txBody>
      </p:sp>
      <p:sp>
        <p:nvSpPr>
          <p:cNvPr id="3" name="Content Placeholder 2"/>
          <p:cNvSpPr>
            <a:spLocks noGrp="1"/>
          </p:cNvSpPr>
          <p:nvPr>
            <p:ph idx="1"/>
          </p:nvPr>
        </p:nvSpPr>
        <p:spPr/>
        <p:txBody>
          <a:bodyPr/>
          <a:lstStyle/>
          <a:p>
            <a:r>
              <a:rPr lang="en-US" dirty="0">
                <a:solidFill>
                  <a:srgbClr val="1E0000"/>
                </a:solidFill>
              </a:rPr>
              <a:t>The simplest technique for numerically integrating such equations is known as the Euler's Method (sometimes the Forward Euler's Method)</a:t>
            </a:r>
          </a:p>
          <a:p>
            <a:r>
              <a:rPr lang="en-US" dirty="0">
                <a:solidFill>
                  <a:srgbClr val="1E0000"/>
                </a:solidFill>
              </a:rPr>
              <a:t>Key idea is to approximate</a:t>
            </a:r>
            <a:br>
              <a:rPr lang="en-US" dirty="0">
                <a:solidFill>
                  <a:srgbClr val="1E0000"/>
                </a:solidFill>
              </a:rPr>
            </a:br>
            <a:br>
              <a:rPr lang="en-US" dirty="0">
                <a:solidFill>
                  <a:srgbClr val="1E0000"/>
                </a:solidFill>
              </a:rPr>
            </a:br>
            <a:br>
              <a:rPr lang="en-US" dirty="0">
                <a:solidFill>
                  <a:srgbClr val="1E0000"/>
                </a:solidFill>
              </a:rPr>
            </a:br>
            <a:br>
              <a:rPr lang="en-US" dirty="0">
                <a:solidFill>
                  <a:srgbClr val="1E0000"/>
                </a:solidFill>
              </a:rPr>
            </a:br>
            <a:br>
              <a:rPr lang="en-US" dirty="0">
                <a:solidFill>
                  <a:srgbClr val="1E0000"/>
                </a:solidFill>
              </a:rPr>
            </a:br>
            <a:endParaRPr lang="en-US" dirty="0">
              <a:solidFill>
                <a:srgbClr val="1E0000"/>
              </a:solidFill>
            </a:endParaRPr>
          </a:p>
          <a:p>
            <a:r>
              <a:rPr lang="en-US" dirty="0">
                <a:solidFill>
                  <a:srgbClr val="1E0000"/>
                </a:solidFill>
              </a:rPr>
              <a:t>In general, the smaller the </a:t>
            </a:r>
            <a:r>
              <a:rPr lang="en-US" dirty="0">
                <a:solidFill>
                  <a:srgbClr val="1E0000"/>
                </a:solidFill>
                <a:latin typeface="Symbol" panose="05050102010706020507" pitchFamily="18" charset="2"/>
              </a:rPr>
              <a:t>D</a:t>
            </a:r>
            <a:r>
              <a:rPr lang="en-US" dirty="0">
                <a:solidFill>
                  <a:srgbClr val="1E0000"/>
                </a:solidFill>
              </a:rPr>
              <a:t>t, the more accurate the solution, but it also takes more time steps </a:t>
            </a:r>
            <a:br>
              <a:rPr lang="en-US" dirty="0">
                <a:solidFill>
                  <a:srgbClr val="1E0000"/>
                </a:solidFill>
              </a:rPr>
            </a:br>
            <a:endParaRPr lang="en-US" dirty="0">
              <a:solidFill>
                <a:srgbClr val="1E0000"/>
              </a:solidFill>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13416697"/>
              </p:ext>
            </p:extLst>
          </p:nvPr>
        </p:nvGraphicFramePr>
        <p:xfrm>
          <a:off x="914400" y="2797304"/>
          <a:ext cx="4076700" cy="2336800"/>
        </p:xfrm>
        <a:graphic>
          <a:graphicData uri="http://schemas.openxmlformats.org/presentationml/2006/ole">
            <mc:AlternateContent xmlns:mc="http://schemas.openxmlformats.org/markup-compatibility/2006">
              <mc:Choice xmlns:v="urn:schemas-microsoft-com:vml" Requires="v">
                <p:oleObj name="Equation" r:id="rId2" imgW="4076640" imgH="2336760" progId="Equation.DSMT4">
                  <p:embed/>
                </p:oleObj>
              </mc:Choice>
              <mc:Fallback>
                <p:oleObj name="Equation" r:id="rId2" imgW="4076640" imgH="23367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97304"/>
                        <a:ext cx="4076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1">
            <a:extLst>
              <a:ext uri="{FF2B5EF4-FFF2-40B4-BE49-F238E27FC236}">
                <a16:creationId xmlns:a16="http://schemas.microsoft.com/office/drawing/2014/main" id="{29B7A3EB-F23A-6D52-DFEF-498A08F4CD7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164393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solidFill>
                  <a:srgbClr val="1E0000"/>
                </a:solidFill>
              </a:rPr>
              <a:t>Euler’s Method Algorithm</a:t>
            </a:r>
          </a:p>
        </p:txBody>
      </p:sp>
      <p:graphicFrame>
        <p:nvGraphicFramePr>
          <p:cNvPr id="30723" name="Object 3"/>
          <p:cNvGraphicFramePr>
            <a:graphicFrameLocks noChangeAspect="1"/>
          </p:cNvGraphicFramePr>
          <p:nvPr>
            <p:extLst>
              <p:ext uri="{D42A27DB-BD31-4B8C-83A1-F6EECF244321}">
                <p14:modId xmlns:p14="http://schemas.microsoft.com/office/powerpoint/2010/main" val="712380520"/>
              </p:ext>
            </p:extLst>
          </p:nvPr>
        </p:nvGraphicFramePr>
        <p:xfrm>
          <a:off x="457200" y="1280160"/>
          <a:ext cx="6832600" cy="3644900"/>
        </p:xfrm>
        <a:graphic>
          <a:graphicData uri="http://schemas.openxmlformats.org/presentationml/2006/ole">
            <mc:AlternateContent xmlns:mc="http://schemas.openxmlformats.org/markup-compatibility/2006">
              <mc:Choice xmlns:v="urn:schemas-microsoft-com:vml" Requires="v">
                <p:oleObj name="Equation" r:id="rId3" imgW="6832600" imgH="3644900" progId="Equation.DSMT4">
                  <p:embed/>
                </p:oleObj>
              </mc:Choice>
              <mc:Fallback>
                <p:oleObj name="Equation" r:id="rId3" imgW="6832600" imgH="3644900" progId="Equation.DSMT4">
                  <p:embed/>
                  <p:pic>
                    <p:nvPicPr>
                      <p:cNvPr id="307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80160"/>
                        <a:ext cx="6832600" cy="364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7EBCF454-CD2C-DBFE-2E2B-BDD97BE7338B}"/>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325701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solidFill>
                  <a:srgbClr val="1E0000"/>
                </a:solidFill>
              </a:rPr>
              <a:t>Euler’s Method Example 1</a:t>
            </a:r>
          </a:p>
        </p:txBody>
      </p:sp>
      <p:graphicFrame>
        <p:nvGraphicFramePr>
          <p:cNvPr id="31747" name="Object 3"/>
          <p:cNvGraphicFramePr>
            <a:graphicFrameLocks noChangeAspect="1"/>
          </p:cNvGraphicFramePr>
          <p:nvPr>
            <p:extLst>
              <p:ext uri="{D42A27DB-BD31-4B8C-83A1-F6EECF244321}">
                <p14:modId xmlns:p14="http://schemas.microsoft.com/office/powerpoint/2010/main" val="2176088045"/>
              </p:ext>
            </p:extLst>
          </p:nvPr>
        </p:nvGraphicFramePr>
        <p:xfrm>
          <a:off x="457200" y="1463040"/>
          <a:ext cx="5956300" cy="3175000"/>
        </p:xfrm>
        <a:graphic>
          <a:graphicData uri="http://schemas.openxmlformats.org/presentationml/2006/ole">
            <mc:AlternateContent xmlns:mc="http://schemas.openxmlformats.org/markup-compatibility/2006">
              <mc:Choice xmlns:v="urn:schemas-microsoft-com:vml" Requires="v">
                <p:oleObj name="Equation" r:id="rId3" imgW="5956200" imgH="3174840" progId="Equation.DSMT4">
                  <p:embed/>
                </p:oleObj>
              </mc:Choice>
              <mc:Fallback>
                <p:oleObj name="Equation" r:id="rId3" imgW="5956200" imgH="3174840" progId="Equation.DSMT4">
                  <p:embed/>
                  <p:pic>
                    <p:nvPicPr>
                      <p:cNvPr id="31747" name="Object 3"/>
                      <p:cNvPicPr>
                        <a:picLocks noChangeAspect="1" noChangeArrowheads="1"/>
                      </p:cNvPicPr>
                      <p:nvPr/>
                    </p:nvPicPr>
                    <p:blipFill>
                      <a:blip r:embed="rId4"/>
                      <a:srcRect/>
                      <a:stretch>
                        <a:fillRect/>
                      </a:stretch>
                    </p:blipFill>
                    <p:spPr bwMode="auto">
                      <a:xfrm>
                        <a:off x="457200" y="1463040"/>
                        <a:ext cx="5956300" cy="3175000"/>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id="{B44B9A88-1B16-8D6C-FA4C-7D4AAB4DCEAA}"/>
              </a:ext>
            </a:extLst>
          </p:cNvPr>
          <p:cNvPicPr>
            <a:picLocks noChangeAspect="1"/>
          </p:cNvPicPr>
          <p:nvPr/>
        </p:nvPicPr>
        <p:blipFill>
          <a:blip r:embed="rId5"/>
          <a:stretch>
            <a:fillRect/>
          </a:stretch>
        </p:blipFill>
        <p:spPr>
          <a:xfrm>
            <a:off x="6775241" y="1463040"/>
            <a:ext cx="4959559" cy="3874238"/>
          </a:xfrm>
          <a:prstGeom prst="rect">
            <a:avLst/>
          </a:prstGeom>
        </p:spPr>
      </p:pic>
      <p:sp>
        <p:nvSpPr>
          <p:cNvPr id="3" name="Slide Number Placeholder 1">
            <a:extLst>
              <a:ext uri="{FF2B5EF4-FFF2-40B4-BE49-F238E27FC236}">
                <a16:creationId xmlns:a16="http://schemas.microsoft.com/office/drawing/2014/main" id="{590A8022-64AD-69A2-8BCE-A9079ED9BBA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191316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solidFill>
                  <a:srgbClr val="1E0000"/>
                </a:solidFill>
              </a:rPr>
              <a:t>Euler’s Method Example 2</a:t>
            </a:r>
          </a:p>
        </p:txBody>
      </p:sp>
      <p:graphicFrame>
        <p:nvGraphicFramePr>
          <p:cNvPr id="33795" name="Object 3"/>
          <p:cNvGraphicFramePr>
            <a:graphicFrameLocks noChangeAspect="1"/>
          </p:cNvGraphicFramePr>
          <p:nvPr>
            <p:extLst>
              <p:ext uri="{D42A27DB-BD31-4B8C-83A1-F6EECF244321}">
                <p14:modId xmlns:p14="http://schemas.microsoft.com/office/powerpoint/2010/main" val="750556869"/>
              </p:ext>
            </p:extLst>
          </p:nvPr>
        </p:nvGraphicFramePr>
        <p:xfrm>
          <a:off x="457200" y="1280160"/>
          <a:ext cx="7683500" cy="4622800"/>
        </p:xfrm>
        <a:graphic>
          <a:graphicData uri="http://schemas.openxmlformats.org/presentationml/2006/ole">
            <mc:AlternateContent xmlns:mc="http://schemas.openxmlformats.org/markup-compatibility/2006">
              <mc:Choice xmlns:v="urn:schemas-microsoft-com:vml" Requires="v">
                <p:oleObj name="Equation" r:id="rId3" imgW="7683480" imgH="4622760" progId="Equation.DSMT4">
                  <p:embed/>
                </p:oleObj>
              </mc:Choice>
              <mc:Fallback>
                <p:oleObj name="Equation" r:id="rId3" imgW="7683480" imgH="4622760" progId="Equation.DSMT4">
                  <p:embed/>
                  <p:pic>
                    <p:nvPicPr>
                      <p:cNvPr id="33795" name="Object 3"/>
                      <p:cNvPicPr>
                        <a:picLocks noChangeAspect="1" noChangeArrowheads="1"/>
                      </p:cNvPicPr>
                      <p:nvPr/>
                    </p:nvPicPr>
                    <p:blipFill>
                      <a:blip r:embed="rId4"/>
                      <a:srcRect/>
                      <a:stretch>
                        <a:fillRect/>
                      </a:stretch>
                    </p:blipFill>
                    <p:spPr bwMode="auto">
                      <a:xfrm>
                        <a:off x="457200" y="1280160"/>
                        <a:ext cx="76835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758A1A90-9A4C-3F18-D807-97446542BAF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2222398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solidFill>
                  <a:srgbClr val="1E0000"/>
                </a:solidFill>
              </a:rPr>
              <a:t>Euler's Method Example 2, cont'd</a:t>
            </a:r>
          </a:p>
        </p:txBody>
      </p:sp>
      <p:graphicFrame>
        <p:nvGraphicFramePr>
          <p:cNvPr id="2" name="Object 1"/>
          <p:cNvGraphicFramePr>
            <a:graphicFrameLocks noChangeAspect="1"/>
          </p:cNvGraphicFramePr>
          <p:nvPr>
            <p:extLst>
              <p:ext uri="{D42A27DB-BD31-4B8C-83A1-F6EECF244321}">
                <p14:modId xmlns:p14="http://schemas.microsoft.com/office/powerpoint/2010/main" val="2450636967"/>
              </p:ext>
            </p:extLst>
          </p:nvPr>
        </p:nvGraphicFramePr>
        <p:xfrm>
          <a:off x="457200" y="1280160"/>
          <a:ext cx="7429500" cy="4699000"/>
        </p:xfrm>
        <a:graphic>
          <a:graphicData uri="http://schemas.openxmlformats.org/presentationml/2006/ole">
            <mc:AlternateContent xmlns:mc="http://schemas.openxmlformats.org/markup-compatibility/2006">
              <mc:Choice xmlns:v="urn:schemas-microsoft-com:vml" Requires="v">
                <p:oleObj name="Equation" r:id="rId3" imgW="7429320" imgH="4698720" progId="Equation.DSMT4">
                  <p:embed/>
                </p:oleObj>
              </mc:Choice>
              <mc:Fallback>
                <p:oleObj name="Equation" r:id="rId3" imgW="7429320" imgH="469872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80160"/>
                        <a:ext cx="74295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1">
            <a:extLst>
              <a:ext uri="{FF2B5EF4-FFF2-40B4-BE49-F238E27FC236}">
                <a16:creationId xmlns:a16="http://schemas.microsoft.com/office/drawing/2014/main" id="{765F7F71-BC9C-0062-DACC-5B562F9E30C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3284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solidFill>
                  <a:srgbClr val="1E0000"/>
                </a:solidFill>
              </a:rPr>
              <a:t>Euler's Method Example 2, cont'd</a:t>
            </a:r>
          </a:p>
        </p:txBody>
      </p:sp>
      <p:graphicFrame>
        <p:nvGraphicFramePr>
          <p:cNvPr id="90115" name="Group 3"/>
          <p:cNvGraphicFramePr>
            <a:graphicFrameLocks noGrp="1"/>
          </p:cNvGraphicFramePr>
          <p:nvPr>
            <p:extLst>
              <p:ext uri="{D42A27DB-BD31-4B8C-83A1-F6EECF244321}">
                <p14:modId xmlns:p14="http://schemas.microsoft.com/office/powerpoint/2010/main" val="473550814"/>
              </p:ext>
            </p:extLst>
          </p:nvPr>
        </p:nvGraphicFramePr>
        <p:xfrm>
          <a:off x="457200" y="1280161"/>
          <a:ext cx="6019800" cy="5226051"/>
        </p:xfrm>
        <a:graphic>
          <a:graphicData uri="http://schemas.openxmlformats.org/drawingml/2006/table">
            <a:tbl>
              <a:tblPr/>
              <a:tblGrid>
                <a:gridCol w="1644650">
                  <a:extLst>
                    <a:ext uri="{9D8B030D-6E8A-4147-A177-3AD203B41FA5}">
                      <a16:colId xmlns:a16="http://schemas.microsoft.com/office/drawing/2014/main" val="20000"/>
                    </a:ext>
                  </a:extLst>
                </a:gridCol>
                <a:gridCol w="1644650">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tblGrid>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30000" dirty="0">
                          <a:ln>
                            <a:noFill/>
                          </a:ln>
                          <a:solidFill>
                            <a:srgbClr val="1E0000"/>
                          </a:solidFill>
                          <a:effectLst/>
                          <a:latin typeface="Times New Roman" pitchFamily="18" charset="0"/>
                        </a:rPr>
                        <a:t>actual</a:t>
                      </a:r>
                      <a:r>
                        <a:rPr kumimoji="0" lang="en-US" sz="2400" b="1" i="0" u="none" strike="noStrike" cap="none" normalizeH="0" baseline="0" dirty="0">
                          <a:ln>
                            <a:noFill/>
                          </a:ln>
                          <a:solidFill>
                            <a:srgbClr val="1E0000"/>
                          </a:solidFill>
                          <a:effectLst/>
                          <a:latin typeface="Times New Roman" pitchFamily="18" charset="0"/>
                        </a:rPr>
                        <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0" dirty="0">
                          <a:ln>
                            <a:noFill/>
                          </a:ln>
                          <a:solidFill>
                            <a:srgbClr val="1E0000"/>
                          </a:solidFill>
                          <a:effectLst/>
                          <a:latin typeface="Times New Roman" pitchFamily="18" charset="0"/>
                        </a:rPr>
                        <a:t>(t)  </a:t>
                      </a:r>
                      <a:r>
                        <a:rPr kumimoji="0" lang="en-US" sz="2400" b="1" i="0" u="none" strike="noStrike" cap="none" normalizeH="0" baseline="0" dirty="0">
                          <a:ln>
                            <a:noFill/>
                          </a:ln>
                          <a:solidFill>
                            <a:srgbClr val="1E0000"/>
                          </a:solidFill>
                          <a:effectLst/>
                          <a:latin typeface="Symbol" pitchFamily="18" charset="2"/>
                        </a:rPr>
                        <a:t>D</a:t>
                      </a:r>
                      <a:r>
                        <a:rPr kumimoji="0" lang="en-US" sz="2400" b="1" i="0" u="none" strike="noStrike" cap="none" normalizeH="0" baseline="0" dirty="0">
                          <a:ln>
                            <a:noFill/>
                          </a:ln>
                          <a:solidFill>
                            <a:srgbClr val="1E0000"/>
                          </a:solidFill>
                          <a:effectLst/>
                          <a:latin typeface="Times New Roman" pitchFamily="18" charset="0"/>
                        </a:rPr>
                        <a:t>t=0.25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0.9689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0.50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0.9375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0.75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0.7317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0.5403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0.6289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0.8623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-151,983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7010400" y="1477140"/>
            <a:ext cx="3581400" cy="2308324"/>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latin typeface="Arial" panose="020B0604020202020204" pitchFamily="34" charset="0"/>
                <a:cs typeface="Arial" panose="020B0604020202020204" pitchFamily="34" charset="0"/>
              </a:rPr>
              <a:t>Since we know from</a:t>
            </a:r>
            <a:br>
              <a:rPr lang="en-US" sz="2400" dirty="0">
                <a:solidFill>
                  <a:schemeClr val="tx1">
                    <a:lumMod val="50000"/>
                  </a:schemeClr>
                </a:solidFill>
                <a:latin typeface="Arial" panose="020B0604020202020204" pitchFamily="34" charset="0"/>
                <a:cs typeface="Arial" panose="020B0604020202020204" pitchFamily="34" charset="0"/>
              </a:rPr>
            </a:br>
            <a:r>
              <a:rPr lang="en-US" sz="2400" dirty="0">
                <a:solidFill>
                  <a:schemeClr val="tx1">
                    <a:lumMod val="50000"/>
                  </a:schemeClr>
                </a:solidFill>
                <a:latin typeface="Arial" panose="020B0604020202020204" pitchFamily="34" charset="0"/>
                <a:cs typeface="Arial" panose="020B0604020202020204" pitchFamily="34" charset="0"/>
              </a:rPr>
              <a:t>the exact solution that</a:t>
            </a:r>
            <a:br>
              <a:rPr lang="en-US" sz="2400" dirty="0">
                <a:solidFill>
                  <a:schemeClr val="tx1">
                    <a:lumMod val="50000"/>
                  </a:schemeClr>
                </a:solidFill>
                <a:latin typeface="Arial" panose="020B0604020202020204" pitchFamily="34" charset="0"/>
                <a:cs typeface="Arial" panose="020B0604020202020204" pitchFamily="34" charset="0"/>
              </a:rPr>
            </a:br>
            <a:r>
              <a:rPr lang="en-US" sz="2400" dirty="0">
                <a:solidFill>
                  <a:schemeClr val="tx1">
                    <a:lumMod val="50000"/>
                  </a:schemeClr>
                </a:solidFill>
                <a:latin typeface="Arial" panose="020B0604020202020204" pitchFamily="34" charset="0"/>
                <a:cs typeface="Arial" panose="020B0604020202020204" pitchFamily="34" charset="0"/>
              </a:rPr>
              <a:t>x</a:t>
            </a:r>
            <a:r>
              <a:rPr lang="en-US" sz="2400" baseline="-25000" dirty="0">
                <a:solidFill>
                  <a:schemeClr val="tx1">
                    <a:lumMod val="50000"/>
                  </a:schemeClr>
                </a:solidFill>
                <a:latin typeface="Arial" panose="020B0604020202020204" pitchFamily="34" charset="0"/>
                <a:cs typeface="Arial" panose="020B0604020202020204" pitchFamily="34" charset="0"/>
              </a:rPr>
              <a:t>1</a:t>
            </a:r>
            <a:r>
              <a:rPr lang="en-US" sz="2400" dirty="0">
                <a:solidFill>
                  <a:schemeClr val="tx1">
                    <a:lumMod val="50000"/>
                  </a:schemeClr>
                </a:solidFill>
                <a:latin typeface="Arial" panose="020B0604020202020204" pitchFamily="34" charset="0"/>
                <a:cs typeface="Arial" panose="020B0604020202020204" pitchFamily="34" charset="0"/>
              </a:rPr>
              <a:t> is bounded between </a:t>
            </a:r>
            <a:br>
              <a:rPr lang="en-US" sz="2400" dirty="0">
                <a:solidFill>
                  <a:schemeClr val="tx1">
                    <a:lumMod val="50000"/>
                  </a:schemeClr>
                </a:solidFill>
                <a:latin typeface="Arial" panose="020B0604020202020204" pitchFamily="34" charset="0"/>
                <a:cs typeface="Arial" panose="020B0604020202020204" pitchFamily="34" charset="0"/>
              </a:rPr>
            </a:br>
            <a:r>
              <a:rPr lang="en-US" sz="2400" dirty="0">
                <a:solidFill>
                  <a:schemeClr val="tx1">
                    <a:lumMod val="50000"/>
                  </a:schemeClr>
                </a:solidFill>
                <a:latin typeface="Arial" panose="020B0604020202020204" pitchFamily="34" charset="0"/>
                <a:cs typeface="Arial" panose="020B0604020202020204" pitchFamily="34" charset="0"/>
              </a:rPr>
              <a:t>-1 and 1, clearly the</a:t>
            </a:r>
            <a:br>
              <a:rPr lang="en-US" sz="2400" dirty="0">
                <a:solidFill>
                  <a:schemeClr val="tx1">
                    <a:lumMod val="50000"/>
                  </a:schemeClr>
                </a:solidFill>
                <a:latin typeface="Arial" panose="020B0604020202020204" pitchFamily="34" charset="0"/>
                <a:cs typeface="Arial" panose="020B0604020202020204" pitchFamily="34" charset="0"/>
              </a:rPr>
            </a:br>
            <a:r>
              <a:rPr lang="en-US" sz="2400" dirty="0">
                <a:solidFill>
                  <a:schemeClr val="tx1">
                    <a:lumMod val="50000"/>
                  </a:schemeClr>
                </a:solidFill>
                <a:latin typeface="Arial" panose="020B0604020202020204" pitchFamily="34" charset="0"/>
                <a:cs typeface="Arial" panose="020B0604020202020204" pitchFamily="34" charset="0"/>
              </a:rPr>
              <a:t>method is numerically</a:t>
            </a:r>
            <a:br>
              <a:rPr lang="en-US" sz="2400" dirty="0">
                <a:solidFill>
                  <a:schemeClr val="tx1">
                    <a:lumMod val="50000"/>
                  </a:schemeClr>
                </a:solidFill>
                <a:latin typeface="Arial" panose="020B0604020202020204" pitchFamily="34" charset="0"/>
                <a:cs typeface="Arial" panose="020B0604020202020204" pitchFamily="34" charset="0"/>
              </a:rPr>
            </a:br>
            <a:r>
              <a:rPr lang="en-US" sz="2400" dirty="0">
                <a:solidFill>
                  <a:schemeClr val="tx1">
                    <a:lumMod val="50000"/>
                  </a:schemeClr>
                </a:solidFill>
                <a:latin typeface="Arial" panose="020B0604020202020204" pitchFamily="34" charset="0"/>
                <a:cs typeface="Arial" panose="020B0604020202020204" pitchFamily="34" charset="0"/>
              </a:rPr>
              <a:t>unstable</a:t>
            </a:r>
          </a:p>
        </p:txBody>
      </p:sp>
      <p:sp>
        <p:nvSpPr>
          <p:cNvPr id="3" name="Slide Number Placeholder 1">
            <a:extLst>
              <a:ext uri="{FF2B5EF4-FFF2-40B4-BE49-F238E27FC236}">
                <a16:creationId xmlns:a16="http://schemas.microsoft.com/office/drawing/2014/main" id="{72A9E9D7-8F11-4A0B-90B7-E218041BC7FF}"/>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263438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Technical Information</a:t>
            </a:r>
          </a:p>
        </p:txBody>
      </p:sp>
      <p:sp>
        <p:nvSpPr>
          <p:cNvPr id="3" name="Content Placeholder 2"/>
          <p:cNvSpPr>
            <a:spLocks noGrp="1"/>
          </p:cNvSpPr>
          <p:nvPr>
            <p:ph idx="1"/>
          </p:nvPr>
        </p:nvSpPr>
        <p:spPr>
          <a:xfrm>
            <a:off x="487680" y="1280160"/>
            <a:ext cx="11475720" cy="3733800"/>
          </a:xfrm>
        </p:spPr>
        <p:txBody>
          <a:bodyPr/>
          <a:lstStyle/>
          <a:p>
            <a:r>
              <a:rPr lang="en-US" dirty="0"/>
              <a:t>There are many sources of technical information, with many students are most familiar with textbooks and courses</a:t>
            </a:r>
          </a:p>
          <a:p>
            <a:r>
              <a:rPr lang="en-US" dirty="0"/>
              <a:t>Journals, conferences, reports, and presentations (e.g., webinars) are extremely useful additional sources</a:t>
            </a:r>
          </a:p>
          <a:p>
            <a:r>
              <a:rPr lang="en-US" dirty="0"/>
              <a:t>In rough order of the newest of the information (from oldest to newest)</a:t>
            </a:r>
          </a:p>
          <a:p>
            <a:pPr lvl="1"/>
            <a:r>
              <a:rPr lang="en-US" dirty="0"/>
              <a:t>Books including textbooks; often lectures (depending on the instructor); reports </a:t>
            </a:r>
          </a:p>
          <a:p>
            <a:pPr lvl="1"/>
            <a:r>
              <a:rPr lang="en-US" dirty="0"/>
              <a:t>Journals, Conferences; both can have peer review</a:t>
            </a:r>
          </a:p>
          <a:p>
            <a:pPr lvl="1"/>
            <a:r>
              <a:rPr lang="en-US" dirty="0"/>
              <a:t>Webinars, and industry periodicals</a:t>
            </a:r>
          </a:p>
          <a:p>
            <a:r>
              <a:rPr lang="en-US" dirty="0"/>
              <a:t>Many are available open access. However, the challenge is ultimately someone needs to cover the publication expenses.</a:t>
            </a:r>
          </a:p>
          <a:p>
            <a:r>
              <a:rPr lang="en-US" dirty="0"/>
              <a:t>TAMU students can access IEEE Xplore at ieeexplore.ieee.org/Xplore/home.jsp</a:t>
            </a:r>
          </a:p>
          <a:p>
            <a:endParaRPr lang="en-US" dirty="0"/>
          </a:p>
        </p:txBody>
      </p:sp>
      <p:sp>
        <p:nvSpPr>
          <p:cNvPr id="4" name="Slide Number Placeholder 3"/>
          <p:cNvSpPr>
            <a:spLocks noGrp="1"/>
          </p:cNvSpPr>
          <p:nvPr>
            <p:ph type="sldNum" sz="quarter" idx="4"/>
          </p:nvPr>
        </p:nvSpPr>
        <p:spPr>
          <a:xfrm>
            <a:off x="11125200" y="6331527"/>
            <a:ext cx="787400" cy="457200"/>
          </a:xfrm>
        </p:spPr>
        <p:txBody>
          <a:bodyPr/>
          <a:lstStyle/>
          <a:p>
            <a:pPr algn="r">
              <a:defRPr/>
            </a:pPr>
            <a:fld id="{0AF38EFD-512B-4531-8A51-5AEF24EFF359}" type="slidenum">
              <a:rPr lang="en-US" sz="2000" smtClean="0"/>
              <a:pPr algn="r">
                <a:defRPr/>
              </a:pPr>
              <a:t>2</a:t>
            </a:fld>
            <a:endParaRPr lang="en-US" sz="2000" dirty="0"/>
          </a:p>
        </p:txBody>
      </p:sp>
    </p:spTree>
    <p:extLst>
      <p:ext uri="{BB962C8B-B14F-4D97-AF65-F5344CB8AC3E}">
        <p14:creationId xmlns:p14="http://schemas.microsoft.com/office/powerpoint/2010/main" val="84166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solidFill>
                  <a:srgbClr val="1E0000"/>
                </a:solidFill>
              </a:rPr>
              <a:t>Euler's Method Example 2, cont'd</a:t>
            </a:r>
          </a:p>
        </p:txBody>
      </p:sp>
      <p:graphicFrame>
        <p:nvGraphicFramePr>
          <p:cNvPr id="91139" name="Group 3"/>
          <p:cNvGraphicFramePr>
            <a:graphicFrameLocks noGrp="1"/>
          </p:cNvGraphicFramePr>
          <p:nvPr>
            <p:extLst>
              <p:ext uri="{D42A27DB-BD31-4B8C-83A1-F6EECF244321}">
                <p14:modId xmlns:p14="http://schemas.microsoft.com/office/powerpoint/2010/main" val="2081280681"/>
              </p:ext>
            </p:extLst>
          </p:nvPr>
        </p:nvGraphicFramePr>
        <p:xfrm>
          <a:off x="474955" y="1981200"/>
          <a:ext cx="4191000" cy="3636963"/>
        </p:xfrm>
        <a:graphic>
          <a:graphicData uri="http://schemas.openxmlformats.org/drawingml/2006/table">
            <a:tbl>
              <a:tblPr/>
              <a:tblGrid>
                <a:gridCol w="2057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7334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Symbol" pitchFamily="18" charset="2"/>
                        </a:rPr>
                        <a:t>D</a:t>
                      </a:r>
                      <a:r>
                        <a:rPr kumimoji="0" lang="en-US" sz="2400" b="1" i="0" u="none" strike="noStrike" cap="none" normalizeH="0" baseline="0" dirty="0">
                          <a:ln>
                            <a:noFill/>
                          </a:ln>
                          <a:solidFill>
                            <a:srgbClr val="1E0000"/>
                          </a:solidFill>
                          <a:effectLst/>
                          <a:latin typeface="Times New Roman" pitchFamily="18" charset="0"/>
                        </a:rPr>
                        <a:t>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actual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-1.4088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-0.8823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-0.8423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890" name="Text Box 26"/>
          <p:cNvSpPr txBox="1">
            <a:spLocks noChangeArrowheads="1"/>
          </p:cNvSpPr>
          <p:nvPr/>
        </p:nvSpPr>
        <p:spPr bwMode="auto">
          <a:xfrm>
            <a:off x="457200" y="1280161"/>
            <a:ext cx="1135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Below is a comparison of the solution values for x</a:t>
            </a:r>
            <a:r>
              <a:rPr lang="en-US" altLang="en-US" sz="2800" baseline="-25000" dirty="0">
                <a:solidFill>
                  <a:srgbClr val="1E0000"/>
                </a:solidFill>
              </a:rPr>
              <a:t>1</a:t>
            </a:r>
            <a:r>
              <a:rPr lang="en-US" altLang="en-US" sz="2800" dirty="0">
                <a:solidFill>
                  <a:srgbClr val="1E0000"/>
                </a:solidFill>
                <a:latin typeface="Times" charset="0"/>
              </a:rPr>
              <a:t>(t) at time t = 10 seconds</a:t>
            </a:r>
            <a:endParaRPr lang="en-US" altLang="en-US" sz="2800" dirty="0">
              <a:solidFill>
                <a:srgbClr val="1E0000"/>
              </a:solidFill>
            </a:endParaRPr>
          </a:p>
        </p:txBody>
      </p:sp>
      <p:sp>
        <p:nvSpPr>
          <p:cNvPr id="2" name="Slide Number Placeholder 1">
            <a:extLst>
              <a:ext uri="{FF2B5EF4-FFF2-40B4-BE49-F238E27FC236}">
                <a16:creationId xmlns:a16="http://schemas.microsoft.com/office/drawing/2014/main" id="{AEE5DB9F-6B2E-C814-5367-F949F66A71C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280162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Second Order Runge-Kutta Method</a:t>
            </a:r>
          </a:p>
        </p:txBody>
      </p:sp>
      <p:sp>
        <p:nvSpPr>
          <p:cNvPr id="3" name="Content Placeholder 2"/>
          <p:cNvSpPr>
            <a:spLocks noGrp="1"/>
          </p:cNvSpPr>
          <p:nvPr>
            <p:ph idx="4294967295"/>
          </p:nvPr>
        </p:nvSpPr>
        <p:spPr>
          <a:xfrm>
            <a:off x="457200" y="1279525"/>
            <a:ext cx="11399837" cy="3733800"/>
          </a:xfrm>
        </p:spPr>
        <p:txBody>
          <a:bodyPr/>
          <a:lstStyle/>
          <a:p>
            <a:r>
              <a:rPr lang="en-US" dirty="0">
                <a:solidFill>
                  <a:srgbClr val="1E0000"/>
                </a:solidFill>
              </a:rPr>
              <a:t>Runge-Kutta methods improve on Euler's method by evaluating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at selected points over the time step</a:t>
            </a:r>
          </a:p>
          <a:p>
            <a:r>
              <a:rPr lang="en-US" dirty="0">
                <a:solidFill>
                  <a:srgbClr val="1E0000"/>
                </a:solidFill>
              </a:rPr>
              <a:t>Simplest method is the second order method in which</a:t>
            </a:r>
            <a:br>
              <a:rPr lang="en-US" dirty="0">
                <a:solidFill>
                  <a:srgbClr val="1E0000"/>
                </a:solidFill>
              </a:rPr>
            </a:br>
            <a:br>
              <a:rPr lang="en-US" dirty="0">
                <a:solidFill>
                  <a:srgbClr val="1E0000"/>
                </a:solidFill>
              </a:rPr>
            </a:br>
            <a:br>
              <a:rPr lang="en-US" dirty="0"/>
            </a:br>
            <a:br>
              <a:rPr lang="en-US" dirty="0"/>
            </a:br>
            <a:br>
              <a:rPr lang="en-US" dirty="0"/>
            </a:br>
            <a:br>
              <a:rPr lang="en-US" dirty="0"/>
            </a:br>
            <a:endParaRPr lang="en-US" dirty="0"/>
          </a:p>
          <a:p>
            <a:r>
              <a:rPr lang="en-US" dirty="0">
                <a:solidFill>
                  <a:srgbClr val="1E0000"/>
                </a:solidFill>
              </a:rPr>
              <a:t>That is, </a:t>
            </a:r>
            <a:r>
              <a:rPr lang="en-US" b="1" dirty="0">
                <a:solidFill>
                  <a:srgbClr val="1E0000"/>
                </a:solidFill>
              </a:rPr>
              <a:t>k</a:t>
            </a:r>
            <a:r>
              <a:rPr lang="en-US" baseline="-25000" dirty="0">
                <a:solidFill>
                  <a:srgbClr val="1E0000"/>
                </a:solidFill>
              </a:rPr>
              <a:t>1</a:t>
            </a:r>
            <a:r>
              <a:rPr lang="en-US" dirty="0">
                <a:solidFill>
                  <a:srgbClr val="1E0000"/>
                </a:solidFill>
              </a:rPr>
              <a:t> is what we get from Euler's; </a:t>
            </a:r>
            <a:r>
              <a:rPr lang="en-US" b="1" dirty="0">
                <a:solidFill>
                  <a:srgbClr val="1E0000"/>
                </a:solidFill>
              </a:rPr>
              <a:t>k</a:t>
            </a:r>
            <a:r>
              <a:rPr lang="en-US" baseline="-25000" dirty="0">
                <a:solidFill>
                  <a:srgbClr val="1E0000"/>
                </a:solidFill>
              </a:rPr>
              <a:t>2</a:t>
            </a:r>
            <a:r>
              <a:rPr lang="en-US" dirty="0">
                <a:solidFill>
                  <a:srgbClr val="1E0000"/>
                </a:solidFill>
              </a:rPr>
              <a:t> improves on this by reevaluating at the estimated end of the time step</a:t>
            </a:r>
            <a:br>
              <a:rPr lang="en-US" dirty="0">
                <a:solidFill>
                  <a:srgbClr val="1E0000"/>
                </a:solidFill>
              </a:rPr>
            </a:br>
            <a:br>
              <a:rPr lang="en-US" dirty="0"/>
            </a:br>
            <a:br>
              <a:rPr lang="en-US" dirty="0"/>
            </a:br>
            <a:br>
              <a:rPr lang="en-US" dirty="0"/>
            </a:br>
            <a:br>
              <a:rPr lang="en-US" dirty="0"/>
            </a:br>
            <a:br>
              <a:rPr lang="en-US" dirty="0"/>
            </a:br>
            <a:br>
              <a:rPr lang="en-US" dirty="0"/>
            </a:b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3680283900"/>
              </p:ext>
            </p:extLst>
          </p:nvPr>
        </p:nvGraphicFramePr>
        <p:xfrm>
          <a:off x="990600" y="2700220"/>
          <a:ext cx="3962400" cy="2446582"/>
        </p:xfrm>
        <a:graphic>
          <a:graphicData uri="http://schemas.openxmlformats.org/presentationml/2006/ole">
            <mc:AlternateContent xmlns:mc="http://schemas.openxmlformats.org/markup-compatibility/2006">
              <mc:Choice xmlns:v="urn:schemas-microsoft-com:vml" Requires="v">
                <p:oleObj name="Equation" r:id="rId2" imgW="1892160" imgH="1168200" progId="Equation.DSMT4">
                  <p:embed/>
                </p:oleObj>
              </mc:Choice>
              <mc:Fallback>
                <p:oleObj name="Equation" r:id="rId2" imgW="1892160" imgH="1168200" progId="Equation.DSMT4">
                  <p:embed/>
                  <p:pic>
                    <p:nvPicPr>
                      <p:cNvPr id="5" name="Object 4"/>
                      <p:cNvPicPr/>
                      <p:nvPr/>
                    </p:nvPicPr>
                    <p:blipFill>
                      <a:blip r:embed="rId3"/>
                      <a:stretch>
                        <a:fillRect/>
                      </a:stretch>
                    </p:blipFill>
                    <p:spPr>
                      <a:xfrm>
                        <a:off x="990600" y="2700220"/>
                        <a:ext cx="3962400" cy="2446582"/>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03495B04-B38E-EC40-0F6F-B42ECFFCD6B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302550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Second Order Runge-Kutta Algorithm</a:t>
            </a:r>
          </a:p>
        </p:txBody>
      </p:sp>
      <p:sp>
        <p:nvSpPr>
          <p:cNvPr id="3" name="Content Placeholder 2"/>
          <p:cNvSpPr>
            <a:spLocks noGrp="1"/>
          </p:cNvSpPr>
          <p:nvPr>
            <p:ph idx="4294967295"/>
          </p:nvPr>
        </p:nvSpPr>
        <p:spPr>
          <a:xfrm>
            <a:off x="685800" y="1447800"/>
            <a:ext cx="7467600" cy="3733800"/>
          </a:xfrm>
        </p:spPr>
        <p:txBody>
          <a:bodyPr/>
          <a:lstStyle/>
          <a:p>
            <a:pPr marL="0" indent="0">
              <a:buNone/>
            </a:pPr>
            <a:r>
              <a:rPr lang="en-US" b="1" dirty="0">
                <a:solidFill>
                  <a:srgbClr val="1E0000"/>
                </a:solidFill>
              </a:rPr>
              <a:t>t = 0, x(0)  =  x</a:t>
            </a:r>
            <a:r>
              <a:rPr lang="en-US" b="1" baseline="-25000" dirty="0">
                <a:solidFill>
                  <a:srgbClr val="1E0000"/>
                </a:solidFill>
              </a:rPr>
              <a:t>0</a:t>
            </a:r>
            <a:r>
              <a:rPr lang="en-US" b="1" dirty="0">
                <a:solidFill>
                  <a:srgbClr val="1E0000"/>
                </a:solidFill>
              </a:rPr>
              <a:t>, </a:t>
            </a:r>
            <a:r>
              <a:rPr lang="en-US" b="1" dirty="0">
                <a:solidFill>
                  <a:srgbClr val="1E0000"/>
                </a:solidFill>
                <a:latin typeface="Symbol" panose="05050102010706020507" pitchFamily="18" charset="2"/>
              </a:rPr>
              <a:t>D</a:t>
            </a:r>
            <a:r>
              <a:rPr lang="en-US" b="1" dirty="0">
                <a:solidFill>
                  <a:srgbClr val="1E0000"/>
                </a:solidFill>
              </a:rPr>
              <a:t>t = step size</a:t>
            </a:r>
          </a:p>
          <a:p>
            <a:pPr marL="0" indent="0">
              <a:buNone/>
            </a:pPr>
            <a:r>
              <a:rPr lang="en-US" b="1" dirty="0">
                <a:solidFill>
                  <a:srgbClr val="1E0000"/>
                </a:solidFill>
              </a:rPr>
              <a:t>While t </a:t>
            </a:r>
            <a:r>
              <a:rPr lang="en-US" b="1" dirty="0">
                <a:solidFill>
                  <a:srgbClr val="1E0000"/>
                </a:solidFill>
                <a:sym typeface="Symbol"/>
              </a:rPr>
              <a:t></a:t>
            </a:r>
            <a:r>
              <a:rPr lang="en-US" b="1" dirty="0">
                <a:solidFill>
                  <a:srgbClr val="1E0000"/>
                </a:solidFill>
              </a:rPr>
              <a:t> t</a:t>
            </a:r>
            <a:r>
              <a:rPr lang="en-US" b="1" baseline="30000" dirty="0">
                <a:solidFill>
                  <a:srgbClr val="1E0000"/>
                </a:solidFill>
              </a:rPr>
              <a:t>final</a:t>
            </a:r>
            <a:r>
              <a:rPr lang="en-US" b="1" dirty="0">
                <a:solidFill>
                  <a:srgbClr val="1E0000"/>
                </a:solidFill>
              </a:rPr>
              <a:t> Do </a:t>
            </a:r>
          </a:p>
          <a:p>
            <a:pPr marL="0" indent="0">
              <a:buNone/>
            </a:pPr>
            <a:r>
              <a:rPr lang="en-US" b="1" dirty="0">
                <a:solidFill>
                  <a:srgbClr val="1E0000"/>
                </a:solidFill>
              </a:rPr>
              <a:t>	k1 =	</a:t>
            </a:r>
            <a:r>
              <a:rPr lang="en-US" b="1" dirty="0">
                <a:solidFill>
                  <a:srgbClr val="1E0000"/>
                </a:solidFill>
                <a:latin typeface="Symbol" panose="05050102010706020507" pitchFamily="18" charset="2"/>
              </a:rPr>
              <a:t>D</a:t>
            </a:r>
            <a:r>
              <a:rPr lang="en-US" b="1" dirty="0">
                <a:solidFill>
                  <a:srgbClr val="1E0000"/>
                </a:solidFill>
              </a:rPr>
              <a:t>t f(x(t))</a:t>
            </a:r>
          </a:p>
          <a:p>
            <a:pPr marL="0" indent="0">
              <a:buNone/>
            </a:pPr>
            <a:r>
              <a:rPr lang="en-US" b="1" dirty="0">
                <a:solidFill>
                  <a:srgbClr val="1E0000"/>
                </a:solidFill>
              </a:rPr>
              <a:t>	k2 =	</a:t>
            </a:r>
            <a:r>
              <a:rPr lang="en-US" b="1" dirty="0">
                <a:solidFill>
                  <a:srgbClr val="1E0000"/>
                </a:solidFill>
                <a:latin typeface="Symbol" panose="05050102010706020507" pitchFamily="18" charset="2"/>
              </a:rPr>
              <a:t>D</a:t>
            </a:r>
            <a:r>
              <a:rPr lang="en-US" b="1" dirty="0">
                <a:solidFill>
                  <a:srgbClr val="1E0000"/>
                </a:solidFill>
              </a:rPr>
              <a:t>t f(x(t) + k1)</a:t>
            </a:r>
          </a:p>
          <a:p>
            <a:pPr marL="0" indent="0">
              <a:buNone/>
            </a:pPr>
            <a:r>
              <a:rPr lang="en-US" b="1" dirty="0">
                <a:solidFill>
                  <a:srgbClr val="1E0000"/>
                </a:solidFill>
              </a:rPr>
              <a:t>	x(t+</a:t>
            </a:r>
            <a:r>
              <a:rPr lang="en-US" b="1" dirty="0">
                <a:solidFill>
                  <a:srgbClr val="1E0000"/>
                </a:solidFill>
                <a:latin typeface="Symbol" panose="05050102010706020507" pitchFamily="18" charset="2"/>
              </a:rPr>
              <a:t>D</a:t>
            </a:r>
            <a:r>
              <a:rPr lang="en-US" b="1" dirty="0">
                <a:solidFill>
                  <a:srgbClr val="1E0000"/>
                </a:solidFill>
              </a:rPr>
              <a:t>t)  =   	x(t) + ( k1 + k2)/2</a:t>
            </a:r>
          </a:p>
          <a:p>
            <a:pPr marL="0" indent="0">
              <a:buNone/>
            </a:pPr>
            <a:r>
              <a:rPr lang="en-US" b="1" dirty="0">
                <a:solidFill>
                  <a:srgbClr val="1E0000"/>
                </a:solidFill>
              </a:rPr>
              <a:t>	t	=	t + </a:t>
            </a:r>
            <a:r>
              <a:rPr lang="en-US" b="1" dirty="0">
                <a:solidFill>
                  <a:srgbClr val="1E0000"/>
                </a:solidFill>
                <a:latin typeface="Symbol" panose="05050102010706020507" pitchFamily="18" charset="2"/>
              </a:rPr>
              <a:t>D</a:t>
            </a:r>
            <a:r>
              <a:rPr lang="en-US" b="1" dirty="0">
                <a:solidFill>
                  <a:srgbClr val="1E0000"/>
                </a:solidFill>
              </a:rPr>
              <a:t>t</a:t>
            </a:r>
          </a:p>
          <a:p>
            <a:pPr marL="0" indent="0">
              <a:buNone/>
            </a:pPr>
            <a:r>
              <a:rPr lang="en-US" b="1" dirty="0">
                <a:solidFill>
                  <a:srgbClr val="1E0000"/>
                </a:solidFill>
              </a:rPr>
              <a:t>End While</a:t>
            </a:r>
          </a:p>
          <a:p>
            <a:endParaRPr lang="en-US" dirty="0"/>
          </a:p>
        </p:txBody>
      </p:sp>
      <p:sp>
        <p:nvSpPr>
          <p:cNvPr id="4" name="Slide Number Placeholder 1">
            <a:extLst>
              <a:ext uri="{FF2B5EF4-FFF2-40B4-BE49-F238E27FC236}">
                <a16:creationId xmlns:a16="http://schemas.microsoft.com/office/drawing/2014/main" id="{107FDAC0-4D57-DDD2-EA9B-915E77E2863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120539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RK2 Oscillating Cart</a:t>
            </a:r>
          </a:p>
        </p:txBody>
      </p:sp>
      <p:sp>
        <p:nvSpPr>
          <p:cNvPr id="3" name="Content Placeholder 2"/>
          <p:cNvSpPr>
            <a:spLocks noGrp="1"/>
          </p:cNvSpPr>
          <p:nvPr>
            <p:ph idx="4294967295"/>
          </p:nvPr>
        </p:nvSpPr>
        <p:spPr>
          <a:xfrm>
            <a:off x="457200" y="1279525"/>
            <a:ext cx="11298237" cy="3733800"/>
          </a:xfrm>
        </p:spPr>
        <p:txBody>
          <a:bodyPr/>
          <a:lstStyle/>
          <a:p>
            <a:r>
              <a:rPr lang="en-US" dirty="0">
                <a:solidFill>
                  <a:srgbClr val="1E0000"/>
                </a:solidFill>
              </a:rPr>
              <a:t>Consider the same example from before the position of a cart attached to a lossless spring.  Again, with initial conditions of x</a:t>
            </a:r>
            <a:r>
              <a:rPr lang="en-US" baseline="-25000" dirty="0">
                <a:solidFill>
                  <a:srgbClr val="1E0000"/>
                </a:solidFill>
              </a:rPr>
              <a:t>1</a:t>
            </a:r>
            <a:r>
              <a:rPr lang="en-US" dirty="0">
                <a:solidFill>
                  <a:srgbClr val="1E0000"/>
                </a:solidFill>
              </a:rPr>
              <a:t>(0) =1 and x</a:t>
            </a:r>
            <a:r>
              <a:rPr lang="en-US" baseline="-25000" dirty="0">
                <a:solidFill>
                  <a:srgbClr val="1E0000"/>
                </a:solidFill>
              </a:rPr>
              <a:t>2</a:t>
            </a:r>
            <a:r>
              <a:rPr lang="en-US" dirty="0">
                <a:solidFill>
                  <a:srgbClr val="1E0000"/>
                </a:solidFill>
              </a:rPr>
              <a:t>(0) = 0, the analytic solution is x</a:t>
            </a:r>
            <a:r>
              <a:rPr lang="en-US" baseline="-25000" dirty="0">
                <a:solidFill>
                  <a:srgbClr val="1E0000"/>
                </a:solidFill>
              </a:rPr>
              <a:t>1</a:t>
            </a:r>
            <a:r>
              <a:rPr lang="en-US" dirty="0">
                <a:solidFill>
                  <a:srgbClr val="1E0000"/>
                </a:solidFill>
              </a:rPr>
              <a:t>(t) = cos(t) </a:t>
            </a:r>
            <a:br>
              <a:rPr lang="en-US" dirty="0"/>
            </a:br>
            <a:br>
              <a:rPr lang="en-US" dirty="0"/>
            </a:br>
            <a:br>
              <a:rPr lang="en-US" dirty="0"/>
            </a:br>
            <a:endParaRPr lang="en-US" dirty="0"/>
          </a:p>
          <a:p>
            <a:r>
              <a:rPr lang="en-US" dirty="0">
                <a:solidFill>
                  <a:srgbClr val="1E0000"/>
                </a:solidFill>
              </a:rPr>
              <a:t>With </a:t>
            </a:r>
            <a:r>
              <a:rPr lang="en-US" dirty="0">
                <a:solidFill>
                  <a:srgbClr val="1E0000"/>
                </a:solidFill>
                <a:latin typeface="Symbol" panose="05050102010706020507" pitchFamily="18" charset="2"/>
              </a:rPr>
              <a:t>D</a:t>
            </a:r>
            <a:r>
              <a:rPr lang="en-US" dirty="0">
                <a:solidFill>
                  <a:srgbClr val="1E0000"/>
                </a:solidFill>
              </a:rPr>
              <a:t>t=0.25 </a:t>
            </a:r>
            <a:br>
              <a:rPr lang="en-US" dirty="0">
                <a:solidFill>
                  <a:srgbClr val="1E0000"/>
                </a:solidFill>
              </a:rPr>
            </a:br>
            <a:r>
              <a:rPr lang="en-US" dirty="0">
                <a:solidFill>
                  <a:srgbClr val="1E0000"/>
                </a:solidFill>
              </a:rPr>
              <a:t>at t = 0</a:t>
            </a:r>
          </a:p>
        </p:txBody>
      </p:sp>
      <p:graphicFrame>
        <p:nvGraphicFramePr>
          <p:cNvPr id="5" name="Object 4"/>
          <p:cNvGraphicFramePr>
            <a:graphicFrameLocks noChangeAspect="1"/>
          </p:cNvGraphicFramePr>
          <p:nvPr>
            <p:extLst>
              <p:ext uri="{D42A27DB-BD31-4B8C-83A1-F6EECF244321}">
                <p14:modId xmlns:p14="http://schemas.microsoft.com/office/powerpoint/2010/main" val="2935185684"/>
              </p:ext>
            </p:extLst>
          </p:nvPr>
        </p:nvGraphicFramePr>
        <p:xfrm>
          <a:off x="1066800" y="2819400"/>
          <a:ext cx="1435100" cy="965200"/>
        </p:xfrm>
        <a:graphic>
          <a:graphicData uri="http://schemas.openxmlformats.org/presentationml/2006/ole">
            <mc:AlternateContent xmlns:mc="http://schemas.openxmlformats.org/markup-compatibility/2006">
              <mc:Choice xmlns:v="urn:schemas-microsoft-com:vml" Requires="v">
                <p:oleObj name="Equation" r:id="rId2" imgW="1434960" imgH="965160" progId="Equation.DSMT4">
                  <p:embed/>
                </p:oleObj>
              </mc:Choice>
              <mc:Fallback>
                <p:oleObj name="Equation" r:id="rId2" imgW="1434960" imgH="965160" progId="Equation.DSMT4">
                  <p:embed/>
                  <p:pic>
                    <p:nvPicPr>
                      <p:cNvPr id="5" name="Object 4"/>
                      <p:cNvPicPr>
                        <a:picLocks noChangeAspect="1" noChangeArrowheads="1"/>
                      </p:cNvPicPr>
                      <p:nvPr/>
                    </p:nvPicPr>
                    <p:blipFill>
                      <a:blip r:embed="rId3"/>
                      <a:srcRect/>
                      <a:stretch>
                        <a:fillRect/>
                      </a:stretch>
                    </p:blipFill>
                    <p:spPr bwMode="auto">
                      <a:xfrm>
                        <a:off x="1066800" y="2819400"/>
                        <a:ext cx="14351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6023900"/>
              </p:ext>
            </p:extLst>
          </p:nvPr>
        </p:nvGraphicFramePr>
        <p:xfrm>
          <a:off x="3448358" y="4040092"/>
          <a:ext cx="7905442" cy="1182122"/>
        </p:xfrm>
        <a:graphic>
          <a:graphicData uri="http://schemas.openxmlformats.org/presentationml/2006/ole">
            <mc:AlternateContent xmlns:mc="http://schemas.openxmlformats.org/markup-compatibility/2006">
              <mc:Choice xmlns:v="urn:schemas-microsoft-com:vml" Requires="v">
                <p:oleObj name="Equation" r:id="rId4" imgW="9512280" imgH="1422360" progId="Equation.DSMT4">
                  <p:embed/>
                </p:oleObj>
              </mc:Choice>
              <mc:Fallback>
                <p:oleObj name="Equation" r:id="rId4" imgW="9512280" imgH="1422360" progId="Equation.DSMT4">
                  <p:embed/>
                  <p:pic>
                    <p:nvPicPr>
                      <p:cNvPr id="6" name="Object 5"/>
                      <p:cNvPicPr>
                        <a:picLocks noChangeAspect="1" noChangeArrowheads="1"/>
                      </p:cNvPicPr>
                      <p:nvPr/>
                    </p:nvPicPr>
                    <p:blipFill>
                      <a:blip r:embed="rId5"/>
                      <a:srcRect/>
                      <a:stretch>
                        <a:fillRect/>
                      </a:stretch>
                    </p:blipFill>
                    <p:spPr bwMode="auto">
                      <a:xfrm>
                        <a:off x="3448358" y="4040092"/>
                        <a:ext cx="7905442" cy="1182122"/>
                      </a:xfrm>
                      <a:prstGeom prst="rect">
                        <a:avLst/>
                      </a:prstGeom>
                      <a:noFill/>
                      <a:ln>
                        <a:noFill/>
                      </a:ln>
                      <a:effectLst/>
                    </p:spPr>
                  </p:pic>
                </p:oleObj>
              </mc:Fallback>
            </mc:AlternateContent>
          </a:graphicData>
        </a:graphic>
      </p:graphicFrame>
      <p:graphicFrame>
        <p:nvGraphicFramePr>
          <p:cNvPr id="4" name="Object 3">
            <a:extLst>
              <a:ext uri="{FF2B5EF4-FFF2-40B4-BE49-F238E27FC236}">
                <a16:creationId xmlns:a16="http://schemas.microsoft.com/office/drawing/2014/main" id="{D3E4356A-911C-4683-728D-0FEDFFC7EFFD}"/>
              </a:ext>
            </a:extLst>
          </p:cNvPr>
          <p:cNvGraphicFramePr>
            <a:graphicFrameLocks noChangeAspect="1"/>
          </p:cNvGraphicFramePr>
          <p:nvPr>
            <p:extLst>
              <p:ext uri="{D42A27DB-BD31-4B8C-83A1-F6EECF244321}">
                <p14:modId xmlns:p14="http://schemas.microsoft.com/office/powerpoint/2010/main" val="3905089445"/>
              </p:ext>
            </p:extLst>
          </p:nvPr>
        </p:nvGraphicFramePr>
        <p:xfrm>
          <a:off x="1066800" y="5431103"/>
          <a:ext cx="8607271" cy="1064033"/>
        </p:xfrm>
        <a:graphic>
          <a:graphicData uri="http://schemas.openxmlformats.org/presentationml/2006/ole">
            <mc:AlternateContent xmlns:mc="http://schemas.openxmlformats.org/markup-compatibility/2006">
              <mc:Choice xmlns:v="urn:schemas-microsoft-com:vml" Requires="v">
                <p:oleObj name="Equation" r:id="rId6" imgW="11505960" imgH="1422360" progId="Equation.DSMT4">
                  <p:embed/>
                </p:oleObj>
              </mc:Choice>
              <mc:Fallback>
                <p:oleObj name="Equation" r:id="rId6" imgW="11505960" imgH="1422360" progId="Equation.DSMT4">
                  <p:embed/>
                  <p:pic>
                    <p:nvPicPr>
                      <p:cNvPr id="5" name="Object 4"/>
                      <p:cNvPicPr>
                        <a:picLocks noChangeAspect="1" noChangeArrowheads="1"/>
                      </p:cNvPicPr>
                      <p:nvPr/>
                    </p:nvPicPr>
                    <p:blipFill>
                      <a:blip r:embed="rId7"/>
                      <a:srcRect/>
                      <a:stretch>
                        <a:fillRect/>
                      </a:stretch>
                    </p:blipFill>
                    <p:spPr bwMode="auto">
                      <a:xfrm>
                        <a:off x="1066800" y="5431103"/>
                        <a:ext cx="8607271" cy="1064033"/>
                      </a:xfrm>
                      <a:prstGeom prst="rect">
                        <a:avLst/>
                      </a:prstGeom>
                      <a:noFill/>
                      <a:ln>
                        <a:noFill/>
                      </a:ln>
                      <a:effectLst/>
                    </p:spPr>
                  </p:pic>
                </p:oleObj>
              </mc:Fallback>
            </mc:AlternateContent>
          </a:graphicData>
        </a:graphic>
      </p:graphicFrame>
      <p:sp>
        <p:nvSpPr>
          <p:cNvPr id="8" name="Slide Number Placeholder 1">
            <a:extLst>
              <a:ext uri="{FF2B5EF4-FFF2-40B4-BE49-F238E27FC236}">
                <a16:creationId xmlns:a16="http://schemas.microsoft.com/office/drawing/2014/main" id="{3ED49603-50DD-B398-806B-6EA7FE4E3C2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117812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Comparison</a:t>
            </a:r>
          </a:p>
        </p:txBody>
      </p:sp>
      <p:sp>
        <p:nvSpPr>
          <p:cNvPr id="3" name="Content Placeholder 2"/>
          <p:cNvSpPr>
            <a:spLocks noGrp="1"/>
          </p:cNvSpPr>
          <p:nvPr>
            <p:ph idx="1"/>
          </p:nvPr>
        </p:nvSpPr>
        <p:spPr/>
        <p:txBody>
          <a:bodyPr/>
          <a:lstStyle/>
          <a:p>
            <a:r>
              <a:rPr lang="en-US" dirty="0">
                <a:solidFill>
                  <a:srgbClr val="1E0000"/>
                </a:solidFill>
              </a:rPr>
              <a:t>The below table compares the numeric and exact solutions for x</a:t>
            </a:r>
            <a:r>
              <a:rPr lang="en-US" baseline="-25000" dirty="0">
                <a:solidFill>
                  <a:srgbClr val="1E0000"/>
                </a:solidFill>
              </a:rPr>
              <a:t>1</a:t>
            </a:r>
            <a:r>
              <a:rPr lang="en-US" dirty="0">
                <a:solidFill>
                  <a:srgbClr val="1E0000"/>
                </a:solidFill>
              </a:rPr>
              <a:t>(t) using the RK2 algorithm</a:t>
            </a:r>
          </a:p>
        </p:txBody>
      </p:sp>
      <p:graphicFrame>
        <p:nvGraphicFramePr>
          <p:cNvPr id="5" name="Table 4"/>
          <p:cNvGraphicFramePr>
            <a:graphicFrameLocks noGrp="1"/>
          </p:cNvGraphicFramePr>
          <p:nvPr>
            <p:extLst>
              <p:ext uri="{D42A27DB-BD31-4B8C-83A1-F6EECF244321}">
                <p14:modId xmlns:p14="http://schemas.microsoft.com/office/powerpoint/2010/main" val="3304790596"/>
              </p:ext>
            </p:extLst>
          </p:nvPr>
        </p:nvGraphicFramePr>
        <p:xfrm>
          <a:off x="914400" y="2362200"/>
          <a:ext cx="6812280" cy="3566160"/>
        </p:xfrm>
        <a:graphic>
          <a:graphicData uri="http://schemas.openxmlformats.org/drawingml/2006/table">
            <a:tbl>
              <a:tblPr>
                <a:tableStyleId>{5C22544A-7EE6-4342-B048-85BDC9FD1C3A}</a:tableStyleId>
              </a:tblPr>
              <a:tblGrid>
                <a:gridCol w="2301240">
                  <a:extLst>
                    <a:ext uri="{9D8B030D-6E8A-4147-A177-3AD203B41FA5}">
                      <a16:colId xmlns:a16="http://schemas.microsoft.com/office/drawing/2014/main" val="20000"/>
                    </a:ext>
                  </a:extLst>
                </a:gridCol>
                <a:gridCol w="199644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0">
                <a:tc>
                  <a:txBody>
                    <a:bodyPr/>
                    <a:lstStyle/>
                    <a:p>
                      <a:pPr marL="0" marR="0" algn="ctr" hangingPunct="0">
                        <a:spcBef>
                          <a:spcPts val="0"/>
                        </a:spcBef>
                        <a:spcAft>
                          <a:spcPts val="0"/>
                        </a:spcAft>
                      </a:pPr>
                      <a:r>
                        <a:rPr lang="en-US" sz="2600" dirty="0">
                          <a:solidFill>
                            <a:srgbClr val="000000"/>
                          </a:solidFill>
                          <a:effectLst/>
                        </a:rPr>
                        <a:t>time</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actual x</a:t>
                      </a:r>
                      <a:r>
                        <a:rPr lang="en-US" sz="2400" baseline="-25000" dirty="0">
                          <a:solidFill>
                            <a:srgbClr val="000000"/>
                          </a:solidFill>
                          <a:effectLst/>
                        </a:rPr>
                        <a:t>1</a:t>
                      </a:r>
                      <a:r>
                        <a:rPr lang="en-US" sz="2600" dirty="0">
                          <a:solidFill>
                            <a:srgbClr val="000000"/>
                          </a:solidFill>
                          <a:effectLst/>
                        </a:rPr>
                        <a:t>(t)</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x</a:t>
                      </a:r>
                      <a:r>
                        <a:rPr lang="en-US" sz="2400" baseline="-25000" dirty="0">
                          <a:solidFill>
                            <a:srgbClr val="000000"/>
                          </a:solidFill>
                          <a:effectLst/>
                        </a:rPr>
                        <a:t>1</a:t>
                      </a:r>
                      <a:r>
                        <a:rPr lang="en-US" sz="2600" dirty="0">
                          <a:solidFill>
                            <a:srgbClr val="000000"/>
                          </a:solidFill>
                          <a:effectLst/>
                        </a:rPr>
                        <a:t>(t) with RK2</a:t>
                      </a:r>
                    </a:p>
                    <a:p>
                      <a:pPr marL="0" marR="0" algn="ctr" hangingPunct="0">
                        <a:spcBef>
                          <a:spcPts val="0"/>
                        </a:spcBef>
                        <a:spcAft>
                          <a:spcPts val="0"/>
                        </a:spcAft>
                      </a:pPr>
                      <a:r>
                        <a:rPr lang="en-US" sz="2600" dirty="0">
                          <a:solidFill>
                            <a:srgbClr val="000000"/>
                          </a:solidFill>
                          <a:effectLst/>
                          <a:latin typeface="Symbol" panose="05050102010706020507" pitchFamily="18" charset="2"/>
                        </a:rPr>
                        <a:t>D</a:t>
                      </a:r>
                      <a:r>
                        <a:rPr lang="en-US" sz="2600" dirty="0">
                          <a:solidFill>
                            <a:srgbClr val="000000"/>
                          </a:solidFill>
                          <a:effectLst/>
                        </a:rPr>
                        <a:t>t=0.25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0">
                <a:tc>
                  <a:txBody>
                    <a:bodyPr/>
                    <a:lstStyle/>
                    <a:p>
                      <a:pPr marL="0" marR="0" algn="ctr" hangingPunct="0">
                        <a:spcBef>
                          <a:spcPts val="0"/>
                        </a:spcBef>
                        <a:spcAft>
                          <a:spcPts val="0"/>
                        </a:spcAft>
                      </a:pPr>
                      <a:r>
                        <a:rPr lang="en-US" sz="2600" dirty="0">
                          <a:solidFill>
                            <a:srgbClr val="000000"/>
                          </a:solidFill>
                          <a:effectLst/>
                        </a:rPr>
                        <a:t>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0">
                <a:tc>
                  <a:txBody>
                    <a:bodyPr/>
                    <a:lstStyle/>
                    <a:p>
                      <a:pPr marL="0" marR="0" algn="ctr" hangingPunct="0">
                        <a:spcBef>
                          <a:spcPts val="0"/>
                        </a:spcBef>
                        <a:spcAft>
                          <a:spcPts val="0"/>
                        </a:spcAft>
                      </a:pPr>
                      <a:r>
                        <a:rPr lang="en-US" sz="2600" dirty="0">
                          <a:solidFill>
                            <a:srgbClr val="000000"/>
                          </a:solidFill>
                          <a:effectLst/>
                        </a:rPr>
                        <a:t>0.25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0.9689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2"/>
                  </a:ext>
                </a:extLst>
              </a:tr>
              <a:tr h="0">
                <a:tc>
                  <a:txBody>
                    <a:bodyPr/>
                    <a:lstStyle/>
                    <a:p>
                      <a:pPr marL="0" marR="0" algn="ctr" hangingPunct="0">
                        <a:spcBef>
                          <a:spcPts val="0"/>
                        </a:spcBef>
                        <a:spcAft>
                          <a:spcPts val="0"/>
                        </a:spcAft>
                      </a:pPr>
                      <a:r>
                        <a:rPr lang="en-US" sz="2600" dirty="0">
                          <a:solidFill>
                            <a:srgbClr val="000000"/>
                          </a:solidFill>
                          <a:effectLst/>
                        </a:rPr>
                        <a:t>0.50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3"/>
                  </a:ext>
                </a:extLst>
              </a:tr>
              <a:tr h="0">
                <a:tc>
                  <a:txBody>
                    <a:bodyPr/>
                    <a:lstStyle/>
                    <a:p>
                      <a:pPr marL="0" marR="0" algn="ctr" hangingPunct="0">
                        <a:spcBef>
                          <a:spcPts val="0"/>
                        </a:spcBef>
                        <a:spcAft>
                          <a:spcPts val="0"/>
                        </a:spcAft>
                      </a:pPr>
                      <a:r>
                        <a:rPr lang="en-US" sz="2600" dirty="0">
                          <a:solidFill>
                            <a:srgbClr val="000000"/>
                          </a:solidFill>
                          <a:effectLst/>
                        </a:rPr>
                        <a:t>0.75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0.7317</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0.728</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4"/>
                  </a:ext>
                </a:extLst>
              </a:tr>
              <a:tr h="0">
                <a:tc>
                  <a:txBody>
                    <a:bodyPr/>
                    <a:lstStyle/>
                    <a:p>
                      <a:pPr marL="0" marR="0" algn="ctr" hangingPunct="0">
                        <a:spcBef>
                          <a:spcPts val="0"/>
                        </a:spcBef>
                        <a:spcAft>
                          <a:spcPts val="0"/>
                        </a:spcAft>
                      </a:pPr>
                      <a:r>
                        <a:rPr lang="en-US" sz="2600" dirty="0">
                          <a:solidFill>
                            <a:srgbClr val="000000"/>
                          </a:solidFill>
                          <a:effectLst/>
                        </a:rPr>
                        <a:t>1.00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0.5403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0.533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5"/>
                  </a:ext>
                </a:extLst>
              </a:tr>
              <a:tr h="0">
                <a:tc>
                  <a:txBody>
                    <a:bodyPr/>
                    <a:lstStyle/>
                    <a:p>
                      <a:pPr marL="0" marR="0" algn="ctr" hangingPunct="0">
                        <a:spcBef>
                          <a:spcPts val="0"/>
                        </a:spcBef>
                        <a:spcAft>
                          <a:spcPts val="0"/>
                        </a:spcAft>
                      </a:pPr>
                      <a:r>
                        <a:rPr lang="en-US" sz="2600" dirty="0">
                          <a:solidFill>
                            <a:srgbClr val="000000"/>
                          </a:solidFill>
                          <a:effectLst/>
                        </a:rPr>
                        <a:t>10.0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-0.8391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-0.795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6"/>
                  </a:ext>
                </a:extLst>
              </a:tr>
              <a:tr h="0">
                <a:tc>
                  <a:txBody>
                    <a:bodyPr/>
                    <a:lstStyle/>
                    <a:p>
                      <a:pPr marL="0" marR="0" algn="ctr" hangingPunct="0">
                        <a:spcBef>
                          <a:spcPts val="0"/>
                        </a:spcBef>
                        <a:spcAft>
                          <a:spcPts val="0"/>
                        </a:spcAft>
                      </a:pPr>
                      <a:r>
                        <a:rPr lang="en-US" sz="2600" dirty="0">
                          <a:solidFill>
                            <a:srgbClr val="000000"/>
                          </a:solidFill>
                          <a:effectLst/>
                        </a:rPr>
                        <a:t>100.0</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0.8623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1.072</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7"/>
                  </a:ext>
                </a:extLst>
              </a:tr>
            </a:tbl>
          </a:graphicData>
        </a:graphic>
      </p:graphicFrame>
      <p:sp>
        <p:nvSpPr>
          <p:cNvPr id="6" name="Slide Number Placeholder 1">
            <a:extLst>
              <a:ext uri="{FF2B5EF4-FFF2-40B4-BE49-F238E27FC236}">
                <a16:creationId xmlns:a16="http://schemas.microsoft.com/office/drawing/2014/main" id="{D6415E37-2C89-03D7-CFB4-EE66AB52022E}"/>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69782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x</a:t>
            </a:r>
            <a:r>
              <a:rPr lang="en-US" baseline="-25000" dirty="0"/>
              <a:t>1</a:t>
            </a:r>
            <a:r>
              <a:rPr lang="en-US" dirty="0"/>
              <a:t>(10) for varying </a:t>
            </a:r>
            <a:r>
              <a:rPr lang="en-US" dirty="0">
                <a:latin typeface="Symbol" panose="05050102010706020507" pitchFamily="18" charset="2"/>
              </a:rPr>
              <a:t>D</a:t>
            </a:r>
            <a:r>
              <a:rPr lang="en-US" dirty="0"/>
              <a:t>t</a:t>
            </a:r>
          </a:p>
        </p:txBody>
      </p:sp>
      <p:sp>
        <p:nvSpPr>
          <p:cNvPr id="3" name="Content Placeholder 2"/>
          <p:cNvSpPr>
            <a:spLocks noGrp="1"/>
          </p:cNvSpPr>
          <p:nvPr>
            <p:ph idx="1"/>
          </p:nvPr>
        </p:nvSpPr>
        <p:spPr/>
        <p:txBody>
          <a:bodyPr/>
          <a:lstStyle/>
          <a:p>
            <a:r>
              <a:rPr lang="en-US" dirty="0"/>
              <a:t>The below table compares the x</a:t>
            </a:r>
            <a:r>
              <a:rPr lang="en-US" baseline="-25000" dirty="0"/>
              <a:t>1</a:t>
            </a:r>
            <a:r>
              <a:rPr lang="en-US" dirty="0"/>
              <a:t>(10) values for different values of </a:t>
            </a:r>
            <a:r>
              <a:rPr lang="en-US" dirty="0">
                <a:latin typeface="Symbol" panose="05050102010706020507" pitchFamily="18" charset="2"/>
              </a:rPr>
              <a:t>D</a:t>
            </a:r>
            <a:r>
              <a:rPr lang="en-US" dirty="0"/>
              <a:t>t; recall with Euler's with </a:t>
            </a:r>
            <a:r>
              <a:rPr lang="en-US" dirty="0">
                <a:latin typeface="Symbol" panose="05050102010706020507" pitchFamily="18" charset="2"/>
              </a:rPr>
              <a:t>D</a:t>
            </a:r>
            <a:r>
              <a:rPr lang="en-US" dirty="0"/>
              <a:t>t=0.1 was -1.41 and with 0.01 was -0.8823</a:t>
            </a:r>
          </a:p>
        </p:txBody>
      </p:sp>
      <p:graphicFrame>
        <p:nvGraphicFramePr>
          <p:cNvPr id="5" name="Table 4"/>
          <p:cNvGraphicFramePr>
            <a:graphicFrameLocks noGrp="1"/>
          </p:cNvGraphicFramePr>
          <p:nvPr>
            <p:extLst>
              <p:ext uri="{D42A27DB-BD31-4B8C-83A1-F6EECF244321}">
                <p14:modId xmlns:p14="http://schemas.microsoft.com/office/powerpoint/2010/main" val="3570897153"/>
              </p:ext>
            </p:extLst>
          </p:nvPr>
        </p:nvGraphicFramePr>
        <p:xfrm>
          <a:off x="914400" y="2636520"/>
          <a:ext cx="5086350" cy="2377440"/>
        </p:xfrm>
        <a:graphic>
          <a:graphicData uri="http://schemas.openxmlformats.org/drawingml/2006/table">
            <a:tbl>
              <a:tblPr>
                <a:tableStyleId>{5C22544A-7EE6-4342-B048-85BDC9FD1C3A}</a:tableStyleId>
              </a:tblPr>
              <a:tblGrid>
                <a:gridCol w="2267585">
                  <a:extLst>
                    <a:ext uri="{9D8B030D-6E8A-4147-A177-3AD203B41FA5}">
                      <a16:colId xmlns:a16="http://schemas.microsoft.com/office/drawing/2014/main" val="20000"/>
                    </a:ext>
                  </a:extLst>
                </a:gridCol>
                <a:gridCol w="2818765">
                  <a:extLst>
                    <a:ext uri="{9D8B030D-6E8A-4147-A177-3AD203B41FA5}">
                      <a16:colId xmlns:a16="http://schemas.microsoft.com/office/drawing/2014/main" val="20001"/>
                    </a:ext>
                  </a:extLst>
                </a:gridCol>
              </a:tblGrid>
              <a:tr h="106045">
                <a:tc>
                  <a:txBody>
                    <a:bodyPr/>
                    <a:lstStyle/>
                    <a:p>
                      <a:pPr marL="0" marR="0" algn="ctr" hangingPunct="0">
                        <a:spcBef>
                          <a:spcPts val="0"/>
                        </a:spcBef>
                        <a:spcAft>
                          <a:spcPts val="0"/>
                        </a:spcAft>
                      </a:pPr>
                      <a:r>
                        <a:rPr lang="en-US" sz="2600" dirty="0">
                          <a:solidFill>
                            <a:schemeClr val="tx1">
                              <a:lumMod val="50000"/>
                            </a:schemeClr>
                          </a:solidFill>
                          <a:effectLst/>
                          <a:latin typeface="Symbol" panose="05050102010706020507" pitchFamily="18" charset="2"/>
                        </a:rPr>
                        <a:t>D</a:t>
                      </a:r>
                      <a:r>
                        <a:rPr lang="en-US" sz="2600" dirty="0">
                          <a:solidFill>
                            <a:schemeClr val="tx1">
                              <a:lumMod val="50000"/>
                            </a:schemeClr>
                          </a:solidFill>
                          <a:effectLst/>
                        </a:rPr>
                        <a:t>t</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x</a:t>
                      </a:r>
                      <a:r>
                        <a:rPr lang="en-US" sz="2400" baseline="-25000" dirty="0">
                          <a:solidFill>
                            <a:schemeClr val="tx1">
                              <a:lumMod val="50000"/>
                            </a:schemeClr>
                          </a:solidFill>
                          <a:effectLst/>
                        </a:rPr>
                        <a:t>1</a:t>
                      </a:r>
                      <a:r>
                        <a:rPr lang="en-US" sz="2600" dirty="0">
                          <a:solidFill>
                            <a:schemeClr val="tx1">
                              <a:lumMod val="50000"/>
                            </a:schemeClr>
                          </a:solidFill>
                          <a:effectLst/>
                        </a:rPr>
                        <a:t>(10)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0">
                <a:tc>
                  <a:txBody>
                    <a:bodyPr/>
                    <a:lstStyle/>
                    <a:p>
                      <a:pPr marL="0" marR="0" algn="ctr" hangingPunct="0">
                        <a:spcBef>
                          <a:spcPts val="0"/>
                        </a:spcBef>
                        <a:spcAft>
                          <a:spcPts val="0"/>
                        </a:spcAft>
                      </a:pPr>
                      <a:r>
                        <a:rPr lang="en-US" sz="2600" dirty="0">
                          <a:solidFill>
                            <a:schemeClr val="tx1">
                              <a:lumMod val="50000"/>
                            </a:schemeClr>
                          </a:solidFill>
                          <a:effectLst/>
                        </a:rPr>
                        <a:t>actual</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0">
                <a:tc>
                  <a:txBody>
                    <a:bodyPr/>
                    <a:lstStyle/>
                    <a:p>
                      <a:pPr marL="0" marR="0" algn="ctr" hangingPunct="0">
                        <a:spcBef>
                          <a:spcPts val="0"/>
                        </a:spcBef>
                        <a:spcAft>
                          <a:spcPts val="0"/>
                        </a:spcAft>
                      </a:pPr>
                      <a:r>
                        <a:rPr lang="en-US" sz="2600" dirty="0">
                          <a:solidFill>
                            <a:schemeClr val="tx1">
                              <a:lumMod val="50000"/>
                            </a:schemeClr>
                          </a:solidFill>
                          <a:effectLst/>
                        </a:rPr>
                        <a:t>0.25</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-0.7946</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2"/>
                  </a:ext>
                </a:extLst>
              </a:tr>
              <a:tr h="0">
                <a:tc>
                  <a:txBody>
                    <a:bodyPr/>
                    <a:lstStyle/>
                    <a:p>
                      <a:pPr marL="0" marR="0" algn="ctr" hangingPunct="0">
                        <a:spcBef>
                          <a:spcPts val="0"/>
                        </a:spcBef>
                        <a:spcAft>
                          <a:spcPts val="0"/>
                        </a:spcAft>
                      </a:pPr>
                      <a:r>
                        <a:rPr lang="en-US" sz="2600" dirty="0">
                          <a:solidFill>
                            <a:schemeClr val="tx1">
                              <a:lumMod val="50000"/>
                            </a:schemeClr>
                          </a:solidFill>
                          <a:effectLst/>
                        </a:rPr>
                        <a:t>0.10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3"/>
                  </a:ext>
                </a:extLst>
              </a:tr>
              <a:tr h="0">
                <a:tc>
                  <a:txBody>
                    <a:bodyPr/>
                    <a:lstStyle/>
                    <a:p>
                      <a:pPr marL="0" marR="0" algn="ctr" hangingPunct="0">
                        <a:spcBef>
                          <a:spcPts val="0"/>
                        </a:spcBef>
                        <a:spcAft>
                          <a:spcPts val="0"/>
                        </a:spcAft>
                      </a:pPr>
                      <a:r>
                        <a:rPr lang="en-US" sz="2600" dirty="0">
                          <a:solidFill>
                            <a:schemeClr val="tx1">
                              <a:lumMod val="50000"/>
                            </a:schemeClr>
                          </a:solidFill>
                          <a:effectLst/>
                        </a:rPr>
                        <a:t>0.01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4"/>
                  </a:ext>
                </a:extLst>
              </a:tr>
              <a:tr h="0">
                <a:tc>
                  <a:txBody>
                    <a:bodyPr/>
                    <a:lstStyle/>
                    <a:p>
                      <a:pPr marL="0" marR="0" algn="ctr" hangingPunct="0">
                        <a:spcBef>
                          <a:spcPts val="0"/>
                        </a:spcBef>
                        <a:spcAft>
                          <a:spcPts val="0"/>
                        </a:spcAft>
                      </a:pPr>
                      <a:r>
                        <a:rPr lang="en-US" sz="2600" dirty="0">
                          <a:solidFill>
                            <a:schemeClr val="tx1">
                              <a:lumMod val="50000"/>
                            </a:schemeClr>
                          </a:solidFill>
                          <a:effectLst/>
                        </a:rPr>
                        <a:t>0.001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5"/>
                  </a:ext>
                </a:extLst>
              </a:tr>
            </a:tbl>
          </a:graphicData>
        </a:graphic>
      </p:graphicFrame>
      <p:sp>
        <p:nvSpPr>
          <p:cNvPr id="4" name="Slide Number Placeholder 1">
            <a:extLst>
              <a:ext uri="{FF2B5EF4-FFF2-40B4-BE49-F238E27FC236}">
                <a16:creationId xmlns:a16="http://schemas.microsoft.com/office/drawing/2014/main" id="{E7E16FFF-253C-B688-4A72-24D0EB091812}"/>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166248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RK2 Versus Euler's</a:t>
            </a:r>
          </a:p>
        </p:txBody>
      </p:sp>
      <p:sp>
        <p:nvSpPr>
          <p:cNvPr id="3" name="Content Placeholder 2"/>
          <p:cNvSpPr>
            <a:spLocks noGrp="1"/>
          </p:cNvSpPr>
          <p:nvPr>
            <p:ph idx="1"/>
          </p:nvPr>
        </p:nvSpPr>
        <p:spPr/>
        <p:txBody>
          <a:bodyPr/>
          <a:lstStyle/>
          <a:p>
            <a:r>
              <a:rPr lang="en-US" dirty="0"/>
              <a:t>RK2 requires twice the function evaluations per iteration, but gives much better results</a:t>
            </a:r>
          </a:p>
          <a:p>
            <a:r>
              <a:rPr lang="en-US" dirty="0"/>
              <a:t>With RK2 the error tends to vary with the cube of the step size, compared with the square of the step size for Euler's</a:t>
            </a:r>
          </a:p>
          <a:p>
            <a:r>
              <a:rPr lang="en-US" dirty="0"/>
              <a:t>The smaller error allows for larger step sizes compared to Euler's </a:t>
            </a:r>
          </a:p>
        </p:txBody>
      </p:sp>
      <p:sp>
        <p:nvSpPr>
          <p:cNvPr id="4" name="Slide Number Placeholder 1">
            <a:extLst>
              <a:ext uri="{FF2B5EF4-FFF2-40B4-BE49-F238E27FC236}">
                <a16:creationId xmlns:a16="http://schemas.microsoft.com/office/drawing/2014/main" id="{41D6B490-CA9C-042A-33CB-05F6C7BB10B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89945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Fourth Order Runge-Kutta</a:t>
            </a:r>
          </a:p>
        </p:txBody>
      </p:sp>
      <p:sp>
        <p:nvSpPr>
          <p:cNvPr id="3" name="Content Placeholder 2"/>
          <p:cNvSpPr>
            <a:spLocks noGrp="1"/>
          </p:cNvSpPr>
          <p:nvPr>
            <p:ph idx="1"/>
          </p:nvPr>
        </p:nvSpPr>
        <p:spPr>
          <a:xfrm>
            <a:off x="457200" y="1280160"/>
            <a:ext cx="11430000" cy="624840"/>
          </a:xfrm>
        </p:spPr>
        <p:txBody>
          <a:bodyPr/>
          <a:lstStyle/>
          <a:p>
            <a:r>
              <a:rPr lang="en-US" dirty="0"/>
              <a:t>Other Runge-Kutta algorithms are possible, including the fourth order </a:t>
            </a:r>
          </a:p>
        </p:txBody>
      </p:sp>
      <p:graphicFrame>
        <p:nvGraphicFramePr>
          <p:cNvPr id="5" name="Object 4"/>
          <p:cNvGraphicFramePr>
            <a:graphicFrameLocks noChangeAspect="1"/>
          </p:cNvGraphicFramePr>
          <p:nvPr>
            <p:extLst>
              <p:ext uri="{D42A27DB-BD31-4B8C-83A1-F6EECF244321}">
                <p14:modId xmlns:p14="http://schemas.microsoft.com/office/powerpoint/2010/main" val="2514365725"/>
              </p:ext>
            </p:extLst>
          </p:nvPr>
        </p:nvGraphicFramePr>
        <p:xfrm>
          <a:off x="914400" y="1828800"/>
          <a:ext cx="5478463" cy="4360862"/>
        </p:xfrm>
        <a:graphic>
          <a:graphicData uri="http://schemas.openxmlformats.org/presentationml/2006/ole">
            <mc:AlternateContent xmlns:mc="http://schemas.openxmlformats.org/markup-compatibility/2006">
              <mc:Choice xmlns:v="urn:schemas-microsoft-com:vml" Requires="v">
                <p:oleObj name="Equation" r:id="rId2" imgW="2616120" imgH="2082600" progId="Equation.DSMT4">
                  <p:embed/>
                </p:oleObj>
              </mc:Choice>
              <mc:Fallback>
                <p:oleObj name="Equation" r:id="rId2" imgW="2616120" imgH="2082600" progId="Equation.DSMT4">
                  <p:embed/>
                  <p:pic>
                    <p:nvPicPr>
                      <p:cNvPr id="5" name="Object 4"/>
                      <p:cNvPicPr>
                        <a:picLocks noChangeAspect="1" noChangeArrowheads="1"/>
                      </p:cNvPicPr>
                      <p:nvPr/>
                    </p:nvPicPr>
                    <p:blipFill>
                      <a:blip r:embed="rId3"/>
                      <a:srcRect/>
                      <a:stretch>
                        <a:fillRect/>
                      </a:stretch>
                    </p:blipFill>
                    <p:spPr bwMode="auto">
                      <a:xfrm>
                        <a:off x="914400" y="1828800"/>
                        <a:ext cx="5478463"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939A99E3-42D8-C196-0566-AACC0A159719}"/>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1696067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RK4 Oscillating Cart Example</a:t>
            </a:r>
          </a:p>
        </p:txBody>
      </p:sp>
      <p:sp>
        <p:nvSpPr>
          <p:cNvPr id="3" name="Content Placeholder 2"/>
          <p:cNvSpPr>
            <a:spLocks noGrp="1"/>
          </p:cNvSpPr>
          <p:nvPr>
            <p:ph idx="1"/>
          </p:nvPr>
        </p:nvSpPr>
        <p:spPr>
          <a:xfrm>
            <a:off x="457200" y="1280161"/>
            <a:ext cx="8535987" cy="867817"/>
          </a:xfrm>
        </p:spPr>
        <p:txBody>
          <a:bodyPr/>
          <a:lstStyle/>
          <a:p>
            <a:r>
              <a:rPr lang="en-US" dirty="0"/>
              <a:t>RK4 gives much better results, with error varying with the time step to the fifth power  </a:t>
            </a:r>
          </a:p>
        </p:txBody>
      </p:sp>
      <p:graphicFrame>
        <p:nvGraphicFramePr>
          <p:cNvPr id="5" name="Table 4"/>
          <p:cNvGraphicFramePr>
            <a:graphicFrameLocks noGrp="1"/>
          </p:cNvGraphicFramePr>
          <p:nvPr>
            <p:extLst>
              <p:ext uri="{D42A27DB-BD31-4B8C-83A1-F6EECF244321}">
                <p14:modId xmlns:p14="http://schemas.microsoft.com/office/powerpoint/2010/main" val="2455959121"/>
              </p:ext>
            </p:extLst>
          </p:nvPr>
        </p:nvGraphicFramePr>
        <p:xfrm>
          <a:off x="838200" y="2438400"/>
          <a:ext cx="6812280" cy="3566160"/>
        </p:xfrm>
        <a:graphic>
          <a:graphicData uri="http://schemas.openxmlformats.org/drawingml/2006/table">
            <a:tbl>
              <a:tblPr>
                <a:tableStyleId>{5C22544A-7EE6-4342-B048-85BDC9FD1C3A}</a:tableStyleId>
              </a:tblPr>
              <a:tblGrid>
                <a:gridCol w="2301240">
                  <a:extLst>
                    <a:ext uri="{9D8B030D-6E8A-4147-A177-3AD203B41FA5}">
                      <a16:colId xmlns:a16="http://schemas.microsoft.com/office/drawing/2014/main" val="20000"/>
                    </a:ext>
                  </a:extLst>
                </a:gridCol>
                <a:gridCol w="199644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63880">
                <a:tc>
                  <a:txBody>
                    <a:bodyPr/>
                    <a:lstStyle/>
                    <a:p>
                      <a:pPr marL="0" marR="0" algn="ctr" hangingPunct="0">
                        <a:spcBef>
                          <a:spcPts val="0"/>
                        </a:spcBef>
                        <a:spcAft>
                          <a:spcPts val="0"/>
                        </a:spcAft>
                      </a:pPr>
                      <a:r>
                        <a:rPr lang="en-US" sz="2600" dirty="0">
                          <a:solidFill>
                            <a:schemeClr val="tx1">
                              <a:lumMod val="50000"/>
                            </a:schemeClr>
                          </a:solidFill>
                          <a:effectLst/>
                        </a:rPr>
                        <a:t>time</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actual x</a:t>
                      </a:r>
                      <a:r>
                        <a:rPr lang="en-US" sz="2400" baseline="-25000" dirty="0">
                          <a:solidFill>
                            <a:schemeClr val="tx1">
                              <a:lumMod val="50000"/>
                            </a:schemeClr>
                          </a:solidFill>
                          <a:effectLst/>
                        </a:rPr>
                        <a:t>1</a:t>
                      </a:r>
                      <a:r>
                        <a:rPr lang="en-US" sz="2600" dirty="0">
                          <a:solidFill>
                            <a:schemeClr val="tx1">
                              <a:lumMod val="50000"/>
                            </a:schemeClr>
                          </a:solidFill>
                          <a:effectLst/>
                        </a:rPr>
                        <a:t>(t)</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x</a:t>
                      </a:r>
                      <a:r>
                        <a:rPr lang="en-US" sz="2400" baseline="-25000" dirty="0">
                          <a:solidFill>
                            <a:schemeClr val="tx1">
                              <a:lumMod val="50000"/>
                            </a:schemeClr>
                          </a:solidFill>
                          <a:effectLst/>
                        </a:rPr>
                        <a:t>1</a:t>
                      </a:r>
                      <a:r>
                        <a:rPr lang="en-US" sz="2600" dirty="0">
                          <a:solidFill>
                            <a:schemeClr val="tx1">
                              <a:lumMod val="50000"/>
                            </a:schemeClr>
                          </a:solidFill>
                          <a:effectLst/>
                        </a:rPr>
                        <a:t>(t) with RK4</a:t>
                      </a:r>
                    </a:p>
                    <a:p>
                      <a:pPr marL="0" marR="0" algn="ctr" hangingPunct="0">
                        <a:spcBef>
                          <a:spcPts val="0"/>
                        </a:spcBef>
                        <a:spcAft>
                          <a:spcPts val="0"/>
                        </a:spcAft>
                      </a:pPr>
                      <a:r>
                        <a:rPr lang="en-US" sz="2600" dirty="0">
                          <a:solidFill>
                            <a:schemeClr val="tx1">
                              <a:lumMod val="50000"/>
                            </a:schemeClr>
                          </a:solidFill>
                          <a:effectLst/>
                          <a:latin typeface="Symbol" panose="05050102010706020507" pitchFamily="18" charset="2"/>
                        </a:rPr>
                        <a:t>D</a:t>
                      </a:r>
                      <a:r>
                        <a:rPr lang="en-US" sz="2600" dirty="0">
                          <a:solidFill>
                            <a:schemeClr val="tx1">
                              <a:lumMod val="50000"/>
                            </a:schemeClr>
                          </a:solidFill>
                          <a:effectLst/>
                        </a:rPr>
                        <a:t>t=0.25</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0"/>
                  </a:ext>
                </a:extLst>
              </a:tr>
              <a:tr h="0">
                <a:tc>
                  <a:txBody>
                    <a:bodyPr/>
                    <a:lstStyle/>
                    <a:p>
                      <a:pPr marL="0" marR="0" algn="ctr" hangingPunct="0">
                        <a:spcBef>
                          <a:spcPts val="0"/>
                        </a:spcBef>
                        <a:spcAft>
                          <a:spcPts val="0"/>
                        </a:spcAft>
                      </a:pPr>
                      <a:r>
                        <a:rPr lang="en-US" sz="2600" dirty="0">
                          <a:solidFill>
                            <a:schemeClr val="tx1">
                              <a:lumMod val="50000"/>
                            </a:schemeClr>
                          </a:solidFill>
                          <a:effectLst/>
                        </a:rPr>
                        <a:t>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1"/>
                  </a:ext>
                </a:extLst>
              </a:tr>
              <a:tr h="0">
                <a:tc>
                  <a:txBody>
                    <a:bodyPr/>
                    <a:lstStyle/>
                    <a:p>
                      <a:pPr marL="0" marR="0" algn="ctr" hangingPunct="0">
                        <a:spcBef>
                          <a:spcPts val="0"/>
                        </a:spcBef>
                        <a:spcAft>
                          <a:spcPts val="0"/>
                        </a:spcAft>
                      </a:pPr>
                      <a:r>
                        <a:rPr lang="en-US" sz="2600" dirty="0">
                          <a:solidFill>
                            <a:schemeClr val="tx1">
                              <a:lumMod val="50000"/>
                            </a:schemeClr>
                          </a:solidFill>
                          <a:effectLst/>
                        </a:rPr>
                        <a:t>0.25</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0.9689</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0.9689</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2"/>
                  </a:ext>
                </a:extLst>
              </a:tr>
              <a:tr h="0">
                <a:tc>
                  <a:txBody>
                    <a:bodyPr/>
                    <a:lstStyle/>
                    <a:p>
                      <a:pPr marL="0" marR="0" algn="ctr" hangingPunct="0">
                        <a:spcBef>
                          <a:spcPts val="0"/>
                        </a:spcBef>
                        <a:spcAft>
                          <a:spcPts val="0"/>
                        </a:spcAft>
                      </a:pPr>
                      <a:r>
                        <a:rPr lang="en-US" sz="2600" dirty="0">
                          <a:solidFill>
                            <a:schemeClr val="tx1">
                              <a:lumMod val="50000"/>
                            </a:schemeClr>
                          </a:solidFill>
                          <a:effectLst/>
                        </a:rPr>
                        <a:t>0.50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0.8776</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0.8776</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3"/>
                  </a:ext>
                </a:extLst>
              </a:tr>
              <a:tr h="0">
                <a:tc>
                  <a:txBody>
                    <a:bodyPr/>
                    <a:lstStyle/>
                    <a:p>
                      <a:pPr marL="0" marR="0" algn="ctr" hangingPunct="0">
                        <a:spcBef>
                          <a:spcPts val="0"/>
                        </a:spcBef>
                        <a:spcAft>
                          <a:spcPts val="0"/>
                        </a:spcAft>
                      </a:pPr>
                      <a:r>
                        <a:rPr lang="en-US" sz="2600" dirty="0">
                          <a:solidFill>
                            <a:schemeClr val="tx1">
                              <a:lumMod val="50000"/>
                            </a:schemeClr>
                          </a:solidFill>
                          <a:effectLst/>
                        </a:rPr>
                        <a:t>0.75</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0.7317</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0.7317</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4"/>
                  </a:ext>
                </a:extLst>
              </a:tr>
              <a:tr h="0">
                <a:tc>
                  <a:txBody>
                    <a:bodyPr/>
                    <a:lstStyle/>
                    <a:p>
                      <a:pPr marL="0" marR="0" algn="ctr" hangingPunct="0">
                        <a:spcBef>
                          <a:spcPts val="0"/>
                        </a:spcBef>
                        <a:spcAft>
                          <a:spcPts val="0"/>
                        </a:spcAft>
                      </a:pPr>
                      <a:r>
                        <a:rPr lang="en-US" sz="2600" dirty="0">
                          <a:solidFill>
                            <a:schemeClr val="tx1">
                              <a:lumMod val="50000"/>
                            </a:schemeClr>
                          </a:solidFill>
                          <a:effectLst/>
                        </a:rPr>
                        <a:t>1.00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0.5403</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0.5403</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5"/>
                  </a:ext>
                </a:extLst>
              </a:tr>
              <a:tr h="0">
                <a:tc>
                  <a:txBody>
                    <a:bodyPr/>
                    <a:lstStyle/>
                    <a:p>
                      <a:pPr marL="0" marR="0" algn="ctr" hangingPunct="0">
                        <a:spcBef>
                          <a:spcPts val="0"/>
                        </a:spcBef>
                        <a:spcAft>
                          <a:spcPts val="0"/>
                        </a:spcAft>
                      </a:pPr>
                      <a:r>
                        <a:rPr lang="en-US" sz="2600" dirty="0">
                          <a:solidFill>
                            <a:schemeClr val="tx1">
                              <a:lumMod val="50000"/>
                            </a:schemeClr>
                          </a:solidFill>
                          <a:effectLst/>
                        </a:rPr>
                        <a:t>10.0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-0.8392</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6"/>
                  </a:ext>
                </a:extLst>
              </a:tr>
              <a:tr h="0">
                <a:tc>
                  <a:txBody>
                    <a:bodyPr/>
                    <a:lstStyle/>
                    <a:p>
                      <a:pPr marL="0" marR="0" algn="ctr" hangingPunct="0">
                        <a:spcBef>
                          <a:spcPts val="0"/>
                        </a:spcBef>
                        <a:spcAft>
                          <a:spcPts val="0"/>
                        </a:spcAft>
                      </a:pPr>
                      <a:r>
                        <a:rPr lang="en-US" sz="2600" dirty="0">
                          <a:solidFill>
                            <a:schemeClr val="tx1">
                              <a:lumMod val="50000"/>
                            </a:schemeClr>
                          </a:solidFill>
                          <a:effectLst/>
                        </a:rPr>
                        <a:t>100.0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0.8623</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0.8601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a16="http://schemas.microsoft.com/office/drawing/2014/main" val="10007"/>
                  </a:ext>
                </a:extLst>
              </a:tr>
            </a:tbl>
          </a:graphicData>
        </a:graphic>
      </p:graphicFrame>
      <p:sp>
        <p:nvSpPr>
          <p:cNvPr id="4" name="Slide Number Placeholder 1">
            <a:extLst>
              <a:ext uri="{FF2B5EF4-FFF2-40B4-BE49-F238E27FC236}">
                <a16:creationId xmlns:a16="http://schemas.microsoft.com/office/drawing/2014/main" id="{E6C83622-5FC4-AF97-2EAE-77828EDEFF77}"/>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161099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Slow versus Fast Dynamics</a:t>
            </a:r>
          </a:p>
        </p:txBody>
      </p:sp>
      <p:sp>
        <p:nvSpPr>
          <p:cNvPr id="3" name="Content Placeholder 2"/>
          <p:cNvSpPr>
            <a:spLocks noGrp="1"/>
          </p:cNvSpPr>
          <p:nvPr>
            <p:ph idx="1"/>
          </p:nvPr>
        </p:nvSpPr>
        <p:spPr/>
        <p:txBody>
          <a:bodyPr/>
          <a:lstStyle/>
          <a:p>
            <a:r>
              <a:rPr lang="en-US" dirty="0">
                <a:solidFill>
                  <a:srgbClr val="1E0000"/>
                </a:solidFill>
              </a:rPr>
              <a:t>Key analysis question in setting up and solving models is to determine the time frame of interest</a:t>
            </a:r>
          </a:p>
          <a:p>
            <a:r>
              <a:rPr lang="en-US" dirty="0">
                <a:solidFill>
                  <a:srgbClr val="1E0000"/>
                </a:solidFill>
              </a:rPr>
              <a:t>Values that change slowing (relative to the time frame of interest) can be assumed as constant</a:t>
            </a:r>
          </a:p>
          <a:p>
            <a:pPr lvl="1"/>
            <a:r>
              <a:rPr lang="en-US" dirty="0">
                <a:solidFill>
                  <a:srgbClr val="1E0000"/>
                </a:solidFill>
              </a:rPr>
              <a:t>Power flow example is the load real and reactive values are assumed constant (sometimes voltage dependence is included)</a:t>
            </a:r>
          </a:p>
          <a:p>
            <a:r>
              <a:rPr lang="en-US" dirty="0">
                <a:solidFill>
                  <a:srgbClr val="1E0000"/>
                </a:solidFill>
              </a:rPr>
              <a:t>Values that change quickly (relative to the time frame of interest) can be assumed to be algebraic</a:t>
            </a:r>
          </a:p>
          <a:p>
            <a:pPr lvl="1"/>
            <a:r>
              <a:rPr lang="en-US" dirty="0">
                <a:solidFill>
                  <a:srgbClr val="1E0000"/>
                </a:solidFill>
              </a:rPr>
              <a:t>A generator's terminal voltage in power flow is an algebraic constraint, but not in transient stability</a:t>
            </a:r>
          </a:p>
          <a:p>
            <a:pPr lvl="1"/>
            <a:r>
              <a:rPr lang="en-US" dirty="0">
                <a:solidFill>
                  <a:srgbClr val="1E0000"/>
                </a:solidFill>
              </a:rPr>
              <a:t>In power flow and transient stability the network power balance equations are assumed algebraic </a:t>
            </a:r>
          </a:p>
          <a:p>
            <a:endParaRPr lang="en-US" dirty="0"/>
          </a:p>
          <a:p>
            <a:pPr lvl="1"/>
            <a:endParaRPr lang="en-US" dirty="0"/>
          </a:p>
          <a:p>
            <a:pPr lvl="1"/>
            <a:endParaRPr lang="en-US" dirty="0"/>
          </a:p>
          <a:p>
            <a:endParaRPr lang="en-US" dirty="0"/>
          </a:p>
        </p:txBody>
      </p:sp>
      <p:sp>
        <p:nvSpPr>
          <p:cNvPr id="5" name="Slide Number Placeholder 1">
            <a:extLst>
              <a:ext uri="{FF2B5EF4-FFF2-40B4-BE49-F238E27FC236}">
                <a16:creationId xmlns:a16="http://schemas.microsoft.com/office/drawing/2014/main" id="{F153E40A-9523-E416-BE7D-9D7FFE11777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277112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Example 1</a:t>
            </a:r>
          </a:p>
        </p:txBody>
      </p:sp>
      <p:pic>
        <p:nvPicPr>
          <p:cNvPr id="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010400" cy="464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990600" y="1295400"/>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1E0000"/>
                </a:solidFill>
              </a:rPr>
              <a:t>1996: Transient Stability Model Errors Lead to Blackouts </a:t>
            </a:r>
          </a:p>
        </p:txBody>
      </p:sp>
      <p:sp>
        <p:nvSpPr>
          <p:cNvPr id="5" name="Slide Number Placeholder 1">
            <a:extLst>
              <a:ext uri="{FF2B5EF4-FFF2-40B4-BE49-F238E27FC236}">
                <a16:creationId xmlns:a16="http://schemas.microsoft.com/office/drawing/2014/main" id="{2C9B1926-5A29-9918-D0F4-86D9B905173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75672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94B7-C614-4D14-BF6C-8F429111D7B9}"/>
              </a:ext>
            </a:extLst>
          </p:cNvPr>
          <p:cNvSpPr>
            <a:spLocks noGrp="1"/>
          </p:cNvSpPr>
          <p:nvPr>
            <p:ph type="title"/>
          </p:nvPr>
        </p:nvSpPr>
        <p:spPr/>
        <p:txBody>
          <a:bodyPr/>
          <a:lstStyle/>
          <a:p>
            <a:r>
              <a:rPr lang="en-US" dirty="0">
                <a:solidFill>
                  <a:srgbClr val="1E0000"/>
                </a:solidFill>
              </a:rPr>
              <a:t>Dynamics Example: August 14 Blackout</a:t>
            </a:r>
          </a:p>
        </p:txBody>
      </p:sp>
      <p:sp>
        <p:nvSpPr>
          <p:cNvPr id="5" name="TextBox 4">
            <a:extLst>
              <a:ext uri="{FF2B5EF4-FFF2-40B4-BE49-F238E27FC236}">
                <a16:creationId xmlns:a16="http://schemas.microsoft.com/office/drawing/2014/main" id="{DEEF6CC7-8FC8-4293-93FA-BE8AC09262E2}"/>
              </a:ext>
            </a:extLst>
          </p:cNvPr>
          <p:cNvSpPr txBox="1"/>
          <p:nvPr/>
        </p:nvSpPr>
        <p:spPr>
          <a:xfrm>
            <a:off x="8077200" y="3429000"/>
            <a:ext cx="3687972" cy="584775"/>
          </a:xfrm>
          <a:prstGeom prst="rect">
            <a:avLst/>
          </a:prstGeom>
          <a:noFill/>
        </p:spPr>
        <p:txBody>
          <a:bodyPr wrap="square" rtlCol="0">
            <a:spAutoFit/>
          </a:bodyPr>
          <a:lstStyle/>
          <a:p>
            <a:r>
              <a:rPr lang="en-US" sz="1600" dirty="0">
                <a:solidFill>
                  <a:srgbClr val="1E0000"/>
                </a:solidFill>
              </a:rPr>
              <a:t>Image from August 14, 2003 Blackout Final Report, energy.gov, Figure 6.26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46" t="14725" r="28979" b="1942"/>
          <a:stretch/>
        </p:blipFill>
        <p:spPr bwMode="auto">
          <a:xfrm>
            <a:off x="990600" y="1332577"/>
            <a:ext cx="6781800" cy="538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1">
            <a:extLst>
              <a:ext uri="{FF2B5EF4-FFF2-40B4-BE49-F238E27FC236}">
                <a16:creationId xmlns:a16="http://schemas.microsoft.com/office/drawing/2014/main" id="{F7CF163E-A04E-31DD-528A-452A217E1B0B}"/>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310172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Dynamics Example 3</a:t>
            </a:r>
          </a:p>
        </p:txBody>
      </p:sp>
      <p:sp>
        <p:nvSpPr>
          <p:cNvPr id="5" name="TextBox 3"/>
          <p:cNvSpPr txBox="1">
            <a:spLocks noChangeArrowheads="1"/>
          </p:cNvSpPr>
          <p:nvPr/>
        </p:nvSpPr>
        <p:spPr bwMode="auto">
          <a:xfrm>
            <a:off x="900112" y="6443246"/>
            <a:ext cx="10004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1E0000"/>
                </a:solidFill>
              </a:rPr>
              <a:t>Source: </a:t>
            </a:r>
            <a:r>
              <a:rPr lang="en-US" altLang="en-US" sz="1600" i="1" dirty="0">
                <a:solidFill>
                  <a:srgbClr val="1E0000"/>
                </a:solidFill>
              </a:rPr>
              <a:t>Arizona-Southern California Outages n September 8, 2011 Report</a:t>
            </a:r>
            <a:r>
              <a:rPr lang="en-US" altLang="en-US" sz="1600" dirty="0">
                <a:solidFill>
                  <a:srgbClr val="1E0000"/>
                </a:solidFill>
              </a:rPr>
              <a:t>,  FERC and NERC, April 2012</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9499" t="20627" r="18254" b="15622"/>
          <a:stretch>
            <a:fillRect/>
          </a:stretch>
        </p:blipFill>
        <p:spPr bwMode="auto">
          <a:xfrm>
            <a:off x="609600" y="1261268"/>
            <a:ext cx="6172200" cy="505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a:off x="7287404" y="1308894"/>
            <a:ext cx="4066395" cy="3046988"/>
          </a:xfrm>
          <a:prstGeom prst="rect">
            <a:avLst/>
          </a:prstGeom>
          <a:solidFill>
            <a:schemeClr val="accent3">
              <a:lumMod val="95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rPr>
              <a:t>We’ve come a long ways since 1996 towards improved simulations. Still,</a:t>
            </a:r>
            <a:br>
              <a:rPr lang="en-US" altLang="en-US" sz="2400" dirty="0">
                <a:solidFill>
                  <a:srgbClr val="000000"/>
                </a:solidFill>
              </a:rPr>
            </a:br>
            <a:r>
              <a:rPr lang="en-US" altLang="en-US" sz="2400" dirty="0">
                <a:solidFill>
                  <a:srgbClr val="000000"/>
                </a:solidFill>
              </a:rPr>
              <a:t>a finding from the 2011 Blackout is the simulations</a:t>
            </a:r>
            <a:br>
              <a:rPr lang="en-US" altLang="en-US" sz="2400" dirty="0">
                <a:solidFill>
                  <a:srgbClr val="000000"/>
                </a:solidFill>
              </a:rPr>
            </a:br>
            <a:r>
              <a:rPr lang="en-US" altLang="en-US" sz="2400" dirty="0">
                <a:solidFill>
                  <a:srgbClr val="000000"/>
                </a:solidFill>
              </a:rPr>
              <a:t>didn’t match the actual system response and need to be improved. </a:t>
            </a:r>
          </a:p>
        </p:txBody>
      </p:sp>
      <p:sp>
        <p:nvSpPr>
          <p:cNvPr id="3" name="Slide Number Placeholder 1">
            <a:extLst>
              <a:ext uri="{FF2B5EF4-FFF2-40B4-BE49-F238E27FC236}">
                <a16:creationId xmlns:a16="http://schemas.microsoft.com/office/drawing/2014/main" id="{8F488731-A647-6DCA-66DE-19D570E1D19C}"/>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6</a:t>
            </a:fld>
            <a:endParaRPr lang="en-US" sz="2000" dirty="0">
              <a:solidFill>
                <a:srgbClr val="1E0000"/>
              </a:solidFill>
            </a:endParaRPr>
          </a:p>
        </p:txBody>
      </p:sp>
    </p:spTree>
    <p:extLst>
      <p:ext uri="{BB962C8B-B14F-4D97-AF65-F5344CB8AC3E}">
        <p14:creationId xmlns:p14="http://schemas.microsoft.com/office/powerpoint/2010/main" val="93003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Models and Their Parameters</a:t>
            </a:r>
          </a:p>
        </p:txBody>
      </p:sp>
      <p:sp>
        <p:nvSpPr>
          <p:cNvPr id="3" name="Content Placeholder 2"/>
          <p:cNvSpPr>
            <a:spLocks noGrp="1"/>
          </p:cNvSpPr>
          <p:nvPr>
            <p:ph idx="1"/>
          </p:nvPr>
        </p:nvSpPr>
        <p:spPr/>
        <p:txBody>
          <a:bodyPr/>
          <a:lstStyle/>
          <a:p>
            <a:r>
              <a:rPr lang="en-US" dirty="0">
                <a:solidFill>
                  <a:srgbClr val="1E0000"/>
                </a:solidFill>
              </a:rPr>
              <a:t>Models and their parameters are often tightly coupled</a:t>
            </a:r>
          </a:p>
          <a:p>
            <a:pPr lvl="1"/>
            <a:r>
              <a:rPr lang="en-US" dirty="0">
                <a:solidFill>
                  <a:srgbClr val="1E0000"/>
                </a:solidFill>
              </a:rPr>
              <a:t>The parameters for a particular model might have been derived from actual results on the object of interest</a:t>
            </a:r>
          </a:p>
          <a:p>
            <a:r>
              <a:rPr lang="en-US" dirty="0">
                <a:solidFill>
                  <a:srgbClr val="1E0000"/>
                </a:solidFill>
              </a:rPr>
              <a:t>Changing the model (even correcting an "incorrect" simulation implementation) can result in unexpected results!</a:t>
            </a:r>
          </a:p>
          <a:p>
            <a:r>
              <a:rPr lang="en-US" dirty="0">
                <a:solidFill>
                  <a:srgbClr val="1E0000"/>
                </a:solidFill>
              </a:rPr>
              <a:t>Using a more detailed simulation approach without changing the model can also result in incorrect results</a:t>
            </a:r>
          </a:p>
          <a:p>
            <a:pPr lvl="1"/>
            <a:r>
              <a:rPr lang="en-US" dirty="0">
                <a:solidFill>
                  <a:srgbClr val="1E0000"/>
                </a:solidFill>
              </a:rPr>
              <a:t>More detailed models are not necessarily more accurate</a:t>
            </a:r>
          </a:p>
        </p:txBody>
      </p:sp>
      <p:sp>
        <p:nvSpPr>
          <p:cNvPr id="5" name="Slide Number Placeholder 1">
            <a:extLst>
              <a:ext uri="{FF2B5EF4-FFF2-40B4-BE49-F238E27FC236}">
                <a16:creationId xmlns:a16="http://schemas.microsoft.com/office/drawing/2014/main" id="{BF384845-CE98-7F4C-521A-392D756D1548}"/>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115494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Positive Sequence </a:t>
            </a:r>
            <a:r>
              <a:rPr lang="en-US" dirty="0"/>
              <a:t>V</a:t>
            </a:r>
            <a:r>
              <a:rPr lang="en-US" dirty="0">
                <a:solidFill>
                  <a:srgbClr val="1E0000"/>
                </a:solidFill>
              </a:rPr>
              <a:t>ersus Full Three-Phase</a:t>
            </a:r>
          </a:p>
        </p:txBody>
      </p:sp>
      <p:sp>
        <p:nvSpPr>
          <p:cNvPr id="3" name="Content Placeholder 2"/>
          <p:cNvSpPr>
            <a:spLocks noGrp="1"/>
          </p:cNvSpPr>
          <p:nvPr>
            <p:ph idx="1"/>
          </p:nvPr>
        </p:nvSpPr>
        <p:spPr/>
        <p:txBody>
          <a:bodyPr/>
          <a:lstStyle/>
          <a:p>
            <a:r>
              <a:rPr lang="en-US" dirty="0">
                <a:solidFill>
                  <a:srgbClr val="1E0000"/>
                </a:solidFill>
              </a:rPr>
              <a:t>Large-scale electrical systems are almost exclusively three-phase.  Common analysis tools such as power flow and transient stability often assume balanced operation</a:t>
            </a:r>
          </a:p>
          <a:p>
            <a:pPr lvl="1"/>
            <a:r>
              <a:rPr lang="en-US" dirty="0">
                <a:solidFill>
                  <a:srgbClr val="1E0000"/>
                </a:solidFill>
              </a:rPr>
              <a:t>This allows modeling of just the positive sequence though full three-phase models are sometimes used particularly for distribution systems</a:t>
            </a:r>
          </a:p>
          <a:p>
            <a:pPr lvl="1"/>
            <a:r>
              <a:rPr lang="en-US" dirty="0">
                <a:solidFill>
                  <a:srgbClr val="1E0000"/>
                </a:solidFill>
              </a:rPr>
              <a:t>Course assumes knowledge of sequence analysis</a:t>
            </a:r>
          </a:p>
          <a:p>
            <a:r>
              <a:rPr lang="en-US" dirty="0">
                <a:solidFill>
                  <a:srgbClr val="1E0000"/>
                </a:solidFill>
              </a:rPr>
              <a:t>Other applications, such as electromagnetic transients (commonly known as electromagnetic transients programs [EMTP]) consider the full three-phase models</a:t>
            </a:r>
          </a:p>
          <a:p>
            <a:endParaRPr lang="en-US" dirty="0"/>
          </a:p>
        </p:txBody>
      </p:sp>
      <p:sp>
        <p:nvSpPr>
          <p:cNvPr id="5" name="Slide Number Placeholder 1">
            <a:extLst>
              <a:ext uri="{FF2B5EF4-FFF2-40B4-BE49-F238E27FC236}">
                <a16:creationId xmlns:a16="http://schemas.microsoft.com/office/drawing/2014/main" id="{2408B535-918F-1738-A5C6-B547D4CA3E89}"/>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98728096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3939</TotalTime>
  <Words>2177</Words>
  <Application>Microsoft Office PowerPoint</Application>
  <PresentationFormat>Widescreen</PresentationFormat>
  <Paragraphs>325</Paragraphs>
  <Slides>38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Helvetica</vt:lpstr>
      <vt:lpstr>Symbol</vt:lpstr>
      <vt:lpstr>Times</vt:lpstr>
      <vt:lpstr>Times New Roman</vt:lpstr>
      <vt:lpstr>Wingdings</vt:lpstr>
      <vt:lpstr>Capsules</vt:lpstr>
      <vt:lpstr>Equation</vt:lpstr>
      <vt:lpstr>ECEN 667 Power System Stability</vt:lpstr>
      <vt:lpstr>Announcements</vt:lpstr>
      <vt:lpstr>Sources of Technical Information</vt:lpstr>
      <vt:lpstr>Slow versus Fast Dynamics</vt:lpstr>
      <vt:lpstr>Dynamics Example 1</vt:lpstr>
      <vt:lpstr>Dynamics Example: August 14 Blackout</vt:lpstr>
      <vt:lpstr>Dynamics Example 3</vt:lpstr>
      <vt:lpstr>Models and Their Parameters</vt:lpstr>
      <vt:lpstr>Positive Sequence Versus Full Three-Phase</vt:lpstr>
      <vt:lpstr>Power Flow Versus Dynamics</vt:lpstr>
      <vt:lpstr>Example: Transient Stability</vt:lpstr>
      <vt:lpstr>Interactive Simulation: PowerWorld Dynamics Studio (DS)</vt:lpstr>
      <vt:lpstr>Power System Stability Terms</vt:lpstr>
      <vt:lpstr>Physical Structure Power System Components</vt:lpstr>
      <vt:lpstr>Physical Structure Power System Components</vt:lpstr>
      <vt:lpstr>Differential Algebraic Equations</vt:lpstr>
      <vt:lpstr>Ordinary Differential Equations (ODEs) </vt:lpstr>
      <vt:lpstr>Equilibrium Points</vt:lpstr>
      <vt:lpstr>Power System Application</vt:lpstr>
      <vt:lpstr>Initial value Problem Examples</vt:lpstr>
      <vt:lpstr>Numerical Solution Methods</vt:lpstr>
      <vt:lpstr>Numerical Solution Methods</vt:lpstr>
      <vt:lpstr>Error Propagation</vt:lpstr>
      <vt:lpstr>Forward Euler’s Method</vt:lpstr>
      <vt:lpstr>Euler’s Method Algorithm</vt:lpstr>
      <vt:lpstr>Euler’s Method Example 1</vt:lpstr>
      <vt:lpstr>Euler’s Method Example 2</vt:lpstr>
      <vt:lpstr>Euler's Method Example 2, cont'd</vt:lpstr>
      <vt:lpstr>Euler's Method Example 2, cont'd</vt:lpstr>
      <vt:lpstr>Euler's Method Example 2, cont'd</vt:lpstr>
      <vt:lpstr>Second Order Runge-Kutta Method</vt:lpstr>
      <vt:lpstr>Second Order Runge-Kutta Algorithm</vt:lpstr>
      <vt:lpstr>RK2 Oscillating Cart</vt:lpstr>
      <vt:lpstr>Comparison</vt:lpstr>
      <vt:lpstr>Comparison of x1(10) for varying Dt</vt:lpstr>
      <vt:lpstr>RK2 Versus Euler's</vt:lpstr>
      <vt:lpstr>Fourth Order Runge-Kutta</vt:lpstr>
      <vt:lpstr>RK4 Oscillating Cart Example</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Overbye, Thomas J</cp:lastModifiedBy>
  <cp:revision>427</cp:revision>
  <cp:lastPrinted>2020-08-20T12:26:33Z</cp:lastPrinted>
  <dcterms:created xsi:type="dcterms:W3CDTF">2000-05-11T14:27:08Z</dcterms:created>
  <dcterms:modified xsi:type="dcterms:W3CDTF">2023-08-24T17:10:47Z</dcterms:modified>
</cp:coreProperties>
</file>