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61"/>
  </p:notesMasterIdLst>
  <p:handoutMasterIdLst>
    <p:handoutMasterId r:id="rId62"/>
  </p:handoutMasterIdLst>
  <p:sldIdLst>
    <p:sldId id="258" r:id="rId2"/>
    <p:sldId id="369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500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526" r:id="rId47"/>
    <p:sldId id="527" r:id="rId48"/>
    <p:sldId id="528" r:id="rId49"/>
    <p:sldId id="529" r:id="rId50"/>
    <p:sldId id="530" r:id="rId51"/>
    <p:sldId id="531" r:id="rId52"/>
    <p:sldId id="532" r:id="rId53"/>
    <p:sldId id="533" r:id="rId54"/>
    <p:sldId id="534" r:id="rId55"/>
    <p:sldId id="535" r:id="rId56"/>
    <p:sldId id="536" r:id="rId57"/>
    <p:sldId id="537" r:id="rId58"/>
    <p:sldId id="538" r:id="rId59"/>
    <p:sldId id="539" r:id="rId60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000"/>
    <a:srgbClr val="FFE6E6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38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0001" r="7619" b="26667"/>
          <a:stretch/>
        </p:blipFill>
        <p:spPr>
          <a:xfrm>
            <a:off x="76200" y="5486400"/>
            <a:ext cx="38862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44BAF8A-9CC6-62A2-54F7-C24F151886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158CF1-806E-08C0-4B67-3FD1522E2E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5568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C7A3B8-7FFE-559C-B277-4DD0C57A89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22C1B38-6674-2D35-C2EE-6B7180F87F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47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4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1.pn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9.png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oleObject" Target="../embeddings/oleObject7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oleObject" Target="../embeddings/oleObject78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667</a:t>
            </a:r>
            <a:br>
              <a:rPr lang="en-US" altLang="en-US" dirty="0"/>
            </a:br>
            <a:r>
              <a:rPr lang="en-US" altLang="en-US" dirty="0"/>
              <a:t>Power System Stability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3: Electromagnetic Transients</a:t>
            </a:r>
          </a:p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Backward Euler Cart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701040"/>
          </a:xfrm>
        </p:spPr>
        <p:txBody>
          <a:bodyPr/>
          <a:lstStyle/>
          <a:p>
            <a:r>
              <a:rPr lang="en-US" dirty="0"/>
              <a:t>Returning to the cart example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13978"/>
              </p:ext>
            </p:extLst>
          </p:nvPr>
        </p:nvGraphicFramePr>
        <p:xfrm>
          <a:off x="762000" y="1981200"/>
          <a:ext cx="71247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24400" imgH="2705040" progId="Equation.DSMT4">
                  <p:embed/>
                </p:oleObj>
              </mc:Choice>
              <mc:Fallback>
                <p:oleObj name="Equation" r:id="rId2" imgW="7124400" imgH="2705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24700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2369997-6C66-FF6C-D169-A2136B27C27B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1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Backward Euler Cart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= 0.25 and 0.05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82807"/>
              </p:ext>
            </p:extLst>
          </p:nvPr>
        </p:nvGraphicFramePr>
        <p:xfrm>
          <a:off x="990600" y="1951587"/>
          <a:ext cx="681228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time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actual x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(t)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(t) with 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t=0.25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(t) with 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t=0.05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600" b="1" baseline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baseline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lang="en-US" sz="2600" b="1" baseline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>
                          <a:solidFill>
                            <a:srgbClr val="000000"/>
                          </a:solidFill>
                          <a:effectLst/>
                        </a:rPr>
                        <a:t>0.9689</a:t>
                      </a:r>
                      <a:endParaRPr lang="en-US" sz="2600" b="1" baseline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0.9411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baseline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0.9629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>
                          <a:solidFill>
                            <a:srgbClr val="000000"/>
                          </a:solidFill>
                          <a:effectLst/>
                        </a:rPr>
                        <a:t>0.50</a:t>
                      </a:r>
                      <a:endParaRPr lang="en-US" sz="2600" b="1" baseline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>
                          <a:solidFill>
                            <a:srgbClr val="000000"/>
                          </a:solidFill>
                          <a:effectLst/>
                        </a:rPr>
                        <a:t>0.8776</a:t>
                      </a:r>
                      <a:endParaRPr lang="en-US" sz="2600" b="1" baseline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0.8304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baseline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0.8700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>
                          <a:solidFill>
                            <a:srgbClr val="000000"/>
                          </a:solidFill>
                          <a:effectLst/>
                        </a:rPr>
                        <a:t>0.75</a:t>
                      </a:r>
                      <a:endParaRPr lang="en-US" sz="2600" b="1" baseline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0.7317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0.6774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baseline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0.7185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>
                          <a:solidFill>
                            <a:srgbClr val="000000"/>
                          </a:solidFill>
                          <a:effectLst/>
                        </a:rPr>
                        <a:t>1.00</a:t>
                      </a:r>
                      <a:endParaRPr lang="en-US" sz="2600" b="1" baseline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>
                          <a:solidFill>
                            <a:srgbClr val="000000"/>
                          </a:solidFill>
                          <a:effectLst/>
                        </a:rPr>
                        <a:t>0.5403</a:t>
                      </a:r>
                      <a:endParaRPr lang="en-US" sz="2600" b="1" baseline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0.4935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baseline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0.5277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2.00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-0.416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aseline="0" dirty="0">
                          <a:solidFill>
                            <a:srgbClr val="000000"/>
                          </a:solidFill>
                          <a:effectLst/>
                        </a:rPr>
                        <a:t>-0.298</a:t>
                      </a:r>
                      <a:endParaRPr lang="en-US" sz="2600" b="1" baseline="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baseline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-0.3944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334000"/>
            <a:ext cx="98298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Note: Just because the method is numerically stable doesn't mean it is error free!  RK2 is more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accurate than backward Euler.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B4796D8-FBDF-C8E2-B67A-A705AE4E4B88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2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Trapezoidal Linear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929640"/>
          </a:xfrm>
        </p:spPr>
        <p:txBody>
          <a:bodyPr/>
          <a:lstStyle/>
          <a:p>
            <a:r>
              <a:rPr lang="en-US" dirty="0"/>
              <a:t>For the trapezoidal with a linear system we have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93549"/>
              </p:ext>
            </p:extLst>
          </p:nvPr>
        </p:nvGraphicFramePr>
        <p:xfrm>
          <a:off x="990600" y="1981200"/>
          <a:ext cx="62103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10000" imgH="3352680" progId="Equation.DSMT4">
                  <p:embed/>
                </p:oleObj>
              </mc:Choice>
              <mc:Fallback>
                <p:oleObj name="Equation" r:id="rId2" imgW="6210000" imgH="3352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62103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21E3DEA-4A16-CED0-43E4-C27EBCF41010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Trapezoidal Cart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87000" cy="1082040"/>
          </a:xfrm>
        </p:spPr>
        <p:txBody>
          <a:bodyPr/>
          <a:lstStyle/>
          <a:p>
            <a:r>
              <a:rPr lang="en-US" dirty="0"/>
              <a:t>Results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= 0.25, comparing between backward Euler and trapezoidal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23581"/>
              </p:ext>
            </p:extLst>
          </p:nvPr>
        </p:nvGraphicFramePr>
        <p:xfrm>
          <a:off x="1066800" y="2445650"/>
          <a:ext cx="681228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time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actual x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(t)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Backward Euler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Trapezoidal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600" b="1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lang="en-US" sz="2600" b="1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0.9689</a:t>
                      </a:r>
                      <a:endParaRPr lang="en-US" sz="2600" b="1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0.9411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0.9692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0.50</a:t>
                      </a:r>
                      <a:endParaRPr lang="en-US" sz="2600" b="1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0.8776</a:t>
                      </a:r>
                      <a:endParaRPr lang="en-US" sz="2600" b="1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0.8304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0.8788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0.75</a:t>
                      </a:r>
                      <a:endParaRPr lang="en-US" sz="2600" b="1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0.7317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0.6774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0.7343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1.00</a:t>
                      </a:r>
                      <a:endParaRPr lang="en-US" sz="2600" b="1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0.5403</a:t>
                      </a:r>
                      <a:endParaRPr lang="en-US" sz="2600" b="1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0.4935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0.5446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2.00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-0.416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-0.298</a:t>
                      </a:r>
                      <a:endParaRPr lang="en-US" sz="2600" b="1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-0.4067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92461B2-0C44-4631-14A7-FE79E984B901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3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3E3F-9250-A59C-B55E-CC627348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Numerical Integration Approach Depends on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0C56-2863-BF8D-7C37-3C40C084F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353800" cy="3733800"/>
          </a:xfrm>
        </p:spPr>
        <p:txBody>
          <a:bodyPr/>
          <a:lstStyle/>
          <a:p>
            <a:r>
              <a:rPr lang="en-US" dirty="0"/>
              <a:t>There is no single best numerical integration method, with all approaches having advantages and disadvantages</a:t>
            </a:r>
          </a:p>
          <a:p>
            <a:r>
              <a:rPr lang="en-US" dirty="0"/>
              <a:t>Issues to consider include 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Accuracy</a:t>
            </a:r>
          </a:p>
          <a:p>
            <a:pPr lvl="1"/>
            <a:r>
              <a:rPr lang="en-US" dirty="0"/>
              <a:t>Numerical stability </a:t>
            </a:r>
          </a:p>
          <a:p>
            <a:pPr lvl="1"/>
            <a:r>
              <a:rPr lang="en-US" dirty="0"/>
              <a:t>Code complexity; with power system stability this includes the ability to support a wide, and growing list of models</a:t>
            </a:r>
          </a:p>
          <a:p>
            <a:r>
              <a:rPr lang="en-US" dirty="0"/>
              <a:t>Explicit methods are commonly used with great success, with numerical instability methods managed through effective engineering</a:t>
            </a:r>
          </a:p>
          <a:p>
            <a:pPr lvl="1"/>
            <a:r>
              <a:rPr lang="en-US" dirty="0"/>
              <a:t>An analogy is airplane, which through engineering can be made to effectively fly even though there are conditions in which they can crash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BD929-EBC3-B12B-21C7-473149200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4600"/>
            <a:ext cx="63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z="2000" smtClean="0"/>
              <a:pPr>
                <a:defRPr/>
              </a:pPr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787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Electromagnetic Transients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The modeling of very fast power system dynamics (much less than one cycle) is known as electromagnetics transients program (EMTP) analysis</a:t>
            </a:r>
          </a:p>
          <a:p>
            <a:pPr lvl="1"/>
            <a:r>
              <a:rPr lang="en-US" dirty="0"/>
              <a:t>Covers issues such as lightning propagation and switching surges; they can also be used with inverter-based controls</a:t>
            </a:r>
          </a:p>
          <a:p>
            <a:r>
              <a:rPr lang="en-US" dirty="0"/>
              <a:t>Concept originally developed by Prof. Hermann </a:t>
            </a:r>
            <a:r>
              <a:rPr lang="en-US" dirty="0" err="1"/>
              <a:t>Dommel</a:t>
            </a:r>
            <a:r>
              <a:rPr lang="en-US" dirty="0"/>
              <a:t> for his PhD in the 1960's (now emeritus at Univ. British Columbia)</a:t>
            </a:r>
          </a:p>
          <a:p>
            <a:pPr lvl="1"/>
            <a:r>
              <a:rPr lang="en-US" dirty="0"/>
              <a:t>After his PhD work Dr. </a:t>
            </a:r>
            <a:r>
              <a:rPr lang="en-US" dirty="0" err="1"/>
              <a:t>Dommel</a:t>
            </a:r>
            <a:r>
              <a:rPr lang="en-US" dirty="0"/>
              <a:t> worked at BPA where he was joined by Scott Meyer in the early 1970's</a:t>
            </a:r>
          </a:p>
          <a:p>
            <a:pPr lvl="1"/>
            <a:r>
              <a:rPr lang="en-US" dirty="0"/>
              <a:t>Alternative Transients Program (ATP) developed in response to commercialization of the BPA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B777E84-0D6E-81B5-6A77-65D65B0266D7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5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069848"/>
          </a:xfrm>
        </p:spPr>
        <p:txBody>
          <a:bodyPr/>
          <a:lstStyle/>
          <a:p>
            <a:r>
              <a:rPr lang="en-US" dirty="0"/>
              <a:t>Power System Time Frames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7400" y="6172201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1E0000"/>
                </a:solidFill>
              </a:rPr>
              <a:t>Image source: P.W. Sauer, M.A. </a:t>
            </a:r>
            <a:r>
              <a:rPr lang="en-US" altLang="en-US" sz="1400" dirty="0" err="1">
                <a:solidFill>
                  <a:srgbClr val="1E0000"/>
                </a:solidFill>
              </a:rPr>
              <a:t>Pai</a:t>
            </a:r>
            <a:r>
              <a:rPr lang="en-US" altLang="en-US" sz="1400" dirty="0">
                <a:solidFill>
                  <a:srgbClr val="1E0000"/>
                </a:solidFill>
              </a:rPr>
              <a:t>, Power System Dynamics and Stability, 1997, Fig 1.2, modified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4" b="14999"/>
          <a:stretch>
            <a:fillRect/>
          </a:stretch>
        </p:blipFill>
        <p:spPr bwMode="auto">
          <a:xfrm>
            <a:off x="457200" y="1371600"/>
            <a:ext cx="9067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A05CA79-1DF8-78C8-B243-3B2FFAE3B8A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0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Transmission Line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99520" cy="3733800"/>
          </a:xfrm>
        </p:spPr>
        <p:txBody>
          <a:bodyPr/>
          <a:lstStyle/>
          <a:p>
            <a:r>
              <a:rPr lang="en-US" dirty="0"/>
              <a:t>In power flow and transient stability transmission lines are modeled using a lumped parameter approach</a:t>
            </a:r>
          </a:p>
          <a:p>
            <a:pPr lvl="1"/>
            <a:r>
              <a:rPr lang="en-US" dirty="0"/>
              <a:t>Changes in voltages and current in the line are assumed to occur instantaneously</a:t>
            </a:r>
          </a:p>
          <a:p>
            <a:pPr lvl="1"/>
            <a:r>
              <a:rPr lang="en-US" dirty="0"/>
              <a:t>Transient stability time steps are usually a few </a:t>
            </a:r>
            <a:r>
              <a:rPr lang="en-US" dirty="0" err="1"/>
              <a:t>ms</a:t>
            </a:r>
            <a:r>
              <a:rPr lang="en-US" dirty="0"/>
              <a:t> (1/4 cycle is common, equal to 4.167ms for 60Hz)</a:t>
            </a:r>
          </a:p>
          <a:p>
            <a:r>
              <a:rPr lang="en-US" dirty="0"/>
              <a:t>In EMTP time-frame this is no longer the case; speed of light is 300,000km/sec or 300km/</a:t>
            </a:r>
            <a:r>
              <a:rPr lang="en-US" dirty="0" err="1"/>
              <a:t>ms</a:t>
            </a:r>
            <a:r>
              <a:rPr lang="en-US" dirty="0"/>
              <a:t> or 300m/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Change in voltage and/or current at one end of a transmission cannot instantaneously affect the other end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E173B60-0141-B34B-AB76-FF33117DA10A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8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altLang="en-US" dirty="0"/>
              <a:t>Need for EMTP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79526"/>
            <a:ext cx="10515600" cy="701675"/>
          </a:xfrm>
        </p:spPr>
        <p:txBody>
          <a:bodyPr/>
          <a:lstStyle/>
          <a:p>
            <a:r>
              <a:rPr lang="en-US" altLang="en-US" dirty="0"/>
              <a:t>The change isn’t instantaneous because of propagation delays, which are near the speed of light; there also wave reflection issues</a:t>
            </a:r>
          </a:p>
        </p:txBody>
      </p:sp>
      <p:graphicFrame>
        <p:nvGraphicFramePr>
          <p:cNvPr id="460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58684"/>
              </p:ext>
            </p:extLst>
          </p:nvPr>
        </p:nvGraphicFramePr>
        <p:xfrm>
          <a:off x="469776" y="2483798"/>
          <a:ext cx="5709739" cy="300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61905" imgH="14289495" progId="PBrush">
                  <p:embed/>
                </p:oleObj>
              </mc:Choice>
              <mc:Fallback>
                <p:oleObj name="Bitmap Image" r:id="rId2" imgW="27161905" imgH="14289495" progId="PBrush">
                  <p:embed/>
                  <p:pic>
                    <p:nvPicPr>
                      <p:cNvPr id="4608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76" y="2483798"/>
                        <a:ext cx="5709739" cy="3002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18847"/>
            <a:ext cx="5186242" cy="36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6" name="TextBox 4"/>
          <p:cNvSpPr txBox="1">
            <a:spLocks noChangeArrowheads="1"/>
          </p:cNvSpPr>
          <p:nvPr/>
        </p:nvSpPr>
        <p:spPr bwMode="auto">
          <a:xfrm>
            <a:off x="6129290" y="2342347"/>
            <a:ext cx="5376909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800" dirty="0">
                <a:solidFill>
                  <a:srgbClr val="1E0000"/>
                </a:solidFill>
              </a:rPr>
              <a:t>Red is the v</a:t>
            </a:r>
            <a:r>
              <a:rPr lang="en-US" altLang="en-US" sz="2800" baseline="-25000" dirty="0">
                <a:solidFill>
                  <a:srgbClr val="1E0000"/>
                </a:solidFill>
              </a:rPr>
              <a:t>s</a:t>
            </a:r>
            <a:r>
              <a:rPr lang="en-US" altLang="en-US" sz="2800" dirty="0">
                <a:solidFill>
                  <a:srgbClr val="1E0000"/>
                </a:solidFill>
              </a:rPr>
              <a:t> end, green the v</a:t>
            </a:r>
            <a:r>
              <a:rPr lang="en-US" altLang="en-US" sz="2800" baseline="-25000" dirty="0">
                <a:solidFill>
                  <a:srgbClr val="1E0000"/>
                </a:solidFill>
              </a:rPr>
              <a:t>2</a:t>
            </a:r>
            <a:r>
              <a:rPr lang="en-US" altLang="en-US" sz="2800" dirty="0">
                <a:solidFill>
                  <a:srgbClr val="1E0000"/>
                </a:solidFill>
              </a:rPr>
              <a:t> end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0595F-5A7D-5570-4CFB-9C1B0BF78E1F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03726"/>
              </p:ext>
            </p:extLst>
          </p:nvPr>
        </p:nvGraphicFramePr>
        <p:xfrm>
          <a:off x="1295400" y="4521200"/>
          <a:ext cx="5181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600" imgH="1803400" progId="Equation.DSMT4">
                  <p:embed/>
                </p:oleObj>
              </mc:Choice>
              <mc:Fallback>
                <p:oleObj name="Equation" r:id="rId2" imgW="5181600" imgH="1803400" progId="Equation.DSMT4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21200"/>
                        <a:ext cx="51816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97315"/>
              </p:ext>
            </p:extLst>
          </p:nvPr>
        </p:nvGraphicFramePr>
        <p:xfrm>
          <a:off x="990600" y="1161572"/>
          <a:ext cx="685800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6933333" imgH="12650966" progId="Paint.Picture">
                  <p:embed/>
                </p:oleObj>
              </mc:Choice>
              <mc:Fallback>
                <p:oleObj name="Bitmap Image" r:id="rId4" imgW="26933333" imgH="12650966" progId="Paint.Picture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61572"/>
                        <a:ext cx="685800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73152"/>
            <a:ext cx="10058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 Transmission Line Modeling</a:t>
            </a:r>
            <a:endParaRPr lang="en-US" sz="3600" kern="0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6934200" y="4413019"/>
            <a:ext cx="461515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Define the receiving end as bus m (x=0) and the sending end as bus k (x=d)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66DFA5D-4648-31D9-6B5C-F6D1A7B86A7C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5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reading Chapters 1 and 2 from the book (Chapter 1 is Introduction, Chapter 2 is Electromagnetic Transients)</a:t>
            </a:r>
          </a:p>
          <a:p>
            <a:r>
              <a:rPr lang="en-US" dirty="0"/>
              <a:t>EPG Dinner is on September 9 at 5pm; please RSVP using the link that was emailed to all.</a:t>
            </a:r>
          </a:p>
          <a:p>
            <a:r>
              <a:rPr lang="en-US" dirty="0"/>
              <a:t>Homework 1 is due on Thursday September 7</a:t>
            </a:r>
          </a:p>
          <a:p>
            <a:r>
              <a:rPr lang="en-US" dirty="0"/>
              <a:t>Classic reference paper on EMTP is H.W. </a:t>
            </a:r>
            <a:r>
              <a:rPr lang="en-US" dirty="0" err="1"/>
              <a:t>Dommel</a:t>
            </a:r>
            <a:r>
              <a:rPr lang="en-US" dirty="0"/>
              <a:t>, "Digital Computer Solution of Electromagnetic Transients in Single- and Multiphase Networks," </a:t>
            </a:r>
            <a:r>
              <a:rPr lang="en-US" i="1" dirty="0"/>
              <a:t>IEEE Trans. Power App. and Syst</a:t>
            </a:r>
            <a:r>
              <a:rPr lang="en-US" dirty="0"/>
              <a:t>., vol. PAS-88, pp. 388-399, April 1969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24600"/>
            <a:ext cx="2540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Where We Will End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548640"/>
          </a:xfrm>
        </p:spPr>
        <p:txBody>
          <a:bodyPr/>
          <a:lstStyle/>
          <a:p>
            <a:r>
              <a:rPr lang="en-US" dirty="0"/>
              <a:t>Goal is to come up with model of transmission line suitable for numeric studies on this time frame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47932"/>
              </p:ext>
            </p:extLst>
          </p:nvPr>
        </p:nvGraphicFramePr>
        <p:xfrm>
          <a:off x="1160018" y="3910636"/>
          <a:ext cx="421785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300" imgH="2882900" progId="Equation.3">
                  <p:embed/>
                </p:oleObj>
              </mc:Choice>
              <mc:Fallback>
                <p:oleObj name="Equation" r:id="rId2" imgW="4559300" imgH="2882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018" y="3910636"/>
                        <a:ext cx="421785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521742"/>
              </p:ext>
            </p:extLst>
          </p:nvPr>
        </p:nvGraphicFramePr>
        <p:xfrm>
          <a:off x="855217" y="2234236"/>
          <a:ext cx="5181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5638095" imgH="8914286" progId="PBrush">
                  <p:embed/>
                </p:oleObj>
              </mc:Choice>
              <mc:Fallback>
                <p:oleObj name="Bitmap Image" r:id="rId4" imgW="25638095" imgH="8914286" progId="PBrus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217" y="2234236"/>
                        <a:ext cx="51816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2443438"/>
            <a:ext cx="388620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Both ends of the line are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represented by Norton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equivalents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2889" y="4654065"/>
            <a:ext cx="51054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Assumption is we don’t care about what occurs along the line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0D1E38B-5475-6FAC-12D8-A8181B9C9B89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6379"/>
              </p:ext>
            </p:extLst>
          </p:nvPr>
        </p:nvGraphicFramePr>
        <p:xfrm>
          <a:off x="457200" y="2594096"/>
          <a:ext cx="6631533" cy="373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44720" imgH="1600200" progId="Equation.DSMT4">
                  <p:embed/>
                </p:oleObj>
              </mc:Choice>
              <mc:Fallback>
                <p:oleObj name="Equation" r:id="rId2" imgW="2844720" imgH="1600200" progId="Equation.DSMT4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4096"/>
                        <a:ext cx="6631533" cy="3730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73152"/>
            <a:ext cx="10820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 Transmission Line Modeling</a:t>
            </a:r>
            <a:endParaRPr lang="en-US" sz="3600" kern="0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80160"/>
            <a:ext cx="66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We are looking to determine v(</a:t>
            </a:r>
            <a:r>
              <a:rPr lang="en-US" sz="2800" dirty="0" err="1">
                <a:solidFill>
                  <a:srgbClr val="1E0000"/>
                </a:solidFill>
                <a:latin typeface="+mn-lt"/>
              </a:rPr>
              <a:t>x,t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) and i(</a:t>
            </a:r>
            <a:r>
              <a:rPr lang="en-US" sz="2800" dirty="0" err="1">
                <a:solidFill>
                  <a:srgbClr val="1E0000"/>
                </a:solidFill>
                <a:latin typeface="+mn-lt"/>
              </a:rPr>
              <a:t>x,t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59412"/>
              </p:ext>
            </p:extLst>
          </p:nvPr>
        </p:nvGraphicFramePr>
        <p:xfrm>
          <a:off x="838200" y="1760403"/>
          <a:ext cx="615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159240" imgH="838080" progId="Equation.DSMT4">
                  <p:embed/>
                </p:oleObj>
              </mc:Choice>
              <mc:Fallback>
                <p:oleObj name="Equation" r:id="rId4" imgW="6159240" imgH="83808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60403"/>
                        <a:ext cx="6159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46B76E-F524-6F15-839B-25A0656D0952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59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38731"/>
              </p:ext>
            </p:extLst>
          </p:nvPr>
        </p:nvGraphicFramePr>
        <p:xfrm>
          <a:off x="990600" y="2055210"/>
          <a:ext cx="182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939600" progId="Equation.3">
                  <p:embed/>
                </p:oleObj>
              </mc:Choice>
              <mc:Fallback>
                <p:oleObj name="Equation" r:id="rId2" imgW="1828800" imgH="939600" progId="Equation.3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5210"/>
                        <a:ext cx="1828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71800" y="1902810"/>
            <a:ext cx="2895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995682"/>
              </p:ext>
            </p:extLst>
          </p:nvPr>
        </p:nvGraphicFramePr>
        <p:xfrm>
          <a:off x="3429000" y="2093310"/>
          <a:ext cx="2146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825500" progId="Equation.3">
                  <p:embed/>
                </p:oleObj>
              </mc:Choice>
              <mc:Fallback>
                <p:oleObj name="Equation" r:id="rId4" imgW="2146300" imgH="825500" progId="Equation.3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93310"/>
                        <a:ext cx="2146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39796"/>
              </p:ext>
            </p:extLst>
          </p:nvPr>
        </p:nvGraphicFramePr>
        <p:xfrm>
          <a:off x="914400" y="3550291"/>
          <a:ext cx="182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939600" progId="Equation.3">
                  <p:embed/>
                </p:oleObj>
              </mc:Choice>
              <mc:Fallback>
                <p:oleObj name="Equation" r:id="rId6" imgW="1828800" imgH="939600" progId="Equation.3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50291"/>
                        <a:ext cx="1828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95600" y="3512191"/>
            <a:ext cx="2895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09827"/>
              </p:ext>
            </p:extLst>
          </p:nvPr>
        </p:nvGraphicFramePr>
        <p:xfrm>
          <a:off x="3200400" y="3664591"/>
          <a:ext cx="228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825480" progId="Equation.3">
                  <p:embed/>
                </p:oleObj>
              </mc:Choice>
              <mc:Fallback>
                <p:oleObj name="Equation" r:id="rId8" imgW="2286000" imgH="825480" progId="Equation.3">
                  <p:embed/>
                  <p:pic>
                    <p:nvPicPr>
                      <p:cNvPr id="14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64591"/>
                        <a:ext cx="2286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73152"/>
            <a:ext cx="96012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 Transmission Line Modeling</a:t>
            </a:r>
            <a:endParaRPr lang="en-US" sz="3600" kern="0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80160"/>
            <a:ext cx="350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Taking the limit we get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7200" y="4922967"/>
            <a:ext cx="112776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Some authors have a negative sign with these equations; it just depends on the direction of increasing x; note that the values are function of both x and 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8BCEC7-4EBD-8EBF-2726-6A81CB73C8C3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8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4124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C' = G' = 0 (neglect shunts)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586972"/>
              </p:ext>
            </p:extLst>
          </p:nvPr>
        </p:nvGraphicFramePr>
        <p:xfrm>
          <a:off x="457200" y="20574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600" imgH="825500" progId="Equation.3">
                  <p:embed/>
                </p:oleObj>
              </mc:Choice>
              <mc:Fallback>
                <p:oleObj name="Equation" r:id="rId2" imgW="4038600" imgH="825500" progId="Equation.3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4038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55176"/>
              </p:ext>
            </p:extLst>
          </p:nvPr>
        </p:nvGraphicFramePr>
        <p:xfrm>
          <a:off x="1066800" y="2882900"/>
          <a:ext cx="6096000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7485714" imgH="11736438" progId="Paint.Picture">
                  <p:embed/>
                </p:oleObj>
              </mc:Choice>
              <mc:Fallback>
                <p:oleObj name="Bitmap Image" r:id="rId4" imgW="27485714" imgH="11736438" progId="Paint.Picture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82900"/>
                        <a:ext cx="6096000" cy="260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Case 1</a:t>
            </a:r>
            <a:endParaRPr lang="en-US" sz="3600" kern="0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57200" y="5330313"/>
            <a:ext cx="104394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This just gives a lumped parameter model, with all electric field effects neglected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2A141-C2A6-F6DC-6DA9-9D1CF88E8DCE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4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6356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The lossless line (R'=0, G'=0), which gives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81757"/>
              </p:ext>
            </p:extLst>
          </p:nvPr>
        </p:nvGraphicFramePr>
        <p:xfrm>
          <a:off x="914400" y="1940540"/>
          <a:ext cx="3752850" cy="97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393480" progId="Equation.DSMT4">
                  <p:embed/>
                </p:oleObj>
              </mc:Choice>
              <mc:Fallback>
                <p:oleObj name="Equation" r:id="rId2" imgW="1511280" imgH="393480" progId="Equation.DSMT4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40540"/>
                        <a:ext cx="3752850" cy="977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805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This is the wave equation with a general solution of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Case 2: Wave Equation</a:t>
            </a:r>
            <a:endParaRPr lang="en-US" sz="3600" kern="0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902790"/>
              </p:ext>
            </p:extLst>
          </p:nvPr>
        </p:nvGraphicFramePr>
        <p:xfrm>
          <a:off x="685800" y="3834378"/>
          <a:ext cx="52832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83000" imgH="2323800" progId="Equation.DSMT4">
                  <p:embed/>
                </p:oleObj>
              </mc:Choice>
              <mc:Fallback>
                <p:oleObj name="Equation" r:id="rId4" imgW="5283000" imgH="2323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34378"/>
                        <a:ext cx="52832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29400" y="3646944"/>
            <a:ext cx="403860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E0000"/>
                </a:solidFill>
                <a:latin typeface="+mn-lt"/>
              </a:rPr>
              <a:t>Z</a:t>
            </a:r>
            <a:r>
              <a:rPr lang="en-US" sz="2800" baseline="-25000" dirty="0" err="1">
                <a:solidFill>
                  <a:srgbClr val="1E0000"/>
                </a:solidFill>
                <a:latin typeface="+mn-lt"/>
              </a:rPr>
              <a:t>c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 is the characteristic 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impedance and </a:t>
            </a:r>
            <a:r>
              <a:rPr lang="en-US" sz="2800" i="1" dirty="0" err="1">
                <a:solidFill>
                  <a:srgbClr val="1E0000"/>
                </a:solidFill>
                <a:latin typeface="+mn-lt"/>
              </a:rPr>
              <a:t>v</a:t>
            </a:r>
            <a:r>
              <a:rPr lang="en-US" sz="2800" baseline="-25000" dirty="0" err="1">
                <a:solidFill>
                  <a:srgbClr val="1E0000"/>
                </a:solidFill>
                <a:latin typeface="+mn-lt"/>
              </a:rPr>
              <a:t>p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 is the velocity of propagation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07C0F46-D236-1978-3335-10E4C19B6DD4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1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altLang="en-US" dirty="0"/>
              <a:t>Special Case 2: Wave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2453640"/>
          </a:xfrm>
        </p:spPr>
        <p:txBody>
          <a:bodyPr/>
          <a:lstStyle/>
          <a:p>
            <a:r>
              <a:rPr lang="en-US" dirty="0"/>
              <a:t>This can be thought of as two waves, one traveling in the positive x direction with velocity </a:t>
            </a:r>
            <a:r>
              <a:rPr lang="en-US" i="1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, and one in the opposite direction</a:t>
            </a:r>
          </a:p>
          <a:p>
            <a:r>
              <a:rPr lang="en-US" dirty="0"/>
              <a:t>The values of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 depend upon the boundary (terminal) conditions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63103"/>
              </p:ext>
            </p:extLst>
          </p:nvPr>
        </p:nvGraphicFramePr>
        <p:xfrm>
          <a:off x="812800" y="3253740"/>
          <a:ext cx="52832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000" imgH="2323800" progId="Equation.DSMT4">
                  <p:embed/>
                </p:oleObj>
              </mc:Choice>
              <mc:Fallback>
                <p:oleObj name="Equation" r:id="rId2" imgW="5283000" imgH="232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253740"/>
                        <a:ext cx="52832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6629400" y="3076962"/>
            <a:ext cx="434340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Boundaries are receiving end with x=0 and the sending end with x=d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110E780-DAF5-2798-4BD4-880A0C7A79AF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9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Calculating </a:t>
            </a:r>
            <a:r>
              <a:rPr lang="en-US" i="1" dirty="0" err="1"/>
              <a:t>v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25840" cy="1463040"/>
          </a:xfrm>
        </p:spPr>
        <p:txBody>
          <a:bodyPr/>
          <a:lstStyle/>
          <a:p>
            <a:r>
              <a:rPr lang="en-US" dirty="0"/>
              <a:t>To calculate </a:t>
            </a:r>
            <a:r>
              <a:rPr lang="en-US" i="1" dirty="0" err="1"/>
              <a:t>v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for a line in air we go back to the definition of L' and C'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4308"/>
              </p:ext>
            </p:extLst>
          </p:nvPr>
        </p:nvGraphicFramePr>
        <p:xfrm>
          <a:off x="914400" y="2286000"/>
          <a:ext cx="56769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76840" imgH="2920680" progId="Equation.DSMT4">
                  <p:embed/>
                </p:oleObj>
              </mc:Choice>
              <mc:Fallback>
                <p:oleObj name="Equation" r:id="rId2" imgW="5676840" imgH="2920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56769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486400"/>
            <a:ext cx="86106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With r'=0.78r this is very close to the speed of light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D7B5B3-3699-5A68-D014-9EECBC90A5F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89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time for the wave to go between the terminals is d/</a:t>
            </a:r>
            <a:r>
              <a:rPr lang="en-US" i="1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= </a:t>
            </a:r>
            <a:r>
              <a:rPr lang="en-US" dirty="0">
                <a:latin typeface="Symbol" panose="05050102010706020507" pitchFamily="18" charset="2"/>
              </a:rPr>
              <a:t>t </a:t>
            </a:r>
            <a:r>
              <a:rPr lang="en-US" dirty="0"/>
              <a:t>seconds</a:t>
            </a:r>
          </a:p>
          <a:p>
            <a:pPr lvl="1"/>
            <a:r>
              <a:rPr lang="en-US" dirty="0"/>
              <a:t>To an observer traveling along the line with the wave, </a:t>
            </a:r>
            <a:r>
              <a:rPr lang="en-US" dirty="0" err="1"/>
              <a:t>x+</a:t>
            </a:r>
            <a:r>
              <a:rPr lang="en-US" i="1" dirty="0" err="1"/>
              <a:t>v</a:t>
            </a:r>
            <a:r>
              <a:rPr lang="en-US" baseline="-25000" dirty="0" err="1"/>
              <a:t>p</a:t>
            </a:r>
            <a:r>
              <a:rPr lang="en-US" dirty="0" err="1"/>
              <a:t>t</a:t>
            </a:r>
            <a:r>
              <a:rPr lang="en-US" dirty="0"/>
              <a:t>, will appear constant </a:t>
            </a:r>
            <a:endParaRPr lang="en-US" baseline="-25000" dirty="0"/>
          </a:p>
          <a:p>
            <a:r>
              <a:rPr lang="en-US" dirty="0"/>
              <a:t>What appears at one end of the line impacts the other end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seconds later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4184650"/>
          <a:ext cx="5283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000" imgH="2031840" progId="Equation.DSMT4">
                  <p:embed/>
                </p:oleObj>
              </mc:Choice>
              <mc:Fallback>
                <p:oleObj name="Equation" r:id="rId2" imgW="5283000" imgH="2031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84650"/>
                        <a:ext cx="52832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01000" y="3810000"/>
            <a:ext cx="2209800" cy="276383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Both sides of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the bottom equation are constant when </a:t>
            </a:r>
            <a:r>
              <a:rPr lang="en-US" sz="2800" dirty="0" err="1">
                <a:solidFill>
                  <a:srgbClr val="1E0000"/>
                </a:solidFill>
                <a:latin typeface="+mn-lt"/>
              </a:rPr>
              <a:t>x+</a:t>
            </a:r>
            <a:r>
              <a:rPr lang="en-US" sz="2800" i="1" dirty="0" err="1">
                <a:solidFill>
                  <a:srgbClr val="1E0000"/>
                </a:solidFill>
                <a:latin typeface="+mn-lt"/>
              </a:rPr>
              <a:t>v</a:t>
            </a:r>
            <a:r>
              <a:rPr lang="en-US" sz="2800" baseline="-25000" dirty="0" err="1">
                <a:solidFill>
                  <a:srgbClr val="1E0000"/>
                </a:solidFill>
                <a:latin typeface="+mn-lt"/>
              </a:rPr>
              <a:t>p</a:t>
            </a:r>
            <a:r>
              <a:rPr lang="en-US" sz="2800" dirty="0" err="1">
                <a:solidFill>
                  <a:srgbClr val="1E0000"/>
                </a:solidFill>
                <a:latin typeface="+mn-lt"/>
              </a:rPr>
              <a:t>t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 is</a:t>
            </a:r>
          </a:p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constant </a:t>
            </a:r>
            <a:endParaRPr lang="en-US" sz="2800" baseline="-25000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93AD2C9-3171-50F7-F062-EDC10F057C0F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9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Determining the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702040" cy="624840"/>
          </a:xfrm>
        </p:spPr>
        <p:txBody>
          <a:bodyPr/>
          <a:lstStyle/>
          <a:p>
            <a:r>
              <a:rPr lang="en-US" dirty="0"/>
              <a:t>If just the terminal characteristics are desired, then an approach known as Bergeron's method can be used.  </a:t>
            </a:r>
          </a:p>
          <a:p>
            <a:r>
              <a:rPr lang="en-US" dirty="0"/>
              <a:t>Knowing the values at the receiving end m (x=0) we get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444940"/>
              </p:ext>
            </p:extLst>
          </p:nvPr>
        </p:nvGraphicFramePr>
        <p:xfrm>
          <a:off x="990600" y="2895600"/>
          <a:ext cx="54737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2768400" progId="Equation.DSMT4">
                  <p:embed/>
                </p:oleObj>
              </mc:Choice>
              <mc:Fallback>
                <p:oleObj name="Equation" r:id="rId2" imgW="5473440" imgH="2768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54737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86600" y="3049078"/>
            <a:ext cx="190500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This can be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used to 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eliminate </a:t>
            </a:r>
            <a:r>
              <a:rPr lang="en-US" sz="2800" i="1" dirty="0">
                <a:solidFill>
                  <a:srgbClr val="1E0000"/>
                </a:solidFill>
                <a:latin typeface="+mn-lt"/>
              </a:rPr>
              <a:t>f</a:t>
            </a:r>
            <a:r>
              <a:rPr lang="en-US" sz="2800" baseline="-25000" dirty="0">
                <a:solidFill>
                  <a:srgbClr val="1E0000"/>
                </a:solidFill>
                <a:latin typeface="+mn-lt"/>
              </a:rPr>
              <a:t>1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3E4A3A9-9FD5-DA2C-ADD2-514340CADB0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5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Determining the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853440"/>
          </a:xfrm>
        </p:spPr>
        <p:txBody>
          <a:bodyPr/>
          <a:lstStyle/>
          <a:p>
            <a:r>
              <a:rPr lang="en-US" dirty="0"/>
              <a:t>Eliminating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we get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40709"/>
              </p:ext>
            </p:extLst>
          </p:nvPr>
        </p:nvGraphicFramePr>
        <p:xfrm>
          <a:off x="762000" y="1973133"/>
          <a:ext cx="5899150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57800" imgH="3225600" progId="Equation.DSMT4">
                  <p:embed/>
                </p:oleObj>
              </mc:Choice>
              <mc:Fallback>
                <p:oleObj name="Equation" r:id="rId2" imgW="5257800" imgH="3225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73133"/>
                        <a:ext cx="5899150" cy="361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3041302"/>
            <a:ext cx="412115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Solve for </a:t>
            </a:r>
            <a:r>
              <a:rPr lang="en-US" sz="2800" i="1" dirty="0">
                <a:solidFill>
                  <a:srgbClr val="1E0000"/>
                </a:solidFill>
                <a:latin typeface="+mn-lt"/>
              </a:rPr>
              <a:t>f</a:t>
            </a:r>
            <a:r>
              <a:rPr lang="en-US" sz="2800" i="1" baseline="-25000" dirty="0">
                <a:solidFill>
                  <a:srgbClr val="1E0000"/>
                </a:solidFill>
                <a:latin typeface="+mn-lt"/>
              </a:rPr>
              <a:t>1</a:t>
            </a:r>
            <a:r>
              <a:rPr lang="en-US" sz="2800" i="1" dirty="0">
                <a:solidFill>
                  <a:srgbClr val="1E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and replace it in the equation from the previous slide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2869AFF-C0E1-5EA6-D78B-C3000CACDE24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Multistep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Euler's and Runge-Kutta methods are single step approaches, in that they only use information at </a:t>
            </a:r>
            <a:r>
              <a:rPr lang="en-US" b="1" dirty="0"/>
              <a:t>x</a:t>
            </a:r>
            <a:r>
              <a:rPr lang="en-US" dirty="0"/>
              <a:t>(t) to determine its value at the next time step</a:t>
            </a:r>
          </a:p>
          <a:p>
            <a:r>
              <a:rPr lang="en-US" dirty="0"/>
              <a:t>Multistep methods take advantage of the fact that using we have information about previous time steps </a:t>
            </a:r>
            <a:r>
              <a:rPr lang="en-US" b="1" dirty="0"/>
              <a:t>x</a:t>
            </a:r>
            <a:r>
              <a:rPr lang="en-US" dirty="0"/>
              <a:t>(t-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t), </a:t>
            </a:r>
            <a:r>
              <a:rPr lang="en-US" b="1" dirty="0"/>
              <a:t>x</a:t>
            </a:r>
            <a:r>
              <a:rPr lang="en-US" dirty="0"/>
              <a:t>(t-2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These methods can be explicit or implicit (dependent on 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t+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/>
              <a:t>) values; we'll just consider the explicit Adams-</a:t>
            </a:r>
            <a:r>
              <a:rPr lang="en-US" dirty="0" err="1"/>
              <a:t>Bashforth</a:t>
            </a:r>
            <a:r>
              <a:rPr lang="en-US" dirty="0"/>
              <a:t> approach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9601FB6-4E6A-317E-C934-68CE8499BA3C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90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Determining the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solve for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 we need to look at what is going on at the sending end (i.e., k at which x=d) </a:t>
            </a:r>
            <a:r>
              <a:rPr lang="en-US" dirty="0">
                <a:latin typeface="Symbol" panose="05050102010706020507" pitchFamily="18" charset="2"/>
              </a:rPr>
              <a:t>t</a:t>
            </a:r>
            <a:r>
              <a:rPr lang="en-US" dirty="0"/>
              <a:t> = d/</a:t>
            </a:r>
            <a:r>
              <a:rPr lang="en-US" i="1" dirty="0" err="1"/>
              <a:t>v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seconds in the past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24564"/>
              </p:ext>
            </p:extLst>
          </p:nvPr>
        </p:nvGraphicFramePr>
        <p:xfrm>
          <a:off x="762000" y="2438400"/>
          <a:ext cx="7962900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62840" imgH="3720960" progId="Equation.DSMT4">
                  <p:embed/>
                </p:oleObj>
              </mc:Choice>
              <mc:Fallback>
                <p:oleObj name="Equation" r:id="rId2" imgW="7962840" imgH="3720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7962900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D15640D-367A-2703-9632-FB08C292D794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37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Determining the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853440"/>
          </a:xfrm>
        </p:spPr>
        <p:txBody>
          <a:bodyPr/>
          <a:lstStyle/>
          <a:p>
            <a:r>
              <a:rPr lang="en-US" dirty="0"/>
              <a:t>Dividing </a:t>
            </a:r>
            <a:r>
              <a:rPr lang="en-US" dirty="0" err="1"/>
              <a:t>v</a:t>
            </a:r>
            <a:r>
              <a:rPr lang="en-US" baseline="-25000" dirty="0" err="1"/>
              <a:t>k</a:t>
            </a:r>
            <a:r>
              <a:rPr lang="en-US" dirty="0"/>
              <a:t> by </a:t>
            </a:r>
            <a:r>
              <a:rPr lang="en-US" dirty="0" err="1"/>
              <a:t>z</a:t>
            </a:r>
            <a:r>
              <a:rPr lang="en-US" baseline="-25000" dirty="0" err="1"/>
              <a:t>c</a:t>
            </a:r>
            <a:r>
              <a:rPr lang="en-US" dirty="0"/>
              <a:t>, and then adding it with </a:t>
            </a:r>
            <a:r>
              <a:rPr lang="en-US" dirty="0" err="1"/>
              <a:t>i</a:t>
            </a:r>
            <a:r>
              <a:rPr lang="en-US" baseline="-25000" dirty="0" err="1"/>
              <a:t>k</a:t>
            </a:r>
            <a:r>
              <a:rPr lang="en-US" dirty="0"/>
              <a:t> gives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Then substituting for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dirty="0" err="1"/>
              <a:t>i</a:t>
            </a:r>
            <a:r>
              <a:rPr lang="en-US" baseline="-25000" dirty="0" err="1"/>
              <a:t>m</a:t>
            </a:r>
            <a:r>
              <a:rPr lang="en-US" dirty="0"/>
              <a:t> gives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311012"/>
              </p:ext>
            </p:extLst>
          </p:nvPr>
        </p:nvGraphicFramePr>
        <p:xfrm>
          <a:off x="990600" y="2016341"/>
          <a:ext cx="5219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9640" imgH="1143000" progId="Equation.DSMT4">
                  <p:embed/>
                </p:oleObj>
              </mc:Choice>
              <mc:Fallback>
                <p:oleObj name="Equation" r:id="rId2" imgW="5219640" imgH="1143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16341"/>
                        <a:ext cx="5219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553181"/>
              </p:ext>
            </p:extLst>
          </p:nvPr>
        </p:nvGraphicFramePr>
        <p:xfrm>
          <a:off x="990600" y="4114800"/>
          <a:ext cx="6858000" cy="131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507960" progId="Equation.DSMT4">
                  <p:embed/>
                </p:oleObj>
              </mc:Choice>
              <mc:Fallback>
                <p:oleObj name="Equation" r:id="rId4" imgW="2654280" imgH="507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4114800"/>
                        <a:ext cx="6858000" cy="131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792" y="5557865"/>
            <a:ext cx="1036240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Hence </a:t>
            </a:r>
            <a:r>
              <a:rPr lang="en-US" sz="2800" i="1" dirty="0" err="1">
                <a:solidFill>
                  <a:srgbClr val="1E0000"/>
                </a:solidFill>
                <a:latin typeface="+mn-lt"/>
              </a:rPr>
              <a:t>i</a:t>
            </a:r>
            <a:r>
              <a:rPr lang="en-US" sz="2800" i="1" baseline="-25000" dirty="0" err="1">
                <a:solidFill>
                  <a:srgbClr val="1E0000"/>
                </a:solidFill>
                <a:latin typeface="+mn-lt"/>
              </a:rPr>
              <a:t>m</a:t>
            </a:r>
            <a:r>
              <a:rPr lang="en-US" sz="2800" i="1" dirty="0">
                <a:solidFill>
                  <a:srgbClr val="1E0000"/>
                </a:solidFill>
                <a:latin typeface="+mn-lt"/>
              </a:rPr>
              <a:t>(t)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 depends on current conditions at </a:t>
            </a:r>
            <a:r>
              <a:rPr lang="en-US" sz="2800" i="1" dirty="0">
                <a:solidFill>
                  <a:srgbClr val="1E0000"/>
                </a:solidFill>
                <a:latin typeface="+mn-lt"/>
              </a:rPr>
              <a:t>m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 and past conditions at </a:t>
            </a:r>
            <a:r>
              <a:rPr lang="en-US" sz="2800" i="1" dirty="0">
                <a:solidFill>
                  <a:srgbClr val="1E0000"/>
                </a:solidFill>
                <a:latin typeface="+mn-lt"/>
              </a:rPr>
              <a:t>k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0B5F679-CE8D-DC4D-9299-26408EC5C1DD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3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Circuit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929640"/>
          </a:xfrm>
        </p:spPr>
        <p:txBody>
          <a:bodyPr/>
          <a:lstStyle/>
          <a:p>
            <a:r>
              <a:rPr lang="en-US" dirty="0"/>
              <a:t>The receiving end can be represented in circuit form as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156984"/>
              </p:ext>
            </p:extLst>
          </p:nvPr>
        </p:nvGraphicFramePr>
        <p:xfrm>
          <a:off x="685800" y="3702359"/>
          <a:ext cx="35814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5142857" imgH="9600000" progId="PBrush">
                  <p:embed/>
                </p:oleObj>
              </mc:Choice>
              <mc:Fallback>
                <p:oleObj name="Bitmap Image" r:id="rId2" imgW="15142857" imgH="9600000" progId="PBrus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02359"/>
                        <a:ext cx="35814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0" y="1905000"/>
            <a:ext cx="4191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8F8DA-4337-0A2C-3D94-0E8B0816229A}"/>
              </a:ext>
            </a:extLst>
          </p:cNvPr>
          <p:cNvGrpSpPr/>
          <p:nvPr/>
        </p:nvGrpSpPr>
        <p:grpSpPr>
          <a:xfrm>
            <a:off x="938823" y="1990448"/>
            <a:ext cx="7853083" cy="1143000"/>
            <a:chOff x="2228851" y="2133600"/>
            <a:chExt cx="7853083" cy="11430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2282128"/>
                </p:ext>
              </p:extLst>
            </p:nvPr>
          </p:nvGraphicFramePr>
          <p:xfrm>
            <a:off x="2228851" y="2133600"/>
            <a:ext cx="608647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05040" imgH="507960" progId="Equation.DSMT4">
                    <p:embed/>
                  </p:oleObj>
                </mc:Choice>
                <mc:Fallback>
                  <p:oleObj name="Equation" r:id="rId4" imgW="2705040" imgH="50796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28851" y="2133600"/>
                          <a:ext cx="6086475" cy="1143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8935645"/>
                </p:ext>
              </p:extLst>
            </p:nvPr>
          </p:nvGraphicFramePr>
          <p:xfrm>
            <a:off x="9601201" y="2255783"/>
            <a:ext cx="480733" cy="56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140" imgH="431613" progId="Equation.DSMT4">
                    <p:embed/>
                  </p:oleObj>
                </mc:Choice>
                <mc:Fallback>
                  <p:oleObj name="Equation" r:id="rId6" imgW="368140" imgH="431613" progId="Equation.DSMT4">
                    <p:embed/>
                    <p:pic>
                      <p:nvPicPr>
                        <p:cNvPr id="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1201" y="2255783"/>
                          <a:ext cx="480733" cy="563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8458201" y="2590799"/>
              <a:ext cx="1010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53505" y="3845955"/>
            <a:ext cx="6414856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Since </a:t>
            </a:r>
            <a:r>
              <a:rPr lang="en-US" sz="2800" dirty="0">
                <a:solidFill>
                  <a:srgbClr val="1E0000"/>
                </a:solidFill>
                <a:latin typeface="Symbol" panose="05050102010706020507" pitchFamily="18" charset="2"/>
              </a:rPr>
              <a:t>t</a:t>
            </a:r>
            <a:r>
              <a:rPr lang="en-US" sz="2800" dirty="0">
                <a:solidFill>
                  <a:srgbClr val="1E0000"/>
                </a:solidFill>
              </a:rPr>
              <a:t> = d/</a:t>
            </a:r>
            <a:r>
              <a:rPr lang="en-US" sz="2800" i="1" dirty="0" err="1">
                <a:solidFill>
                  <a:srgbClr val="1E0000"/>
                </a:solidFill>
              </a:rPr>
              <a:t>v</a:t>
            </a:r>
            <a:r>
              <a:rPr lang="en-US" sz="2800" baseline="-25000" dirty="0" err="1">
                <a:solidFill>
                  <a:srgbClr val="1E0000"/>
                </a:solidFill>
              </a:rPr>
              <a:t>p</a:t>
            </a:r>
            <a:r>
              <a:rPr lang="en-US" sz="2800" dirty="0">
                <a:solidFill>
                  <a:srgbClr val="1E0000"/>
                </a:solidFill>
              </a:rPr>
              <a:t>, </a:t>
            </a:r>
            <a:r>
              <a:rPr lang="en-US" sz="2800" i="1" dirty="0" err="1">
                <a:solidFill>
                  <a:srgbClr val="1E0000"/>
                </a:solidFill>
              </a:rPr>
              <a:t>I</a:t>
            </a:r>
            <a:r>
              <a:rPr lang="en-US" sz="2800" i="1" baseline="-25000" dirty="0" err="1">
                <a:solidFill>
                  <a:srgbClr val="1E0000"/>
                </a:solidFill>
              </a:rPr>
              <a:t>m</a:t>
            </a:r>
            <a:r>
              <a:rPr lang="en-US" sz="2800" dirty="0">
                <a:solidFill>
                  <a:srgbClr val="1E0000"/>
                </a:solidFill>
              </a:rPr>
              <a:t> just depends on 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the voltage and current at the other end of the line from </a:t>
            </a:r>
            <a:r>
              <a:rPr lang="en-US" sz="2800" dirty="0">
                <a:solidFill>
                  <a:srgbClr val="1E0000"/>
                </a:solidFill>
                <a:latin typeface="+mn-lt"/>
                <a:sym typeface="Symbol"/>
              </a:rPr>
              <a:t>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 seconds in the past. Since these are known values, it  looks like a time-varying current source.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D6FD02C-0301-1842-7FF3-0D32BFA0E52A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92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Repeating for the Sending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701040"/>
          </a:xfrm>
        </p:spPr>
        <p:txBody>
          <a:bodyPr/>
          <a:lstStyle/>
          <a:p>
            <a:r>
              <a:rPr lang="en-US" dirty="0"/>
              <a:t>The sending end has a similar representation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524787"/>
              </p:ext>
            </p:extLst>
          </p:nvPr>
        </p:nvGraphicFramePr>
        <p:xfrm>
          <a:off x="990600" y="3505200"/>
          <a:ext cx="45593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300" imgH="2882900" progId="Equation.3">
                  <p:embed/>
                </p:oleObj>
              </mc:Choice>
              <mc:Fallback>
                <p:oleObj name="Equation" r:id="rId2" imgW="4559300" imgH="28829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45593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62476"/>
              </p:ext>
            </p:extLst>
          </p:nvPr>
        </p:nvGraphicFramePr>
        <p:xfrm>
          <a:off x="838200" y="1752600"/>
          <a:ext cx="5181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5638095" imgH="8914286" progId="PBrush">
                  <p:embed/>
                </p:oleObj>
              </mc:Choice>
              <mc:Fallback>
                <p:oleObj name="Bitmap Image" r:id="rId4" imgW="25638095" imgH="8914286" progId="PBrus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51816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1990817"/>
            <a:ext cx="419100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Both ends of the line are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represented by Norton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equivalents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6CD42C4-04DF-CF29-9FB0-C474EDFE2CA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58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Lumped Parameter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1386840"/>
          </a:xfrm>
        </p:spPr>
        <p:txBody>
          <a:bodyPr/>
          <a:lstStyle/>
          <a:p>
            <a:r>
              <a:rPr lang="en-US" dirty="0"/>
              <a:t>In the special case of constant frequency, book shows the derivation of the common lumped parameter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87809"/>
              </p:ext>
            </p:extLst>
          </p:nvPr>
        </p:nvGraphicFramePr>
        <p:xfrm>
          <a:off x="685800" y="2438400"/>
          <a:ext cx="59499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9104762" imgH="13047619" progId="PBrush">
                  <p:embed/>
                </p:oleObj>
              </mc:Choice>
              <mc:Fallback>
                <p:oleObj name="Bitmap Image" r:id="rId2" imgW="19104762" imgH="13047619" progId="PBrus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59499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2971800"/>
            <a:ext cx="4287376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This is used in power flow and transient stability; in EMTP the frequency is not constant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4887A32-A437-C2C8-C3D9-B8E9DD08AEDD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23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Line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2453640"/>
          </a:xfrm>
        </p:spPr>
        <p:txBody>
          <a:bodyPr/>
          <a:lstStyle/>
          <a:p>
            <a:r>
              <a:rPr lang="en-US" dirty="0"/>
              <a:t>An approach for adding line resistance, while keeping the simplicity of the lossless line model, is to just to place ½ of the resistance at each end of the line</a:t>
            </a:r>
          </a:p>
          <a:p>
            <a:pPr lvl="1"/>
            <a:r>
              <a:rPr lang="en-US" dirty="0"/>
              <a:t>Another, more accurate approach, is to place ¼ at each end, and ½ in the middle</a:t>
            </a:r>
          </a:p>
          <a:p>
            <a:r>
              <a:rPr lang="en-US" dirty="0"/>
              <a:t>Standalone resistance, such as modeling the resistance of a switch, is just represented as an algebraic equation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615593"/>
              </p:ext>
            </p:extLst>
          </p:nvPr>
        </p:nvGraphicFramePr>
        <p:xfrm>
          <a:off x="990600" y="4267200"/>
          <a:ext cx="268420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93480" progId="Equation.DSMT4">
                  <p:embed/>
                </p:oleObj>
              </mc:Choice>
              <mc:Fallback>
                <p:oleObj name="Equation" r:id="rId2" imgW="10666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4267200"/>
                        <a:ext cx="2684206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AD081D-A85B-0132-4256-E4596862EFA9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38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with Trapezoidal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10800" cy="2529840"/>
          </a:xfrm>
        </p:spPr>
        <p:txBody>
          <a:bodyPr/>
          <a:lstStyle/>
          <a:p>
            <a:r>
              <a:rPr lang="en-US" dirty="0"/>
              <a:t>Numerical integration is often done using the trapezoidal method discussed last time</a:t>
            </a:r>
          </a:p>
          <a:p>
            <a:pPr lvl="1"/>
            <a:r>
              <a:rPr lang="en-US" dirty="0"/>
              <a:t>Here we show how it can be applied to inductors and capacitors</a:t>
            </a:r>
          </a:p>
          <a:p>
            <a:r>
              <a:rPr lang="en-US" dirty="0"/>
              <a:t>For a general function the trapezoidal approach is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Trapezoidal integration introduces error on the order of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, but it is numerically stable</a:t>
            </a:r>
            <a:endParaRPr lang="en-US" baseline="30000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697222"/>
              </p:ext>
            </p:extLst>
          </p:nvPr>
        </p:nvGraphicFramePr>
        <p:xfrm>
          <a:off x="1066800" y="3413464"/>
          <a:ext cx="6159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59240" imgH="1777680" progId="Equation.DSMT4">
                  <p:embed/>
                </p:oleObj>
              </mc:Choice>
              <mc:Fallback>
                <p:oleObj name="Equation" r:id="rId2" imgW="6159240" imgH="1777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13464"/>
                        <a:ext cx="6159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B7F48EE-A56A-B23A-71F6-6C4F8B01C9F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42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Trapezoidal Applied to Inductor with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624840"/>
          </a:xfrm>
        </p:spPr>
        <p:txBody>
          <a:bodyPr/>
          <a:lstStyle/>
          <a:p>
            <a:r>
              <a:rPr lang="en-US" dirty="0"/>
              <a:t>For a lossless inductor,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can be represented as a Norton equivalent with current into the equivalent defined as positive (the last two terms are the current source)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82481"/>
              </p:ext>
            </p:extLst>
          </p:nvPr>
        </p:nvGraphicFramePr>
        <p:xfrm>
          <a:off x="1219200" y="1867704"/>
          <a:ext cx="51435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43320" imgH="2247840" progId="Equation.DSMT4">
                  <p:embed/>
                </p:oleObj>
              </mc:Choice>
              <mc:Fallback>
                <p:oleObj name="Equation" r:id="rId2" imgW="5143320" imgH="22478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67704"/>
                        <a:ext cx="514350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917437"/>
              </p:ext>
            </p:extLst>
          </p:nvPr>
        </p:nvGraphicFramePr>
        <p:xfrm>
          <a:off x="990600" y="5029200"/>
          <a:ext cx="4851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51360" imgH="1422360" progId="Equation.DSMT4">
                  <p:embed/>
                </p:oleObj>
              </mc:Choice>
              <mc:Fallback>
                <p:oleObj name="Equation" r:id="rId4" imgW="4851360" imgH="1422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48514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0" y="2296180"/>
            <a:ext cx="39624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This is a linear equation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7574924-BD2E-27B2-CD84-356274DBAD13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56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Trapezoidal Applied to Inductor with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inductor in series with a resistance we have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44207"/>
              </p:ext>
            </p:extLst>
          </p:nvPr>
        </p:nvGraphicFramePr>
        <p:xfrm>
          <a:off x="990600" y="2023110"/>
          <a:ext cx="38354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35080" imgH="2247840" progId="Equation.DSMT4">
                  <p:embed/>
                </p:oleObj>
              </mc:Choice>
              <mc:Fallback>
                <p:oleObj name="Equation" r:id="rId2" imgW="3835080" imgH="2247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23110"/>
                        <a:ext cx="383540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85638"/>
              </p:ext>
            </p:extLst>
          </p:nvPr>
        </p:nvGraphicFramePr>
        <p:xfrm>
          <a:off x="5238736" y="2155905"/>
          <a:ext cx="213836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695238" imgH="15661286" progId="PBrush">
                  <p:embed/>
                </p:oleObj>
              </mc:Choice>
              <mc:Fallback>
                <p:oleObj name="Bitmap Image" r:id="rId4" imgW="15695238" imgH="15661286" progId="PBrus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36" y="2155905"/>
                        <a:ext cx="213836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16137B9-7F39-672C-2969-9A6C93F97614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8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15454"/>
              </p:ext>
            </p:extLst>
          </p:nvPr>
        </p:nvGraphicFramePr>
        <p:xfrm>
          <a:off x="914400" y="1280160"/>
          <a:ext cx="533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4000" imgH="1905000" progId="Equation.3">
                  <p:embed/>
                </p:oleObj>
              </mc:Choice>
              <mc:Fallback>
                <p:oleObj name="Equation" r:id="rId2" imgW="5334000" imgH="190500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5334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62327"/>
              </p:ext>
            </p:extLst>
          </p:nvPr>
        </p:nvGraphicFramePr>
        <p:xfrm>
          <a:off x="914400" y="3276600"/>
          <a:ext cx="4876800" cy="328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2647619" imgH="15238095" progId="Paint.Picture">
                  <p:embed/>
                </p:oleObj>
              </mc:Choice>
              <mc:Fallback>
                <p:oleObj name="Bitmap Image" r:id="rId4" imgW="22647619" imgH="15238095" progId="Paint.Picture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4876800" cy="328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73152"/>
            <a:ext cx="1158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Trapezoidal Applied to Inductor with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368659"/>
            <a:ext cx="4419600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This also becomes a Norton equivalent. A similar expression will be developed for capacitors.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C442F-2738-02ED-7A99-AAED14BAB6DB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9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Multistep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determining 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t+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/>
              <a:t>) we could use a Taylor series expansion about </a:t>
            </a:r>
            <a:r>
              <a:rPr lang="en-US" b="1" dirty="0"/>
              <a:t>x</a:t>
            </a:r>
            <a:r>
              <a:rPr lang="en-US" dirty="0"/>
              <a:t>(t)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(note Euler's is just the first two terms on the right-hand side)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9781"/>
              </p:ext>
            </p:extLst>
          </p:nvPr>
        </p:nvGraphicFramePr>
        <p:xfrm>
          <a:off x="1219200" y="1905000"/>
          <a:ext cx="8077200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61240" imgH="3035160" progId="Equation.DSMT4">
                  <p:embed/>
                </p:oleObj>
              </mc:Choice>
              <mc:Fallback>
                <p:oleObj name="Equation" r:id="rId2" imgW="8661240" imgH="303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8077200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18241F-3FB7-8E25-272C-B7746552B9B3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0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2453640"/>
          </a:xfrm>
        </p:spPr>
        <p:txBody>
          <a:bodyPr/>
          <a:lstStyle/>
          <a:p>
            <a:r>
              <a:rPr lang="en-US" dirty="0"/>
              <a:t>Assume a series RL circuit with an open switch with R= 200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and L = 0.3H</a:t>
            </a:r>
            <a:r>
              <a:rPr lang="en-US" dirty="0">
                <a:latin typeface="+mj-lt"/>
              </a:rPr>
              <a:t>, </a:t>
            </a:r>
            <a:r>
              <a:rPr lang="en-US" dirty="0"/>
              <a:t>connected to a voltage source with </a:t>
            </a:r>
            <a:endParaRPr lang="en-US" dirty="0">
              <a:latin typeface="+mj-lt"/>
            </a:endParaRPr>
          </a:p>
          <a:p>
            <a:r>
              <a:rPr lang="en-US" dirty="0"/>
              <a:t>Assume the switch is closed at t=0</a:t>
            </a:r>
          </a:p>
          <a:p>
            <a:r>
              <a:rPr lang="en-US" dirty="0"/>
              <a:t>The exact solution is 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9817"/>
              </p:ext>
            </p:extLst>
          </p:nvPr>
        </p:nvGraphicFramePr>
        <p:xfrm>
          <a:off x="1828800" y="2133600"/>
          <a:ext cx="382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22700" imgH="533400" progId="Equation.DSMT4">
                  <p:embed/>
                </p:oleObj>
              </mc:Choice>
              <mc:Fallback>
                <p:oleObj name="Equation" r:id="rId2" imgW="3822700" imgH="533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33600"/>
                        <a:ext cx="3822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67049"/>
              </p:ext>
            </p:extLst>
          </p:nvPr>
        </p:nvGraphicFramePr>
        <p:xfrm>
          <a:off x="1006752" y="3952240"/>
          <a:ext cx="6642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42100" imgH="635000" progId="Equation.DSMT4">
                  <p:embed/>
                </p:oleObj>
              </mc:Choice>
              <mc:Fallback>
                <p:oleObj name="Equation" r:id="rId4" imgW="6642100" imgH="63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752" y="3952240"/>
                        <a:ext cx="6642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66462"/>
              </p:ext>
            </p:extLst>
          </p:nvPr>
        </p:nvGraphicFramePr>
        <p:xfrm>
          <a:off x="1082952" y="4519675"/>
          <a:ext cx="3505200" cy="165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0" imgH="1803400" progId="Equation.DSMT4">
                  <p:embed/>
                </p:oleObj>
              </mc:Choice>
              <mc:Fallback>
                <p:oleObj name="Equation" r:id="rId6" imgW="3810000" imgH="1803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952" y="4519675"/>
                        <a:ext cx="3505200" cy="1659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96200" y="2133600"/>
          <a:ext cx="2057400" cy="205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5695238" imgH="15661286" progId="PBrush">
                  <p:embed/>
                </p:oleObj>
              </mc:Choice>
              <mc:Fallback>
                <p:oleObj name="Bitmap Image" r:id="rId8" imgW="15695238" imgH="15661286" progId="PBrush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133600"/>
                        <a:ext cx="2057400" cy="2052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58898" y="5176932"/>
            <a:ext cx="4323302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R/L=667, so the dc offset decays relatively quickly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E0FB191-E481-0DF0-63D5-2091183825F2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65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594371"/>
              </p:ext>
            </p:extLst>
          </p:nvPr>
        </p:nvGraphicFramePr>
        <p:xfrm>
          <a:off x="914400" y="1304244"/>
          <a:ext cx="3429000" cy="298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1523880" progId="Equation.DSMT4">
                  <p:embed/>
                </p:oleObj>
              </mc:Choice>
              <mc:Fallback>
                <p:oleObj name="Equation" r:id="rId2" imgW="1752480" imgH="1523880" progId="Equation.DSMT4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04244"/>
                        <a:ext cx="3429000" cy="298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03292"/>
              </p:ext>
            </p:extLst>
          </p:nvPr>
        </p:nvGraphicFramePr>
        <p:xfrm>
          <a:off x="4648200" y="1382500"/>
          <a:ext cx="5486400" cy="266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3733333" imgH="11545912" progId="Paint.Picture">
                  <p:embed/>
                </p:oleObj>
              </mc:Choice>
              <mc:Fallback>
                <p:oleObj name="Bitmap Image" r:id="rId4" imgW="23733333" imgH="11545912" progId="Paint.Picture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82500"/>
                        <a:ext cx="5486400" cy="2668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162574"/>
              </p:ext>
            </p:extLst>
          </p:nvPr>
        </p:nvGraphicFramePr>
        <p:xfrm>
          <a:off x="3581400" y="5182124"/>
          <a:ext cx="7696228" cy="114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410400" imgH="1396800" progId="Equation.DSMT4">
                  <p:embed/>
                </p:oleObj>
              </mc:Choice>
              <mc:Fallback>
                <p:oleObj name="Equation" r:id="rId6" imgW="9410400" imgH="1396800" progId="Equation.DSMT4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2124"/>
                        <a:ext cx="7696228" cy="114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44939" y="5009355"/>
            <a:ext cx="232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Exact solution: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3152"/>
            <a:ext cx="88392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RL Example Trapezoidal Solution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764928"/>
              </p:ext>
            </p:extLst>
          </p:nvPr>
        </p:nvGraphicFramePr>
        <p:xfrm>
          <a:off x="3635986" y="4254232"/>
          <a:ext cx="5852220" cy="75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514920" imgH="838080" progId="Equation.DSMT4">
                  <p:embed/>
                </p:oleObj>
              </mc:Choice>
              <mc:Fallback>
                <p:oleObj name="Equation" r:id="rId8" imgW="6514920" imgH="8380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986" y="4254232"/>
                        <a:ext cx="5852220" cy="753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1863" y="4311766"/>
            <a:ext cx="28841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Numeric solution</a:t>
            </a:r>
            <a:r>
              <a:rPr lang="en-US" altLang="en-US" sz="2800" dirty="0"/>
              <a:t>: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2E37EF8-F7B0-F296-C422-760D1715E750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29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14400" y="1280160"/>
            <a:ext cx="1653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1E0000"/>
                </a:solidFill>
              </a:rPr>
              <a:t>t</a:t>
            </a:r>
            <a:r>
              <a:rPr lang="en-US" altLang="en-US" sz="2800" dirty="0">
                <a:solidFill>
                  <a:srgbClr val="1E0000"/>
                </a:solidFill>
              </a:rPr>
              <a:t> = 0.0002</a:t>
            </a:r>
            <a:endParaRPr lang="en-US" altLang="en-US" sz="2800" i="1" dirty="0">
              <a:solidFill>
                <a:srgbClr val="1E000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14400" y="30480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1E0000"/>
                </a:solidFill>
              </a:rPr>
              <a:t>i</a:t>
            </a:r>
            <a:r>
              <a:rPr lang="en-US" altLang="en-US" sz="2800" dirty="0">
                <a:solidFill>
                  <a:srgbClr val="1E0000"/>
                </a:solidFill>
              </a:rPr>
              <a:t>(0.0002) = 117.3A</a:t>
            </a:r>
            <a:endParaRPr lang="en-US" altLang="en-US" sz="2800" i="1" dirty="0">
              <a:solidFill>
                <a:srgbClr val="1E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4059079"/>
            <a:ext cx="51592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Compare to the exact solution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00" y="4752341"/>
            <a:ext cx="2947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1" dirty="0" err="1"/>
              <a:t>i</a:t>
            </a:r>
            <a:r>
              <a:rPr lang="en-US" altLang="en-US" sz="2800" dirty="0">
                <a:solidFill>
                  <a:srgbClr val="1E0000"/>
                </a:solidFill>
              </a:rPr>
              <a:t>(0.0002) = 117.3A</a:t>
            </a:r>
            <a:endParaRPr lang="en-US" altLang="en-US" sz="2800" i="1" dirty="0">
              <a:solidFill>
                <a:srgbClr val="1E0000"/>
              </a:solidFill>
            </a:endParaRP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316696"/>
              </p:ext>
            </p:extLst>
          </p:nvPr>
        </p:nvGraphicFramePr>
        <p:xfrm>
          <a:off x="5562600" y="1430535"/>
          <a:ext cx="5791200" cy="323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4552381" imgH="13714286" progId="Paint.Picture">
                  <p:embed/>
                </p:oleObj>
              </mc:Choice>
              <mc:Fallback>
                <p:oleObj name="Bitmap Image" r:id="rId2" imgW="24552381" imgH="13714286" progId="Paint.Picture">
                  <p:embed/>
                  <p:pic>
                    <p:nvPicPr>
                      <p:cNvPr id="2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30535"/>
                        <a:ext cx="5791200" cy="3234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14400" y="2286001"/>
            <a:ext cx="3008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Solving for </a:t>
            </a:r>
            <a:r>
              <a:rPr lang="en-US" altLang="en-US" sz="2400" dirty="0" err="1">
                <a:solidFill>
                  <a:srgbClr val="1E0000"/>
                </a:solidFill>
              </a:rPr>
              <a:t>i</a:t>
            </a:r>
            <a:r>
              <a:rPr lang="en-US" altLang="en-US" sz="2400" dirty="0">
                <a:solidFill>
                  <a:srgbClr val="1E0000"/>
                </a:solidFill>
              </a:rPr>
              <a:t>(0.0002)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RL Example Trapezoidal Solution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90A9B-64F1-0EB7-66FE-4A9FA13258CF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91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Solution Over Three Cycles</a:t>
            </a:r>
          </a:p>
        </p:txBody>
      </p:sp>
      <p:pic>
        <p:nvPicPr>
          <p:cNvPr id="89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810178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54937C2-10E0-4233-D38F-57F5FD1C47B0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88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430000" cy="1066800"/>
          </a:xfrm>
        </p:spPr>
        <p:txBody>
          <a:bodyPr/>
          <a:lstStyle/>
          <a:p>
            <a:r>
              <a:rPr lang="en-US" dirty="0"/>
              <a:t>A Favorite Problem: R=0 Case, with </a:t>
            </a:r>
            <a:br>
              <a:rPr lang="en-US" dirty="0"/>
            </a:br>
            <a:r>
              <a:rPr lang="en-US" dirty="0"/>
              <a:t>v(t) = Sin(2*pi*60)</a:t>
            </a:r>
          </a:p>
        </p:txBody>
      </p:sp>
      <p:pic>
        <p:nvPicPr>
          <p:cNvPr id="8939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5"/>
          <a:stretch/>
        </p:blipFill>
        <p:spPr bwMode="auto">
          <a:xfrm>
            <a:off x="914400" y="1447799"/>
            <a:ext cx="7467600" cy="52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58286" y="1828800"/>
            <a:ext cx="2663616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Note that the current is never negative!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AF81A10-64B6-CE77-33C9-ED09F445D173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12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Lumped Capacitance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1310640"/>
          </a:xfrm>
        </p:spPr>
        <p:txBody>
          <a:bodyPr/>
          <a:lstStyle/>
          <a:p>
            <a:r>
              <a:rPr lang="en-US" dirty="0"/>
              <a:t>The trapezoidal approach can also be applied to model lumped capacitors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Integrating over a time step gives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Which can be approximated by the trapezoidal as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214717"/>
              </p:ext>
            </p:extLst>
          </p:nvPr>
        </p:nvGraphicFramePr>
        <p:xfrm>
          <a:off x="3962400" y="19050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838080" progId="Equation.DSMT4">
                  <p:embed/>
                </p:oleObj>
              </mc:Choice>
              <mc:Fallback>
                <p:oleObj name="Equation" r:id="rId2" imgW="1904760" imgH="838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1905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974402"/>
              </p:ext>
            </p:extLst>
          </p:nvPr>
        </p:nvGraphicFramePr>
        <p:xfrm>
          <a:off x="1143000" y="3771901"/>
          <a:ext cx="42180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393480" progId="Equation.DSMT4">
                  <p:embed/>
                </p:oleObj>
              </mc:Choice>
              <mc:Fallback>
                <p:oleObj name="Equation" r:id="rId4" imgW="167616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771901"/>
                        <a:ext cx="42180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75760"/>
              </p:ext>
            </p:extLst>
          </p:nvPr>
        </p:nvGraphicFramePr>
        <p:xfrm>
          <a:off x="990600" y="5448302"/>
          <a:ext cx="55927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393480" progId="Equation.DSMT4">
                  <p:embed/>
                </p:oleObj>
              </mc:Choice>
              <mc:Fallback>
                <p:oleObj name="Equation" r:id="rId6" imgW="22222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48302"/>
                        <a:ext cx="55927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923D1A0-1A79-DC53-B966-13D51E68A5E2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87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Lumped Capacitance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6204"/>
            <a:ext cx="9601200" cy="3733800"/>
          </a:xfrm>
        </p:spPr>
        <p:txBody>
          <a:bodyPr/>
          <a:lstStyle/>
          <a:p>
            <a:r>
              <a:rPr lang="en-US" dirty="0"/>
              <a:t>Hence we can derive a circuit model similar to what was done for the inductor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r="26297"/>
          <a:stretch/>
        </p:blipFill>
        <p:spPr>
          <a:xfrm>
            <a:off x="934375" y="4138415"/>
            <a:ext cx="2743200" cy="212872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25544"/>
              </p:ext>
            </p:extLst>
          </p:nvPr>
        </p:nvGraphicFramePr>
        <p:xfrm>
          <a:off x="4122737" y="4548343"/>
          <a:ext cx="22701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431640" progId="Equation.DSMT4">
                  <p:embed/>
                </p:oleObj>
              </mc:Choice>
              <mc:Fallback>
                <p:oleObj name="Equation" r:id="rId3" imgW="90144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7" y="4548343"/>
                        <a:ext cx="227012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34201" y="4399563"/>
            <a:ext cx="312420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This is a current</a:t>
            </a:r>
            <a:br>
              <a:rPr lang="en-US" sz="2800" dirty="0">
                <a:solidFill>
                  <a:srgbClr val="1E0000"/>
                </a:solidFill>
              </a:rPr>
            </a:br>
            <a:r>
              <a:rPr lang="en-US" sz="2800" dirty="0">
                <a:solidFill>
                  <a:srgbClr val="1E0000"/>
                </a:solidFill>
              </a:rPr>
              <a:t>source that depends</a:t>
            </a:r>
            <a:br>
              <a:rPr lang="en-US" sz="2800" dirty="0">
                <a:solidFill>
                  <a:srgbClr val="1E0000"/>
                </a:solidFill>
              </a:rPr>
            </a:br>
            <a:r>
              <a:rPr lang="en-US" sz="2800" dirty="0">
                <a:solidFill>
                  <a:srgbClr val="1E0000"/>
                </a:solidFill>
              </a:rPr>
              <a:t>on the past values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03019"/>
              </p:ext>
            </p:extLst>
          </p:nvPr>
        </p:nvGraphicFramePr>
        <p:xfrm>
          <a:off x="914400" y="1253176"/>
          <a:ext cx="5135563" cy="193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2280" imgH="838080" progId="Equation.DSMT4">
                  <p:embed/>
                </p:oleObj>
              </mc:Choice>
              <mc:Fallback>
                <p:oleObj name="Equation" r:id="rId5" imgW="2222280" imgH="838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53176"/>
                        <a:ext cx="5135563" cy="1935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AB980DF-B991-21F3-5D4F-CE8F0F48CEF0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00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900455"/>
              </p:ext>
            </p:extLst>
          </p:nvPr>
        </p:nvGraphicFramePr>
        <p:xfrm>
          <a:off x="1295400" y="5172969"/>
          <a:ext cx="3149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280" imgH="1117440" progId="Equation.3">
                  <p:embed/>
                </p:oleObj>
              </mc:Choice>
              <mc:Fallback>
                <p:oleObj name="Equation" r:id="rId2" imgW="3149280" imgH="1117440" progId="Equation.3">
                  <p:embed/>
                  <p:pic>
                    <p:nvPicPr>
                      <p:cNvPr id="191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72969"/>
                        <a:ext cx="3149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1795"/>
              </p:ext>
            </p:extLst>
          </p:nvPr>
        </p:nvGraphicFramePr>
        <p:xfrm>
          <a:off x="909598" y="1447800"/>
          <a:ext cx="637364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7161905" imgH="14289495" progId="Paint.Picture">
                  <p:embed/>
                </p:oleObj>
              </mc:Choice>
              <mc:Fallback>
                <p:oleObj name="Bitmap Image" r:id="rId4" imgW="27161905" imgH="14289495" progId="Paint.Picture">
                  <p:embed/>
                  <p:pic>
                    <p:nvPicPr>
                      <p:cNvPr id="1914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598" y="1447800"/>
                        <a:ext cx="637364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Line Closing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6200" y="2202891"/>
            <a:ext cx="2925801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Switch is closed at</a:t>
            </a:r>
            <a:br>
              <a:rPr lang="en-US" sz="2800" dirty="0">
                <a:solidFill>
                  <a:srgbClr val="1E0000"/>
                </a:solidFill>
              </a:rPr>
            </a:br>
            <a:r>
              <a:rPr lang="en-US" sz="2800" dirty="0">
                <a:solidFill>
                  <a:srgbClr val="1E0000"/>
                </a:solidFill>
              </a:rPr>
              <a:t>time t = 0.0001 sec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376AF65-152A-5533-A307-E19AA7121044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8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914400" y="1280161"/>
            <a:ext cx="84582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Initial conditions:	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i</a:t>
            </a:r>
            <a:r>
              <a:rPr lang="en-US" altLang="en-US" sz="2800" baseline="-25000" dirty="0">
                <a:solidFill>
                  <a:srgbClr val="1E0000"/>
                </a:solidFill>
                <a:latin typeface="+mn-lt"/>
              </a:rPr>
              <a:t>1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 = 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i</a:t>
            </a:r>
            <a:r>
              <a:rPr lang="en-US" altLang="en-US" sz="2800" baseline="-25000" dirty="0">
                <a:solidFill>
                  <a:srgbClr val="1E0000"/>
                </a:solidFill>
                <a:latin typeface="+mn-lt"/>
              </a:rPr>
              <a:t>2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 = v</a:t>
            </a:r>
            <a:r>
              <a:rPr lang="en-US" altLang="en-US" sz="2800" baseline="-25000" dirty="0">
                <a:solidFill>
                  <a:srgbClr val="1E0000"/>
                </a:solidFill>
                <a:latin typeface="+mn-lt"/>
              </a:rPr>
              <a:t>1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 = v</a:t>
            </a:r>
            <a:r>
              <a:rPr lang="en-US" altLang="en-US" sz="2800" baseline="-25000" dirty="0">
                <a:solidFill>
                  <a:srgbClr val="1E0000"/>
                </a:solidFill>
                <a:latin typeface="+mn-lt"/>
              </a:rPr>
              <a:t>2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 =0</a:t>
            </a:r>
          </a:p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				for 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t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 &lt; 0.0001 sec</a:t>
            </a: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21132"/>
              </p:ext>
            </p:extLst>
          </p:nvPr>
        </p:nvGraphicFramePr>
        <p:xfrm>
          <a:off x="914400" y="2234268"/>
          <a:ext cx="81470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99200" imgH="2590560" progId="Equation.DSMT4">
                  <p:embed/>
                </p:oleObj>
              </mc:Choice>
              <mc:Fallback>
                <p:oleObj name="Equation" r:id="rId2" imgW="7099200" imgH="2590560" progId="Equation.DSMT4">
                  <p:embed/>
                  <p:pic>
                    <p:nvPicPr>
                      <p:cNvPr id="193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34268"/>
                        <a:ext cx="81470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Line Closing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348" y="5315388"/>
            <a:ext cx="105918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Because of finite propagation speed, the receiving end of the line will not respond to energizing the sending end for at least 0.00055 seconds.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E9248-6DA4-2A91-B043-29C33ED53F1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06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3152"/>
            <a:ext cx="10820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Line Closing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416" y="5769925"/>
            <a:ext cx="108966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Note we have two separate circuits, coupled together only by past values.</a:t>
            </a:r>
          </a:p>
        </p:txBody>
      </p:sp>
      <p:pic>
        <p:nvPicPr>
          <p:cNvPr id="7" name="Picture 9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16584" r="31951" b="28860"/>
          <a:stretch/>
        </p:blipFill>
        <p:spPr bwMode="auto">
          <a:xfrm>
            <a:off x="914400" y="1295401"/>
            <a:ext cx="716957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/>
          </p:cNvCxnSpPr>
          <p:nvPr/>
        </p:nvCxnSpPr>
        <p:spPr bwMode="auto">
          <a:xfrm flipH="1">
            <a:off x="7620000" y="3920698"/>
            <a:ext cx="458658" cy="34650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7"/>
          <p:cNvSpPr txBox="1"/>
          <p:nvPr/>
        </p:nvSpPr>
        <p:spPr>
          <a:xfrm>
            <a:off x="7162800" y="3013502"/>
            <a:ext cx="26670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E0000"/>
                </a:solidFill>
                <a:latin typeface="+mn-lt"/>
              </a:rPr>
              <a:t>This is v</a:t>
            </a:r>
            <a:r>
              <a:rPr lang="en-US" sz="2400" baseline="-25000" dirty="0">
                <a:solidFill>
                  <a:srgbClr val="1E0000"/>
                </a:solidFill>
                <a:latin typeface="+mn-lt"/>
              </a:rPr>
              <a:t>3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rgbClr val="1E0000"/>
                </a:solidFill>
                <a:latin typeface="+mn-lt"/>
              </a:rPr>
              <a:t>t</a:t>
            </a:r>
            <a:r>
              <a:rPr lang="en-US" sz="2400" baseline="-25000" dirty="0" err="1">
                <a:solidFill>
                  <a:srgbClr val="1E0000"/>
                </a:solidFill>
                <a:latin typeface="+mn-lt"/>
              </a:rPr>
              <a:t>i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) = </a:t>
            </a:r>
            <a:br>
              <a:rPr lang="en-US" sz="2400" dirty="0">
                <a:solidFill>
                  <a:srgbClr val="1E0000"/>
                </a:solidFill>
                <a:latin typeface="+mn-lt"/>
              </a:rPr>
            </a:br>
            <a:r>
              <a:rPr lang="en-US" sz="2400" dirty="0">
                <a:solidFill>
                  <a:srgbClr val="1E0000"/>
                </a:solidFill>
              </a:rPr>
              <a:t>v</a:t>
            </a:r>
            <a:r>
              <a:rPr lang="en-US" sz="2400" baseline="-25000" dirty="0">
                <a:solidFill>
                  <a:srgbClr val="1E0000"/>
                </a:solidFill>
              </a:rPr>
              <a:t>2</a:t>
            </a:r>
            <a:r>
              <a:rPr lang="en-US" sz="2400" dirty="0">
                <a:solidFill>
                  <a:srgbClr val="1E0000"/>
                </a:solidFill>
              </a:rPr>
              <a:t>(</a:t>
            </a:r>
            <a:r>
              <a:rPr lang="en-US" sz="2400" dirty="0" err="1">
                <a:solidFill>
                  <a:srgbClr val="1E0000"/>
                </a:solidFill>
              </a:rPr>
              <a:t>t</a:t>
            </a:r>
            <a:r>
              <a:rPr lang="en-US" sz="2400" baseline="-25000" dirty="0" err="1">
                <a:solidFill>
                  <a:srgbClr val="1E0000"/>
                </a:solidFill>
              </a:rPr>
              <a:t>i</a:t>
            </a:r>
            <a:r>
              <a:rPr lang="en-US" sz="2400" dirty="0">
                <a:solidFill>
                  <a:srgbClr val="1E0000"/>
                </a:solidFill>
              </a:rPr>
              <a:t>) - 400*i</a:t>
            </a:r>
            <a:r>
              <a:rPr lang="en-US" sz="2400" baseline="-25000" dirty="0">
                <a:solidFill>
                  <a:srgbClr val="1E0000"/>
                </a:solidFill>
              </a:rPr>
              <a:t>2</a:t>
            </a:r>
            <a:r>
              <a:rPr lang="en-US" sz="2400" dirty="0">
                <a:solidFill>
                  <a:srgbClr val="1E0000"/>
                </a:solidFill>
              </a:rPr>
              <a:t>(</a:t>
            </a:r>
            <a:r>
              <a:rPr lang="en-US" sz="2400" dirty="0" err="1">
                <a:solidFill>
                  <a:srgbClr val="1E0000"/>
                </a:solidFill>
              </a:rPr>
              <a:t>t</a:t>
            </a:r>
            <a:r>
              <a:rPr lang="en-US" sz="2400" baseline="-25000" dirty="0" err="1">
                <a:solidFill>
                  <a:srgbClr val="1E0000"/>
                </a:solidFill>
              </a:rPr>
              <a:t>i</a:t>
            </a:r>
            <a:r>
              <a:rPr lang="en-US" sz="2400" dirty="0">
                <a:solidFill>
                  <a:srgbClr val="1E0000"/>
                </a:solidFill>
              </a:rPr>
              <a:t>)</a:t>
            </a:r>
            <a:endParaRPr lang="en-US" sz="2400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7CDEE-0647-C1AF-CF16-6E87F4016547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9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Adams-</a:t>
            </a:r>
            <a:r>
              <a:rPr lang="en-US" dirty="0" err="1"/>
              <a:t>Bashforth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1996440"/>
          </a:xfrm>
        </p:spPr>
        <p:txBody>
          <a:bodyPr/>
          <a:lstStyle/>
          <a:p>
            <a:r>
              <a:rPr lang="en-US" dirty="0"/>
              <a:t>What we derived is the second order Adams-</a:t>
            </a:r>
            <a:r>
              <a:rPr lang="en-US" dirty="0" err="1"/>
              <a:t>Bashforth</a:t>
            </a:r>
            <a:r>
              <a:rPr lang="en-US" dirty="0"/>
              <a:t> approach.  Higher order methods are also possible, by approximating subsequent derivatives.  Here we also present the third order Adams-</a:t>
            </a:r>
            <a:r>
              <a:rPr lang="en-US" dirty="0" err="1"/>
              <a:t>Bashforth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83051"/>
              </p:ext>
            </p:extLst>
          </p:nvPr>
        </p:nvGraphicFramePr>
        <p:xfrm>
          <a:off x="1024630" y="2819400"/>
          <a:ext cx="916612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74040" imgH="2819160" progId="Equation.DSMT4">
                  <p:embed/>
                </p:oleObj>
              </mc:Choice>
              <mc:Fallback>
                <p:oleObj name="Equation" r:id="rId2" imgW="10274040" imgH="2819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630" y="2819400"/>
                        <a:ext cx="916612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18E4330-0AB0-3F4E-48BF-834CCC595761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96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914400" y="1280160"/>
            <a:ext cx="1144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j-lt"/>
              </a:rPr>
              <a:t>Need:</a:t>
            </a:r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02927"/>
              </p:ext>
            </p:extLst>
          </p:nvPr>
        </p:nvGraphicFramePr>
        <p:xfrm>
          <a:off x="2286000" y="1257280"/>
          <a:ext cx="6464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64160" imgH="1091880" progId="Equation.DSMT4">
                  <p:embed/>
                </p:oleObj>
              </mc:Choice>
              <mc:Fallback>
                <p:oleObj name="Equation" r:id="rId2" imgW="6464160" imgH="1091880" progId="Equation.DSMT4">
                  <p:embed/>
                  <p:pic>
                    <p:nvPicPr>
                      <p:cNvPr id="195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57280"/>
                        <a:ext cx="6464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783942"/>
              </p:ext>
            </p:extLst>
          </p:nvPr>
        </p:nvGraphicFramePr>
        <p:xfrm>
          <a:off x="914400" y="2870200"/>
          <a:ext cx="87122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12000" imgH="3682800" progId="Equation.DSMT4">
                  <p:embed/>
                </p:oleObj>
              </mc:Choice>
              <mc:Fallback>
                <p:oleObj name="Equation" r:id="rId4" imgW="8712000" imgH="3682800" progId="Equation.DSMT4">
                  <p:embed/>
                  <p:pic>
                    <p:nvPicPr>
                      <p:cNvPr id="195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70200"/>
                        <a:ext cx="8712200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t=0.0001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7EE48-F82A-B73F-E0AD-24E07B351CC3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43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55421"/>
              </p:ext>
            </p:extLst>
          </p:nvPr>
        </p:nvGraphicFramePr>
        <p:xfrm>
          <a:off x="914400" y="1371600"/>
          <a:ext cx="6858000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047619" imgH="15904762" progId="Paint.Picture">
                  <p:embed/>
                </p:oleObj>
              </mc:Choice>
              <mc:Fallback>
                <p:oleObj name="Bitmap Image" r:id="rId2" imgW="23047619" imgH="15904762" progId="Paint.Picture">
                  <p:embed/>
                  <p:pic>
                    <p:nvPicPr>
                      <p:cNvPr id="196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6858000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t=0.0001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2209800"/>
            <a:ext cx="22860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Sending 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4124981"/>
            <a:ext cx="23622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Receiving End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2B8C430-1A0C-1AB9-832B-486CA9EBC1E0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7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654256"/>
              </p:ext>
            </p:extLst>
          </p:nvPr>
        </p:nvGraphicFramePr>
        <p:xfrm>
          <a:off x="914400" y="1447800"/>
          <a:ext cx="3469894" cy="3070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1269720" progId="Equation.DSMT4">
                  <p:embed/>
                </p:oleObj>
              </mc:Choice>
              <mc:Fallback>
                <p:oleObj name="Equation" r:id="rId2" imgW="1434960" imgH="1269720" progId="Equation.DSMT4">
                  <p:embed/>
                  <p:pic>
                    <p:nvPicPr>
                      <p:cNvPr id="197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3469894" cy="3070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6456081" y="1774056"/>
            <a:ext cx="43434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Instantaneously changed from zero at 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t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 = 0.0001 sec.</a:t>
            </a:r>
            <a:endParaRPr lang="en-US" altLang="en-US" sz="2800" i="1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t=0.0001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BEDF6-9897-B8ED-40BE-8A1D4476CE92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51</a:t>
            </a:fld>
            <a:endParaRPr lang="en-US" sz="2000" dirty="0">
              <a:solidFill>
                <a:srgbClr val="1E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96AC3A-9FBB-A799-F0A5-D66835CA3A8F}"/>
              </a:ext>
            </a:extLst>
          </p:cNvPr>
          <p:cNvCxnSpPr>
            <a:cxnSpLocks/>
          </p:cNvCxnSpPr>
          <p:nvPr/>
        </p:nvCxnSpPr>
        <p:spPr bwMode="auto">
          <a:xfrm>
            <a:off x="4572000" y="2286000"/>
            <a:ext cx="1676400" cy="0"/>
          </a:xfrm>
          <a:prstGeom prst="straightConnector1">
            <a:avLst/>
          </a:prstGeom>
          <a:noFill/>
          <a:ln w="63500" cap="flat" cmpd="sng" algn="ctr">
            <a:solidFill>
              <a:srgbClr val="1E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2041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914400" y="1496821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</a:rPr>
              <a:t>Need:</a:t>
            </a:r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66044"/>
              </p:ext>
            </p:extLst>
          </p:nvPr>
        </p:nvGraphicFramePr>
        <p:xfrm>
          <a:off x="914400" y="2181687"/>
          <a:ext cx="3721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4114800" progId="Equation.DSMT4">
                  <p:embed/>
                </p:oleObj>
              </mc:Choice>
              <mc:Fallback>
                <p:oleObj name="Equation" r:id="rId2" imgW="3720960" imgH="4114800" progId="Equation.DSMT4">
                  <p:embed/>
                  <p:pic>
                    <p:nvPicPr>
                      <p:cNvPr id="198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81687"/>
                        <a:ext cx="37211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t=0.0002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764006"/>
              </p:ext>
            </p:extLst>
          </p:nvPr>
        </p:nvGraphicFramePr>
        <p:xfrm>
          <a:off x="4191000" y="2043217"/>
          <a:ext cx="3256975" cy="280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1269720" progId="Equation.DSMT4">
                  <p:embed/>
                </p:oleObj>
              </mc:Choice>
              <mc:Fallback>
                <p:oleObj name="Equation" r:id="rId4" imgW="1473120" imgH="12697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43217"/>
                        <a:ext cx="3256975" cy="280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0" y="2181687"/>
            <a:ext cx="3199915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Circuit is essentially </a:t>
            </a:r>
            <a:br>
              <a:rPr lang="en-US" altLang="en-US" sz="2800" dirty="0">
                <a:solidFill>
                  <a:srgbClr val="1E0000"/>
                </a:solidFill>
                <a:latin typeface="+mn-lt"/>
              </a:rPr>
            </a:b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the same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3962400"/>
            <a:ext cx="2981918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Wave is traveling</a:t>
            </a:r>
            <a:br>
              <a:rPr lang="en-US" sz="2800" dirty="0">
                <a:solidFill>
                  <a:srgbClr val="1E0000"/>
                </a:solidFill>
                <a:latin typeface="+mn-lt"/>
              </a:rPr>
            </a:br>
            <a:r>
              <a:rPr lang="en-US" sz="2800" dirty="0">
                <a:solidFill>
                  <a:srgbClr val="1E0000"/>
                </a:solidFill>
                <a:latin typeface="+mn-lt"/>
              </a:rPr>
              <a:t>down the line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FC6942C-00E6-A7B1-88F8-BE467CB5FE9A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56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206472"/>
              </p:ext>
            </p:extLst>
          </p:nvPr>
        </p:nvGraphicFramePr>
        <p:xfrm>
          <a:off x="914400" y="1600200"/>
          <a:ext cx="4013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977760" progId="Equation.DSMT4">
                  <p:embed/>
                </p:oleObj>
              </mc:Choice>
              <mc:Fallback>
                <p:oleObj name="Equation" r:id="rId2" imgW="4012920" imgH="977760" progId="Equation.DSMT4">
                  <p:embed/>
                  <p:pic>
                    <p:nvPicPr>
                      <p:cNvPr id="200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4013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697337"/>
              </p:ext>
            </p:extLst>
          </p:nvPr>
        </p:nvGraphicFramePr>
        <p:xfrm>
          <a:off x="915196" y="2751640"/>
          <a:ext cx="1695915" cy="379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1562040" progId="Equation.DSMT4">
                  <p:embed/>
                </p:oleObj>
              </mc:Choice>
              <mc:Fallback>
                <p:oleObj name="Equation" r:id="rId4" imgW="698400" imgH="1562040" progId="Equation.DSMT4">
                  <p:embed/>
                  <p:pic>
                    <p:nvPicPr>
                      <p:cNvPr id="200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196" y="2751640"/>
                        <a:ext cx="1695915" cy="3792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80520"/>
              </p:ext>
            </p:extLst>
          </p:nvPr>
        </p:nvGraphicFramePr>
        <p:xfrm>
          <a:off x="3429000" y="2697018"/>
          <a:ext cx="1992197" cy="362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1549080" progId="Equation.DSMT4">
                  <p:embed/>
                </p:oleObj>
              </mc:Choice>
              <mc:Fallback>
                <p:oleObj name="Equation" r:id="rId6" imgW="850680" imgH="1549080" progId="Equation.DSMT4">
                  <p:embed/>
                  <p:pic>
                    <p:nvPicPr>
                      <p:cNvPr id="200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97018"/>
                        <a:ext cx="1992197" cy="3627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5523290" y="2648886"/>
            <a:ext cx="2125903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switch closed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t=0.0002 to 0.006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23289" y="5392087"/>
            <a:ext cx="4382712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With interpolation receiving end will see wave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75C46B-749E-B874-B20C-73D979B64942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39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914400" y="1280160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Need:</a:t>
            </a: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5505450" y="2743200"/>
          <a:ext cx="1181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1371600" progId="Equation.3">
                  <p:embed/>
                </p:oleObj>
              </mc:Choice>
              <mc:Fallback>
                <p:oleObj name="Equation" r:id="rId2" imgW="1180800" imgH="1371600" progId="Equation.3">
                  <p:embed/>
                  <p:pic>
                    <p:nvPicPr>
                      <p:cNvPr id="201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2743200"/>
                        <a:ext cx="1181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31475"/>
              </p:ext>
            </p:extLst>
          </p:nvPr>
        </p:nvGraphicFramePr>
        <p:xfrm>
          <a:off x="2438400" y="1287045"/>
          <a:ext cx="4610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9800" imgH="1701720" progId="Equation.DSMT4">
                  <p:embed/>
                </p:oleObj>
              </mc:Choice>
              <mc:Fallback>
                <p:oleObj name="Equation" r:id="rId4" imgW="4609800" imgH="1701720" progId="Equation.DSMT4">
                  <p:embed/>
                  <p:pic>
                    <p:nvPicPr>
                      <p:cNvPr id="2017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87045"/>
                        <a:ext cx="4610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7772400" y="1320780"/>
          <a:ext cx="2374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74560" imgH="965160" progId="Equation.3">
                  <p:embed/>
                </p:oleObj>
              </mc:Choice>
              <mc:Fallback>
                <p:oleObj name="Equation" r:id="rId6" imgW="2374560" imgH="965160" progId="Equation.3">
                  <p:embed/>
                  <p:pic>
                    <p:nvPicPr>
                      <p:cNvPr id="201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320780"/>
                        <a:ext cx="2374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t=0.0007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53536"/>
              </p:ext>
            </p:extLst>
          </p:nvPr>
        </p:nvGraphicFramePr>
        <p:xfrm>
          <a:off x="5334000" y="3489272"/>
          <a:ext cx="4876800" cy="125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46700" imgH="1371600" progId="Equation.DSMT4">
                  <p:embed/>
                </p:oleObj>
              </mc:Choice>
              <mc:Fallback>
                <p:oleObj name="Equation" r:id="rId8" imgW="5346700" imgH="1371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89272"/>
                        <a:ext cx="4876800" cy="1251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4400" y="3352800"/>
            <a:ext cx="3633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</a:rPr>
              <a:t>(linear interpolation)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40611"/>
              </p:ext>
            </p:extLst>
          </p:nvPr>
        </p:nvGraphicFramePr>
        <p:xfrm>
          <a:off x="914400" y="4325640"/>
          <a:ext cx="5436266" cy="199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4285714" imgH="8933333" progId="Paint.Picture">
                  <p:embed/>
                </p:oleObj>
              </mc:Choice>
              <mc:Fallback>
                <p:oleObj name="Bitmap Image" r:id="rId10" imgW="24285714" imgH="8933333" progId="Paint.Picture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25640"/>
                        <a:ext cx="5436266" cy="199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2997601-643E-D26A-241D-3F8C803E8BD4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83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914400" y="1383044"/>
            <a:ext cx="6983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For 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t</a:t>
            </a:r>
            <a:r>
              <a:rPr lang="en-US" altLang="en-US" sz="2800" i="1" baseline="-25000" dirty="0">
                <a:solidFill>
                  <a:srgbClr val="1E0000"/>
                </a:solidFill>
                <a:latin typeface="+mn-lt"/>
              </a:rPr>
              <a:t>i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= .0006 (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t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 = .0007 sec) at the sending end</a:t>
            </a:r>
            <a:endParaRPr lang="en-US" altLang="en-US" sz="2800" u="sng" dirty="0">
              <a:solidFill>
                <a:srgbClr val="1E0000"/>
              </a:solidFill>
              <a:latin typeface="+mn-lt"/>
            </a:endParaRPr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99905"/>
              </p:ext>
            </p:extLst>
          </p:nvPr>
        </p:nvGraphicFramePr>
        <p:xfrm>
          <a:off x="914400" y="4572000"/>
          <a:ext cx="3009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965160" progId="Equation.3">
                  <p:embed/>
                </p:oleObj>
              </mc:Choice>
              <mc:Fallback>
                <p:oleObj name="Equation" r:id="rId2" imgW="3009600" imgH="965160" progId="Equation.3">
                  <p:embed/>
                  <p:pic>
                    <p:nvPicPr>
                      <p:cNvPr id="203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3009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764833"/>
              </p:ext>
            </p:extLst>
          </p:nvPr>
        </p:nvGraphicFramePr>
        <p:xfrm>
          <a:off x="914400" y="1981200"/>
          <a:ext cx="609600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2247619" imgH="8228571" progId="Paint.Picture">
                  <p:embed/>
                </p:oleObj>
              </mc:Choice>
              <mc:Fallback>
                <p:oleObj name="Bitmap Image" r:id="rId4" imgW="22247619" imgH="8228571" progId="Paint.Picture">
                  <p:embed/>
                  <p:pic>
                    <p:nvPicPr>
                      <p:cNvPr id="203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09600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t=0.0007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2494504"/>
            <a:ext cx="4419600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This current source will stay zero until we get a response from the receiving end, at about 2</a:t>
            </a:r>
            <a:r>
              <a:rPr lang="en-US" sz="2800" dirty="0">
                <a:solidFill>
                  <a:srgbClr val="1E0000"/>
                </a:solidFill>
                <a:latin typeface="+mn-lt"/>
                <a:sym typeface="Symbol"/>
              </a:rPr>
              <a:t>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 seconds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727F0-38D4-011B-1BB2-A7AF9AE4B219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6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108762"/>
              </p:ext>
            </p:extLst>
          </p:nvPr>
        </p:nvGraphicFramePr>
        <p:xfrm>
          <a:off x="914400" y="5181600"/>
          <a:ext cx="309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965160" progId="Equation.3">
                  <p:embed/>
                </p:oleObj>
              </mc:Choice>
              <mc:Fallback>
                <p:oleObj name="Equation" r:id="rId2" imgW="3098520" imgH="965160" progId="Equation.3">
                  <p:embed/>
                  <p:pic>
                    <p:nvPicPr>
                      <p:cNvPr id="204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3098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3114"/>
              </p:ext>
            </p:extLst>
          </p:nvPr>
        </p:nvGraphicFramePr>
        <p:xfrm>
          <a:off x="914399" y="1894821"/>
          <a:ext cx="6454791" cy="298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5523810" imgH="11790476" progId="PBrush">
                  <p:embed/>
                </p:oleObj>
              </mc:Choice>
              <mc:Fallback>
                <p:oleObj name="Bitmap Image" r:id="rId4" imgW="25523810" imgH="11790476" progId="PBrush">
                  <p:embed/>
                  <p:pic>
                    <p:nvPicPr>
                      <p:cNvPr id="204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1894821"/>
                        <a:ext cx="6454791" cy="2981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73152"/>
            <a:ext cx="7772400" cy="10698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kern="0" dirty="0">
                <a:solidFill>
                  <a:srgbClr val="1E0000"/>
                </a:solidFill>
              </a:rPr>
              <a:t>Example 2.1: t=0.0007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4400" y="1371600"/>
            <a:ext cx="72010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For 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t</a:t>
            </a:r>
            <a:r>
              <a:rPr lang="en-US" altLang="en-US" sz="2800" i="1" baseline="-25000" dirty="0">
                <a:solidFill>
                  <a:srgbClr val="1E0000"/>
                </a:solidFill>
                <a:latin typeface="+mn-lt"/>
              </a:rPr>
              <a:t>i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= .0006 (</a:t>
            </a:r>
            <a:r>
              <a:rPr lang="en-US" altLang="en-US" sz="2800" i="1" dirty="0">
                <a:solidFill>
                  <a:srgbClr val="1E0000"/>
                </a:solidFill>
                <a:latin typeface="+mn-lt"/>
              </a:rPr>
              <a:t>t</a:t>
            </a:r>
            <a:r>
              <a:rPr lang="en-US" altLang="en-US" sz="2800" dirty="0">
                <a:solidFill>
                  <a:srgbClr val="1E0000"/>
                </a:solidFill>
                <a:latin typeface="+mn-lt"/>
              </a:rPr>
              <a:t> = .0007 sec) at the receiving end</a:t>
            </a:r>
            <a:endParaRPr lang="en-US" altLang="en-US" sz="2800" u="sng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3DE8B-142B-9440-77A4-E7FEB28B8327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40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2.1: First Three Cycles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1244217"/>
            <a:ext cx="3505200" cy="310854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Red is the sending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end voltage (in </a:t>
            </a:r>
            <a:r>
              <a:rPr lang="en-US" sz="2800" dirty="0" err="1">
                <a:solidFill>
                  <a:srgbClr val="1E0000"/>
                </a:solidFill>
                <a:latin typeface="+mn-lt"/>
              </a:rPr>
              <a:t>kv</a:t>
            </a:r>
            <a:r>
              <a:rPr lang="en-US" sz="2800" dirty="0">
                <a:solidFill>
                  <a:srgbClr val="1E0000"/>
                </a:solidFill>
                <a:latin typeface="+mn-lt"/>
              </a:rPr>
              <a:t>), while green is the receiving end voltage.  Note the approximate voltage doubling at the receiving end.</a:t>
            </a:r>
          </a:p>
        </p:txBody>
      </p:sp>
      <p:pic>
        <p:nvPicPr>
          <p:cNvPr id="8949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9"/>
          <a:stretch/>
        </p:blipFill>
        <p:spPr bwMode="auto">
          <a:xfrm>
            <a:off x="914400" y="1280160"/>
            <a:ext cx="6714490" cy="47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EA57ABB-7EB2-1A6D-CB94-C83A5FB67A7D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03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2.1: First Three Cycles</a:t>
            </a:r>
          </a:p>
        </p:txBody>
      </p:sp>
      <p:pic>
        <p:nvPicPr>
          <p:cNvPr id="8960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 b="10371"/>
          <a:stretch/>
        </p:blipFill>
        <p:spPr bwMode="auto">
          <a:xfrm>
            <a:off x="1889760" y="1280160"/>
            <a:ext cx="5819775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1000" y="1431657"/>
            <a:ext cx="2438400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  <a:latin typeface="+mn-lt"/>
              </a:rPr>
              <a:t>Graph shows the current (in amps) into the RL load over the first three cycles.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89760" y="5860196"/>
          <a:ext cx="799465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13200" imgH="457200" progId="Equation.DSMT4">
                  <p:embed/>
                </p:oleObj>
              </mc:Choice>
              <mc:Fallback>
                <p:oleObj name="Equation" r:id="rId3" imgW="481320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760" y="5860196"/>
                        <a:ext cx="7994651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5037826"/>
            <a:ext cx="807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To get a </a:t>
            </a:r>
            <a:r>
              <a:rPr lang="en-US" sz="2400" b="1" dirty="0">
                <a:solidFill>
                  <a:srgbClr val="1E0000"/>
                </a:solidFill>
              </a:rPr>
              <a:t>ballpark</a:t>
            </a:r>
            <a:r>
              <a:rPr lang="en-US" sz="2400" dirty="0">
                <a:solidFill>
                  <a:srgbClr val="1E0000"/>
                </a:solidFill>
              </a:rPr>
              <a:t> value on the expected current, solve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simple circuit assuming the transmission line is just an inductor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05905BC-277A-A862-3E72-72247592B43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2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Adams-</a:t>
            </a:r>
            <a:r>
              <a:rPr lang="en-US" dirty="0" err="1"/>
              <a:t>Bashforth</a:t>
            </a:r>
            <a:r>
              <a:rPr lang="en-US" dirty="0"/>
              <a:t> Versus Runge-</a:t>
            </a:r>
            <a:r>
              <a:rPr lang="en-US" dirty="0" err="1"/>
              <a:t>Kutta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Adams-</a:t>
            </a:r>
            <a:r>
              <a:rPr lang="en-US" dirty="0" err="1"/>
              <a:t>Bashforth</a:t>
            </a:r>
            <a:r>
              <a:rPr lang="en-US" dirty="0"/>
              <a:t> advantage is the approach only requires one function evaluation per time step while the RK methods require multiple evaluations</a:t>
            </a:r>
          </a:p>
          <a:p>
            <a:r>
              <a:rPr lang="en-US" dirty="0"/>
              <a:t>A key disadvantage is when discontinuities are encountered, such as with limit violations</a:t>
            </a:r>
          </a:p>
          <a:p>
            <a:pPr lvl="1"/>
            <a:r>
              <a:rPr lang="en-US" dirty="0"/>
              <a:t>In some simulations limits can be hit often </a:t>
            </a:r>
          </a:p>
          <a:p>
            <a:pPr lvl="1"/>
            <a:r>
              <a:rPr lang="en-US" dirty="0"/>
              <a:t>Another method needs to be used until there are sufficient past solutions</a:t>
            </a:r>
          </a:p>
          <a:p>
            <a:r>
              <a:rPr lang="en-US" dirty="0"/>
              <a:t>They also have difficulties if variable time steps are used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155533E-8C94-400F-E17D-5E498C4D52CD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2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Numerical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1615440"/>
          </a:xfrm>
        </p:spPr>
        <p:txBody>
          <a:bodyPr/>
          <a:lstStyle/>
          <a:p>
            <a:r>
              <a:rPr lang="en-US" dirty="0"/>
              <a:t>All explicit methods can suffer from numerical instability if the time step is not correctly chosen for the problem eigenvalues</a:t>
            </a:r>
          </a:p>
        </p:txBody>
      </p:sp>
      <p:pic>
        <p:nvPicPr>
          <p:cNvPr id="6307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18577" r="20488" b="3423"/>
          <a:stretch/>
        </p:blipFill>
        <p:spPr bwMode="auto">
          <a:xfrm>
            <a:off x="834379" y="2730928"/>
            <a:ext cx="41148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68500" y="6266608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Image source: http://www.staff.science.uu.nl/~frank011/Classes/numwisk/ch10.pdf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6349" y="2581419"/>
            <a:ext cx="5798842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Values are scaled by the time step;  the shape for RK2 has similar dimensions but is closer to a square.  Key point is to make sure the time step is small enough relative to the eigenvalues.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DF14C92-A021-DAFE-AF96-F86F95298FA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9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Stiff Differential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2987040"/>
          </a:xfrm>
        </p:spPr>
        <p:txBody>
          <a:bodyPr/>
          <a:lstStyle/>
          <a:p>
            <a:r>
              <a:rPr lang="en-US" dirty="0"/>
              <a:t>Stiff differential equations are ones in which the desired solution has components the vary quite rapidly relative to the solution</a:t>
            </a:r>
          </a:p>
          <a:p>
            <a:r>
              <a:rPr lang="en-US" dirty="0"/>
              <a:t>Stiffness is associated with solution efficiency: in order to account for these fast dynamics we need to take quite small time steps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07557"/>
              </p:ext>
            </p:extLst>
          </p:nvPr>
        </p:nvGraphicFramePr>
        <p:xfrm>
          <a:off x="990600" y="3352800"/>
          <a:ext cx="3316447" cy="2475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06480" imgH="2692080" progId="Equation.DSMT4">
                  <p:embed/>
                </p:oleObj>
              </mc:Choice>
              <mc:Fallback>
                <p:oleObj name="Equation" r:id="rId2" imgW="3606480" imgH="2692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3316447" cy="2475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3467244"/>
            <a:ext cx="609600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Stiff differential equations are common in power systems, but there are efficient techniques  for handling them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93D36A5-6A92-FB39-D58A-060D08AF5F6A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6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Implicit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2377440"/>
          </a:xfrm>
        </p:spPr>
        <p:txBody>
          <a:bodyPr/>
          <a:lstStyle/>
          <a:p>
            <a:r>
              <a:rPr lang="en-US" dirty="0"/>
              <a:t>Implicit solution methods have the advantage of being numerically stable over the entire left half plane</a:t>
            </a:r>
          </a:p>
          <a:p>
            <a:r>
              <a:rPr lang="en-US" dirty="0"/>
              <a:t>Only methods considered here are the is the Backward Euler and Trapezoidal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B9B948-8AC2-4532-B6E7-A5B36CF12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60095"/>
              </p:ext>
            </p:extLst>
          </p:nvPr>
        </p:nvGraphicFramePr>
        <p:xfrm>
          <a:off x="914400" y="3429000"/>
          <a:ext cx="45720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0" imgH="2705040" progId="Equation.DSMT4">
                  <p:embed/>
                </p:oleObj>
              </mc:Choice>
              <mc:Fallback>
                <p:oleObj name="Equation" r:id="rId2" imgW="4572000" imgH="2705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B9B948-8AC2-4532-B6E7-A5B36CF12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4572000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3276600"/>
            <a:ext cx="3291286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Initially we’ll assume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linear equations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236FFC2-F650-537B-243A-3D490D3F0F5C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402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4018</TotalTime>
  <Words>2489</Words>
  <Application>Microsoft Office PowerPoint</Application>
  <PresentationFormat>Widescreen</PresentationFormat>
  <Paragraphs>338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Calibri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Bitmap Image</vt:lpstr>
      <vt:lpstr>MathType 7.0 Equation</vt:lpstr>
      <vt:lpstr>ECEN 667 Power System Stability</vt:lpstr>
      <vt:lpstr>Announcements</vt:lpstr>
      <vt:lpstr>Multistep Methods</vt:lpstr>
      <vt:lpstr>Multistep Motivation</vt:lpstr>
      <vt:lpstr>Adams-Bashforth</vt:lpstr>
      <vt:lpstr>Adams-Bashforth Versus Runge-Kutta</vt:lpstr>
      <vt:lpstr>Numerical Instability</vt:lpstr>
      <vt:lpstr>Stiff Differential Equations</vt:lpstr>
      <vt:lpstr>Implicit Methods</vt:lpstr>
      <vt:lpstr>Backward Euler Cart Example</vt:lpstr>
      <vt:lpstr>Backward Euler Cart Example</vt:lpstr>
      <vt:lpstr>Trapezoidal Linear Case</vt:lpstr>
      <vt:lpstr>Trapezoidal Cart Example</vt:lpstr>
      <vt:lpstr>The Best Numerical Integration Approach Depends on the Application</vt:lpstr>
      <vt:lpstr>Electromagnetic Transients</vt:lpstr>
      <vt:lpstr>Power System Time Frames</vt:lpstr>
      <vt:lpstr>Transmission Line Modeling</vt:lpstr>
      <vt:lpstr>Need for EMTP</vt:lpstr>
      <vt:lpstr>PowerPoint Presentation</vt:lpstr>
      <vt:lpstr>Where We Will End Up</vt:lpstr>
      <vt:lpstr>PowerPoint Presentation</vt:lpstr>
      <vt:lpstr>PowerPoint Presentation</vt:lpstr>
      <vt:lpstr>PowerPoint Presentation</vt:lpstr>
      <vt:lpstr>PowerPoint Presentation</vt:lpstr>
      <vt:lpstr>Special Case 2: Wave Equation</vt:lpstr>
      <vt:lpstr>Calculating vp</vt:lpstr>
      <vt:lpstr>Important Insight</vt:lpstr>
      <vt:lpstr>Determining the Constants</vt:lpstr>
      <vt:lpstr>Determining the Constants</vt:lpstr>
      <vt:lpstr>Determining the Constants</vt:lpstr>
      <vt:lpstr>Determining the Constants</vt:lpstr>
      <vt:lpstr>Equivalent Circuit Representation</vt:lpstr>
      <vt:lpstr>Repeating for the Sending End</vt:lpstr>
      <vt:lpstr>Lumped Parameter Model</vt:lpstr>
      <vt:lpstr>Including Line Resistance</vt:lpstr>
      <vt:lpstr>Numerical Integration with Trapezoidal Method</vt:lpstr>
      <vt:lpstr>Trapezoidal Applied to Inductor with Resistance</vt:lpstr>
      <vt:lpstr>Trapezoidal Applied to Inductor with Resistance</vt:lpstr>
      <vt:lpstr>PowerPoint Presentation</vt:lpstr>
      <vt:lpstr>RL Example</vt:lpstr>
      <vt:lpstr>PowerPoint Presentation</vt:lpstr>
      <vt:lpstr>PowerPoint Presentation</vt:lpstr>
      <vt:lpstr>Full Solution Over Three Cycles</vt:lpstr>
      <vt:lpstr>A Favorite Problem: R=0 Case, with  v(t) = Sin(2*pi*60)</vt:lpstr>
      <vt:lpstr>Lumped Capacitance Model</vt:lpstr>
      <vt:lpstr>Lumped Capacitance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2.1: First Three Cycles</vt:lpstr>
      <vt:lpstr>Example 2.1: First Three Cycles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436</cp:revision>
  <cp:lastPrinted>2020-08-20T12:26:33Z</cp:lastPrinted>
  <dcterms:created xsi:type="dcterms:W3CDTF">2000-05-11T14:27:08Z</dcterms:created>
  <dcterms:modified xsi:type="dcterms:W3CDTF">2023-08-24T18:12:20Z</dcterms:modified>
</cp:coreProperties>
</file>