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38"/>
  </p:notesMasterIdLst>
  <p:handoutMasterIdLst>
    <p:handoutMasterId r:id="rId39"/>
  </p:handoutMasterIdLst>
  <p:sldIdLst>
    <p:sldId id="258" r:id="rId2"/>
    <p:sldId id="369" r:id="rId3"/>
    <p:sldId id="595" r:id="rId4"/>
    <p:sldId id="596" r:id="rId5"/>
    <p:sldId id="597" r:id="rId6"/>
    <p:sldId id="600" r:id="rId7"/>
    <p:sldId id="601" r:id="rId8"/>
    <p:sldId id="602" r:id="rId9"/>
    <p:sldId id="604" r:id="rId10"/>
    <p:sldId id="620" r:id="rId11"/>
    <p:sldId id="621" r:id="rId12"/>
    <p:sldId id="622" r:id="rId13"/>
    <p:sldId id="623" r:id="rId14"/>
    <p:sldId id="624" r:id="rId15"/>
    <p:sldId id="625" r:id="rId16"/>
    <p:sldId id="626" r:id="rId17"/>
    <p:sldId id="570" r:id="rId18"/>
    <p:sldId id="571" r:id="rId19"/>
    <p:sldId id="572" r:id="rId20"/>
    <p:sldId id="573" r:id="rId21"/>
    <p:sldId id="599" r:id="rId22"/>
    <p:sldId id="598" r:id="rId23"/>
    <p:sldId id="605" r:id="rId24"/>
    <p:sldId id="606" r:id="rId25"/>
    <p:sldId id="608" r:id="rId26"/>
    <p:sldId id="607" r:id="rId27"/>
    <p:sldId id="609" r:id="rId28"/>
    <p:sldId id="610" r:id="rId29"/>
    <p:sldId id="611" r:id="rId30"/>
    <p:sldId id="612" r:id="rId31"/>
    <p:sldId id="574" r:id="rId32"/>
    <p:sldId id="576" r:id="rId33"/>
    <p:sldId id="577" r:id="rId34"/>
    <p:sldId id="578" r:id="rId35"/>
    <p:sldId id="579" r:id="rId36"/>
    <p:sldId id="580" r:id="rId37"/>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12" autoAdjust="0"/>
    <p:restoredTop sz="94660" autoAdjust="0"/>
  </p:normalViewPr>
  <p:slideViewPr>
    <p:cSldViewPr>
      <p:cViewPr varScale="1">
        <p:scale>
          <a:sx n="151" d="100"/>
          <a:sy n="151" d="100"/>
        </p:scale>
        <p:origin x="332" y="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9/6/2023</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6664" t="20001" r="7619" b="26667"/>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6">
            <a:extLst>
              <a:ext uri="{FF2B5EF4-FFF2-40B4-BE49-F238E27FC236}">
                <a16:creationId xmlns:a16="http://schemas.microsoft.com/office/drawing/2014/main" id="{944BAF8A-9CC6-62A2-54F7-C24F151886FE}"/>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a:extLst>
              <a:ext uri="{FF2B5EF4-FFF2-40B4-BE49-F238E27FC236}">
                <a16:creationId xmlns:a16="http://schemas.microsoft.com/office/drawing/2014/main" id="{52158CF1-806E-08C0-4B67-3FD1522E2EDD}"/>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4" name="Rectangle 6">
            <a:extLst>
              <a:ext uri="{FF2B5EF4-FFF2-40B4-BE49-F238E27FC236}">
                <a16:creationId xmlns:a16="http://schemas.microsoft.com/office/drawing/2014/main" id="{F8C7A3B8-7FFE-559C-B277-4DD0C57A898A}"/>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ce.uwaterloo.ca/~ccanizar/papers/classical/heydt.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owerworld.com/training/online-train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a:xfrm>
            <a:off x="1524000" y="76201"/>
            <a:ext cx="9144000" cy="1646237"/>
          </a:xfrm>
          <a:noFill/>
        </p:spPr>
        <p:txBody>
          <a:bodyPr anchor="ctr"/>
          <a:lstStyle/>
          <a:p>
            <a:pPr algn="ctr" eaLnBrk="1" hangingPunct="1">
              <a:spcBef>
                <a:spcPct val="50000"/>
              </a:spcBef>
            </a:pPr>
            <a:r>
              <a:rPr lang="en-US" altLang="en-US" dirty="0"/>
              <a:t>ECEN 667</a:t>
            </a:r>
            <a:br>
              <a:rPr lang="en-US" altLang="en-US" dirty="0"/>
            </a:br>
            <a:r>
              <a:rPr lang="en-US" altLang="en-US" dirty="0"/>
              <a:t>Power System Stability</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
        <p:nvSpPr>
          <p:cNvPr id="6" name="Rectangle 5"/>
          <p:cNvSpPr/>
          <p:nvPr/>
        </p:nvSpPr>
        <p:spPr>
          <a:xfrm>
            <a:off x="685800" y="1752601"/>
            <a:ext cx="11125200" cy="1668149"/>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5: Stability Overview </a:t>
            </a:r>
            <a:br>
              <a:rPr lang="en-US" sz="3200" b="1" kern="0" dirty="0">
                <a:solidFill>
                  <a:srgbClr val="1E0000"/>
                </a:solidFill>
                <a:latin typeface="Arial" pitchFamily="34" charset="0"/>
                <a:cs typeface="Arial" pitchFamily="34" charset="0"/>
              </a:rPr>
            </a:br>
            <a:r>
              <a:rPr lang="en-US" sz="3200" b="1" kern="0" dirty="0">
                <a:solidFill>
                  <a:srgbClr val="1E0000"/>
                </a:solidFill>
                <a:latin typeface="Arial" pitchFamily="34" charset="0"/>
                <a:cs typeface="Arial" pitchFamily="34" charset="0"/>
              </a:rPr>
              <a:t>with PowerWorld Simulator</a:t>
            </a:r>
          </a:p>
          <a:p>
            <a:pPr algn="ctr"/>
            <a:r>
              <a:rPr lang="en-US" sz="3200" b="1" kern="0" dirty="0">
                <a:solidFill>
                  <a:srgbClr val="1E0000"/>
                </a:solidFill>
                <a:latin typeface="Arial" pitchFamily="34" charset="0"/>
                <a:cs typeface="Arial"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Quick Review of Symmetric Components</a:t>
            </a:r>
            <a:endParaRPr lang="en-US" dirty="0"/>
          </a:p>
        </p:txBody>
      </p:sp>
      <p:sp>
        <p:nvSpPr>
          <p:cNvPr id="3" name="Content Placeholder 2"/>
          <p:cNvSpPr>
            <a:spLocks noGrp="1"/>
          </p:cNvSpPr>
          <p:nvPr>
            <p:ph idx="1"/>
          </p:nvPr>
        </p:nvSpPr>
        <p:spPr>
          <a:xfrm>
            <a:off x="457200" y="1280160"/>
            <a:ext cx="10744200" cy="4323703"/>
          </a:xfrm>
        </p:spPr>
        <p:txBody>
          <a:bodyPr/>
          <a:lstStyle/>
          <a:p>
            <a:r>
              <a:rPr lang="en-US" dirty="0"/>
              <a:t>In 667 we won’t use symmetrical components much but it is a key concept so I will briefly cover them</a:t>
            </a:r>
          </a:p>
          <a:p>
            <a:r>
              <a:rPr lang="en-US" dirty="0"/>
              <a:t>Much of power system dynamic analysis is done assuming the system is operated balanced, three-phase</a:t>
            </a:r>
          </a:p>
          <a:p>
            <a:r>
              <a:rPr lang="en-US" dirty="0"/>
              <a:t>However, we need to briefly consider unbalanced system operation, which certainly can occur during faults</a:t>
            </a:r>
          </a:p>
          <a:p>
            <a:pPr lvl="1"/>
            <a:r>
              <a:rPr lang="en-US" dirty="0"/>
              <a:t>The most common fault is a single line-to-ground (SLG) fault, whereas three-phase faults are uncommon</a:t>
            </a:r>
          </a:p>
          <a:p>
            <a:r>
              <a:rPr lang="en-US" dirty="0"/>
              <a:t>Such systems can be analyzed using symmetrical components</a:t>
            </a:r>
          </a:p>
        </p:txBody>
      </p:sp>
      <p:sp>
        <p:nvSpPr>
          <p:cNvPr id="5" name="Slide Number Placeholder 1">
            <a:extLst>
              <a:ext uri="{FF2B5EF4-FFF2-40B4-BE49-F238E27FC236}">
                <a16:creationId xmlns:a16="http://schemas.microsoft.com/office/drawing/2014/main" id="{A6E3908F-29B5-C85B-D041-F8EE55970FB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9</a:t>
            </a:fld>
            <a:endParaRPr lang="en-US" sz="2000" dirty="0">
              <a:solidFill>
                <a:srgbClr val="1E0000"/>
              </a:solidFill>
            </a:endParaRPr>
          </a:p>
        </p:txBody>
      </p:sp>
    </p:spTree>
    <p:extLst>
      <p:ext uri="{BB962C8B-B14F-4D97-AF65-F5344CB8AC3E}">
        <p14:creationId xmlns:p14="http://schemas.microsoft.com/office/powerpoint/2010/main" val="209368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Symmetric Components</a:t>
            </a:r>
            <a:endParaRPr lang="en-US" dirty="0"/>
          </a:p>
        </p:txBody>
      </p:sp>
      <p:sp>
        <p:nvSpPr>
          <p:cNvPr id="3" name="Content Placeholder 2"/>
          <p:cNvSpPr>
            <a:spLocks noGrp="1"/>
          </p:cNvSpPr>
          <p:nvPr>
            <p:ph idx="1"/>
          </p:nvPr>
        </p:nvSpPr>
        <p:spPr>
          <a:xfrm>
            <a:off x="457200" y="1280160"/>
            <a:ext cx="10591800" cy="4323703"/>
          </a:xfrm>
        </p:spPr>
        <p:txBody>
          <a:bodyPr/>
          <a:lstStyle/>
          <a:p>
            <a:r>
              <a:rPr lang="en-US" altLang="en-US" dirty="0"/>
              <a:t>The key idea of symmetrical component analysis is to decompose the system into three sequence networks.  The networks are then coupled only at the point of the unbalance (i.e., the fault)</a:t>
            </a:r>
          </a:p>
          <a:p>
            <a:r>
              <a:rPr lang="en-US" altLang="en-US" dirty="0"/>
              <a:t>The three sequence networks are known as the</a:t>
            </a:r>
          </a:p>
          <a:p>
            <a:pPr lvl="1"/>
            <a:r>
              <a:rPr lang="en-US" altLang="en-US" dirty="0"/>
              <a:t>positive sequence (this is the one for balanced systems)</a:t>
            </a:r>
          </a:p>
          <a:p>
            <a:pPr lvl="1"/>
            <a:r>
              <a:rPr lang="en-US" altLang="en-US" dirty="0"/>
              <a:t>negative sequence</a:t>
            </a:r>
          </a:p>
          <a:p>
            <a:pPr lvl="1"/>
            <a:r>
              <a:rPr lang="en-US" altLang="en-US" dirty="0"/>
              <a:t>zero sequence</a:t>
            </a:r>
          </a:p>
          <a:p>
            <a:r>
              <a:rPr lang="en-US" altLang="en-US" dirty="0"/>
              <a:t>Presented in paper by Charles L. Fortescue in 1918 (most important 20</a:t>
            </a:r>
            <a:r>
              <a:rPr lang="en-US" altLang="en-US" baseline="30000" dirty="0"/>
              <a:t>th</a:t>
            </a:r>
            <a:r>
              <a:rPr lang="en-US" altLang="en-US" dirty="0"/>
              <a:t> century power paper)</a:t>
            </a:r>
            <a:endParaRPr lang="en-US" dirty="0"/>
          </a:p>
        </p:txBody>
      </p:sp>
      <p:sp>
        <p:nvSpPr>
          <p:cNvPr id="5" name="Rectangle 4"/>
          <p:cNvSpPr/>
          <p:nvPr/>
        </p:nvSpPr>
        <p:spPr>
          <a:xfrm>
            <a:off x="838200" y="5727706"/>
            <a:ext cx="9677400" cy="461665"/>
          </a:xfrm>
          <a:prstGeom prst="rect">
            <a:avLst/>
          </a:prstGeom>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r>
              <a:rPr lang="en-US" sz="1200" dirty="0" err="1">
                <a:solidFill>
                  <a:schemeClr val="tx1">
                    <a:lumMod val="50000"/>
                  </a:schemeClr>
                </a:solidFill>
              </a:rPr>
              <a:t>Heydt</a:t>
            </a:r>
            <a:r>
              <a:rPr lang="en-US" sz="1200" dirty="0">
                <a:solidFill>
                  <a:schemeClr val="tx1">
                    <a:lumMod val="50000"/>
                  </a:schemeClr>
                </a:solidFill>
              </a:rPr>
              <a:t>, G. T.; </a:t>
            </a:r>
            <a:r>
              <a:rPr lang="en-US" sz="1200" dirty="0" err="1">
                <a:solidFill>
                  <a:schemeClr val="tx1">
                    <a:lumMod val="50000"/>
                  </a:schemeClr>
                </a:solidFill>
              </a:rPr>
              <a:t>Venkata</a:t>
            </a:r>
            <a:r>
              <a:rPr lang="en-US" sz="1200" dirty="0">
                <a:solidFill>
                  <a:schemeClr val="tx1">
                    <a:lumMod val="50000"/>
                  </a:schemeClr>
                </a:solidFill>
              </a:rPr>
              <a:t>, S. S.; </a:t>
            </a:r>
            <a:r>
              <a:rPr lang="en-US" sz="1200" dirty="0" err="1">
                <a:solidFill>
                  <a:schemeClr val="tx1">
                    <a:lumMod val="50000"/>
                  </a:schemeClr>
                </a:solidFill>
              </a:rPr>
              <a:t>Balijepalli</a:t>
            </a:r>
            <a:r>
              <a:rPr lang="en-US" sz="1200" dirty="0">
                <a:solidFill>
                  <a:schemeClr val="tx1">
                    <a:lumMod val="50000"/>
                  </a:schemeClr>
                </a:solidFill>
              </a:rPr>
              <a:t>, N. (October 24, 2000). </a:t>
            </a:r>
            <a:r>
              <a:rPr lang="en-US" sz="1200" u="sng" dirty="0">
                <a:solidFill>
                  <a:schemeClr val="tx1">
                    <a:lumMod val="50000"/>
                  </a:schemeClr>
                </a:solidFill>
                <a:hlinkClick r:id="rId2"/>
              </a:rPr>
              <a:t>"High Impact Papers in Power Engineering, 1900-1999"</a:t>
            </a:r>
            <a:r>
              <a:rPr lang="en-US" sz="1200" dirty="0">
                <a:solidFill>
                  <a:schemeClr val="tx1">
                    <a:lumMod val="50000"/>
                  </a:schemeClr>
                </a:solidFill>
              </a:rPr>
              <a:t>  </a:t>
            </a:r>
            <a:r>
              <a:rPr lang="en-US" sz="1200" i="1" dirty="0">
                <a:solidFill>
                  <a:schemeClr val="tx1">
                    <a:lumMod val="50000"/>
                  </a:schemeClr>
                </a:solidFill>
              </a:rPr>
              <a:t>Proceedings 2000 North American Power Symposium, vol. 1, October 2000</a:t>
            </a:r>
            <a:r>
              <a:rPr lang="en-US" sz="1200" dirty="0">
                <a:solidFill>
                  <a:schemeClr val="tx1">
                    <a:lumMod val="50000"/>
                  </a:schemeClr>
                </a:solidFill>
              </a:rPr>
              <a:t>. North American Power Symposium (NAPS). Waterloo, Ontario. </a:t>
            </a:r>
          </a:p>
        </p:txBody>
      </p:sp>
      <p:sp>
        <p:nvSpPr>
          <p:cNvPr id="7" name="Slide Number Placeholder 1">
            <a:extLst>
              <a:ext uri="{FF2B5EF4-FFF2-40B4-BE49-F238E27FC236}">
                <a16:creationId xmlns:a16="http://schemas.microsoft.com/office/drawing/2014/main" id="{DD92C118-5E7F-D9ED-2F5B-A4B2F46FB0ED}"/>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10</a:t>
            </a:fld>
            <a:endParaRPr lang="en-US" sz="2000" dirty="0">
              <a:solidFill>
                <a:srgbClr val="1E0000"/>
              </a:solidFill>
            </a:endParaRPr>
          </a:p>
        </p:txBody>
      </p:sp>
    </p:spTree>
    <p:extLst>
      <p:ext uri="{BB962C8B-B14F-4D97-AF65-F5344CB8AC3E}">
        <p14:creationId xmlns:p14="http://schemas.microsoft.com/office/powerpoint/2010/main" val="427733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Negative and Zero Sequence Sets</a:t>
            </a:r>
          </a:p>
        </p:txBody>
      </p:sp>
      <p:sp>
        <p:nvSpPr>
          <p:cNvPr id="3" name="Content Placeholder 2"/>
          <p:cNvSpPr>
            <a:spLocks noGrp="1"/>
          </p:cNvSpPr>
          <p:nvPr>
            <p:ph idx="1"/>
          </p:nvPr>
        </p:nvSpPr>
        <p:spPr>
          <a:xfrm>
            <a:off x="457200" y="1280160"/>
            <a:ext cx="10896600" cy="4323703"/>
          </a:xfrm>
        </p:spPr>
        <p:txBody>
          <a:bodyPr/>
          <a:lstStyle/>
          <a:p>
            <a:r>
              <a:rPr lang="en-US" altLang="en-US" dirty="0"/>
              <a:t>The positive sequence sets have three phase currents/voltages with equal magnitude, with phase b lagging phase a by 120</a:t>
            </a:r>
            <a:r>
              <a:rPr lang="en-US" altLang="en-US" dirty="0">
                <a:cs typeface="Times New Roman" pitchFamily="18" charset="0"/>
              </a:rPr>
              <a:t>°, and phase c lagging phase b by </a:t>
            </a:r>
            <a:r>
              <a:rPr lang="en-US" altLang="en-US" dirty="0"/>
              <a:t>120</a:t>
            </a:r>
            <a:r>
              <a:rPr lang="en-US" altLang="en-US" dirty="0">
                <a:cs typeface="Times New Roman" pitchFamily="18" charset="0"/>
              </a:rPr>
              <a:t>°</a:t>
            </a:r>
          </a:p>
          <a:p>
            <a:r>
              <a:rPr lang="en-US" altLang="en-US" dirty="0"/>
              <a:t>The negative sequence sets have three phase currents/voltages with equal magnitude, with phase b </a:t>
            </a:r>
            <a:r>
              <a:rPr lang="en-US" altLang="en-US" dirty="0">
                <a:solidFill>
                  <a:srgbClr val="FF3300"/>
                </a:solidFill>
              </a:rPr>
              <a:t>leading</a:t>
            </a:r>
            <a:r>
              <a:rPr lang="en-US" altLang="en-US" dirty="0"/>
              <a:t> phase a by 120</a:t>
            </a:r>
            <a:r>
              <a:rPr lang="en-US" altLang="en-US" dirty="0">
                <a:cs typeface="Times New Roman" pitchFamily="18" charset="0"/>
              </a:rPr>
              <a:t>°, and phase c </a:t>
            </a:r>
            <a:r>
              <a:rPr lang="en-US" altLang="en-US" dirty="0">
                <a:solidFill>
                  <a:srgbClr val="FF3300"/>
                </a:solidFill>
                <a:cs typeface="Times New Roman" pitchFamily="18" charset="0"/>
              </a:rPr>
              <a:t>leading</a:t>
            </a:r>
            <a:r>
              <a:rPr lang="en-US" altLang="en-US" dirty="0">
                <a:cs typeface="Times New Roman" pitchFamily="18" charset="0"/>
              </a:rPr>
              <a:t> phase b by </a:t>
            </a:r>
            <a:r>
              <a:rPr lang="en-US" altLang="en-US" dirty="0"/>
              <a:t>120</a:t>
            </a:r>
            <a:r>
              <a:rPr lang="en-US" altLang="en-US" dirty="0">
                <a:cs typeface="Times New Roman" pitchFamily="18" charset="0"/>
              </a:rPr>
              <a:t>° </a:t>
            </a:r>
          </a:p>
          <a:p>
            <a:r>
              <a:rPr lang="en-US" altLang="en-US" dirty="0"/>
              <a:t>Zero sequence sets have three values with equal magnitude and angle</a:t>
            </a:r>
            <a:r>
              <a:rPr lang="en-US" altLang="en-US" dirty="0">
                <a:cs typeface="Times New Roman" pitchFamily="18" charset="0"/>
              </a:rPr>
              <a:t>  </a:t>
            </a:r>
          </a:p>
          <a:p>
            <a:endParaRPr lang="en-US" dirty="0"/>
          </a:p>
        </p:txBody>
      </p:sp>
      <p:sp>
        <p:nvSpPr>
          <p:cNvPr id="6" name="Slide Number Placeholder 1">
            <a:extLst>
              <a:ext uri="{FF2B5EF4-FFF2-40B4-BE49-F238E27FC236}">
                <a16:creationId xmlns:a16="http://schemas.microsoft.com/office/drawing/2014/main" id="{1E88F18C-4479-DA5A-3396-B77AA53F2480}"/>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11</a:t>
            </a:fld>
            <a:endParaRPr lang="en-US" sz="2000" dirty="0">
              <a:solidFill>
                <a:srgbClr val="1E0000"/>
              </a:solidFill>
            </a:endParaRPr>
          </a:p>
        </p:txBody>
      </p:sp>
    </p:spTree>
    <p:extLst>
      <p:ext uri="{BB962C8B-B14F-4D97-AF65-F5344CB8AC3E}">
        <p14:creationId xmlns:p14="http://schemas.microsoft.com/office/powerpoint/2010/main" val="301158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Component Conversion</a:t>
            </a:r>
          </a:p>
        </p:txBody>
      </p:sp>
      <p:sp>
        <p:nvSpPr>
          <p:cNvPr id="3" name="Content Placeholder 2"/>
          <p:cNvSpPr>
            <a:spLocks noGrp="1"/>
          </p:cNvSpPr>
          <p:nvPr>
            <p:ph idx="1"/>
          </p:nvPr>
        </p:nvSpPr>
        <p:spPr>
          <a:xfrm>
            <a:off x="457200" y="1280160"/>
            <a:ext cx="10058400" cy="1049383"/>
          </a:xfrm>
        </p:spPr>
        <p:txBody>
          <a:bodyPr/>
          <a:lstStyle/>
          <a:p>
            <a:r>
              <a:rPr lang="en-US" dirty="0"/>
              <a:t>Voltages and currents can be easily transformed between their phase and sequence values</a:t>
            </a:r>
          </a:p>
        </p:txBody>
      </p:sp>
      <p:graphicFrame>
        <p:nvGraphicFramePr>
          <p:cNvPr id="5" name="Object 4"/>
          <p:cNvGraphicFramePr>
            <a:graphicFrameLocks noChangeAspect="1"/>
          </p:cNvGraphicFramePr>
          <p:nvPr>
            <p:extLst>
              <p:ext uri="{D42A27DB-BD31-4B8C-83A1-F6EECF244321}">
                <p14:modId xmlns:p14="http://schemas.microsoft.com/office/powerpoint/2010/main" val="3822077189"/>
              </p:ext>
            </p:extLst>
          </p:nvPr>
        </p:nvGraphicFramePr>
        <p:xfrm>
          <a:off x="990600" y="2466703"/>
          <a:ext cx="6483170" cy="4086497"/>
        </p:xfrm>
        <a:graphic>
          <a:graphicData uri="http://schemas.openxmlformats.org/presentationml/2006/ole">
            <mc:AlternateContent xmlns:mc="http://schemas.openxmlformats.org/markup-compatibility/2006">
              <mc:Choice xmlns:v="urn:schemas-microsoft-com:vml" Requires="v">
                <p:oleObj name="Equation" r:id="rId2" imgW="7454880" imgH="4698720" progId="Equation.DSMT4">
                  <p:embed/>
                </p:oleObj>
              </mc:Choice>
              <mc:Fallback>
                <p:oleObj name="Equation" r:id="rId2" imgW="7454880" imgH="469872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66703"/>
                        <a:ext cx="6483170" cy="4086497"/>
                      </a:xfrm>
                      <a:prstGeom prst="rect">
                        <a:avLst/>
                      </a:prstGeom>
                      <a:noFill/>
                      <a:ln>
                        <a:noFill/>
                      </a:ln>
                      <a:effectLst/>
                    </p:spPr>
                  </p:pic>
                </p:oleObj>
              </mc:Fallback>
            </mc:AlternateContent>
          </a:graphicData>
        </a:graphic>
      </p:graphicFrame>
      <p:sp>
        <p:nvSpPr>
          <p:cNvPr id="7" name="TextBox 6"/>
          <p:cNvSpPr txBox="1"/>
          <p:nvPr/>
        </p:nvSpPr>
        <p:spPr>
          <a:xfrm>
            <a:off x="4373244" y="3428260"/>
            <a:ext cx="3124200" cy="523220"/>
          </a:xfrm>
          <a:prstGeom prst="rect">
            <a:avLst/>
          </a:prstGeom>
          <a:solidFill>
            <a:schemeClr val="accent3">
              <a:lumMod val="95000"/>
            </a:schemeClr>
          </a:solidFill>
        </p:spPr>
        <p:txBody>
          <a:bodyPr wrap="square" rtlCol="0">
            <a:spAutoFit/>
          </a:bodyPr>
          <a:lstStyle/>
          <a:p>
            <a:r>
              <a:rPr lang="en-US" sz="2800" dirty="0">
                <a:solidFill>
                  <a:srgbClr val="1E0000"/>
                </a:solidFill>
              </a:rPr>
              <a:t>With </a:t>
            </a:r>
            <a:r>
              <a:rPr lang="en-US" sz="2800" dirty="0">
                <a:solidFill>
                  <a:srgbClr val="1E0000"/>
                </a:solidFill>
                <a:latin typeface="Symbol" panose="05050102010706020507" pitchFamily="18" charset="2"/>
              </a:rPr>
              <a:t>a</a:t>
            </a:r>
            <a:r>
              <a:rPr lang="en-US" sz="2800" dirty="0">
                <a:solidFill>
                  <a:srgbClr val="1E0000"/>
                </a:solidFill>
              </a:rPr>
              <a:t> = 1</a:t>
            </a:r>
            <a:r>
              <a:rPr lang="en-US" sz="2800" dirty="0">
                <a:solidFill>
                  <a:srgbClr val="1E0000"/>
                </a:solidFill>
                <a:sym typeface="Symbol" panose="05050102010706020507" pitchFamily="18" charset="2"/>
              </a:rPr>
              <a:t>120</a:t>
            </a:r>
            <a:endParaRPr lang="en-US" sz="2800" dirty="0">
              <a:solidFill>
                <a:srgbClr val="1E0000"/>
              </a:solidFill>
            </a:endParaRPr>
          </a:p>
        </p:txBody>
      </p:sp>
      <p:sp>
        <p:nvSpPr>
          <p:cNvPr id="8" name="Slide Number Placeholder 1">
            <a:extLst>
              <a:ext uri="{FF2B5EF4-FFF2-40B4-BE49-F238E27FC236}">
                <a16:creationId xmlns:a16="http://schemas.microsoft.com/office/drawing/2014/main" id="{3DD81F59-78A1-028B-FDB3-BB78512999E2}"/>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12</a:t>
            </a:fld>
            <a:endParaRPr lang="en-US" sz="2000" dirty="0">
              <a:solidFill>
                <a:srgbClr val="1E0000"/>
              </a:solidFill>
            </a:endParaRPr>
          </a:p>
        </p:txBody>
      </p:sp>
    </p:spTree>
    <p:extLst>
      <p:ext uri="{BB962C8B-B14F-4D97-AF65-F5344CB8AC3E}">
        <p14:creationId xmlns:p14="http://schemas.microsoft.com/office/powerpoint/2010/main" val="157786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Components to Decouple Unbalanced Networks</a:t>
            </a:r>
          </a:p>
        </p:txBody>
      </p:sp>
      <p:sp>
        <p:nvSpPr>
          <p:cNvPr id="3" name="Content Placeholder 2"/>
          <p:cNvSpPr>
            <a:spLocks noGrp="1"/>
          </p:cNvSpPr>
          <p:nvPr>
            <p:ph idx="1"/>
          </p:nvPr>
        </p:nvSpPr>
        <p:spPr>
          <a:xfrm>
            <a:off x="457200" y="1280160"/>
            <a:ext cx="11176000" cy="709749"/>
          </a:xfrm>
        </p:spPr>
        <p:txBody>
          <a:bodyPr/>
          <a:lstStyle/>
          <a:p>
            <a:r>
              <a:rPr lang="en-US" altLang="en-US" dirty="0"/>
              <a:t>Consider the following wye-connected load:</a:t>
            </a:r>
          </a:p>
        </p:txBody>
      </p:sp>
      <p:pic>
        <p:nvPicPr>
          <p:cNvPr id="5" name="Picture 4" descr="fig13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0600" y="1922508"/>
            <a:ext cx="31242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3854948798"/>
              </p:ext>
            </p:extLst>
          </p:nvPr>
        </p:nvGraphicFramePr>
        <p:xfrm>
          <a:off x="4644500" y="1922508"/>
          <a:ext cx="4728099" cy="2889395"/>
        </p:xfrm>
        <a:graphic>
          <a:graphicData uri="http://schemas.openxmlformats.org/presentationml/2006/ole">
            <mc:AlternateContent xmlns:mc="http://schemas.openxmlformats.org/markup-compatibility/2006">
              <mc:Choice xmlns:v="urn:schemas-microsoft-com:vml" Requires="v">
                <p:oleObj name="Equation" r:id="rId3" imgW="4572000" imgH="2794000" progId="Equation.DSMT4">
                  <p:embed/>
                </p:oleObj>
              </mc:Choice>
              <mc:Fallback>
                <p:oleObj name="Equation" r:id="rId3" imgW="4572000" imgH="2794000"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500" y="1922508"/>
                        <a:ext cx="4728099" cy="2889395"/>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80911061"/>
              </p:ext>
            </p:extLst>
          </p:nvPr>
        </p:nvGraphicFramePr>
        <p:xfrm>
          <a:off x="990600" y="4960474"/>
          <a:ext cx="6143584" cy="1668926"/>
        </p:xfrm>
        <a:graphic>
          <a:graphicData uri="http://schemas.openxmlformats.org/presentationml/2006/ole">
            <mc:AlternateContent xmlns:mc="http://schemas.openxmlformats.org/markup-compatibility/2006">
              <mc:Choice xmlns:v="urn:schemas-microsoft-com:vml" Requires="v">
                <p:oleObj name="Equation" r:id="rId5" imgW="6451560" imgH="1752480" progId="Equation.DSMT4">
                  <p:embed/>
                </p:oleObj>
              </mc:Choice>
              <mc:Fallback>
                <p:oleObj name="Equation" r:id="rId5" imgW="6451560" imgH="1752480"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960474"/>
                        <a:ext cx="6143584" cy="1668926"/>
                      </a:xfrm>
                      <a:prstGeom prst="rect">
                        <a:avLst/>
                      </a:prstGeom>
                      <a:noFill/>
                      <a:ln>
                        <a:noFill/>
                      </a:ln>
                      <a:effectLst/>
                    </p:spPr>
                  </p:pic>
                </p:oleObj>
              </mc:Fallback>
            </mc:AlternateContent>
          </a:graphicData>
        </a:graphic>
      </p:graphicFrame>
      <p:sp>
        <p:nvSpPr>
          <p:cNvPr id="9" name="Slide Number Placeholder 1">
            <a:extLst>
              <a:ext uri="{FF2B5EF4-FFF2-40B4-BE49-F238E27FC236}">
                <a16:creationId xmlns:a16="http://schemas.microsoft.com/office/drawing/2014/main" id="{DF9058D8-8ADE-AF52-F48D-D47A2433528E}"/>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127804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Components to Decouple Unbalanced Networks</a:t>
            </a:r>
          </a:p>
        </p:txBody>
      </p:sp>
      <p:graphicFrame>
        <p:nvGraphicFramePr>
          <p:cNvPr id="6" name="Object 5"/>
          <p:cNvGraphicFramePr>
            <a:graphicFrameLocks noChangeAspect="1"/>
          </p:cNvGraphicFramePr>
          <p:nvPr>
            <p:extLst>
              <p:ext uri="{D42A27DB-BD31-4B8C-83A1-F6EECF244321}">
                <p14:modId xmlns:p14="http://schemas.microsoft.com/office/powerpoint/2010/main" val="141606892"/>
              </p:ext>
            </p:extLst>
          </p:nvPr>
        </p:nvGraphicFramePr>
        <p:xfrm>
          <a:off x="1295400" y="1523999"/>
          <a:ext cx="7162800" cy="4977093"/>
        </p:xfrm>
        <a:graphic>
          <a:graphicData uri="http://schemas.openxmlformats.org/presentationml/2006/ole">
            <mc:AlternateContent xmlns:mc="http://schemas.openxmlformats.org/markup-compatibility/2006">
              <mc:Choice xmlns:v="urn:schemas-microsoft-com:vml" Requires="v">
                <p:oleObj name="Equation" r:id="rId2" imgW="6908760" imgH="4800600" progId="Equation.DSMT4">
                  <p:embed/>
                </p:oleObj>
              </mc:Choice>
              <mc:Fallback>
                <p:oleObj name="Equation" r:id="rId2" imgW="6908760" imgH="4800600" progId="Equation.DSMT4">
                  <p:embed/>
                  <p:pic>
                    <p:nvPicPr>
                      <p:cNvPr id="6" name="Object 5"/>
                      <p:cNvPicPr>
                        <a:picLocks noChangeAspect="1" noChangeArrowheads="1"/>
                      </p:cNvPicPr>
                      <p:nvPr/>
                    </p:nvPicPr>
                    <p:blipFill>
                      <a:blip r:embed="rId3"/>
                      <a:srcRect/>
                      <a:stretch>
                        <a:fillRect/>
                      </a:stretch>
                    </p:blipFill>
                    <p:spPr bwMode="auto">
                      <a:xfrm>
                        <a:off x="1295400" y="1523999"/>
                        <a:ext cx="7162800" cy="4977093"/>
                      </a:xfrm>
                      <a:prstGeom prst="rect">
                        <a:avLst/>
                      </a:prstGeom>
                      <a:noFill/>
                      <a:ln>
                        <a:noFill/>
                      </a:ln>
                      <a:effectLst/>
                    </p:spPr>
                  </p:pic>
                </p:oleObj>
              </mc:Fallback>
            </mc:AlternateContent>
          </a:graphicData>
        </a:graphic>
      </p:graphicFrame>
      <p:sp>
        <p:nvSpPr>
          <p:cNvPr id="3" name="Slide Number Placeholder 1">
            <a:extLst>
              <a:ext uri="{FF2B5EF4-FFF2-40B4-BE49-F238E27FC236}">
                <a16:creationId xmlns:a16="http://schemas.microsoft.com/office/drawing/2014/main" id="{3181B62F-1D9A-AF20-5E3B-51FD58891FA3}"/>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22909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Symmetrical Components</a:t>
            </a:r>
          </a:p>
        </p:txBody>
      </p:sp>
      <p:sp>
        <p:nvSpPr>
          <p:cNvPr id="3" name="Content Placeholder 2"/>
          <p:cNvSpPr>
            <a:spLocks noGrp="1"/>
          </p:cNvSpPr>
          <p:nvPr>
            <p:ph idx="1"/>
          </p:nvPr>
        </p:nvSpPr>
        <p:spPr>
          <a:xfrm>
            <a:off x="457200" y="1280160"/>
            <a:ext cx="10515600" cy="3733800"/>
          </a:xfrm>
        </p:spPr>
        <p:txBody>
          <a:bodyPr/>
          <a:lstStyle/>
          <a:p>
            <a:r>
              <a:rPr lang="en-US" dirty="0"/>
              <a:t>Sequence models can be derived for lines, transformers, generators and loads</a:t>
            </a:r>
          </a:p>
          <a:p>
            <a:r>
              <a:rPr lang="en-US" dirty="0"/>
              <a:t>During normal operation only the positive sequence network is excited</a:t>
            </a:r>
          </a:p>
          <a:p>
            <a:r>
              <a:rPr lang="en-US" dirty="0"/>
              <a:t>The sequence networks get coupled because of the unbalances caused by faults</a:t>
            </a:r>
          </a:p>
          <a:p>
            <a:r>
              <a:rPr lang="en-US" dirty="0"/>
              <a:t>Usually we only analyze the positive sequence network; unbalanced faults can be modeled by compensated positive sequence values</a:t>
            </a:r>
          </a:p>
        </p:txBody>
      </p:sp>
      <p:sp>
        <p:nvSpPr>
          <p:cNvPr id="6" name="Slide Number Placeholder 1">
            <a:extLst>
              <a:ext uri="{FF2B5EF4-FFF2-40B4-BE49-F238E27FC236}">
                <a16:creationId xmlns:a16="http://schemas.microsoft.com/office/drawing/2014/main" id="{061BDE57-EAFF-DA03-8854-EEAE0D3EEBC2}"/>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3243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DFB5-628F-4C62-91C1-E7FF6505F810}"/>
              </a:ext>
            </a:extLst>
          </p:cNvPr>
          <p:cNvSpPr>
            <a:spLocks noGrp="1"/>
          </p:cNvSpPr>
          <p:nvPr>
            <p:ph type="title"/>
          </p:nvPr>
        </p:nvSpPr>
        <p:spPr/>
        <p:txBody>
          <a:bodyPr/>
          <a:lstStyle/>
          <a:p>
            <a:r>
              <a:rPr lang="en-US" dirty="0"/>
              <a:t>Power System Overvoltages</a:t>
            </a:r>
          </a:p>
        </p:txBody>
      </p:sp>
      <p:sp>
        <p:nvSpPr>
          <p:cNvPr id="3" name="Content Placeholder 2">
            <a:extLst>
              <a:ext uri="{FF2B5EF4-FFF2-40B4-BE49-F238E27FC236}">
                <a16:creationId xmlns:a16="http://schemas.microsoft.com/office/drawing/2014/main" id="{1CBB5F68-7CFE-44E1-B7AE-92D059EE15E7}"/>
              </a:ext>
            </a:extLst>
          </p:cNvPr>
          <p:cNvSpPr>
            <a:spLocks noGrp="1"/>
          </p:cNvSpPr>
          <p:nvPr>
            <p:ph idx="1"/>
          </p:nvPr>
        </p:nvSpPr>
        <p:spPr/>
        <p:txBody>
          <a:bodyPr/>
          <a:lstStyle/>
          <a:p>
            <a:r>
              <a:rPr lang="en-US" dirty="0"/>
              <a:t>Line switching can cause transient overvoltages</a:t>
            </a:r>
          </a:p>
          <a:p>
            <a:pPr lvl="1"/>
            <a:r>
              <a:rPr lang="en-US" dirty="0"/>
              <a:t>Resistors (200 to 800</a:t>
            </a:r>
            <a:r>
              <a:rPr lang="en-US" dirty="0">
                <a:latin typeface="Symbol" panose="05050102010706020507" pitchFamily="18" charset="2"/>
              </a:rPr>
              <a:t>W</a:t>
            </a:r>
            <a:r>
              <a:rPr lang="en-US" dirty="0"/>
              <a:t>) are preinserted in EHV circuit breakers to reduce over voltages, and subsequently shorted </a:t>
            </a:r>
          </a:p>
          <a:p>
            <a:r>
              <a:rPr lang="en-US" dirty="0"/>
              <a:t>Common overvoltage cause is lightning strikes</a:t>
            </a:r>
          </a:p>
          <a:p>
            <a:pPr lvl="1"/>
            <a:r>
              <a:rPr lang="en-US" dirty="0"/>
              <a:t>Lightning strikes themselves are quite fast, with rise times of 1 to 20 </a:t>
            </a:r>
            <a:r>
              <a:rPr lang="en-US" dirty="0">
                <a:latin typeface="Symbol" panose="05050102010706020507" pitchFamily="18" charset="2"/>
              </a:rPr>
              <a:t>m</a:t>
            </a:r>
            <a:r>
              <a:rPr lang="en-US" dirty="0"/>
              <a:t>s, with a falloff to ½ current within less than 100 </a:t>
            </a:r>
            <a:r>
              <a:rPr lang="en-US" dirty="0">
                <a:latin typeface="Symbol" panose="05050102010706020507" pitchFamily="18" charset="2"/>
              </a:rPr>
              <a:t>m</a:t>
            </a:r>
            <a:r>
              <a:rPr lang="en-US" dirty="0"/>
              <a:t>s</a:t>
            </a:r>
          </a:p>
          <a:p>
            <a:pPr lvl="1"/>
            <a:r>
              <a:rPr lang="en-US" dirty="0"/>
              <a:t>Peak current is usually less than 100kA</a:t>
            </a:r>
          </a:p>
          <a:p>
            <a:pPr lvl="1"/>
            <a:r>
              <a:rPr lang="en-US" dirty="0"/>
              <a:t>Shield wires above the transmission line greatly reduce the current that gets into the phase conductors</a:t>
            </a:r>
          </a:p>
          <a:p>
            <a:pPr lvl="1"/>
            <a:r>
              <a:rPr lang="en-US" dirty="0"/>
              <a:t>EMTP studies can show how these overvoltage propagate down the line </a:t>
            </a:r>
          </a:p>
        </p:txBody>
      </p:sp>
      <p:sp>
        <p:nvSpPr>
          <p:cNvPr id="5" name="Slide Number Placeholder 1">
            <a:extLst>
              <a:ext uri="{FF2B5EF4-FFF2-40B4-BE49-F238E27FC236}">
                <a16:creationId xmlns:a16="http://schemas.microsoft.com/office/drawing/2014/main" id="{ED082E52-60BE-9EA5-CEF6-42A1F7A0BC5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203358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2CD4-1B0A-48B8-8F7D-E6ACB45E285D}"/>
              </a:ext>
            </a:extLst>
          </p:cNvPr>
          <p:cNvSpPr>
            <a:spLocks noGrp="1"/>
          </p:cNvSpPr>
          <p:nvPr>
            <p:ph type="title"/>
          </p:nvPr>
        </p:nvSpPr>
        <p:spPr/>
        <p:txBody>
          <a:bodyPr/>
          <a:lstStyle/>
          <a:p>
            <a:r>
              <a:rPr lang="en-US" dirty="0"/>
              <a:t>Insulation Coordination</a:t>
            </a:r>
          </a:p>
        </p:txBody>
      </p:sp>
      <p:sp>
        <p:nvSpPr>
          <p:cNvPr id="3" name="Content Placeholder 2">
            <a:extLst>
              <a:ext uri="{FF2B5EF4-FFF2-40B4-BE49-F238E27FC236}">
                <a16:creationId xmlns:a16="http://schemas.microsoft.com/office/drawing/2014/main" id="{B254D7A2-A56B-4B12-B095-94DBA588DEC9}"/>
              </a:ext>
            </a:extLst>
          </p:cNvPr>
          <p:cNvSpPr>
            <a:spLocks noGrp="1"/>
          </p:cNvSpPr>
          <p:nvPr>
            <p:ph idx="1"/>
          </p:nvPr>
        </p:nvSpPr>
        <p:spPr/>
        <p:txBody>
          <a:bodyPr/>
          <a:lstStyle/>
          <a:p>
            <a:r>
              <a:rPr lang="en-US" dirty="0"/>
              <a:t>Insulation coordination is the process of correlating electric equipment insulation strength with expected overvoltages</a:t>
            </a:r>
          </a:p>
          <a:p>
            <a:r>
              <a:rPr lang="en-US" dirty="0"/>
              <a:t>The expected overvoltages are time-varying, with a peak value and a decay characteristic</a:t>
            </a:r>
          </a:p>
          <a:p>
            <a:r>
              <a:rPr lang="en-US" dirty="0"/>
              <a:t>Transformers are particularly vulnerable</a:t>
            </a:r>
          </a:p>
          <a:p>
            <a:r>
              <a:rPr lang="en-US" dirty="0"/>
              <a:t>Surge arrestors are placed in parallel (phase to ground) to cap the overvoltages</a:t>
            </a:r>
          </a:p>
          <a:p>
            <a:pPr lvl="1">
              <a:buFont typeface="Arial" panose="020B0604020202020204" pitchFamily="34" charset="0"/>
              <a:buChar char="•"/>
            </a:pPr>
            <a:r>
              <a:rPr lang="en-US" dirty="0"/>
              <a:t>They have high impedance during normal voltages, and low impedance during overvoltages; airgap devices have been common, though gapless designs are also used</a:t>
            </a:r>
          </a:p>
          <a:p>
            <a:pPr marL="0" indent="0">
              <a:buNone/>
            </a:pPr>
            <a:endParaRPr lang="en-US" dirty="0"/>
          </a:p>
        </p:txBody>
      </p:sp>
      <p:sp>
        <p:nvSpPr>
          <p:cNvPr id="5" name="Slide Number Placeholder 1">
            <a:extLst>
              <a:ext uri="{FF2B5EF4-FFF2-40B4-BE49-F238E27FC236}">
                <a16:creationId xmlns:a16="http://schemas.microsoft.com/office/drawing/2014/main" id="{ED082E52-60BE-9EA5-CEF6-42A1F7A0BC5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1555416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0701-2D49-46FA-BB18-CE0402C641C2}"/>
              </a:ext>
            </a:extLst>
          </p:cNvPr>
          <p:cNvSpPr>
            <a:spLocks noGrp="1"/>
          </p:cNvSpPr>
          <p:nvPr>
            <p:ph type="title"/>
          </p:nvPr>
        </p:nvSpPr>
        <p:spPr/>
        <p:txBody>
          <a:bodyPr/>
          <a:lstStyle/>
          <a:p>
            <a:r>
              <a:rPr lang="en-US" dirty="0"/>
              <a:t>Stability Simulation Overview</a:t>
            </a:r>
          </a:p>
        </p:txBody>
      </p:sp>
      <p:sp>
        <p:nvSpPr>
          <p:cNvPr id="3" name="Content Placeholder 2">
            <a:extLst>
              <a:ext uri="{FF2B5EF4-FFF2-40B4-BE49-F238E27FC236}">
                <a16:creationId xmlns:a16="http://schemas.microsoft.com/office/drawing/2014/main" id="{353716A9-CE04-4538-922B-D839B0F46354}"/>
              </a:ext>
            </a:extLst>
          </p:cNvPr>
          <p:cNvSpPr>
            <a:spLocks noGrp="1"/>
          </p:cNvSpPr>
          <p:nvPr>
            <p:ph idx="1"/>
          </p:nvPr>
        </p:nvSpPr>
        <p:spPr/>
        <p:txBody>
          <a:bodyPr/>
          <a:lstStyle/>
          <a:p>
            <a:r>
              <a:rPr lang="en-US" dirty="0"/>
              <a:t>In next several lectures we'll be deriving models used primarily in time-domain stability analysis (covering from cycles to dozens of seconds)</a:t>
            </a:r>
          </a:p>
          <a:p>
            <a:r>
              <a:rPr lang="en-US" dirty="0"/>
              <a:t>Goal is to provide a good understanding of 1) the theoretical foundations, 2) applications and 3) some familiarity the commercial packages</a:t>
            </a:r>
          </a:p>
          <a:p>
            <a:r>
              <a:rPr lang="en-US" dirty="0"/>
              <a:t>Next several slides provide an overview using PowerWorld Simulator</a:t>
            </a:r>
          </a:p>
          <a:p>
            <a:pPr lvl="1"/>
            <a:r>
              <a:rPr lang="en-US" dirty="0"/>
              <a:t>Learning by doing!</a:t>
            </a:r>
          </a:p>
          <a:p>
            <a:r>
              <a:rPr lang="en-US" dirty="0"/>
              <a:t>Background on modeling power systems is given in my 460 or 615 slides, both of which can be accessed from my website</a:t>
            </a:r>
          </a:p>
          <a:p>
            <a:pPr lvl="1"/>
            <a:r>
              <a:rPr lang="en-US" dirty="0"/>
              <a:t>https://overbye.engr.tamu.edu/course-2/</a:t>
            </a:r>
          </a:p>
          <a:p>
            <a:pPr marL="0" indent="0">
              <a:buNone/>
            </a:pPr>
            <a:endParaRPr lang="en-US" dirty="0"/>
          </a:p>
        </p:txBody>
      </p:sp>
      <p:sp>
        <p:nvSpPr>
          <p:cNvPr id="5" name="Slide Number Placeholder 1">
            <a:extLst>
              <a:ext uri="{FF2B5EF4-FFF2-40B4-BE49-F238E27FC236}">
                <a16:creationId xmlns:a16="http://schemas.microsoft.com/office/drawing/2014/main" id="{ED082E52-60BE-9EA5-CEF6-42A1F7A0BC5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165784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Start reading Chapters 3 </a:t>
            </a:r>
          </a:p>
          <a:p>
            <a:r>
              <a:rPr lang="en-US" dirty="0"/>
              <a:t>Homework 1 is due on Thursday September 7</a:t>
            </a:r>
          </a:p>
          <a:p>
            <a:endParaRPr lang="en-US" dirty="0"/>
          </a:p>
          <a:p>
            <a:endParaRPr lang="en-US" dirty="0"/>
          </a:p>
        </p:txBody>
      </p:sp>
      <p:sp>
        <p:nvSpPr>
          <p:cNvPr id="5" name="Slide Number Placeholder 1">
            <a:extLst>
              <a:ext uri="{FF2B5EF4-FFF2-40B4-BE49-F238E27FC236}">
                <a16:creationId xmlns:a16="http://schemas.microsoft.com/office/drawing/2014/main" id="{1B7F48EE-A56A-B23A-71F6-6C4F8B01C9F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a:t>
            </a:fld>
            <a:endParaRPr lang="en-US" sz="2000" dirty="0">
              <a:solidFill>
                <a:srgbClr val="1E0000"/>
              </a:solidFill>
            </a:endParaRPr>
          </a:p>
        </p:txBody>
      </p:sp>
    </p:spTree>
    <p:extLst>
      <p:ext uri="{BB962C8B-B14F-4D97-AF65-F5344CB8AC3E}">
        <p14:creationId xmlns:p14="http://schemas.microsoft.com/office/powerpoint/2010/main" val="2719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9CB-7086-46D8-B77F-FA0D68D5B7B5}"/>
              </a:ext>
            </a:extLst>
          </p:cNvPr>
          <p:cNvSpPr>
            <a:spLocks noGrp="1"/>
          </p:cNvSpPr>
          <p:nvPr>
            <p:ph type="title"/>
          </p:nvPr>
        </p:nvSpPr>
        <p:spPr/>
        <p:txBody>
          <a:bodyPr/>
          <a:lstStyle/>
          <a:p>
            <a:r>
              <a:rPr lang="en-US" dirty="0"/>
              <a:t>PowerWorld Simulator</a:t>
            </a:r>
          </a:p>
        </p:txBody>
      </p:sp>
      <p:sp>
        <p:nvSpPr>
          <p:cNvPr id="3" name="Content Placeholder 2">
            <a:extLst>
              <a:ext uri="{FF2B5EF4-FFF2-40B4-BE49-F238E27FC236}">
                <a16:creationId xmlns:a16="http://schemas.microsoft.com/office/drawing/2014/main" id="{BB708128-6D35-4695-BEED-ABA7D4F2EDE1}"/>
              </a:ext>
            </a:extLst>
          </p:cNvPr>
          <p:cNvSpPr>
            <a:spLocks noGrp="1"/>
          </p:cNvSpPr>
          <p:nvPr>
            <p:ph idx="1"/>
          </p:nvPr>
        </p:nvSpPr>
        <p:spPr>
          <a:xfrm>
            <a:off x="457200" y="1280160"/>
            <a:ext cx="11658600" cy="3733800"/>
          </a:xfrm>
        </p:spPr>
        <p:txBody>
          <a:bodyPr/>
          <a:lstStyle/>
          <a:p>
            <a:r>
              <a:rPr lang="en-US" dirty="0"/>
              <a:t>Class will make extensive use of PowerWorld Simulator.  If you do not have a copy of v23, the free 42 bus student version is available for download at http://www.powerworld.com/gloveroverbyesarma</a:t>
            </a:r>
          </a:p>
          <a:p>
            <a:r>
              <a:rPr lang="en-US" dirty="0"/>
              <a:t>Start getting familiar with this package, particularly the power flow basics.  Stability aspects will be covered in class</a:t>
            </a:r>
          </a:p>
          <a:p>
            <a:r>
              <a:rPr lang="en-US" dirty="0"/>
              <a:t>  Free training material is available at	</a:t>
            </a:r>
            <a:r>
              <a:rPr lang="en-US" dirty="0">
                <a:hlinkClick r:id="rId2"/>
              </a:rPr>
              <a:t>http://www.powerworld.com/training/online-training</a:t>
            </a:r>
            <a:endParaRPr lang="en-US" dirty="0"/>
          </a:p>
          <a:p>
            <a:endParaRPr lang="en-US" dirty="0"/>
          </a:p>
          <a:p>
            <a:endParaRPr lang="en-US" dirty="0"/>
          </a:p>
        </p:txBody>
      </p:sp>
      <p:sp>
        <p:nvSpPr>
          <p:cNvPr id="4" name="Slide Number Placeholder 1">
            <a:extLst>
              <a:ext uri="{FF2B5EF4-FFF2-40B4-BE49-F238E27FC236}">
                <a16:creationId xmlns:a16="http://schemas.microsoft.com/office/drawing/2014/main" id="{954D6E0D-5CCA-5F97-D165-C3B89D0FD961}"/>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121317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C6D1-4A10-E8C3-3618-D34FC97AA9DB}"/>
              </a:ext>
            </a:extLst>
          </p:cNvPr>
          <p:cNvSpPr>
            <a:spLocks noGrp="1"/>
          </p:cNvSpPr>
          <p:nvPr>
            <p:ph type="title"/>
          </p:nvPr>
        </p:nvSpPr>
        <p:spPr/>
        <p:txBody>
          <a:bodyPr/>
          <a:lstStyle/>
          <a:p>
            <a:r>
              <a:rPr lang="en-US" dirty="0"/>
              <a:t>PowerWorld Simulator History</a:t>
            </a:r>
          </a:p>
        </p:txBody>
      </p:sp>
      <p:sp>
        <p:nvSpPr>
          <p:cNvPr id="3" name="Content Placeholder 2">
            <a:extLst>
              <a:ext uri="{FF2B5EF4-FFF2-40B4-BE49-F238E27FC236}">
                <a16:creationId xmlns:a16="http://schemas.microsoft.com/office/drawing/2014/main" id="{6E606742-358D-D927-4846-C068128EDAA1}"/>
              </a:ext>
            </a:extLst>
          </p:cNvPr>
          <p:cNvSpPr>
            <a:spLocks noGrp="1"/>
          </p:cNvSpPr>
          <p:nvPr>
            <p:ph idx="1"/>
          </p:nvPr>
        </p:nvSpPr>
        <p:spPr>
          <a:xfrm>
            <a:off x="457200" y="1280160"/>
            <a:ext cx="11658600" cy="3733800"/>
          </a:xfrm>
        </p:spPr>
        <p:txBody>
          <a:bodyPr/>
          <a:lstStyle/>
          <a:p>
            <a:r>
              <a:rPr lang="en-US" dirty="0"/>
              <a:t>I started developing the power flow code that would become PowerWorld in 1987 on an 8088 computer with 128 kB of RAM and a 360 KB floppy drive, later also with a 3.5 inch 720 KB floppy drive  </a:t>
            </a:r>
          </a:p>
          <a:p>
            <a:pPr lvl="1"/>
            <a:r>
              <a:rPr lang="en-US" dirty="0"/>
              <a:t>I improved this code throughout graduate school </a:t>
            </a:r>
          </a:p>
          <a:p>
            <a:pPr lvl="1"/>
            <a:r>
              <a:rPr lang="en-US" dirty="0"/>
              <a:t>I also developed windows code for a power system dynamics short course in 1993</a:t>
            </a:r>
          </a:p>
          <a:p>
            <a:r>
              <a:rPr lang="en-US" dirty="0"/>
              <a:t>PowerWorld was born in 1994 through the merging of these two code sets, originally to teach power system operators to utility industry non-technicals.</a:t>
            </a:r>
          </a:p>
          <a:p>
            <a:r>
              <a:rPr lang="en-US" dirty="0"/>
              <a:t>PowerWorld as a company was formed in 1996; the first commercial version was 4.0; current release is Version is 23</a:t>
            </a:r>
          </a:p>
          <a:p>
            <a:r>
              <a:rPr lang="en-US" dirty="0"/>
              <a:t>The goal of PowerWorld Simulator (Simulator) is to make power system analysis as easy as possible</a:t>
            </a:r>
          </a:p>
          <a:p>
            <a:endParaRPr lang="en-US" dirty="0"/>
          </a:p>
        </p:txBody>
      </p:sp>
      <p:sp>
        <p:nvSpPr>
          <p:cNvPr id="4" name="Slide Number Placeholder 1">
            <a:extLst>
              <a:ext uri="{FF2B5EF4-FFF2-40B4-BE49-F238E27FC236}">
                <a16:creationId xmlns:a16="http://schemas.microsoft.com/office/drawing/2014/main" id="{4A575249-EE81-4C68-7FFA-FEAE5725AA0F}"/>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59470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7AFE-59FA-9AF4-C61D-C7224B7B4853}"/>
              </a:ext>
            </a:extLst>
          </p:cNvPr>
          <p:cNvSpPr>
            <a:spLocks noGrp="1"/>
          </p:cNvSpPr>
          <p:nvPr>
            <p:ph type="title"/>
          </p:nvPr>
        </p:nvSpPr>
        <p:spPr/>
        <p:txBody>
          <a:bodyPr/>
          <a:lstStyle/>
          <a:p>
            <a:r>
              <a:rPr lang="en-US" dirty="0"/>
              <a:t>Power Flow and Dynamics Introduction</a:t>
            </a:r>
          </a:p>
        </p:txBody>
      </p:sp>
      <p:sp>
        <p:nvSpPr>
          <p:cNvPr id="3" name="Content Placeholder 2">
            <a:extLst>
              <a:ext uri="{FF2B5EF4-FFF2-40B4-BE49-F238E27FC236}">
                <a16:creationId xmlns:a16="http://schemas.microsoft.com/office/drawing/2014/main" id="{5DB37865-D8AD-59C6-9ABF-0116CF254058}"/>
              </a:ext>
            </a:extLst>
          </p:cNvPr>
          <p:cNvSpPr>
            <a:spLocks noGrp="1"/>
          </p:cNvSpPr>
          <p:nvPr>
            <p:ph idx="1"/>
          </p:nvPr>
        </p:nvSpPr>
        <p:spPr/>
        <p:txBody>
          <a:bodyPr/>
          <a:lstStyle/>
          <a:p>
            <a:r>
              <a:rPr lang="en-US" altLang="en-US" dirty="0"/>
              <a:t>The most common power system analysis tool is the power flow (also known as the load flow) with digital algorithms dating back to the 1950’s </a:t>
            </a:r>
          </a:p>
          <a:p>
            <a:pPr lvl="1"/>
            <a:r>
              <a:rPr lang="en-US" altLang="en-US" dirty="0"/>
              <a:t>Power flow tells how the power flows in a network assuming a balanced three-phase system (known as positive sequence)</a:t>
            </a:r>
          </a:p>
          <a:p>
            <a:pPr lvl="1"/>
            <a:r>
              <a:rPr lang="en-US" altLang="en-US" dirty="0"/>
              <a:t>It is also used to calculate all bus (node) voltages and all currents</a:t>
            </a:r>
          </a:p>
          <a:p>
            <a:pPr lvl="1"/>
            <a:r>
              <a:rPr lang="en-US" altLang="en-US" dirty="0"/>
              <a:t>Power flow is a steady-state analysis tool</a:t>
            </a:r>
          </a:p>
          <a:p>
            <a:r>
              <a:rPr lang="en-US" altLang="en-US" dirty="0"/>
              <a:t>Due to constant power models the power flow is a nonlinear analysis technique</a:t>
            </a:r>
          </a:p>
          <a:p>
            <a:r>
              <a:rPr lang="en-US" dirty="0"/>
              <a:t>A nice history of the power flow is given in an insert by Alvarado and Thomas in T.J. Overbye, J.D. Weber, “Visualizing the Electric Grid,” </a:t>
            </a:r>
            <a:r>
              <a:rPr lang="en-US" i="1" dirty="0"/>
              <a:t>IEEE Spectrum</a:t>
            </a:r>
            <a:r>
              <a:rPr lang="en-US" dirty="0"/>
              <a:t>, Feb 2001</a:t>
            </a:r>
            <a:endParaRPr lang="en-US" altLang="en-US" dirty="0"/>
          </a:p>
          <a:p>
            <a:r>
              <a:rPr lang="en-US" altLang="en-US" dirty="0"/>
              <a:t>Power flow is used to initialize dynamic simulations</a:t>
            </a:r>
          </a:p>
          <a:p>
            <a:endParaRPr lang="en-US" dirty="0"/>
          </a:p>
        </p:txBody>
      </p:sp>
      <p:sp>
        <p:nvSpPr>
          <p:cNvPr id="4" name="Slide Number Placeholder 1">
            <a:extLst>
              <a:ext uri="{FF2B5EF4-FFF2-40B4-BE49-F238E27FC236}">
                <a16:creationId xmlns:a16="http://schemas.microsoft.com/office/drawing/2014/main" id="{23699260-2255-C08C-048D-DEF6C66DCC92}"/>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184719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93DC-EE36-1E7D-9650-2698FDD32CD1}"/>
              </a:ext>
            </a:extLst>
          </p:cNvPr>
          <p:cNvSpPr>
            <a:spLocks noGrp="1"/>
          </p:cNvSpPr>
          <p:nvPr>
            <p:ph type="title"/>
          </p:nvPr>
        </p:nvSpPr>
        <p:spPr/>
        <p:txBody>
          <a:bodyPr/>
          <a:lstStyle/>
          <a:p>
            <a:r>
              <a:rPr lang="en-US" dirty="0"/>
              <a:t>Newton-Raphson Power Flow Algorithm</a:t>
            </a:r>
          </a:p>
        </p:txBody>
      </p:sp>
      <p:sp>
        <p:nvSpPr>
          <p:cNvPr id="3" name="Content Placeholder 2">
            <a:extLst>
              <a:ext uri="{FF2B5EF4-FFF2-40B4-BE49-F238E27FC236}">
                <a16:creationId xmlns:a16="http://schemas.microsoft.com/office/drawing/2014/main" id="{2BC2E1E0-0533-120A-D4F0-C63FE9AA84A9}"/>
              </a:ext>
            </a:extLst>
          </p:cNvPr>
          <p:cNvSpPr>
            <a:spLocks noGrp="1"/>
          </p:cNvSpPr>
          <p:nvPr>
            <p:ph idx="1"/>
          </p:nvPr>
        </p:nvSpPr>
        <p:spPr/>
        <p:txBody>
          <a:bodyPr/>
          <a:lstStyle/>
          <a:p>
            <a:r>
              <a:rPr lang="en-US" dirty="0"/>
              <a:t>Most common technique for solving the power flow problem is to use the Newton-Raphson algorithm</a:t>
            </a:r>
          </a:p>
          <a:p>
            <a:pPr lvl="1"/>
            <a:r>
              <a:rPr lang="en-US" dirty="0"/>
              <a:t>Classic paper is W.F. Tinney and C.E. Hart, “Power Flow Solution by Newton’s Method,” </a:t>
            </a:r>
            <a:r>
              <a:rPr lang="en-US" i="1" dirty="0"/>
              <a:t>IEEE Power App System</a:t>
            </a:r>
            <a:r>
              <a:rPr lang="en-US" dirty="0"/>
              <a:t>, Nov 1967</a:t>
            </a:r>
            <a:endParaRPr lang="en-US" altLang="en-US" dirty="0"/>
          </a:p>
          <a:p>
            <a:pPr lvl="1"/>
            <a:endParaRPr lang="en-US" dirty="0"/>
          </a:p>
          <a:p>
            <a:endParaRPr lang="en-US" dirty="0"/>
          </a:p>
          <a:p>
            <a:endParaRPr lang="en-US" dirty="0"/>
          </a:p>
          <a:p>
            <a:r>
              <a:rPr lang="en-US" dirty="0"/>
              <a:t>Key idea behind Newton-Raphson is to use sequential linearization</a:t>
            </a:r>
          </a:p>
          <a:p>
            <a:r>
              <a:rPr lang="en-US" dirty="0"/>
              <a:t>In the power flow </a:t>
            </a:r>
            <a:r>
              <a:rPr lang="en-US" b="1" dirty="0"/>
              <a:t>f</a:t>
            </a:r>
            <a:r>
              <a:rPr lang="en-US" dirty="0"/>
              <a:t> is the power balance equations and </a:t>
            </a:r>
            <a:r>
              <a:rPr lang="en-US" b="1" dirty="0"/>
              <a:t>x</a:t>
            </a:r>
            <a:r>
              <a:rPr lang="en-US" dirty="0"/>
              <a:t> is the voltage angles and magnitudes</a:t>
            </a:r>
          </a:p>
          <a:p>
            <a:endParaRPr lang="en-US" dirty="0"/>
          </a:p>
        </p:txBody>
      </p:sp>
      <p:graphicFrame>
        <p:nvGraphicFramePr>
          <p:cNvPr id="4" name="Object 3">
            <a:extLst>
              <a:ext uri="{FF2B5EF4-FFF2-40B4-BE49-F238E27FC236}">
                <a16:creationId xmlns:a16="http://schemas.microsoft.com/office/drawing/2014/main" id="{87FAABFE-07F8-276D-0728-1DE78D00B7CB}"/>
              </a:ext>
            </a:extLst>
          </p:cNvPr>
          <p:cNvGraphicFramePr>
            <a:graphicFrameLocks noChangeAspect="1"/>
          </p:cNvGraphicFramePr>
          <p:nvPr>
            <p:extLst>
              <p:ext uri="{D42A27DB-BD31-4B8C-83A1-F6EECF244321}">
                <p14:modId xmlns:p14="http://schemas.microsoft.com/office/powerpoint/2010/main" val="877417631"/>
              </p:ext>
            </p:extLst>
          </p:nvPr>
        </p:nvGraphicFramePr>
        <p:xfrm>
          <a:off x="1219200" y="3276600"/>
          <a:ext cx="6477000" cy="914400"/>
        </p:xfrm>
        <a:graphic>
          <a:graphicData uri="http://schemas.openxmlformats.org/presentationml/2006/ole">
            <mc:AlternateContent xmlns:mc="http://schemas.openxmlformats.org/markup-compatibility/2006">
              <mc:Choice xmlns:v="urn:schemas-microsoft-com:vml" Requires="v">
                <p:oleObj name="Equation" r:id="rId2" imgW="6476760" imgH="914400" progId="Equation.DSMT4">
                  <p:embed/>
                </p:oleObj>
              </mc:Choice>
              <mc:Fallback>
                <p:oleObj name="Equation" r:id="rId2" imgW="6476760" imgH="9144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76600"/>
                        <a:ext cx="6477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a:extLst>
              <a:ext uri="{FF2B5EF4-FFF2-40B4-BE49-F238E27FC236}">
                <a16:creationId xmlns:a16="http://schemas.microsoft.com/office/drawing/2014/main" id="{D2939BF5-57EF-72BC-CF40-785A015C9CE3}"/>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1095450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C89B-1303-D8F7-1B3B-71B796B77E14}"/>
              </a:ext>
            </a:extLst>
          </p:cNvPr>
          <p:cNvSpPr>
            <a:spLocks noGrp="1"/>
          </p:cNvSpPr>
          <p:nvPr>
            <p:ph type="title"/>
          </p:nvPr>
        </p:nvSpPr>
        <p:spPr/>
        <p:txBody>
          <a:bodyPr/>
          <a:lstStyle/>
          <a:p>
            <a:r>
              <a:rPr lang="en-US" dirty="0"/>
              <a:t>Power Balance Equations at Bus i</a:t>
            </a:r>
          </a:p>
        </p:txBody>
      </p:sp>
      <p:sp>
        <p:nvSpPr>
          <p:cNvPr id="3" name="Content Placeholder 2">
            <a:extLst>
              <a:ext uri="{FF2B5EF4-FFF2-40B4-BE49-F238E27FC236}">
                <a16:creationId xmlns:a16="http://schemas.microsoft.com/office/drawing/2014/main" id="{5AA8C8D9-31E1-DEFA-5DA5-C9B9BDBB2BB7}"/>
              </a:ext>
            </a:extLst>
          </p:cNvPr>
          <p:cNvSpPr>
            <a:spLocks noGrp="1"/>
          </p:cNvSpPr>
          <p:nvPr>
            <p:ph idx="1"/>
          </p:nvPr>
        </p:nvSpPr>
        <p:spPr/>
        <p:txBody>
          <a:bodyPr/>
          <a:lstStyle/>
          <a:p>
            <a:r>
              <a:rPr lang="en-US" dirty="0"/>
              <a:t>The power balance equations are used to specify that at every bus in a grid, the sum of the power into the bus must be zero</a:t>
            </a:r>
          </a:p>
        </p:txBody>
      </p:sp>
      <p:graphicFrame>
        <p:nvGraphicFramePr>
          <p:cNvPr id="4" name="Object 3">
            <a:extLst>
              <a:ext uri="{FF2B5EF4-FFF2-40B4-BE49-F238E27FC236}">
                <a16:creationId xmlns:a16="http://schemas.microsoft.com/office/drawing/2014/main" id="{BD1E9FBE-DE97-EEBB-8B80-103EFBF64739}"/>
              </a:ext>
            </a:extLst>
          </p:cNvPr>
          <p:cNvGraphicFramePr>
            <a:graphicFrameLocks noChangeAspect="1"/>
          </p:cNvGraphicFramePr>
          <p:nvPr>
            <p:extLst>
              <p:ext uri="{D42A27DB-BD31-4B8C-83A1-F6EECF244321}">
                <p14:modId xmlns:p14="http://schemas.microsoft.com/office/powerpoint/2010/main" val="4156010589"/>
              </p:ext>
            </p:extLst>
          </p:nvPr>
        </p:nvGraphicFramePr>
        <p:xfrm>
          <a:off x="990600" y="2209800"/>
          <a:ext cx="7086600" cy="4323055"/>
        </p:xfrm>
        <a:graphic>
          <a:graphicData uri="http://schemas.openxmlformats.org/presentationml/2006/ole">
            <mc:AlternateContent xmlns:mc="http://schemas.openxmlformats.org/markup-compatibility/2006">
              <mc:Choice xmlns:v="urn:schemas-microsoft-com:vml" Requires="v">
                <p:oleObj name="Equation" r:id="rId2" imgW="7848360" imgH="4787640" progId="Equation.DSMT4">
                  <p:embed/>
                </p:oleObj>
              </mc:Choice>
              <mc:Fallback>
                <p:oleObj name="Equation" r:id="rId2" imgW="7848360" imgH="478764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086600" cy="4323055"/>
                      </a:xfrm>
                      <a:prstGeom prst="rect">
                        <a:avLst/>
                      </a:prstGeom>
                      <a:noFill/>
                      <a:ln>
                        <a:noFill/>
                      </a:ln>
                      <a:effectLst/>
                    </p:spPr>
                  </p:pic>
                </p:oleObj>
              </mc:Fallback>
            </mc:AlternateContent>
          </a:graphicData>
        </a:graphic>
      </p:graphicFrame>
      <p:sp>
        <p:nvSpPr>
          <p:cNvPr id="5" name="Slide Number Placeholder 1">
            <a:extLst>
              <a:ext uri="{FF2B5EF4-FFF2-40B4-BE49-F238E27FC236}">
                <a16:creationId xmlns:a16="http://schemas.microsoft.com/office/drawing/2014/main" id="{828003B3-4119-7CDC-4C4E-5E2DEEF5910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3943074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A772-DBDA-D72F-1FFF-DFE768D0E6FF}"/>
              </a:ext>
            </a:extLst>
          </p:cNvPr>
          <p:cNvSpPr>
            <a:spLocks noGrp="1"/>
          </p:cNvSpPr>
          <p:nvPr>
            <p:ph type="title"/>
          </p:nvPr>
        </p:nvSpPr>
        <p:spPr/>
        <p:txBody>
          <a:bodyPr/>
          <a:lstStyle/>
          <a:p>
            <a:r>
              <a:rPr lang="en-US" dirty="0"/>
              <a:t>Per Unit Calculations</a:t>
            </a:r>
          </a:p>
        </p:txBody>
      </p:sp>
      <p:sp>
        <p:nvSpPr>
          <p:cNvPr id="3" name="Content Placeholder 2">
            <a:extLst>
              <a:ext uri="{FF2B5EF4-FFF2-40B4-BE49-F238E27FC236}">
                <a16:creationId xmlns:a16="http://schemas.microsoft.com/office/drawing/2014/main" id="{8881930C-5382-32DE-8BB3-44DB55D387B6}"/>
              </a:ext>
            </a:extLst>
          </p:cNvPr>
          <p:cNvSpPr>
            <a:spLocks noGrp="1"/>
          </p:cNvSpPr>
          <p:nvPr>
            <p:ph idx="1"/>
          </p:nvPr>
        </p:nvSpPr>
        <p:spPr/>
        <p:txBody>
          <a:bodyPr/>
          <a:lstStyle/>
          <a:p>
            <a:r>
              <a:rPr lang="en-US" dirty="0"/>
              <a:t>A key problem in analyzing power systems is the large number of transformers.  </a:t>
            </a:r>
          </a:p>
          <a:p>
            <a:pPr lvl="1"/>
            <a:r>
              <a:rPr lang="en-US" dirty="0"/>
              <a:t>It would be very difficult to continually have to refer impedances to the different sides of the transformers</a:t>
            </a:r>
          </a:p>
          <a:p>
            <a:r>
              <a:rPr lang="en-US" dirty="0"/>
              <a:t>This problem is avoided by a normalization of all variables.</a:t>
            </a:r>
          </a:p>
          <a:p>
            <a:r>
              <a:rPr lang="en-US" dirty="0"/>
              <a:t>This normalization is known as per unit analysis</a:t>
            </a:r>
            <a:br>
              <a:rPr lang="en-US" dirty="0"/>
            </a:br>
            <a:br>
              <a:rPr lang="en-US" dirty="0"/>
            </a:br>
            <a:br>
              <a:rPr lang="en-US" dirty="0"/>
            </a:br>
            <a:endParaRPr lang="en-US" dirty="0"/>
          </a:p>
          <a:p>
            <a:r>
              <a:rPr lang="en-US" dirty="0"/>
              <a:t>Power engineers using give voltages in per unit (e.g., 1.02 per unit [pu], as opposed to the actual voltage</a:t>
            </a:r>
          </a:p>
          <a:p>
            <a:endParaRPr lang="en-US" dirty="0"/>
          </a:p>
        </p:txBody>
      </p:sp>
      <p:graphicFrame>
        <p:nvGraphicFramePr>
          <p:cNvPr id="4" name="Object 3">
            <a:extLst>
              <a:ext uri="{FF2B5EF4-FFF2-40B4-BE49-F238E27FC236}">
                <a16:creationId xmlns:a16="http://schemas.microsoft.com/office/drawing/2014/main" id="{9411BD06-A988-855D-9E93-774BF2FE41C8}"/>
              </a:ext>
            </a:extLst>
          </p:cNvPr>
          <p:cNvGraphicFramePr>
            <a:graphicFrameLocks noChangeAspect="1"/>
          </p:cNvGraphicFramePr>
          <p:nvPr>
            <p:extLst>
              <p:ext uri="{D42A27DB-BD31-4B8C-83A1-F6EECF244321}">
                <p14:modId xmlns:p14="http://schemas.microsoft.com/office/powerpoint/2010/main" val="2533946621"/>
              </p:ext>
            </p:extLst>
          </p:nvPr>
        </p:nvGraphicFramePr>
        <p:xfrm>
          <a:off x="1066800" y="4229741"/>
          <a:ext cx="6400800" cy="901700"/>
        </p:xfrm>
        <a:graphic>
          <a:graphicData uri="http://schemas.openxmlformats.org/presentationml/2006/ole">
            <mc:AlternateContent xmlns:mc="http://schemas.openxmlformats.org/markup-compatibility/2006">
              <mc:Choice xmlns:v="urn:schemas-microsoft-com:vml" Requires="v">
                <p:oleObj name="Equation" r:id="rId2" imgW="6400800" imgH="901700" progId="Equation.DSMT4">
                  <p:embed/>
                </p:oleObj>
              </mc:Choice>
              <mc:Fallback>
                <p:oleObj name="Equation" r:id="rId2" imgW="6400800" imgH="9017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229741"/>
                        <a:ext cx="640080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a:extLst>
              <a:ext uri="{FF2B5EF4-FFF2-40B4-BE49-F238E27FC236}">
                <a16:creationId xmlns:a16="http://schemas.microsoft.com/office/drawing/2014/main" id="{DAF8ABDE-375F-C5D7-D1E8-F67D850047AA}"/>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301771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BB46-DFB0-81CE-E0F9-3D521D72F438}"/>
              </a:ext>
            </a:extLst>
          </p:cNvPr>
          <p:cNvSpPr>
            <a:spLocks noGrp="1"/>
          </p:cNvSpPr>
          <p:nvPr>
            <p:ph type="title"/>
          </p:nvPr>
        </p:nvSpPr>
        <p:spPr/>
        <p:txBody>
          <a:bodyPr/>
          <a:lstStyle/>
          <a:p>
            <a:r>
              <a:rPr lang="en-US" dirty="0"/>
              <a:t>Power Flow Example in PowerWorld Simulator </a:t>
            </a:r>
          </a:p>
        </p:txBody>
      </p:sp>
      <p:sp>
        <p:nvSpPr>
          <p:cNvPr id="3" name="Content Placeholder 2">
            <a:extLst>
              <a:ext uri="{FF2B5EF4-FFF2-40B4-BE49-F238E27FC236}">
                <a16:creationId xmlns:a16="http://schemas.microsoft.com/office/drawing/2014/main" id="{148E0C91-234C-642D-D1DE-D050E591FA3D}"/>
              </a:ext>
            </a:extLst>
          </p:cNvPr>
          <p:cNvSpPr>
            <a:spLocks noGrp="1"/>
          </p:cNvSpPr>
          <p:nvPr>
            <p:ph idx="1"/>
          </p:nvPr>
        </p:nvSpPr>
        <p:spPr>
          <a:xfrm>
            <a:off x="457200" y="1280160"/>
            <a:ext cx="11297920" cy="1158240"/>
          </a:xfrm>
        </p:spPr>
        <p:txBody>
          <a:bodyPr/>
          <a:lstStyle/>
          <a:p>
            <a:r>
              <a:rPr lang="en-US" dirty="0"/>
              <a:t>The power flow concepts can be illustrated using a 37 bus grid</a:t>
            </a:r>
          </a:p>
          <a:p>
            <a:r>
              <a:rPr lang="en-US" dirty="0"/>
              <a:t>In PowerWorld Simulator are two main types of files: *.pwb files define the power grid model, and </a:t>
            </a:r>
            <a:br>
              <a:rPr lang="en-US" dirty="0"/>
            </a:br>
            <a:r>
              <a:rPr lang="en-US" dirty="0"/>
              <a:t>*.pwd files contain the display files</a:t>
            </a:r>
          </a:p>
          <a:p>
            <a:r>
              <a:rPr lang="en-US" dirty="0"/>
              <a:t>It has two main operating modes: </a:t>
            </a:r>
            <a:br>
              <a:rPr lang="en-US" dirty="0"/>
            </a:br>
            <a:r>
              <a:rPr lang="en-US" dirty="0"/>
              <a:t>Run Mode and Edit Mode; </a:t>
            </a:r>
            <a:br>
              <a:rPr lang="en-US" dirty="0"/>
            </a:br>
            <a:r>
              <a:rPr lang="en-US" dirty="0"/>
              <a:t>most 667 activities will use the </a:t>
            </a:r>
            <a:br>
              <a:rPr lang="en-US" dirty="0"/>
            </a:br>
            <a:r>
              <a:rPr lang="en-US" dirty="0"/>
              <a:t>Run Mode</a:t>
            </a:r>
          </a:p>
          <a:p>
            <a:r>
              <a:rPr lang="en-US" dirty="0"/>
              <a:t>Demo starts by opening case </a:t>
            </a:r>
            <a:br>
              <a:rPr lang="en-US" dirty="0"/>
            </a:br>
            <a:r>
              <a:rPr lang="en-US" dirty="0"/>
              <a:t>AGL_Bus37_PowerFlow</a:t>
            </a:r>
          </a:p>
        </p:txBody>
      </p:sp>
      <p:pic>
        <p:nvPicPr>
          <p:cNvPr id="4" name="Picture 3">
            <a:extLst>
              <a:ext uri="{FF2B5EF4-FFF2-40B4-BE49-F238E27FC236}">
                <a16:creationId xmlns:a16="http://schemas.microsoft.com/office/drawing/2014/main" id="{DACB9D49-F0FB-6BEC-8F68-DB269B70ADB6}"/>
              </a:ext>
            </a:extLst>
          </p:cNvPr>
          <p:cNvPicPr>
            <a:picLocks noChangeAspect="1"/>
          </p:cNvPicPr>
          <p:nvPr/>
        </p:nvPicPr>
        <p:blipFill>
          <a:blip r:embed="rId2"/>
          <a:stretch>
            <a:fillRect/>
          </a:stretch>
        </p:blipFill>
        <p:spPr>
          <a:xfrm>
            <a:off x="6324600" y="2321608"/>
            <a:ext cx="5562600" cy="4195986"/>
          </a:xfrm>
          <a:prstGeom prst="rect">
            <a:avLst/>
          </a:prstGeom>
        </p:spPr>
      </p:pic>
      <p:sp>
        <p:nvSpPr>
          <p:cNvPr id="5" name="Slide Number Placeholder 1">
            <a:extLst>
              <a:ext uri="{FF2B5EF4-FFF2-40B4-BE49-F238E27FC236}">
                <a16:creationId xmlns:a16="http://schemas.microsoft.com/office/drawing/2014/main" id="{1903DCBA-56ED-CD01-9D3F-02D137CC9A5A}"/>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114136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D30C-5C2F-EFCE-0526-D488DDCFA166}"/>
              </a:ext>
            </a:extLst>
          </p:cNvPr>
          <p:cNvSpPr>
            <a:spLocks noGrp="1"/>
          </p:cNvSpPr>
          <p:nvPr>
            <p:ph type="title"/>
          </p:nvPr>
        </p:nvSpPr>
        <p:spPr/>
        <p:txBody>
          <a:bodyPr/>
          <a:lstStyle/>
          <a:p>
            <a:r>
              <a:rPr lang="en-US" dirty="0"/>
              <a:t>Slack (or Reference) Bus</a:t>
            </a:r>
          </a:p>
        </p:txBody>
      </p:sp>
      <p:sp>
        <p:nvSpPr>
          <p:cNvPr id="3" name="Content Placeholder 2">
            <a:extLst>
              <a:ext uri="{FF2B5EF4-FFF2-40B4-BE49-F238E27FC236}">
                <a16:creationId xmlns:a16="http://schemas.microsoft.com/office/drawing/2014/main" id="{7ED5EDC0-FF78-057E-1AE8-B2F4F76678BA}"/>
              </a:ext>
            </a:extLst>
          </p:cNvPr>
          <p:cNvSpPr>
            <a:spLocks noGrp="1"/>
          </p:cNvSpPr>
          <p:nvPr>
            <p:ph idx="1"/>
          </p:nvPr>
        </p:nvSpPr>
        <p:spPr/>
        <p:txBody>
          <a:bodyPr/>
          <a:lstStyle/>
          <a:p>
            <a:r>
              <a:rPr lang="en-US" dirty="0"/>
              <a:t>In the power flow we can not arbitrarily specify </a:t>
            </a:r>
            <a:r>
              <a:rPr lang="en-US" b="1" dirty="0"/>
              <a:t>S</a:t>
            </a:r>
            <a:r>
              <a:rPr lang="en-US" dirty="0"/>
              <a:t> at all buses because total generation must equal total load + total losses</a:t>
            </a:r>
          </a:p>
          <a:p>
            <a:r>
              <a:rPr lang="en-US" dirty="0"/>
              <a:t>We also need an angle reference bus</a:t>
            </a:r>
          </a:p>
          <a:p>
            <a:r>
              <a:rPr lang="en-US" dirty="0"/>
              <a:t>To solve these problems we define one bus as </a:t>
            </a:r>
            <a:r>
              <a:rPr lang="en-US"/>
              <a:t>the slack bus; </a:t>
            </a:r>
            <a:r>
              <a:rPr lang="en-US" dirty="0"/>
              <a:t>this bus has a fixed voltage magnitude and angle, and a varying real/reactive power injection</a:t>
            </a:r>
          </a:p>
          <a:p>
            <a:r>
              <a:rPr lang="en-US" dirty="0"/>
              <a:t>The slack bus will not be needed in dynamic simulations though we will still need an angle reference</a:t>
            </a:r>
          </a:p>
          <a:p>
            <a:endParaRPr lang="en-US" dirty="0"/>
          </a:p>
        </p:txBody>
      </p:sp>
      <p:sp>
        <p:nvSpPr>
          <p:cNvPr id="4" name="Slide Number Placeholder 1">
            <a:extLst>
              <a:ext uri="{FF2B5EF4-FFF2-40B4-BE49-F238E27FC236}">
                <a16:creationId xmlns:a16="http://schemas.microsoft.com/office/drawing/2014/main" id="{FE440793-9E19-9F57-6867-3D649D28FBD0}"/>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1483865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D161-4CCC-3BF2-10C9-054BDC32CD9F}"/>
              </a:ext>
            </a:extLst>
          </p:cNvPr>
          <p:cNvSpPr>
            <a:spLocks noGrp="1"/>
          </p:cNvSpPr>
          <p:nvPr>
            <p:ph type="title"/>
          </p:nvPr>
        </p:nvSpPr>
        <p:spPr/>
        <p:txBody>
          <a:bodyPr/>
          <a:lstStyle/>
          <a:p>
            <a:r>
              <a:rPr lang="en-US" dirty="0"/>
              <a:t>Three Traditional Types of Power Flow Buses</a:t>
            </a:r>
          </a:p>
        </p:txBody>
      </p:sp>
      <p:sp>
        <p:nvSpPr>
          <p:cNvPr id="3" name="Content Placeholder 2">
            <a:extLst>
              <a:ext uri="{FF2B5EF4-FFF2-40B4-BE49-F238E27FC236}">
                <a16:creationId xmlns:a16="http://schemas.microsoft.com/office/drawing/2014/main" id="{F1FABF76-2914-D076-D70C-ACAA94FF7702}"/>
              </a:ext>
            </a:extLst>
          </p:cNvPr>
          <p:cNvSpPr>
            <a:spLocks noGrp="1"/>
          </p:cNvSpPr>
          <p:nvPr>
            <p:ph idx="1"/>
          </p:nvPr>
        </p:nvSpPr>
        <p:spPr/>
        <p:txBody>
          <a:bodyPr/>
          <a:lstStyle/>
          <a:p>
            <a:r>
              <a:rPr lang="en-US" dirty="0"/>
              <a:t>There are three traditional types of power flow buses</a:t>
            </a:r>
          </a:p>
          <a:p>
            <a:pPr lvl="1"/>
            <a:r>
              <a:rPr lang="en-US" dirty="0"/>
              <a:t>Load (PQ) at which P/Q are fixed; iteration solves for voltage magnitude and angle.  </a:t>
            </a:r>
          </a:p>
          <a:p>
            <a:pPr lvl="1"/>
            <a:r>
              <a:rPr lang="en-US" dirty="0"/>
              <a:t>Slack at which the voltage magnitude and angle are fixed; iteration solves for P/Q injections</a:t>
            </a:r>
          </a:p>
          <a:p>
            <a:pPr lvl="1"/>
            <a:r>
              <a:rPr lang="en-US" dirty="0"/>
              <a:t>Generator (PV) at which P and </a:t>
            </a:r>
            <a:r>
              <a:rPr lang="en-US" dirty="0">
                <a:cs typeface="Times New Roman" pitchFamily="18" charset="0"/>
              </a:rPr>
              <a:t>|V| are fixed; iteration solves for voltage angle and Q injection</a:t>
            </a:r>
          </a:p>
          <a:p>
            <a:r>
              <a:rPr lang="en-US" dirty="0">
                <a:cs typeface="Times New Roman" pitchFamily="18" charset="0"/>
              </a:rPr>
              <a:t>In dynamic simulations there will no longer be slack and PV buses</a:t>
            </a:r>
          </a:p>
          <a:p>
            <a:endParaRPr lang="en-US" dirty="0"/>
          </a:p>
        </p:txBody>
      </p:sp>
      <p:sp>
        <p:nvSpPr>
          <p:cNvPr id="4" name="Slide Number Placeholder 1">
            <a:extLst>
              <a:ext uri="{FF2B5EF4-FFF2-40B4-BE49-F238E27FC236}">
                <a16:creationId xmlns:a16="http://schemas.microsoft.com/office/drawing/2014/main" id="{2D9BE1CF-9B31-0962-355D-BA6C8F1A42DE}"/>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76022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38A6-F5BC-5D58-3292-1C13FB48204B}"/>
              </a:ext>
            </a:extLst>
          </p:cNvPr>
          <p:cNvSpPr>
            <a:spLocks noGrp="1"/>
          </p:cNvSpPr>
          <p:nvPr>
            <p:ph type="title"/>
          </p:nvPr>
        </p:nvSpPr>
        <p:spPr/>
        <p:txBody>
          <a:bodyPr/>
          <a:lstStyle/>
          <a:p>
            <a:r>
              <a:rPr lang="en-US" dirty="0"/>
              <a:t>Power Flow and Dynamics</a:t>
            </a:r>
          </a:p>
        </p:txBody>
      </p:sp>
      <p:sp>
        <p:nvSpPr>
          <p:cNvPr id="3" name="Content Placeholder 2">
            <a:extLst>
              <a:ext uri="{FF2B5EF4-FFF2-40B4-BE49-F238E27FC236}">
                <a16:creationId xmlns:a16="http://schemas.microsoft.com/office/drawing/2014/main" id="{5858E08B-7CE5-6704-94F7-253FA6065B8E}"/>
              </a:ext>
            </a:extLst>
          </p:cNvPr>
          <p:cNvSpPr>
            <a:spLocks noGrp="1"/>
          </p:cNvSpPr>
          <p:nvPr>
            <p:ph idx="1"/>
          </p:nvPr>
        </p:nvSpPr>
        <p:spPr>
          <a:xfrm>
            <a:off x="457200" y="1280160"/>
            <a:ext cx="11297920" cy="1234440"/>
          </a:xfrm>
        </p:spPr>
        <p:txBody>
          <a:bodyPr/>
          <a:lstStyle/>
          <a:p>
            <a:r>
              <a:rPr lang="en-US" dirty="0"/>
              <a:t>Power flow characterizes quasi-static equilibrium points in which the system frequency is nominal (e.g., 60 Hz0</a:t>
            </a:r>
          </a:p>
          <a:p>
            <a:endParaRPr lang="en-US" dirty="0"/>
          </a:p>
        </p:txBody>
      </p:sp>
      <p:pic>
        <p:nvPicPr>
          <p:cNvPr id="4" name="Picture 3">
            <a:extLst>
              <a:ext uri="{FF2B5EF4-FFF2-40B4-BE49-F238E27FC236}">
                <a16:creationId xmlns:a16="http://schemas.microsoft.com/office/drawing/2014/main" id="{B8FB1EA2-ABA0-F2F5-80F5-B38EFC38BD89}"/>
              </a:ext>
            </a:extLst>
          </p:cNvPr>
          <p:cNvPicPr>
            <a:picLocks noChangeAspect="1"/>
          </p:cNvPicPr>
          <p:nvPr/>
        </p:nvPicPr>
        <p:blipFill>
          <a:blip r:embed="rId2"/>
          <a:stretch>
            <a:fillRect/>
          </a:stretch>
        </p:blipFill>
        <p:spPr>
          <a:xfrm>
            <a:off x="1066800" y="2436465"/>
            <a:ext cx="8264586" cy="4192935"/>
          </a:xfrm>
          <a:prstGeom prst="rect">
            <a:avLst/>
          </a:prstGeom>
        </p:spPr>
      </p:pic>
      <p:sp>
        <p:nvSpPr>
          <p:cNvPr id="5" name="Slide Number Placeholder 1">
            <a:extLst>
              <a:ext uri="{FF2B5EF4-FFF2-40B4-BE49-F238E27FC236}">
                <a16:creationId xmlns:a16="http://schemas.microsoft.com/office/drawing/2014/main" id="{1E80E43B-E548-3361-D508-2BE3D19A4E3B}"/>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90540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3BD4-6147-DC86-ADE4-62F79F2EEBBE}"/>
              </a:ext>
            </a:extLst>
          </p:cNvPr>
          <p:cNvSpPr>
            <a:spLocks noGrp="1"/>
          </p:cNvSpPr>
          <p:nvPr>
            <p:ph type="title"/>
          </p:nvPr>
        </p:nvSpPr>
        <p:spPr/>
        <p:txBody>
          <a:bodyPr/>
          <a:lstStyle/>
          <a:p>
            <a:r>
              <a:rPr lang="en-US" dirty="0"/>
              <a:t>Three-Phase Transmission Lines</a:t>
            </a:r>
          </a:p>
        </p:txBody>
      </p:sp>
      <p:pic>
        <p:nvPicPr>
          <p:cNvPr id="4" name="Picture 3" descr="100_1778">
            <a:extLst>
              <a:ext uri="{FF2B5EF4-FFF2-40B4-BE49-F238E27FC236}">
                <a16:creationId xmlns:a16="http://schemas.microsoft.com/office/drawing/2014/main" id="{A146C526-D39B-9BBD-88C0-C76BCE0B7DA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 r="30640" b="2569"/>
          <a:stretch/>
        </p:blipFill>
        <p:spPr bwMode="auto">
          <a:xfrm>
            <a:off x="457200" y="1320046"/>
            <a:ext cx="5760720"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Jul18_50">
            <a:extLst>
              <a:ext uri="{FF2B5EF4-FFF2-40B4-BE49-F238E27FC236}">
                <a16:creationId xmlns:a16="http://schemas.microsoft.com/office/drawing/2014/main" id="{102E841A-509B-17CF-0687-0C14FA893C64}"/>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6629400" y="1320046"/>
            <a:ext cx="4648200" cy="536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A686E2DD-952B-4B12-4A60-D3CF7BFD98F8}"/>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1424384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345D-2003-DE3E-4606-C742D1D4F1CC}"/>
              </a:ext>
            </a:extLst>
          </p:cNvPr>
          <p:cNvSpPr>
            <a:spLocks noGrp="1"/>
          </p:cNvSpPr>
          <p:nvPr>
            <p:ph type="title"/>
          </p:nvPr>
        </p:nvSpPr>
        <p:spPr/>
        <p:txBody>
          <a:bodyPr/>
          <a:lstStyle/>
          <a:p>
            <a:r>
              <a:rPr lang="en-US" dirty="0"/>
              <a:t>Power Flow and Dynamics</a:t>
            </a:r>
          </a:p>
        </p:txBody>
      </p:sp>
      <p:sp>
        <p:nvSpPr>
          <p:cNvPr id="3" name="Content Placeholder 2">
            <a:extLst>
              <a:ext uri="{FF2B5EF4-FFF2-40B4-BE49-F238E27FC236}">
                <a16:creationId xmlns:a16="http://schemas.microsoft.com/office/drawing/2014/main" id="{2F928C8E-2F88-4DBB-35DF-4B25A51B74C7}"/>
              </a:ext>
            </a:extLst>
          </p:cNvPr>
          <p:cNvSpPr>
            <a:spLocks noGrp="1"/>
          </p:cNvSpPr>
          <p:nvPr>
            <p:ph idx="1"/>
          </p:nvPr>
        </p:nvSpPr>
        <p:spPr>
          <a:xfrm>
            <a:off x="457200" y="1280160"/>
            <a:ext cx="10439400" cy="3733800"/>
          </a:xfrm>
        </p:spPr>
        <p:txBody>
          <a:bodyPr/>
          <a:lstStyle/>
          <a:p>
            <a:r>
              <a:rPr lang="en-US" altLang="en-US" dirty="0"/>
              <a:t>Power flow determines quasi-steady state solution and provides the dynamics initial conditions</a:t>
            </a:r>
          </a:p>
          <a:p>
            <a:r>
              <a:rPr lang="en-US" altLang="en-US" dirty="0"/>
              <a:t>Transient stability is used to determine whether following a contingency the power system returns to a steady-state operating point</a:t>
            </a:r>
          </a:p>
          <a:p>
            <a:pPr lvl="1"/>
            <a:r>
              <a:rPr lang="en-US" altLang="en-US" dirty="0"/>
              <a:t>Goal is to solve a set of differential and algebraic equations, </a:t>
            </a:r>
            <a:br>
              <a:rPr lang="en-US" altLang="en-US" dirty="0"/>
            </a:br>
            <a:r>
              <a:rPr lang="en-US" altLang="en-US" dirty="0"/>
              <a:t>d</a:t>
            </a:r>
            <a:r>
              <a:rPr lang="en-US" altLang="en-US" b="1" dirty="0"/>
              <a:t>x</a:t>
            </a:r>
            <a:r>
              <a:rPr lang="en-US" altLang="en-US" dirty="0"/>
              <a:t>/dt = </a:t>
            </a:r>
            <a:r>
              <a:rPr lang="en-US" altLang="en-US" b="1" dirty="0"/>
              <a:t>f</a:t>
            </a:r>
            <a:r>
              <a:rPr lang="en-US" altLang="en-US" dirty="0"/>
              <a:t>(</a:t>
            </a:r>
            <a:r>
              <a:rPr lang="en-US" altLang="en-US" b="1" dirty="0" err="1"/>
              <a:t>x</a:t>
            </a:r>
            <a:r>
              <a:rPr lang="en-US" altLang="en-US" dirty="0" err="1"/>
              <a:t>,</a:t>
            </a:r>
            <a:r>
              <a:rPr lang="en-US" altLang="en-US" b="1" dirty="0" err="1"/>
              <a:t>y</a:t>
            </a:r>
            <a:r>
              <a:rPr lang="en-US" altLang="en-US" dirty="0"/>
              <a:t>)</a:t>
            </a:r>
            <a:br>
              <a:rPr lang="en-US" altLang="en-US" dirty="0"/>
            </a:br>
            <a:r>
              <a:rPr lang="en-US" altLang="en-US" b="1" dirty="0"/>
              <a:t>g</a:t>
            </a:r>
            <a:r>
              <a:rPr lang="en-US" altLang="en-US" dirty="0"/>
              <a:t>(</a:t>
            </a:r>
            <a:r>
              <a:rPr lang="en-US" altLang="en-US" b="1" dirty="0" err="1"/>
              <a:t>x</a:t>
            </a:r>
            <a:r>
              <a:rPr lang="en-US" altLang="en-US" dirty="0" err="1"/>
              <a:t>,</a:t>
            </a:r>
            <a:r>
              <a:rPr lang="en-US" altLang="en-US" b="1" dirty="0" err="1"/>
              <a:t>y</a:t>
            </a:r>
            <a:r>
              <a:rPr lang="en-US" altLang="en-US" dirty="0"/>
              <a:t>) = </a:t>
            </a:r>
            <a:r>
              <a:rPr lang="en-US" altLang="en-US" b="1" dirty="0"/>
              <a:t>0</a:t>
            </a:r>
          </a:p>
          <a:p>
            <a:pPr lvl="1"/>
            <a:r>
              <a:rPr lang="en-US" altLang="en-US" dirty="0"/>
              <a:t>Starts in steady-state; hopefully returns to steady-state.</a:t>
            </a:r>
          </a:p>
          <a:p>
            <a:pPr lvl="1"/>
            <a:r>
              <a:rPr lang="en-US" altLang="en-US" dirty="0"/>
              <a:t>Models reflect the transient stability time frame (up to dozens of seconds), with some values assumed to be slow enough to hold constant while others are still fast enough to treat as algebraic </a:t>
            </a:r>
            <a:endParaRPr lang="en-US" dirty="0"/>
          </a:p>
          <a:p>
            <a:endParaRPr lang="en-US" dirty="0"/>
          </a:p>
        </p:txBody>
      </p:sp>
      <p:sp>
        <p:nvSpPr>
          <p:cNvPr id="4" name="Slide Number Placeholder 1">
            <a:extLst>
              <a:ext uri="{FF2B5EF4-FFF2-40B4-BE49-F238E27FC236}">
                <a16:creationId xmlns:a16="http://schemas.microsoft.com/office/drawing/2014/main" id="{0B57128B-FFBA-1AFF-8842-8F1F31938747}"/>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273864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9F78-C545-48A0-84FE-C073DC204C42}"/>
              </a:ext>
            </a:extLst>
          </p:cNvPr>
          <p:cNvSpPr>
            <a:spLocks noGrp="1"/>
          </p:cNvSpPr>
          <p:nvPr>
            <p:ph type="title"/>
          </p:nvPr>
        </p:nvSpPr>
        <p:spPr/>
        <p:txBody>
          <a:bodyPr/>
          <a:lstStyle/>
          <a:p>
            <a:r>
              <a:rPr lang="en-US" dirty="0"/>
              <a:t>Power Flow to Transient Stability</a:t>
            </a:r>
          </a:p>
        </p:txBody>
      </p:sp>
      <p:sp>
        <p:nvSpPr>
          <p:cNvPr id="3" name="Content Placeholder 2">
            <a:extLst>
              <a:ext uri="{FF2B5EF4-FFF2-40B4-BE49-F238E27FC236}">
                <a16:creationId xmlns:a16="http://schemas.microsoft.com/office/drawing/2014/main" id="{5BFCF3F8-9A8A-474D-8E7C-A401FD3F3DAB}"/>
              </a:ext>
            </a:extLst>
          </p:cNvPr>
          <p:cNvSpPr>
            <a:spLocks noGrp="1"/>
          </p:cNvSpPr>
          <p:nvPr>
            <p:ph idx="1"/>
          </p:nvPr>
        </p:nvSpPr>
        <p:spPr>
          <a:xfrm>
            <a:off x="457200" y="1280160"/>
            <a:ext cx="10515600" cy="3733800"/>
          </a:xfrm>
        </p:spPr>
        <p:txBody>
          <a:bodyPr/>
          <a:lstStyle/>
          <a:p>
            <a:pPr>
              <a:spcBef>
                <a:spcPts val="700"/>
              </a:spcBef>
              <a:buClr>
                <a:srgbClr val="008000"/>
              </a:buClr>
            </a:pPr>
            <a:r>
              <a:rPr lang="en-US" altLang="en-US" dirty="0">
                <a:solidFill>
                  <a:srgbClr val="000000"/>
                </a:solidFill>
              </a:rPr>
              <a:t>With PowerWorld Simulator a power flow case can be quickly transformed into a transient stability case</a:t>
            </a:r>
          </a:p>
          <a:p>
            <a:pPr lvl="1">
              <a:spcBef>
                <a:spcPts val="600"/>
              </a:spcBef>
              <a:buClr>
                <a:srgbClr val="008000"/>
              </a:buClr>
            </a:pPr>
            <a:r>
              <a:rPr lang="en-US" altLang="en-US" dirty="0">
                <a:solidFill>
                  <a:srgbClr val="000000"/>
                </a:solidFill>
              </a:rPr>
              <a:t>This requires the addition of at least one dynamic model</a:t>
            </a:r>
          </a:p>
          <a:p>
            <a:pPr>
              <a:spcBef>
                <a:spcPts val="700"/>
              </a:spcBef>
              <a:buClr>
                <a:srgbClr val="008000"/>
              </a:buClr>
            </a:pPr>
            <a:r>
              <a:rPr lang="en-US" altLang="en-US" dirty="0">
                <a:solidFill>
                  <a:srgbClr val="000000"/>
                </a:solidFill>
              </a:rPr>
              <a:t>PowerWorld Simulator supports hundreds of different dynamic models.  ECEN 667 covers the major ones, with more being continually add</a:t>
            </a:r>
          </a:p>
          <a:p>
            <a:pPr lvl="1">
              <a:spcBef>
                <a:spcPts val="600"/>
              </a:spcBef>
              <a:buClr>
                <a:srgbClr val="008000"/>
              </a:buClr>
            </a:pPr>
            <a:r>
              <a:rPr lang="en-US" altLang="en-US" sz="2000" dirty="0">
                <a:solidFill>
                  <a:srgbClr val="000000"/>
                </a:solidFill>
              </a:rPr>
              <a:t>Default values are provided for most models allowing easy experimentation</a:t>
            </a:r>
          </a:p>
          <a:p>
            <a:pPr lvl="1">
              <a:spcBef>
                <a:spcPts val="600"/>
              </a:spcBef>
              <a:buClr>
                <a:srgbClr val="008000"/>
              </a:buClr>
            </a:pPr>
            <a:r>
              <a:rPr lang="en-US" altLang="en-US" sz="2000" dirty="0">
                <a:solidFill>
                  <a:srgbClr val="000000"/>
                </a:solidFill>
              </a:rPr>
              <a:t>Creating a new transient stability case from a power flow case would usually only be done for training/academic purposes; for commercial studies the dynamic models from existing datasets would be used.  </a:t>
            </a:r>
            <a:endParaRPr lang="en-US" dirty="0"/>
          </a:p>
          <a:p>
            <a:endParaRPr lang="en-US" dirty="0"/>
          </a:p>
        </p:txBody>
      </p:sp>
      <p:sp>
        <p:nvSpPr>
          <p:cNvPr id="5" name="Slide Number Placeholder 1">
            <a:extLst>
              <a:ext uri="{FF2B5EF4-FFF2-40B4-BE49-F238E27FC236}">
                <a16:creationId xmlns:a16="http://schemas.microsoft.com/office/drawing/2014/main" id="{EF08B517-C84F-ABD0-06C7-332C7DB8C1F2}"/>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296375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58A2-7DE8-4DA9-B5AF-2A1CBBA88117}"/>
              </a:ext>
            </a:extLst>
          </p:cNvPr>
          <p:cNvSpPr>
            <a:spLocks noGrp="1"/>
          </p:cNvSpPr>
          <p:nvPr>
            <p:ph type="title"/>
          </p:nvPr>
        </p:nvSpPr>
        <p:spPr/>
        <p:txBody>
          <a:bodyPr/>
          <a:lstStyle/>
          <a:p>
            <a:r>
              <a:rPr lang="en-US" dirty="0"/>
              <a:t>First Example Case</a:t>
            </a:r>
          </a:p>
        </p:txBody>
      </p:sp>
      <p:sp>
        <p:nvSpPr>
          <p:cNvPr id="3" name="Content Placeholder 2">
            <a:extLst>
              <a:ext uri="{FF2B5EF4-FFF2-40B4-BE49-F238E27FC236}">
                <a16:creationId xmlns:a16="http://schemas.microsoft.com/office/drawing/2014/main" id="{5C307DE4-FA62-438C-B7F5-E3467B5F70B6}"/>
              </a:ext>
            </a:extLst>
          </p:cNvPr>
          <p:cNvSpPr>
            <a:spLocks noGrp="1"/>
          </p:cNvSpPr>
          <p:nvPr>
            <p:ph idx="1"/>
          </p:nvPr>
        </p:nvSpPr>
        <p:spPr>
          <a:xfrm>
            <a:off x="457200" y="1280160"/>
            <a:ext cx="11582400" cy="3733800"/>
          </a:xfrm>
        </p:spPr>
        <p:txBody>
          <a:bodyPr/>
          <a:lstStyle/>
          <a:p>
            <a:pPr>
              <a:spcBef>
                <a:spcPts val="700"/>
              </a:spcBef>
              <a:buClr>
                <a:srgbClr val="008000"/>
              </a:buClr>
              <a:buFont typeface="Times New Roman" pitchFamily="18" charset="0"/>
              <a:buChar char="•"/>
            </a:pPr>
            <a:r>
              <a:rPr lang="en-US" altLang="en-US" dirty="0">
                <a:solidFill>
                  <a:srgbClr val="000000"/>
                </a:solidFill>
              </a:rPr>
              <a:t>Open the case Example_13_4_NoModels</a:t>
            </a:r>
          </a:p>
          <a:p>
            <a:pPr lvl="1">
              <a:spcBef>
                <a:spcPts val="700"/>
              </a:spcBef>
              <a:buClr>
                <a:srgbClr val="008000"/>
              </a:buClr>
            </a:pPr>
            <a:r>
              <a:rPr lang="en-US" altLang="en-US" dirty="0">
                <a:solidFill>
                  <a:srgbClr val="000000"/>
                </a:solidFill>
              </a:rPr>
              <a:t>Cases are on the class website</a:t>
            </a:r>
          </a:p>
          <a:p>
            <a:pPr>
              <a:spcBef>
                <a:spcPts val="700"/>
              </a:spcBef>
              <a:buClr>
                <a:srgbClr val="008000"/>
              </a:buClr>
              <a:buFont typeface="Times New Roman" pitchFamily="18" charset="0"/>
              <a:buChar char="•"/>
            </a:pPr>
            <a:r>
              <a:rPr lang="en-US" altLang="en-US" dirty="0">
                <a:solidFill>
                  <a:srgbClr val="000000"/>
                </a:solidFill>
              </a:rPr>
              <a:t>Add a dynamic generator model</a:t>
            </a:r>
            <a:br>
              <a:rPr lang="en-US" altLang="en-US" dirty="0">
                <a:solidFill>
                  <a:srgbClr val="000000"/>
                </a:solidFill>
              </a:rPr>
            </a:br>
            <a:r>
              <a:rPr lang="en-US" altLang="en-US" dirty="0">
                <a:solidFill>
                  <a:srgbClr val="000000"/>
                </a:solidFill>
              </a:rPr>
              <a:t>to an existing “no model” </a:t>
            </a:r>
            <a:br>
              <a:rPr lang="en-US" altLang="en-US" dirty="0">
                <a:solidFill>
                  <a:srgbClr val="000000"/>
                </a:solidFill>
              </a:rPr>
            </a:br>
            <a:r>
              <a:rPr lang="en-US" altLang="en-US" dirty="0">
                <a:solidFill>
                  <a:srgbClr val="000000"/>
                </a:solidFill>
              </a:rPr>
              <a:t>power flow case by: </a:t>
            </a:r>
          </a:p>
          <a:p>
            <a:pPr lvl="1">
              <a:spcBef>
                <a:spcPts val="700"/>
              </a:spcBef>
              <a:buClr>
                <a:srgbClr val="008000"/>
              </a:buClr>
              <a:buFont typeface="Times New Roman" pitchFamily="18" charset="0"/>
              <a:buChar char="–"/>
            </a:pPr>
            <a:r>
              <a:rPr lang="en-US" altLang="en-US" dirty="0">
                <a:solidFill>
                  <a:srgbClr val="000000"/>
                </a:solidFill>
              </a:rPr>
              <a:t>In run mode, right-click on the </a:t>
            </a:r>
            <a:br>
              <a:rPr lang="en-US" altLang="en-US" dirty="0">
                <a:solidFill>
                  <a:srgbClr val="000000"/>
                </a:solidFill>
              </a:rPr>
            </a:br>
            <a:r>
              <a:rPr lang="en-US" altLang="en-US" dirty="0">
                <a:solidFill>
                  <a:srgbClr val="000000"/>
                </a:solidFill>
              </a:rPr>
              <a:t>generator symbol for bus 4, then </a:t>
            </a:r>
            <a:br>
              <a:rPr lang="en-US" altLang="en-US" dirty="0">
                <a:solidFill>
                  <a:srgbClr val="000000"/>
                </a:solidFill>
              </a:rPr>
            </a:br>
            <a:r>
              <a:rPr lang="en-US" altLang="en-US" dirty="0">
                <a:solidFill>
                  <a:srgbClr val="000000"/>
                </a:solidFill>
              </a:rPr>
              <a:t>select </a:t>
            </a:r>
            <a:r>
              <a:rPr lang="en-US" altLang="en-US" b="1" dirty="0">
                <a:solidFill>
                  <a:srgbClr val="000000"/>
                </a:solidFill>
              </a:rPr>
              <a:t>Generator Information Dialog</a:t>
            </a:r>
            <a:r>
              <a:rPr lang="en-US" altLang="en-US" dirty="0">
                <a:solidFill>
                  <a:srgbClr val="000000"/>
                </a:solidFill>
              </a:rPr>
              <a:t>” from the local menu</a:t>
            </a:r>
          </a:p>
          <a:p>
            <a:pPr lvl="1">
              <a:spcBef>
                <a:spcPts val="600"/>
              </a:spcBef>
              <a:buClr>
                <a:srgbClr val="008000"/>
              </a:buClr>
              <a:buFont typeface="Times New Roman" pitchFamily="18" charset="0"/>
              <a:buChar char="–"/>
            </a:pPr>
            <a:r>
              <a:rPr lang="en-US" altLang="en-US" dirty="0">
                <a:solidFill>
                  <a:srgbClr val="000000"/>
                </a:solidFill>
              </a:rPr>
              <a:t>This displays the </a:t>
            </a:r>
            <a:r>
              <a:rPr lang="en-US" altLang="en-US" b="1" dirty="0">
                <a:solidFill>
                  <a:srgbClr val="000000"/>
                </a:solidFill>
              </a:rPr>
              <a:t>Generator Information Dialog</a:t>
            </a:r>
            <a:r>
              <a:rPr lang="en-US" altLang="en-US" dirty="0">
                <a:solidFill>
                  <a:srgbClr val="000000"/>
                </a:solidFill>
              </a:rPr>
              <a:t>, select the </a:t>
            </a:r>
            <a:r>
              <a:rPr lang="en-US" altLang="en-US" b="1" dirty="0">
                <a:solidFill>
                  <a:srgbClr val="000000"/>
                </a:solidFill>
              </a:rPr>
              <a:t>Stability</a:t>
            </a:r>
            <a:r>
              <a:rPr lang="en-US" altLang="en-US" dirty="0">
                <a:solidFill>
                  <a:srgbClr val="000000"/>
                </a:solidFill>
              </a:rPr>
              <a:t> tab to view the transient stability models; none are initially defined.  </a:t>
            </a:r>
          </a:p>
          <a:p>
            <a:pPr lvl="1">
              <a:spcBef>
                <a:spcPts val="600"/>
              </a:spcBef>
              <a:buClr>
                <a:srgbClr val="008000"/>
              </a:buClr>
              <a:buFont typeface="Times New Roman" pitchFamily="18" charset="0"/>
              <a:buChar char="–"/>
            </a:pPr>
            <a:r>
              <a:rPr lang="en-US" altLang="en-US" sz="2000" dirty="0">
                <a:solidFill>
                  <a:srgbClr val="000000"/>
                </a:solidFill>
              </a:rPr>
              <a:t>Select the </a:t>
            </a:r>
            <a:r>
              <a:rPr lang="en-US" altLang="en-US" sz="2000" b="1" dirty="0">
                <a:solidFill>
                  <a:srgbClr val="000000"/>
                </a:solidFill>
              </a:rPr>
              <a:t>Machine Models</a:t>
            </a:r>
            <a:r>
              <a:rPr lang="en-US" altLang="en-US" sz="2000" dirty="0">
                <a:solidFill>
                  <a:srgbClr val="000000"/>
                </a:solidFill>
              </a:rPr>
              <a:t> tab to enter a dynamic machine model for the generator at bus 4.  Click </a:t>
            </a:r>
            <a:r>
              <a:rPr lang="en-US" altLang="en-US" sz="2000" b="1" dirty="0">
                <a:solidFill>
                  <a:srgbClr val="000000"/>
                </a:solidFill>
              </a:rPr>
              <a:t>Insert </a:t>
            </a:r>
            <a:r>
              <a:rPr lang="en-US" altLang="en-US" sz="2000" dirty="0">
                <a:solidFill>
                  <a:srgbClr val="000000"/>
                </a:solidFill>
              </a:rPr>
              <a:t>to enter a machine model.  From the Model Type list select </a:t>
            </a:r>
            <a:r>
              <a:rPr lang="en-US" altLang="en-US" sz="2000" b="1" dirty="0">
                <a:solidFill>
                  <a:srgbClr val="000000"/>
                </a:solidFill>
              </a:rPr>
              <a:t>GENCLS,</a:t>
            </a:r>
            <a:r>
              <a:rPr lang="en-US" altLang="en-US" sz="2000" dirty="0">
                <a:solidFill>
                  <a:srgbClr val="000000"/>
                </a:solidFill>
              </a:rPr>
              <a:t> which represents a simple “Classical” machine model.  Use the default values.  Values are per unit using the generator MVA base.</a:t>
            </a:r>
          </a:p>
          <a:p>
            <a:endParaRPr lang="en-US" dirty="0"/>
          </a:p>
        </p:txBody>
      </p:sp>
      <p:pic>
        <p:nvPicPr>
          <p:cNvPr id="6" name="Picture 5">
            <a:extLst>
              <a:ext uri="{FF2B5EF4-FFF2-40B4-BE49-F238E27FC236}">
                <a16:creationId xmlns:a16="http://schemas.microsoft.com/office/drawing/2014/main" id="{A82109FB-C3FD-7F36-4652-4C9F5E4DB4FD}"/>
              </a:ext>
            </a:extLst>
          </p:cNvPr>
          <p:cNvPicPr>
            <a:picLocks noChangeAspect="1"/>
          </p:cNvPicPr>
          <p:nvPr/>
        </p:nvPicPr>
        <p:blipFill>
          <a:blip r:embed="rId2"/>
          <a:stretch>
            <a:fillRect/>
          </a:stretch>
        </p:blipFill>
        <p:spPr>
          <a:xfrm>
            <a:off x="6103398" y="1828800"/>
            <a:ext cx="5715000" cy="2592678"/>
          </a:xfrm>
          <a:prstGeom prst="rect">
            <a:avLst/>
          </a:prstGeom>
        </p:spPr>
      </p:pic>
      <p:sp>
        <p:nvSpPr>
          <p:cNvPr id="7" name="Slide Number Placeholder 1">
            <a:extLst>
              <a:ext uri="{FF2B5EF4-FFF2-40B4-BE49-F238E27FC236}">
                <a16:creationId xmlns:a16="http://schemas.microsoft.com/office/drawing/2014/main" id="{8C3DC0FC-C367-9004-0E28-2D6F4817FEF0}"/>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826740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3B7A-413C-4881-8CAA-519C7CFEBECC}"/>
              </a:ext>
            </a:extLst>
          </p:cNvPr>
          <p:cNvSpPr>
            <a:spLocks noGrp="1"/>
          </p:cNvSpPr>
          <p:nvPr>
            <p:ph type="title"/>
          </p:nvPr>
        </p:nvSpPr>
        <p:spPr/>
        <p:txBody>
          <a:bodyPr/>
          <a:lstStyle/>
          <a:p>
            <a:r>
              <a:rPr lang="en-US" altLang="en-US" dirty="0"/>
              <a:t>Adding a Machine Model</a:t>
            </a:r>
            <a:endParaRPr lang="en-US" dirty="0"/>
          </a:p>
        </p:txBody>
      </p:sp>
      <p:sp>
        <p:nvSpPr>
          <p:cNvPr id="4" name="Text Box 3">
            <a:extLst>
              <a:ext uri="{FF2B5EF4-FFF2-40B4-BE49-F238E27FC236}">
                <a16:creationId xmlns:a16="http://schemas.microsoft.com/office/drawing/2014/main" id="{51F68902-6B09-4078-8A9B-457FFB8E840C}"/>
              </a:ext>
            </a:extLst>
          </p:cNvPr>
          <p:cNvSpPr txBox="1">
            <a:spLocks noChangeArrowheads="1"/>
          </p:cNvSpPr>
          <p:nvPr/>
        </p:nvSpPr>
        <p:spPr bwMode="auto">
          <a:xfrm>
            <a:off x="6295750" y="1219200"/>
            <a:ext cx="5058050" cy="2642904"/>
          </a:xfrm>
          <a:prstGeom prst="rect">
            <a:avLst/>
          </a:prstGeom>
          <a:solidFill>
            <a:schemeClr val="accent3">
              <a:lumMod val="95000"/>
            </a:schemeClr>
          </a:solidFill>
          <a:ln>
            <a:noFill/>
          </a:ln>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sz="2400" dirty="0">
                <a:solidFill>
                  <a:srgbClr val="1E0000"/>
                </a:solidFill>
              </a:rPr>
              <a:t>The GENCLS model represents</a:t>
            </a:r>
            <a:br>
              <a:rPr lang="en-US" altLang="en-US" sz="2400" dirty="0">
                <a:solidFill>
                  <a:srgbClr val="1E0000"/>
                </a:solidFill>
              </a:rPr>
            </a:br>
            <a:r>
              <a:rPr lang="en-US" altLang="en-US" sz="2400" dirty="0">
                <a:solidFill>
                  <a:srgbClr val="1E0000"/>
                </a:solidFill>
              </a:rPr>
              <a:t>the machine dynamics as a</a:t>
            </a:r>
            <a:br>
              <a:rPr lang="en-US" altLang="en-US" sz="2400" dirty="0">
                <a:solidFill>
                  <a:srgbClr val="1E0000"/>
                </a:solidFill>
              </a:rPr>
            </a:br>
            <a:r>
              <a:rPr lang="en-US" altLang="en-US" sz="2400" dirty="0">
                <a:solidFill>
                  <a:srgbClr val="1E0000"/>
                </a:solidFill>
              </a:rPr>
              <a:t>fixed voltage magnitude behind</a:t>
            </a:r>
            <a:br>
              <a:rPr lang="en-US" altLang="en-US" sz="2400" dirty="0">
                <a:solidFill>
                  <a:srgbClr val="1E0000"/>
                </a:solidFill>
              </a:rPr>
            </a:br>
            <a:r>
              <a:rPr lang="en-US" altLang="en-US" sz="2400" dirty="0">
                <a:solidFill>
                  <a:srgbClr val="1E0000"/>
                </a:solidFill>
              </a:rPr>
              <a:t>a transient impedance Ra + </a:t>
            </a:r>
            <a:r>
              <a:rPr lang="en-US" altLang="en-US" sz="2400" dirty="0" err="1">
                <a:solidFill>
                  <a:srgbClr val="1E0000"/>
                </a:solidFill>
              </a:rPr>
              <a:t>jXdp</a:t>
            </a:r>
            <a:r>
              <a:rPr lang="en-US" altLang="en-US" sz="2400" dirty="0">
                <a:solidFill>
                  <a:srgbClr val="1E0000"/>
                </a:solidFill>
              </a:rPr>
              <a:t>.</a:t>
            </a:r>
          </a:p>
          <a:p>
            <a:pPr>
              <a:buClrTx/>
              <a:buFontTx/>
              <a:buNone/>
            </a:pPr>
            <a:endParaRPr lang="en-US" altLang="en-US" sz="1400" dirty="0">
              <a:solidFill>
                <a:srgbClr val="1E0000"/>
              </a:solidFill>
            </a:endParaRPr>
          </a:p>
          <a:p>
            <a:pPr>
              <a:buClrTx/>
              <a:buFontTx/>
              <a:buNone/>
            </a:pPr>
            <a:r>
              <a:rPr lang="en-US" altLang="en-US" sz="2400" dirty="0">
                <a:solidFill>
                  <a:srgbClr val="1E0000"/>
                </a:solidFill>
              </a:rPr>
              <a:t>Press </a:t>
            </a:r>
            <a:r>
              <a:rPr lang="en-US" altLang="en-US" sz="2400" b="1" dirty="0">
                <a:solidFill>
                  <a:srgbClr val="1E0000"/>
                </a:solidFill>
              </a:rPr>
              <a:t>Ok</a:t>
            </a:r>
            <a:r>
              <a:rPr lang="en-US" altLang="en-US" sz="2400" dirty="0">
                <a:solidFill>
                  <a:srgbClr val="1E0000"/>
                </a:solidFill>
              </a:rPr>
              <a:t> when done to save the data and close the dialog</a:t>
            </a:r>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83689"/>
            <a:ext cx="5029200" cy="553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1">
            <a:extLst>
              <a:ext uri="{FF2B5EF4-FFF2-40B4-BE49-F238E27FC236}">
                <a16:creationId xmlns:a16="http://schemas.microsoft.com/office/drawing/2014/main" id="{3330F085-3BE2-0F05-335E-528A1190661E}"/>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1170693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D0C8-88CB-4B27-91BE-7A648FB3A90E}"/>
              </a:ext>
            </a:extLst>
          </p:cNvPr>
          <p:cNvSpPr>
            <a:spLocks noGrp="1"/>
          </p:cNvSpPr>
          <p:nvPr>
            <p:ph type="title"/>
          </p:nvPr>
        </p:nvSpPr>
        <p:spPr/>
        <p:txBody>
          <a:bodyPr/>
          <a:lstStyle/>
          <a:p>
            <a:r>
              <a:rPr lang="en-US" altLang="en-US" dirty="0"/>
              <a:t>Transient Stability Form Overview</a:t>
            </a:r>
            <a:endParaRPr lang="en-US" dirty="0"/>
          </a:p>
        </p:txBody>
      </p:sp>
      <p:sp>
        <p:nvSpPr>
          <p:cNvPr id="3" name="Content Placeholder 2">
            <a:extLst>
              <a:ext uri="{FF2B5EF4-FFF2-40B4-BE49-F238E27FC236}">
                <a16:creationId xmlns:a16="http://schemas.microsoft.com/office/drawing/2014/main" id="{F8700A71-8299-485E-9278-2C1103E4E2C7}"/>
              </a:ext>
            </a:extLst>
          </p:cNvPr>
          <p:cNvSpPr>
            <a:spLocks noGrp="1"/>
          </p:cNvSpPr>
          <p:nvPr>
            <p:ph idx="1"/>
          </p:nvPr>
        </p:nvSpPr>
        <p:spPr>
          <a:xfrm>
            <a:off x="457200" y="1280160"/>
            <a:ext cx="10896600" cy="3733800"/>
          </a:xfrm>
        </p:spPr>
        <p:txBody>
          <a:bodyPr/>
          <a:lstStyle/>
          <a:p>
            <a:pPr>
              <a:spcBef>
                <a:spcPts val="700"/>
              </a:spcBef>
              <a:buClr>
                <a:schemeClr val="accent1">
                  <a:lumMod val="50000"/>
                </a:schemeClr>
              </a:buClr>
            </a:pPr>
            <a:r>
              <a:rPr lang="en-US" altLang="en-US" dirty="0">
                <a:solidFill>
                  <a:srgbClr val="000000"/>
                </a:solidFill>
              </a:rPr>
              <a:t>Most of the PowerWorld Simulator transient stability functionality is accessed using the </a:t>
            </a:r>
            <a:r>
              <a:rPr lang="en-US" altLang="en-US" b="1" dirty="0">
                <a:solidFill>
                  <a:srgbClr val="000000"/>
                </a:solidFill>
              </a:rPr>
              <a:t>Transient Stability Analysis Form</a:t>
            </a:r>
            <a:r>
              <a:rPr lang="en-US" altLang="en-US" dirty="0">
                <a:solidFill>
                  <a:srgbClr val="000000"/>
                </a:solidFill>
              </a:rPr>
              <a:t>.  To view this form, from the ribbon select </a:t>
            </a:r>
            <a:r>
              <a:rPr lang="en-US" altLang="en-US" b="1" dirty="0">
                <a:solidFill>
                  <a:srgbClr val="000000"/>
                </a:solidFill>
              </a:rPr>
              <a:t>Add Ons</a:t>
            </a:r>
            <a:r>
              <a:rPr lang="en-US" altLang="en-US" dirty="0">
                <a:solidFill>
                  <a:srgbClr val="000000"/>
                </a:solidFill>
              </a:rPr>
              <a:t>, </a:t>
            </a:r>
            <a:r>
              <a:rPr lang="en-US" altLang="en-US" b="1" dirty="0">
                <a:solidFill>
                  <a:srgbClr val="000000"/>
                </a:solidFill>
              </a:rPr>
              <a:t>Transient Stability</a:t>
            </a:r>
            <a:endParaRPr lang="en-US" altLang="en-US" dirty="0">
              <a:solidFill>
                <a:srgbClr val="000000"/>
              </a:solidFill>
            </a:endParaRPr>
          </a:p>
          <a:p>
            <a:pPr>
              <a:spcBef>
                <a:spcPts val="700"/>
              </a:spcBef>
              <a:buClr>
                <a:schemeClr val="accent1">
                  <a:lumMod val="50000"/>
                </a:schemeClr>
              </a:buClr>
            </a:pPr>
            <a:r>
              <a:rPr lang="en-US" altLang="en-US" sz="2200" dirty="0">
                <a:solidFill>
                  <a:srgbClr val="000000"/>
                </a:solidFill>
              </a:rPr>
              <a:t>Key pages of form for quick start examples (listed under Select Step)</a:t>
            </a:r>
          </a:p>
          <a:p>
            <a:pPr lvl="1">
              <a:spcBef>
                <a:spcPts val="600"/>
              </a:spcBef>
              <a:buClr>
                <a:schemeClr val="accent1">
                  <a:lumMod val="50000"/>
                </a:schemeClr>
              </a:buClr>
            </a:pPr>
            <a:r>
              <a:rPr lang="en-US" altLang="en-US" sz="2000" b="1" dirty="0">
                <a:solidFill>
                  <a:srgbClr val="000000"/>
                </a:solidFill>
              </a:rPr>
              <a:t>Simulation</a:t>
            </a:r>
            <a:r>
              <a:rPr lang="en-US" altLang="en-US" sz="2000" dirty="0">
                <a:solidFill>
                  <a:srgbClr val="000000"/>
                </a:solidFill>
              </a:rPr>
              <a:t> page: Used for specifying the starting and ending time for the simulation, the time step, defining the transient stability fault (contingency) events, and running the simulation</a:t>
            </a:r>
          </a:p>
          <a:p>
            <a:pPr lvl="1">
              <a:spcBef>
                <a:spcPts val="600"/>
              </a:spcBef>
              <a:buClr>
                <a:schemeClr val="accent1">
                  <a:lumMod val="50000"/>
                </a:schemeClr>
              </a:buClr>
            </a:pPr>
            <a:r>
              <a:rPr lang="en-US" altLang="en-US" sz="2000" b="1" dirty="0">
                <a:solidFill>
                  <a:srgbClr val="000000"/>
                </a:solidFill>
              </a:rPr>
              <a:t>Options</a:t>
            </a:r>
            <a:r>
              <a:rPr lang="en-US" altLang="en-US" sz="2000" dirty="0">
                <a:solidFill>
                  <a:srgbClr val="000000"/>
                </a:solidFill>
              </a:rPr>
              <a:t>: Various options associated with transient stability</a:t>
            </a:r>
          </a:p>
          <a:p>
            <a:pPr lvl="1">
              <a:spcBef>
                <a:spcPts val="600"/>
              </a:spcBef>
              <a:buClr>
                <a:schemeClr val="accent1">
                  <a:lumMod val="50000"/>
                </a:schemeClr>
              </a:buClr>
            </a:pPr>
            <a:r>
              <a:rPr lang="en-US" altLang="en-US" sz="2000" b="1" dirty="0">
                <a:solidFill>
                  <a:srgbClr val="000000"/>
                </a:solidFill>
              </a:rPr>
              <a:t>Result Storage</a:t>
            </a:r>
            <a:r>
              <a:rPr lang="en-US" altLang="en-US" sz="2000" dirty="0">
                <a:solidFill>
                  <a:srgbClr val="000000"/>
                </a:solidFill>
              </a:rPr>
              <a:t>: Used to specify the fields to save and where they should be saved</a:t>
            </a:r>
          </a:p>
          <a:p>
            <a:pPr lvl="1">
              <a:spcBef>
                <a:spcPts val="600"/>
              </a:spcBef>
              <a:buClr>
                <a:schemeClr val="accent1">
                  <a:lumMod val="50000"/>
                </a:schemeClr>
              </a:buClr>
            </a:pPr>
            <a:r>
              <a:rPr lang="en-US" altLang="en-US" sz="2000" b="1" dirty="0">
                <a:solidFill>
                  <a:srgbClr val="000000"/>
                </a:solidFill>
              </a:rPr>
              <a:t>Plots</a:t>
            </a:r>
            <a:r>
              <a:rPr lang="en-US" altLang="en-US" sz="2000" dirty="0">
                <a:solidFill>
                  <a:srgbClr val="000000"/>
                </a:solidFill>
              </a:rPr>
              <a:t>: Used to plot results </a:t>
            </a:r>
          </a:p>
          <a:p>
            <a:pPr lvl="1">
              <a:spcBef>
                <a:spcPts val="600"/>
              </a:spcBef>
              <a:buClr>
                <a:schemeClr val="accent1">
                  <a:lumMod val="50000"/>
                </a:schemeClr>
              </a:buClr>
            </a:pPr>
            <a:r>
              <a:rPr lang="en-US" altLang="en-US" sz="2000" b="1" dirty="0">
                <a:solidFill>
                  <a:srgbClr val="000000"/>
                </a:solidFill>
              </a:rPr>
              <a:t>Results</a:t>
            </a:r>
            <a:r>
              <a:rPr lang="en-US" altLang="en-US" sz="2000" dirty="0">
                <a:solidFill>
                  <a:srgbClr val="000000"/>
                </a:solidFill>
              </a:rPr>
              <a:t>: Used to view the results (actual numbers, not plots)</a:t>
            </a:r>
          </a:p>
          <a:p>
            <a:endParaRPr lang="en-US" dirty="0"/>
          </a:p>
        </p:txBody>
      </p:sp>
      <p:sp>
        <p:nvSpPr>
          <p:cNvPr id="4" name="Slide Number Placeholder 1">
            <a:extLst>
              <a:ext uri="{FF2B5EF4-FFF2-40B4-BE49-F238E27FC236}">
                <a16:creationId xmlns:a16="http://schemas.microsoft.com/office/drawing/2014/main" id="{C7036A69-7DCE-E900-9FB5-79D276E5D5A8}"/>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3238919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2078-E6A7-4125-946E-CAA20230B60B}"/>
              </a:ext>
            </a:extLst>
          </p:cNvPr>
          <p:cNvSpPr>
            <a:spLocks noGrp="1"/>
          </p:cNvSpPr>
          <p:nvPr>
            <p:ph type="title"/>
          </p:nvPr>
        </p:nvSpPr>
        <p:spPr/>
        <p:txBody>
          <a:bodyPr/>
          <a:lstStyle/>
          <a:p>
            <a:r>
              <a:rPr lang="en-US" dirty="0"/>
              <a:t>Transient Stability Overview Form</a:t>
            </a:r>
          </a:p>
        </p:txBody>
      </p:sp>
      <p:pic>
        <p:nvPicPr>
          <p:cNvPr id="4" name="Picture 3">
            <a:extLst>
              <a:ext uri="{FF2B5EF4-FFF2-40B4-BE49-F238E27FC236}">
                <a16:creationId xmlns:a16="http://schemas.microsoft.com/office/drawing/2014/main" id="{6D66A68D-D064-D818-6833-9E24223C9696}"/>
              </a:ext>
            </a:extLst>
          </p:cNvPr>
          <p:cNvPicPr>
            <a:picLocks noChangeAspect="1"/>
          </p:cNvPicPr>
          <p:nvPr/>
        </p:nvPicPr>
        <p:blipFill>
          <a:blip r:embed="rId2"/>
          <a:stretch>
            <a:fillRect/>
          </a:stretch>
        </p:blipFill>
        <p:spPr>
          <a:xfrm>
            <a:off x="914399" y="1280160"/>
            <a:ext cx="9560599" cy="5196840"/>
          </a:xfrm>
          <a:prstGeom prst="rect">
            <a:avLst/>
          </a:prstGeom>
        </p:spPr>
      </p:pic>
      <p:sp>
        <p:nvSpPr>
          <p:cNvPr id="5" name="Slide Number Placeholder 1">
            <a:extLst>
              <a:ext uri="{FF2B5EF4-FFF2-40B4-BE49-F238E27FC236}">
                <a16:creationId xmlns:a16="http://schemas.microsoft.com/office/drawing/2014/main" id="{B147F586-EA9A-B6DC-8572-B08AD98709FA}"/>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3281579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C808-8EE3-443B-92D9-130BF0C71197}"/>
              </a:ext>
            </a:extLst>
          </p:cNvPr>
          <p:cNvSpPr>
            <a:spLocks noGrp="1"/>
          </p:cNvSpPr>
          <p:nvPr>
            <p:ph type="title"/>
          </p:nvPr>
        </p:nvSpPr>
        <p:spPr/>
        <p:txBody>
          <a:bodyPr/>
          <a:lstStyle/>
          <a:p>
            <a:r>
              <a:rPr lang="en-US" dirty="0"/>
              <a:t>Infinite Bus Modeling</a:t>
            </a:r>
          </a:p>
        </p:txBody>
      </p:sp>
      <p:sp>
        <p:nvSpPr>
          <p:cNvPr id="3" name="Content Placeholder 2">
            <a:extLst>
              <a:ext uri="{FF2B5EF4-FFF2-40B4-BE49-F238E27FC236}">
                <a16:creationId xmlns:a16="http://schemas.microsoft.com/office/drawing/2014/main" id="{27DB38D6-D6F0-4C72-AC05-3E4866CD1CCB}"/>
              </a:ext>
            </a:extLst>
          </p:cNvPr>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Before doing the first transient stability run, it is useful to discuss the concept of an infinite bus.  As noted earlier, in the power flow an infinite bus is assumed to have a fixed voltage magnitude and angle; hence its frequency is also fixed at the nominal value</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In real systems infinite buses obviously do not exist, but they can be a useful concept when learning about transient stability.</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By default </a:t>
            </a:r>
            <a:r>
              <a:rPr lang="en-US" altLang="en-US" sz="2000" dirty="0" err="1">
                <a:solidFill>
                  <a:srgbClr val="000000"/>
                </a:solidFill>
              </a:rPr>
              <a:t>PowerWorld</a:t>
            </a:r>
            <a:r>
              <a:rPr lang="en-US" altLang="en-US" sz="2000" dirty="0">
                <a:solidFill>
                  <a:srgbClr val="000000"/>
                </a:solidFill>
              </a:rPr>
              <a:t> Simulator does NOT treat the slack bus as an infinite bus, but does provide this as an option.</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For this first example we will use the option to treat the slack bus as an infinite bus.  To do this select “Options” from the “Select Step” list.  This displays the option page.  Select the “Power System Model” tab, and then set Infinite Bus Modeling to “Model the power flow slack bus(</a:t>
            </a:r>
            <a:r>
              <a:rPr lang="en-US" altLang="en-US" sz="2000" dirty="0" err="1">
                <a:solidFill>
                  <a:srgbClr val="000000"/>
                </a:solidFill>
              </a:rPr>
              <a:t>es</a:t>
            </a:r>
            <a:r>
              <a:rPr lang="en-US" altLang="en-US" sz="2000" dirty="0">
                <a:solidFill>
                  <a:srgbClr val="000000"/>
                </a:solidFill>
              </a:rPr>
              <a:t>) as infinite buses” if it is not already set to do so.  </a:t>
            </a:r>
          </a:p>
          <a:p>
            <a:endParaRPr lang="en-US" dirty="0"/>
          </a:p>
        </p:txBody>
      </p:sp>
      <p:sp>
        <p:nvSpPr>
          <p:cNvPr id="4" name="Slide Number Placeholder 1">
            <a:extLst>
              <a:ext uri="{FF2B5EF4-FFF2-40B4-BE49-F238E27FC236}">
                <a16:creationId xmlns:a16="http://schemas.microsoft.com/office/drawing/2014/main" id="{5B5D087D-FA43-3481-F168-B36BACCA7C41}"/>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135097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2336-67AB-75DD-EF8D-D76919803F26}"/>
              </a:ext>
            </a:extLst>
          </p:cNvPr>
          <p:cNvSpPr>
            <a:spLocks noGrp="1"/>
          </p:cNvSpPr>
          <p:nvPr>
            <p:ph type="title"/>
          </p:nvPr>
        </p:nvSpPr>
        <p:spPr/>
        <p:txBody>
          <a:bodyPr/>
          <a:lstStyle/>
          <a:p>
            <a:r>
              <a:rPr lang="en-US" dirty="0"/>
              <a:t>Bundled Conductor Pictures</a:t>
            </a:r>
          </a:p>
        </p:txBody>
      </p:sp>
      <p:pic>
        <p:nvPicPr>
          <p:cNvPr id="4" name="Picture 3">
            <a:extLst>
              <a:ext uri="{FF2B5EF4-FFF2-40B4-BE49-F238E27FC236}">
                <a16:creationId xmlns:a16="http://schemas.microsoft.com/office/drawing/2014/main" id="{3C30787F-5D80-4042-9A4C-F2B1DA4E471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84055" y="1295400"/>
            <a:ext cx="6781800" cy="450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F55FC866-F06A-A077-F28C-9FD28FF12030}"/>
              </a:ext>
            </a:extLst>
          </p:cNvPr>
          <p:cNvSpPr txBox="1">
            <a:spLocks noChangeArrowheads="1"/>
          </p:cNvSpPr>
          <p:nvPr/>
        </p:nvSpPr>
        <p:spPr bwMode="auto">
          <a:xfrm>
            <a:off x="206834" y="6443246"/>
            <a:ext cx="46030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sz="1600" dirty="0">
                <a:solidFill>
                  <a:schemeClr val="tx1">
                    <a:lumMod val="50000"/>
                  </a:schemeClr>
                </a:solidFill>
                <a:latin typeface="+mj-lt"/>
              </a:rPr>
              <a:t>Photo Source: BPA and American Electric Power</a:t>
            </a:r>
          </a:p>
        </p:txBody>
      </p:sp>
      <p:pic>
        <p:nvPicPr>
          <p:cNvPr id="6" name="Picture 5">
            <a:extLst>
              <a:ext uri="{FF2B5EF4-FFF2-40B4-BE49-F238E27FC236}">
                <a16:creationId xmlns:a16="http://schemas.microsoft.com/office/drawing/2014/main" id="{24D415CD-3AEB-6115-484F-FB51EDBAAA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205103"/>
            <a:ext cx="450508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a:extLst>
              <a:ext uri="{FF2B5EF4-FFF2-40B4-BE49-F238E27FC236}">
                <a16:creationId xmlns:a16="http://schemas.microsoft.com/office/drawing/2014/main" id="{3E7920AD-15F7-A608-3085-6B4F21F77C02}"/>
              </a:ext>
            </a:extLst>
          </p:cNvPr>
          <p:cNvSpPr txBox="1">
            <a:spLocks noChangeArrowheads="1"/>
          </p:cNvSpPr>
          <p:nvPr/>
        </p:nvSpPr>
        <p:spPr bwMode="auto">
          <a:xfrm>
            <a:off x="4419600" y="5867400"/>
            <a:ext cx="7848600" cy="830997"/>
          </a:xfrm>
          <a:prstGeom prst="rect">
            <a:avLst/>
          </a:prstGeom>
          <a:solidFill>
            <a:schemeClr val="accent3">
              <a:lumMod val="95000"/>
            </a:schemeClr>
          </a:solidFill>
          <a:ln>
            <a:noFill/>
          </a:ln>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sz="2400" dirty="0">
                <a:solidFill>
                  <a:schemeClr val="tx1">
                    <a:lumMod val="50000"/>
                  </a:schemeClr>
                </a:solidFill>
                <a:latin typeface="+mn-lt"/>
              </a:rPr>
              <a:t>The AEP Wyoming-Jackson Ferry 765 kV line uses 6-bundle conductors. Conductors in a bundle are at the same voltage!</a:t>
            </a:r>
          </a:p>
        </p:txBody>
      </p:sp>
      <p:sp>
        <p:nvSpPr>
          <p:cNvPr id="8" name="Slide Number Placeholder 1">
            <a:extLst>
              <a:ext uri="{FF2B5EF4-FFF2-40B4-BE49-F238E27FC236}">
                <a16:creationId xmlns:a16="http://schemas.microsoft.com/office/drawing/2014/main" id="{1F74C2D1-BE44-0770-7D01-13BFB949A9F0}"/>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a:t>
            </a:fld>
            <a:endParaRPr lang="en-US" sz="2000" dirty="0">
              <a:solidFill>
                <a:srgbClr val="1E0000"/>
              </a:solidFill>
            </a:endParaRPr>
          </a:p>
        </p:txBody>
      </p:sp>
    </p:spTree>
    <p:extLst>
      <p:ext uri="{BB962C8B-B14F-4D97-AF65-F5344CB8AC3E}">
        <p14:creationId xmlns:p14="http://schemas.microsoft.com/office/powerpoint/2010/main" val="48552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A4CA-3198-E61D-B85A-CC9F5396EE99}"/>
              </a:ext>
            </a:extLst>
          </p:cNvPr>
          <p:cNvSpPr>
            <a:spLocks noGrp="1"/>
          </p:cNvSpPr>
          <p:nvPr>
            <p:ph type="title"/>
          </p:nvPr>
        </p:nvSpPr>
        <p:spPr>
          <a:xfrm>
            <a:off x="457200" y="76200"/>
            <a:ext cx="11734800" cy="1066800"/>
          </a:xfrm>
        </p:spPr>
        <p:txBody>
          <a:bodyPr/>
          <a:lstStyle/>
          <a:p>
            <a:r>
              <a:rPr lang="en-US" dirty="0"/>
              <a:t>Large-Scale Electric Grid Interconnects (50 or 60 Hz)</a:t>
            </a:r>
          </a:p>
        </p:txBody>
      </p:sp>
      <p:pic>
        <p:nvPicPr>
          <p:cNvPr id="4" name="Picture 3">
            <a:extLst>
              <a:ext uri="{FF2B5EF4-FFF2-40B4-BE49-F238E27FC236}">
                <a16:creationId xmlns:a16="http://schemas.microsoft.com/office/drawing/2014/main" id="{9E7210A9-EDBC-6D12-E63A-F464EF5BB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57" r="3232"/>
          <a:stretch/>
        </p:blipFill>
        <p:spPr bwMode="auto">
          <a:xfrm>
            <a:off x="228600" y="1371600"/>
            <a:ext cx="10120120" cy="494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B5BCB213-8945-4DAF-508B-793AFA2FDD36}"/>
              </a:ext>
            </a:extLst>
          </p:cNvPr>
          <p:cNvSpPr/>
          <p:nvPr/>
        </p:nvSpPr>
        <p:spPr>
          <a:xfrm>
            <a:off x="304800" y="6314898"/>
            <a:ext cx="4038285"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lumMod val="50000"/>
                  </a:schemeClr>
                </a:solidFill>
              </a:rPr>
              <a:t>Image Source: i.redd.it/krkhdfslrjh61.jpg</a:t>
            </a:r>
          </a:p>
        </p:txBody>
      </p:sp>
      <p:sp>
        <p:nvSpPr>
          <p:cNvPr id="6" name="TextBox 2">
            <a:extLst>
              <a:ext uri="{FF2B5EF4-FFF2-40B4-BE49-F238E27FC236}">
                <a16:creationId xmlns:a16="http://schemas.microsoft.com/office/drawing/2014/main" id="{85753C0D-E346-6AE9-C2DB-024B329C65A3}"/>
              </a:ext>
            </a:extLst>
          </p:cNvPr>
          <p:cNvSpPr txBox="1">
            <a:spLocks noChangeArrowheads="1"/>
          </p:cNvSpPr>
          <p:nvPr/>
        </p:nvSpPr>
        <p:spPr bwMode="auto">
          <a:xfrm>
            <a:off x="9296400" y="1352739"/>
            <a:ext cx="2667000" cy="1200329"/>
          </a:xfrm>
          <a:prstGeom prst="rect">
            <a:avLst/>
          </a:prstGeom>
          <a:solidFill>
            <a:schemeClr val="accent3">
              <a:lumMod val="95000"/>
            </a:schemeClr>
          </a:solidFill>
          <a:ln>
            <a:noFill/>
          </a:ln>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sz="2400" dirty="0">
                <a:solidFill>
                  <a:schemeClr val="tx1">
                    <a:lumMod val="50000"/>
                  </a:schemeClr>
                </a:solidFill>
                <a:latin typeface="+mn-lt"/>
              </a:rPr>
              <a:t>The map is a little out-of-date (e.g., with Ukraine). </a:t>
            </a:r>
          </a:p>
        </p:txBody>
      </p:sp>
      <p:sp>
        <p:nvSpPr>
          <p:cNvPr id="8" name="TextBox 7">
            <a:extLst>
              <a:ext uri="{FF2B5EF4-FFF2-40B4-BE49-F238E27FC236}">
                <a16:creationId xmlns:a16="http://schemas.microsoft.com/office/drawing/2014/main" id="{07F39B0F-D817-5930-761E-499ED1F7E238}"/>
              </a:ext>
            </a:extLst>
          </p:cNvPr>
          <p:cNvSpPr txBox="1"/>
          <p:nvPr/>
        </p:nvSpPr>
        <p:spPr>
          <a:xfrm>
            <a:off x="4530882" y="6317161"/>
            <a:ext cx="6115616" cy="369332"/>
          </a:xfrm>
          <a:prstGeom prst="rect">
            <a:avLst/>
          </a:prstGeom>
          <a:noFill/>
        </p:spPr>
        <p:txBody>
          <a:bodyPr wrap="square">
            <a:spAutoFit/>
          </a:bodyPr>
          <a:lstStyle/>
          <a:p>
            <a:r>
              <a:rPr lang="en-US" sz="1800" dirty="0">
                <a:solidFill>
                  <a:schemeClr val="tx1">
                    <a:lumMod val="50000"/>
                  </a:schemeClr>
                </a:solidFill>
              </a:rPr>
              <a:t>Data: en.wikipedia.org/wiki/Wide_area_synchronous_grid</a:t>
            </a:r>
          </a:p>
        </p:txBody>
      </p:sp>
      <p:sp>
        <p:nvSpPr>
          <p:cNvPr id="9" name="TextBox 2">
            <a:extLst>
              <a:ext uri="{FF2B5EF4-FFF2-40B4-BE49-F238E27FC236}">
                <a16:creationId xmlns:a16="http://schemas.microsoft.com/office/drawing/2014/main" id="{A08ECBE6-F6BD-0641-A6F1-4A5B38D94538}"/>
              </a:ext>
            </a:extLst>
          </p:cNvPr>
          <p:cNvSpPr txBox="1">
            <a:spLocks noChangeArrowheads="1"/>
          </p:cNvSpPr>
          <p:nvPr/>
        </p:nvSpPr>
        <p:spPr bwMode="auto">
          <a:xfrm>
            <a:off x="9296400" y="2817119"/>
            <a:ext cx="2667000" cy="3170099"/>
          </a:xfrm>
          <a:prstGeom prst="rect">
            <a:avLst/>
          </a:prstGeom>
          <a:solidFill>
            <a:schemeClr val="accent3">
              <a:lumMod val="95000"/>
            </a:schemeClr>
          </a:solidFill>
          <a:ln>
            <a:noFill/>
          </a:ln>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sz="2000" dirty="0">
                <a:solidFill>
                  <a:schemeClr val="tx1">
                    <a:lumMod val="50000"/>
                  </a:schemeClr>
                </a:solidFill>
                <a:latin typeface="+mn-lt"/>
              </a:rPr>
              <a:t>The largest grids by GW: 1) State Grid of China (1700) 2) Continental Europe (860), 3) Eastern NA (610), 4) India (400), 5) former Soviet Union (350 GW), 6) China Southern Grid (320), 7) WECC (265)</a:t>
            </a:r>
          </a:p>
        </p:txBody>
      </p:sp>
      <p:sp>
        <p:nvSpPr>
          <p:cNvPr id="10" name="Slide Number Placeholder 1">
            <a:extLst>
              <a:ext uri="{FF2B5EF4-FFF2-40B4-BE49-F238E27FC236}">
                <a16:creationId xmlns:a16="http://schemas.microsoft.com/office/drawing/2014/main" id="{C0B556D8-4C32-3A20-FA26-7B3A61CFBB4F}"/>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a:t>
            </a:fld>
            <a:endParaRPr lang="en-US" sz="2000" dirty="0">
              <a:solidFill>
                <a:srgbClr val="1E0000"/>
              </a:solidFill>
            </a:endParaRPr>
          </a:p>
        </p:txBody>
      </p:sp>
    </p:spTree>
    <p:extLst>
      <p:ext uri="{BB962C8B-B14F-4D97-AF65-F5344CB8AC3E}">
        <p14:creationId xmlns:p14="http://schemas.microsoft.com/office/powerpoint/2010/main" val="273099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030D-0F76-333C-FD6A-FF16573075FF}"/>
              </a:ext>
            </a:extLst>
          </p:cNvPr>
          <p:cNvSpPr>
            <a:spLocks noGrp="1"/>
          </p:cNvSpPr>
          <p:nvPr>
            <p:ph type="title"/>
          </p:nvPr>
        </p:nvSpPr>
        <p:spPr/>
        <p:txBody>
          <a:bodyPr/>
          <a:lstStyle/>
          <a:p>
            <a:r>
              <a:rPr lang="en-US" dirty="0"/>
              <a:t>Key Power System Terms: Bus and One-Line</a:t>
            </a:r>
          </a:p>
        </p:txBody>
      </p:sp>
      <p:sp>
        <p:nvSpPr>
          <p:cNvPr id="3" name="Content Placeholder 2">
            <a:extLst>
              <a:ext uri="{FF2B5EF4-FFF2-40B4-BE49-F238E27FC236}">
                <a16:creationId xmlns:a16="http://schemas.microsoft.com/office/drawing/2014/main" id="{BDF16320-3A2F-CFA7-99EA-22CDFC411392}"/>
              </a:ext>
            </a:extLst>
          </p:cNvPr>
          <p:cNvSpPr>
            <a:spLocks noGrp="1"/>
          </p:cNvSpPr>
          <p:nvPr>
            <p:ph idx="1"/>
          </p:nvPr>
        </p:nvSpPr>
        <p:spPr/>
        <p:txBody>
          <a:bodyPr/>
          <a:lstStyle/>
          <a:p>
            <a:r>
              <a:rPr lang="en-US" altLang="en-US" dirty="0"/>
              <a:t>Most power systems are (mostly) balanced three-phase systems</a:t>
            </a:r>
          </a:p>
          <a:p>
            <a:r>
              <a:rPr lang="en-US" altLang="en-US" dirty="0"/>
              <a:t>A balanced three-phase system can be modeled as a single (or one) line</a:t>
            </a:r>
          </a:p>
          <a:p>
            <a:r>
              <a:rPr lang="en-US" altLang="en-US" dirty="0"/>
              <a:t>One-lines show the </a:t>
            </a:r>
            <a:br>
              <a:rPr lang="en-US" altLang="en-US" dirty="0"/>
            </a:br>
            <a:r>
              <a:rPr lang="en-US" altLang="en-US" dirty="0"/>
              <a:t>major power system </a:t>
            </a:r>
            <a:br>
              <a:rPr lang="en-US" altLang="en-US" dirty="0"/>
            </a:br>
            <a:r>
              <a:rPr lang="en-US" altLang="en-US" dirty="0"/>
              <a:t>components, such as </a:t>
            </a:r>
            <a:br>
              <a:rPr lang="en-US" altLang="en-US" dirty="0"/>
            </a:br>
            <a:r>
              <a:rPr lang="en-US" altLang="en-US" dirty="0"/>
              <a:t>generators, loads, </a:t>
            </a:r>
            <a:br>
              <a:rPr lang="en-US" altLang="en-US" dirty="0"/>
            </a:br>
            <a:r>
              <a:rPr lang="en-US" altLang="en-US" dirty="0"/>
              <a:t>transmission lines</a:t>
            </a:r>
          </a:p>
          <a:p>
            <a:r>
              <a:rPr lang="en-US" altLang="en-US" dirty="0"/>
              <a:t>Components join </a:t>
            </a:r>
            <a:br>
              <a:rPr lang="en-US" altLang="en-US" dirty="0"/>
            </a:br>
            <a:r>
              <a:rPr lang="en-US" altLang="en-US" dirty="0"/>
              <a:t>together at a bus</a:t>
            </a:r>
          </a:p>
          <a:p>
            <a:endParaRPr lang="en-US" dirty="0"/>
          </a:p>
        </p:txBody>
      </p:sp>
      <p:pic>
        <p:nvPicPr>
          <p:cNvPr id="4" name="Picture 3" descr="100_1781">
            <a:extLst>
              <a:ext uri="{FF2B5EF4-FFF2-40B4-BE49-F238E27FC236}">
                <a16:creationId xmlns:a16="http://schemas.microsoft.com/office/drawing/2014/main" id="{36EA4ABC-E363-3D04-9BA6-9520ABACBA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194"/>
          <a:stretch/>
        </p:blipFill>
        <p:spPr bwMode="auto">
          <a:xfrm>
            <a:off x="4343400" y="2362200"/>
            <a:ext cx="768710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117A6DD1-817F-C6EC-4626-7AE4EC9E0C94}"/>
              </a:ext>
            </a:extLst>
          </p:cNvPr>
          <p:cNvSpPr txBox="1">
            <a:spLocks noChangeArrowheads="1"/>
          </p:cNvSpPr>
          <p:nvPr/>
        </p:nvSpPr>
        <p:spPr bwMode="auto">
          <a:xfrm>
            <a:off x="5974080" y="5865167"/>
            <a:ext cx="5659120" cy="461665"/>
          </a:xfrm>
          <a:prstGeom prst="rect">
            <a:avLst/>
          </a:prstGeom>
          <a:solidFill>
            <a:schemeClr val="accent3">
              <a:lumMod val="95000"/>
            </a:schemeClr>
          </a:solidFill>
          <a:ln>
            <a:noFill/>
          </a:ln>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sz="2400" dirty="0">
                <a:solidFill>
                  <a:schemeClr val="tx1">
                    <a:lumMod val="50000"/>
                  </a:schemeClr>
                </a:solidFill>
                <a:latin typeface="+mn-lt"/>
              </a:rPr>
              <a:t>Electric grid Bus (note the three phases)</a:t>
            </a:r>
          </a:p>
        </p:txBody>
      </p:sp>
      <p:cxnSp>
        <p:nvCxnSpPr>
          <p:cNvPr id="9" name="Straight Arrow Connector 8">
            <a:extLst>
              <a:ext uri="{FF2B5EF4-FFF2-40B4-BE49-F238E27FC236}">
                <a16:creationId xmlns:a16="http://schemas.microsoft.com/office/drawing/2014/main" id="{E93F49B6-0F4B-8514-9234-F2754F70FA52}"/>
              </a:ext>
            </a:extLst>
          </p:cNvPr>
          <p:cNvCxnSpPr/>
          <p:nvPr/>
        </p:nvCxnSpPr>
        <p:spPr bwMode="auto">
          <a:xfrm>
            <a:off x="5105400" y="5257800"/>
            <a:ext cx="914400" cy="914400"/>
          </a:xfrm>
          <a:prstGeom prst="straightConnector1">
            <a:avLst/>
          </a:prstGeom>
          <a:noFill/>
          <a:ln w="9525" cap="flat" cmpd="sng" algn="ctr">
            <a:no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4396853A-1A69-30D4-B739-EAB39032A4F8}"/>
              </a:ext>
            </a:extLst>
          </p:cNvPr>
          <p:cNvCxnSpPr>
            <a:cxnSpLocks/>
          </p:cNvCxnSpPr>
          <p:nvPr/>
        </p:nvCxnSpPr>
        <p:spPr bwMode="auto">
          <a:xfrm flipV="1">
            <a:off x="7467600" y="4762123"/>
            <a:ext cx="0" cy="952877"/>
          </a:xfrm>
          <a:prstGeom prst="straightConnector1">
            <a:avLst/>
          </a:prstGeom>
          <a:noFill/>
          <a:ln w="69850" cap="flat" cmpd="sng" algn="ctr">
            <a:solidFill>
              <a:schemeClr val="tx1">
                <a:lumMod val="50000"/>
              </a:schemeClr>
            </a:solidFill>
            <a:prstDash val="solid"/>
            <a:round/>
            <a:headEnd type="none" w="med" len="med"/>
            <a:tailEnd type="triangle"/>
          </a:ln>
          <a:effectLst/>
        </p:spPr>
      </p:cxnSp>
      <p:sp>
        <p:nvSpPr>
          <p:cNvPr id="14" name="Slide Number Placeholder 1">
            <a:extLst>
              <a:ext uri="{FF2B5EF4-FFF2-40B4-BE49-F238E27FC236}">
                <a16:creationId xmlns:a16="http://schemas.microsoft.com/office/drawing/2014/main" id="{00890D5D-83E8-DB34-4544-646722C7FFE9}"/>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a:t>
            </a:fld>
            <a:endParaRPr lang="en-US" sz="2000" dirty="0">
              <a:solidFill>
                <a:srgbClr val="1E0000"/>
              </a:solidFill>
            </a:endParaRPr>
          </a:p>
        </p:txBody>
      </p:sp>
    </p:spTree>
    <p:extLst>
      <p:ext uri="{BB962C8B-B14F-4D97-AF65-F5344CB8AC3E}">
        <p14:creationId xmlns:p14="http://schemas.microsoft.com/office/powerpoint/2010/main" val="273384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33A5-8CE7-68EE-7F60-4C0C7E388EDB}"/>
              </a:ext>
            </a:extLst>
          </p:cNvPr>
          <p:cNvSpPr>
            <a:spLocks noGrp="1"/>
          </p:cNvSpPr>
          <p:nvPr>
            <p:ph type="title"/>
          </p:nvPr>
        </p:nvSpPr>
        <p:spPr/>
        <p:txBody>
          <a:bodyPr/>
          <a:lstStyle/>
          <a:p>
            <a:r>
              <a:rPr lang="en-US" dirty="0"/>
              <a:t>Power System One-line Diagrams</a:t>
            </a:r>
          </a:p>
        </p:txBody>
      </p:sp>
      <p:pic>
        <p:nvPicPr>
          <p:cNvPr id="45058" name="Picture 2" descr="USA National Grid Map - FEMA">
            <a:extLst>
              <a:ext uri="{FF2B5EF4-FFF2-40B4-BE49-F238E27FC236}">
                <a16:creationId xmlns:a16="http://schemas.microsoft.com/office/drawing/2014/main" id="{195DA29E-CC99-B3E6-9222-784FE61EF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42" y="1562100"/>
            <a:ext cx="5697502"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1186356-D29A-BC0E-24B4-D99AB660B99D}"/>
              </a:ext>
            </a:extLst>
          </p:cNvPr>
          <p:cNvPicPr>
            <a:picLocks noChangeAspect="1"/>
          </p:cNvPicPr>
          <p:nvPr/>
        </p:nvPicPr>
        <p:blipFill rotWithShape="1">
          <a:blip r:embed="rId3"/>
          <a:srcRect l="1" r="33251"/>
          <a:stretch/>
        </p:blipFill>
        <p:spPr>
          <a:xfrm>
            <a:off x="6400800" y="838200"/>
            <a:ext cx="5058042" cy="3437665"/>
          </a:xfrm>
          <a:prstGeom prst="rect">
            <a:avLst/>
          </a:prstGeom>
        </p:spPr>
      </p:pic>
      <p:pic>
        <p:nvPicPr>
          <p:cNvPr id="7" name="Picture 6">
            <a:extLst>
              <a:ext uri="{FF2B5EF4-FFF2-40B4-BE49-F238E27FC236}">
                <a16:creationId xmlns:a16="http://schemas.microsoft.com/office/drawing/2014/main" id="{1E8F1079-19B6-C37B-E315-3C49AE022047}"/>
              </a:ext>
            </a:extLst>
          </p:cNvPr>
          <p:cNvPicPr>
            <a:picLocks noChangeAspect="1"/>
          </p:cNvPicPr>
          <p:nvPr/>
        </p:nvPicPr>
        <p:blipFill>
          <a:blip r:embed="rId4"/>
          <a:stretch>
            <a:fillRect/>
          </a:stretch>
        </p:blipFill>
        <p:spPr>
          <a:xfrm>
            <a:off x="5715000" y="4495800"/>
            <a:ext cx="5392169" cy="2117597"/>
          </a:xfrm>
          <a:prstGeom prst="rect">
            <a:avLst/>
          </a:prstGeom>
        </p:spPr>
      </p:pic>
      <p:sp>
        <p:nvSpPr>
          <p:cNvPr id="8" name="TextBox 2">
            <a:extLst>
              <a:ext uri="{FF2B5EF4-FFF2-40B4-BE49-F238E27FC236}">
                <a16:creationId xmlns:a16="http://schemas.microsoft.com/office/drawing/2014/main" id="{6D937579-7FD8-6CB0-BCFB-00517F0BE897}"/>
              </a:ext>
            </a:extLst>
          </p:cNvPr>
          <p:cNvSpPr txBox="1">
            <a:spLocks noChangeArrowheads="1"/>
          </p:cNvSpPr>
          <p:nvPr/>
        </p:nvSpPr>
        <p:spPr bwMode="auto">
          <a:xfrm>
            <a:off x="1744161" y="5554598"/>
            <a:ext cx="2560320" cy="830997"/>
          </a:xfrm>
          <a:prstGeom prst="rect">
            <a:avLst/>
          </a:prstGeom>
          <a:solidFill>
            <a:schemeClr val="accent3">
              <a:lumMod val="95000"/>
            </a:schemeClr>
          </a:solidFill>
          <a:ln>
            <a:noFill/>
          </a:ln>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sz="2400" dirty="0">
                <a:solidFill>
                  <a:schemeClr val="tx1">
                    <a:lumMod val="50000"/>
                  </a:schemeClr>
                </a:solidFill>
                <a:latin typeface="+mn-lt"/>
              </a:rPr>
              <a:t>We will be using these a lot in 667</a:t>
            </a:r>
          </a:p>
        </p:txBody>
      </p:sp>
      <p:sp>
        <p:nvSpPr>
          <p:cNvPr id="9" name="Slide Number Placeholder 1">
            <a:extLst>
              <a:ext uri="{FF2B5EF4-FFF2-40B4-BE49-F238E27FC236}">
                <a16:creationId xmlns:a16="http://schemas.microsoft.com/office/drawing/2014/main" id="{7BD9AB87-53C3-2E98-C88D-CC3567AD07D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6</a:t>
            </a:fld>
            <a:endParaRPr lang="en-US" sz="2000" dirty="0">
              <a:solidFill>
                <a:srgbClr val="1E0000"/>
              </a:solidFill>
            </a:endParaRPr>
          </a:p>
        </p:txBody>
      </p:sp>
    </p:spTree>
    <p:extLst>
      <p:ext uri="{BB962C8B-B14F-4D97-AF65-F5344CB8AC3E}">
        <p14:creationId xmlns:p14="http://schemas.microsoft.com/office/powerpoint/2010/main" val="18299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7A0C-084A-3613-8D04-EFD2C1114502}"/>
              </a:ext>
            </a:extLst>
          </p:cNvPr>
          <p:cNvSpPr>
            <a:spLocks noGrp="1"/>
          </p:cNvSpPr>
          <p:nvPr>
            <p:ph type="title"/>
          </p:nvPr>
        </p:nvSpPr>
        <p:spPr/>
        <p:txBody>
          <a:bodyPr/>
          <a:lstStyle/>
          <a:p>
            <a:r>
              <a:rPr lang="en-US" dirty="0"/>
              <a:t>A More Detailed Oneline (Single Line) Diagram</a:t>
            </a:r>
          </a:p>
        </p:txBody>
      </p:sp>
      <p:sp>
        <p:nvSpPr>
          <p:cNvPr id="5" name="TextBox 4">
            <a:extLst>
              <a:ext uri="{FF2B5EF4-FFF2-40B4-BE49-F238E27FC236}">
                <a16:creationId xmlns:a16="http://schemas.microsoft.com/office/drawing/2014/main" id="{76954437-A4E2-917B-D84B-507137EF72A7}"/>
              </a:ext>
            </a:extLst>
          </p:cNvPr>
          <p:cNvSpPr txBox="1"/>
          <p:nvPr/>
        </p:nvSpPr>
        <p:spPr>
          <a:xfrm>
            <a:off x="457200" y="6172200"/>
            <a:ext cx="6057900" cy="276999"/>
          </a:xfrm>
          <a:prstGeom prst="rect">
            <a:avLst/>
          </a:prstGeom>
          <a:noFill/>
        </p:spPr>
        <p:txBody>
          <a:bodyPr wrap="square">
            <a:spAutoFit/>
          </a:bodyPr>
          <a:lstStyle/>
          <a:p>
            <a:r>
              <a:rPr lang="en-US" sz="1200" dirty="0"/>
              <a:t>Image Source: www.eeeguide.com/key-diagram-of-substation/</a:t>
            </a:r>
          </a:p>
        </p:txBody>
      </p:sp>
      <p:pic>
        <p:nvPicPr>
          <p:cNvPr id="8" name="Picture 7">
            <a:extLst>
              <a:ext uri="{FF2B5EF4-FFF2-40B4-BE49-F238E27FC236}">
                <a16:creationId xmlns:a16="http://schemas.microsoft.com/office/drawing/2014/main" id="{9FBE56CA-848B-13D8-877C-51C3095FD543}"/>
              </a:ext>
            </a:extLst>
          </p:cNvPr>
          <p:cNvPicPr>
            <a:picLocks noChangeAspect="1"/>
          </p:cNvPicPr>
          <p:nvPr/>
        </p:nvPicPr>
        <p:blipFill>
          <a:blip r:embed="rId2"/>
          <a:stretch>
            <a:fillRect/>
          </a:stretch>
        </p:blipFill>
        <p:spPr>
          <a:xfrm>
            <a:off x="609600" y="1447800"/>
            <a:ext cx="6172200" cy="4369351"/>
          </a:xfrm>
          <a:prstGeom prst="rect">
            <a:avLst/>
          </a:prstGeom>
        </p:spPr>
      </p:pic>
      <p:sp>
        <p:nvSpPr>
          <p:cNvPr id="9" name="TextBox 2">
            <a:extLst>
              <a:ext uri="{FF2B5EF4-FFF2-40B4-BE49-F238E27FC236}">
                <a16:creationId xmlns:a16="http://schemas.microsoft.com/office/drawing/2014/main" id="{FC47570A-E8AB-6252-E3A5-8437D612E220}"/>
              </a:ext>
            </a:extLst>
          </p:cNvPr>
          <p:cNvSpPr txBox="1">
            <a:spLocks noChangeArrowheads="1"/>
          </p:cNvSpPr>
          <p:nvPr/>
        </p:nvSpPr>
        <p:spPr bwMode="auto">
          <a:xfrm>
            <a:off x="8458200" y="3013501"/>
            <a:ext cx="2560320" cy="1200329"/>
          </a:xfrm>
          <a:prstGeom prst="rect">
            <a:avLst/>
          </a:prstGeom>
          <a:solidFill>
            <a:schemeClr val="accent3">
              <a:lumMod val="95000"/>
            </a:schemeClr>
          </a:solidFill>
          <a:ln>
            <a:noFill/>
          </a:ln>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sz="2400" dirty="0">
                <a:solidFill>
                  <a:schemeClr val="tx1">
                    <a:lumMod val="50000"/>
                  </a:schemeClr>
                </a:solidFill>
                <a:latin typeface="+mn-lt"/>
              </a:rPr>
              <a:t>Mostly we won’t get into this level of detail in 667</a:t>
            </a:r>
          </a:p>
        </p:txBody>
      </p:sp>
      <p:sp>
        <p:nvSpPr>
          <p:cNvPr id="10" name="Slide Number Placeholder 1">
            <a:extLst>
              <a:ext uri="{FF2B5EF4-FFF2-40B4-BE49-F238E27FC236}">
                <a16:creationId xmlns:a16="http://schemas.microsoft.com/office/drawing/2014/main" id="{97C1ED18-95C8-BB58-D545-A09858FB308D}"/>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7</a:t>
            </a:fld>
            <a:endParaRPr lang="en-US" sz="2000" dirty="0">
              <a:solidFill>
                <a:srgbClr val="1E0000"/>
              </a:solidFill>
            </a:endParaRPr>
          </a:p>
        </p:txBody>
      </p:sp>
    </p:spTree>
    <p:extLst>
      <p:ext uri="{BB962C8B-B14F-4D97-AF65-F5344CB8AC3E}">
        <p14:creationId xmlns:p14="http://schemas.microsoft.com/office/powerpoint/2010/main" val="329813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F256-DBA2-EA75-1C75-73D5C91B3243}"/>
              </a:ext>
            </a:extLst>
          </p:cNvPr>
          <p:cNvSpPr>
            <a:spLocks noGrp="1"/>
          </p:cNvSpPr>
          <p:nvPr>
            <p:ph type="title"/>
          </p:nvPr>
        </p:nvSpPr>
        <p:spPr/>
        <p:txBody>
          <a:bodyPr/>
          <a:lstStyle/>
          <a:p>
            <a:r>
              <a:rPr lang="en-US" dirty="0"/>
              <a:t>Three Line Diagram</a:t>
            </a:r>
          </a:p>
        </p:txBody>
      </p:sp>
      <p:pic>
        <p:nvPicPr>
          <p:cNvPr id="3" name="Picture 2">
            <a:extLst>
              <a:ext uri="{FF2B5EF4-FFF2-40B4-BE49-F238E27FC236}">
                <a16:creationId xmlns:a16="http://schemas.microsoft.com/office/drawing/2014/main" id="{388AB1DB-2385-877C-90C3-623035576B1B}"/>
              </a:ext>
            </a:extLst>
          </p:cNvPr>
          <p:cNvPicPr>
            <a:picLocks noChangeAspect="1"/>
          </p:cNvPicPr>
          <p:nvPr/>
        </p:nvPicPr>
        <p:blipFill>
          <a:blip r:embed="rId2"/>
          <a:stretch>
            <a:fillRect/>
          </a:stretch>
        </p:blipFill>
        <p:spPr>
          <a:xfrm>
            <a:off x="482097" y="1371600"/>
            <a:ext cx="7324725" cy="5238750"/>
          </a:xfrm>
          <a:prstGeom prst="rect">
            <a:avLst/>
          </a:prstGeom>
        </p:spPr>
      </p:pic>
      <p:sp>
        <p:nvSpPr>
          <p:cNvPr id="4" name="TextBox 2">
            <a:extLst>
              <a:ext uri="{FF2B5EF4-FFF2-40B4-BE49-F238E27FC236}">
                <a16:creationId xmlns:a16="http://schemas.microsoft.com/office/drawing/2014/main" id="{37CD86C1-C433-DA8E-3F88-0CE446977D61}"/>
              </a:ext>
            </a:extLst>
          </p:cNvPr>
          <p:cNvSpPr txBox="1">
            <a:spLocks noChangeArrowheads="1"/>
          </p:cNvSpPr>
          <p:nvPr/>
        </p:nvSpPr>
        <p:spPr bwMode="auto">
          <a:xfrm>
            <a:off x="8458200" y="3013501"/>
            <a:ext cx="2560320" cy="830997"/>
          </a:xfrm>
          <a:prstGeom prst="rect">
            <a:avLst/>
          </a:prstGeom>
          <a:solidFill>
            <a:schemeClr val="accent3">
              <a:lumMod val="95000"/>
            </a:schemeClr>
          </a:solidFill>
          <a:ln>
            <a:noFill/>
          </a:ln>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sz="2400" dirty="0">
                <a:solidFill>
                  <a:schemeClr val="tx1">
                    <a:lumMod val="50000"/>
                  </a:schemeClr>
                </a:solidFill>
                <a:latin typeface="+mn-lt"/>
              </a:rPr>
              <a:t>We won’t be using these in 667</a:t>
            </a:r>
          </a:p>
        </p:txBody>
      </p:sp>
      <p:sp>
        <p:nvSpPr>
          <p:cNvPr id="5" name="Slide Number Placeholder 1">
            <a:extLst>
              <a:ext uri="{FF2B5EF4-FFF2-40B4-BE49-F238E27FC236}">
                <a16:creationId xmlns:a16="http://schemas.microsoft.com/office/drawing/2014/main" id="{98B769AD-2004-3AEC-85F2-C6B38DF507CA}"/>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8</a:t>
            </a:fld>
            <a:endParaRPr lang="en-US" sz="2000" dirty="0">
              <a:solidFill>
                <a:srgbClr val="1E0000"/>
              </a:solidFill>
            </a:endParaRPr>
          </a:p>
        </p:txBody>
      </p:sp>
    </p:spTree>
    <p:extLst>
      <p:ext uri="{BB962C8B-B14F-4D97-AF65-F5344CB8AC3E}">
        <p14:creationId xmlns:p14="http://schemas.microsoft.com/office/powerpoint/2010/main" val="3404162118"/>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5729</TotalTime>
  <Words>2541</Words>
  <Application>Microsoft Office PowerPoint</Application>
  <PresentationFormat>Widescreen</PresentationFormat>
  <Paragraphs>208</Paragraphs>
  <Slides>36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Helvetica</vt:lpstr>
      <vt:lpstr>Symbol</vt:lpstr>
      <vt:lpstr>Times New Roman</vt:lpstr>
      <vt:lpstr>Wingdings</vt:lpstr>
      <vt:lpstr>Capsules</vt:lpstr>
      <vt:lpstr>Equation</vt:lpstr>
      <vt:lpstr>ECEN 667 Power System Stability</vt:lpstr>
      <vt:lpstr>Announcements</vt:lpstr>
      <vt:lpstr>Three-Phase Transmission Lines</vt:lpstr>
      <vt:lpstr>Bundled Conductor Pictures</vt:lpstr>
      <vt:lpstr>Large-Scale Electric Grid Interconnects (50 or 60 Hz)</vt:lpstr>
      <vt:lpstr>Key Power System Terms: Bus and One-Line</vt:lpstr>
      <vt:lpstr>Power System One-line Diagrams</vt:lpstr>
      <vt:lpstr>A More Detailed Oneline (Single Line) Diagram</vt:lpstr>
      <vt:lpstr>Three Line Diagram</vt:lpstr>
      <vt:lpstr>Quick Review of Symmetric Components</vt:lpstr>
      <vt:lpstr>Symmetric Components</vt:lpstr>
      <vt:lpstr>Positive, Negative and Zero Sequence Sets</vt:lpstr>
      <vt:lpstr>Symmetrical Component Conversion</vt:lpstr>
      <vt:lpstr>Symmetrical Components to Decouple Unbalanced Networks</vt:lpstr>
      <vt:lpstr>Symmetrical Components to Decouple Unbalanced Networks</vt:lpstr>
      <vt:lpstr>Use of Symmetrical Components</vt:lpstr>
      <vt:lpstr>Power System Overvoltages</vt:lpstr>
      <vt:lpstr>Insulation Coordination</vt:lpstr>
      <vt:lpstr>Stability Simulation Overview</vt:lpstr>
      <vt:lpstr>PowerWorld Simulator</vt:lpstr>
      <vt:lpstr>PowerWorld Simulator History</vt:lpstr>
      <vt:lpstr>Power Flow and Dynamics Introduction</vt:lpstr>
      <vt:lpstr>Newton-Raphson Power Flow Algorithm</vt:lpstr>
      <vt:lpstr>Power Balance Equations at Bus i</vt:lpstr>
      <vt:lpstr>Per Unit Calculations</vt:lpstr>
      <vt:lpstr>Power Flow Example in PowerWorld Simulator </vt:lpstr>
      <vt:lpstr>Slack (or Reference) Bus</vt:lpstr>
      <vt:lpstr>Three Traditional Types of Power Flow Buses</vt:lpstr>
      <vt:lpstr>Power Flow and Dynamics</vt:lpstr>
      <vt:lpstr>Power Flow and Dynamics</vt:lpstr>
      <vt:lpstr>Power Flow to Transient Stability</vt:lpstr>
      <vt:lpstr>First Example Case</vt:lpstr>
      <vt:lpstr>Adding a Machine Model</vt:lpstr>
      <vt:lpstr>Transient Stability Form Overview</vt:lpstr>
      <vt:lpstr>Transient Stability Overview Form</vt:lpstr>
      <vt:lpstr>Infinite Bus Modeling</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Thomas Overbye</cp:lastModifiedBy>
  <cp:revision>460</cp:revision>
  <cp:lastPrinted>2020-08-20T12:26:33Z</cp:lastPrinted>
  <dcterms:created xsi:type="dcterms:W3CDTF">2000-05-11T14:27:08Z</dcterms:created>
  <dcterms:modified xsi:type="dcterms:W3CDTF">2023-09-06T12:58:46Z</dcterms:modified>
</cp:coreProperties>
</file>