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 id="2147483737" r:id="rId2"/>
  </p:sldMasterIdLst>
  <p:notesMasterIdLst>
    <p:notesMasterId r:id="rId59"/>
  </p:notesMasterIdLst>
  <p:handoutMasterIdLst>
    <p:handoutMasterId r:id="rId60"/>
  </p:handoutMasterIdLst>
  <p:sldIdLst>
    <p:sldId id="258" r:id="rId3"/>
    <p:sldId id="369" r:id="rId4"/>
    <p:sldId id="836" r:id="rId5"/>
    <p:sldId id="876" r:id="rId6"/>
    <p:sldId id="877" r:id="rId7"/>
    <p:sldId id="878" r:id="rId8"/>
    <p:sldId id="879" r:id="rId9"/>
    <p:sldId id="880" r:id="rId10"/>
    <p:sldId id="881" r:id="rId11"/>
    <p:sldId id="882" r:id="rId12"/>
    <p:sldId id="883" r:id="rId13"/>
    <p:sldId id="845" r:id="rId14"/>
    <p:sldId id="846" r:id="rId15"/>
    <p:sldId id="847" r:id="rId16"/>
    <p:sldId id="848" r:id="rId17"/>
    <p:sldId id="849" r:id="rId18"/>
    <p:sldId id="850" r:id="rId19"/>
    <p:sldId id="851" r:id="rId20"/>
    <p:sldId id="852" r:id="rId21"/>
    <p:sldId id="853" r:id="rId22"/>
    <p:sldId id="854" r:id="rId23"/>
    <p:sldId id="855" r:id="rId24"/>
    <p:sldId id="856" r:id="rId25"/>
    <p:sldId id="857" r:id="rId26"/>
    <p:sldId id="858" r:id="rId27"/>
    <p:sldId id="859" r:id="rId28"/>
    <p:sldId id="860" r:id="rId29"/>
    <p:sldId id="861" r:id="rId30"/>
    <p:sldId id="862" r:id="rId31"/>
    <p:sldId id="863" r:id="rId32"/>
    <p:sldId id="864" r:id="rId33"/>
    <p:sldId id="865" r:id="rId34"/>
    <p:sldId id="866" r:id="rId35"/>
    <p:sldId id="867" r:id="rId36"/>
    <p:sldId id="868" r:id="rId37"/>
    <p:sldId id="869" r:id="rId38"/>
    <p:sldId id="870" r:id="rId39"/>
    <p:sldId id="871" r:id="rId40"/>
    <p:sldId id="872" r:id="rId41"/>
    <p:sldId id="873" r:id="rId42"/>
    <p:sldId id="874" r:id="rId43"/>
    <p:sldId id="875" r:id="rId44"/>
    <p:sldId id="891" r:id="rId45"/>
    <p:sldId id="892" r:id="rId46"/>
    <p:sldId id="896" r:id="rId47"/>
    <p:sldId id="901" r:id="rId48"/>
    <p:sldId id="902" r:id="rId49"/>
    <p:sldId id="903" r:id="rId50"/>
    <p:sldId id="904" r:id="rId51"/>
    <p:sldId id="905" r:id="rId52"/>
    <p:sldId id="906" r:id="rId53"/>
    <p:sldId id="907" r:id="rId54"/>
    <p:sldId id="908" r:id="rId55"/>
    <p:sldId id="893" r:id="rId56"/>
    <p:sldId id="894" r:id="rId57"/>
    <p:sldId id="895" r:id="rId58"/>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007" autoAdjust="0"/>
    <p:restoredTop sz="94660" autoAdjust="0"/>
  </p:normalViewPr>
  <p:slideViewPr>
    <p:cSldViewPr>
      <p:cViewPr varScale="1">
        <p:scale>
          <a:sx n="144" d="100"/>
          <a:sy n="144" d="100"/>
        </p:scale>
        <p:origin x="100" y="3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9/27/2023</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6">
            <a:extLst>
              <a:ext uri="{FF2B5EF4-FFF2-40B4-BE49-F238E27FC236}">
                <a16:creationId xmlns:a16="http://schemas.microsoft.com/office/drawing/2014/main" id="{944BAF8A-9CC6-62A2-54F7-C24F151886FE}"/>
              </a:ext>
            </a:extLst>
          </p:cNvPr>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a:extLst>
              <a:ext uri="{FF2B5EF4-FFF2-40B4-BE49-F238E27FC236}">
                <a16:creationId xmlns:a16="http://schemas.microsoft.com/office/drawing/2014/main" id="{52158CF1-806E-08C0-4B67-3FD1522E2EDD}"/>
              </a:ext>
            </a:extLst>
          </p:cNvPr>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4" name="Rectangle 6">
            <a:extLst>
              <a:ext uri="{FF2B5EF4-FFF2-40B4-BE49-F238E27FC236}">
                <a16:creationId xmlns:a16="http://schemas.microsoft.com/office/drawing/2014/main" id="{F8C7A3B8-7FFE-559C-B277-4DD0C57A898A}"/>
              </a:ext>
            </a:extLst>
          </p:cNvPr>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6">
            <a:extLst>
              <a:ext uri="{FF2B5EF4-FFF2-40B4-BE49-F238E27FC236}">
                <a16:creationId xmlns:a16="http://schemas.microsoft.com/office/drawing/2014/main" id="{D28D6D70-3819-B4D1-207D-C56B97465229}"/>
              </a:ext>
            </a:extLst>
          </p:cNvPr>
          <p:cNvSpPr>
            <a:spLocks noGrp="1" noChangeArrowheads="1"/>
          </p:cNvSpPr>
          <p:nvPr>
            <p:ph type="sldNum" sz="quarter" idx="10"/>
          </p:nvPr>
        </p:nvSpPr>
        <p:spPr>
          <a:ln/>
        </p:spPr>
        <p:txBody>
          <a:bodyPr/>
          <a:lstStyle>
            <a:lvl1pPr>
              <a:defRPr/>
            </a:lvl1pPr>
          </a:lstStyle>
          <a:p>
            <a:pPr>
              <a:defRPr/>
            </a:pPr>
            <a:fld id="{BA2C704B-3171-4C7F-A6FB-FD2C490A2A54}" type="slidenum">
              <a:rPr lang="en-US"/>
              <a:pPr>
                <a:defRPr/>
              </a:pPr>
              <a:t>‹#›</a:t>
            </a:fld>
            <a:endParaRPr lang="en-US" dirty="0"/>
          </a:p>
        </p:txBody>
      </p:sp>
    </p:spTree>
    <p:extLst>
      <p:ext uri="{BB962C8B-B14F-4D97-AF65-F5344CB8AC3E}">
        <p14:creationId xmlns:p14="http://schemas.microsoft.com/office/powerpoint/2010/main" val="11109090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baseline="0">
                <a:solidFill>
                  <a:schemeClr val="tx1"/>
                </a:solidFill>
                <a:latin typeface="Times New Roman" pitchFamily="18" charset="0"/>
              </a:defRPr>
            </a:lvl1pPr>
          </a:lstStyle>
          <a:p>
            <a:pPr>
              <a:defRPr/>
            </a:pPr>
            <a:fld id="{F6D20532-61D7-47D0-903F-227F7C48AD34}" type="slidenum">
              <a:rPr lang="en-US" smtClean="0"/>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1318241" y="838200"/>
            <a:ext cx="812800"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5">
            <a:extLst>
              <a:ext uri="{FF2B5EF4-FFF2-40B4-BE49-F238E27FC236}">
                <a16:creationId xmlns:a16="http://schemas.microsoft.com/office/drawing/2014/main" id="{DBA81A1D-DE88-ECFA-BB36-3DEA12A1FE96}"/>
              </a:ext>
            </a:extLst>
          </p:cNvPr>
          <p:cNvSpPr>
            <a:spLocks noChangeArrowheads="1"/>
          </p:cNvSpPr>
          <p:nvPr/>
        </p:nvSpPr>
        <p:spPr bwMode="auto">
          <a:xfrm>
            <a:off x="1016000" y="1143000"/>
            <a:ext cx="6807200" cy="609600"/>
          </a:xfrm>
          <a:prstGeom prst="roundRect">
            <a:avLst>
              <a:gd name="adj" fmla="val 5000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tx1"/>
              </a:buClr>
              <a:buSzPct val="100000"/>
              <a:buFont typeface="Wingdings" panose="05000000000000000000" pitchFamily="2" charset="2"/>
              <a:defRPr sz="2800">
                <a:solidFill>
                  <a:schemeClr val="tx1"/>
                </a:solidFill>
                <a:latin typeface="Times New Roman" panose="02020603050405020304" pitchFamily="18" charset="0"/>
              </a:defRPr>
            </a:lvl1pPr>
            <a:lvl2pPr marL="742950" indent="-285750">
              <a:spcBef>
                <a:spcPct val="20000"/>
              </a:spcBef>
              <a:buClr>
                <a:schemeClr val="tx1"/>
              </a:buClr>
              <a:buSzPct val="100000"/>
              <a:buFont typeface="Wingdings" panose="05000000000000000000" pitchFamily="2" charset="2"/>
              <a:defRPr sz="2800">
                <a:solidFill>
                  <a:schemeClr val="tx1"/>
                </a:solidFill>
                <a:latin typeface="Times New Roman" panose="02020603050405020304" pitchFamily="18" charset="0"/>
              </a:defRPr>
            </a:lvl2pPr>
            <a:lvl3pPr marL="1143000" indent="-228600">
              <a:spcBef>
                <a:spcPct val="20000"/>
              </a:spcBef>
              <a:buClr>
                <a:schemeClr val="tx1"/>
              </a:buClr>
              <a:buSzPct val="100000"/>
              <a:buFont typeface="Wingdings" panose="05000000000000000000" pitchFamily="2" charset="2"/>
              <a:defRPr sz="2800">
                <a:solidFill>
                  <a:schemeClr val="tx1"/>
                </a:solidFill>
                <a:latin typeface="Times New Roman" panose="02020603050405020304" pitchFamily="18" charset="0"/>
              </a:defRPr>
            </a:lvl3pPr>
            <a:lvl4pPr marL="1600200" indent="-228600">
              <a:spcBef>
                <a:spcPct val="20000"/>
              </a:spcBef>
              <a:buClr>
                <a:schemeClr val="tx1"/>
              </a:buClr>
              <a:buSzPct val="100000"/>
              <a:buFont typeface="Wingdings" panose="05000000000000000000" pitchFamily="2" charset="2"/>
              <a:defRPr sz="2800">
                <a:solidFill>
                  <a:schemeClr val="tx1"/>
                </a:solidFill>
                <a:latin typeface="Times New Roman" panose="02020603050405020304" pitchFamily="18" charset="0"/>
              </a:defRPr>
            </a:lvl4pPr>
            <a:lvl5pPr marL="2057400" indent="-228600">
              <a:spcBef>
                <a:spcPct val="20000"/>
              </a:spcBef>
              <a:buClr>
                <a:schemeClr val="tx1"/>
              </a:buClr>
              <a:buSzPct val="100000"/>
              <a:buFont typeface="Wingdings" panose="05000000000000000000" pitchFamily="2" charset="2"/>
              <a:defRPr sz="28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Font typeface="Wingdings" panose="05000000000000000000" pitchFamily="2" charset="2"/>
              <a:defRPr sz="28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Font typeface="Wingdings" panose="05000000000000000000" pitchFamily="2" charset="2"/>
              <a:defRPr sz="28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Font typeface="Wingdings" panose="05000000000000000000" pitchFamily="2" charset="2"/>
              <a:defRPr sz="28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Font typeface="Wingdings" panose="05000000000000000000" pitchFamily="2" charset="2"/>
              <a:defRPr sz="2800">
                <a:solidFill>
                  <a:schemeClr val="tx1"/>
                </a:solidFill>
                <a:latin typeface="Times New Roman" panose="02020603050405020304" pitchFamily="18" charset="0"/>
              </a:defRPr>
            </a:lvl9pPr>
          </a:lstStyle>
          <a:p>
            <a:pPr algn="ctr" eaLnBrk="1" hangingPunct="1">
              <a:spcBef>
                <a:spcPct val="0"/>
              </a:spcBef>
              <a:buClrTx/>
              <a:buSzTx/>
              <a:buFontTx/>
              <a:buNone/>
            </a:pPr>
            <a:endParaRPr kumimoji="1" lang="en-US" altLang="en-US" sz="2400"/>
          </a:p>
        </p:txBody>
      </p:sp>
      <p:sp>
        <p:nvSpPr>
          <p:cNvPr id="25615" name="Rectangle 15">
            <a:extLst>
              <a:ext uri="{FF2B5EF4-FFF2-40B4-BE49-F238E27FC236}">
                <a16:creationId xmlns:a16="http://schemas.microsoft.com/office/drawing/2014/main" id="{FB74C2FC-C2CE-F652-A75E-01CFE141CF1B}"/>
              </a:ext>
            </a:extLst>
          </p:cNvPr>
          <p:cNvSpPr>
            <a:spLocks noChangeArrowheads="1"/>
          </p:cNvSpPr>
          <p:nvPr userDrawn="1"/>
        </p:nvSpPr>
        <p:spPr bwMode="auto">
          <a:xfrm>
            <a:off x="304800" y="6629400"/>
            <a:ext cx="11577638"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eaLnBrk="1" hangingPunct="1">
              <a:defRPr/>
            </a:pPr>
            <a:endParaRPr lang="en-US" sz="2400">
              <a:latin typeface="Helvetica" charset="0"/>
            </a:endParaRPr>
          </a:p>
        </p:txBody>
      </p:sp>
      <p:sp>
        <p:nvSpPr>
          <p:cNvPr id="1028" name="Line 8">
            <a:extLst>
              <a:ext uri="{FF2B5EF4-FFF2-40B4-BE49-F238E27FC236}">
                <a16:creationId xmlns:a16="http://schemas.microsoft.com/office/drawing/2014/main" id="{A6B811D9-564E-D45D-FB65-B385BAEBD26B}"/>
              </a:ext>
            </a:extLst>
          </p:cNvPr>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29" name="Rectangle 6">
            <a:extLst>
              <a:ext uri="{FF2B5EF4-FFF2-40B4-BE49-F238E27FC236}">
                <a16:creationId xmlns:a16="http://schemas.microsoft.com/office/drawing/2014/main" id="{F929E909-6597-6D18-CFCF-D703820E67C1}"/>
              </a:ext>
            </a:extLst>
          </p:cNvPr>
          <p:cNvSpPr>
            <a:spLocks noGrp="1" noChangeArrowheads="1"/>
          </p:cNvSpPr>
          <p:nvPr>
            <p:ph type="title"/>
          </p:nvPr>
        </p:nvSpPr>
        <p:spPr bwMode="auto">
          <a:xfrm>
            <a:off x="457200" y="76200"/>
            <a:ext cx="10668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 name="Rectangle 6">
            <a:extLst>
              <a:ext uri="{FF2B5EF4-FFF2-40B4-BE49-F238E27FC236}">
                <a16:creationId xmlns:a16="http://schemas.microsoft.com/office/drawing/2014/main" id="{2DB361FE-1396-3DB2-8D74-473B8CE3D3D3}"/>
              </a:ext>
            </a:extLst>
          </p:cNvPr>
          <p:cNvSpPr>
            <a:spLocks noGrp="1" noChangeArrowheads="1"/>
          </p:cNvSpPr>
          <p:nvPr>
            <p:ph type="sldNum" sz="quarter" idx="4"/>
          </p:nvPr>
        </p:nvSpPr>
        <p:spPr bwMode="auto">
          <a:xfrm>
            <a:off x="11356975" y="6324600"/>
            <a:ext cx="612775"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spcBef>
                <a:spcPct val="20000"/>
              </a:spcBef>
              <a:buClr>
                <a:schemeClr val="tx1"/>
              </a:buClr>
              <a:buSzPct val="100000"/>
              <a:buFont typeface="Wingdings" pitchFamily="2" charset="2"/>
              <a:buNone/>
              <a:defRPr sz="2000" baseline="0" smtClean="0">
                <a:solidFill>
                  <a:schemeClr val="tx1"/>
                </a:solidFill>
                <a:latin typeface="Times New Roman" pitchFamily="18" charset="0"/>
              </a:defRPr>
            </a:lvl1pPr>
          </a:lstStyle>
          <a:p>
            <a:pPr>
              <a:defRPr/>
            </a:pPr>
            <a:fld id="{8E82A419-E5C9-4701-A8EA-F73884A9D4C0}" type="slidenum">
              <a:rPr lang="en-US"/>
              <a:pPr>
                <a:defRPr/>
              </a:pPr>
              <a:t>‹#›</a:t>
            </a:fld>
            <a:endParaRPr lang="en-US" dirty="0"/>
          </a:p>
        </p:txBody>
      </p:sp>
      <p:sp>
        <p:nvSpPr>
          <p:cNvPr id="1031" name="Rectangle 7">
            <a:extLst>
              <a:ext uri="{FF2B5EF4-FFF2-40B4-BE49-F238E27FC236}">
                <a16:creationId xmlns:a16="http://schemas.microsoft.com/office/drawing/2014/main" id="{6C0CBD2D-5F1D-FF37-F97A-DA5CD1AB10E4}"/>
              </a:ext>
            </a:extLst>
          </p:cNvPr>
          <p:cNvSpPr>
            <a:spLocks noGrp="1" noChangeArrowheads="1"/>
          </p:cNvSpPr>
          <p:nvPr>
            <p:ph type="body" idx="1"/>
          </p:nvPr>
        </p:nvSpPr>
        <p:spPr bwMode="auto">
          <a:xfrm>
            <a:off x="457200" y="1279525"/>
            <a:ext cx="10668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2" name="Picture 2" descr="Related image">
            <a:extLst>
              <a:ext uri="{FF2B5EF4-FFF2-40B4-BE49-F238E27FC236}">
                <a16:creationId xmlns:a16="http://schemas.microsoft.com/office/drawing/2014/main" id="{61C482A2-53CD-EFFD-2873-1D46A7CAA690}"/>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18875" y="838200"/>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6" r:id="rId1"/>
  </p:sldLayoutIdLst>
  <p:txStyles>
    <p:titleStyle>
      <a:lvl1pPr algn="l" rtl="0" eaLnBrk="0" fontAlgn="base" hangingPunct="0">
        <a:lnSpc>
          <a:spcPct val="90000"/>
        </a:lnSpc>
        <a:spcBef>
          <a:spcPct val="0"/>
        </a:spcBef>
        <a:spcAft>
          <a:spcPct val="0"/>
        </a:spcAft>
        <a:defRPr sz="3600" b="1">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rgbClr val="3C0000"/>
          </a:solidFill>
          <a:latin typeface="Arial" charset="0"/>
        </a:defRPr>
      </a:lvl2pPr>
      <a:lvl3pPr algn="l" rtl="0" eaLnBrk="0" fontAlgn="base" hangingPunct="0">
        <a:lnSpc>
          <a:spcPct val="90000"/>
        </a:lnSpc>
        <a:spcBef>
          <a:spcPct val="0"/>
        </a:spcBef>
        <a:spcAft>
          <a:spcPct val="0"/>
        </a:spcAft>
        <a:defRPr sz="3600" b="1">
          <a:solidFill>
            <a:srgbClr val="3C0000"/>
          </a:solidFill>
          <a:latin typeface="Arial" charset="0"/>
        </a:defRPr>
      </a:lvl3pPr>
      <a:lvl4pPr algn="l" rtl="0" eaLnBrk="0" fontAlgn="base" hangingPunct="0">
        <a:lnSpc>
          <a:spcPct val="90000"/>
        </a:lnSpc>
        <a:spcBef>
          <a:spcPct val="0"/>
        </a:spcBef>
        <a:spcAft>
          <a:spcPct val="0"/>
        </a:spcAft>
        <a:defRPr sz="3600" b="1">
          <a:solidFill>
            <a:srgbClr val="3C0000"/>
          </a:solidFill>
          <a:latin typeface="Arial" charset="0"/>
        </a:defRPr>
      </a:lvl4pPr>
      <a:lvl5pPr algn="l" rtl="0" eaLnBrk="0" fontAlgn="base" hangingPunct="0">
        <a:lnSpc>
          <a:spcPct val="90000"/>
        </a:lnSpc>
        <a:spcBef>
          <a:spcPct val="0"/>
        </a:spcBef>
        <a:spcAft>
          <a:spcPct val="0"/>
        </a:spcAft>
        <a:defRPr sz="3600" b="1">
          <a:solidFill>
            <a:srgbClr val="3C0000"/>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18.wmf"/><Relationship Id="rId4" Type="http://schemas.openxmlformats.org/officeDocument/2006/relationships/oleObject" Target="../embeddings/oleObject11.bin"/></Relationships>
</file>

<file path=ppt/slides/_rels/slide13.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2.bin"/><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3.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22.wmf"/><Relationship Id="rId4" Type="http://schemas.openxmlformats.org/officeDocument/2006/relationships/oleObject" Target="../embeddings/oleObject15.bin"/></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Layout" Target="../slideLayouts/slideLayout2.xml"/><Relationship Id="rId4" Type="http://schemas.openxmlformats.org/officeDocument/2006/relationships/image" Target="../media/image29.wmf"/></Relationships>
</file>

<file path=ppt/slides/_rels/slide21.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23.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19.bin"/><Relationship Id="rId1" Type="http://schemas.openxmlformats.org/officeDocument/2006/relationships/slideLayout" Target="../slideLayouts/slideLayout2.xml"/><Relationship Id="rId5" Type="http://schemas.openxmlformats.org/officeDocument/2006/relationships/image" Target="../media/image41.wmf"/><Relationship Id="rId4" Type="http://schemas.openxmlformats.org/officeDocument/2006/relationships/oleObject" Target="../embeddings/oleObject20.bin"/></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21.bin"/><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slideLayout" Target="../slideLayouts/slideLayout2.xml"/><Relationship Id="rId5" Type="http://schemas.openxmlformats.org/officeDocument/2006/relationships/image" Target="../media/image53.wmf"/><Relationship Id="rId4" Type="http://schemas.openxmlformats.org/officeDocument/2006/relationships/image" Target="../media/image52.wmf"/></Relationships>
</file>

<file path=ppt/slides/_rels/slide31.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slideLayout" Target="../slideLayouts/slideLayout2.xml"/><Relationship Id="rId4" Type="http://schemas.openxmlformats.org/officeDocument/2006/relationships/image" Target="../media/image56.wmf"/></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oleObject" Target="../embeddings/oleObject23.bin"/><Relationship Id="rId1" Type="http://schemas.openxmlformats.org/officeDocument/2006/relationships/slideLayout" Target="../slideLayouts/slideLayout2.xml"/><Relationship Id="rId4" Type="http://schemas.openxmlformats.org/officeDocument/2006/relationships/image" Target="../media/image58.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59.wmf"/><Relationship Id="rId7" Type="http://schemas.openxmlformats.org/officeDocument/2006/relationships/image" Target="../media/image61.wmf"/><Relationship Id="rId2" Type="http://schemas.openxmlformats.org/officeDocument/2006/relationships/oleObject" Target="../embeddings/oleObject24.bin"/><Relationship Id="rId1" Type="http://schemas.openxmlformats.org/officeDocument/2006/relationships/slideLayout" Target="../slideLayouts/slideLayout2.xml"/><Relationship Id="rId6" Type="http://schemas.openxmlformats.org/officeDocument/2006/relationships/oleObject" Target="../embeddings/oleObject26.bin"/><Relationship Id="rId5" Type="http://schemas.openxmlformats.org/officeDocument/2006/relationships/image" Target="../media/image60.wmf"/><Relationship Id="rId10" Type="http://schemas.openxmlformats.org/officeDocument/2006/relationships/image" Target="../media/image62.wmf"/><Relationship Id="rId4" Type="http://schemas.openxmlformats.org/officeDocument/2006/relationships/oleObject" Target="../embeddings/oleObject25.bin"/><Relationship Id="rId9" Type="http://schemas.openxmlformats.org/officeDocument/2006/relationships/oleObject" Target="../embeddings/oleObject28.bin"/></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6.xml"/><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image" Target="../media/image79.png"/><Relationship Id="rId1" Type="http://schemas.openxmlformats.org/officeDocument/2006/relationships/slideLayout" Target="../slideLayouts/slideLayout2.xml"/><Relationship Id="rId4" Type="http://schemas.openxmlformats.org/officeDocument/2006/relationships/image" Target="../media/image81.wmf"/></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6.xml"/><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a:xfrm>
            <a:off x="1524000" y="76201"/>
            <a:ext cx="9144000" cy="1646237"/>
          </a:xfrm>
          <a:noFill/>
        </p:spPr>
        <p:txBody>
          <a:bodyPr anchor="ctr"/>
          <a:lstStyle/>
          <a:p>
            <a:pPr algn="ctr" eaLnBrk="1" hangingPunct="1">
              <a:spcBef>
                <a:spcPct val="50000"/>
              </a:spcBef>
            </a:pPr>
            <a:r>
              <a:rPr lang="en-US" altLang="en-US" dirty="0"/>
              <a:t>ECEN 667</a:t>
            </a:r>
            <a:br>
              <a:rPr lang="en-US" altLang="en-US" dirty="0"/>
            </a:br>
            <a:r>
              <a:rPr lang="en-US" altLang="en-US" dirty="0"/>
              <a:t>Power System Stability</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a:t>
            </a:r>
          </a:p>
          <a:p>
            <a:r>
              <a:rPr lang="en-US" dirty="0"/>
              <a:t>Dept. of Electrical and Computer Engineering</a:t>
            </a:r>
          </a:p>
          <a:p>
            <a:r>
              <a:rPr lang="en-US" dirty="0"/>
              <a:t>Texas A&amp;M University</a:t>
            </a:r>
          </a:p>
          <a:p>
            <a:r>
              <a:rPr lang="en-US" dirty="0">
                <a:hlinkClick r:id="rId3"/>
              </a:rPr>
              <a:t>overbye@tamu.edu</a:t>
            </a:r>
            <a:endParaRPr lang="en-US" dirty="0"/>
          </a:p>
        </p:txBody>
      </p:sp>
      <p:sp>
        <p:nvSpPr>
          <p:cNvPr id="6" name="Rectangle 5"/>
          <p:cNvSpPr/>
          <p:nvPr/>
        </p:nvSpPr>
        <p:spPr>
          <a:xfrm>
            <a:off x="685800" y="1752601"/>
            <a:ext cx="11125200" cy="584775"/>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11: Exciter Modeling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Lead-Lag Block</a:t>
            </a:r>
          </a:p>
        </p:txBody>
      </p:sp>
      <p:sp>
        <p:nvSpPr>
          <p:cNvPr id="3" name="Content Placeholder 2"/>
          <p:cNvSpPr>
            <a:spLocks noGrp="1"/>
          </p:cNvSpPr>
          <p:nvPr>
            <p:ph idx="1"/>
          </p:nvPr>
        </p:nvSpPr>
        <p:spPr>
          <a:xfrm>
            <a:off x="457200" y="1280160"/>
            <a:ext cx="9448800" cy="3733800"/>
          </a:xfrm>
        </p:spPr>
        <p:txBody>
          <a:bodyPr/>
          <a:lstStyle/>
          <a:p>
            <a:endParaRPr lang="en-US" dirty="0"/>
          </a:p>
          <a:p>
            <a:endParaRPr lang="en-US" dirty="0"/>
          </a:p>
          <a:p>
            <a:endParaRPr lang="en-US" dirty="0"/>
          </a:p>
          <a:p>
            <a:r>
              <a:rPr lang="en-US" dirty="0"/>
              <a:t>In exciters such as the EXDC1 the lead-lag block is used to model time constants inherent in the exciter; the values are often zero (or equivalently equal)</a:t>
            </a:r>
          </a:p>
          <a:p>
            <a:r>
              <a:rPr lang="en-US" dirty="0"/>
              <a:t>In steady-state the input is equal to the output</a:t>
            </a:r>
          </a:p>
          <a:p>
            <a:r>
              <a:rPr lang="en-US" dirty="0"/>
              <a:t>To get equations write</a:t>
            </a:r>
            <a:br>
              <a:rPr lang="en-US" dirty="0"/>
            </a:br>
            <a:r>
              <a:rPr lang="en-US" dirty="0"/>
              <a:t>in form with </a:t>
            </a:r>
            <a:r>
              <a:rPr lang="en-US" dirty="0">
                <a:latin typeface="Symbol" panose="05050102010706020507" pitchFamily="18" charset="2"/>
              </a:rPr>
              <a:t>b</a:t>
            </a:r>
            <a:r>
              <a:rPr lang="en-US" baseline="-25000" dirty="0"/>
              <a:t>0</a:t>
            </a:r>
            <a:r>
              <a:rPr lang="en-US" dirty="0"/>
              <a:t>=1/T</a:t>
            </a:r>
            <a:r>
              <a:rPr lang="en-US" baseline="-25000" dirty="0"/>
              <a:t>B</a:t>
            </a:r>
            <a:r>
              <a:rPr lang="en-US" dirty="0"/>
              <a:t>, </a:t>
            </a:r>
            <a:r>
              <a:rPr lang="en-US" dirty="0">
                <a:latin typeface="Symbol" panose="05050102010706020507" pitchFamily="18" charset="2"/>
              </a:rPr>
              <a:t>b</a:t>
            </a:r>
            <a:r>
              <a:rPr lang="en-US" baseline="-25000" dirty="0"/>
              <a:t>1</a:t>
            </a:r>
            <a:r>
              <a:rPr lang="en-US" dirty="0"/>
              <a:t>=T</a:t>
            </a:r>
            <a:r>
              <a:rPr lang="en-US" baseline="-25000" dirty="0"/>
              <a:t>A</a:t>
            </a:r>
            <a:r>
              <a:rPr lang="en-US" dirty="0"/>
              <a:t>/T</a:t>
            </a:r>
            <a:r>
              <a:rPr lang="en-US" baseline="-25000" dirty="0"/>
              <a:t>B</a:t>
            </a:r>
            <a:r>
              <a:rPr lang="en-US" dirty="0"/>
              <a:t>,</a:t>
            </a:r>
            <a:br>
              <a:rPr lang="en-US" dirty="0"/>
            </a:br>
            <a:r>
              <a:rPr lang="en-US" dirty="0">
                <a:latin typeface="Symbol" panose="05050102010706020507" pitchFamily="18" charset="2"/>
              </a:rPr>
              <a:t>a</a:t>
            </a:r>
            <a:r>
              <a:rPr lang="en-US" baseline="-25000" dirty="0"/>
              <a:t>0</a:t>
            </a:r>
            <a:r>
              <a:rPr lang="en-US" dirty="0"/>
              <a:t>=1/T</a:t>
            </a:r>
            <a:r>
              <a:rPr lang="en-US" baseline="-25000" dirty="0"/>
              <a:t>B</a:t>
            </a:r>
            <a:endParaRPr lang="en-US" dirty="0"/>
          </a:p>
          <a:p>
            <a:endParaRPr lang="en-US" dirty="0"/>
          </a:p>
        </p:txBody>
      </p:sp>
      <p:grpSp>
        <p:nvGrpSpPr>
          <p:cNvPr id="4" name="Group 3"/>
          <p:cNvGrpSpPr/>
          <p:nvPr/>
        </p:nvGrpSpPr>
        <p:grpSpPr>
          <a:xfrm>
            <a:off x="914400" y="1429046"/>
            <a:ext cx="3416359" cy="1105200"/>
            <a:chOff x="1421224" y="1566298"/>
            <a:chExt cx="3416359" cy="1105200"/>
          </a:xfrm>
        </p:grpSpPr>
        <p:cxnSp>
          <p:nvCxnSpPr>
            <p:cNvPr id="5" name="Straight Arrow Connector 4"/>
            <p:cNvCxnSpPr/>
            <p:nvPr/>
          </p:nvCxnSpPr>
          <p:spPr bwMode="auto">
            <a:xfrm flipV="1">
              <a:off x="1777412" y="2112663"/>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6" name="Straight Arrow Connector 5"/>
            <p:cNvCxnSpPr/>
            <p:nvPr/>
          </p:nvCxnSpPr>
          <p:spPr bwMode="auto">
            <a:xfrm flipV="1">
              <a:off x="3810000" y="2076640"/>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7" name="TextBox 6"/>
            <p:cNvSpPr txBox="1"/>
            <p:nvPr/>
          </p:nvSpPr>
          <p:spPr>
            <a:xfrm>
              <a:off x="1421224" y="1888065"/>
              <a:ext cx="364202" cy="523220"/>
            </a:xfrm>
            <a:prstGeom prst="rect">
              <a:avLst/>
            </a:prstGeom>
            <a:noFill/>
          </p:spPr>
          <p:txBody>
            <a:bodyPr wrap="none" rtlCol="0">
              <a:spAutoFit/>
            </a:bodyPr>
            <a:lstStyle/>
            <a:p>
              <a:r>
                <a:rPr lang="en-US" sz="2800" dirty="0">
                  <a:solidFill>
                    <a:srgbClr val="1E0000"/>
                  </a:solidFill>
                </a:rPr>
                <a:t>u</a:t>
              </a:r>
            </a:p>
          </p:txBody>
        </p:sp>
        <p:sp>
          <p:nvSpPr>
            <p:cNvPr id="8" name="TextBox 7"/>
            <p:cNvSpPr txBox="1"/>
            <p:nvPr/>
          </p:nvSpPr>
          <p:spPr>
            <a:xfrm>
              <a:off x="4473381" y="1842035"/>
              <a:ext cx="364202" cy="523220"/>
            </a:xfrm>
            <a:prstGeom prst="rect">
              <a:avLst/>
            </a:prstGeom>
            <a:noFill/>
          </p:spPr>
          <p:txBody>
            <a:bodyPr wrap="none" rtlCol="0">
              <a:spAutoFit/>
            </a:bodyPr>
            <a:lstStyle/>
            <a:p>
              <a:r>
                <a:rPr lang="en-US" sz="2800" dirty="0">
                  <a:solidFill>
                    <a:srgbClr val="1E0000"/>
                  </a:solidFill>
                </a:rPr>
                <a:t>y</a:t>
              </a:r>
            </a:p>
          </p:txBody>
        </p:sp>
        <p:graphicFrame>
          <p:nvGraphicFramePr>
            <p:cNvPr id="9" name="Object 8"/>
            <p:cNvGraphicFramePr>
              <a:graphicFrameLocks noChangeAspect="1"/>
            </p:cNvGraphicFramePr>
            <p:nvPr/>
          </p:nvGraphicFramePr>
          <p:xfrm>
            <a:off x="2416107" y="1566298"/>
            <a:ext cx="1233907" cy="1105200"/>
          </p:xfrm>
          <a:graphic>
            <a:graphicData uri="http://schemas.openxmlformats.org/presentationml/2006/ole">
              <mc:AlternateContent xmlns:mc="http://schemas.openxmlformats.org/markup-compatibility/2006">
                <mc:Choice xmlns:v="urn:schemas-microsoft-com:vml" Requires="v">
                  <p:oleObj name="Equation" r:id="rId2" imgW="482400" imgH="431640" progId="Equation.DSMT4">
                    <p:embed/>
                  </p:oleObj>
                </mc:Choice>
                <mc:Fallback>
                  <p:oleObj name="Equation" r:id="rId2" imgW="482400" imgH="431640" progId="Equation.DSMT4">
                    <p:embed/>
                    <p:pic>
                      <p:nvPicPr>
                        <p:cNvPr id="9" name="Object 8"/>
                        <p:cNvPicPr>
                          <a:picLocks noChangeAspect="1" noChangeArrowheads="1"/>
                        </p:cNvPicPr>
                        <p:nvPr/>
                      </p:nvPicPr>
                      <p:blipFill>
                        <a:blip r:embed="rId3"/>
                        <a:srcRect/>
                        <a:stretch>
                          <a:fillRect/>
                        </a:stretch>
                      </p:blipFill>
                      <p:spPr bwMode="auto">
                        <a:xfrm>
                          <a:off x="2416107" y="1566298"/>
                          <a:ext cx="1233907" cy="1105200"/>
                        </a:xfrm>
                        <a:prstGeom prst="rect">
                          <a:avLst/>
                        </a:prstGeom>
                        <a:noFill/>
                        <a:ln w="19050">
                          <a:solidFill>
                            <a:schemeClr val="tx1"/>
                          </a:solidFill>
                          <a:miter lim="800000"/>
                          <a:headEnd/>
                          <a:tailEnd/>
                        </a:ln>
                      </p:spPr>
                    </p:pic>
                  </p:oleObj>
                </mc:Fallback>
              </mc:AlternateContent>
            </a:graphicData>
          </a:graphic>
        </p:graphicFrame>
      </p:grpSp>
      <p:grpSp>
        <p:nvGrpSpPr>
          <p:cNvPr id="10" name="Group 9"/>
          <p:cNvGrpSpPr/>
          <p:nvPr/>
        </p:nvGrpSpPr>
        <p:grpSpPr>
          <a:xfrm>
            <a:off x="5029200" y="1307374"/>
            <a:ext cx="3048000" cy="1359626"/>
            <a:chOff x="6213764" y="3812777"/>
            <a:chExt cx="2529425" cy="905792"/>
          </a:xfrm>
        </p:grpSpPr>
        <p:sp>
          <p:nvSpPr>
            <p:cNvPr id="11" name="TextBox 33"/>
            <p:cNvSpPr txBox="1"/>
            <p:nvPr/>
          </p:nvSpPr>
          <p:spPr>
            <a:xfrm>
              <a:off x="6735908" y="4203500"/>
              <a:ext cx="2007281"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accent5">
                      <a:lumMod val="50000"/>
                    </a:schemeClr>
                  </a:solidFill>
                </a:rPr>
                <a:t>Output of Lead/Lag</a:t>
              </a:r>
            </a:p>
          </p:txBody>
        </p:sp>
        <p:sp>
          <p:nvSpPr>
            <p:cNvPr id="12" name="Freeform 11"/>
            <p:cNvSpPr/>
            <p:nvPr/>
          </p:nvSpPr>
          <p:spPr>
            <a:xfrm>
              <a:off x="6541956" y="4166925"/>
              <a:ext cx="1447803" cy="551644"/>
            </a:xfrm>
            <a:custGeom>
              <a:avLst/>
              <a:gdLst>
                <a:gd name="connsiteX0" fmla="*/ 0 w 2863272"/>
                <a:gd name="connsiteY0" fmla="*/ 1173018 h 1173018"/>
                <a:gd name="connsiteX1" fmla="*/ 0 w 2863272"/>
                <a:gd name="connsiteY1" fmla="*/ 9236 h 1173018"/>
                <a:gd name="connsiteX2" fmla="*/ 2863272 w 2863272"/>
                <a:gd name="connsiteY2" fmla="*/ 0 h 1173018"/>
              </a:gdLst>
              <a:ahLst/>
              <a:cxnLst>
                <a:cxn ang="0">
                  <a:pos x="connsiteX0" y="connsiteY0"/>
                </a:cxn>
                <a:cxn ang="0">
                  <a:pos x="connsiteX1" y="connsiteY1"/>
                </a:cxn>
                <a:cxn ang="0">
                  <a:pos x="connsiteX2" y="connsiteY2"/>
                </a:cxn>
              </a:cxnLst>
              <a:rect l="l" t="t" r="r" b="b"/>
              <a:pathLst>
                <a:path w="2863272" h="1173018">
                  <a:moveTo>
                    <a:pt x="0" y="1173018"/>
                  </a:moveTo>
                  <a:lnTo>
                    <a:pt x="0" y="9236"/>
                  </a:lnTo>
                  <a:lnTo>
                    <a:pt x="2863272" y="0"/>
                  </a:lnTo>
                </a:path>
              </a:pathLst>
            </a:custGeom>
            <a:no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800"/>
            </a:p>
          </p:txBody>
        </p:sp>
        <p:sp>
          <p:nvSpPr>
            <p:cNvPr id="13" name="Freeform 12"/>
            <p:cNvSpPr/>
            <p:nvPr/>
          </p:nvSpPr>
          <p:spPr>
            <a:xfrm>
              <a:off x="6213764" y="3988835"/>
              <a:ext cx="1905000" cy="721047"/>
            </a:xfrm>
            <a:custGeom>
              <a:avLst/>
              <a:gdLst>
                <a:gd name="connsiteX0" fmla="*/ 0 w 4775200"/>
                <a:gd name="connsiteY0" fmla="*/ 0 h 1533236"/>
                <a:gd name="connsiteX1" fmla="*/ 9236 w 4775200"/>
                <a:gd name="connsiteY1" fmla="*/ 1533236 h 1533236"/>
                <a:gd name="connsiteX2" fmla="*/ 4775200 w 4775200"/>
                <a:gd name="connsiteY2" fmla="*/ 1514763 h 1533236"/>
              </a:gdLst>
              <a:ahLst/>
              <a:cxnLst>
                <a:cxn ang="0">
                  <a:pos x="connsiteX0" y="connsiteY0"/>
                </a:cxn>
                <a:cxn ang="0">
                  <a:pos x="connsiteX1" y="connsiteY1"/>
                </a:cxn>
                <a:cxn ang="0">
                  <a:pos x="connsiteX2" y="connsiteY2"/>
                </a:cxn>
              </a:cxnLst>
              <a:rect l="l" t="t" r="r" b="b"/>
              <a:pathLst>
                <a:path w="4775200" h="1533236">
                  <a:moveTo>
                    <a:pt x="0" y="0"/>
                  </a:moveTo>
                  <a:cubicBezTo>
                    <a:pt x="3079" y="511079"/>
                    <a:pt x="6157" y="1022157"/>
                    <a:pt x="9236" y="1533236"/>
                  </a:cubicBezTo>
                  <a:lnTo>
                    <a:pt x="4775200" y="1514763"/>
                  </a:lnTo>
                </a:path>
              </a:pathLst>
            </a:custGeom>
            <a:noFill/>
            <a:ln w="3175">
              <a:solidFill>
                <a:schemeClr val="tx1"/>
              </a:solidFill>
              <a:headEnd type="triangle" w="med" len="med"/>
              <a:tailEnd type="triangle" w="med" len="med"/>
            </a:ln>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800"/>
            </a:p>
          </p:txBody>
        </p:sp>
        <p:sp>
          <p:nvSpPr>
            <p:cNvPr id="14" name="TextBox 36"/>
            <p:cNvSpPr txBox="1"/>
            <p:nvPr/>
          </p:nvSpPr>
          <p:spPr>
            <a:xfrm>
              <a:off x="6326112" y="3812777"/>
              <a:ext cx="1030651"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a:solidFill>
                    <a:schemeClr val="accent2">
                      <a:lumMod val="60000"/>
                      <a:lumOff val="40000"/>
                    </a:schemeClr>
                  </a:solidFill>
                </a:rPr>
                <a:t>input</a:t>
              </a:r>
            </a:p>
          </p:txBody>
        </p:sp>
        <p:sp>
          <p:nvSpPr>
            <p:cNvPr id="15" name="Freeform 14"/>
            <p:cNvSpPr/>
            <p:nvPr/>
          </p:nvSpPr>
          <p:spPr>
            <a:xfrm>
              <a:off x="6553330" y="4088876"/>
              <a:ext cx="1436303" cy="621006"/>
            </a:xfrm>
            <a:custGeom>
              <a:avLst/>
              <a:gdLst>
                <a:gd name="connsiteX0" fmla="*/ 0 w 2835563"/>
                <a:gd name="connsiteY0" fmla="*/ 1193098 h 1193098"/>
                <a:gd name="connsiteX1" fmla="*/ 295563 w 2835563"/>
                <a:gd name="connsiteY1" fmla="*/ 389535 h 1193098"/>
                <a:gd name="connsiteX2" fmla="*/ 720436 w 2835563"/>
                <a:gd name="connsiteY2" fmla="*/ 47789 h 1193098"/>
                <a:gd name="connsiteX3" fmla="*/ 2835563 w 2835563"/>
                <a:gd name="connsiteY3" fmla="*/ 10844 h 1193098"/>
                <a:gd name="connsiteX0" fmla="*/ 0 w 2835563"/>
                <a:gd name="connsiteY0" fmla="*/ 1196063 h 1196063"/>
                <a:gd name="connsiteX1" fmla="*/ 203199 w 2835563"/>
                <a:gd name="connsiteY1" fmla="*/ 447919 h 1196063"/>
                <a:gd name="connsiteX2" fmla="*/ 720436 w 2835563"/>
                <a:gd name="connsiteY2" fmla="*/ 50754 h 1196063"/>
                <a:gd name="connsiteX3" fmla="*/ 2835563 w 2835563"/>
                <a:gd name="connsiteY3" fmla="*/ 13809 h 1196063"/>
                <a:gd name="connsiteX0" fmla="*/ 0 w 2835563"/>
                <a:gd name="connsiteY0" fmla="*/ 1187863 h 1187863"/>
                <a:gd name="connsiteX1" fmla="*/ 203199 w 2835563"/>
                <a:gd name="connsiteY1" fmla="*/ 439719 h 1187863"/>
                <a:gd name="connsiteX2" fmla="*/ 544945 w 2835563"/>
                <a:gd name="connsiteY2" fmla="*/ 70263 h 1187863"/>
                <a:gd name="connsiteX3" fmla="*/ 2835563 w 2835563"/>
                <a:gd name="connsiteY3" fmla="*/ 5609 h 1187863"/>
                <a:gd name="connsiteX0" fmla="*/ 0 w 2835563"/>
                <a:gd name="connsiteY0" fmla="*/ 1183879 h 1183879"/>
                <a:gd name="connsiteX1" fmla="*/ 203199 w 2835563"/>
                <a:gd name="connsiteY1" fmla="*/ 435735 h 1183879"/>
                <a:gd name="connsiteX2" fmla="*/ 544945 w 2835563"/>
                <a:gd name="connsiteY2" fmla="*/ 66279 h 1183879"/>
                <a:gd name="connsiteX3" fmla="*/ 2835563 w 2835563"/>
                <a:gd name="connsiteY3" fmla="*/ 1625 h 1183879"/>
                <a:gd name="connsiteX0" fmla="*/ 0 w 2835563"/>
                <a:gd name="connsiteY0" fmla="*/ 1151902 h 1151902"/>
                <a:gd name="connsiteX1" fmla="*/ 203199 w 2835563"/>
                <a:gd name="connsiteY1" fmla="*/ 403758 h 1151902"/>
                <a:gd name="connsiteX2" fmla="*/ 544945 w 2835563"/>
                <a:gd name="connsiteY2" fmla="*/ 34302 h 1151902"/>
                <a:gd name="connsiteX3" fmla="*/ 2835563 w 2835563"/>
                <a:gd name="connsiteY3" fmla="*/ 25066 h 1151902"/>
                <a:gd name="connsiteX0" fmla="*/ 0 w 2835563"/>
                <a:gd name="connsiteY0" fmla="*/ 1166829 h 1166829"/>
                <a:gd name="connsiteX1" fmla="*/ 203199 w 2835563"/>
                <a:gd name="connsiteY1" fmla="*/ 418685 h 1166829"/>
                <a:gd name="connsiteX2" fmla="*/ 544945 w 2835563"/>
                <a:gd name="connsiteY2" fmla="*/ 49229 h 1166829"/>
                <a:gd name="connsiteX3" fmla="*/ 2835563 w 2835563"/>
                <a:gd name="connsiteY3" fmla="*/ 12284 h 1166829"/>
                <a:gd name="connsiteX0" fmla="*/ 0 w 2835568"/>
                <a:gd name="connsiteY0" fmla="*/ 1166829 h 1166829"/>
                <a:gd name="connsiteX1" fmla="*/ 203199 w 2835568"/>
                <a:gd name="connsiteY1" fmla="*/ 418685 h 1166829"/>
                <a:gd name="connsiteX2" fmla="*/ 544945 w 2835568"/>
                <a:gd name="connsiteY2" fmla="*/ 49229 h 1166829"/>
                <a:gd name="connsiteX3" fmla="*/ 2835563 w 2835568"/>
                <a:gd name="connsiteY3" fmla="*/ 12284 h 1166829"/>
                <a:gd name="connsiteX0" fmla="*/ 0 w 2835568"/>
                <a:gd name="connsiteY0" fmla="*/ 1158886 h 1158886"/>
                <a:gd name="connsiteX1" fmla="*/ 212435 w 2835568"/>
                <a:gd name="connsiteY1" fmla="*/ 198306 h 1158886"/>
                <a:gd name="connsiteX2" fmla="*/ 544945 w 2835568"/>
                <a:gd name="connsiteY2" fmla="*/ 41286 h 1158886"/>
                <a:gd name="connsiteX3" fmla="*/ 2835563 w 2835568"/>
                <a:gd name="connsiteY3" fmla="*/ 4341 h 1158886"/>
                <a:gd name="connsiteX0" fmla="*/ 41955 w 2877518"/>
                <a:gd name="connsiteY0" fmla="*/ 1154545 h 1154545"/>
                <a:gd name="connsiteX1" fmla="*/ 254390 w 2877518"/>
                <a:gd name="connsiteY1" fmla="*/ 193965 h 1154545"/>
                <a:gd name="connsiteX2" fmla="*/ 2877518 w 2877518"/>
                <a:gd name="connsiteY2" fmla="*/ 0 h 1154545"/>
                <a:gd name="connsiteX0" fmla="*/ 0 w 2835563"/>
                <a:gd name="connsiteY0" fmla="*/ 1156205 h 1156205"/>
                <a:gd name="connsiteX1" fmla="*/ 397163 w 2835563"/>
                <a:gd name="connsiteY1" fmla="*/ 112498 h 1156205"/>
                <a:gd name="connsiteX2" fmla="*/ 2835563 w 2835563"/>
                <a:gd name="connsiteY2" fmla="*/ 1660 h 1156205"/>
                <a:gd name="connsiteX0" fmla="*/ 6351 w 2841914"/>
                <a:gd name="connsiteY0" fmla="*/ 1156205 h 1156205"/>
                <a:gd name="connsiteX1" fmla="*/ 403514 w 2841914"/>
                <a:gd name="connsiteY1" fmla="*/ 112498 h 1156205"/>
                <a:gd name="connsiteX2" fmla="*/ 2841914 w 2841914"/>
                <a:gd name="connsiteY2" fmla="*/ 1660 h 1156205"/>
                <a:gd name="connsiteX0" fmla="*/ 7236 w 2879745"/>
                <a:gd name="connsiteY0" fmla="*/ 1173018 h 1173018"/>
                <a:gd name="connsiteX1" fmla="*/ 404399 w 2879745"/>
                <a:gd name="connsiteY1" fmla="*/ 129311 h 1173018"/>
                <a:gd name="connsiteX2" fmla="*/ 2879745 w 2879745"/>
                <a:gd name="connsiteY2" fmla="*/ 0 h 1173018"/>
                <a:gd name="connsiteX0" fmla="*/ 7236 w 2879996"/>
                <a:gd name="connsiteY0" fmla="*/ 1190306 h 1190306"/>
                <a:gd name="connsiteX1" fmla="*/ 404399 w 2879996"/>
                <a:gd name="connsiteY1" fmla="*/ 146599 h 1190306"/>
                <a:gd name="connsiteX2" fmla="*/ 2879745 w 2879996"/>
                <a:gd name="connsiteY2" fmla="*/ 17288 h 1190306"/>
                <a:gd name="connsiteX0" fmla="*/ 8876 w 2881635"/>
                <a:gd name="connsiteY0" fmla="*/ 1190306 h 1190306"/>
                <a:gd name="connsiteX1" fmla="*/ 396803 w 2881635"/>
                <a:gd name="connsiteY1" fmla="*/ 146599 h 1190306"/>
                <a:gd name="connsiteX2" fmla="*/ 2881385 w 2881635"/>
                <a:gd name="connsiteY2" fmla="*/ 17288 h 1190306"/>
                <a:gd name="connsiteX0" fmla="*/ 8876 w 2881635"/>
                <a:gd name="connsiteY0" fmla="*/ 1442103 h 1442103"/>
                <a:gd name="connsiteX1" fmla="*/ 396802 w 2881635"/>
                <a:gd name="connsiteY1" fmla="*/ 54171 h 1442103"/>
                <a:gd name="connsiteX2" fmla="*/ 2881385 w 2881635"/>
                <a:gd name="connsiteY2" fmla="*/ 269085 h 1442103"/>
                <a:gd name="connsiteX0" fmla="*/ 8876 w 2881385"/>
                <a:gd name="connsiteY0" fmla="*/ 1518780 h 1518780"/>
                <a:gd name="connsiteX1" fmla="*/ 396802 w 2881385"/>
                <a:gd name="connsiteY1" fmla="*/ 130848 h 1518780"/>
                <a:gd name="connsiteX2" fmla="*/ 1089170 w 2881385"/>
                <a:gd name="connsiteY2" fmla="*/ 82590 h 1518780"/>
                <a:gd name="connsiteX3" fmla="*/ 2881385 w 2881385"/>
                <a:gd name="connsiteY3" fmla="*/ 345762 h 1518780"/>
                <a:gd name="connsiteX0" fmla="*/ 72 w 2872581"/>
                <a:gd name="connsiteY0" fmla="*/ 1424203 h 1424203"/>
                <a:gd name="connsiteX1" fmla="*/ 387998 w 2872581"/>
                <a:gd name="connsiteY1" fmla="*/ 36271 h 1424203"/>
                <a:gd name="connsiteX2" fmla="*/ 1024946 w 2872581"/>
                <a:gd name="connsiteY2" fmla="*/ 392985 h 1424203"/>
                <a:gd name="connsiteX3" fmla="*/ 2872581 w 2872581"/>
                <a:gd name="connsiteY3" fmla="*/ 251185 h 1424203"/>
                <a:gd name="connsiteX0" fmla="*/ 118 w 2872627"/>
                <a:gd name="connsiteY0" fmla="*/ 1348708 h 1348708"/>
                <a:gd name="connsiteX1" fmla="*/ 295680 w 2872627"/>
                <a:gd name="connsiteY1" fmla="*/ 41771 h 1348708"/>
                <a:gd name="connsiteX2" fmla="*/ 1024992 w 2872627"/>
                <a:gd name="connsiteY2" fmla="*/ 317490 h 1348708"/>
                <a:gd name="connsiteX3" fmla="*/ 2872627 w 2872627"/>
                <a:gd name="connsiteY3" fmla="*/ 175690 h 1348708"/>
                <a:gd name="connsiteX0" fmla="*/ 98 w 2872607"/>
                <a:gd name="connsiteY0" fmla="*/ 1361410 h 1361410"/>
                <a:gd name="connsiteX1" fmla="*/ 295660 w 2872607"/>
                <a:gd name="connsiteY1" fmla="*/ 54473 h 1361410"/>
                <a:gd name="connsiteX2" fmla="*/ 840244 w 2872607"/>
                <a:gd name="connsiteY2" fmla="*/ 249197 h 1361410"/>
                <a:gd name="connsiteX3" fmla="*/ 2872607 w 2872607"/>
                <a:gd name="connsiteY3" fmla="*/ 188392 h 1361410"/>
              </a:gdLst>
              <a:ahLst/>
              <a:cxnLst>
                <a:cxn ang="0">
                  <a:pos x="connsiteX0" y="connsiteY0"/>
                </a:cxn>
                <a:cxn ang="0">
                  <a:pos x="connsiteX1" y="connsiteY1"/>
                </a:cxn>
                <a:cxn ang="0">
                  <a:pos x="connsiteX2" y="connsiteY2"/>
                </a:cxn>
                <a:cxn ang="0">
                  <a:pos x="connsiteX3" y="connsiteY3"/>
                </a:cxn>
              </a:cxnLst>
              <a:rect l="l" t="t" r="r" b="b"/>
              <a:pathLst>
                <a:path w="2872607" h="1361410">
                  <a:moveTo>
                    <a:pt x="98" y="1361410"/>
                  </a:moveTo>
                  <a:cubicBezTo>
                    <a:pt x="-4520" y="1332162"/>
                    <a:pt x="155636" y="239842"/>
                    <a:pt x="295660" y="54473"/>
                  </a:cubicBezTo>
                  <a:cubicBezTo>
                    <a:pt x="435684" y="-130896"/>
                    <a:pt x="426147" y="213378"/>
                    <a:pt x="840244" y="249197"/>
                  </a:cubicBezTo>
                  <a:cubicBezTo>
                    <a:pt x="1254341" y="285016"/>
                    <a:pt x="2573905" y="144530"/>
                    <a:pt x="2872607" y="188392"/>
                  </a:cubicBezTo>
                </a:path>
              </a:pathLst>
            </a:custGeom>
            <a:noFill/>
            <a:ln w="19050"/>
          </p:spPr>
          <p:style>
            <a:lnRef idx="2">
              <a:schemeClr val="accent1"/>
            </a:lnRef>
            <a:fillRef idx="1">
              <a:schemeClr val="lt1"/>
            </a:fillRef>
            <a:effectRef idx="0">
              <a:schemeClr val="accent1"/>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en-US" sz="1800"/>
            </a:p>
          </p:txBody>
        </p:sp>
      </p:grpSp>
      <p:graphicFrame>
        <p:nvGraphicFramePr>
          <p:cNvPr id="16" name="Object 15"/>
          <p:cNvGraphicFramePr>
            <a:graphicFrameLocks noChangeAspect="1"/>
          </p:cNvGraphicFramePr>
          <p:nvPr/>
        </p:nvGraphicFramePr>
        <p:xfrm>
          <a:off x="8229600" y="4724400"/>
          <a:ext cx="2667000" cy="1418490"/>
        </p:xfrm>
        <a:graphic>
          <a:graphicData uri="http://schemas.openxmlformats.org/presentationml/2006/ole">
            <mc:AlternateContent xmlns:mc="http://schemas.openxmlformats.org/markup-compatibility/2006">
              <mc:Choice xmlns:v="urn:schemas-microsoft-com:vml" Requires="v">
                <p:oleObj name="Equation" r:id="rId4" imgW="1218960" imgH="647640" progId="Equation.DSMT4">
                  <p:embed/>
                </p:oleObj>
              </mc:Choice>
              <mc:Fallback>
                <p:oleObj name="Equation" r:id="rId4" imgW="1218960" imgH="647640" progId="Equation.DSMT4">
                  <p:embed/>
                  <p:pic>
                    <p:nvPicPr>
                      <p:cNvPr id="16" name="Object 15"/>
                      <p:cNvPicPr/>
                      <p:nvPr/>
                    </p:nvPicPr>
                    <p:blipFill>
                      <a:blip r:embed="rId5"/>
                      <a:stretch>
                        <a:fillRect/>
                      </a:stretch>
                    </p:blipFill>
                    <p:spPr>
                      <a:xfrm>
                        <a:off x="8229600" y="4724400"/>
                        <a:ext cx="2667000" cy="1418490"/>
                      </a:xfrm>
                      <a:prstGeom prst="rect">
                        <a:avLst/>
                      </a:prstGeom>
                      <a:ln w="19050">
                        <a:solidFill>
                          <a:schemeClr val="tx1"/>
                        </a:solidFill>
                      </a:ln>
                    </p:spPr>
                  </p:pic>
                </p:oleObj>
              </mc:Fallback>
            </mc:AlternateContent>
          </a:graphicData>
        </a:graphic>
      </p:graphicFrame>
      <p:sp>
        <p:nvSpPr>
          <p:cNvPr id="18" name="Rectangle 17">
            <a:extLst>
              <a:ext uri="{FF2B5EF4-FFF2-40B4-BE49-F238E27FC236}">
                <a16:creationId xmlns:a16="http://schemas.microsoft.com/office/drawing/2014/main" id="{C27F5B86-6B93-9466-8130-772451ACB7EA}"/>
              </a:ext>
            </a:extLst>
          </p:cNvPr>
          <p:cNvSpPr/>
          <p:nvPr/>
        </p:nvSpPr>
        <p:spPr>
          <a:xfrm>
            <a:off x="8137881" y="1466671"/>
            <a:ext cx="2971800" cy="1200329"/>
          </a:xfrm>
          <a:prstGeom prst="rect">
            <a:avLst/>
          </a:prstGeom>
          <a:solidFill>
            <a:schemeClr val="accent3">
              <a:lumMod val="95000"/>
            </a:schemeClr>
          </a:solidFill>
        </p:spPr>
        <p:txBody>
          <a:bodyPr wrap="square">
            <a:spAutoFit/>
          </a:bodyPr>
          <a:lstStyle/>
          <a:p>
            <a:r>
              <a:rPr lang="en-US" sz="2400" dirty="0">
                <a:solidFill>
                  <a:srgbClr val="1E0000"/>
                </a:solidFill>
              </a:rPr>
              <a:t>The steady-state requirement that u = y is readily apparent</a:t>
            </a:r>
          </a:p>
        </p:txBody>
      </p:sp>
      <p:sp>
        <p:nvSpPr>
          <p:cNvPr id="17" name="Slide Number Placeholder 1">
            <a:extLst>
              <a:ext uri="{FF2B5EF4-FFF2-40B4-BE49-F238E27FC236}">
                <a16:creationId xmlns:a16="http://schemas.microsoft.com/office/drawing/2014/main" id="{9BC1A89C-AF9C-49DB-8BB7-66D00E45581C}"/>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9</a:t>
            </a:fld>
            <a:endParaRPr lang="en-US" altLang="en-US" sz="2000" dirty="0">
              <a:solidFill>
                <a:srgbClr val="1E0000"/>
              </a:solidFill>
            </a:endParaRPr>
          </a:p>
        </p:txBody>
      </p:sp>
    </p:spTree>
    <p:extLst>
      <p:ext uri="{BB962C8B-B14F-4D97-AF65-F5344CB8AC3E}">
        <p14:creationId xmlns:p14="http://schemas.microsoft.com/office/powerpoint/2010/main" val="3310176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Lead-Lag Block </a:t>
            </a:r>
          </a:p>
        </p:txBody>
      </p:sp>
      <p:sp>
        <p:nvSpPr>
          <p:cNvPr id="3" name="Content Placeholder 2"/>
          <p:cNvSpPr>
            <a:spLocks noGrp="1"/>
          </p:cNvSpPr>
          <p:nvPr>
            <p:ph idx="1"/>
          </p:nvPr>
        </p:nvSpPr>
        <p:spPr/>
        <p:txBody>
          <a:bodyPr/>
          <a:lstStyle/>
          <a:p>
            <a:r>
              <a:rPr lang="en-US" dirty="0"/>
              <a:t>The equations are with</a:t>
            </a:r>
            <a:br>
              <a:rPr lang="en-US" dirty="0"/>
            </a:br>
            <a:br>
              <a:rPr lang="en-US" dirty="0"/>
            </a:br>
            <a:br>
              <a:rPr lang="en-US" dirty="0"/>
            </a:br>
            <a:br>
              <a:rPr lang="en-US" dirty="0"/>
            </a:br>
            <a:r>
              <a:rPr lang="en-US" dirty="0"/>
              <a:t>then</a:t>
            </a:r>
          </a:p>
        </p:txBody>
      </p:sp>
      <p:sp>
        <p:nvSpPr>
          <p:cNvPr id="4" name="Rectangle 3"/>
          <p:cNvSpPr/>
          <p:nvPr/>
        </p:nvSpPr>
        <p:spPr>
          <a:xfrm>
            <a:off x="1066800" y="1900982"/>
            <a:ext cx="3429000" cy="830997"/>
          </a:xfrm>
          <a:prstGeom prst="rect">
            <a:avLst/>
          </a:prstGeom>
        </p:spPr>
        <p:txBody>
          <a:bodyPr wrap="square">
            <a:spAutoFit/>
          </a:bodyPr>
          <a:lstStyle/>
          <a:p>
            <a:r>
              <a:rPr lang="en-US" sz="2400" dirty="0">
                <a:solidFill>
                  <a:srgbClr val="1E0000"/>
                </a:solidFill>
                <a:latin typeface="Symbol" panose="05050102010706020507" pitchFamily="18" charset="2"/>
              </a:rPr>
              <a:t>b</a:t>
            </a:r>
            <a:r>
              <a:rPr lang="en-US" sz="2400" baseline="-25000" dirty="0">
                <a:solidFill>
                  <a:srgbClr val="1E0000"/>
                </a:solidFill>
              </a:rPr>
              <a:t>0</a:t>
            </a:r>
            <a:r>
              <a:rPr lang="en-US" sz="2400" dirty="0">
                <a:solidFill>
                  <a:srgbClr val="1E0000"/>
                </a:solidFill>
              </a:rPr>
              <a:t>=1/T</a:t>
            </a:r>
            <a:r>
              <a:rPr lang="en-US" sz="2400" baseline="-25000" dirty="0">
                <a:solidFill>
                  <a:srgbClr val="1E0000"/>
                </a:solidFill>
              </a:rPr>
              <a:t>B</a:t>
            </a:r>
            <a:r>
              <a:rPr lang="en-US" sz="2400" dirty="0">
                <a:solidFill>
                  <a:srgbClr val="1E0000"/>
                </a:solidFill>
              </a:rPr>
              <a:t>, </a:t>
            </a:r>
            <a:r>
              <a:rPr lang="en-US" sz="2400" dirty="0">
                <a:solidFill>
                  <a:srgbClr val="1E0000"/>
                </a:solidFill>
                <a:latin typeface="Symbol" panose="05050102010706020507" pitchFamily="18" charset="2"/>
              </a:rPr>
              <a:t>b</a:t>
            </a:r>
            <a:r>
              <a:rPr lang="en-US" sz="2400" baseline="-25000" dirty="0">
                <a:solidFill>
                  <a:srgbClr val="1E0000"/>
                </a:solidFill>
              </a:rPr>
              <a:t>1</a:t>
            </a:r>
            <a:r>
              <a:rPr lang="en-US" sz="2400" dirty="0">
                <a:solidFill>
                  <a:srgbClr val="1E0000"/>
                </a:solidFill>
              </a:rPr>
              <a:t>=T</a:t>
            </a:r>
            <a:r>
              <a:rPr lang="en-US" sz="2400" baseline="-25000" dirty="0">
                <a:solidFill>
                  <a:srgbClr val="1E0000"/>
                </a:solidFill>
              </a:rPr>
              <a:t>A</a:t>
            </a:r>
            <a:r>
              <a:rPr lang="en-US" sz="2400" dirty="0">
                <a:solidFill>
                  <a:srgbClr val="1E0000"/>
                </a:solidFill>
              </a:rPr>
              <a:t>/T</a:t>
            </a:r>
            <a:r>
              <a:rPr lang="en-US" sz="2400" baseline="-25000" dirty="0">
                <a:solidFill>
                  <a:srgbClr val="1E0000"/>
                </a:solidFill>
              </a:rPr>
              <a:t>B</a:t>
            </a:r>
            <a:r>
              <a:rPr lang="en-US" sz="2400" dirty="0">
                <a:solidFill>
                  <a:srgbClr val="1E0000"/>
                </a:solidFill>
              </a:rPr>
              <a:t>,</a:t>
            </a:r>
            <a:br>
              <a:rPr lang="en-US" sz="2400" dirty="0">
                <a:solidFill>
                  <a:srgbClr val="1E0000"/>
                </a:solidFill>
              </a:rPr>
            </a:br>
            <a:r>
              <a:rPr lang="en-US" sz="2400" dirty="0">
                <a:solidFill>
                  <a:srgbClr val="1E0000"/>
                </a:solidFill>
                <a:latin typeface="Symbol" panose="05050102010706020507" pitchFamily="18" charset="2"/>
              </a:rPr>
              <a:t>a</a:t>
            </a:r>
            <a:r>
              <a:rPr lang="en-US" sz="2400" baseline="-25000" dirty="0">
                <a:solidFill>
                  <a:srgbClr val="1E0000"/>
                </a:solidFill>
              </a:rPr>
              <a:t>0</a:t>
            </a:r>
            <a:r>
              <a:rPr lang="en-US" sz="2400" dirty="0">
                <a:solidFill>
                  <a:srgbClr val="1E0000"/>
                </a:solidFill>
              </a:rPr>
              <a:t>=1/T</a:t>
            </a:r>
            <a:r>
              <a:rPr lang="en-US" sz="2400" baseline="-25000" dirty="0">
                <a:solidFill>
                  <a:srgbClr val="1E0000"/>
                </a:solidFill>
              </a:rPr>
              <a:t>B</a:t>
            </a:r>
            <a:endParaRPr lang="en-US" sz="2400" dirty="0">
              <a:solidFill>
                <a:srgbClr val="1E0000"/>
              </a:solidFill>
            </a:endParaRP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r="-1184"/>
          <a:stretch/>
        </p:blipFill>
        <p:spPr>
          <a:xfrm>
            <a:off x="4724399" y="1684302"/>
            <a:ext cx="5771339" cy="1744698"/>
          </a:xfrm>
          <a:prstGeom prst="rect">
            <a:avLst/>
          </a:prstGeom>
        </p:spPr>
      </p:pic>
      <p:graphicFrame>
        <p:nvGraphicFramePr>
          <p:cNvPr id="6" name="Object 5"/>
          <p:cNvGraphicFramePr>
            <a:graphicFrameLocks noChangeAspect="1"/>
          </p:cNvGraphicFramePr>
          <p:nvPr/>
        </p:nvGraphicFramePr>
        <p:xfrm>
          <a:off x="1219200" y="3602310"/>
          <a:ext cx="4075567" cy="2112690"/>
        </p:xfrm>
        <a:graphic>
          <a:graphicData uri="http://schemas.openxmlformats.org/presentationml/2006/ole">
            <mc:AlternateContent xmlns:mc="http://schemas.openxmlformats.org/markup-compatibility/2006">
              <mc:Choice xmlns:v="urn:schemas-microsoft-com:vml" Requires="v">
                <p:oleObj name="Equation" r:id="rId3" imgW="1714320" imgH="888840" progId="Equation.DSMT4">
                  <p:embed/>
                </p:oleObj>
              </mc:Choice>
              <mc:Fallback>
                <p:oleObj name="Equation" r:id="rId3" imgW="1714320" imgH="888840" progId="Equation.DSMT4">
                  <p:embed/>
                  <p:pic>
                    <p:nvPicPr>
                      <p:cNvPr id="6" name="Object 5"/>
                      <p:cNvPicPr>
                        <a:picLocks noChangeAspect="1" noChangeArrowheads="1"/>
                      </p:cNvPicPr>
                      <p:nvPr/>
                    </p:nvPicPr>
                    <p:blipFill>
                      <a:blip r:embed="rId4"/>
                      <a:srcRect/>
                      <a:stretch>
                        <a:fillRect/>
                      </a:stretch>
                    </p:blipFill>
                    <p:spPr bwMode="auto">
                      <a:xfrm>
                        <a:off x="1219200" y="3602310"/>
                        <a:ext cx="4075567" cy="2112690"/>
                      </a:xfrm>
                      <a:prstGeom prst="rect">
                        <a:avLst/>
                      </a:prstGeom>
                      <a:noFill/>
                      <a:ln>
                        <a:noFill/>
                      </a:ln>
                    </p:spPr>
                  </p:pic>
                </p:oleObj>
              </mc:Fallback>
            </mc:AlternateContent>
          </a:graphicData>
        </a:graphic>
      </p:graphicFrame>
      <p:sp>
        <p:nvSpPr>
          <p:cNvPr id="7" name="Slide Number Placeholder 1">
            <a:extLst>
              <a:ext uri="{FF2B5EF4-FFF2-40B4-BE49-F238E27FC236}">
                <a16:creationId xmlns:a16="http://schemas.microsoft.com/office/drawing/2014/main" id="{D763D7F3-FE58-1B00-9CC1-50450BEEFB2E}"/>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10</a:t>
            </a:fld>
            <a:endParaRPr lang="en-US" altLang="en-US" sz="2000" dirty="0">
              <a:solidFill>
                <a:srgbClr val="1E0000"/>
              </a:solidFill>
            </a:endParaRPr>
          </a:p>
        </p:txBody>
      </p:sp>
    </p:spTree>
    <p:extLst>
      <p:ext uri="{BB962C8B-B14F-4D97-AF65-F5344CB8AC3E}">
        <p14:creationId xmlns:p14="http://schemas.microsoft.com/office/powerpoint/2010/main" val="2218817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Windup versus </a:t>
            </a:r>
            <a:r>
              <a:rPr lang="en-US" dirty="0" err="1"/>
              <a:t>Nonwindup</a:t>
            </a:r>
            <a:endParaRPr lang="en-US" dirty="0"/>
          </a:p>
        </p:txBody>
      </p:sp>
      <p:sp>
        <p:nvSpPr>
          <p:cNvPr id="3" name="Content Placeholder 2"/>
          <p:cNvSpPr>
            <a:spLocks noGrp="1"/>
          </p:cNvSpPr>
          <p:nvPr>
            <p:ph idx="1"/>
          </p:nvPr>
        </p:nvSpPr>
        <p:spPr>
          <a:xfrm>
            <a:off x="457200" y="1280160"/>
            <a:ext cx="10668000" cy="1920240"/>
          </a:xfrm>
        </p:spPr>
        <p:txBody>
          <a:bodyPr/>
          <a:lstStyle/>
          <a:p>
            <a:r>
              <a:rPr lang="en-US" dirty="0"/>
              <a:t>When there is integration, how limits are enforced can have a major impact on simulation results</a:t>
            </a:r>
          </a:p>
          <a:p>
            <a:r>
              <a:rPr lang="en-US" dirty="0"/>
              <a:t>Two major flavors: windup and non-windup</a:t>
            </a:r>
          </a:p>
          <a:p>
            <a:r>
              <a:rPr lang="en-US" dirty="0"/>
              <a:t>Windup limit for an integrator block</a:t>
            </a:r>
          </a:p>
          <a:p>
            <a:endParaRPr lang="en-US" dirty="0"/>
          </a:p>
        </p:txBody>
      </p:sp>
      <p:sp>
        <p:nvSpPr>
          <p:cNvPr id="4" name="TextBox 3"/>
          <p:cNvSpPr txBox="1"/>
          <p:nvPr/>
        </p:nvSpPr>
        <p:spPr>
          <a:xfrm>
            <a:off x="2535147" y="5191221"/>
            <a:ext cx="3836307" cy="1274195"/>
          </a:xfrm>
          <a:prstGeom prst="rect">
            <a:avLst/>
          </a:prstGeom>
          <a:noFill/>
        </p:spPr>
        <p:txBody>
          <a:bodyPr wrap="square" rtlCol="0">
            <a:spAutoFit/>
          </a:bodyPr>
          <a:lstStyle/>
          <a:p>
            <a:r>
              <a:rPr lang="en-US" sz="2400" dirty="0">
                <a:solidFill>
                  <a:srgbClr val="1E0000"/>
                </a:solidFill>
              </a:rPr>
              <a:t>If </a:t>
            </a:r>
            <a:r>
              <a:rPr lang="en-US" sz="2400" dirty="0" err="1">
                <a:solidFill>
                  <a:srgbClr val="1E0000"/>
                </a:solidFill>
              </a:rPr>
              <a:t>L</a:t>
            </a:r>
            <a:r>
              <a:rPr lang="en-US" sz="2400" baseline="-25000" dirty="0" err="1">
                <a:solidFill>
                  <a:srgbClr val="1E0000"/>
                </a:solidFill>
              </a:rPr>
              <a:t>min</a:t>
            </a:r>
            <a:r>
              <a:rPr lang="en-US" sz="2400" baseline="-25000" dirty="0">
                <a:solidFill>
                  <a:srgbClr val="1E0000"/>
                </a:solidFill>
              </a:rPr>
              <a:t> </a:t>
            </a:r>
            <a:r>
              <a:rPr lang="en-US" sz="2400" dirty="0">
                <a:solidFill>
                  <a:srgbClr val="1E0000"/>
                </a:solidFill>
                <a:sym typeface="Symbol"/>
              </a:rPr>
              <a:t> </a:t>
            </a:r>
            <a:r>
              <a:rPr lang="en-US" sz="2400" dirty="0">
                <a:solidFill>
                  <a:srgbClr val="1E0000"/>
                </a:solidFill>
              </a:rPr>
              <a:t>v </a:t>
            </a:r>
            <a:r>
              <a:rPr lang="en-US" sz="2400" dirty="0">
                <a:solidFill>
                  <a:srgbClr val="1E0000"/>
                </a:solidFill>
                <a:sym typeface="Symbol"/>
              </a:rPr>
              <a:t> </a:t>
            </a:r>
            <a:r>
              <a:rPr lang="en-US" sz="2400" dirty="0" err="1">
                <a:solidFill>
                  <a:srgbClr val="1E0000"/>
                </a:solidFill>
              </a:rPr>
              <a:t>L</a:t>
            </a:r>
            <a:r>
              <a:rPr lang="en-US" sz="2400" baseline="-25000" dirty="0" err="1">
                <a:solidFill>
                  <a:srgbClr val="1E0000"/>
                </a:solidFill>
              </a:rPr>
              <a:t>max</a:t>
            </a:r>
            <a:r>
              <a:rPr lang="en-US" sz="2400" baseline="-25000" dirty="0">
                <a:solidFill>
                  <a:srgbClr val="1E0000"/>
                </a:solidFill>
              </a:rPr>
              <a:t> </a:t>
            </a:r>
            <a:r>
              <a:rPr lang="en-US" sz="2400" dirty="0">
                <a:solidFill>
                  <a:srgbClr val="1E0000"/>
                </a:solidFill>
              </a:rPr>
              <a:t>then y = v</a:t>
            </a:r>
          </a:p>
          <a:p>
            <a:r>
              <a:rPr lang="en-US" sz="2400" dirty="0">
                <a:solidFill>
                  <a:srgbClr val="1E0000"/>
                </a:solidFill>
              </a:rPr>
              <a:t>else If v &lt; </a:t>
            </a:r>
            <a:r>
              <a:rPr lang="en-US" sz="2400" dirty="0" err="1">
                <a:solidFill>
                  <a:srgbClr val="1E0000"/>
                </a:solidFill>
              </a:rPr>
              <a:t>L</a:t>
            </a:r>
            <a:r>
              <a:rPr lang="en-US" sz="2400" baseline="-25000" dirty="0" err="1">
                <a:solidFill>
                  <a:srgbClr val="1E0000"/>
                </a:solidFill>
              </a:rPr>
              <a:t>min</a:t>
            </a:r>
            <a:r>
              <a:rPr lang="en-US" sz="2400" dirty="0">
                <a:solidFill>
                  <a:srgbClr val="1E0000"/>
                </a:solidFill>
              </a:rPr>
              <a:t> then y = </a:t>
            </a:r>
            <a:r>
              <a:rPr lang="en-US" sz="2400" dirty="0" err="1">
                <a:solidFill>
                  <a:srgbClr val="1E0000"/>
                </a:solidFill>
              </a:rPr>
              <a:t>L</a:t>
            </a:r>
            <a:r>
              <a:rPr lang="en-US" sz="2400" baseline="-25000" dirty="0" err="1">
                <a:solidFill>
                  <a:srgbClr val="1E0000"/>
                </a:solidFill>
              </a:rPr>
              <a:t>min</a:t>
            </a:r>
            <a:r>
              <a:rPr lang="en-US" sz="2400" dirty="0">
                <a:solidFill>
                  <a:srgbClr val="1E0000"/>
                </a:solidFill>
              </a:rPr>
              <a:t>, </a:t>
            </a:r>
            <a:br>
              <a:rPr lang="en-US" sz="2400" dirty="0">
                <a:solidFill>
                  <a:srgbClr val="1E0000"/>
                </a:solidFill>
              </a:rPr>
            </a:br>
            <a:r>
              <a:rPr lang="en-US" sz="2400" dirty="0">
                <a:solidFill>
                  <a:srgbClr val="1E0000"/>
                </a:solidFill>
              </a:rPr>
              <a:t>else if v &gt; </a:t>
            </a:r>
            <a:r>
              <a:rPr lang="en-US" sz="2400" dirty="0" err="1">
                <a:solidFill>
                  <a:srgbClr val="1E0000"/>
                </a:solidFill>
              </a:rPr>
              <a:t>L</a:t>
            </a:r>
            <a:r>
              <a:rPr lang="en-US" sz="2400" baseline="-25000" dirty="0" err="1">
                <a:solidFill>
                  <a:srgbClr val="1E0000"/>
                </a:solidFill>
              </a:rPr>
              <a:t>max</a:t>
            </a:r>
            <a:r>
              <a:rPr lang="en-US" sz="2400" dirty="0">
                <a:solidFill>
                  <a:srgbClr val="1E0000"/>
                </a:solidFill>
              </a:rPr>
              <a:t> then y = </a:t>
            </a:r>
            <a:r>
              <a:rPr lang="en-US" sz="2400" dirty="0" err="1">
                <a:solidFill>
                  <a:srgbClr val="1E0000"/>
                </a:solidFill>
              </a:rPr>
              <a:t>L</a:t>
            </a:r>
            <a:r>
              <a:rPr lang="en-US" sz="2400" baseline="-25000" dirty="0" err="1">
                <a:solidFill>
                  <a:srgbClr val="1E0000"/>
                </a:solidFill>
              </a:rPr>
              <a:t>max</a:t>
            </a:r>
            <a:endParaRPr lang="en-US" sz="2400" dirty="0">
              <a:solidFill>
                <a:srgbClr val="1E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349110583"/>
              </p:ext>
            </p:extLst>
          </p:nvPr>
        </p:nvGraphicFramePr>
        <p:xfrm>
          <a:off x="997687" y="5276813"/>
          <a:ext cx="1279525" cy="825670"/>
        </p:xfrm>
        <a:graphic>
          <a:graphicData uri="http://schemas.openxmlformats.org/presentationml/2006/ole">
            <mc:AlternateContent xmlns:mc="http://schemas.openxmlformats.org/markup-compatibility/2006">
              <mc:Choice xmlns:v="urn:schemas-microsoft-com:vml" Requires="v">
                <p:oleObj name="Equation" r:id="rId2" imgW="609480" imgH="393480" progId="Equation.DSMT4">
                  <p:embed/>
                </p:oleObj>
              </mc:Choice>
              <mc:Fallback>
                <p:oleObj name="Equation" r:id="rId2" imgW="609480" imgH="393480" progId="Equation.DSMT4">
                  <p:embed/>
                  <p:pic>
                    <p:nvPicPr>
                      <p:cNvPr id="5" name="Object 4"/>
                      <p:cNvPicPr>
                        <a:picLocks noChangeAspect="1" noChangeArrowheads="1"/>
                      </p:cNvPicPr>
                      <p:nvPr/>
                    </p:nvPicPr>
                    <p:blipFill>
                      <a:blip r:embed="rId3"/>
                      <a:srcRect/>
                      <a:stretch>
                        <a:fillRect/>
                      </a:stretch>
                    </p:blipFill>
                    <p:spPr bwMode="auto">
                      <a:xfrm>
                        <a:off x="997687" y="5276813"/>
                        <a:ext cx="1279525" cy="825670"/>
                      </a:xfrm>
                      <a:prstGeom prst="rect">
                        <a:avLst/>
                      </a:prstGeom>
                      <a:noFill/>
                      <a:ln>
                        <a:noFill/>
                      </a:ln>
                    </p:spPr>
                  </p:pic>
                </p:oleObj>
              </mc:Fallback>
            </mc:AlternateContent>
          </a:graphicData>
        </a:graphic>
      </p:graphicFrame>
      <p:grpSp>
        <p:nvGrpSpPr>
          <p:cNvPr id="6" name="Group 5"/>
          <p:cNvGrpSpPr/>
          <p:nvPr/>
        </p:nvGrpSpPr>
        <p:grpSpPr>
          <a:xfrm>
            <a:off x="1332242" y="3337560"/>
            <a:ext cx="3374438" cy="1707674"/>
            <a:chOff x="1839324" y="3318548"/>
            <a:chExt cx="3448785" cy="1822308"/>
          </a:xfrm>
        </p:grpSpPr>
        <p:graphicFrame>
          <p:nvGraphicFramePr>
            <p:cNvPr id="7" name="Object 6"/>
            <p:cNvGraphicFramePr>
              <a:graphicFrameLocks noChangeAspect="1"/>
            </p:cNvGraphicFramePr>
            <p:nvPr/>
          </p:nvGraphicFramePr>
          <p:xfrm>
            <a:off x="2805112" y="3683075"/>
            <a:ext cx="700088" cy="1143000"/>
          </p:xfrm>
          <a:graphic>
            <a:graphicData uri="http://schemas.openxmlformats.org/presentationml/2006/ole">
              <mc:AlternateContent xmlns:mc="http://schemas.openxmlformats.org/markup-compatibility/2006">
                <mc:Choice xmlns:v="urn:schemas-microsoft-com:vml" Requires="v">
                  <p:oleObj name="Equation" r:id="rId4" imgW="241200" imgH="393480" progId="Equation.DSMT4">
                    <p:embed/>
                  </p:oleObj>
                </mc:Choice>
                <mc:Fallback>
                  <p:oleObj name="Equation" r:id="rId4" imgW="241200" imgH="393480" progId="Equation.DSMT4">
                    <p:embed/>
                    <p:pic>
                      <p:nvPicPr>
                        <p:cNvPr id="7" name="Object 6"/>
                        <p:cNvPicPr/>
                        <p:nvPr/>
                      </p:nvPicPr>
                      <p:blipFill>
                        <a:blip r:embed="rId5"/>
                        <a:stretch>
                          <a:fillRect/>
                        </a:stretch>
                      </p:blipFill>
                      <p:spPr>
                        <a:xfrm>
                          <a:off x="2805112" y="3683075"/>
                          <a:ext cx="700088" cy="1143000"/>
                        </a:xfrm>
                        <a:prstGeom prst="rect">
                          <a:avLst/>
                        </a:prstGeom>
                        <a:ln w="19050">
                          <a:solidFill>
                            <a:schemeClr val="tx1"/>
                          </a:solidFill>
                        </a:ln>
                      </p:spPr>
                    </p:pic>
                  </p:oleObj>
                </mc:Fallback>
              </mc:AlternateContent>
            </a:graphicData>
          </a:graphic>
        </p:graphicFrame>
        <p:cxnSp>
          <p:nvCxnSpPr>
            <p:cNvPr id="8" name="Straight Arrow Connector 7"/>
            <p:cNvCxnSpPr>
              <a:endCxn id="7" idx="1"/>
            </p:cNvCxnSpPr>
            <p:nvPr/>
          </p:nvCxnSpPr>
          <p:spPr bwMode="auto">
            <a:xfrm flipV="1">
              <a:off x="2195512" y="4254575"/>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9" name="Straight Arrow Connector 8"/>
            <p:cNvCxnSpPr/>
            <p:nvPr/>
          </p:nvCxnSpPr>
          <p:spPr bwMode="auto">
            <a:xfrm flipV="1">
              <a:off x="3515417" y="4273280"/>
              <a:ext cx="1285183" cy="1"/>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0" name="TextBox 9"/>
            <p:cNvSpPr txBox="1"/>
            <p:nvPr/>
          </p:nvSpPr>
          <p:spPr>
            <a:xfrm>
              <a:off x="1839324" y="4018046"/>
              <a:ext cx="346013" cy="492656"/>
            </a:xfrm>
            <a:prstGeom prst="rect">
              <a:avLst/>
            </a:prstGeom>
            <a:noFill/>
          </p:spPr>
          <p:txBody>
            <a:bodyPr wrap="none" rtlCol="0">
              <a:spAutoFit/>
            </a:bodyPr>
            <a:lstStyle/>
            <a:p>
              <a:r>
                <a:rPr lang="en-US" sz="2400" dirty="0">
                  <a:solidFill>
                    <a:srgbClr val="1E0000"/>
                  </a:solidFill>
                </a:rPr>
                <a:t>u</a:t>
              </a:r>
            </a:p>
          </p:txBody>
        </p:sp>
        <p:sp>
          <p:nvSpPr>
            <p:cNvPr id="11" name="TextBox 10"/>
            <p:cNvSpPr txBox="1"/>
            <p:nvPr/>
          </p:nvSpPr>
          <p:spPr>
            <a:xfrm>
              <a:off x="4876800" y="4026859"/>
              <a:ext cx="346013" cy="492656"/>
            </a:xfrm>
            <a:prstGeom prst="rect">
              <a:avLst/>
            </a:prstGeom>
            <a:noFill/>
          </p:spPr>
          <p:txBody>
            <a:bodyPr wrap="none" rtlCol="0">
              <a:spAutoFit/>
            </a:bodyPr>
            <a:lstStyle/>
            <a:p>
              <a:r>
                <a:rPr lang="en-US" sz="2400" dirty="0">
                  <a:solidFill>
                    <a:srgbClr val="1E0000"/>
                  </a:solidFill>
                </a:rPr>
                <a:t>y</a:t>
              </a:r>
            </a:p>
          </p:txBody>
        </p:sp>
        <p:grpSp>
          <p:nvGrpSpPr>
            <p:cNvPr id="12" name="Group 11"/>
            <p:cNvGrpSpPr/>
            <p:nvPr/>
          </p:nvGrpSpPr>
          <p:grpSpPr>
            <a:xfrm>
              <a:off x="3706661" y="3318548"/>
              <a:ext cx="1581448" cy="1822308"/>
              <a:chOff x="3706661" y="3318548"/>
              <a:chExt cx="1581448" cy="1822308"/>
            </a:xfrm>
          </p:grpSpPr>
          <p:grpSp>
            <p:nvGrpSpPr>
              <p:cNvPr id="14" name="Group 13"/>
              <p:cNvGrpSpPr/>
              <p:nvPr/>
            </p:nvGrpSpPr>
            <p:grpSpPr>
              <a:xfrm>
                <a:off x="3706661" y="3549381"/>
                <a:ext cx="838961" cy="1447800"/>
                <a:chOff x="3738526" y="3505200"/>
                <a:chExt cx="838961" cy="1447800"/>
              </a:xfrm>
            </p:grpSpPr>
            <p:cxnSp>
              <p:nvCxnSpPr>
                <p:cNvPr id="17" name="Straight Connector 16"/>
                <p:cNvCxnSpPr/>
                <p:nvPr/>
              </p:nvCxnSpPr>
              <p:spPr bwMode="auto">
                <a:xfrm flipV="1">
                  <a:off x="4022103" y="3505200"/>
                  <a:ext cx="284663" cy="1447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4293910" y="3505200"/>
                  <a:ext cx="28357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p:cNvCxnSpPr/>
                <p:nvPr/>
              </p:nvCxnSpPr>
              <p:spPr bwMode="auto">
                <a:xfrm>
                  <a:off x="3738526" y="4953000"/>
                  <a:ext cx="283577"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5" name="TextBox 14"/>
              <p:cNvSpPr txBox="1"/>
              <p:nvPr/>
            </p:nvSpPr>
            <p:spPr>
              <a:xfrm>
                <a:off x="4545622" y="3318548"/>
                <a:ext cx="742487" cy="492656"/>
              </a:xfrm>
              <a:prstGeom prst="rect">
                <a:avLst/>
              </a:prstGeom>
              <a:noFill/>
            </p:spPr>
            <p:txBody>
              <a:bodyPr wrap="none" rtlCol="0">
                <a:spAutoFit/>
              </a:bodyPr>
              <a:lstStyle/>
              <a:p>
                <a:r>
                  <a:rPr lang="en-US" sz="2400" dirty="0" err="1">
                    <a:solidFill>
                      <a:srgbClr val="1E0000"/>
                    </a:solidFill>
                  </a:rPr>
                  <a:t>L</a:t>
                </a:r>
                <a:r>
                  <a:rPr lang="en-US" sz="2400" baseline="-25000" dirty="0" err="1">
                    <a:solidFill>
                      <a:srgbClr val="1E0000"/>
                    </a:solidFill>
                  </a:rPr>
                  <a:t>max</a:t>
                </a:r>
                <a:endParaRPr lang="en-US" sz="2400" baseline="-25000" dirty="0">
                  <a:solidFill>
                    <a:srgbClr val="1E0000"/>
                  </a:solidFill>
                </a:endParaRPr>
              </a:p>
            </p:txBody>
          </p:sp>
          <p:sp>
            <p:nvSpPr>
              <p:cNvPr id="16" name="TextBox 15"/>
              <p:cNvSpPr txBox="1"/>
              <p:nvPr/>
            </p:nvSpPr>
            <p:spPr>
              <a:xfrm>
                <a:off x="4158008" y="4648200"/>
                <a:ext cx="708082" cy="492656"/>
              </a:xfrm>
              <a:prstGeom prst="rect">
                <a:avLst/>
              </a:prstGeom>
              <a:noFill/>
            </p:spPr>
            <p:txBody>
              <a:bodyPr wrap="none" rtlCol="0">
                <a:spAutoFit/>
              </a:bodyPr>
              <a:lstStyle/>
              <a:p>
                <a:r>
                  <a:rPr lang="en-US" sz="2400" dirty="0" err="1">
                    <a:solidFill>
                      <a:srgbClr val="1E0000"/>
                    </a:solidFill>
                  </a:rPr>
                  <a:t>L</a:t>
                </a:r>
                <a:r>
                  <a:rPr lang="en-US" sz="2400" baseline="-25000" dirty="0" err="1">
                    <a:solidFill>
                      <a:srgbClr val="1E0000"/>
                    </a:solidFill>
                  </a:rPr>
                  <a:t>min</a:t>
                </a:r>
                <a:endParaRPr lang="en-US" sz="2400" baseline="-25000" dirty="0">
                  <a:solidFill>
                    <a:srgbClr val="1E0000"/>
                  </a:solidFill>
                </a:endParaRPr>
              </a:p>
            </p:txBody>
          </p:sp>
        </p:grpSp>
        <p:sp>
          <p:nvSpPr>
            <p:cNvPr id="13" name="TextBox 12"/>
            <p:cNvSpPr txBox="1"/>
            <p:nvPr/>
          </p:nvSpPr>
          <p:spPr>
            <a:xfrm>
              <a:off x="3670355" y="3777669"/>
              <a:ext cx="346013" cy="492656"/>
            </a:xfrm>
            <a:prstGeom prst="rect">
              <a:avLst/>
            </a:prstGeom>
            <a:noFill/>
          </p:spPr>
          <p:txBody>
            <a:bodyPr wrap="none" rtlCol="0">
              <a:spAutoFit/>
            </a:bodyPr>
            <a:lstStyle/>
            <a:p>
              <a:r>
                <a:rPr lang="en-US" sz="2400" dirty="0">
                  <a:solidFill>
                    <a:srgbClr val="1E0000"/>
                  </a:solidFill>
                </a:rPr>
                <a:t>v</a:t>
              </a:r>
            </a:p>
          </p:txBody>
        </p:sp>
      </p:grpSp>
      <p:sp>
        <p:nvSpPr>
          <p:cNvPr id="20" name="TextBox 19"/>
          <p:cNvSpPr txBox="1"/>
          <p:nvPr/>
        </p:nvSpPr>
        <p:spPr>
          <a:xfrm>
            <a:off x="6629400" y="3124200"/>
            <a:ext cx="4191000" cy="1569660"/>
          </a:xfrm>
          <a:prstGeom prst="rect">
            <a:avLst/>
          </a:prstGeom>
          <a:solidFill>
            <a:schemeClr val="accent3">
              <a:lumMod val="95000"/>
            </a:schemeClr>
          </a:solidFill>
        </p:spPr>
        <p:txBody>
          <a:bodyPr wrap="square" rtlCol="0">
            <a:spAutoFit/>
          </a:bodyPr>
          <a:lstStyle/>
          <a:p>
            <a:r>
              <a:rPr lang="en-US" sz="2400" dirty="0">
                <a:solidFill>
                  <a:srgbClr val="1E0000"/>
                </a:solidFill>
              </a:rPr>
              <a:t>The value of v is NOT limited, so its value can "windup" beyond the limits, delaying backing off of the limit</a:t>
            </a:r>
          </a:p>
        </p:txBody>
      </p:sp>
      <p:sp>
        <p:nvSpPr>
          <p:cNvPr id="21" name="Slide Number Placeholder 1">
            <a:extLst>
              <a:ext uri="{FF2B5EF4-FFF2-40B4-BE49-F238E27FC236}">
                <a16:creationId xmlns:a16="http://schemas.microsoft.com/office/drawing/2014/main" id="{B741C1DC-8242-C1F7-11AF-D0E70D59E1F2}"/>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11</a:t>
            </a:fld>
            <a:endParaRPr lang="en-US" altLang="en-US" sz="2000" dirty="0">
              <a:solidFill>
                <a:srgbClr val="1E0000"/>
              </a:solidFill>
            </a:endParaRPr>
          </a:p>
        </p:txBody>
      </p:sp>
    </p:spTree>
    <p:extLst>
      <p:ext uri="{BB962C8B-B14F-4D97-AF65-F5344CB8AC3E}">
        <p14:creationId xmlns:p14="http://schemas.microsoft.com/office/powerpoint/2010/main" val="4272511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Limits on First Order Lag </a:t>
            </a:r>
          </a:p>
        </p:txBody>
      </p:sp>
      <p:sp>
        <p:nvSpPr>
          <p:cNvPr id="3" name="Content Placeholder 2"/>
          <p:cNvSpPr>
            <a:spLocks noGrp="1"/>
          </p:cNvSpPr>
          <p:nvPr>
            <p:ph idx="1"/>
          </p:nvPr>
        </p:nvSpPr>
        <p:spPr>
          <a:xfrm>
            <a:off x="457200" y="1280160"/>
            <a:ext cx="8001000" cy="929640"/>
          </a:xfrm>
        </p:spPr>
        <p:txBody>
          <a:bodyPr/>
          <a:lstStyle/>
          <a:p>
            <a:r>
              <a:rPr lang="en-US" dirty="0"/>
              <a:t>Windup and non-windup limits are handled in a similar manner for a first order lag</a:t>
            </a:r>
          </a:p>
          <a:p>
            <a:endParaRPr lang="en-US" dirty="0"/>
          </a:p>
        </p:txBody>
      </p:sp>
      <p:grpSp>
        <p:nvGrpSpPr>
          <p:cNvPr id="4" name="Group 3"/>
          <p:cNvGrpSpPr/>
          <p:nvPr/>
        </p:nvGrpSpPr>
        <p:grpSpPr>
          <a:xfrm>
            <a:off x="1071223" y="2350930"/>
            <a:ext cx="3855125" cy="1707674"/>
            <a:chOff x="1532166" y="3323843"/>
            <a:chExt cx="3940063" cy="1822308"/>
          </a:xfrm>
        </p:grpSpPr>
        <p:graphicFrame>
          <p:nvGraphicFramePr>
            <p:cNvPr id="5" name="Object 4"/>
            <p:cNvGraphicFramePr>
              <a:graphicFrameLocks noChangeAspect="1"/>
            </p:cNvGraphicFramePr>
            <p:nvPr/>
          </p:nvGraphicFramePr>
          <p:xfrm>
            <a:off x="2529990" y="3682807"/>
            <a:ext cx="1250929" cy="1143494"/>
          </p:xfrm>
          <a:graphic>
            <a:graphicData uri="http://schemas.openxmlformats.org/presentationml/2006/ole">
              <mc:AlternateContent xmlns:mc="http://schemas.openxmlformats.org/markup-compatibility/2006">
                <mc:Choice xmlns:v="urn:schemas-microsoft-com:vml" Requires="v">
                  <p:oleObj name="Equation" r:id="rId2" imgW="431640" imgH="393480" progId="Equation.DSMT4">
                    <p:embed/>
                  </p:oleObj>
                </mc:Choice>
                <mc:Fallback>
                  <p:oleObj name="Equation" r:id="rId2" imgW="431640" imgH="393480" progId="Equation.DSMT4">
                    <p:embed/>
                    <p:pic>
                      <p:nvPicPr>
                        <p:cNvPr id="5" name="Object 4"/>
                        <p:cNvPicPr/>
                        <p:nvPr/>
                      </p:nvPicPr>
                      <p:blipFill>
                        <a:blip r:embed="rId3"/>
                        <a:stretch>
                          <a:fillRect/>
                        </a:stretch>
                      </p:blipFill>
                      <p:spPr>
                        <a:xfrm>
                          <a:off x="2529990" y="3682807"/>
                          <a:ext cx="1250929" cy="1143494"/>
                        </a:xfrm>
                        <a:prstGeom prst="rect">
                          <a:avLst/>
                        </a:prstGeom>
                        <a:ln w="19050">
                          <a:solidFill>
                            <a:schemeClr val="tx1"/>
                          </a:solidFill>
                        </a:ln>
                      </p:spPr>
                    </p:pic>
                  </p:oleObj>
                </mc:Fallback>
              </mc:AlternateContent>
            </a:graphicData>
          </a:graphic>
        </p:graphicFrame>
        <p:cxnSp>
          <p:nvCxnSpPr>
            <p:cNvPr id="6" name="Straight Arrow Connector 5"/>
            <p:cNvCxnSpPr/>
            <p:nvPr/>
          </p:nvCxnSpPr>
          <p:spPr bwMode="auto">
            <a:xfrm flipV="1">
              <a:off x="1902040" y="4272341"/>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 name="Straight Arrow Connector 6"/>
            <p:cNvCxnSpPr/>
            <p:nvPr/>
          </p:nvCxnSpPr>
          <p:spPr bwMode="auto">
            <a:xfrm flipV="1">
              <a:off x="3515417" y="4273280"/>
              <a:ext cx="1285183" cy="1"/>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8" name="TextBox 7"/>
            <p:cNvSpPr txBox="1"/>
            <p:nvPr/>
          </p:nvSpPr>
          <p:spPr>
            <a:xfrm>
              <a:off x="1532166" y="4008502"/>
              <a:ext cx="372226" cy="558343"/>
            </a:xfrm>
            <a:prstGeom prst="rect">
              <a:avLst/>
            </a:prstGeom>
            <a:noFill/>
          </p:spPr>
          <p:txBody>
            <a:bodyPr wrap="none" rtlCol="0">
              <a:spAutoFit/>
            </a:bodyPr>
            <a:lstStyle/>
            <a:p>
              <a:r>
                <a:rPr lang="en-US" sz="2800" dirty="0">
                  <a:solidFill>
                    <a:srgbClr val="1E0000"/>
                  </a:solidFill>
                </a:rPr>
                <a:t>u</a:t>
              </a:r>
            </a:p>
          </p:txBody>
        </p:sp>
        <p:sp>
          <p:nvSpPr>
            <p:cNvPr id="9" name="TextBox 8"/>
            <p:cNvSpPr txBox="1"/>
            <p:nvPr/>
          </p:nvSpPr>
          <p:spPr>
            <a:xfrm>
              <a:off x="4876800" y="4026859"/>
              <a:ext cx="372226" cy="558343"/>
            </a:xfrm>
            <a:prstGeom prst="rect">
              <a:avLst/>
            </a:prstGeom>
            <a:noFill/>
          </p:spPr>
          <p:txBody>
            <a:bodyPr wrap="none" rtlCol="0">
              <a:spAutoFit/>
            </a:bodyPr>
            <a:lstStyle/>
            <a:p>
              <a:r>
                <a:rPr lang="en-US" sz="2800" dirty="0">
                  <a:solidFill>
                    <a:srgbClr val="1E0000"/>
                  </a:solidFill>
                </a:rPr>
                <a:t>y</a:t>
              </a:r>
            </a:p>
          </p:txBody>
        </p:sp>
        <p:grpSp>
          <p:nvGrpSpPr>
            <p:cNvPr id="10" name="Group 9"/>
            <p:cNvGrpSpPr/>
            <p:nvPr/>
          </p:nvGrpSpPr>
          <p:grpSpPr>
            <a:xfrm>
              <a:off x="3874432" y="3323843"/>
              <a:ext cx="1597797" cy="1822308"/>
              <a:chOff x="3874432" y="3323843"/>
              <a:chExt cx="1597797" cy="1822308"/>
            </a:xfrm>
          </p:grpSpPr>
          <p:grpSp>
            <p:nvGrpSpPr>
              <p:cNvPr id="12" name="Group 11"/>
              <p:cNvGrpSpPr/>
              <p:nvPr/>
            </p:nvGrpSpPr>
            <p:grpSpPr>
              <a:xfrm>
                <a:off x="3874432" y="3554676"/>
                <a:ext cx="838960" cy="1447800"/>
                <a:chOff x="3906297" y="3510495"/>
                <a:chExt cx="838960" cy="1447800"/>
              </a:xfrm>
            </p:grpSpPr>
            <p:cxnSp>
              <p:nvCxnSpPr>
                <p:cNvPr id="15" name="Straight Connector 14"/>
                <p:cNvCxnSpPr/>
                <p:nvPr/>
              </p:nvCxnSpPr>
              <p:spPr bwMode="auto">
                <a:xfrm flipV="1">
                  <a:off x="4189874" y="3510495"/>
                  <a:ext cx="284663" cy="1447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Connector 15"/>
                <p:cNvCxnSpPr/>
                <p:nvPr/>
              </p:nvCxnSpPr>
              <p:spPr bwMode="auto">
                <a:xfrm>
                  <a:off x="4461680" y="3510495"/>
                  <a:ext cx="28357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p:cNvCxnSpPr/>
                <p:nvPr/>
              </p:nvCxnSpPr>
              <p:spPr bwMode="auto">
                <a:xfrm>
                  <a:off x="3906297" y="4958295"/>
                  <a:ext cx="283577"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3" name="TextBox 12"/>
              <p:cNvSpPr txBox="1"/>
              <p:nvPr/>
            </p:nvSpPr>
            <p:spPr>
              <a:xfrm>
                <a:off x="4729742" y="3323843"/>
                <a:ext cx="742487" cy="492656"/>
              </a:xfrm>
              <a:prstGeom prst="rect">
                <a:avLst/>
              </a:prstGeom>
              <a:noFill/>
            </p:spPr>
            <p:txBody>
              <a:bodyPr wrap="none" rtlCol="0">
                <a:spAutoFit/>
              </a:bodyPr>
              <a:lstStyle/>
              <a:p>
                <a:r>
                  <a:rPr lang="en-US" sz="2400" dirty="0" err="1">
                    <a:solidFill>
                      <a:srgbClr val="1E0000"/>
                    </a:solidFill>
                  </a:rPr>
                  <a:t>L</a:t>
                </a:r>
                <a:r>
                  <a:rPr lang="en-US" sz="2400" baseline="-25000" dirty="0" err="1">
                    <a:solidFill>
                      <a:srgbClr val="1E0000"/>
                    </a:solidFill>
                  </a:rPr>
                  <a:t>max</a:t>
                </a:r>
                <a:endParaRPr lang="en-US" sz="2400" baseline="-25000" dirty="0">
                  <a:solidFill>
                    <a:srgbClr val="1E0000"/>
                  </a:solidFill>
                </a:endParaRPr>
              </a:p>
            </p:txBody>
          </p:sp>
          <p:sp>
            <p:nvSpPr>
              <p:cNvPr id="14" name="TextBox 13"/>
              <p:cNvSpPr txBox="1"/>
              <p:nvPr/>
            </p:nvSpPr>
            <p:spPr>
              <a:xfrm>
                <a:off x="4325779" y="4653495"/>
                <a:ext cx="708083" cy="492656"/>
              </a:xfrm>
              <a:prstGeom prst="rect">
                <a:avLst/>
              </a:prstGeom>
              <a:noFill/>
            </p:spPr>
            <p:txBody>
              <a:bodyPr wrap="none" rtlCol="0">
                <a:spAutoFit/>
              </a:bodyPr>
              <a:lstStyle/>
              <a:p>
                <a:r>
                  <a:rPr lang="en-US" sz="2400" dirty="0" err="1">
                    <a:solidFill>
                      <a:srgbClr val="1E0000"/>
                    </a:solidFill>
                  </a:rPr>
                  <a:t>L</a:t>
                </a:r>
                <a:r>
                  <a:rPr lang="en-US" sz="2400" baseline="-25000" dirty="0" err="1">
                    <a:solidFill>
                      <a:srgbClr val="1E0000"/>
                    </a:solidFill>
                  </a:rPr>
                  <a:t>min</a:t>
                </a:r>
                <a:endParaRPr lang="en-US" sz="2400" baseline="-25000" dirty="0">
                  <a:solidFill>
                    <a:srgbClr val="1E0000"/>
                  </a:solidFill>
                </a:endParaRPr>
              </a:p>
            </p:txBody>
          </p:sp>
        </p:grpSp>
        <p:sp>
          <p:nvSpPr>
            <p:cNvPr id="11" name="TextBox 10"/>
            <p:cNvSpPr txBox="1"/>
            <p:nvPr/>
          </p:nvSpPr>
          <p:spPr>
            <a:xfrm>
              <a:off x="3874432" y="3776849"/>
              <a:ext cx="372226" cy="558343"/>
            </a:xfrm>
            <a:prstGeom prst="rect">
              <a:avLst/>
            </a:prstGeom>
            <a:noFill/>
          </p:spPr>
          <p:txBody>
            <a:bodyPr wrap="none" rtlCol="0">
              <a:spAutoFit/>
            </a:bodyPr>
            <a:lstStyle/>
            <a:p>
              <a:r>
                <a:rPr lang="en-US" sz="2800" dirty="0">
                  <a:solidFill>
                    <a:srgbClr val="1E0000"/>
                  </a:solidFill>
                </a:rPr>
                <a:t>v</a:t>
              </a:r>
            </a:p>
          </p:txBody>
        </p:sp>
      </p:grpSp>
      <p:sp>
        <p:nvSpPr>
          <p:cNvPr id="18" name="TextBox 17"/>
          <p:cNvSpPr txBox="1"/>
          <p:nvPr/>
        </p:nvSpPr>
        <p:spPr>
          <a:xfrm>
            <a:off x="6384244" y="3271332"/>
            <a:ext cx="3836307" cy="1274195"/>
          </a:xfrm>
          <a:prstGeom prst="rect">
            <a:avLst/>
          </a:prstGeom>
          <a:noFill/>
        </p:spPr>
        <p:txBody>
          <a:bodyPr wrap="square" rtlCol="0">
            <a:spAutoFit/>
          </a:bodyPr>
          <a:lstStyle/>
          <a:p>
            <a:r>
              <a:rPr lang="en-US" sz="2400" dirty="0">
                <a:solidFill>
                  <a:srgbClr val="1E0000"/>
                </a:solidFill>
              </a:rPr>
              <a:t>If </a:t>
            </a:r>
            <a:r>
              <a:rPr lang="en-US" sz="2400" dirty="0" err="1">
                <a:solidFill>
                  <a:srgbClr val="1E0000"/>
                </a:solidFill>
              </a:rPr>
              <a:t>L</a:t>
            </a:r>
            <a:r>
              <a:rPr lang="en-US" sz="2400" baseline="-25000" dirty="0" err="1">
                <a:solidFill>
                  <a:srgbClr val="1E0000"/>
                </a:solidFill>
              </a:rPr>
              <a:t>min</a:t>
            </a:r>
            <a:r>
              <a:rPr lang="en-US" sz="2400" baseline="-25000" dirty="0">
                <a:solidFill>
                  <a:srgbClr val="1E0000"/>
                </a:solidFill>
              </a:rPr>
              <a:t> </a:t>
            </a:r>
            <a:r>
              <a:rPr lang="en-US" sz="2400" dirty="0">
                <a:solidFill>
                  <a:srgbClr val="1E0000"/>
                </a:solidFill>
                <a:sym typeface="Symbol"/>
              </a:rPr>
              <a:t> </a:t>
            </a:r>
            <a:r>
              <a:rPr lang="en-US" sz="2400" dirty="0">
                <a:solidFill>
                  <a:srgbClr val="1E0000"/>
                </a:solidFill>
              </a:rPr>
              <a:t>v </a:t>
            </a:r>
            <a:r>
              <a:rPr lang="en-US" sz="2400" dirty="0">
                <a:solidFill>
                  <a:srgbClr val="1E0000"/>
                </a:solidFill>
                <a:sym typeface="Symbol"/>
              </a:rPr>
              <a:t> </a:t>
            </a:r>
            <a:r>
              <a:rPr lang="en-US" sz="2400" dirty="0" err="1">
                <a:solidFill>
                  <a:srgbClr val="1E0000"/>
                </a:solidFill>
              </a:rPr>
              <a:t>L</a:t>
            </a:r>
            <a:r>
              <a:rPr lang="en-US" sz="2400" baseline="-25000" dirty="0" err="1">
                <a:solidFill>
                  <a:srgbClr val="1E0000"/>
                </a:solidFill>
              </a:rPr>
              <a:t>max</a:t>
            </a:r>
            <a:r>
              <a:rPr lang="en-US" sz="2400" baseline="-25000" dirty="0">
                <a:solidFill>
                  <a:srgbClr val="1E0000"/>
                </a:solidFill>
              </a:rPr>
              <a:t> </a:t>
            </a:r>
            <a:r>
              <a:rPr lang="en-US" sz="2400" dirty="0">
                <a:solidFill>
                  <a:srgbClr val="1E0000"/>
                </a:solidFill>
              </a:rPr>
              <a:t>then y = v</a:t>
            </a:r>
          </a:p>
          <a:p>
            <a:r>
              <a:rPr lang="en-US" sz="2400" dirty="0">
                <a:solidFill>
                  <a:srgbClr val="1E0000"/>
                </a:solidFill>
              </a:rPr>
              <a:t>else If v &lt; </a:t>
            </a:r>
            <a:r>
              <a:rPr lang="en-US" sz="2400" dirty="0" err="1">
                <a:solidFill>
                  <a:srgbClr val="1E0000"/>
                </a:solidFill>
              </a:rPr>
              <a:t>L</a:t>
            </a:r>
            <a:r>
              <a:rPr lang="en-US" sz="2400" baseline="-25000" dirty="0" err="1">
                <a:solidFill>
                  <a:srgbClr val="1E0000"/>
                </a:solidFill>
              </a:rPr>
              <a:t>min</a:t>
            </a:r>
            <a:r>
              <a:rPr lang="en-US" sz="2400" dirty="0">
                <a:solidFill>
                  <a:srgbClr val="1E0000"/>
                </a:solidFill>
              </a:rPr>
              <a:t> then y = </a:t>
            </a:r>
            <a:r>
              <a:rPr lang="en-US" sz="2400" dirty="0" err="1">
                <a:solidFill>
                  <a:srgbClr val="1E0000"/>
                </a:solidFill>
              </a:rPr>
              <a:t>L</a:t>
            </a:r>
            <a:r>
              <a:rPr lang="en-US" sz="2400" baseline="-25000" dirty="0" err="1">
                <a:solidFill>
                  <a:srgbClr val="1E0000"/>
                </a:solidFill>
              </a:rPr>
              <a:t>min</a:t>
            </a:r>
            <a:r>
              <a:rPr lang="en-US" sz="2400" dirty="0">
                <a:solidFill>
                  <a:srgbClr val="1E0000"/>
                </a:solidFill>
              </a:rPr>
              <a:t>, </a:t>
            </a:r>
            <a:br>
              <a:rPr lang="en-US" sz="2400" dirty="0">
                <a:solidFill>
                  <a:srgbClr val="1E0000"/>
                </a:solidFill>
              </a:rPr>
            </a:br>
            <a:r>
              <a:rPr lang="en-US" sz="2400" dirty="0">
                <a:solidFill>
                  <a:srgbClr val="1E0000"/>
                </a:solidFill>
              </a:rPr>
              <a:t>else if v &gt; </a:t>
            </a:r>
            <a:r>
              <a:rPr lang="en-US" sz="2400" dirty="0" err="1">
                <a:solidFill>
                  <a:srgbClr val="1E0000"/>
                </a:solidFill>
              </a:rPr>
              <a:t>L</a:t>
            </a:r>
            <a:r>
              <a:rPr lang="en-US" sz="2400" baseline="-25000" dirty="0" err="1">
                <a:solidFill>
                  <a:srgbClr val="1E0000"/>
                </a:solidFill>
              </a:rPr>
              <a:t>max</a:t>
            </a:r>
            <a:r>
              <a:rPr lang="en-US" sz="2400" dirty="0">
                <a:solidFill>
                  <a:srgbClr val="1E0000"/>
                </a:solidFill>
              </a:rPr>
              <a:t> then y = </a:t>
            </a:r>
            <a:r>
              <a:rPr lang="en-US" sz="2400" dirty="0" err="1">
                <a:solidFill>
                  <a:srgbClr val="1E0000"/>
                </a:solidFill>
              </a:rPr>
              <a:t>L</a:t>
            </a:r>
            <a:r>
              <a:rPr lang="en-US" sz="2400" baseline="-25000" dirty="0" err="1">
                <a:solidFill>
                  <a:srgbClr val="1E0000"/>
                </a:solidFill>
              </a:rPr>
              <a:t>max</a:t>
            </a:r>
            <a:r>
              <a:rPr lang="en-US" sz="2400" dirty="0">
                <a:solidFill>
                  <a:srgbClr val="1E0000"/>
                </a:solidFill>
              </a:rPr>
              <a:t> </a:t>
            </a:r>
          </a:p>
        </p:txBody>
      </p:sp>
      <p:graphicFrame>
        <p:nvGraphicFramePr>
          <p:cNvPr id="19" name="Object 18"/>
          <p:cNvGraphicFramePr>
            <a:graphicFrameLocks noChangeAspect="1"/>
          </p:cNvGraphicFramePr>
          <p:nvPr>
            <p:extLst>
              <p:ext uri="{D42A27DB-BD31-4B8C-83A1-F6EECF244321}">
                <p14:modId xmlns:p14="http://schemas.microsoft.com/office/powerpoint/2010/main" val="1134697607"/>
              </p:ext>
            </p:extLst>
          </p:nvPr>
        </p:nvGraphicFramePr>
        <p:xfrm>
          <a:off x="6351587" y="2211549"/>
          <a:ext cx="2106613" cy="825500"/>
        </p:xfrm>
        <a:graphic>
          <a:graphicData uri="http://schemas.openxmlformats.org/presentationml/2006/ole">
            <mc:AlternateContent xmlns:mc="http://schemas.openxmlformats.org/markup-compatibility/2006">
              <mc:Choice xmlns:v="urn:schemas-microsoft-com:vml" Requires="v">
                <p:oleObj name="Equation" r:id="rId4" imgW="1002960" imgH="393480" progId="Equation.DSMT4">
                  <p:embed/>
                </p:oleObj>
              </mc:Choice>
              <mc:Fallback>
                <p:oleObj name="Equation" r:id="rId4" imgW="1002960" imgH="393480" progId="Equation.DSMT4">
                  <p:embed/>
                  <p:pic>
                    <p:nvPicPr>
                      <p:cNvPr id="19" name="Object 18"/>
                      <p:cNvPicPr>
                        <a:picLocks noChangeAspect="1" noChangeArrowheads="1"/>
                      </p:cNvPicPr>
                      <p:nvPr/>
                    </p:nvPicPr>
                    <p:blipFill>
                      <a:blip r:embed="rId5"/>
                      <a:srcRect/>
                      <a:stretch>
                        <a:fillRect/>
                      </a:stretch>
                    </p:blipFill>
                    <p:spPr bwMode="auto">
                      <a:xfrm>
                        <a:off x="6351587" y="2211549"/>
                        <a:ext cx="2106613" cy="825500"/>
                      </a:xfrm>
                      <a:prstGeom prst="rect">
                        <a:avLst/>
                      </a:prstGeom>
                      <a:noFill/>
                      <a:ln>
                        <a:noFill/>
                      </a:ln>
                    </p:spPr>
                  </p:pic>
                </p:oleObj>
              </mc:Fallback>
            </mc:AlternateContent>
          </a:graphicData>
        </a:graphic>
      </p:graphicFrame>
      <p:sp>
        <p:nvSpPr>
          <p:cNvPr id="20" name="TextBox 19"/>
          <p:cNvSpPr txBox="1"/>
          <p:nvPr/>
        </p:nvSpPr>
        <p:spPr>
          <a:xfrm>
            <a:off x="914733" y="5051090"/>
            <a:ext cx="8686467" cy="830997"/>
          </a:xfrm>
          <a:prstGeom prst="rect">
            <a:avLst/>
          </a:prstGeom>
          <a:solidFill>
            <a:schemeClr val="accent3">
              <a:lumMod val="95000"/>
            </a:schemeClr>
          </a:solidFill>
        </p:spPr>
        <p:txBody>
          <a:bodyPr wrap="square" rtlCol="0">
            <a:spAutoFit/>
          </a:bodyPr>
          <a:lstStyle/>
          <a:p>
            <a:r>
              <a:rPr lang="en-US" sz="2400" dirty="0">
                <a:solidFill>
                  <a:srgbClr val="1E0000"/>
                </a:solidFill>
              </a:rPr>
              <a:t>Again the value of v is NOT limited, so its value can "windup" beyond the limits, delaying backing off of the limit</a:t>
            </a:r>
          </a:p>
        </p:txBody>
      </p:sp>
      <p:sp>
        <p:nvSpPr>
          <p:cNvPr id="21" name="Slide Number Placeholder 1">
            <a:extLst>
              <a:ext uri="{FF2B5EF4-FFF2-40B4-BE49-F238E27FC236}">
                <a16:creationId xmlns:a16="http://schemas.microsoft.com/office/drawing/2014/main" id="{C82ECBEC-E290-4C84-FEB4-D37E0139016D}"/>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12</a:t>
            </a:fld>
            <a:endParaRPr lang="en-US" altLang="en-US" sz="2000" dirty="0">
              <a:solidFill>
                <a:srgbClr val="1E0000"/>
              </a:solidFill>
            </a:endParaRPr>
          </a:p>
        </p:txBody>
      </p:sp>
    </p:spTree>
    <p:extLst>
      <p:ext uri="{BB962C8B-B14F-4D97-AF65-F5344CB8AC3E}">
        <p14:creationId xmlns:p14="http://schemas.microsoft.com/office/powerpoint/2010/main" val="146354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Non-Windup Limit First Order Lag</a:t>
            </a:r>
          </a:p>
        </p:txBody>
      </p:sp>
      <p:sp>
        <p:nvSpPr>
          <p:cNvPr id="3" name="Content Placeholder 2"/>
          <p:cNvSpPr>
            <a:spLocks noGrp="1"/>
          </p:cNvSpPr>
          <p:nvPr>
            <p:ph idx="1"/>
          </p:nvPr>
        </p:nvSpPr>
        <p:spPr>
          <a:xfrm>
            <a:off x="457200" y="1280160"/>
            <a:ext cx="9753600" cy="929640"/>
          </a:xfrm>
        </p:spPr>
        <p:txBody>
          <a:bodyPr/>
          <a:lstStyle/>
          <a:p>
            <a:r>
              <a:rPr lang="en-US" dirty="0"/>
              <a:t>With a non-windup limit, the value of y is prevented from exceeding its limit</a:t>
            </a:r>
          </a:p>
          <a:p>
            <a:endParaRPr lang="en-US" dirty="0"/>
          </a:p>
        </p:txBody>
      </p:sp>
      <p:grpSp>
        <p:nvGrpSpPr>
          <p:cNvPr id="4" name="Group 3"/>
          <p:cNvGrpSpPr/>
          <p:nvPr/>
        </p:nvGrpSpPr>
        <p:grpSpPr>
          <a:xfrm>
            <a:off x="838200" y="2310846"/>
            <a:ext cx="3326307" cy="1993359"/>
            <a:chOff x="1528772" y="3234654"/>
            <a:chExt cx="3257691" cy="1993359"/>
          </a:xfrm>
        </p:grpSpPr>
        <p:grpSp>
          <p:nvGrpSpPr>
            <p:cNvPr id="5" name="Group 4"/>
            <p:cNvGrpSpPr/>
            <p:nvPr/>
          </p:nvGrpSpPr>
          <p:grpSpPr>
            <a:xfrm>
              <a:off x="2687121" y="3234654"/>
              <a:ext cx="1550456" cy="1993359"/>
              <a:chOff x="3706661" y="3234654"/>
              <a:chExt cx="1550456" cy="1993359"/>
            </a:xfrm>
          </p:grpSpPr>
          <p:grpSp>
            <p:nvGrpSpPr>
              <p:cNvPr id="11" name="Group 10"/>
              <p:cNvGrpSpPr/>
              <p:nvPr/>
            </p:nvGrpSpPr>
            <p:grpSpPr>
              <a:xfrm>
                <a:off x="3706661" y="3549381"/>
                <a:ext cx="838961" cy="1447800"/>
                <a:chOff x="3738526" y="3505200"/>
                <a:chExt cx="838961" cy="1447800"/>
              </a:xfrm>
            </p:grpSpPr>
            <p:cxnSp>
              <p:nvCxnSpPr>
                <p:cNvPr id="14" name="Straight Connector 13"/>
                <p:cNvCxnSpPr/>
                <p:nvPr/>
              </p:nvCxnSpPr>
              <p:spPr bwMode="auto">
                <a:xfrm flipV="1">
                  <a:off x="4022103" y="3505200"/>
                  <a:ext cx="284663" cy="1447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4293910" y="3505200"/>
                  <a:ext cx="28357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Connector 15"/>
                <p:cNvCxnSpPr/>
                <p:nvPr/>
              </p:nvCxnSpPr>
              <p:spPr bwMode="auto">
                <a:xfrm>
                  <a:off x="3738526" y="4953000"/>
                  <a:ext cx="283577"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2" name="TextBox 11"/>
              <p:cNvSpPr txBox="1"/>
              <p:nvPr/>
            </p:nvSpPr>
            <p:spPr>
              <a:xfrm>
                <a:off x="4545622" y="3234654"/>
                <a:ext cx="711495" cy="461665"/>
              </a:xfrm>
              <a:prstGeom prst="rect">
                <a:avLst/>
              </a:prstGeom>
              <a:noFill/>
            </p:spPr>
            <p:txBody>
              <a:bodyPr wrap="none" rtlCol="0">
                <a:spAutoFit/>
              </a:bodyPr>
              <a:lstStyle/>
              <a:p>
                <a:r>
                  <a:rPr lang="en-US" sz="2400" dirty="0" err="1">
                    <a:solidFill>
                      <a:srgbClr val="1E0000"/>
                    </a:solidFill>
                  </a:rPr>
                  <a:t>L</a:t>
                </a:r>
                <a:r>
                  <a:rPr lang="en-US" sz="2400" baseline="-25000" dirty="0" err="1">
                    <a:solidFill>
                      <a:srgbClr val="1E0000"/>
                    </a:solidFill>
                  </a:rPr>
                  <a:t>max</a:t>
                </a:r>
                <a:endParaRPr lang="en-US" sz="2400" baseline="-25000" dirty="0">
                  <a:solidFill>
                    <a:srgbClr val="1E0000"/>
                  </a:solidFill>
                </a:endParaRPr>
              </a:p>
            </p:txBody>
          </p:sp>
          <p:sp>
            <p:nvSpPr>
              <p:cNvPr id="13" name="TextBox 12"/>
              <p:cNvSpPr txBox="1"/>
              <p:nvPr/>
            </p:nvSpPr>
            <p:spPr>
              <a:xfrm>
                <a:off x="4158008" y="4766348"/>
                <a:ext cx="686406" cy="461665"/>
              </a:xfrm>
              <a:prstGeom prst="rect">
                <a:avLst/>
              </a:prstGeom>
              <a:noFill/>
            </p:spPr>
            <p:txBody>
              <a:bodyPr wrap="none" rtlCol="0">
                <a:spAutoFit/>
              </a:bodyPr>
              <a:lstStyle/>
              <a:p>
                <a:r>
                  <a:rPr lang="en-US" sz="2400" dirty="0" err="1">
                    <a:solidFill>
                      <a:srgbClr val="1E0000"/>
                    </a:solidFill>
                  </a:rPr>
                  <a:t>L</a:t>
                </a:r>
                <a:r>
                  <a:rPr lang="en-US" sz="2400" baseline="-25000" dirty="0" err="1">
                    <a:solidFill>
                      <a:srgbClr val="1E0000"/>
                    </a:solidFill>
                  </a:rPr>
                  <a:t>min</a:t>
                </a:r>
                <a:endParaRPr lang="en-US" sz="2400" baseline="-25000" dirty="0">
                  <a:solidFill>
                    <a:srgbClr val="1E0000"/>
                  </a:solidFill>
                </a:endParaRPr>
              </a:p>
            </p:txBody>
          </p:sp>
        </p:grpSp>
        <p:graphicFrame>
          <p:nvGraphicFramePr>
            <p:cNvPr id="6" name="Object 5"/>
            <p:cNvGraphicFramePr>
              <a:graphicFrameLocks noChangeAspect="1"/>
            </p:cNvGraphicFramePr>
            <p:nvPr/>
          </p:nvGraphicFramePr>
          <p:xfrm>
            <a:off x="2539645" y="3701203"/>
            <a:ext cx="1252538" cy="1143000"/>
          </p:xfrm>
          <a:graphic>
            <a:graphicData uri="http://schemas.openxmlformats.org/presentationml/2006/ole">
              <mc:AlternateContent xmlns:mc="http://schemas.openxmlformats.org/markup-compatibility/2006">
                <mc:Choice xmlns:v="urn:schemas-microsoft-com:vml" Requires="v">
                  <p:oleObj name="Equation" r:id="rId2" imgW="431640" imgH="393480" progId="Equation.DSMT4">
                    <p:embed/>
                  </p:oleObj>
                </mc:Choice>
                <mc:Fallback>
                  <p:oleObj name="Equation" r:id="rId2" imgW="431640" imgH="393480" progId="Equation.DSMT4">
                    <p:embed/>
                    <p:pic>
                      <p:nvPicPr>
                        <p:cNvPr id="6" name="Object 5"/>
                        <p:cNvPicPr/>
                        <p:nvPr/>
                      </p:nvPicPr>
                      <p:blipFill>
                        <a:blip r:embed="rId3"/>
                        <a:stretch>
                          <a:fillRect/>
                        </a:stretch>
                      </p:blipFill>
                      <p:spPr>
                        <a:xfrm>
                          <a:off x="2539645" y="3701203"/>
                          <a:ext cx="1252538" cy="1143000"/>
                        </a:xfrm>
                        <a:prstGeom prst="rect">
                          <a:avLst/>
                        </a:prstGeom>
                        <a:solidFill>
                          <a:schemeClr val="bg1"/>
                        </a:solidFill>
                        <a:ln w="19050">
                          <a:solidFill>
                            <a:schemeClr val="tx1"/>
                          </a:solidFill>
                        </a:ln>
                      </p:spPr>
                    </p:pic>
                  </p:oleObj>
                </mc:Fallback>
              </mc:AlternateContent>
            </a:graphicData>
          </a:graphic>
        </p:graphicFrame>
        <p:cxnSp>
          <p:nvCxnSpPr>
            <p:cNvPr id="7" name="Straight Arrow Connector 6"/>
            <p:cNvCxnSpPr/>
            <p:nvPr/>
          </p:nvCxnSpPr>
          <p:spPr bwMode="auto">
            <a:xfrm flipV="1">
              <a:off x="1900929" y="4266355"/>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8" name="Straight Arrow Connector 7"/>
            <p:cNvCxnSpPr/>
            <p:nvPr/>
          </p:nvCxnSpPr>
          <p:spPr bwMode="auto">
            <a:xfrm flipV="1">
              <a:off x="3793353" y="4276281"/>
              <a:ext cx="599383" cy="1"/>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9" name="TextBox 8"/>
            <p:cNvSpPr txBox="1"/>
            <p:nvPr/>
          </p:nvSpPr>
          <p:spPr>
            <a:xfrm>
              <a:off x="1528772" y="4027590"/>
              <a:ext cx="356689" cy="523220"/>
            </a:xfrm>
            <a:prstGeom prst="rect">
              <a:avLst/>
            </a:prstGeom>
            <a:noFill/>
          </p:spPr>
          <p:txBody>
            <a:bodyPr wrap="none" rtlCol="0">
              <a:spAutoFit/>
            </a:bodyPr>
            <a:lstStyle/>
            <a:p>
              <a:r>
                <a:rPr lang="en-US" sz="2800" dirty="0">
                  <a:solidFill>
                    <a:srgbClr val="1E0000"/>
                  </a:solidFill>
                </a:rPr>
                <a:t>u</a:t>
              </a:r>
            </a:p>
          </p:txBody>
        </p:sp>
        <p:sp>
          <p:nvSpPr>
            <p:cNvPr id="10" name="TextBox 9"/>
            <p:cNvSpPr txBox="1"/>
            <p:nvPr/>
          </p:nvSpPr>
          <p:spPr>
            <a:xfrm>
              <a:off x="4429774" y="4045448"/>
              <a:ext cx="356689" cy="523220"/>
            </a:xfrm>
            <a:prstGeom prst="rect">
              <a:avLst/>
            </a:prstGeom>
            <a:noFill/>
          </p:spPr>
          <p:txBody>
            <a:bodyPr wrap="none" rtlCol="0">
              <a:spAutoFit/>
            </a:bodyPr>
            <a:lstStyle/>
            <a:p>
              <a:r>
                <a:rPr lang="en-US" sz="2800" dirty="0">
                  <a:solidFill>
                    <a:srgbClr val="1E0000"/>
                  </a:solidFill>
                </a:rPr>
                <a:t>y</a:t>
              </a:r>
            </a:p>
          </p:txBody>
        </p:sp>
      </p:grpSp>
      <p:graphicFrame>
        <p:nvGraphicFramePr>
          <p:cNvPr id="17" name="Object 16"/>
          <p:cNvGraphicFramePr>
            <a:graphicFrameLocks noChangeAspect="1"/>
          </p:cNvGraphicFramePr>
          <p:nvPr>
            <p:extLst>
              <p:ext uri="{D42A27DB-BD31-4B8C-83A1-F6EECF244321}">
                <p14:modId xmlns:p14="http://schemas.microsoft.com/office/powerpoint/2010/main" val="783615554"/>
              </p:ext>
            </p:extLst>
          </p:nvPr>
        </p:nvGraphicFramePr>
        <p:xfrm>
          <a:off x="4489707" y="2730272"/>
          <a:ext cx="3598863" cy="1331912"/>
        </p:xfrm>
        <a:graphic>
          <a:graphicData uri="http://schemas.openxmlformats.org/presentationml/2006/ole">
            <mc:AlternateContent xmlns:mc="http://schemas.openxmlformats.org/markup-compatibility/2006">
              <mc:Choice xmlns:v="urn:schemas-microsoft-com:vml" Requires="v">
                <p:oleObj name="Equation" r:id="rId4" imgW="1714320" imgH="634680" progId="Equation.DSMT4">
                  <p:embed/>
                </p:oleObj>
              </mc:Choice>
              <mc:Fallback>
                <p:oleObj name="Equation" r:id="rId4" imgW="1714320" imgH="634680" progId="Equation.DSMT4">
                  <p:embed/>
                  <p:pic>
                    <p:nvPicPr>
                      <p:cNvPr id="17" name="Object 16"/>
                      <p:cNvPicPr>
                        <a:picLocks noChangeAspect="1" noChangeArrowheads="1"/>
                      </p:cNvPicPr>
                      <p:nvPr/>
                    </p:nvPicPr>
                    <p:blipFill>
                      <a:blip r:embed="rId5"/>
                      <a:srcRect/>
                      <a:stretch>
                        <a:fillRect/>
                      </a:stretch>
                    </p:blipFill>
                    <p:spPr bwMode="auto">
                      <a:xfrm>
                        <a:off x="4489707" y="2730272"/>
                        <a:ext cx="3598863" cy="1331912"/>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nvGraphicFramePr>
        <p:xfrm>
          <a:off x="5006976" y="4191000"/>
          <a:ext cx="5400675" cy="2133600"/>
        </p:xfrm>
        <a:graphic>
          <a:graphicData uri="http://schemas.openxmlformats.org/presentationml/2006/ole">
            <mc:AlternateContent xmlns:mc="http://schemas.openxmlformats.org/markup-compatibility/2006">
              <mc:Choice xmlns:v="urn:schemas-microsoft-com:vml" Requires="v">
                <p:oleObj name="Equation" r:id="rId6" imgW="3085920" imgH="1218960" progId="Equation.DSMT4">
                  <p:embed/>
                </p:oleObj>
              </mc:Choice>
              <mc:Fallback>
                <p:oleObj name="Equation" r:id="rId6" imgW="3085920" imgH="1218960" progId="Equation.DSMT4">
                  <p:embed/>
                  <p:pic>
                    <p:nvPicPr>
                      <p:cNvPr id="18" name="Object 17"/>
                      <p:cNvPicPr/>
                      <p:nvPr/>
                    </p:nvPicPr>
                    <p:blipFill>
                      <a:blip r:embed="rId7"/>
                      <a:stretch>
                        <a:fillRect/>
                      </a:stretch>
                    </p:blipFill>
                    <p:spPr>
                      <a:xfrm>
                        <a:off x="5006976" y="4191000"/>
                        <a:ext cx="5400675" cy="2133600"/>
                      </a:xfrm>
                      <a:prstGeom prst="rect">
                        <a:avLst/>
                      </a:prstGeom>
                    </p:spPr>
                  </p:pic>
                </p:oleObj>
              </mc:Fallback>
            </mc:AlternateContent>
          </a:graphicData>
        </a:graphic>
      </p:graphicFrame>
      <p:sp>
        <p:nvSpPr>
          <p:cNvPr id="19" name="Slide Number Placeholder 1">
            <a:extLst>
              <a:ext uri="{FF2B5EF4-FFF2-40B4-BE49-F238E27FC236}">
                <a16:creationId xmlns:a16="http://schemas.microsoft.com/office/drawing/2014/main" id="{EA12F279-4532-7202-3B2F-B25014DF7C61}"/>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13</a:t>
            </a:fld>
            <a:endParaRPr lang="en-US" altLang="en-US" sz="2000" dirty="0">
              <a:solidFill>
                <a:srgbClr val="1E0000"/>
              </a:solidFill>
            </a:endParaRPr>
          </a:p>
        </p:txBody>
      </p:sp>
    </p:spTree>
    <p:extLst>
      <p:ext uri="{BB962C8B-B14F-4D97-AF65-F5344CB8AC3E}">
        <p14:creationId xmlns:p14="http://schemas.microsoft.com/office/powerpoint/2010/main" val="3327972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Lead-Lag Non-Windup Limits</a:t>
            </a:r>
          </a:p>
        </p:txBody>
      </p:sp>
      <p:sp>
        <p:nvSpPr>
          <p:cNvPr id="3" name="Content Placeholder 2"/>
          <p:cNvSpPr>
            <a:spLocks noGrp="1"/>
          </p:cNvSpPr>
          <p:nvPr>
            <p:ph idx="1"/>
          </p:nvPr>
        </p:nvSpPr>
        <p:spPr>
          <a:xfrm>
            <a:off x="457200" y="1280160"/>
            <a:ext cx="8473440" cy="3733800"/>
          </a:xfrm>
        </p:spPr>
        <p:txBody>
          <a:bodyPr/>
          <a:lstStyle/>
          <a:p>
            <a:r>
              <a:rPr lang="en-US" dirty="0"/>
              <a:t>There is not a unique way to implement non-windup limits for a lead-lag.  This is the one from</a:t>
            </a:r>
            <a:br>
              <a:rPr lang="en-US" dirty="0"/>
            </a:br>
            <a:r>
              <a:rPr lang="en-US" dirty="0"/>
              <a:t> IEEE 421.5-1995 (Figure E.6)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239000" y="1811313"/>
            <a:ext cx="4673138" cy="473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514600" y="3733800"/>
            <a:ext cx="3810000" cy="1791260"/>
          </a:xfrm>
          <a:prstGeom prst="rect">
            <a:avLst/>
          </a:prstGeom>
        </p:spPr>
        <p:txBody>
          <a:bodyPr wrap="square">
            <a:spAutoFit/>
          </a:bodyPr>
          <a:lstStyle/>
          <a:p>
            <a:r>
              <a:rPr lang="en-US" sz="2400" i="1" dirty="0">
                <a:solidFill>
                  <a:srgbClr val="1E0000"/>
                </a:solidFill>
              </a:rPr>
              <a:t>T</a:t>
            </a:r>
            <a:r>
              <a:rPr lang="en-US" sz="2400" baseline="-25000" dirty="0">
                <a:solidFill>
                  <a:srgbClr val="1E0000"/>
                </a:solidFill>
              </a:rPr>
              <a:t>2 </a:t>
            </a:r>
            <a:r>
              <a:rPr lang="en-US" sz="2400" dirty="0">
                <a:solidFill>
                  <a:srgbClr val="1E0000"/>
                </a:solidFill>
              </a:rPr>
              <a:t>&gt; </a:t>
            </a:r>
            <a:r>
              <a:rPr lang="en-US" sz="2400" i="1" dirty="0">
                <a:solidFill>
                  <a:srgbClr val="1E0000"/>
                </a:solidFill>
              </a:rPr>
              <a:t>T</a:t>
            </a:r>
            <a:r>
              <a:rPr lang="en-US" sz="2400" baseline="-25000" dirty="0">
                <a:solidFill>
                  <a:srgbClr val="1E0000"/>
                </a:solidFill>
              </a:rPr>
              <a:t>1</a:t>
            </a:r>
            <a:r>
              <a:rPr lang="en-US" sz="2400" baseline="30000" dirty="0">
                <a:solidFill>
                  <a:srgbClr val="1E0000"/>
                </a:solidFill>
              </a:rPr>
              <a:t>, </a:t>
            </a:r>
            <a:r>
              <a:rPr lang="en-US" sz="2400" i="1" dirty="0">
                <a:solidFill>
                  <a:srgbClr val="1E0000"/>
                </a:solidFill>
              </a:rPr>
              <a:t>T</a:t>
            </a:r>
            <a:r>
              <a:rPr lang="en-US" sz="2400" baseline="-25000" dirty="0">
                <a:solidFill>
                  <a:srgbClr val="1E0000"/>
                </a:solidFill>
              </a:rPr>
              <a:t>1</a:t>
            </a:r>
            <a:r>
              <a:rPr lang="en-US" sz="2400" dirty="0">
                <a:solidFill>
                  <a:srgbClr val="1E0000"/>
                </a:solidFill>
              </a:rPr>
              <a:t> &gt; 0, </a:t>
            </a:r>
            <a:r>
              <a:rPr lang="en-US" sz="2400" i="1" dirty="0">
                <a:solidFill>
                  <a:srgbClr val="1E0000"/>
                </a:solidFill>
              </a:rPr>
              <a:t>T</a:t>
            </a:r>
            <a:r>
              <a:rPr lang="en-US" sz="2400" baseline="-25000" dirty="0">
                <a:solidFill>
                  <a:srgbClr val="1E0000"/>
                </a:solidFill>
              </a:rPr>
              <a:t>2</a:t>
            </a:r>
            <a:r>
              <a:rPr lang="en-US" sz="2400" dirty="0">
                <a:solidFill>
                  <a:srgbClr val="1E0000"/>
                </a:solidFill>
              </a:rPr>
              <a:t> &gt; 0</a:t>
            </a:r>
          </a:p>
          <a:p>
            <a:r>
              <a:rPr lang="en-US" sz="2400" dirty="0">
                <a:solidFill>
                  <a:srgbClr val="1E0000"/>
                </a:solidFill>
              </a:rPr>
              <a:t>If </a:t>
            </a:r>
            <a:r>
              <a:rPr lang="en-US" sz="2400" i="1" dirty="0">
                <a:solidFill>
                  <a:srgbClr val="1E0000"/>
                </a:solidFill>
              </a:rPr>
              <a:t>y </a:t>
            </a:r>
            <a:r>
              <a:rPr lang="en-US" sz="2400" dirty="0">
                <a:solidFill>
                  <a:srgbClr val="1E0000"/>
                </a:solidFill>
              </a:rPr>
              <a:t>&gt; </a:t>
            </a:r>
            <a:r>
              <a:rPr lang="en-US" sz="2400" i="1" dirty="0">
                <a:solidFill>
                  <a:srgbClr val="1E0000"/>
                </a:solidFill>
              </a:rPr>
              <a:t>B</a:t>
            </a:r>
            <a:r>
              <a:rPr lang="en-US" sz="2400" dirty="0">
                <a:solidFill>
                  <a:srgbClr val="1E0000"/>
                </a:solidFill>
              </a:rPr>
              <a:t>, then </a:t>
            </a:r>
            <a:r>
              <a:rPr lang="en-US" sz="2400" i="1" dirty="0">
                <a:solidFill>
                  <a:srgbClr val="1E0000"/>
                </a:solidFill>
              </a:rPr>
              <a:t>x </a:t>
            </a:r>
            <a:r>
              <a:rPr lang="en-US" sz="2400" dirty="0">
                <a:solidFill>
                  <a:srgbClr val="1E0000"/>
                </a:solidFill>
              </a:rPr>
              <a:t>= </a:t>
            </a:r>
            <a:r>
              <a:rPr lang="en-US" sz="2400" i="1" dirty="0">
                <a:solidFill>
                  <a:srgbClr val="1E0000"/>
                </a:solidFill>
              </a:rPr>
              <a:t>B</a:t>
            </a:r>
            <a:endParaRPr lang="en-US" sz="2400" dirty="0">
              <a:solidFill>
                <a:srgbClr val="1E0000"/>
              </a:solidFill>
            </a:endParaRPr>
          </a:p>
          <a:p>
            <a:r>
              <a:rPr lang="en-US" sz="2400" dirty="0">
                <a:solidFill>
                  <a:srgbClr val="1E0000"/>
                </a:solidFill>
              </a:rPr>
              <a:t>If </a:t>
            </a:r>
            <a:r>
              <a:rPr lang="en-US" sz="2400" i="1" dirty="0">
                <a:solidFill>
                  <a:srgbClr val="1E0000"/>
                </a:solidFill>
              </a:rPr>
              <a:t>y </a:t>
            </a:r>
            <a:r>
              <a:rPr lang="en-US" sz="2400" dirty="0">
                <a:solidFill>
                  <a:srgbClr val="1E0000"/>
                </a:solidFill>
              </a:rPr>
              <a:t>&lt; </a:t>
            </a:r>
            <a:r>
              <a:rPr lang="en-US" sz="2400" i="1" dirty="0">
                <a:solidFill>
                  <a:srgbClr val="1E0000"/>
                </a:solidFill>
              </a:rPr>
              <a:t>A</a:t>
            </a:r>
            <a:r>
              <a:rPr lang="en-US" sz="2400" dirty="0">
                <a:solidFill>
                  <a:srgbClr val="1E0000"/>
                </a:solidFill>
              </a:rPr>
              <a:t>, then </a:t>
            </a:r>
            <a:r>
              <a:rPr lang="en-US" sz="2400" i="1" dirty="0">
                <a:solidFill>
                  <a:srgbClr val="1E0000"/>
                </a:solidFill>
              </a:rPr>
              <a:t>x </a:t>
            </a:r>
            <a:r>
              <a:rPr lang="en-US" sz="2400" dirty="0">
                <a:solidFill>
                  <a:srgbClr val="1E0000"/>
                </a:solidFill>
              </a:rPr>
              <a:t>= </a:t>
            </a:r>
            <a:r>
              <a:rPr lang="en-US" sz="2400" i="1" dirty="0">
                <a:solidFill>
                  <a:srgbClr val="1E0000"/>
                </a:solidFill>
              </a:rPr>
              <a:t>A</a:t>
            </a:r>
            <a:endParaRPr lang="en-US" sz="2400" dirty="0">
              <a:solidFill>
                <a:srgbClr val="1E0000"/>
              </a:solidFill>
            </a:endParaRPr>
          </a:p>
          <a:p>
            <a:r>
              <a:rPr lang="en-US" sz="2400" dirty="0">
                <a:solidFill>
                  <a:srgbClr val="1E0000"/>
                </a:solidFill>
              </a:rPr>
              <a:t>If </a:t>
            </a:r>
            <a:r>
              <a:rPr lang="en-US" sz="2400" i="1" dirty="0">
                <a:solidFill>
                  <a:srgbClr val="1E0000"/>
                </a:solidFill>
              </a:rPr>
              <a:t>B </a:t>
            </a:r>
            <a:r>
              <a:rPr lang="en-US" sz="2400" dirty="0">
                <a:solidFill>
                  <a:srgbClr val="1E0000"/>
                </a:solidFill>
                <a:sym typeface="Symbol"/>
              </a:rPr>
              <a:t></a:t>
            </a:r>
            <a:r>
              <a:rPr lang="en-US" sz="2400" i="1" dirty="0">
                <a:solidFill>
                  <a:srgbClr val="1E0000"/>
                </a:solidFill>
              </a:rPr>
              <a:t>y </a:t>
            </a:r>
            <a:r>
              <a:rPr lang="en-US" sz="2400" dirty="0">
                <a:solidFill>
                  <a:srgbClr val="1E0000"/>
                </a:solidFill>
                <a:sym typeface="Symbol"/>
              </a:rPr>
              <a:t> </a:t>
            </a:r>
            <a:r>
              <a:rPr lang="en-US" sz="2400" i="1" dirty="0">
                <a:solidFill>
                  <a:srgbClr val="1E0000"/>
                </a:solidFill>
                <a:sym typeface="Symbol"/>
              </a:rPr>
              <a:t>A</a:t>
            </a:r>
            <a:r>
              <a:rPr lang="en-US" sz="2400" dirty="0">
                <a:solidFill>
                  <a:srgbClr val="1E0000"/>
                </a:solidFill>
              </a:rPr>
              <a:t>, then </a:t>
            </a:r>
            <a:r>
              <a:rPr lang="en-US" sz="2400" i="1" dirty="0">
                <a:solidFill>
                  <a:srgbClr val="1E0000"/>
                </a:solidFill>
              </a:rPr>
              <a:t>x </a:t>
            </a:r>
            <a:r>
              <a:rPr lang="en-US" sz="2400" dirty="0">
                <a:solidFill>
                  <a:srgbClr val="1E0000"/>
                </a:solidFill>
              </a:rPr>
              <a:t>= </a:t>
            </a:r>
            <a:r>
              <a:rPr lang="en-US" sz="2400" i="1" dirty="0">
                <a:solidFill>
                  <a:srgbClr val="1E0000"/>
                </a:solidFill>
              </a:rPr>
              <a:t>y</a:t>
            </a:r>
            <a:endParaRPr lang="en-US" sz="2400" dirty="0">
              <a:solidFill>
                <a:srgbClr val="1E0000"/>
              </a:solidFill>
            </a:endParaRPr>
          </a:p>
        </p:txBody>
      </p:sp>
      <p:sp>
        <p:nvSpPr>
          <p:cNvPr id="6" name="Slide Number Placeholder 1">
            <a:extLst>
              <a:ext uri="{FF2B5EF4-FFF2-40B4-BE49-F238E27FC236}">
                <a16:creationId xmlns:a16="http://schemas.microsoft.com/office/drawing/2014/main" id="{49622335-FB95-0028-8B21-B7E31B435EE2}"/>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14</a:t>
            </a:fld>
            <a:endParaRPr lang="en-US" altLang="en-US" sz="2000" dirty="0">
              <a:solidFill>
                <a:srgbClr val="1E0000"/>
              </a:solidFill>
            </a:endParaRPr>
          </a:p>
        </p:txBody>
      </p:sp>
    </p:spTree>
    <p:extLst>
      <p:ext uri="{BB962C8B-B14F-4D97-AF65-F5344CB8AC3E}">
        <p14:creationId xmlns:p14="http://schemas.microsoft.com/office/powerpoint/2010/main" val="4206416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Ignored States</a:t>
            </a:r>
          </a:p>
        </p:txBody>
      </p:sp>
      <p:sp>
        <p:nvSpPr>
          <p:cNvPr id="3" name="Content Placeholder 2"/>
          <p:cNvSpPr>
            <a:spLocks noGrp="1"/>
          </p:cNvSpPr>
          <p:nvPr>
            <p:ph idx="1"/>
          </p:nvPr>
        </p:nvSpPr>
        <p:spPr>
          <a:xfrm>
            <a:off x="457200" y="1280160"/>
            <a:ext cx="10668000" cy="3733800"/>
          </a:xfrm>
        </p:spPr>
        <p:txBody>
          <a:bodyPr/>
          <a:lstStyle/>
          <a:p>
            <a:r>
              <a:rPr lang="en-US" dirty="0"/>
              <a:t>When integrating block diagrams often states are ignored, such as a measurement delay with T</a:t>
            </a:r>
            <a:r>
              <a:rPr lang="en-US" baseline="-25000" dirty="0"/>
              <a:t>R</a:t>
            </a:r>
            <a:r>
              <a:rPr lang="en-US" dirty="0"/>
              <a:t>=0</a:t>
            </a:r>
          </a:p>
          <a:p>
            <a:r>
              <a:rPr lang="en-US" dirty="0"/>
              <a:t>In this case the differential equations just become algebraic constraints</a:t>
            </a:r>
          </a:p>
          <a:p>
            <a:r>
              <a:rPr lang="en-US" dirty="0"/>
              <a:t>Example: For block at right,</a:t>
            </a:r>
            <a:br>
              <a:rPr lang="en-US" dirty="0"/>
            </a:br>
            <a:r>
              <a:rPr lang="en-US" dirty="0"/>
              <a:t>as T</a:t>
            </a:r>
            <a:r>
              <a:rPr lang="en-US" dirty="0">
                <a:sym typeface="Symbol"/>
              </a:rPr>
              <a:t>0, v=Ku</a:t>
            </a:r>
            <a:endParaRPr lang="en-US" dirty="0"/>
          </a:p>
          <a:p>
            <a:pPr marL="0" indent="0">
              <a:buNone/>
            </a:pPr>
            <a:br>
              <a:rPr lang="en-US" dirty="0"/>
            </a:br>
            <a:endParaRPr lang="en-US" dirty="0"/>
          </a:p>
          <a:p>
            <a:r>
              <a:rPr lang="en-US" dirty="0"/>
              <a:t>With lead-lag it is quite common for T</a:t>
            </a:r>
            <a:r>
              <a:rPr lang="en-US" baseline="-25000" dirty="0"/>
              <a:t>A</a:t>
            </a:r>
            <a:r>
              <a:rPr lang="en-US" dirty="0"/>
              <a:t>=T</a:t>
            </a:r>
            <a:r>
              <a:rPr lang="en-US" baseline="-25000" dirty="0"/>
              <a:t>B</a:t>
            </a:r>
            <a:r>
              <a:rPr lang="en-US" dirty="0"/>
              <a:t>, resulting in the block being ignored</a:t>
            </a:r>
          </a:p>
          <a:p>
            <a:endParaRPr lang="en-US" dirty="0"/>
          </a:p>
        </p:txBody>
      </p:sp>
      <p:grpSp>
        <p:nvGrpSpPr>
          <p:cNvPr id="4" name="Group 3"/>
          <p:cNvGrpSpPr/>
          <p:nvPr/>
        </p:nvGrpSpPr>
        <p:grpSpPr>
          <a:xfrm>
            <a:off x="5562600" y="2895600"/>
            <a:ext cx="3512880" cy="1547111"/>
            <a:chOff x="1532166" y="3323843"/>
            <a:chExt cx="4010649" cy="1895183"/>
          </a:xfrm>
        </p:grpSpPr>
        <p:graphicFrame>
          <p:nvGraphicFramePr>
            <p:cNvPr id="5" name="Object 4"/>
            <p:cNvGraphicFramePr>
              <a:graphicFrameLocks noChangeAspect="1"/>
            </p:cNvGraphicFramePr>
            <p:nvPr/>
          </p:nvGraphicFramePr>
          <p:xfrm>
            <a:off x="2529990" y="3682807"/>
            <a:ext cx="1250929" cy="1143494"/>
          </p:xfrm>
          <a:graphic>
            <a:graphicData uri="http://schemas.openxmlformats.org/presentationml/2006/ole">
              <mc:AlternateContent xmlns:mc="http://schemas.openxmlformats.org/markup-compatibility/2006">
                <mc:Choice xmlns:v="urn:schemas-microsoft-com:vml" Requires="v">
                  <p:oleObj name="Equation" r:id="rId2" imgW="431640" imgH="393480" progId="Equation.DSMT4">
                    <p:embed/>
                  </p:oleObj>
                </mc:Choice>
                <mc:Fallback>
                  <p:oleObj name="Equation" r:id="rId2" imgW="431640" imgH="393480" progId="Equation.DSMT4">
                    <p:embed/>
                    <p:pic>
                      <p:nvPicPr>
                        <p:cNvPr id="5" name="Object 4"/>
                        <p:cNvPicPr/>
                        <p:nvPr/>
                      </p:nvPicPr>
                      <p:blipFill>
                        <a:blip r:embed="rId3"/>
                        <a:stretch>
                          <a:fillRect/>
                        </a:stretch>
                      </p:blipFill>
                      <p:spPr>
                        <a:xfrm>
                          <a:off x="2529990" y="3682807"/>
                          <a:ext cx="1250929" cy="1143494"/>
                        </a:xfrm>
                        <a:prstGeom prst="rect">
                          <a:avLst/>
                        </a:prstGeom>
                        <a:ln w="19050">
                          <a:solidFill>
                            <a:schemeClr val="tx1"/>
                          </a:solidFill>
                        </a:ln>
                      </p:spPr>
                    </p:pic>
                  </p:oleObj>
                </mc:Fallback>
              </mc:AlternateContent>
            </a:graphicData>
          </a:graphic>
        </p:graphicFrame>
        <p:cxnSp>
          <p:nvCxnSpPr>
            <p:cNvPr id="6" name="Straight Arrow Connector 5"/>
            <p:cNvCxnSpPr/>
            <p:nvPr/>
          </p:nvCxnSpPr>
          <p:spPr bwMode="auto">
            <a:xfrm flipV="1">
              <a:off x="1902040" y="4272341"/>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 name="Straight Arrow Connector 6"/>
            <p:cNvCxnSpPr/>
            <p:nvPr/>
          </p:nvCxnSpPr>
          <p:spPr bwMode="auto">
            <a:xfrm flipV="1">
              <a:off x="3515417" y="4273280"/>
              <a:ext cx="1285183" cy="1"/>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8" name="TextBox 7"/>
            <p:cNvSpPr txBox="1"/>
            <p:nvPr/>
          </p:nvSpPr>
          <p:spPr>
            <a:xfrm>
              <a:off x="1532166" y="4008501"/>
              <a:ext cx="415809" cy="640935"/>
            </a:xfrm>
            <a:prstGeom prst="rect">
              <a:avLst/>
            </a:prstGeom>
            <a:noFill/>
          </p:spPr>
          <p:txBody>
            <a:bodyPr wrap="none" rtlCol="0">
              <a:spAutoFit/>
            </a:bodyPr>
            <a:lstStyle/>
            <a:p>
              <a:r>
                <a:rPr lang="en-US" sz="2800" dirty="0">
                  <a:solidFill>
                    <a:srgbClr val="1E0000"/>
                  </a:solidFill>
                </a:rPr>
                <a:t>u</a:t>
              </a:r>
            </a:p>
          </p:txBody>
        </p:sp>
        <p:sp>
          <p:nvSpPr>
            <p:cNvPr id="9" name="TextBox 8"/>
            <p:cNvSpPr txBox="1"/>
            <p:nvPr/>
          </p:nvSpPr>
          <p:spPr>
            <a:xfrm>
              <a:off x="4876800" y="4026859"/>
              <a:ext cx="415809" cy="640935"/>
            </a:xfrm>
            <a:prstGeom prst="rect">
              <a:avLst/>
            </a:prstGeom>
            <a:noFill/>
          </p:spPr>
          <p:txBody>
            <a:bodyPr wrap="none" rtlCol="0">
              <a:spAutoFit/>
            </a:bodyPr>
            <a:lstStyle/>
            <a:p>
              <a:r>
                <a:rPr lang="en-US" sz="2800" dirty="0">
                  <a:solidFill>
                    <a:srgbClr val="1E0000"/>
                  </a:solidFill>
                </a:rPr>
                <a:t>y</a:t>
              </a:r>
            </a:p>
          </p:txBody>
        </p:sp>
        <p:grpSp>
          <p:nvGrpSpPr>
            <p:cNvPr id="10" name="Group 9"/>
            <p:cNvGrpSpPr/>
            <p:nvPr/>
          </p:nvGrpSpPr>
          <p:grpSpPr>
            <a:xfrm>
              <a:off x="3874432" y="3323843"/>
              <a:ext cx="1668383" cy="1895183"/>
              <a:chOff x="3874432" y="3323843"/>
              <a:chExt cx="1668383" cy="1895183"/>
            </a:xfrm>
          </p:grpSpPr>
          <p:grpSp>
            <p:nvGrpSpPr>
              <p:cNvPr id="12" name="Group 11"/>
              <p:cNvGrpSpPr/>
              <p:nvPr/>
            </p:nvGrpSpPr>
            <p:grpSpPr>
              <a:xfrm>
                <a:off x="3874432" y="3554676"/>
                <a:ext cx="838960" cy="1447800"/>
                <a:chOff x="3906297" y="3510495"/>
                <a:chExt cx="838960" cy="1447800"/>
              </a:xfrm>
            </p:grpSpPr>
            <p:cxnSp>
              <p:nvCxnSpPr>
                <p:cNvPr id="15" name="Straight Connector 14"/>
                <p:cNvCxnSpPr/>
                <p:nvPr/>
              </p:nvCxnSpPr>
              <p:spPr bwMode="auto">
                <a:xfrm flipV="1">
                  <a:off x="4189874" y="3510495"/>
                  <a:ext cx="284663" cy="1447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Connector 15"/>
                <p:cNvCxnSpPr/>
                <p:nvPr/>
              </p:nvCxnSpPr>
              <p:spPr bwMode="auto">
                <a:xfrm>
                  <a:off x="4461680" y="3510495"/>
                  <a:ext cx="28357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p:cNvCxnSpPr/>
                <p:nvPr/>
              </p:nvCxnSpPr>
              <p:spPr bwMode="auto">
                <a:xfrm>
                  <a:off x="3906297" y="4958295"/>
                  <a:ext cx="283577"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3" name="TextBox 12"/>
              <p:cNvSpPr txBox="1"/>
              <p:nvPr/>
            </p:nvSpPr>
            <p:spPr>
              <a:xfrm>
                <a:off x="4713393" y="3323843"/>
                <a:ext cx="829422" cy="565531"/>
              </a:xfrm>
              <a:prstGeom prst="rect">
                <a:avLst/>
              </a:prstGeom>
              <a:noFill/>
            </p:spPr>
            <p:txBody>
              <a:bodyPr wrap="none" rtlCol="0">
                <a:spAutoFit/>
              </a:bodyPr>
              <a:lstStyle/>
              <a:p>
                <a:r>
                  <a:rPr lang="en-US" sz="2400" dirty="0" err="1">
                    <a:solidFill>
                      <a:srgbClr val="1E0000"/>
                    </a:solidFill>
                  </a:rPr>
                  <a:t>L</a:t>
                </a:r>
                <a:r>
                  <a:rPr lang="en-US" sz="2400" baseline="-25000" dirty="0" err="1">
                    <a:solidFill>
                      <a:srgbClr val="1E0000"/>
                    </a:solidFill>
                  </a:rPr>
                  <a:t>max</a:t>
                </a:r>
                <a:endParaRPr lang="en-US" sz="2400" baseline="-25000" dirty="0">
                  <a:solidFill>
                    <a:srgbClr val="1E0000"/>
                  </a:solidFill>
                </a:endParaRPr>
              </a:p>
            </p:txBody>
          </p:sp>
          <p:sp>
            <p:nvSpPr>
              <p:cNvPr id="14" name="TextBox 13"/>
              <p:cNvSpPr txBox="1"/>
              <p:nvPr/>
            </p:nvSpPr>
            <p:spPr>
              <a:xfrm>
                <a:off x="4325780" y="4653495"/>
                <a:ext cx="790989" cy="565531"/>
              </a:xfrm>
              <a:prstGeom prst="rect">
                <a:avLst/>
              </a:prstGeom>
              <a:noFill/>
            </p:spPr>
            <p:txBody>
              <a:bodyPr wrap="none" rtlCol="0">
                <a:spAutoFit/>
              </a:bodyPr>
              <a:lstStyle/>
              <a:p>
                <a:r>
                  <a:rPr lang="en-US" sz="2400" dirty="0" err="1">
                    <a:solidFill>
                      <a:srgbClr val="1E0000"/>
                    </a:solidFill>
                  </a:rPr>
                  <a:t>L</a:t>
                </a:r>
                <a:r>
                  <a:rPr lang="en-US" sz="2400" baseline="-25000" dirty="0" err="1">
                    <a:solidFill>
                      <a:srgbClr val="1E0000"/>
                    </a:solidFill>
                  </a:rPr>
                  <a:t>min</a:t>
                </a:r>
                <a:endParaRPr lang="en-US" sz="2400" baseline="-25000" dirty="0">
                  <a:solidFill>
                    <a:srgbClr val="1E0000"/>
                  </a:solidFill>
                </a:endParaRPr>
              </a:p>
            </p:txBody>
          </p:sp>
        </p:grpSp>
        <p:sp>
          <p:nvSpPr>
            <p:cNvPr id="11" name="TextBox 10"/>
            <p:cNvSpPr txBox="1"/>
            <p:nvPr/>
          </p:nvSpPr>
          <p:spPr>
            <a:xfrm>
              <a:off x="3874432" y="3776849"/>
              <a:ext cx="415809" cy="640935"/>
            </a:xfrm>
            <a:prstGeom prst="rect">
              <a:avLst/>
            </a:prstGeom>
            <a:noFill/>
          </p:spPr>
          <p:txBody>
            <a:bodyPr wrap="none" rtlCol="0">
              <a:spAutoFit/>
            </a:bodyPr>
            <a:lstStyle/>
            <a:p>
              <a:r>
                <a:rPr lang="en-US" sz="2800" dirty="0">
                  <a:solidFill>
                    <a:srgbClr val="1E0000"/>
                  </a:solidFill>
                </a:rPr>
                <a:t>v</a:t>
              </a:r>
            </a:p>
          </p:txBody>
        </p:sp>
      </p:grpSp>
      <p:sp>
        <p:nvSpPr>
          <p:cNvPr id="18" name="Slide Number Placeholder 1">
            <a:extLst>
              <a:ext uri="{FF2B5EF4-FFF2-40B4-BE49-F238E27FC236}">
                <a16:creationId xmlns:a16="http://schemas.microsoft.com/office/drawing/2014/main" id="{3C504927-7F2C-020E-402E-1496FF542A67}"/>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15</a:t>
            </a:fld>
            <a:endParaRPr lang="en-US" altLang="en-US" sz="2000" dirty="0">
              <a:solidFill>
                <a:srgbClr val="1E0000"/>
              </a:solidFill>
            </a:endParaRPr>
          </a:p>
        </p:txBody>
      </p:sp>
    </p:spTree>
    <p:extLst>
      <p:ext uri="{BB962C8B-B14F-4D97-AF65-F5344CB8AC3E}">
        <p14:creationId xmlns:p14="http://schemas.microsoft.com/office/powerpoint/2010/main" val="211627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Review of DC Machines</a:t>
            </a:r>
          </a:p>
        </p:txBody>
      </p:sp>
      <p:sp>
        <p:nvSpPr>
          <p:cNvPr id="3" name="Content Placeholder 2"/>
          <p:cNvSpPr>
            <a:spLocks noGrp="1"/>
          </p:cNvSpPr>
          <p:nvPr>
            <p:ph idx="1"/>
          </p:nvPr>
        </p:nvSpPr>
        <p:spPr/>
        <p:txBody>
          <a:bodyPr/>
          <a:lstStyle/>
          <a:p>
            <a:r>
              <a:rPr lang="en-US" dirty="0"/>
              <a:t>Prior to widespread use of machine drives, dc motors had a important advantage of easy speed control</a:t>
            </a:r>
          </a:p>
          <a:p>
            <a:r>
              <a:rPr lang="en-US" dirty="0"/>
              <a:t>On its stator a dc machine has either a permanent magnet or a single concentrated winding</a:t>
            </a:r>
          </a:p>
          <a:p>
            <a:r>
              <a:rPr lang="en-US" dirty="0"/>
              <a:t>Rotor (armature) currents are supplied through brushes and the commutator</a:t>
            </a:r>
          </a:p>
          <a:p>
            <a:r>
              <a:rPr lang="en-US" dirty="0"/>
              <a:t>Equations are</a:t>
            </a:r>
          </a:p>
        </p:txBody>
      </p:sp>
      <p:sp>
        <p:nvSpPr>
          <p:cNvPr id="4" name="TextBox 6"/>
          <p:cNvSpPr txBox="1"/>
          <p:nvPr/>
        </p:nvSpPr>
        <p:spPr>
          <a:xfrm>
            <a:off x="5638801" y="3946327"/>
            <a:ext cx="5714999" cy="2308324"/>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dirty="0">
                <a:solidFill>
                  <a:srgbClr val="1E0000"/>
                </a:solidFill>
                <a:latin typeface="+mn-lt"/>
              </a:rPr>
              <a:t>The </a:t>
            </a:r>
            <a:r>
              <a:rPr lang="en-US" i="1" dirty="0">
                <a:solidFill>
                  <a:srgbClr val="1E0000"/>
                </a:solidFill>
                <a:latin typeface="+mn-lt"/>
              </a:rPr>
              <a:t>f</a:t>
            </a:r>
            <a:r>
              <a:rPr lang="en-US" dirty="0">
                <a:solidFill>
                  <a:srgbClr val="1E0000"/>
                </a:solidFill>
                <a:latin typeface="+mn-lt"/>
              </a:rPr>
              <a:t> subscript refers to the field, the </a:t>
            </a:r>
            <a:r>
              <a:rPr lang="en-US" i="1" dirty="0">
                <a:solidFill>
                  <a:srgbClr val="1E0000"/>
                </a:solidFill>
                <a:latin typeface="+mn-lt"/>
              </a:rPr>
              <a:t>a</a:t>
            </a:r>
            <a:r>
              <a:rPr lang="en-US" dirty="0">
                <a:solidFill>
                  <a:srgbClr val="1E0000"/>
                </a:solidFill>
                <a:latin typeface="+mn-lt"/>
              </a:rPr>
              <a:t> to the armature; </a:t>
            </a:r>
            <a:r>
              <a:rPr lang="en-US" dirty="0" err="1">
                <a:solidFill>
                  <a:srgbClr val="1E0000"/>
                </a:solidFill>
                <a:latin typeface="Symbol" panose="05050102010706020507" pitchFamily="18" charset="2"/>
              </a:rPr>
              <a:t>w</a:t>
            </a:r>
            <a:r>
              <a:rPr lang="en-US" i="1" baseline="-25000" dirty="0" err="1">
                <a:solidFill>
                  <a:srgbClr val="1E0000"/>
                </a:solidFill>
                <a:latin typeface="+mn-lt"/>
              </a:rPr>
              <a:t>m</a:t>
            </a:r>
            <a:r>
              <a:rPr lang="en-US" dirty="0">
                <a:solidFill>
                  <a:srgbClr val="1E0000"/>
                </a:solidFill>
                <a:latin typeface="+mn-lt"/>
              </a:rPr>
              <a:t> is the machine's speed, G is a constant.  In a permanent magnet machine the field flux is constant, the field equation goes away, and the field impact is embedded in a equivalent constant to G i</a:t>
            </a:r>
            <a:r>
              <a:rPr lang="en-US" baseline="-25000" dirty="0">
                <a:solidFill>
                  <a:srgbClr val="1E0000"/>
                </a:solidFill>
                <a:latin typeface="+mn-lt"/>
              </a:rPr>
              <a:t>f</a:t>
            </a:r>
            <a:r>
              <a:rPr lang="en-US" dirty="0">
                <a:solidFill>
                  <a:srgbClr val="1E0000"/>
                </a:solidFill>
                <a:latin typeface="+mn-lt"/>
              </a:rPr>
              <a:t> </a:t>
            </a:r>
            <a:endParaRPr lang="en-US" i="1" dirty="0">
              <a:solidFill>
                <a:srgbClr val="1E0000"/>
              </a:solidFill>
              <a:latin typeface="+mn-lt"/>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667913813"/>
              </p:ext>
            </p:extLst>
          </p:nvPr>
        </p:nvGraphicFramePr>
        <p:xfrm>
          <a:off x="1524000" y="4648200"/>
          <a:ext cx="3174499" cy="1676400"/>
        </p:xfrm>
        <a:graphic>
          <a:graphicData uri="http://schemas.openxmlformats.org/presentationml/2006/ole">
            <mc:AlternateContent xmlns:mc="http://schemas.openxmlformats.org/markup-compatibility/2006">
              <mc:Choice xmlns:v="urn:schemas-microsoft-com:vml" Requires="v">
                <p:oleObj name="Equation" r:id="rId2" imgW="1587240" imgH="838080" progId="Equation.DSMT4">
                  <p:embed/>
                </p:oleObj>
              </mc:Choice>
              <mc:Fallback>
                <p:oleObj name="Equation" r:id="rId2" imgW="1587240" imgH="83808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648200"/>
                        <a:ext cx="3174499" cy="1676400"/>
                      </a:xfrm>
                      <a:prstGeom prst="rect">
                        <a:avLst/>
                      </a:prstGeom>
                      <a:noFill/>
                      <a:ln>
                        <a:noFill/>
                      </a:ln>
                    </p:spPr>
                  </p:pic>
                </p:oleObj>
              </mc:Fallback>
            </mc:AlternateContent>
          </a:graphicData>
        </a:graphic>
      </p:graphicFrame>
      <p:sp>
        <p:nvSpPr>
          <p:cNvPr id="6" name="TextBox 4"/>
          <p:cNvSpPr txBox="1"/>
          <p:nvPr/>
        </p:nvSpPr>
        <p:spPr>
          <a:xfrm>
            <a:off x="2074312" y="6400800"/>
            <a:ext cx="6195607" cy="33855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600" dirty="0">
                <a:solidFill>
                  <a:srgbClr val="1E0000"/>
                </a:solidFill>
              </a:rPr>
              <a:t>Taken mostly from M.A. Pai, </a:t>
            </a:r>
            <a:r>
              <a:rPr lang="en-US" sz="1600" i="1" dirty="0">
                <a:solidFill>
                  <a:srgbClr val="1E0000"/>
                </a:solidFill>
              </a:rPr>
              <a:t>Power Circuits and </a:t>
            </a:r>
            <a:r>
              <a:rPr lang="en-US" sz="1600" i="1" dirty="0" err="1">
                <a:solidFill>
                  <a:srgbClr val="1E0000"/>
                </a:solidFill>
              </a:rPr>
              <a:t>Electromechanics</a:t>
            </a:r>
            <a:endParaRPr lang="en-US" sz="1600" i="1" dirty="0">
              <a:solidFill>
                <a:srgbClr val="1E0000"/>
              </a:solidFill>
            </a:endParaRPr>
          </a:p>
        </p:txBody>
      </p:sp>
      <p:sp>
        <p:nvSpPr>
          <p:cNvPr id="7" name="Slide Number Placeholder 1">
            <a:extLst>
              <a:ext uri="{FF2B5EF4-FFF2-40B4-BE49-F238E27FC236}">
                <a16:creationId xmlns:a16="http://schemas.microsoft.com/office/drawing/2014/main" id="{CE8BCE70-1864-FB97-CDDE-EAB84884F327}"/>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16</a:t>
            </a:fld>
            <a:endParaRPr lang="en-US" altLang="en-US" sz="2000" dirty="0">
              <a:solidFill>
                <a:srgbClr val="1E0000"/>
              </a:solidFill>
            </a:endParaRPr>
          </a:p>
        </p:txBody>
      </p:sp>
    </p:spTree>
    <p:extLst>
      <p:ext uri="{BB962C8B-B14F-4D97-AF65-F5344CB8AC3E}">
        <p14:creationId xmlns:p14="http://schemas.microsoft.com/office/powerpoint/2010/main" val="2446621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of DC Machines</a:t>
            </a:r>
          </a:p>
        </p:txBody>
      </p:sp>
      <p:sp>
        <p:nvSpPr>
          <p:cNvPr id="3" name="Content Placeholder 2"/>
          <p:cNvSpPr>
            <a:spLocks noGrp="1"/>
          </p:cNvSpPr>
          <p:nvPr>
            <p:ph idx="1"/>
          </p:nvPr>
        </p:nvSpPr>
        <p:spPr>
          <a:xfrm>
            <a:off x="457200" y="1280160"/>
            <a:ext cx="10972800" cy="1463040"/>
          </a:xfrm>
        </p:spPr>
        <p:txBody>
          <a:bodyPr/>
          <a:lstStyle/>
          <a:p>
            <a:r>
              <a:rPr lang="en-US" dirty="0"/>
              <a:t>The purpose of the next few slides is to provide insight into the source of portions of the block diagrams for various types of exciters</a:t>
            </a:r>
          </a:p>
        </p:txBody>
      </p:sp>
      <p:pic>
        <p:nvPicPr>
          <p:cNvPr id="5"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362201" y="3036528"/>
            <a:ext cx="6967583" cy="328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bwMode="auto">
          <a:xfrm>
            <a:off x="7620000" y="2362200"/>
            <a:ext cx="0" cy="527664"/>
          </a:xfrm>
          <a:prstGeom prst="straightConnector1">
            <a:avLst/>
          </a:prstGeom>
          <a:noFill/>
          <a:ln w="53975" cap="flat" cmpd="sng" algn="ctr">
            <a:solidFill>
              <a:srgbClr val="1E0000"/>
            </a:solidFill>
            <a:prstDash val="solid"/>
            <a:round/>
            <a:headEnd type="none" w="med" len="med"/>
            <a:tailEnd type="triangle"/>
          </a:ln>
          <a:effectLst/>
        </p:spPr>
      </p:cxnSp>
      <p:sp>
        <p:nvSpPr>
          <p:cNvPr id="13" name="Rectangle 12"/>
          <p:cNvSpPr/>
          <p:nvPr/>
        </p:nvSpPr>
        <p:spPr bwMode="auto">
          <a:xfrm>
            <a:off x="6629400" y="3036528"/>
            <a:ext cx="2362200" cy="1764073"/>
          </a:xfrm>
          <a:prstGeom prst="rect">
            <a:avLst/>
          </a:prstGeom>
          <a:solidFill>
            <a:srgbClr val="FFE6E6">
              <a:alpha val="46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pPr>
            <a:endParaRPr kumimoji="0" lang="en-US" sz="2800" b="0" i="0" u="none" strike="noStrike" cap="none" normalizeH="0" baseline="0">
              <a:ln>
                <a:noFill/>
              </a:ln>
              <a:solidFill>
                <a:schemeClr val="tx1"/>
              </a:solidFill>
              <a:effectLst/>
              <a:latin typeface="Times New Roman" pitchFamily="18" charset="0"/>
            </a:endParaRPr>
          </a:p>
        </p:txBody>
      </p:sp>
      <p:sp>
        <p:nvSpPr>
          <p:cNvPr id="4" name="Slide Number Placeholder 1">
            <a:extLst>
              <a:ext uri="{FF2B5EF4-FFF2-40B4-BE49-F238E27FC236}">
                <a16:creationId xmlns:a16="http://schemas.microsoft.com/office/drawing/2014/main" id="{3B4BA3DC-12A3-7F18-2705-F7725CFF632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17</a:t>
            </a:fld>
            <a:endParaRPr lang="en-US" altLang="en-US" sz="2000" dirty="0">
              <a:solidFill>
                <a:srgbClr val="1E0000"/>
              </a:solidFill>
            </a:endParaRPr>
          </a:p>
        </p:txBody>
      </p:sp>
    </p:spTree>
    <p:extLst>
      <p:ext uri="{BB962C8B-B14F-4D97-AF65-F5344CB8AC3E}">
        <p14:creationId xmlns:p14="http://schemas.microsoft.com/office/powerpoint/2010/main" val="2508245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DC Machines</a:t>
            </a:r>
          </a:p>
        </p:txBody>
      </p:sp>
      <p:sp>
        <p:nvSpPr>
          <p:cNvPr id="3" name="Content Placeholder 2"/>
          <p:cNvSpPr>
            <a:spLocks noGrp="1"/>
          </p:cNvSpPr>
          <p:nvPr>
            <p:ph idx="1"/>
          </p:nvPr>
        </p:nvSpPr>
        <p:spPr/>
        <p:txBody>
          <a:bodyPr/>
          <a:lstStyle/>
          <a:p>
            <a:r>
              <a:rPr lang="en-US" dirty="0"/>
              <a:t>If there is a field winding (i.e., not a permanent magnet machine) then the machine can be connected in the following ways</a:t>
            </a:r>
          </a:p>
          <a:p>
            <a:pPr lvl="1"/>
            <a:r>
              <a:rPr lang="en-US" dirty="0"/>
              <a:t>Separately-excited: Field and armature windings are connected to separate power sources</a:t>
            </a:r>
          </a:p>
          <a:p>
            <a:pPr lvl="2"/>
            <a:r>
              <a:rPr lang="en-US" dirty="0"/>
              <a:t>For an exciter, control is provided by varying the field current (which is stationary), which changes the armature voltage</a:t>
            </a:r>
          </a:p>
          <a:p>
            <a:pPr lvl="1"/>
            <a:r>
              <a:rPr lang="en-US" dirty="0"/>
              <a:t>Series-excited: Field and armature windings are in series</a:t>
            </a:r>
          </a:p>
          <a:p>
            <a:pPr lvl="1"/>
            <a:r>
              <a:rPr lang="en-US" dirty="0"/>
              <a:t>Shunt-excited: Field and armature windings are in parallel</a:t>
            </a:r>
          </a:p>
          <a:p>
            <a:endParaRPr lang="en-US" dirty="0"/>
          </a:p>
        </p:txBody>
      </p:sp>
      <p:sp>
        <p:nvSpPr>
          <p:cNvPr id="4" name="Slide Number Placeholder 1">
            <a:extLst>
              <a:ext uri="{FF2B5EF4-FFF2-40B4-BE49-F238E27FC236}">
                <a16:creationId xmlns:a16="http://schemas.microsoft.com/office/drawing/2014/main" id="{6E0E1190-1237-3029-E8D8-03F31675E467}"/>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18</a:t>
            </a:fld>
            <a:endParaRPr lang="en-US" altLang="en-US" sz="2000" dirty="0">
              <a:solidFill>
                <a:srgbClr val="1E0000"/>
              </a:solidFill>
            </a:endParaRPr>
          </a:p>
        </p:txBody>
      </p:sp>
    </p:spTree>
    <p:extLst>
      <p:ext uri="{BB962C8B-B14F-4D97-AF65-F5344CB8AC3E}">
        <p14:creationId xmlns:p14="http://schemas.microsoft.com/office/powerpoint/2010/main" val="1639348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p:txBody>
          <a:bodyPr/>
          <a:lstStyle/>
          <a:p>
            <a:r>
              <a:rPr lang="en-US" dirty="0"/>
              <a:t>Read Chapter 5; look at Appendix A</a:t>
            </a:r>
          </a:p>
          <a:p>
            <a:r>
              <a:rPr lang="en-US" dirty="0"/>
              <a:t>Homework 3 should be done before the first exam, but does not need to be turned in. </a:t>
            </a:r>
          </a:p>
          <a:p>
            <a:r>
              <a:rPr lang="en-US" dirty="0"/>
              <a:t>First exam is on Tuesday October 3 during class (except for the distance education students)</a:t>
            </a:r>
          </a:p>
          <a:p>
            <a:pPr lvl="1"/>
            <a:r>
              <a:rPr lang="en-US" dirty="0"/>
              <a:t>It is closed-book and closed-notes, but one 8.5 by 11 inch hand written note sheet and calculators allowed</a:t>
            </a:r>
          </a:p>
          <a:p>
            <a:pPr lvl="1"/>
            <a:r>
              <a:rPr lang="en-US" dirty="0"/>
              <a:t>My first exam from ECEN 667 in Fall 2021 has been posted to Canvas</a:t>
            </a:r>
          </a:p>
          <a:p>
            <a:endParaRPr lang="en-US" dirty="0"/>
          </a:p>
          <a:p>
            <a:endParaRPr lang="en-US" dirty="0"/>
          </a:p>
        </p:txBody>
      </p:sp>
      <p:sp>
        <p:nvSpPr>
          <p:cNvPr id="5" name="Slide Number Placeholder 1">
            <a:extLst>
              <a:ext uri="{FF2B5EF4-FFF2-40B4-BE49-F238E27FC236}">
                <a16:creationId xmlns:a16="http://schemas.microsoft.com/office/drawing/2014/main" id="{1B7F48EE-A56A-B23A-71F6-6C4F8B01C9F6}"/>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1</a:t>
            </a:fld>
            <a:endParaRPr lang="en-US" sz="2000" dirty="0">
              <a:solidFill>
                <a:srgbClr val="1E0000"/>
              </a:solidFill>
            </a:endParaRPr>
          </a:p>
        </p:txBody>
      </p:sp>
    </p:spTree>
    <p:extLst>
      <p:ext uri="{BB962C8B-B14F-4D97-AF65-F5344CB8AC3E}">
        <p14:creationId xmlns:p14="http://schemas.microsoft.com/office/powerpoint/2010/main" val="2719941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Separately Excited DC Exciter</a:t>
            </a:r>
          </a:p>
        </p:txBody>
      </p:sp>
      <p:sp>
        <p:nvSpPr>
          <p:cNvPr id="4" name="Text Box 3"/>
          <p:cNvSpPr txBox="1">
            <a:spLocks noChangeArrowheads="1"/>
          </p:cNvSpPr>
          <p:nvPr/>
        </p:nvSpPr>
        <p:spPr bwMode="auto">
          <a:xfrm>
            <a:off x="7162800" y="1828800"/>
            <a:ext cx="2286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a:solidFill>
                  <a:srgbClr val="1E0000"/>
                </a:solidFill>
              </a:rPr>
              <a:t>(to the synchronous machine)</a:t>
            </a:r>
          </a:p>
        </p:txBody>
      </p:sp>
      <p:pic>
        <p:nvPicPr>
          <p:cNvPr id="5"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43000" y="4178300"/>
            <a:ext cx="3517900" cy="88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14400" y="1371600"/>
            <a:ext cx="6096000" cy="302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36650" y="5257800"/>
            <a:ext cx="17653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TextBox 2"/>
          <p:cNvSpPr txBox="1"/>
          <p:nvPr/>
        </p:nvSpPr>
        <p:spPr>
          <a:xfrm>
            <a:off x="5582195" y="5562601"/>
            <a:ext cx="4225837" cy="830997"/>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Symbol" panose="05050102010706020507" pitchFamily="18" charset="2"/>
              </a:rPr>
              <a:t>s</a:t>
            </a:r>
            <a:r>
              <a:rPr lang="en-US" sz="2400" baseline="-25000" dirty="0">
                <a:solidFill>
                  <a:srgbClr val="1E0000"/>
                </a:solidFill>
              </a:rPr>
              <a:t>1</a:t>
            </a:r>
            <a:r>
              <a:rPr lang="en-US" sz="2400" dirty="0">
                <a:solidFill>
                  <a:srgbClr val="1E0000"/>
                </a:solidFill>
              </a:rPr>
              <a:t> is coefficient of dispersion,</a:t>
            </a:r>
            <a:br>
              <a:rPr lang="en-US" sz="2400" dirty="0">
                <a:solidFill>
                  <a:srgbClr val="1E0000"/>
                </a:solidFill>
              </a:rPr>
            </a:br>
            <a:r>
              <a:rPr lang="en-US" sz="2400" dirty="0">
                <a:solidFill>
                  <a:srgbClr val="1E0000"/>
                </a:solidFill>
              </a:rPr>
              <a:t>modeling the flux leakage </a:t>
            </a:r>
          </a:p>
        </p:txBody>
      </p:sp>
      <p:sp>
        <p:nvSpPr>
          <p:cNvPr id="3" name="Slide Number Placeholder 1">
            <a:extLst>
              <a:ext uri="{FF2B5EF4-FFF2-40B4-BE49-F238E27FC236}">
                <a16:creationId xmlns:a16="http://schemas.microsoft.com/office/drawing/2014/main" id="{D9E50158-FC70-C7C8-BAD7-2F120C39140F}"/>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19</a:t>
            </a:fld>
            <a:endParaRPr lang="en-US" altLang="en-US" sz="2000" dirty="0">
              <a:solidFill>
                <a:srgbClr val="1E0000"/>
              </a:solidFill>
            </a:endParaRPr>
          </a:p>
        </p:txBody>
      </p:sp>
    </p:spTree>
    <p:extLst>
      <p:ext uri="{BB962C8B-B14F-4D97-AF65-F5344CB8AC3E}">
        <p14:creationId xmlns:p14="http://schemas.microsoft.com/office/powerpoint/2010/main" val="294385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Separately Excited DC Exciter</a:t>
            </a:r>
          </a:p>
        </p:txBody>
      </p:sp>
      <p:sp>
        <p:nvSpPr>
          <p:cNvPr id="3" name="Content Placeholder 2"/>
          <p:cNvSpPr>
            <a:spLocks noGrp="1"/>
          </p:cNvSpPr>
          <p:nvPr>
            <p:ph idx="1"/>
          </p:nvPr>
        </p:nvSpPr>
        <p:spPr>
          <a:xfrm>
            <a:off x="457200" y="1280160"/>
            <a:ext cx="8001000" cy="624840"/>
          </a:xfrm>
        </p:spPr>
        <p:txBody>
          <a:bodyPr/>
          <a:lstStyle/>
          <a:p>
            <a:r>
              <a:rPr lang="en-US" dirty="0"/>
              <a:t>Relate the input voltage, e</a:t>
            </a:r>
            <a:r>
              <a:rPr lang="en-US" baseline="-25000" dirty="0"/>
              <a:t>in1</a:t>
            </a:r>
            <a:r>
              <a:rPr lang="en-US" dirty="0"/>
              <a:t>, to </a:t>
            </a:r>
            <a:r>
              <a:rPr lang="en-US" dirty="0" err="1"/>
              <a:t>v</a:t>
            </a:r>
            <a:r>
              <a:rPr lang="en-US" baseline="-25000" dirty="0" err="1"/>
              <a:t>fd</a:t>
            </a:r>
            <a:endParaRPr lang="en-US" baseline="-25000" dirty="0"/>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2188" y="1922541"/>
            <a:ext cx="3960813" cy="441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p:cNvSpPr txBox="1"/>
          <p:nvPr/>
        </p:nvSpPr>
        <p:spPr>
          <a:xfrm>
            <a:off x="5334000" y="2242341"/>
            <a:ext cx="4044012" cy="461665"/>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Assuming a constant speed </a:t>
            </a:r>
            <a:r>
              <a:rPr lang="en-US" sz="2400" dirty="0">
                <a:solidFill>
                  <a:srgbClr val="1E0000"/>
                </a:solidFill>
                <a:latin typeface="Symbol" panose="05050102010706020507" pitchFamily="18" charset="2"/>
              </a:rPr>
              <a:t>w</a:t>
            </a:r>
            <a:r>
              <a:rPr lang="en-US" sz="2400" baseline="-25000" dirty="0">
                <a:solidFill>
                  <a:srgbClr val="1E0000"/>
                </a:solidFill>
                <a:latin typeface="+mn-lt"/>
              </a:rPr>
              <a:t>1</a:t>
            </a:r>
          </a:p>
        </p:txBody>
      </p:sp>
      <p:sp>
        <p:nvSpPr>
          <p:cNvPr id="6" name="TextBox 6"/>
          <p:cNvSpPr txBox="1"/>
          <p:nvPr/>
        </p:nvSpPr>
        <p:spPr>
          <a:xfrm>
            <a:off x="4037915" y="3458061"/>
            <a:ext cx="4607352" cy="830997"/>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Solve above for </a:t>
            </a:r>
            <a:r>
              <a:rPr lang="en-US" sz="2400" i="1" dirty="0">
                <a:solidFill>
                  <a:srgbClr val="1E0000"/>
                </a:solidFill>
                <a:latin typeface="Symbol" panose="05050102010706020507" pitchFamily="18" charset="2"/>
              </a:rPr>
              <a:t>f</a:t>
            </a:r>
            <a:r>
              <a:rPr lang="en-US" sz="2400" i="1" baseline="-25000" dirty="0">
                <a:solidFill>
                  <a:srgbClr val="1E0000"/>
                </a:solidFill>
                <a:latin typeface="+mn-lt"/>
              </a:rPr>
              <a:t>f1 </a:t>
            </a:r>
            <a:r>
              <a:rPr lang="en-US" sz="2400" dirty="0">
                <a:solidFill>
                  <a:srgbClr val="1E0000"/>
                </a:solidFill>
                <a:latin typeface="+mn-lt"/>
              </a:rPr>
              <a:t>which was used </a:t>
            </a:r>
            <a:br>
              <a:rPr lang="en-US" sz="2400" dirty="0">
                <a:solidFill>
                  <a:srgbClr val="1E0000"/>
                </a:solidFill>
                <a:latin typeface="+mn-lt"/>
              </a:rPr>
            </a:br>
            <a:r>
              <a:rPr lang="en-US" sz="2400" dirty="0">
                <a:solidFill>
                  <a:srgbClr val="1E0000"/>
                </a:solidFill>
                <a:latin typeface="+mn-lt"/>
              </a:rPr>
              <a:t>in the previous slide</a:t>
            </a:r>
            <a:endParaRPr lang="en-US" sz="2400" i="1" dirty="0">
              <a:solidFill>
                <a:srgbClr val="1E0000"/>
              </a:solidFill>
              <a:latin typeface="+mn-lt"/>
            </a:endParaRPr>
          </a:p>
        </p:txBody>
      </p:sp>
      <p:sp>
        <p:nvSpPr>
          <p:cNvPr id="7" name="Slide Number Placeholder 1">
            <a:extLst>
              <a:ext uri="{FF2B5EF4-FFF2-40B4-BE49-F238E27FC236}">
                <a16:creationId xmlns:a16="http://schemas.microsoft.com/office/drawing/2014/main" id="{C0E088E2-2B43-DC50-449E-E7B157295D5E}"/>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20</a:t>
            </a:fld>
            <a:endParaRPr lang="en-US" altLang="en-US" sz="2000" dirty="0">
              <a:solidFill>
                <a:srgbClr val="1E0000"/>
              </a:solidFill>
            </a:endParaRPr>
          </a:p>
        </p:txBody>
      </p:sp>
    </p:spTree>
    <p:extLst>
      <p:ext uri="{BB962C8B-B14F-4D97-AF65-F5344CB8AC3E}">
        <p14:creationId xmlns:p14="http://schemas.microsoft.com/office/powerpoint/2010/main" val="3569258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Separately Excited DC Exciter</a:t>
            </a:r>
          </a:p>
        </p:txBody>
      </p:sp>
      <p:sp>
        <p:nvSpPr>
          <p:cNvPr id="3" name="Content Placeholder 2"/>
          <p:cNvSpPr>
            <a:spLocks noGrp="1"/>
          </p:cNvSpPr>
          <p:nvPr>
            <p:ph idx="1"/>
          </p:nvPr>
        </p:nvSpPr>
        <p:spPr>
          <a:xfrm>
            <a:off x="457200" y="1280160"/>
            <a:ext cx="10439400" cy="1386840"/>
          </a:xfrm>
        </p:spPr>
        <p:txBody>
          <a:bodyPr/>
          <a:lstStyle/>
          <a:p>
            <a:r>
              <a:rPr lang="en-US" dirty="0"/>
              <a:t>If it was a linear magnetic circuit, then </a:t>
            </a:r>
            <a:r>
              <a:rPr lang="en-US" dirty="0" err="1"/>
              <a:t>v</a:t>
            </a:r>
            <a:r>
              <a:rPr lang="en-US" baseline="-25000" dirty="0" err="1"/>
              <a:t>fd</a:t>
            </a:r>
            <a:r>
              <a:rPr lang="en-US" dirty="0"/>
              <a:t> would be proportional to i</a:t>
            </a:r>
            <a:r>
              <a:rPr lang="en-US" baseline="-25000" dirty="0"/>
              <a:t>n1</a:t>
            </a:r>
            <a:r>
              <a:rPr lang="en-US" dirty="0"/>
              <a:t>; for a real system we need to account for saturation</a:t>
            </a:r>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0600" y="2438399"/>
            <a:ext cx="5492174" cy="3763611"/>
          </a:xfrm>
          <a:prstGeom prst="rect">
            <a:avLst/>
          </a:prstGeom>
          <a:noFill/>
          <a:ln>
            <a:noFill/>
          </a:ln>
        </p:spPr>
      </p:pic>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96439" y="2389805"/>
            <a:ext cx="3568700" cy="1041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6"/>
          <p:cNvSpPr txBox="1"/>
          <p:nvPr/>
        </p:nvSpPr>
        <p:spPr>
          <a:xfrm>
            <a:off x="6738852" y="3505201"/>
            <a:ext cx="3276600" cy="83099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Without saturation we can write</a:t>
            </a:r>
          </a:p>
        </p:txBody>
      </p:sp>
      <p:pic>
        <p:nvPicPr>
          <p:cNvPr id="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42761" y="4495800"/>
            <a:ext cx="3429962" cy="1752600"/>
          </a:xfrm>
          <a:prstGeom prst="rect">
            <a:avLst/>
          </a:prstGeom>
          <a:noFill/>
          <a:ln>
            <a:noFill/>
          </a:ln>
          <a:effectLst/>
        </p:spPr>
      </p:pic>
      <p:sp>
        <p:nvSpPr>
          <p:cNvPr id="8" name="Slide Number Placeholder 1">
            <a:extLst>
              <a:ext uri="{FF2B5EF4-FFF2-40B4-BE49-F238E27FC236}">
                <a16:creationId xmlns:a16="http://schemas.microsoft.com/office/drawing/2014/main" id="{58328210-4D87-F543-FC2D-E2B4681FB907}"/>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21</a:t>
            </a:fld>
            <a:endParaRPr lang="en-US" altLang="en-US" sz="2000" dirty="0">
              <a:solidFill>
                <a:srgbClr val="1E0000"/>
              </a:solidFill>
            </a:endParaRPr>
          </a:p>
        </p:txBody>
      </p:sp>
    </p:spTree>
    <p:extLst>
      <p:ext uri="{BB962C8B-B14F-4D97-AF65-F5344CB8AC3E}">
        <p14:creationId xmlns:p14="http://schemas.microsoft.com/office/powerpoint/2010/main" val="2875111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Separately Excited DC Exciter</a:t>
            </a:r>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1355005"/>
            <a:ext cx="6184900" cy="2565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5125245"/>
            <a:ext cx="3810000" cy="1092791"/>
          </a:xfrm>
          <a:prstGeom prst="rect">
            <a:avLst/>
          </a:prstGeom>
          <a:noFill/>
          <a:ln>
            <a:noFill/>
          </a:ln>
          <a:effectLst/>
        </p:spPr>
      </p:pic>
      <p:sp>
        <p:nvSpPr>
          <p:cNvPr id="6" name="TextBox 1"/>
          <p:cNvSpPr txBox="1"/>
          <p:nvPr/>
        </p:nvSpPr>
        <p:spPr>
          <a:xfrm>
            <a:off x="457200" y="4132412"/>
            <a:ext cx="6846746" cy="83099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This equation is then scaled based on the synchronous</a:t>
            </a:r>
            <a:br>
              <a:rPr lang="en-US" sz="2400" dirty="0">
                <a:solidFill>
                  <a:srgbClr val="1E0000"/>
                </a:solidFill>
                <a:latin typeface="+mn-lt"/>
              </a:rPr>
            </a:br>
            <a:r>
              <a:rPr lang="en-US" sz="2400" dirty="0">
                <a:solidFill>
                  <a:srgbClr val="1E0000"/>
                </a:solidFill>
                <a:latin typeface="+mn-lt"/>
              </a:rPr>
              <a:t>machine base values </a:t>
            </a:r>
          </a:p>
        </p:txBody>
      </p:sp>
      <p:sp>
        <p:nvSpPr>
          <p:cNvPr id="3" name="Slide Number Placeholder 1">
            <a:extLst>
              <a:ext uri="{FF2B5EF4-FFF2-40B4-BE49-F238E27FC236}">
                <a16:creationId xmlns:a16="http://schemas.microsoft.com/office/drawing/2014/main" id="{AD33C41C-4B4B-351F-0BD8-F353577F47BB}"/>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22</a:t>
            </a:fld>
            <a:endParaRPr lang="en-US" altLang="en-US" sz="2000" dirty="0">
              <a:solidFill>
                <a:srgbClr val="1E0000"/>
              </a:solidFill>
            </a:endParaRPr>
          </a:p>
        </p:txBody>
      </p:sp>
    </p:spTree>
    <p:extLst>
      <p:ext uri="{BB962C8B-B14F-4D97-AF65-F5344CB8AC3E}">
        <p14:creationId xmlns:p14="http://schemas.microsoft.com/office/powerpoint/2010/main" val="3248134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Separately Excited Scaled Values</a:t>
            </a:r>
            <a:endParaRPr lang="en-US" dirty="0"/>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1371601"/>
            <a:ext cx="4648200" cy="3231951"/>
          </a:xfrm>
          <a:prstGeom prst="rect">
            <a:avLst/>
          </a:prstGeom>
          <a:noFill/>
          <a:ln>
            <a:noFill/>
          </a:ln>
          <a:effectLst/>
        </p:spPr>
      </p:pic>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5410201"/>
            <a:ext cx="5230813" cy="931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4"/>
          <p:cNvSpPr txBox="1"/>
          <p:nvPr/>
        </p:nvSpPr>
        <p:spPr>
          <a:xfrm>
            <a:off x="457200" y="4724401"/>
            <a:ext cx="1893467" cy="46166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Thus we have</a:t>
            </a:r>
          </a:p>
        </p:txBody>
      </p:sp>
      <p:sp>
        <p:nvSpPr>
          <p:cNvPr id="7" name="TextBox 5"/>
          <p:cNvSpPr txBox="1"/>
          <p:nvPr/>
        </p:nvSpPr>
        <p:spPr>
          <a:xfrm>
            <a:off x="5688013" y="2438400"/>
            <a:ext cx="3760788" cy="830997"/>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V</a:t>
            </a:r>
            <a:r>
              <a:rPr lang="en-US" sz="2400" baseline="-25000" dirty="0">
                <a:solidFill>
                  <a:srgbClr val="1E0000"/>
                </a:solidFill>
                <a:latin typeface="+mn-lt"/>
              </a:rPr>
              <a:t>R</a:t>
            </a:r>
            <a:r>
              <a:rPr lang="en-US" sz="2400" dirty="0">
                <a:solidFill>
                  <a:srgbClr val="1E0000"/>
                </a:solidFill>
                <a:latin typeface="+mn-lt"/>
              </a:rPr>
              <a:t> is the scaled output of the </a:t>
            </a:r>
            <a:br>
              <a:rPr lang="en-US" sz="2400" dirty="0">
                <a:solidFill>
                  <a:srgbClr val="1E0000"/>
                </a:solidFill>
                <a:latin typeface="+mn-lt"/>
              </a:rPr>
            </a:br>
            <a:r>
              <a:rPr lang="en-US" sz="2400" dirty="0">
                <a:solidFill>
                  <a:srgbClr val="1E0000"/>
                </a:solidFill>
                <a:latin typeface="+mn-lt"/>
              </a:rPr>
              <a:t>voltage regulator amplifier</a:t>
            </a:r>
          </a:p>
        </p:txBody>
      </p:sp>
      <p:sp>
        <p:nvSpPr>
          <p:cNvPr id="3" name="Slide Number Placeholder 1">
            <a:extLst>
              <a:ext uri="{FF2B5EF4-FFF2-40B4-BE49-F238E27FC236}">
                <a16:creationId xmlns:a16="http://schemas.microsoft.com/office/drawing/2014/main" id="{85CEAE9B-484D-6742-D964-D0E56784DE8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23</a:t>
            </a:fld>
            <a:endParaRPr lang="en-US" altLang="en-US" sz="2000" dirty="0">
              <a:solidFill>
                <a:srgbClr val="1E0000"/>
              </a:solidFill>
            </a:endParaRPr>
          </a:p>
        </p:txBody>
      </p:sp>
    </p:spTree>
    <p:extLst>
      <p:ext uri="{BB962C8B-B14F-4D97-AF65-F5344CB8AC3E}">
        <p14:creationId xmlns:p14="http://schemas.microsoft.com/office/powerpoint/2010/main" val="3107248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Self-Excited Exciter</a:t>
            </a:r>
          </a:p>
        </p:txBody>
      </p:sp>
      <p:sp>
        <p:nvSpPr>
          <p:cNvPr id="3" name="Content Placeholder 2"/>
          <p:cNvSpPr>
            <a:spLocks noGrp="1"/>
          </p:cNvSpPr>
          <p:nvPr>
            <p:ph idx="1"/>
          </p:nvPr>
        </p:nvSpPr>
        <p:spPr>
          <a:xfrm>
            <a:off x="457200" y="1280160"/>
            <a:ext cx="10896600" cy="1082040"/>
          </a:xfrm>
        </p:spPr>
        <p:txBody>
          <a:bodyPr/>
          <a:lstStyle/>
          <a:p>
            <a:r>
              <a:rPr lang="en-US" dirty="0"/>
              <a:t>When the exciter is self-excited, the amplifier voltage appears in series with the exciter field</a:t>
            </a:r>
          </a:p>
          <a:p>
            <a:endParaRPr lang="en-US" dirty="0"/>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0" y="2362560"/>
            <a:ext cx="5105400" cy="2482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19200" y="4677452"/>
            <a:ext cx="6010275" cy="1373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p:cNvSpPr txBox="1"/>
          <p:nvPr/>
        </p:nvSpPr>
        <p:spPr>
          <a:xfrm>
            <a:off x="7696200" y="5257800"/>
            <a:ext cx="2895600" cy="830997"/>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Note the additional</a:t>
            </a:r>
            <a:br>
              <a:rPr lang="en-US" sz="2400" dirty="0">
                <a:solidFill>
                  <a:srgbClr val="1E0000"/>
                </a:solidFill>
                <a:latin typeface="+mn-lt"/>
              </a:rPr>
            </a:br>
            <a:r>
              <a:rPr lang="en-US" sz="2400" dirty="0">
                <a:solidFill>
                  <a:srgbClr val="1E0000"/>
                </a:solidFill>
                <a:latin typeface="+mn-lt"/>
              </a:rPr>
              <a:t>E</a:t>
            </a:r>
            <a:r>
              <a:rPr lang="en-US" sz="2400" baseline="-25000" dirty="0">
                <a:solidFill>
                  <a:srgbClr val="1E0000"/>
                </a:solidFill>
                <a:latin typeface="+mn-lt"/>
              </a:rPr>
              <a:t>fd</a:t>
            </a:r>
            <a:r>
              <a:rPr lang="en-US" sz="2400" dirty="0">
                <a:solidFill>
                  <a:srgbClr val="1E0000"/>
                </a:solidFill>
                <a:latin typeface="+mn-lt"/>
              </a:rPr>
              <a:t> term on the end</a:t>
            </a:r>
          </a:p>
        </p:txBody>
      </p:sp>
      <p:sp>
        <p:nvSpPr>
          <p:cNvPr id="7" name="Slide Number Placeholder 1">
            <a:extLst>
              <a:ext uri="{FF2B5EF4-FFF2-40B4-BE49-F238E27FC236}">
                <a16:creationId xmlns:a16="http://schemas.microsoft.com/office/drawing/2014/main" id="{1E1CBD31-E633-DBFE-D505-605526244502}"/>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24</a:t>
            </a:fld>
            <a:endParaRPr lang="en-US" altLang="en-US" sz="2000" dirty="0">
              <a:solidFill>
                <a:srgbClr val="1E0000"/>
              </a:solidFill>
            </a:endParaRPr>
          </a:p>
        </p:txBody>
      </p:sp>
    </p:spTree>
    <p:extLst>
      <p:ext uri="{BB962C8B-B14F-4D97-AF65-F5344CB8AC3E}">
        <p14:creationId xmlns:p14="http://schemas.microsoft.com/office/powerpoint/2010/main" val="3872119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Self and Separated Excited Exciters</a:t>
            </a:r>
          </a:p>
        </p:txBody>
      </p:sp>
      <p:sp>
        <p:nvSpPr>
          <p:cNvPr id="3" name="Content Placeholder 2"/>
          <p:cNvSpPr>
            <a:spLocks noGrp="1"/>
          </p:cNvSpPr>
          <p:nvPr>
            <p:ph idx="1"/>
          </p:nvPr>
        </p:nvSpPr>
        <p:spPr>
          <a:xfrm>
            <a:off x="457200" y="1280160"/>
            <a:ext cx="11049000" cy="1082040"/>
          </a:xfrm>
        </p:spPr>
        <p:txBody>
          <a:bodyPr/>
          <a:lstStyle/>
          <a:p>
            <a:r>
              <a:rPr lang="en-US" dirty="0"/>
              <a:t>The same model can be used for both by just modifying the value of K</a:t>
            </a:r>
            <a:r>
              <a:rPr lang="en-US" baseline="-25000" dirty="0"/>
              <a:t>E</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41054459"/>
              </p:ext>
            </p:extLst>
          </p:nvPr>
        </p:nvGraphicFramePr>
        <p:xfrm>
          <a:off x="1066800" y="2045334"/>
          <a:ext cx="4814888" cy="908051"/>
        </p:xfrm>
        <a:graphic>
          <a:graphicData uri="http://schemas.openxmlformats.org/presentationml/2006/ole">
            <mc:AlternateContent xmlns:mc="http://schemas.openxmlformats.org/markup-compatibility/2006">
              <mc:Choice xmlns:v="urn:schemas-microsoft-com:vml" Requires="v">
                <p:oleObj name="Equation" r:id="rId2" imgW="2222280" imgH="419040" progId="Equation.DSMT4">
                  <p:embed/>
                </p:oleObj>
              </mc:Choice>
              <mc:Fallback>
                <p:oleObj name="Equation" r:id="rId2" imgW="2222280" imgH="41904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45334"/>
                        <a:ext cx="4814888" cy="90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45947871"/>
              </p:ext>
            </p:extLst>
          </p:nvPr>
        </p:nvGraphicFramePr>
        <p:xfrm>
          <a:off x="1066800" y="3259137"/>
          <a:ext cx="5867400" cy="949325"/>
        </p:xfrm>
        <a:graphic>
          <a:graphicData uri="http://schemas.openxmlformats.org/presentationml/2006/ole">
            <mc:AlternateContent xmlns:mc="http://schemas.openxmlformats.org/markup-compatibility/2006">
              <mc:Choice xmlns:v="urn:schemas-microsoft-com:vml" Requires="v">
                <p:oleObj name="Equation" r:id="rId4" imgW="7061040" imgH="1143000" progId="Equation.DSMT4">
                  <p:embed/>
                </p:oleObj>
              </mc:Choice>
              <mc:Fallback>
                <p:oleObj name="Equation" r:id="rId4" imgW="7061040" imgH="1143000" progId="Equation.DSMT4">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259137"/>
                        <a:ext cx="5867400" cy="949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a:extLst>
              <a:ext uri="{FF2B5EF4-FFF2-40B4-BE49-F238E27FC236}">
                <a16:creationId xmlns:a16="http://schemas.microsoft.com/office/drawing/2014/main" id="{BC7D8C48-95B0-C0E1-35BD-1367543B3848}"/>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25</a:t>
            </a:fld>
            <a:endParaRPr lang="en-US" altLang="en-US" sz="2000" dirty="0">
              <a:solidFill>
                <a:srgbClr val="1E0000"/>
              </a:solidFill>
            </a:endParaRPr>
          </a:p>
        </p:txBody>
      </p:sp>
    </p:spTree>
    <p:extLst>
      <p:ext uri="{BB962C8B-B14F-4D97-AF65-F5344CB8AC3E}">
        <p14:creationId xmlns:p14="http://schemas.microsoft.com/office/powerpoint/2010/main" val="1086903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Exciter Model IEEET1 K</a:t>
            </a:r>
            <a:r>
              <a:rPr lang="en-US" baseline="-25000" dirty="0"/>
              <a:t>E</a:t>
            </a:r>
            <a:r>
              <a:rPr lang="en-US" dirty="0"/>
              <a:t> Values</a:t>
            </a:r>
          </a:p>
        </p:txBody>
      </p:sp>
      <p:pic>
        <p:nvPicPr>
          <p:cNvPr id="4" name="Picture 3"/>
          <p:cNvPicPr>
            <a:picLocks noChangeAspect="1"/>
          </p:cNvPicPr>
          <p:nvPr/>
        </p:nvPicPr>
        <p:blipFill>
          <a:blip r:embed="rId2"/>
          <a:stretch>
            <a:fillRect/>
          </a:stretch>
        </p:blipFill>
        <p:spPr>
          <a:xfrm>
            <a:off x="304800" y="2101346"/>
            <a:ext cx="4267200" cy="3363364"/>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00600" y="2080326"/>
            <a:ext cx="3962400" cy="3189249"/>
          </a:xfrm>
          <a:prstGeom prst="rect">
            <a:avLst/>
          </a:prstGeom>
        </p:spPr>
      </p:pic>
      <p:sp>
        <p:nvSpPr>
          <p:cNvPr id="6" name="TextBox 6"/>
          <p:cNvSpPr txBox="1"/>
          <p:nvPr/>
        </p:nvSpPr>
        <p:spPr>
          <a:xfrm>
            <a:off x="802468" y="1389679"/>
            <a:ext cx="6405536" cy="461665"/>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rPr>
              <a:t>Example IEEET1 Values from a large system </a:t>
            </a:r>
          </a:p>
        </p:txBody>
      </p:sp>
      <p:sp>
        <p:nvSpPr>
          <p:cNvPr id="7" name="TextBox 6"/>
          <p:cNvSpPr txBox="1"/>
          <p:nvPr/>
        </p:nvSpPr>
        <p:spPr>
          <a:xfrm>
            <a:off x="663718" y="5592059"/>
            <a:ext cx="10766282" cy="461665"/>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rPr>
              <a:t>The K</a:t>
            </a:r>
            <a:r>
              <a:rPr lang="en-US" sz="2400" baseline="-25000" dirty="0">
                <a:solidFill>
                  <a:srgbClr val="1E0000"/>
                </a:solidFill>
              </a:rPr>
              <a:t>E</a:t>
            </a:r>
            <a:r>
              <a:rPr lang="en-US" sz="2400" dirty="0">
                <a:solidFill>
                  <a:srgbClr val="1E0000"/>
                </a:solidFill>
              </a:rPr>
              <a:t> equal 1 are separately excited, and K</a:t>
            </a:r>
            <a:r>
              <a:rPr lang="en-US" sz="2400" baseline="-25000" dirty="0">
                <a:solidFill>
                  <a:srgbClr val="1E0000"/>
                </a:solidFill>
              </a:rPr>
              <a:t>E</a:t>
            </a:r>
            <a:r>
              <a:rPr lang="en-US" sz="2400" dirty="0">
                <a:solidFill>
                  <a:srgbClr val="1E0000"/>
                </a:solidFill>
              </a:rPr>
              <a:t> close to zero are self excited </a:t>
            </a:r>
          </a:p>
        </p:txBody>
      </p:sp>
      <p:sp>
        <p:nvSpPr>
          <p:cNvPr id="3" name="Slide Number Placeholder 1">
            <a:extLst>
              <a:ext uri="{FF2B5EF4-FFF2-40B4-BE49-F238E27FC236}">
                <a16:creationId xmlns:a16="http://schemas.microsoft.com/office/drawing/2014/main" id="{F8A3ABFA-9BB7-EB71-EDAD-0073CF20953D}"/>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26</a:t>
            </a:fld>
            <a:endParaRPr lang="en-US" altLang="en-US" sz="2000" dirty="0">
              <a:solidFill>
                <a:srgbClr val="1E0000"/>
              </a:solidFill>
            </a:endParaRPr>
          </a:p>
        </p:txBody>
      </p:sp>
    </p:spTree>
    <p:extLst>
      <p:ext uri="{BB962C8B-B14F-4D97-AF65-F5344CB8AC3E}">
        <p14:creationId xmlns:p14="http://schemas.microsoft.com/office/powerpoint/2010/main" val="2656157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Saturation</a:t>
            </a:r>
          </a:p>
        </p:txBody>
      </p:sp>
      <p:sp>
        <p:nvSpPr>
          <p:cNvPr id="3" name="Content Placeholder 2"/>
          <p:cNvSpPr>
            <a:spLocks noGrp="1"/>
          </p:cNvSpPr>
          <p:nvPr>
            <p:ph idx="1"/>
          </p:nvPr>
        </p:nvSpPr>
        <p:spPr/>
        <p:txBody>
          <a:bodyPr/>
          <a:lstStyle/>
          <a:p>
            <a:r>
              <a:rPr lang="en-US" dirty="0"/>
              <a:t>A number of different functions can be used to represent the saturation</a:t>
            </a:r>
          </a:p>
          <a:p>
            <a:r>
              <a:rPr lang="en-US" dirty="0"/>
              <a:t>The quadratic approach is now quite common</a:t>
            </a:r>
            <a:br>
              <a:rPr lang="en-US" dirty="0"/>
            </a:br>
            <a:br>
              <a:rPr lang="en-US" dirty="0"/>
            </a:br>
            <a:br>
              <a:rPr lang="en-US" dirty="0"/>
            </a:br>
            <a:br>
              <a:rPr lang="en-US" dirty="0"/>
            </a:br>
            <a:br>
              <a:rPr lang="en-US" dirty="0"/>
            </a:br>
            <a:endParaRPr lang="en-US" dirty="0"/>
          </a:p>
          <a:p>
            <a:r>
              <a:rPr lang="en-US" dirty="0"/>
              <a:t>Exponential function could also be used</a:t>
            </a:r>
          </a:p>
        </p:txBody>
      </p:sp>
      <p:graphicFrame>
        <p:nvGraphicFramePr>
          <p:cNvPr id="4" name="Object 3"/>
          <p:cNvGraphicFramePr>
            <a:graphicFrameLocks noChangeAspect="1"/>
          </p:cNvGraphicFramePr>
          <p:nvPr>
            <p:extLst>
              <p:ext uri="{D42A27DB-BD31-4B8C-83A1-F6EECF244321}">
                <p14:modId xmlns:p14="http://schemas.microsoft.com/office/powerpoint/2010/main" val="853245812"/>
              </p:ext>
            </p:extLst>
          </p:nvPr>
        </p:nvGraphicFramePr>
        <p:xfrm>
          <a:off x="1015804" y="2438400"/>
          <a:ext cx="5943600" cy="1574801"/>
        </p:xfrm>
        <a:graphic>
          <a:graphicData uri="http://schemas.openxmlformats.org/presentationml/2006/ole">
            <mc:AlternateContent xmlns:mc="http://schemas.openxmlformats.org/markup-compatibility/2006">
              <mc:Choice xmlns:v="urn:schemas-microsoft-com:vml" Requires="v">
                <p:oleObj name="Equation" r:id="rId2" imgW="2895480" imgH="761760" progId="Equation.DSMT4">
                  <p:embed/>
                </p:oleObj>
              </mc:Choice>
              <mc:Fallback>
                <p:oleObj name="Equation" r:id="rId2" imgW="2895480" imgH="76176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804" y="2438400"/>
                        <a:ext cx="5943600" cy="157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6"/>
          <p:cNvSpPr txBox="1"/>
          <p:nvPr/>
        </p:nvSpPr>
        <p:spPr>
          <a:xfrm>
            <a:off x="7620000" y="3429000"/>
            <a:ext cx="3048000" cy="1200329"/>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This is the same </a:t>
            </a:r>
            <a:br>
              <a:rPr lang="en-US" sz="2400" dirty="0">
                <a:solidFill>
                  <a:srgbClr val="1E0000"/>
                </a:solidFill>
                <a:latin typeface="+mn-lt"/>
              </a:rPr>
            </a:br>
            <a:r>
              <a:rPr lang="en-US" sz="2400" dirty="0">
                <a:solidFill>
                  <a:srgbClr val="1E0000"/>
                </a:solidFill>
                <a:latin typeface="+mn-lt"/>
              </a:rPr>
              <a:t>function used with</a:t>
            </a:r>
            <a:br>
              <a:rPr lang="en-US" sz="2400" dirty="0">
                <a:solidFill>
                  <a:srgbClr val="1E0000"/>
                </a:solidFill>
                <a:latin typeface="+mn-lt"/>
              </a:rPr>
            </a:br>
            <a:r>
              <a:rPr lang="en-US" sz="2400" dirty="0">
                <a:solidFill>
                  <a:srgbClr val="1E0000"/>
                </a:solidFill>
                <a:latin typeface="+mn-lt"/>
              </a:rPr>
              <a:t>the machine models</a:t>
            </a:r>
          </a:p>
        </p:txBody>
      </p:sp>
      <p:graphicFrame>
        <p:nvGraphicFramePr>
          <p:cNvPr id="6" name="Object 5"/>
          <p:cNvGraphicFramePr>
            <a:graphicFrameLocks noChangeAspect="1"/>
          </p:cNvGraphicFramePr>
          <p:nvPr>
            <p:extLst>
              <p:ext uri="{D42A27DB-BD31-4B8C-83A1-F6EECF244321}">
                <p14:modId xmlns:p14="http://schemas.microsoft.com/office/powerpoint/2010/main" val="2746336802"/>
              </p:ext>
            </p:extLst>
          </p:nvPr>
        </p:nvGraphicFramePr>
        <p:xfrm>
          <a:off x="1277990" y="5257800"/>
          <a:ext cx="2743200" cy="669926"/>
        </p:xfrm>
        <a:graphic>
          <a:graphicData uri="http://schemas.openxmlformats.org/presentationml/2006/ole">
            <mc:AlternateContent xmlns:mc="http://schemas.openxmlformats.org/markup-compatibility/2006">
              <mc:Choice xmlns:v="urn:schemas-microsoft-com:vml" Requires="v">
                <p:oleObj name="Equation" r:id="rId4" imgW="1143000" imgH="279360" progId="Equation.DSMT4">
                  <p:embed/>
                </p:oleObj>
              </mc:Choice>
              <mc:Fallback>
                <p:oleObj name="Equation" r:id="rId4" imgW="1143000" imgH="27936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7990" y="5257800"/>
                        <a:ext cx="2743200" cy="66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Slide Number Placeholder 1">
            <a:extLst>
              <a:ext uri="{FF2B5EF4-FFF2-40B4-BE49-F238E27FC236}">
                <a16:creationId xmlns:a16="http://schemas.microsoft.com/office/drawing/2014/main" id="{85454D07-0749-62C5-C248-E1ED2DADFAA9}"/>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27</a:t>
            </a:fld>
            <a:endParaRPr lang="en-US" altLang="en-US" sz="2000" dirty="0">
              <a:solidFill>
                <a:srgbClr val="1E0000"/>
              </a:solidFill>
            </a:endParaRPr>
          </a:p>
        </p:txBody>
      </p:sp>
    </p:spTree>
    <p:extLst>
      <p:ext uri="{BB962C8B-B14F-4D97-AF65-F5344CB8AC3E}">
        <p14:creationId xmlns:p14="http://schemas.microsoft.com/office/powerpoint/2010/main" val="13863662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Exponential Saturation</a:t>
            </a:r>
            <a:endParaRPr lang="en-US" dirty="0"/>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1524000"/>
            <a:ext cx="1016000" cy="419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62400" y="1295400"/>
            <a:ext cx="3073400" cy="673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5"/>
          <p:cNvSpPr txBox="1">
            <a:spLocks noChangeArrowheads="1"/>
          </p:cNvSpPr>
          <p:nvPr/>
        </p:nvSpPr>
        <p:spPr bwMode="auto">
          <a:xfrm>
            <a:off x="457200" y="2209800"/>
            <a:ext cx="26805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a:solidFill>
                  <a:srgbClr val="1E0000"/>
                </a:solidFill>
              </a:rPr>
              <a:t>In Steady state</a:t>
            </a:r>
          </a:p>
        </p:txBody>
      </p:sp>
      <p:pic>
        <p:nvPicPr>
          <p:cNvPr id="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860800" y="2178413"/>
            <a:ext cx="3276600" cy="812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57200" y="3201126"/>
            <a:ext cx="6096000" cy="298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1">
            <a:extLst>
              <a:ext uri="{FF2B5EF4-FFF2-40B4-BE49-F238E27FC236}">
                <a16:creationId xmlns:a16="http://schemas.microsoft.com/office/drawing/2014/main" id="{9ABE5FE2-A61B-64E2-4CD6-4C68BDFD81E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28</a:t>
            </a:fld>
            <a:endParaRPr lang="en-US" altLang="en-US" sz="2000" dirty="0">
              <a:solidFill>
                <a:srgbClr val="1E0000"/>
              </a:solidFill>
            </a:endParaRPr>
          </a:p>
        </p:txBody>
      </p:sp>
    </p:spTree>
    <p:extLst>
      <p:ext uri="{BB962C8B-B14F-4D97-AF65-F5344CB8AC3E}">
        <p14:creationId xmlns:p14="http://schemas.microsoft.com/office/powerpoint/2010/main" val="3228127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Block Diagram Basics</a:t>
            </a:r>
          </a:p>
        </p:txBody>
      </p:sp>
      <p:sp>
        <p:nvSpPr>
          <p:cNvPr id="3" name="Content Placeholder 2"/>
          <p:cNvSpPr>
            <a:spLocks noGrp="1"/>
          </p:cNvSpPr>
          <p:nvPr>
            <p:ph idx="1"/>
          </p:nvPr>
        </p:nvSpPr>
        <p:spPr/>
        <p:txBody>
          <a:bodyPr/>
          <a:lstStyle/>
          <a:p>
            <a:r>
              <a:rPr lang="en-US" dirty="0"/>
              <a:t>The following slides will make use of block diagrams to explain some of the models used in power system dynamic analysis.  The next few slides cover some of the block diagram basics.  </a:t>
            </a:r>
          </a:p>
          <a:p>
            <a:r>
              <a:rPr lang="en-US" dirty="0"/>
              <a:t>To simulate a model represented as a block diagram, the equations need to be represented as a set of first order differential equations</a:t>
            </a:r>
          </a:p>
          <a:p>
            <a:r>
              <a:rPr lang="en-US" dirty="0"/>
              <a:t>Also the initial state variable and reference values need to be determined</a:t>
            </a:r>
          </a:p>
          <a:p>
            <a:endParaRPr lang="en-US" dirty="0"/>
          </a:p>
        </p:txBody>
      </p:sp>
      <p:sp>
        <p:nvSpPr>
          <p:cNvPr id="5" name="Slide Number Placeholder 1">
            <a:extLst>
              <a:ext uri="{FF2B5EF4-FFF2-40B4-BE49-F238E27FC236}">
                <a16:creationId xmlns:a16="http://schemas.microsoft.com/office/drawing/2014/main" id="{16888B14-393E-ED07-237D-98A713FC750D}"/>
              </a:ext>
            </a:extLst>
          </p:cNvPr>
          <p:cNvSpPr txBox="1">
            <a:spLocks/>
          </p:cNvSpPr>
          <p:nvPr/>
        </p:nvSpPr>
        <p:spPr>
          <a:xfrm>
            <a:off x="11353800" y="6324600"/>
            <a:ext cx="6096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solidFill>
                  <a:srgbClr val="1E0000"/>
                </a:solidFill>
              </a:rPr>
              <a:pPr algn="r">
                <a:defRPr/>
              </a:pPr>
              <a:t>2</a:t>
            </a:fld>
            <a:endParaRPr lang="en-US" sz="2000" dirty="0">
              <a:solidFill>
                <a:srgbClr val="1E0000"/>
              </a:solidFill>
            </a:endParaRPr>
          </a:p>
        </p:txBody>
      </p:sp>
    </p:spTree>
    <p:extLst>
      <p:ext uri="{BB962C8B-B14F-4D97-AF65-F5344CB8AC3E}">
        <p14:creationId xmlns:p14="http://schemas.microsoft.com/office/powerpoint/2010/main" val="3170239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Exponential Saturation Example</a:t>
            </a:r>
            <a:endParaRPr lang="en-US" dirty="0"/>
          </a:p>
        </p:txBody>
      </p:sp>
      <p:sp>
        <p:nvSpPr>
          <p:cNvPr id="4" name="Text Box 3"/>
          <p:cNvSpPr txBox="1">
            <a:spLocks noChangeArrowheads="1"/>
          </p:cNvSpPr>
          <p:nvPr/>
        </p:nvSpPr>
        <p:spPr bwMode="auto">
          <a:xfrm>
            <a:off x="457200" y="1362076"/>
            <a:ext cx="1150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a:solidFill>
                  <a:srgbClr val="1E0000"/>
                </a:solidFill>
                <a:latin typeface="+mn-lt"/>
              </a:rPr>
              <a:t>Given:</a:t>
            </a:r>
          </a:p>
        </p:txBody>
      </p:sp>
      <p:pic>
        <p:nvPicPr>
          <p:cNvPr id="5"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057400" y="1500881"/>
            <a:ext cx="3216320" cy="30301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 Box 5"/>
          <p:cNvSpPr txBox="1">
            <a:spLocks noChangeArrowheads="1"/>
          </p:cNvSpPr>
          <p:nvPr/>
        </p:nvSpPr>
        <p:spPr bwMode="auto">
          <a:xfrm>
            <a:off x="457200" y="4724401"/>
            <a:ext cx="9350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a:solidFill>
                  <a:srgbClr val="1E0000"/>
                </a:solidFill>
                <a:latin typeface="+mn-lt"/>
              </a:rPr>
              <a:t>Find:</a:t>
            </a:r>
          </a:p>
        </p:txBody>
      </p:sp>
      <p:pic>
        <p:nvPicPr>
          <p:cNvPr id="7"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10222" y="4864730"/>
            <a:ext cx="2641600" cy="50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43200" y="5470871"/>
            <a:ext cx="22225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8"/>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282637" y="4051930"/>
            <a:ext cx="1778000" cy="213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 name="AutoShape 9"/>
          <p:cNvSpPr>
            <a:spLocks noChangeArrowheads="1"/>
          </p:cNvSpPr>
          <p:nvPr/>
        </p:nvSpPr>
        <p:spPr bwMode="auto">
          <a:xfrm>
            <a:off x="5497776" y="5243514"/>
            <a:ext cx="762000" cy="304800"/>
          </a:xfrm>
          <a:prstGeom prst="rightArrow">
            <a:avLst>
              <a:gd name="adj1" fmla="val 50000"/>
              <a:gd name="adj2" fmla="val 62500"/>
            </a:avLst>
          </a:prstGeom>
          <a:solidFill>
            <a:schemeClr val="accent3">
              <a:lumMod val="95000"/>
            </a:schemeClr>
          </a:solidFill>
          <a:ln w="9525">
            <a:solidFill>
              <a:schemeClr val="tx1"/>
            </a:solidFill>
            <a:miter lim="800000"/>
            <a:headEnd/>
            <a:tailEnd/>
          </a:ln>
          <a:effec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sz="2400"/>
          </a:p>
        </p:txBody>
      </p:sp>
      <p:sp>
        <p:nvSpPr>
          <p:cNvPr id="11" name="AutoShape 10"/>
          <p:cNvSpPr>
            <a:spLocks/>
          </p:cNvSpPr>
          <p:nvPr/>
        </p:nvSpPr>
        <p:spPr bwMode="auto">
          <a:xfrm>
            <a:off x="6538874" y="4267830"/>
            <a:ext cx="228600" cy="2209800"/>
          </a:xfrm>
          <a:prstGeom prst="leftBrace">
            <a:avLst>
              <a:gd name="adj1" fmla="val 80556"/>
              <a:gd name="adj2" fmla="val 50000"/>
            </a:avLst>
          </a:prstGeom>
          <a:noFill/>
          <a:ln w="9525">
            <a:solidFill>
              <a:srgbClr val="1E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sz="2400"/>
          </a:p>
        </p:txBody>
      </p:sp>
      <p:sp>
        <p:nvSpPr>
          <p:cNvPr id="3" name="Slide Number Placeholder 1">
            <a:extLst>
              <a:ext uri="{FF2B5EF4-FFF2-40B4-BE49-F238E27FC236}">
                <a16:creationId xmlns:a16="http://schemas.microsoft.com/office/drawing/2014/main" id="{DB900ED9-3821-F03E-22E3-059EE5C3EED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29</a:t>
            </a:fld>
            <a:endParaRPr lang="en-US" altLang="en-US" sz="2000" dirty="0">
              <a:solidFill>
                <a:srgbClr val="1E0000"/>
              </a:solidFill>
            </a:endParaRPr>
          </a:p>
        </p:txBody>
      </p:sp>
    </p:spTree>
    <p:extLst>
      <p:ext uri="{BB962C8B-B14F-4D97-AF65-F5344CB8AC3E}">
        <p14:creationId xmlns:p14="http://schemas.microsoft.com/office/powerpoint/2010/main" val="1581724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Voltage Regulator Model</a:t>
            </a:r>
            <a:endParaRPr lang="en-US" dirty="0"/>
          </a:p>
        </p:txBody>
      </p:sp>
      <p:sp>
        <p:nvSpPr>
          <p:cNvPr id="4" name="Text Box 4"/>
          <p:cNvSpPr txBox="1">
            <a:spLocks noChangeArrowheads="1"/>
          </p:cNvSpPr>
          <p:nvPr/>
        </p:nvSpPr>
        <p:spPr bwMode="auto">
          <a:xfrm>
            <a:off x="457200" y="1272757"/>
            <a:ext cx="15859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a:solidFill>
                  <a:srgbClr val="1E0000"/>
                </a:solidFill>
                <a:latin typeface="+mn-lt"/>
              </a:rPr>
              <a:t>Amplifier</a:t>
            </a:r>
          </a:p>
        </p:txBody>
      </p:sp>
      <p:pic>
        <p:nvPicPr>
          <p:cNvPr id="5"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70164" y="1338683"/>
            <a:ext cx="3136900" cy="144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95600" y="3035721"/>
            <a:ext cx="29591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 Box 8"/>
          <p:cNvSpPr txBox="1">
            <a:spLocks noChangeArrowheads="1"/>
          </p:cNvSpPr>
          <p:nvPr/>
        </p:nvSpPr>
        <p:spPr bwMode="auto">
          <a:xfrm>
            <a:off x="457200" y="3101556"/>
            <a:ext cx="223490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a:solidFill>
                  <a:srgbClr val="1E0000"/>
                </a:solidFill>
                <a:latin typeface="+mn-lt"/>
              </a:rPr>
              <a:t>In steady state</a:t>
            </a:r>
          </a:p>
        </p:txBody>
      </p:sp>
      <p:pic>
        <p:nvPicPr>
          <p:cNvPr id="8" name="Picture 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1429" y="4199359"/>
            <a:ext cx="2286000" cy="495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Text Box 10"/>
          <p:cNvSpPr txBox="1">
            <a:spLocks noChangeArrowheads="1"/>
          </p:cNvSpPr>
          <p:nvPr/>
        </p:nvSpPr>
        <p:spPr bwMode="auto">
          <a:xfrm>
            <a:off x="457200" y="4106116"/>
            <a:ext cx="303422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a:solidFill>
                  <a:srgbClr val="1E0000"/>
                </a:solidFill>
                <a:latin typeface="+mn-lt"/>
              </a:rPr>
              <a:t>As K</a:t>
            </a:r>
            <a:r>
              <a:rPr lang="en-US" altLang="en-US" sz="2800" baseline="-25000" dirty="0">
                <a:solidFill>
                  <a:srgbClr val="1E0000"/>
                </a:solidFill>
                <a:latin typeface="+mn-lt"/>
              </a:rPr>
              <a:t>A</a:t>
            </a:r>
            <a:r>
              <a:rPr lang="en-US" altLang="en-US" sz="2800" dirty="0">
                <a:solidFill>
                  <a:srgbClr val="1E0000"/>
                </a:solidFill>
                <a:latin typeface="+mn-lt"/>
              </a:rPr>
              <a:t> is increased </a:t>
            </a:r>
          </a:p>
        </p:txBody>
      </p:sp>
      <p:sp>
        <p:nvSpPr>
          <p:cNvPr id="10" name="Text Box 11"/>
          <p:cNvSpPr txBox="1">
            <a:spLocks noChangeArrowheads="1"/>
          </p:cNvSpPr>
          <p:nvPr/>
        </p:nvSpPr>
        <p:spPr bwMode="auto">
          <a:xfrm>
            <a:off x="457200" y="5110676"/>
            <a:ext cx="5266185" cy="523220"/>
          </a:xfrm>
          <a:prstGeom prst="rect">
            <a:avLst/>
          </a:prstGeom>
          <a:solidFill>
            <a:schemeClr val="accent3">
              <a:lumMod val="95000"/>
            </a:schemeClr>
          </a:solidFill>
          <a:ln>
            <a:noFill/>
          </a:ln>
          <a:effec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a:solidFill>
                  <a:srgbClr val="1E0000"/>
                </a:solidFill>
                <a:latin typeface="+mn-lt"/>
              </a:rPr>
              <a:t>There is often a droop in regulation</a:t>
            </a:r>
          </a:p>
        </p:txBody>
      </p:sp>
      <p:sp>
        <p:nvSpPr>
          <p:cNvPr id="11" name="TextBox 1"/>
          <p:cNvSpPr txBox="1"/>
          <p:nvPr/>
        </p:nvSpPr>
        <p:spPr>
          <a:xfrm>
            <a:off x="7162800" y="1553929"/>
            <a:ext cx="3581400" cy="830997"/>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Modeled as a first</a:t>
            </a:r>
            <a:br>
              <a:rPr lang="en-US" sz="2400" dirty="0">
                <a:solidFill>
                  <a:srgbClr val="1E0000"/>
                </a:solidFill>
                <a:latin typeface="+mn-lt"/>
              </a:rPr>
            </a:br>
            <a:r>
              <a:rPr lang="en-US" sz="2400" dirty="0">
                <a:solidFill>
                  <a:srgbClr val="1E0000"/>
                </a:solidFill>
                <a:latin typeface="+mn-lt"/>
              </a:rPr>
              <a:t>order differential</a:t>
            </a:r>
            <a:r>
              <a:rPr lang="en-US" dirty="0">
                <a:solidFill>
                  <a:srgbClr val="1E0000"/>
                </a:solidFill>
                <a:latin typeface="+mn-lt"/>
              </a:rPr>
              <a:t> </a:t>
            </a:r>
            <a:r>
              <a:rPr lang="en-US" sz="2400" dirty="0">
                <a:solidFill>
                  <a:srgbClr val="1E0000"/>
                </a:solidFill>
                <a:latin typeface="+mn-lt"/>
              </a:rPr>
              <a:t>equation</a:t>
            </a:r>
          </a:p>
        </p:txBody>
      </p:sp>
      <p:sp>
        <p:nvSpPr>
          <p:cNvPr id="3" name="Slide Number Placeholder 1">
            <a:extLst>
              <a:ext uri="{FF2B5EF4-FFF2-40B4-BE49-F238E27FC236}">
                <a16:creationId xmlns:a16="http://schemas.microsoft.com/office/drawing/2014/main" id="{DAEFD13A-0B6A-8E5B-30ED-53E3E0423186}"/>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30</a:t>
            </a:fld>
            <a:endParaRPr lang="en-US" altLang="en-US" sz="2000" dirty="0">
              <a:solidFill>
                <a:srgbClr val="1E0000"/>
              </a:solidFill>
            </a:endParaRPr>
          </a:p>
        </p:txBody>
      </p:sp>
    </p:spTree>
    <p:extLst>
      <p:ext uri="{BB962C8B-B14F-4D97-AF65-F5344CB8AC3E}">
        <p14:creationId xmlns:p14="http://schemas.microsoft.com/office/powerpoint/2010/main" val="16548727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a:t>
            </a:r>
          </a:p>
        </p:txBody>
      </p:sp>
      <p:sp>
        <p:nvSpPr>
          <p:cNvPr id="3" name="Content Placeholder 2"/>
          <p:cNvSpPr>
            <a:spLocks noGrp="1"/>
          </p:cNvSpPr>
          <p:nvPr>
            <p:ph idx="1"/>
          </p:nvPr>
        </p:nvSpPr>
        <p:spPr>
          <a:xfrm>
            <a:off x="457200" y="1280160"/>
            <a:ext cx="8001000" cy="1767840"/>
          </a:xfrm>
        </p:spPr>
        <p:txBody>
          <a:bodyPr/>
          <a:lstStyle/>
          <a:p>
            <a:r>
              <a:rPr lang="en-US" dirty="0"/>
              <a:t>This control system can often exhibit instabilities, so some type of feedback is used</a:t>
            </a:r>
          </a:p>
          <a:p>
            <a:r>
              <a:rPr lang="en-US" dirty="0"/>
              <a:t>One approach is a stabilizing transformer</a:t>
            </a:r>
          </a:p>
        </p:txBody>
      </p:sp>
      <p:graphicFrame>
        <p:nvGraphicFramePr>
          <p:cNvPr id="4" name="Object 3"/>
          <p:cNvGraphicFramePr>
            <a:graphicFrameLocks noChangeAspect="1"/>
          </p:cNvGraphicFramePr>
          <p:nvPr>
            <p:extLst>
              <p:ext uri="{D42A27DB-BD31-4B8C-83A1-F6EECF244321}">
                <p14:modId xmlns:p14="http://schemas.microsoft.com/office/powerpoint/2010/main" val="3607521383"/>
              </p:ext>
            </p:extLst>
          </p:nvPr>
        </p:nvGraphicFramePr>
        <p:xfrm>
          <a:off x="533400" y="2803924"/>
          <a:ext cx="6096000" cy="2320925"/>
        </p:xfrm>
        <a:graphic>
          <a:graphicData uri="http://schemas.openxmlformats.org/presentationml/2006/ole">
            <mc:AlternateContent xmlns:mc="http://schemas.openxmlformats.org/markup-compatibility/2006">
              <mc:Choice xmlns:v="urn:schemas-microsoft-com:vml" Requires="v">
                <p:oleObj name="Bitmap Image" r:id="rId2" imgW="22114286" imgH="8419048" progId="Paint.Picture">
                  <p:embed/>
                </p:oleObj>
              </mc:Choice>
              <mc:Fallback>
                <p:oleObj name="Bitmap Image" r:id="rId2" imgW="22114286" imgH="8419048" progId="Paint.Picture">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03924"/>
                        <a:ext cx="6096000" cy="23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 Box 3"/>
          <p:cNvSpPr txBox="1">
            <a:spLocks noChangeArrowheads="1"/>
          </p:cNvSpPr>
          <p:nvPr/>
        </p:nvSpPr>
        <p:spPr bwMode="auto">
          <a:xfrm>
            <a:off x="811782" y="4998811"/>
            <a:ext cx="581761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a:solidFill>
                  <a:srgbClr val="1E0000"/>
                </a:solidFill>
              </a:rPr>
              <a:t>Designed with a large </a:t>
            </a:r>
            <a:r>
              <a:rPr lang="en-US" altLang="en-US" sz="2800" i="1" dirty="0">
                <a:solidFill>
                  <a:srgbClr val="1E0000"/>
                </a:solidFill>
              </a:rPr>
              <a:t>L</a:t>
            </a:r>
            <a:r>
              <a:rPr lang="en-US" altLang="en-US" sz="2800" i="1" baseline="-25000" dirty="0">
                <a:solidFill>
                  <a:srgbClr val="1E0000"/>
                </a:solidFill>
              </a:rPr>
              <a:t>t</a:t>
            </a:r>
            <a:r>
              <a:rPr lang="en-US" altLang="en-US" sz="2800" baseline="-25000" dirty="0">
                <a:solidFill>
                  <a:srgbClr val="1E0000"/>
                </a:solidFill>
              </a:rPr>
              <a:t>2</a:t>
            </a:r>
            <a:r>
              <a:rPr lang="en-US" altLang="en-US" sz="2800" dirty="0">
                <a:solidFill>
                  <a:srgbClr val="1E0000"/>
                </a:solidFill>
              </a:rPr>
              <a:t> so </a:t>
            </a:r>
            <a:r>
              <a:rPr lang="en-US" altLang="en-US" sz="2800" i="1" dirty="0">
                <a:solidFill>
                  <a:srgbClr val="1E0000"/>
                </a:solidFill>
              </a:rPr>
              <a:t>I</a:t>
            </a:r>
            <a:r>
              <a:rPr lang="en-US" altLang="en-US" sz="2800" i="1" baseline="-25000" dirty="0">
                <a:solidFill>
                  <a:srgbClr val="1E0000"/>
                </a:solidFill>
              </a:rPr>
              <a:t>t</a:t>
            </a:r>
            <a:r>
              <a:rPr lang="en-US" altLang="en-US" sz="2800" baseline="-25000" dirty="0">
                <a:solidFill>
                  <a:srgbClr val="1E0000"/>
                </a:solidFill>
              </a:rPr>
              <a:t>2</a:t>
            </a:r>
            <a:r>
              <a:rPr lang="en-US" altLang="en-US" sz="2800" dirty="0">
                <a:solidFill>
                  <a:srgbClr val="1E0000"/>
                </a:solidFill>
              </a:rPr>
              <a:t> </a:t>
            </a:r>
            <a:r>
              <a:rPr lang="en-US" altLang="en-US" sz="2800" i="1" dirty="0">
                <a:solidFill>
                  <a:srgbClr val="1E0000"/>
                </a:solidFill>
                <a:sym typeface="Symbol" pitchFamily="18" charset="2"/>
              </a:rPr>
              <a:t> </a:t>
            </a:r>
            <a:r>
              <a:rPr lang="en-US" altLang="en-US" sz="2800" dirty="0">
                <a:solidFill>
                  <a:srgbClr val="1E0000"/>
                </a:solidFill>
                <a:sym typeface="Symbol" pitchFamily="18" charset="2"/>
              </a:rPr>
              <a:t>0</a:t>
            </a:r>
            <a:endParaRPr lang="en-US" altLang="en-US" sz="2800" dirty="0">
              <a:solidFill>
                <a:srgbClr val="1E0000"/>
              </a:solidFill>
            </a:endParaRPr>
          </a:p>
        </p:txBody>
      </p:sp>
      <p:pic>
        <p:nvPicPr>
          <p:cNvPr id="6"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81800" y="4876800"/>
            <a:ext cx="24765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Slide Number Placeholder 1">
            <a:extLst>
              <a:ext uri="{FF2B5EF4-FFF2-40B4-BE49-F238E27FC236}">
                <a16:creationId xmlns:a16="http://schemas.microsoft.com/office/drawing/2014/main" id="{A057F8CB-BB56-023E-96F3-B23C20BE5168}"/>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31</a:t>
            </a:fld>
            <a:endParaRPr lang="en-US" altLang="en-US" sz="2000" dirty="0">
              <a:solidFill>
                <a:srgbClr val="1E0000"/>
              </a:solidFill>
            </a:endParaRPr>
          </a:p>
        </p:txBody>
      </p:sp>
    </p:spTree>
    <p:extLst>
      <p:ext uri="{BB962C8B-B14F-4D97-AF65-F5344CB8AC3E}">
        <p14:creationId xmlns:p14="http://schemas.microsoft.com/office/powerpoint/2010/main" val="35737710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anose="020B0604020202020204" pitchFamily="34" charset="0"/>
                <a:cs typeface="Arial" panose="020B0604020202020204" pitchFamily="34" charset="0"/>
              </a:rPr>
              <a:t>Feedback</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730733349"/>
              </p:ext>
            </p:extLst>
          </p:nvPr>
        </p:nvGraphicFramePr>
        <p:xfrm>
          <a:off x="838200" y="1295400"/>
          <a:ext cx="5981700" cy="2489200"/>
        </p:xfrm>
        <a:graphic>
          <a:graphicData uri="http://schemas.openxmlformats.org/presentationml/2006/ole">
            <mc:AlternateContent xmlns:mc="http://schemas.openxmlformats.org/markup-compatibility/2006">
              <mc:Choice xmlns:v="urn:schemas-microsoft-com:vml" Requires="v">
                <p:oleObj name="Equation" r:id="rId2" imgW="5981400" imgH="2489040" progId="Equation.3">
                  <p:embed/>
                </p:oleObj>
              </mc:Choice>
              <mc:Fallback>
                <p:oleObj name="Equation" r:id="rId2" imgW="5981400" imgH="2489040" progId="Equation.3">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295400"/>
                        <a:ext cx="5981700" cy="2489200"/>
                      </a:xfrm>
                      <a:prstGeom prst="rect">
                        <a:avLst/>
                      </a:prstGeom>
                      <a:noFill/>
                      <a:ln>
                        <a:noFill/>
                      </a:ln>
                      <a:effec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439429738"/>
              </p:ext>
            </p:extLst>
          </p:nvPr>
        </p:nvGraphicFramePr>
        <p:xfrm>
          <a:off x="2514600" y="3990755"/>
          <a:ext cx="304800" cy="481263"/>
        </p:xfrm>
        <a:graphic>
          <a:graphicData uri="http://schemas.openxmlformats.org/presentationml/2006/ole">
            <mc:AlternateContent xmlns:mc="http://schemas.openxmlformats.org/markup-compatibility/2006">
              <mc:Choice xmlns:v="urn:schemas-microsoft-com:vml" Requires="v">
                <p:oleObj name="Equation" r:id="rId4" imgW="241200" imgH="380880" progId="Equation.3">
                  <p:embed/>
                </p:oleObj>
              </mc:Choice>
              <mc:Fallback>
                <p:oleObj name="Equation" r:id="rId4" imgW="241200" imgH="38088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990755"/>
                        <a:ext cx="304800" cy="481263"/>
                      </a:xfrm>
                      <a:prstGeom prst="rect">
                        <a:avLst/>
                      </a:prstGeom>
                      <a:noFill/>
                      <a:ln w="34925">
                        <a:noFill/>
                      </a:ln>
                      <a:effec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313038111"/>
              </p:ext>
            </p:extLst>
          </p:nvPr>
        </p:nvGraphicFramePr>
        <p:xfrm>
          <a:off x="2438400" y="4572000"/>
          <a:ext cx="469900" cy="914400"/>
        </p:xfrm>
        <a:graphic>
          <a:graphicData uri="http://schemas.openxmlformats.org/presentationml/2006/ole">
            <mc:AlternateContent xmlns:mc="http://schemas.openxmlformats.org/markup-compatibility/2006">
              <mc:Choice xmlns:v="urn:schemas-microsoft-com:vml" Requires="v">
                <p:oleObj name="Equation" r:id="rId6" imgW="469800" imgH="914400" progId="Equation.3">
                  <p:embed/>
                </p:oleObj>
              </mc:Choice>
              <mc:Fallback>
                <p:oleObj name="Equation" r:id="rId6" imgW="469800" imgH="914400" progId="Equation.3">
                  <p:embed/>
                  <p:pic>
                    <p:nvPicPr>
                      <p:cNvPr id="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4572000"/>
                        <a:ext cx="469900" cy="914400"/>
                      </a:xfrm>
                      <a:prstGeom prst="rect">
                        <a:avLst/>
                      </a:prstGeom>
                      <a:noFill/>
                      <a:ln>
                        <a:noFill/>
                      </a:ln>
                      <a:effec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7841324"/>
              </p:ext>
            </p:extLst>
          </p:nvPr>
        </p:nvGraphicFramePr>
        <p:xfrm>
          <a:off x="5105400" y="4090737"/>
          <a:ext cx="304800" cy="481263"/>
        </p:xfrm>
        <a:graphic>
          <a:graphicData uri="http://schemas.openxmlformats.org/presentationml/2006/ole">
            <mc:AlternateContent xmlns:mc="http://schemas.openxmlformats.org/markup-compatibility/2006">
              <mc:Choice xmlns:v="urn:schemas-microsoft-com:vml" Requires="v">
                <p:oleObj name="Equation" r:id="rId8" imgW="241200" imgH="380880" progId="Equation.3">
                  <p:embed/>
                </p:oleObj>
              </mc:Choice>
              <mc:Fallback>
                <p:oleObj name="Equation" r:id="rId8" imgW="241200" imgH="380880" progId="Equation.3">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090737"/>
                        <a:ext cx="304800" cy="481263"/>
                      </a:xfrm>
                      <a:prstGeom prst="rect">
                        <a:avLst/>
                      </a:prstGeom>
                      <a:noFill/>
                      <a:ln>
                        <a:noFill/>
                      </a:ln>
                      <a:effec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02324074"/>
              </p:ext>
            </p:extLst>
          </p:nvPr>
        </p:nvGraphicFramePr>
        <p:xfrm>
          <a:off x="5105400" y="4724400"/>
          <a:ext cx="533400" cy="419100"/>
        </p:xfrm>
        <a:graphic>
          <a:graphicData uri="http://schemas.openxmlformats.org/presentationml/2006/ole">
            <mc:AlternateContent xmlns:mc="http://schemas.openxmlformats.org/markup-compatibility/2006">
              <mc:Choice xmlns:v="urn:schemas-microsoft-com:vml" Requires="v">
                <p:oleObj name="Equation" r:id="rId9" imgW="533160" imgH="419040" progId="Equation.3">
                  <p:embed/>
                </p:oleObj>
              </mc:Choice>
              <mc:Fallback>
                <p:oleObj name="Equation" r:id="rId9" imgW="533160" imgH="419040" progId="Equation.3">
                  <p:embed/>
                  <p:pic>
                    <p:nvPicPr>
                      <p:cNvPr id="8"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4724400"/>
                        <a:ext cx="533400" cy="419100"/>
                      </a:xfrm>
                      <a:prstGeom prst="rect">
                        <a:avLst/>
                      </a:prstGeom>
                      <a:noFill/>
                      <a:ln>
                        <a:noFill/>
                      </a:ln>
                      <a:effectLst/>
                    </p:spPr>
                  </p:pic>
                </p:oleObj>
              </mc:Fallback>
            </mc:AlternateContent>
          </a:graphicData>
        </a:graphic>
      </p:graphicFrame>
      <p:sp>
        <p:nvSpPr>
          <p:cNvPr id="3" name="Slide Number Placeholder 1">
            <a:extLst>
              <a:ext uri="{FF2B5EF4-FFF2-40B4-BE49-F238E27FC236}">
                <a16:creationId xmlns:a16="http://schemas.microsoft.com/office/drawing/2014/main" id="{3AD8AC5B-6DA8-EEFB-3D2A-4743EB3C77DF}"/>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32</a:t>
            </a:fld>
            <a:endParaRPr lang="en-US" altLang="en-US" sz="2000" dirty="0">
              <a:solidFill>
                <a:srgbClr val="1E0000"/>
              </a:solidFill>
            </a:endParaRPr>
          </a:p>
        </p:txBody>
      </p:sp>
    </p:spTree>
    <p:extLst>
      <p:ext uri="{BB962C8B-B14F-4D97-AF65-F5344CB8AC3E}">
        <p14:creationId xmlns:p14="http://schemas.microsoft.com/office/powerpoint/2010/main" val="3692305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IEEET1 Model Evolution</a:t>
            </a:r>
          </a:p>
        </p:txBody>
      </p:sp>
      <p:sp>
        <p:nvSpPr>
          <p:cNvPr id="3" name="Content Placeholder 2"/>
          <p:cNvSpPr>
            <a:spLocks noGrp="1"/>
          </p:cNvSpPr>
          <p:nvPr>
            <p:ph idx="1"/>
          </p:nvPr>
        </p:nvSpPr>
        <p:spPr>
          <a:xfrm>
            <a:off x="457200" y="1280160"/>
            <a:ext cx="10591800" cy="853440"/>
          </a:xfrm>
        </p:spPr>
        <p:txBody>
          <a:bodyPr/>
          <a:lstStyle/>
          <a:p>
            <a:r>
              <a:rPr lang="en-US" dirty="0"/>
              <a:t>The original IEEET1, from 1968, evolved into the EXDC1 in 1981</a:t>
            </a:r>
          </a:p>
        </p:txBody>
      </p:sp>
      <p:sp>
        <p:nvSpPr>
          <p:cNvPr id="4" name="TextBox 4"/>
          <p:cNvSpPr txBox="1"/>
          <p:nvPr/>
        </p:nvSpPr>
        <p:spPr>
          <a:xfrm>
            <a:off x="533400" y="6012460"/>
            <a:ext cx="9753600" cy="584775"/>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600" dirty="0">
                <a:solidFill>
                  <a:srgbClr val="1E0000"/>
                </a:solidFill>
                <a:latin typeface="+mn-lt"/>
              </a:rPr>
              <a:t>Image Source: Fig 3 of "Excitation System Models for Power Stability Studies," </a:t>
            </a:r>
            <a:r>
              <a:rPr lang="en-US" sz="1600" i="1" dirty="0">
                <a:solidFill>
                  <a:srgbClr val="1E0000"/>
                </a:solidFill>
                <a:latin typeface="+mn-lt"/>
              </a:rPr>
              <a:t>IEEE Trans. Power App. and Syst.</a:t>
            </a:r>
            <a:r>
              <a:rPr lang="en-US" sz="1600" dirty="0">
                <a:solidFill>
                  <a:srgbClr val="1E0000"/>
                </a:solidFill>
                <a:latin typeface="+mn-lt"/>
              </a:rPr>
              <a:t>, vol. PAS-100, pp. 494-509, February 1981</a:t>
            </a:r>
          </a:p>
        </p:txBody>
      </p:sp>
      <p:pic>
        <p:nvPicPr>
          <p:cNvPr id="5"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382523" y="1905000"/>
            <a:ext cx="4359726" cy="2179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85800" y="1965960"/>
            <a:ext cx="4405206" cy="184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1"/>
          <p:cNvSpPr txBox="1">
            <a:spLocks noChangeArrowheads="1"/>
          </p:cNvSpPr>
          <p:nvPr/>
        </p:nvSpPr>
        <p:spPr bwMode="auto">
          <a:xfrm>
            <a:off x="3102186" y="4320027"/>
            <a:ext cx="902811" cy="523220"/>
          </a:xfrm>
          <a:prstGeom prst="rect">
            <a:avLst/>
          </a:prstGeom>
          <a:solidFill>
            <a:schemeClr val="accent3">
              <a:lumMod val="95000"/>
            </a:schemeClr>
          </a:solidFill>
          <a:ln>
            <a:noFill/>
          </a:ln>
          <a:effec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a:solidFill>
                  <a:srgbClr val="1E0000"/>
                </a:solidFill>
                <a:latin typeface="+mn-lt"/>
              </a:rPr>
              <a:t>1968</a:t>
            </a:r>
          </a:p>
        </p:txBody>
      </p:sp>
      <p:sp>
        <p:nvSpPr>
          <p:cNvPr id="8" name="Text Box 11"/>
          <p:cNvSpPr txBox="1">
            <a:spLocks noChangeArrowheads="1"/>
          </p:cNvSpPr>
          <p:nvPr/>
        </p:nvSpPr>
        <p:spPr bwMode="auto">
          <a:xfrm>
            <a:off x="6781801" y="4266657"/>
            <a:ext cx="902811" cy="523220"/>
          </a:xfrm>
          <a:prstGeom prst="rect">
            <a:avLst/>
          </a:prstGeom>
          <a:solidFill>
            <a:schemeClr val="accent3">
              <a:lumMod val="95000"/>
            </a:schemeClr>
          </a:solidFill>
          <a:ln>
            <a:noFill/>
          </a:ln>
          <a:effec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800" dirty="0">
                <a:solidFill>
                  <a:srgbClr val="1E0000"/>
                </a:solidFill>
                <a:latin typeface="+mn-lt"/>
              </a:rPr>
              <a:t>1981</a:t>
            </a:r>
          </a:p>
        </p:txBody>
      </p:sp>
      <p:sp>
        <p:nvSpPr>
          <p:cNvPr id="9" name="TextBox 5"/>
          <p:cNvSpPr txBox="1"/>
          <p:nvPr/>
        </p:nvSpPr>
        <p:spPr>
          <a:xfrm>
            <a:off x="1600200" y="5223521"/>
            <a:ext cx="6620691" cy="461665"/>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Note, K</a:t>
            </a:r>
            <a:r>
              <a:rPr lang="en-US" sz="2400" baseline="-25000" dirty="0">
                <a:solidFill>
                  <a:srgbClr val="1E0000"/>
                </a:solidFill>
                <a:latin typeface="+mn-lt"/>
              </a:rPr>
              <a:t>E</a:t>
            </a:r>
            <a:r>
              <a:rPr lang="en-US" sz="2400" dirty="0">
                <a:solidFill>
                  <a:srgbClr val="1E0000"/>
                </a:solidFill>
                <a:latin typeface="+mn-lt"/>
              </a:rPr>
              <a:t> in the feedback is the same in both models</a:t>
            </a:r>
          </a:p>
        </p:txBody>
      </p:sp>
      <p:sp>
        <p:nvSpPr>
          <p:cNvPr id="10" name="Slide Number Placeholder 1">
            <a:extLst>
              <a:ext uri="{FF2B5EF4-FFF2-40B4-BE49-F238E27FC236}">
                <a16:creationId xmlns:a16="http://schemas.microsoft.com/office/drawing/2014/main" id="{CFF9F617-E68C-3F02-A4CE-BAAAC4980BBA}"/>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33</a:t>
            </a:fld>
            <a:endParaRPr lang="en-US" altLang="en-US" sz="2000" dirty="0">
              <a:solidFill>
                <a:srgbClr val="1E0000"/>
              </a:solidFill>
            </a:endParaRPr>
          </a:p>
        </p:txBody>
      </p:sp>
    </p:spTree>
    <p:extLst>
      <p:ext uri="{BB962C8B-B14F-4D97-AF65-F5344CB8AC3E}">
        <p14:creationId xmlns:p14="http://schemas.microsoft.com/office/powerpoint/2010/main" val="26808172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IEEEX1</a:t>
            </a:r>
          </a:p>
        </p:txBody>
      </p:sp>
      <p:sp>
        <p:nvSpPr>
          <p:cNvPr id="3" name="Content Placeholder 2"/>
          <p:cNvSpPr>
            <a:spLocks noGrp="1"/>
          </p:cNvSpPr>
          <p:nvPr>
            <p:ph idx="1"/>
          </p:nvPr>
        </p:nvSpPr>
        <p:spPr>
          <a:xfrm>
            <a:off x="457200" y="1280160"/>
            <a:ext cx="10363200" cy="624840"/>
          </a:xfrm>
        </p:spPr>
        <p:txBody>
          <a:bodyPr/>
          <a:lstStyle/>
          <a:p>
            <a:r>
              <a:rPr lang="en-US" dirty="0"/>
              <a:t>This is from 1979, and is the EXDC1 with the potential for a measurement delay and inputs for under or over excitation limiters </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85800" y="2459346"/>
            <a:ext cx="8094616" cy="3113314"/>
          </a:xfrm>
          <a:prstGeom prst="rect">
            <a:avLst/>
          </a:prstGeom>
        </p:spPr>
      </p:pic>
      <p:sp>
        <p:nvSpPr>
          <p:cNvPr id="5" name="Slide Number Placeholder 1">
            <a:extLst>
              <a:ext uri="{FF2B5EF4-FFF2-40B4-BE49-F238E27FC236}">
                <a16:creationId xmlns:a16="http://schemas.microsoft.com/office/drawing/2014/main" id="{26FCB29B-796D-BB45-1944-4656FD2283D6}"/>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34</a:t>
            </a:fld>
            <a:endParaRPr lang="en-US" altLang="en-US" sz="2000" dirty="0">
              <a:solidFill>
                <a:srgbClr val="1E0000"/>
              </a:solidFill>
            </a:endParaRPr>
          </a:p>
        </p:txBody>
      </p:sp>
    </p:spTree>
    <p:extLst>
      <p:ext uri="{BB962C8B-B14F-4D97-AF65-F5344CB8AC3E}">
        <p14:creationId xmlns:p14="http://schemas.microsoft.com/office/powerpoint/2010/main" val="12508397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IEEET1 Evolution</a:t>
            </a:r>
          </a:p>
        </p:txBody>
      </p:sp>
      <p:sp>
        <p:nvSpPr>
          <p:cNvPr id="3" name="Content Placeholder 2"/>
          <p:cNvSpPr>
            <a:spLocks noGrp="1"/>
          </p:cNvSpPr>
          <p:nvPr>
            <p:ph idx="1"/>
          </p:nvPr>
        </p:nvSpPr>
        <p:spPr>
          <a:xfrm>
            <a:off x="457200" y="1280160"/>
            <a:ext cx="8001000" cy="1463040"/>
          </a:xfrm>
        </p:spPr>
        <p:txBody>
          <a:bodyPr/>
          <a:lstStyle/>
          <a:p>
            <a:r>
              <a:rPr lang="en-US" dirty="0"/>
              <a:t>In 1992 IEEE </a:t>
            </a:r>
            <a:r>
              <a:rPr lang="en-US" dirty="0" err="1"/>
              <a:t>Std</a:t>
            </a:r>
            <a:r>
              <a:rPr lang="en-US" dirty="0"/>
              <a:t> 421.5-1992 slightly modified the EXDC1, calling it the DC1A (modeled as ESDC1A)</a:t>
            </a:r>
          </a:p>
          <a:p>
            <a:endParaRPr lang="en-US" dirty="0"/>
          </a:p>
        </p:txBody>
      </p:sp>
      <p:sp>
        <p:nvSpPr>
          <p:cNvPr id="4" name="TextBox 4"/>
          <p:cNvSpPr txBox="1"/>
          <p:nvPr/>
        </p:nvSpPr>
        <p:spPr>
          <a:xfrm>
            <a:off x="2240281" y="6298276"/>
            <a:ext cx="3894015" cy="338554"/>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600" dirty="0">
                <a:solidFill>
                  <a:srgbClr val="1E0000"/>
                </a:solidFill>
                <a:latin typeface="+mn-lt"/>
              </a:rPr>
              <a:t>Image Source: Fig 3 of IEEE Std 421.5-1992</a:t>
            </a:r>
          </a:p>
        </p:txBody>
      </p:sp>
      <p:pic>
        <p:nvPicPr>
          <p:cNvPr id="5" name="Picture 4"/>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62150" y="2743200"/>
            <a:ext cx="5925312"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7"/>
          <p:cNvSpPr txBox="1"/>
          <p:nvPr/>
        </p:nvSpPr>
        <p:spPr>
          <a:xfrm>
            <a:off x="7696200" y="2496373"/>
            <a:ext cx="3048000" cy="1569660"/>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V</a:t>
            </a:r>
            <a:r>
              <a:rPr lang="en-US" sz="2400" baseline="-25000" dirty="0">
                <a:solidFill>
                  <a:srgbClr val="1E0000"/>
                </a:solidFill>
                <a:latin typeface="+mn-lt"/>
              </a:rPr>
              <a:t>UEL</a:t>
            </a:r>
            <a:r>
              <a:rPr lang="en-US" sz="2400" dirty="0">
                <a:solidFill>
                  <a:srgbClr val="1E0000"/>
                </a:solidFill>
                <a:latin typeface="+mn-lt"/>
              </a:rPr>
              <a:t> is a signal</a:t>
            </a:r>
            <a:br>
              <a:rPr lang="en-US" sz="2400" dirty="0">
                <a:solidFill>
                  <a:srgbClr val="1E0000"/>
                </a:solidFill>
                <a:latin typeface="+mn-lt"/>
              </a:rPr>
            </a:br>
            <a:r>
              <a:rPr lang="en-US" sz="2400" dirty="0">
                <a:solidFill>
                  <a:srgbClr val="1E0000"/>
                </a:solidFill>
                <a:latin typeface="+mn-lt"/>
              </a:rPr>
              <a:t>from an under-</a:t>
            </a:r>
            <a:br>
              <a:rPr lang="en-US" sz="2400" dirty="0">
                <a:solidFill>
                  <a:srgbClr val="1E0000"/>
                </a:solidFill>
                <a:latin typeface="+mn-lt"/>
              </a:rPr>
            </a:br>
            <a:r>
              <a:rPr lang="en-US" sz="2400" dirty="0">
                <a:solidFill>
                  <a:srgbClr val="1E0000"/>
                </a:solidFill>
                <a:latin typeface="+mn-lt"/>
              </a:rPr>
              <a:t>excitation limiter,</a:t>
            </a:r>
            <a:br>
              <a:rPr lang="en-US" sz="2400" dirty="0">
                <a:solidFill>
                  <a:srgbClr val="1E0000"/>
                </a:solidFill>
                <a:latin typeface="+mn-lt"/>
              </a:rPr>
            </a:br>
            <a:r>
              <a:rPr lang="en-US" sz="2400" dirty="0">
                <a:solidFill>
                  <a:srgbClr val="1E0000"/>
                </a:solidFill>
                <a:latin typeface="+mn-lt"/>
              </a:rPr>
              <a:t>which we'll cover</a:t>
            </a:r>
            <a:r>
              <a:rPr lang="en-US" dirty="0">
                <a:solidFill>
                  <a:srgbClr val="1E0000"/>
                </a:solidFill>
                <a:latin typeface="+mn-lt"/>
              </a:rPr>
              <a:t> </a:t>
            </a:r>
            <a:r>
              <a:rPr lang="en-US" sz="2400" dirty="0">
                <a:solidFill>
                  <a:srgbClr val="1E0000"/>
                </a:solidFill>
                <a:latin typeface="+mn-lt"/>
              </a:rPr>
              <a:t>later</a:t>
            </a:r>
          </a:p>
        </p:txBody>
      </p:sp>
      <p:sp>
        <p:nvSpPr>
          <p:cNvPr id="7" name="TextBox 5"/>
          <p:cNvSpPr txBox="1"/>
          <p:nvPr/>
        </p:nvSpPr>
        <p:spPr>
          <a:xfrm>
            <a:off x="1219200" y="5661505"/>
            <a:ext cx="3797835" cy="461665"/>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Same model is in 421.5-2005</a:t>
            </a:r>
          </a:p>
        </p:txBody>
      </p:sp>
      <p:sp>
        <p:nvSpPr>
          <p:cNvPr id="8" name="Slide Number Placeholder 1">
            <a:extLst>
              <a:ext uri="{FF2B5EF4-FFF2-40B4-BE49-F238E27FC236}">
                <a16:creationId xmlns:a16="http://schemas.microsoft.com/office/drawing/2014/main" id="{9C7E0065-CE11-F8C0-9308-13458BD70EC6}"/>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35</a:t>
            </a:fld>
            <a:endParaRPr lang="en-US" altLang="en-US" sz="2000" dirty="0">
              <a:solidFill>
                <a:srgbClr val="1E0000"/>
              </a:solidFill>
            </a:endParaRPr>
          </a:p>
        </p:txBody>
      </p:sp>
    </p:spTree>
    <p:extLst>
      <p:ext uri="{BB962C8B-B14F-4D97-AF65-F5344CB8AC3E}">
        <p14:creationId xmlns:p14="http://schemas.microsoft.com/office/powerpoint/2010/main" val="1139163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IEEET1 Evolution</a:t>
            </a:r>
          </a:p>
        </p:txBody>
      </p:sp>
      <p:sp>
        <p:nvSpPr>
          <p:cNvPr id="3" name="Content Placeholder 2"/>
          <p:cNvSpPr>
            <a:spLocks noGrp="1"/>
          </p:cNvSpPr>
          <p:nvPr>
            <p:ph idx="1"/>
          </p:nvPr>
        </p:nvSpPr>
        <p:spPr>
          <a:xfrm>
            <a:off x="457200" y="1280160"/>
            <a:ext cx="8001000" cy="548640"/>
          </a:xfrm>
        </p:spPr>
        <p:txBody>
          <a:bodyPr/>
          <a:lstStyle/>
          <a:p>
            <a:r>
              <a:rPr lang="en-US" dirty="0"/>
              <a:t>Slightly modified in </a:t>
            </a:r>
            <a:r>
              <a:rPr lang="en-US" dirty="0" err="1"/>
              <a:t>Std</a:t>
            </a:r>
            <a:r>
              <a:rPr lang="en-US" dirty="0"/>
              <a:t> 421.5-2016</a:t>
            </a:r>
          </a:p>
          <a:p>
            <a:endParaRPr lang="en-US" dirty="0"/>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38200" y="1914750"/>
            <a:ext cx="6172200" cy="457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5"/>
          <p:cNvSpPr txBox="1"/>
          <p:nvPr/>
        </p:nvSpPr>
        <p:spPr>
          <a:xfrm>
            <a:off x="7664628" y="1734672"/>
            <a:ext cx="2505814" cy="830997"/>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Note the minimum</a:t>
            </a:r>
            <a:br>
              <a:rPr lang="en-US" sz="2400" dirty="0">
                <a:solidFill>
                  <a:srgbClr val="1E0000"/>
                </a:solidFill>
                <a:latin typeface="+mn-lt"/>
              </a:rPr>
            </a:br>
            <a:r>
              <a:rPr lang="en-US" sz="2400" dirty="0">
                <a:solidFill>
                  <a:srgbClr val="1E0000"/>
                </a:solidFill>
                <a:latin typeface="+mn-lt"/>
              </a:rPr>
              <a:t>limit on E</a:t>
            </a:r>
            <a:r>
              <a:rPr lang="en-US" sz="2400" baseline="-25000" dirty="0">
                <a:solidFill>
                  <a:srgbClr val="1E0000"/>
                </a:solidFill>
                <a:latin typeface="+mn-lt"/>
              </a:rPr>
              <a:t>FD</a:t>
            </a:r>
          </a:p>
        </p:txBody>
      </p:sp>
      <p:sp>
        <p:nvSpPr>
          <p:cNvPr id="6" name="TextBox 6"/>
          <p:cNvSpPr txBox="1"/>
          <p:nvPr/>
        </p:nvSpPr>
        <p:spPr>
          <a:xfrm>
            <a:off x="7315200" y="2819400"/>
            <a:ext cx="3581400" cy="1938992"/>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There is also the addition to the input of voltages from a stator current limiters (V</a:t>
            </a:r>
            <a:r>
              <a:rPr lang="en-US" sz="2400" baseline="-25000" dirty="0">
                <a:solidFill>
                  <a:srgbClr val="1E0000"/>
                </a:solidFill>
                <a:latin typeface="+mn-lt"/>
              </a:rPr>
              <a:t>SCL</a:t>
            </a:r>
            <a:r>
              <a:rPr lang="en-US" sz="2400" dirty="0">
                <a:solidFill>
                  <a:srgbClr val="1E0000"/>
                </a:solidFill>
                <a:latin typeface="+mn-lt"/>
              </a:rPr>
              <a:t>) or over excitation limiters (V</a:t>
            </a:r>
            <a:r>
              <a:rPr lang="en-US" sz="2400" baseline="-25000" dirty="0">
                <a:solidFill>
                  <a:srgbClr val="1E0000"/>
                </a:solidFill>
                <a:latin typeface="+mn-lt"/>
              </a:rPr>
              <a:t>OEL</a:t>
            </a:r>
            <a:r>
              <a:rPr lang="en-US" sz="2400" dirty="0">
                <a:solidFill>
                  <a:srgbClr val="1E0000"/>
                </a:solidFill>
                <a:latin typeface="+mn-lt"/>
              </a:rPr>
              <a:t>)</a:t>
            </a:r>
          </a:p>
        </p:txBody>
      </p:sp>
      <p:sp>
        <p:nvSpPr>
          <p:cNvPr id="7" name="Slide Number Placeholder 1">
            <a:extLst>
              <a:ext uri="{FF2B5EF4-FFF2-40B4-BE49-F238E27FC236}">
                <a16:creationId xmlns:a16="http://schemas.microsoft.com/office/drawing/2014/main" id="{346D574F-0B2E-5BF7-2D58-21E8AC43B8AF}"/>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36</a:t>
            </a:fld>
            <a:endParaRPr lang="en-US" altLang="en-US" sz="2000" dirty="0">
              <a:solidFill>
                <a:srgbClr val="1E0000"/>
              </a:solidFill>
            </a:endParaRPr>
          </a:p>
        </p:txBody>
      </p:sp>
    </p:spTree>
    <p:extLst>
      <p:ext uri="{BB962C8B-B14F-4D97-AF65-F5344CB8AC3E}">
        <p14:creationId xmlns:p14="http://schemas.microsoft.com/office/powerpoint/2010/main" val="1584624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IEEET1 Example</a:t>
            </a:r>
          </a:p>
        </p:txBody>
      </p:sp>
      <p:sp>
        <p:nvSpPr>
          <p:cNvPr id="3" name="Content Placeholder 2"/>
          <p:cNvSpPr>
            <a:spLocks noGrp="1"/>
          </p:cNvSpPr>
          <p:nvPr>
            <p:ph idx="1"/>
          </p:nvPr>
        </p:nvSpPr>
        <p:spPr/>
        <p:txBody>
          <a:bodyPr/>
          <a:lstStyle/>
          <a:p>
            <a:r>
              <a:rPr lang="en-US" dirty="0"/>
              <a:t>Assume previous GENROU case with saturation.  Then add a IEEE T1 exciter with K</a:t>
            </a:r>
            <a:r>
              <a:rPr lang="en-US" baseline="-25000" dirty="0"/>
              <a:t>A</a:t>
            </a:r>
            <a:r>
              <a:rPr lang="en-US" dirty="0"/>
              <a:t>=50, T</a:t>
            </a:r>
            <a:r>
              <a:rPr lang="en-US" baseline="-25000" dirty="0"/>
              <a:t>A</a:t>
            </a:r>
            <a:r>
              <a:rPr lang="en-US" dirty="0"/>
              <a:t>=0.04, K</a:t>
            </a:r>
            <a:r>
              <a:rPr lang="en-US" baseline="-25000" dirty="0"/>
              <a:t>E</a:t>
            </a:r>
            <a:r>
              <a:rPr lang="en-US" dirty="0"/>
              <a:t>=-0.06, T</a:t>
            </a:r>
            <a:r>
              <a:rPr lang="en-US" baseline="-25000" dirty="0"/>
              <a:t>E</a:t>
            </a:r>
            <a:r>
              <a:rPr lang="en-US" dirty="0"/>
              <a:t>=0.6, </a:t>
            </a:r>
            <a:r>
              <a:rPr lang="en-US" dirty="0" err="1"/>
              <a:t>V</a:t>
            </a:r>
            <a:r>
              <a:rPr lang="en-US" baseline="-25000" dirty="0" err="1"/>
              <a:t>R,max</a:t>
            </a:r>
            <a:r>
              <a:rPr lang="en-US" dirty="0"/>
              <a:t>=1.0, </a:t>
            </a:r>
            <a:r>
              <a:rPr lang="en-US" dirty="0" err="1"/>
              <a:t>V</a:t>
            </a:r>
            <a:r>
              <a:rPr lang="en-US" baseline="-25000" dirty="0" err="1"/>
              <a:t>R,min</a:t>
            </a:r>
            <a:r>
              <a:rPr lang="en-US" dirty="0"/>
              <a:t>= -1.0  For saturation assume S</a:t>
            </a:r>
            <a:r>
              <a:rPr lang="en-US" baseline="-25000" dirty="0"/>
              <a:t>E</a:t>
            </a:r>
            <a:r>
              <a:rPr lang="en-US" dirty="0"/>
              <a:t>(2.8) = 0.04, S</a:t>
            </a:r>
            <a:r>
              <a:rPr lang="en-US" baseline="-25000" dirty="0"/>
              <a:t>E</a:t>
            </a:r>
            <a:r>
              <a:rPr lang="en-US" dirty="0"/>
              <a:t>(3.73)=0.33</a:t>
            </a:r>
          </a:p>
          <a:p>
            <a:r>
              <a:rPr lang="en-US" dirty="0"/>
              <a:t>Saturation function is 0.1621(E</a:t>
            </a:r>
            <a:r>
              <a:rPr lang="en-US" baseline="-25000" dirty="0"/>
              <a:t>FD</a:t>
            </a:r>
            <a:r>
              <a:rPr lang="en-US" dirty="0"/>
              <a:t>-2.303)</a:t>
            </a:r>
            <a:r>
              <a:rPr lang="en-US" baseline="30000" dirty="0"/>
              <a:t>2</a:t>
            </a:r>
            <a:r>
              <a:rPr lang="en-US" dirty="0"/>
              <a:t> (for E</a:t>
            </a:r>
            <a:r>
              <a:rPr lang="en-US" baseline="-25000" dirty="0"/>
              <a:t>FD</a:t>
            </a:r>
            <a:r>
              <a:rPr lang="en-US" dirty="0"/>
              <a:t> &gt; 2.303); otherwise zero</a:t>
            </a:r>
          </a:p>
          <a:p>
            <a:r>
              <a:rPr lang="en-US" dirty="0"/>
              <a:t>E</a:t>
            </a:r>
            <a:r>
              <a:rPr lang="en-US" baseline="-25000" dirty="0"/>
              <a:t>FD</a:t>
            </a:r>
            <a:r>
              <a:rPr lang="en-US" dirty="0"/>
              <a:t> is initially 3.22</a:t>
            </a:r>
          </a:p>
          <a:p>
            <a:r>
              <a:rPr lang="en-US" dirty="0"/>
              <a:t>S</a:t>
            </a:r>
            <a:r>
              <a:rPr lang="en-US" baseline="-25000" dirty="0"/>
              <a:t>E</a:t>
            </a:r>
            <a:r>
              <a:rPr lang="en-US" dirty="0"/>
              <a:t>(3.22)*E</a:t>
            </a:r>
            <a:r>
              <a:rPr lang="en-US" baseline="-25000" dirty="0"/>
              <a:t>FD</a:t>
            </a:r>
            <a:r>
              <a:rPr lang="en-US" dirty="0"/>
              <a:t>=0.437</a:t>
            </a:r>
          </a:p>
          <a:p>
            <a:r>
              <a:rPr lang="en-US" dirty="0"/>
              <a:t>(V</a:t>
            </a:r>
            <a:r>
              <a:rPr lang="en-US" baseline="-25000" dirty="0"/>
              <a:t>R</a:t>
            </a:r>
            <a:r>
              <a:rPr lang="en-US" dirty="0"/>
              <a:t>-S</a:t>
            </a:r>
            <a:r>
              <a:rPr lang="en-US" baseline="-25000" dirty="0"/>
              <a:t>E</a:t>
            </a:r>
            <a:r>
              <a:rPr lang="en-US" dirty="0"/>
              <a:t>*E</a:t>
            </a:r>
            <a:r>
              <a:rPr lang="en-US" baseline="-25000" dirty="0"/>
              <a:t>FD</a:t>
            </a:r>
            <a:r>
              <a:rPr lang="en-US" dirty="0"/>
              <a:t>)/K</a:t>
            </a:r>
            <a:r>
              <a:rPr lang="en-US" baseline="-25000" dirty="0"/>
              <a:t>E</a:t>
            </a:r>
            <a:r>
              <a:rPr lang="en-US" dirty="0"/>
              <a:t>=E</a:t>
            </a:r>
            <a:r>
              <a:rPr lang="en-US" baseline="-25000" dirty="0"/>
              <a:t>FD</a:t>
            </a:r>
          </a:p>
          <a:p>
            <a:r>
              <a:rPr lang="en-US" dirty="0"/>
              <a:t>V</a:t>
            </a:r>
            <a:r>
              <a:rPr lang="en-US" baseline="-25000" dirty="0"/>
              <a:t>R</a:t>
            </a:r>
            <a:r>
              <a:rPr lang="en-US" dirty="0"/>
              <a:t> =0.244</a:t>
            </a:r>
          </a:p>
          <a:p>
            <a:r>
              <a:rPr lang="en-US" dirty="0"/>
              <a:t>V</a:t>
            </a:r>
            <a:r>
              <a:rPr lang="en-US" baseline="-25000" dirty="0"/>
              <a:t>REF</a:t>
            </a:r>
            <a:r>
              <a:rPr lang="en-US" dirty="0"/>
              <a:t> = 0.244/</a:t>
            </a:r>
            <a:r>
              <a:rPr lang="en-US" dirty="0" err="1"/>
              <a:t>Ka</a:t>
            </a:r>
            <a:r>
              <a:rPr lang="en-US" dirty="0"/>
              <a:t> +V</a:t>
            </a:r>
            <a:r>
              <a:rPr lang="en-US" baseline="-25000" dirty="0"/>
              <a:t>T</a:t>
            </a:r>
            <a:r>
              <a:rPr lang="en-US" dirty="0"/>
              <a:t> =0.0488 +1.0946=1.09948</a:t>
            </a:r>
          </a:p>
          <a:p>
            <a:pPr marL="0" indent="0">
              <a:buNone/>
            </a:pPr>
            <a:endParaRPr lang="en-US" dirty="0"/>
          </a:p>
        </p:txBody>
      </p:sp>
      <p:pic>
        <p:nvPicPr>
          <p:cNvPr id="4"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724400" y="3157533"/>
            <a:ext cx="4724400" cy="2226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740094" y="5683686"/>
            <a:ext cx="4554452" cy="461665"/>
          </a:xfrm>
          <a:prstGeom prst="rect">
            <a:avLst/>
          </a:prstGeom>
          <a:solidFill>
            <a:schemeClr val="accent3">
              <a:lumMod val="95000"/>
            </a:schemeClr>
          </a:solidFill>
        </p:spPr>
        <p:txBody>
          <a:bodyPr wrap="square">
            <a:spAutoFit/>
          </a:bodyPr>
          <a:lstStyle/>
          <a:p>
            <a:r>
              <a:rPr lang="en-US" sz="2400" dirty="0">
                <a:solidFill>
                  <a:srgbClr val="1E0000"/>
                </a:solidFill>
              </a:rPr>
              <a:t>Case </a:t>
            </a:r>
            <a:r>
              <a:rPr lang="en-US" sz="2400" b="1" dirty="0">
                <a:solidFill>
                  <a:srgbClr val="1E0000"/>
                </a:solidFill>
              </a:rPr>
              <a:t>B4_GENROU_Sat_IEEET1</a:t>
            </a:r>
          </a:p>
        </p:txBody>
      </p:sp>
      <p:sp>
        <p:nvSpPr>
          <p:cNvPr id="6" name="Slide Number Placeholder 1">
            <a:extLst>
              <a:ext uri="{FF2B5EF4-FFF2-40B4-BE49-F238E27FC236}">
                <a16:creationId xmlns:a16="http://schemas.microsoft.com/office/drawing/2014/main" id="{DA26CE8B-DFC3-AA6B-26CD-7DE8AAF987ED}"/>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37</a:t>
            </a:fld>
            <a:endParaRPr lang="en-US" altLang="en-US" sz="2000" dirty="0">
              <a:solidFill>
                <a:srgbClr val="1E0000"/>
              </a:solidFill>
            </a:endParaRPr>
          </a:p>
        </p:txBody>
      </p:sp>
    </p:spTree>
    <p:extLst>
      <p:ext uri="{BB962C8B-B14F-4D97-AF65-F5344CB8AC3E}">
        <p14:creationId xmlns:p14="http://schemas.microsoft.com/office/powerpoint/2010/main" val="2186073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T1 Example</a:t>
            </a:r>
          </a:p>
        </p:txBody>
      </p:sp>
      <p:sp>
        <p:nvSpPr>
          <p:cNvPr id="3" name="Content Placeholder 2"/>
          <p:cNvSpPr>
            <a:spLocks noGrp="1"/>
          </p:cNvSpPr>
          <p:nvPr>
            <p:ph idx="1"/>
          </p:nvPr>
        </p:nvSpPr>
        <p:spPr>
          <a:xfrm>
            <a:off x="457200" y="1280160"/>
            <a:ext cx="10591800" cy="1920240"/>
          </a:xfrm>
        </p:spPr>
        <p:txBody>
          <a:bodyPr/>
          <a:lstStyle/>
          <a:p>
            <a:r>
              <a:rPr lang="en-US" dirty="0"/>
              <a:t>For 0.1 second fault (from before), plot of E</a:t>
            </a:r>
            <a:r>
              <a:rPr lang="en-US" baseline="-25000" dirty="0"/>
              <a:t>FD</a:t>
            </a:r>
            <a:r>
              <a:rPr lang="en-US" dirty="0"/>
              <a:t> and the terminal voltage is given below</a:t>
            </a:r>
          </a:p>
          <a:p>
            <a:r>
              <a:rPr lang="en-US" dirty="0"/>
              <a:t>Initial V</a:t>
            </a:r>
            <a:r>
              <a:rPr lang="en-US" baseline="-25000" dirty="0"/>
              <a:t>4</a:t>
            </a:r>
            <a:r>
              <a:rPr lang="en-US" dirty="0"/>
              <a:t>=1.0946, final V</a:t>
            </a:r>
            <a:r>
              <a:rPr lang="en-US" baseline="-25000" dirty="0"/>
              <a:t>4</a:t>
            </a:r>
            <a:r>
              <a:rPr lang="en-US" dirty="0"/>
              <a:t>=1.0973</a:t>
            </a:r>
          </a:p>
          <a:p>
            <a:pPr lvl="1"/>
            <a:r>
              <a:rPr lang="en-US" dirty="0"/>
              <a:t>Steady-state error depends on the value of K</a:t>
            </a:r>
            <a:r>
              <a:rPr lang="en-US" baseline="-25000" dirty="0"/>
              <a:t>A</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00" y="3158060"/>
            <a:ext cx="4343400" cy="3426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0200" y="3176588"/>
            <a:ext cx="4343400" cy="3426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1">
            <a:extLst>
              <a:ext uri="{FF2B5EF4-FFF2-40B4-BE49-F238E27FC236}">
                <a16:creationId xmlns:a16="http://schemas.microsoft.com/office/drawing/2014/main" id="{D3DC6F61-6C29-7AB7-8B6C-5C6DE1A30034}"/>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38</a:t>
            </a:fld>
            <a:endParaRPr lang="en-US" altLang="en-US" sz="2000" dirty="0">
              <a:solidFill>
                <a:srgbClr val="1E0000"/>
              </a:solidFill>
            </a:endParaRPr>
          </a:p>
        </p:txBody>
      </p:sp>
    </p:spTree>
    <p:extLst>
      <p:ext uri="{BB962C8B-B14F-4D97-AF65-F5344CB8AC3E}">
        <p14:creationId xmlns:p14="http://schemas.microsoft.com/office/powerpoint/2010/main" val="68554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31855893-3914-4DD6-815F-7EC7A4B3F39B}"/>
              </a:ext>
            </a:extLst>
          </p:cNvPr>
          <p:cNvSpPr>
            <a:spLocks noGrp="1" noChangeArrowheads="1"/>
          </p:cNvSpPr>
          <p:nvPr>
            <p:ph type="title"/>
          </p:nvPr>
        </p:nvSpPr>
        <p:spPr/>
        <p:txBody>
          <a:bodyPr/>
          <a:lstStyle/>
          <a:p>
            <a:r>
              <a:rPr lang="en-US" altLang="en-US"/>
              <a:t>Integrator Block</a:t>
            </a:r>
          </a:p>
        </p:txBody>
      </p:sp>
      <p:sp>
        <p:nvSpPr>
          <p:cNvPr id="60419" name="Content Placeholder 2">
            <a:extLst>
              <a:ext uri="{FF2B5EF4-FFF2-40B4-BE49-F238E27FC236}">
                <a16:creationId xmlns:a16="http://schemas.microsoft.com/office/drawing/2014/main" id="{A527CDD3-C764-D7E6-B506-D7B3A7BC3221}"/>
              </a:ext>
            </a:extLst>
          </p:cNvPr>
          <p:cNvSpPr>
            <a:spLocks noGrp="1" noChangeArrowheads="1"/>
          </p:cNvSpPr>
          <p:nvPr>
            <p:ph idx="1"/>
          </p:nvPr>
        </p:nvSpPr>
        <p:spPr>
          <a:xfrm>
            <a:off x="457200" y="1279525"/>
            <a:ext cx="11298238" cy="3733800"/>
          </a:xfrm>
        </p:spPr>
        <p:txBody>
          <a:bodyPr/>
          <a:lstStyle/>
          <a:p>
            <a:endParaRPr lang="en-US" altLang="en-US"/>
          </a:p>
          <a:p>
            <a:endParaRPr lang="en-US" altLang="en-US"/>
          </a:p>
          <a:p>
            <a:endParaRPr lang="en-US" altLang="en-US"/>
          </a:p>
          <a:p>
            <a:r>
              <a:rPr lang="en-US" altLang="en-US"/>
              <a:t>Equation for an integrator with u as an input and y as an output is </a:t>
            </a:r>
            <a:br>
              <a:rPr lang="en-US" altLang="en-US"/>
            </a:br>
            <a:br>
              <a:rPr lang="en-US" altLang="en-US"/>
            </a:br>
            <a:br>
              <a:rPr lang="en-US" altLang="en-US"/>
            </a:br>
            <a:endParaRPr lang="en-US" altLang="en-US"/>
          </a:p>
          <a:p>
            <a:r>
              <a:rPr lang="en-US" altLang="en-US"/>
              <a:t>In steady-state with an initial output of y</a:t>
            </a:r>
            <a:r>
              <a:rPr lang="en-US" altLang="en-US" baseline="-25000"/>
              <a:t>0</a:t>
            </a:r>
            <a:r>
              <a:rPr lang="en-US" altLang="en-US"/>
              <a:t>, the initial state is y</a:t>
            </a:r>
            <a:r>
              <a:rPr lang="en-US" altLang="en-US" baseline="-25000"/>
              <a:t>0 </a:t>
            </a:r>
            <a:r>
              <a:rPr lang="en-US" altLang="en-US"/>
              <a:t>and the initial input is zero</a:t>
            </a:r>
          </a:p>
        </p:txBody>
      </p:sp>
      <p:graphicFrame>
        <p:nvGraphicFramePr>
          <p:cNvPr id="60420" name="Object 3">
            <a:extLst>
              <a:ext uri="{FF2B5EF4-FFF2-40B4-BE49-F238E27FC236}">
                <a16:creationId xmlns:a16="http://schemas.microsoft.com/office/drawing/2014/main" id="{1673968B-7F6C-1B84-3BF6-D071262EC294}"/>
              </a:ext>
            </a:extLst>
          </p:cNvPr>
          <p:cNvGraphicFramePr>
            <a:graphicFrameLocks noChangeAspect="1"/>
          </p:cNvGraphicFramePr>
          <p:nvPr/>
        </p:nvGraphicFramePr>
        <p:xfrm>
          <a:off x="990600" y="3505200"/>
          <a:ext cx="1566863" cy="990600"/>
        </p:xfrm>
        <a:graphic>
          <a:graphicData uri="http://schemas.openxmlformats.org/presentationml/2006/ole">
            <mc:AlternateContent xmlns:mc="http://schemas.openxmlformats.org/markup-compatibility/2006">
              <mc:Choice xmlns:v="urn:schemas-microsoft-com:vml" Requires="v">
                <p:oleObj name="Equation" r:id="rId2" imgW="622030" imgH="393529" progId="Equation.DSMT4">
                  <p:embed/>
                </p:oleObj>
              </mc:Choice>
              <mc:Fallback>
                <p:oleObj name="Equation" r:id="rId2" imgW="622030" imgH="393529" progId="Equation.DSMT4">
                  <p:embed/>
                  <p:pic>
                    <p:nvPicPr>
                      <p:cNvPr id="60420" name="Object 3">
                        <a:extLst>
                          <a:ext uri="{FF2B5EF4-FFF2-40B4-BE49-F238E27FC236}">
                            <a16:creationId xmlns:a16="http://schemas.microsoft.com/office/drawing/2014/main" id="{1673968B-7F6C-1B84-3BF6-D071262EC2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05200"/>
                        <a:ext cx="15668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0421" name="Group 4">
            <a:extLst>
              <a:ext uri="{FF2B5EF4-FFF2-40B4-BE49-F238E27FC236}">
                <a16:creationId xmlns:a16="http://schemas.microsoft.com/office/drawing/2014/main" id="{D6D5ECE8-64D0-CD2E-FA2B-E8CD3E79088F}"/>
              </a:ext>
            </a:extLst>
          </p:cNvPr>
          <p:cNvGrpSpPr>
            <a:grpSpLocks/>
          </p:cNvGrpSpPr>
          <p:nvPr/>
        </p:nvGrpSpPr>
        <p:grpSpPr bwMode="auto">
          <a:xfrm>
            <a:off x="914400" y="1447800"/>
            <a:ext cx="2801938" cy="1143000"/>
            <a:chOff x="1777412" y="1524000"/>
            <a:chExt cx="2801767" cy="1143000"/>
          </a:xfrm>
        </p:grpSpPr>
        <p:pic>
          <p:nvPicPr>
            <p:cNvPr id="60423" name="Picture 5">
              <a:extLst>
                <a:ext uri="{FF2B5EF4-FFF2-40B4-BE49-F238E27FC236}">
                  <a16:creationId xmlns:a16="http://schemas.microsoft.com/office/drawing/2014/main" id="{6927DCF8-1215-3431-E86E-196F2A1BA19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5112" y="1524000"/>
              <a:ext cx="700088" cy="1143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60424" name="Straight Arrow Connector 6">
              <a:extLst>
                <a:ext uri="{FF2B5EF4-FFF2-40B4-BE49-F238E27FC236}">
                  <a16:creationId xmlns:a16="http://schemas.microsoft.com/office/drawing/2014/main" id="{F0F1A743-088E-D7A2-4401-0BE9AFFCAB61}"/>
                </a:ext>
              </a:extLst>
            </p:cNvPr>
            <p:cNvCxnSpPr>
              <a:cxnSpLocks noChangeShapeType="1"/>
            </p:cNvCxnSpPr>
            <p:nvPr/>
          </p:nvCxnSpPr>
          <p:spPr bwMode="auto">
            <a:xfrm flipV="1">
              <a:off x="2195512" y="2095500"/>
              <a:ext cx="609600" cy="6235"/>
            </a:xfrm>
            <a:prstGeom prst="straightConnector1">
              <a:avLst/>
            </a:prstGeom>
            <a:noFill/>
            <a:ln w="12700" algn="ctr">
              <a:solidFill>
                <a:schemeClr val="tx1"/>
              </a:solidFill>
              <a:round/>
              <a:headEnd type="none" w="sm" len="sm"/>
              <a:tailEnd type="arrow" w="med" len="med"/>
            </a:ln>
          </p:spPr>
        </p:cxnSp>
        <p:cxnSp>
          <p:nvCxnSpPr>
            <p:cNvPr id="60425" name="Straight Arrow Connector 7">
              <a:extLst>
                <a:ext uri="{FF2B5EF4-FFF2-40B4-BE49-F238E27FC236}">
                  <a16:creationId xmlns:a16="http://schemas.microsoft.com/office/drawing/2014/main" id="{205C9D94-347E-B22D-EDCB-FF8C2C502F23}"/>
                </a:ext>
              </a:extLst>
            </p:cNvPr>
            <p:cNvCxnSpPr>
              <a:cxnSpLocks noChangeShapeType="1"/>
            </p:cNvCxnSpPr>
            <p:nvPr/>
          </p:nvCxnSpPr>
          <p:spPr bwMode="auto">
            <a:xfrm flipV="1">
              <a:off x="3505200" y="2101735"/>
              <a:ext cx="609600" cy="6235"/>
            </a:xfrm>
            <a:prstGeom prst="straightConnector1">
              <a:avLst/>
            </a:prstGeom>
            <a:noFill/>
            <a:ln w="12700" algn="ctr">
              <a:solidFill>
                <a:schemeClr val="tx1"/>
              </a:solidFill>
              <a:round/>
              <a:headEnd type="none" w="sm" len="sm"/>
              <a:tailEnd type="arrow" w="med" len="med"/>
            </a:ln>
          </p:spPr>
        </p:cxnSp>
        <p:sp>
          <p:nvSpPr>
            <p:cNvPr id="9" name="TextBox 10">
              <a:extLst>
                <a:ext uri="{FF2B5EF4-FFF2-40B4-BE49-F238E27FC236}">
                  <a16:creationId xmlns:a16="http://schemas.microsoft.com/office/drawing/2014/main" id="{965512E8-E0BC-50D8-CA60-0B69228EE4AF}"/>
                </a:ext>
              </a:extLst>
            </p:cNvPr>
            <p:cNvSpPr txBox="1"/>
            <p:nvPr/>
          </p:nvSpPr>
          <p:spPr>
            <a:xfrm>
              <a:off x="1777412" y="1858963"/>
              <a:ext cx="355578" cy="461962"/>
            </a:xfrm>
            <a:prstGeom prst="rect">
              <a:avLst/>
            </a:prstGeom>
            <a:noFill/>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buClr>
                  <a:schemeClr val="tx1"/>
                </a:buClr>
                <a:buSzPct val="100000"/>
                <a:buFont typeface="Wingdings" pitchFamily="2" charset="2"/>
                <a:buNone/>
                <a:defRPr/>
              </a:pPr>
              <a:r>
                <a:rPr lang="en-US" dirty="0">
                  <a:solidFill>
                    <a:srgbClr val="1E0000"/>
                  </a:solidFill>
                  <a:latin typeface="+mj-lt"/>
                </a:rPr>
                <a:t>u</a:t>
              </a:r>
            </a:p>
          </p:txBody>
        </p:sp>
        <p:sp>
          <p:nvSpPr>
            <p:cNvPr id="10" name="TextBox 12">
              <a:extLst>
                <a:ext uri="{FF2B5EF4-FFF2-40B4-BE49-F238E27FC236}">
                  <a16:creationId xmlns:a16="http://schemas.microsoft.com/office/drawing/2014/main" id="{D0243E55-574C-71CF-AD4D-5605EC6E12DC}"/>
                </a:ext>
              </a:extLst>
            </p:cNvPr>
            <p:cNvSpPr txBox="1"/>
            <p:nvPr/>
          </p:nvSpPr>
          <p:spPr>
            <a:xfrm>
              <a:off x="4241062" y="1852613"/>
              <a:ext cx="338117" cy="460375"/>
            </a:xfrm>
            <a:prstGeom prst="rect">
              <a:avLst/>
            </a:prstGeom>
            <a:noFill/>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buClr>
                  <a:schemeClr val="tx1"/>
                </a:buClr>
                <a:buSzPct val="100000"/>
                <a:buFont typeface="Wingdings" pitchFamily="2" charset="2"/>
                <a:buNone/>
                <a:defRPr/>
              </a:pPr>
              <a:r>
                <a:rPr lang="en-US" dirty="0">
                  <a:solidFill>
                    <a:srgbClr val="1E0000"/>
                  </a:solidFill>
                  <a:latin typeface="+mj-lt"/>
                </a:rPr>
                <a:t>y</a:t>
              </a:r>
            </a:p>
          </p:txBody>
        </p:sp>
      </p:grpSp>
      <p:sp>
        <p:nvSpPr>
          <p:cNvPr id="60422" name="Slide Number Placeholder 1">
            <a:extLst>
              <a:ext uri="{FF2B5EF4-FFF2-40B4-BE49-F238E27FC236}">
                <a16:creationId xmlns:a16="http://schemas.microsoft.com/office/drawing/2014/main" id="{20109678-37C6-AA8C-4864-020ECF7C7DF2}"/>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3AD8BB9D-D0ED-4C95-8080-44394A0332A7}" type="slidenum">
              <a:rPr lang="en-US" altLang="en-US" sz="2000">
                <a:solidFill>
                  <a:srgbClr val="1E0000"/>
                </a:solidFill>
              </a:rPr>
              <a:pPr algn="r" eaLnBrk="1" hangingPunct="1">
                <a:buFont typeface="Wingdings" panose="05000000000000000000" pitchFamily="2" charset="2"/>
                <a:buNone/>
              </a:pPr>
              <a:t>3</a:t>
            </a:fld>
            <a:endParaRPr lang="en-US" altLang="en-US" sz="2000">
              <a:solidFill>
                <a:srgbClr val="1E0000"/>
              </a:solidFill>
            </a:endParaRPr>
          </a:p>
        </p:txBody>
      </p:sp>
    </p:spTree>
    <p:extLst>
      <p:ext uri="{BB962C8B-B14F-4D97-AF65-F5344CB8AC3E}">
        <p14:creationId xmlns:p14="http://schemas.microsoft.com/office/powerpoint/2010/main" val="4075976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IEEET1 Example</a:t>
            </a:r>
          </a:p>
        </p:txBody>
      </p:sp>
      <p:sp>
        <p:nvSpPr>
          <p:cNvPr id="3" name="Content Placeholder 2"/>
          <p:cNvSpPr>
            <a:spLocks noGrp="1"/>
          </p:cNvSpPr>
          <p:nvPr>
            <p:ph idx="1"/>
          </p:nvPr>
        </p:nvSpPr>
        <p:spPr>
          <a:xfrm>
            <a:off x="457200" y="1280160"/>
            <a:ext cx="8549640" cy="1005840"/>
          </a:xfrm>
        </p:spPr>
        <p:txBody>
          <a:bodyPr/>
          <a:lstStyle/>
          <a:p>
            <a:r>
              <a:rPr lang="en-US" dirty="0"/>
              <a:t>Same case, except with K</a:t>
            </a:r>
            <a:r>
              <a:rPr lang="en-US" baseline="-25000" dirty="0"/>
              <a:t>A</a:t>
            </a:r>
            <a:r>
              <a:rPr lang="en-US" dirty="0"/>
              <a:t>=500 to decrease steady-state error, no V</a:t>
            </a:r>
            <a:r>
              <a:rPr lang="en-US" baseline="-25000" dirty="0"/>
              <a:t>R</a:t>
            </a:r>
            <a:r>
              <a:rPr lang="en-US" dirty="0"/>
              <a:t> limits; this case is actually unstable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5082" y="2286000"/>
            <a:ext cx="4658918" cy="3675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2285999"/>
            <a:ext cx="4658918" cy="3675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1">
            <a:extLst>
              <a:ext uri="{FF2B5EF4-FFF2-40B4-BE49-F238E27FC236}">
                <a16:creationId xmlns:a16="http://schemas.microsoft.com/office/drawing/2014/main" id="{7BD7C953-1C70-1241-8BA0-7FC2777F5804}"/>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39</a:t>
            </a:fld>
            <a:endParaRPr lang="en-US" altLang="en-US" sz="2000" dirty="0">
              <a:solidFill>
                <a:srgbClr val="1E0000"/>
              </a:solidFill>
            </a:endParaRPr>
          </a:p>
        </p:txBody>
      </p:sp>
    </p:spTree>
    <p:extLst>
      <p:ext uri="{BB962C8B-B14F-4D97-AF65-F5344CB8AC3E}">
        <p14:creationId xmlns:p14="http://schemas.microsoft.com/office/powerpoint/2010/main" val="1706832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IEEET1 Example</a:t>
            </a:r>
          </a:p>
        </p:txBody>
      </p:sp>
      <p:sp>
        <p:nvSpPr>
          <p:cNvPr id="3" name="Content Placeholder 2"/>
          <p:cNvSpPr>
            <a:spLocks noGrp="1"/>
          </p:cNvSpPr>
          <p:nvPr>
            <p:ph idx="1"/>
          </p:nvPr>
        </p:nvSpPr>
        <p:spPr/>
        <p:txBody>
          <a:bodyPr/>
          <a:lstStyle/>
          <a:p>
            <a:r>
              <a:rPr lang="en-US" dirty="0"/>
              <a:t>With K</a:t>
            </a:r>
            <a:r>
              <a:rPr lang="en-US" baseline="-25000" dirty="0"/>
              <a:t>A</a:t>
            </a:r>
            <a:r>
              <a:rPr lang="en-US" dirty="0"/>
              <a:t>=500 and  rate feedback, K</a:t>
            </a:r>
            <a:r>
              <a:rPr lang="en-US" baseline="-25000" dirty="0"/>
              <a:t>F</a:t>
            </a:r>
            <a:r>
              <a:rPr lang="en-US" dirty="0"/>
              <a:t>=0.05, T</a:t>
            </a:r>
            <a:r>
              <a:rPr lang="en-US" baseline="-25000" dirty="0"/>
              <a:t>F</a:t>
            </a:r>
            <a:r>
              <a:rPr lang="en-US" dirty="0"/>
              <a:t>=0.5</a:t>
            </a:r>
          </a:p>
          <a:p>
            <a:r>
              <a:rPr lang="en-US" dirty="0"/>
              <a:t>Initial V</a:t>
            </a:r>
            <a:r>
              <a:rPr lang="en-US" baseline="-25000" dirty="0"/>
              <a:t>4</a:t>
            </a:r>
            <a:r>
              <a:rPr lang="en-US" dirty="0"/>
              <a:t>=1.0946, final V</a:t>
            </a:r>
            <a:r>
              <a:rPr lang="en-US" baseline="-25000" dirty="0"/>
              <a:t>4</a:t>
            </a:r>
            <a:r>
              <a:rPr lang="en-US" dirty="0"/>
              <a:t>=1.0957</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9281" y="2377440"/>
            <a:ext cx="4686119" cy="3696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57800" y="2438400"/>
            <a:ext cx="4648200" cy="366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1">
            <a:extLst>
              <a:ext uri="{FF2B5EF4-FFF2-40B4-BE49-F238E27FC236}">
                <a16:creationId xmlns:a16="http://schemas.microsoft.com/office/drawing/2014/main" id="{E160B3A6-07D6-0A8A-F1DE-A6D5021087E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40</a:t>
            </a:fld>
            <a:endParaRPr lang="en-US" altLang="en-US" sz="2000" dirty="0">
              <a:solidFill>
                <a:srgbClr val="1E0000"/>
              </a:solidFill>
            </a:endParaRPr>
          </a:p>
        </p:txBody>
      </p:sp>
    </p:spTree>
    <p:extLst>
      <p:ext uri="{BB962C8B-B14F-4D97-AF65-F5344CB8AC3E}">
        <p14:creationId xmlns:p14="http://schemas.microsoft.com/office/powerpoint/2010/main" val="13748676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Combined EI/WECC Case Type 1 Exciters</a:t>
            </a:r>
          </a:p>
        </p:txBody>
      </p:sp>
      <p:sp>
        <p:nvSpPr>
          <p:cNvPr id="3" name="Content Placeholder 2"/>
          <p:cNvSpPr>
            <a:spLocks noGrp="1"/>
          </p:cNvSpPr>
          <p:nvPr>
            <p:ph idx="1"/>
          </p:nvPr>
        </p:nvSpPr>
        <p:spPr>
          <a:xfrm>
            <a:off x="457200" y="1280160"/>
            <a:ext cx="11049000" cy="3733800"/>
          </a:xfrm>
        </p:spPr>
        <p:txBody>
          <a:bodyPr/>
          <a:lstStyle/>
          <a:p>
            <a:r>
              <a:rPr lang="en-US" dirty="0"/>
              <a:t>In a recent combined EI/WECC case with about 11,000 exciters, 320 are modeled with the IEEE T1, 129 with IEEE X1, 147 with the EXDC1, and 162 with the ESDC1A</a:t>
            </a:r>
          </a:p>
          <a:p>
            <a:r>
              <a:rPr lang="en-US" dirty="0"/>
              <a:t>Graph shows K</a:t>
            </a:r>
            <a:r>
              <a:rPr lang="en-US" baseline="-25000" dirty="0"/>
              <a:t>E</a:t>
            </a:r>
            <a:r>
              <a:rPr lang="en-US" dirty="0"/>
              <a:t> value for the IEEE T1 exciters in case; about 1/4 are separately excited (K</a:t>
            </a:r>
            <a:r>
              <a:rPr lang="en-US" baseline="-25000" dirty="0"/>
              <a:t>E</a:t>
            </a:r>
            <a:r>
              <a:rPr lang="en-US" dirty="0"/>
              <a:t> =1, and </a:t>
            </a:r>
            <a:br>
              <a:rPr lang="en-US" dirty="0"/>
            </a:br>
            <a:r>
              <a:rPr lang="en-US" dirty="0"/>
              <a:t>the rest self excited</a:t>
            </a:r>
          </a:p>
          <a:p>
            <a:pPr lvl="1"/>
            <a:r>
              <a:rPr lang="en-US" dirty="0"/>
              <a:t>A value of K</a:t>
            </a:r>
            <a:r>
              <a:rPr lang="en-US" baseline="-25000" dirty="0"/>
              <a:t>E</a:t>
            </a:r>
            <a:r>
              <a:rPr lang="en-US" dirty="0"/>
              <a:t> equal zero </a:t>
            </a:r>
            <a:br>
              <a:rPr lang="en-US" dirty="0"/>
            </a:br>
            <a:r>
              <a:rPr lang="en-US" dirty="0"/>
              <a:t>indicates code should</a:t>
            </a:r>
            <a:br>
              <a:rPr lang="en-US" dirty="0"/>
            </a:br>
            <a:r>
              <a:rPr lang="en-US" dirty="0"/>
              <a:t>set K</a:t>
            </a:r>
            <a:r>
              <a:rPr lang="en-US" baseline="-25000" dirty="0"/>
              <a:t>E</a:t>
            </a:r>
            <a:r>
              <a:rPr lang="en-US" dirty="0"/>
              <a:t> so </a:t>
            </a:r>
            <a:r>
              <a:rPr lang="en-US" dirty="0" err="1"/>
              <a:t>V</a:t>
            </a:r>
            <a:r>
              <a:rPr lang="en-US" baseline="-25000" dirty="0" err="1"/>
              <a:t>r</a:t>
            </a:r>
            <a:r>
              <a:rPr lang="en-US" dirty="0"/>
              <a:t> initializes</a:t>
            </a:r>
            <a:br>
              <a:rPr lang="en-US" dirty="0"/>
            </a:br>
            <a:r>
              <a:rPr lang="en-US" dirty="0"/>
              <a:t>to zero; this is used to mimic</a:t>
            </a:r>
            <a:br>
              <a:rPr lang="en-US" dirty="0"/>
            </a:br>
            <a:r>
              <a:rPr lang="en-US" dirty="0"/>
              <a:t>the operator action of trimming </a:t>
            </a:r>
            <a:br>
              <a:rPr lang="en-US" dirty="0"/>
            </a:br>
            <a:r>
              <a:rPr lang="en-US" dirty="0"/>
              <a:t>this value</a:t>
            </a:r>
          </a:p>
          <a:p>
            <a:endParaRPr lang="en-US" dirty="0"/>
          </a:p>
        </p:txBody>
      </p:sp>
      <p:sp>
        <p:nvSpPr>
          <p:cNvPr id="5" name="Slide Number Placeholder 1">
            <a:extLst>
              <a:ext uri="{FF2B5EF4-FFF2-40B4-BE49-F238E27FC236}">
                <a16:creationId xmlns:a16="http://schemas.microsoft.com/office/drawing/2014/main" id="{E609A430-F9B9-4ABC-EC9F-B19B4A520BF6}"/>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41</a:t>
            </a:fld>
            <a:endParaRPr lang="en-US" altLang="en-US" sz="2000" dirty="0">
              <a:solidFill>
                <a:srgbClr val="1E0000"/>
              </a:solidFill>
            </a:endParaRPr>
          </a:p>
        </p:txBody>
      </p:sp>
      <p:pic>
        <p:nvPicPr>
          <p:cNvPr id="7" name="Picture 6">
            <a:extLst>
              <a:ext uri="{FF2B5EF4-FFF2-40B4-BE49-F238E27FC236}">
                <a16:creationId xmlns:a16="http://schemas.microsoft.com/office/drawing/2014/main" id="{3C2F486A-B841-1187-92A3-9EBD485390DA}"/>
              </a:ext>
            </a:extLst>
          </p:cNvPr>
          <p:cNvPicPr>
            <a:picLocks noChangeAspect="1"/>
          </p:cNvPicPr>
          <p:nvPr/>
        </p:nvPicPr>
        <p:blipFill>
          <a:blip r:embed="rId2"/>
          <a:stretch>
            <a:fillRect/>
          </a:stretch>
        </p:blipFill>
        <p:spPr>
          <a:xfrm>
            <a:off x="6126079" y="3187669"/>
            <a:ext cx="5293640" cy="3365531"/>
          </a:xfrm>
          <a:prstGeom prst="rect">
            <a:avLst/>
          </a:prstGeom>
        </p:spPr>
      </p:pic>
    </p:spTree>
    <p:extLst>
      <p:ext uri="{BB962C8B-B14F-4D97-AF65-F5344CB8AC3E}">
        <p14:creationId xmlns:p14="http://schemas.microsoft.com/office/powerpoint/2010/main" val="3877996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DC2 Exciters</a:t>
            </a:r>
          </a:p>
        </p:txBody>
      </p:sp>
      <p:sp>
        <p:nvSpPr>
          <p:cNvPr id="3" name="Content Placeholder 2"/>
          <p:cNvSpPr>
            <a:spLocks noGrp="1"/>
          </p:cNvSpPr>
          <p:nvPr>
            <p:ph idx="1"/>
          </p:nvPr>
        </p:nvSpPr>
        <p:spPr>
          <a:xfrm>
            <a:off x="457200" y="1280160"/>
            <a:ext cx="9906000" cy="1082040"/>
          </a:xfrm>
        </p:spPr>
        <p:txBody>
          <a:bodyPr/>
          <a:lstStyle/>
          <a:p>
            <a:r>
              <a:rPr lang="en-US" dirty="0"/>
              <a:t>Other dc exciters exist, such as the EXDC2, which is quite similar to the EXDC1</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747" t="31330" r="8182" b="18670"/>
          <a:stretch/>
        </p:blipFill>
        <p:spPr bwMode="auto">
          <a:xfrm>
            <a:off x="609600" y="2263170"/>
            <a:ext cx="5791200" cy="3366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81000" y="5968425"/>
            <a:ext cx="9906000" cy="584775"/>
          </a:xfrm>
          <a:prstGeom prst="rect">
            <a:avLst/>
          </a:prstGeom>
          <a:noFill/>
        </p:spPr>
        <p:txBody>
          <a:bodyPr wrap="square" rtlCol="0">
            <a:spAutoFit/>
          </a:bodyPr>
          <a:lstStyle/>
          <a:p>
            <a:r>
              <a:rPr lang="en-US" sz="1600" dirty="0">
                <a:solidFill>
                  <a:srgbClr val="1E0000"/>
                </a:solidFill>
              </a:rPr>
              <a:t>Image Source: Fig 4 of "Excitation System Models for Power Stability Studies," </a:t>
            </a:r>
            <a:r>
              <a:rPr lang="en-US" sz="1600" i="1" dirty="0">
                <a:solidFill>
                  <a:srgbClr val="1E0000"/>
                </a:solidFill>
              </a:rPr>
              <a:t>IEEE Trans. Power App. and Syst</a:t>
            </a:r>
            <a:r>
              <a:rPr lang="en-US" sz="1600" dirty="0">
                <a:solidFill>
                  <a:srgbClr val="1E0000"/>
                </a:solidFill>
              </a:rPr>
              <a:t>., vol. PAS-100, pp. 494-509, February 1981</a:t>
            </a:r>
          </a:p>
        </p:txBody>
      </p:sp>
      <p:sp>
        <p:nvSpPr>
          <p:cNvPr id="6" name="TextBox 5"/>
          <p:cNvSpPr txBox="1"/>
          <p:nvPr/>
        </p:nvSpPr>
        <p:spPr>
          <a:xfrm>
            <a:off x="6705600" y="3048000"/>
            <a:ext cx="2743200" cy="1200329"/>
          </a:xfrm>
          <a:prstGeom prst="rect">
            <a:avLst/>
          </a:prstGeom>
          <a:solidFill>
            <a:schemeClr val="accent3">
              <a:lumMod val="95000"/>
            </a:schemeClr>
          </a:solidFill>
        </p:spPr>
        <p:txBody>
          <a:bodyPr wrap="square" rtlCol="0">
            <a:spAutoFit/>
          </a:bodyPr>
          <a:lstStyle/>
          <a:p>
            <a:r>
              <a:rPr lang="en-US" sz="2400" dirty="0" err="1">
                <a:solidFill>
                  <a:srgbClr val="1E0000"/>
                </a:solidFill>
              </a:rPr>
              <a:t>Vr</a:t>
            </a:r>
            <a:r>
              <a:rPr lang="en-US" sz="2400" dirty="0">
                <a:solidFill>
                  <a:srgbClr val="1E0000"/>
                </a:solidFill>
              </a:rPr>
              <a:t> limits are </a:t>
            </a:r>
            <a:br>
              <a:rPr lang="en-US" sz="2400" dirty="0">
                <a:solidFill>
                  <a:srgbClr val="1E0000"/>
                </a:solidFill>
              </a:rPr>
            </a:br>
            <a:r>
              <a:rPr lang="en-US" sz="2400" dirty="0">
                <a:solidFill>
                  <a:srgbClr val="1E0000"/>
                </a:solidFill>
              </a:rPr>
              <a:t>multiplied by the terminal voltage</a:t>
            </a:r>
          </a:p>
        </p:txBody>
      </p:sp>
      <p:sp>
        <p:nvSpPr>
          <p:cNvPr id="12" name="Slide Number Placeholder 1">
            <a:extLst>
              <a:ext uri="{FF2B5EF4-FFF2-40B4-BE49-F238E27FC236}">
                <a16:creationId xmlns:a16="http://schemas.microsoft.com/office/drawing/2014/main" id="{DBAD5B0F-771F-3A44-A623-11EF634BA4FC}"/>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42</a:t>
            </a:fld>
            <a:endParaRPr lang="en-US" altLang="en-US" sz="2000" dirty="0">
              <a:solidFill>
                <a:srgbClr val="1E0000"/>
              </a:solidFill>
            </a:endParaRPr>
          </a:p>
        </p:txBody>
      </p:sp>
    </p:spTree>
    <p:extLst>
      <p:ext uri="{BB962C8B-B14F-4D97-AF65-F5344CB8AC3E}">
        <p14:creationId xmlns:p14="http://schemas.microsoft.com/office/powerpoint/2010/main" val="2436317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ESDC4B</a:t>
            </a:r>
          </a:p>
        </p:txBody>
      </p:sp>
      <p:sp>
        <p:nvSpPr>
          <p:cNvPr id="3" name="Content Placeholder 2"/>
          <p:cNvSpPr>
            <a:spLocks noGrp="1"/>
          </p:cNvSpPr>
          <p:nvPr>
            <p:ph idx="1"/>
          </p:nvPr>
        </p:nvSpPr>
        <p:spPr>
          <a:xfrm>
            <a:off x="457200" y="1280160"/>
            <a:ext cx="8625840" cy="1005840"/>
          </a:xfrm>
        </p:spPr>
        <p:txBody>
          <a:bodyPr/>
          <a:lstStyle/>
          <a:p>
            <a:r>
              <a:rPr lang="en-US" dirty="0"/>
              <a:t>A newer dc model introduced in 421.5-2005 in which a PID controller is added; might represent a retrofit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6426926" cy="3940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143000" y="6185032"/>
            <a:ext cx="4065537" cy="338554"/>
          </a:xfrm>
          <a:prstGeom prst="rect">
            <a:avLst/>
          </a:prstGeom>
          <a:noFill/>
        </p:spPr>
        <p:txBody>
          <a:bodyPr wrap="square" rtlCol="0">
            <a:spAutoFit/>
          </a:bodyPr>
          <a:lstStyle/>
          <a:p>
            <a:r>
              <a:rPr lang="en-US" sz="1600" dirty="0">
                <a:solidFill>
                  <a:srgbClr val="1E0000"/>
                </a:solidFill>
              </a:rPr>
              <a:t>Image Source: Fig 5-4 of IEEE Std 421.5-2005</a:t>
            </a:r>
          </a:p>
        </p:txBody>
      </p:sp>
      <p:sp>
        <p:nvSpPr>
          <p:cNvPr id="7" name="Slide Number Placeholder 1">
            <a:extLst>
              <a:ext uri="{FF2B5EF4-FFF2-40B4-BE49-F238E27FC236}">
                <a16:creationId xmlns:a16="http://schemas.microsoft.com/office/drawing/2014/main" id="{7347BB03-E624-056E-52CA-C7827C294A84}"/>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43</a:t>
            </a:fld>
            <a:endParaRPr lang="en-US" altLang="en-US" sz="2000" dirty="0">
              <a:solidFill>
                <a:srgbClr val="1E0000"/>
              </a:solidFill>
            </a:endParaRPr>
          </a:p>
        </p:txBody>
      </p:sp>
    </p:spTree>
    <p:extLst>
      <p:ext uri="{BB962C8B-B14F-4D97-AF65-F5344CB8AC3E}">
        <p14:creationId xmlns:p14="http://schemas.microsoft.com/office/powerpoint/2010/main" val="4122671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 Exciters</a:t>
            </a:r>
          </a:p>
        </p:txBody>
      </p:sp>
      <p:sp>
        <p:nvSpPr>
          <p:cNvPr id="3" name="Content Placeholder 2"/>
          <p:cNvSpPr>
            <a:spLocks noGrp="1"/>
          </p:cNvSpPr>
          <p:nvPr>
            <p:ph idx="1"/>
          </p:nvPr>
        </p:nvSpPr>
        <p:spPr>
          <a:xfrm>
            <a:off x="457200" y="1280160"/>
            <a:ext cx="10591800" cy="3733800"/>
          </a:xfrm>
        </p:spPr>
        <p:txBody>
          <a:bodyPr/>
          <a:lstStyle/>
          <a:p>
            <a:r>
              <a:rPr lang="en-US" dirty="0"/>
              <a:t>Almost all new exciters use an ac source with an associated rectifier (either from a machine or static)</a:t>
            </a:r>
          </a:p>
          <a:p>
            <a:r>
              <a:rPr lang="en-US" dirty="0"/>
              <a:t>AC exciters use an ac generator and either stationary or rotating rectifiers to produce the field current</a:t>
            </a:r>
          </a:p>
          <a:p>
            <a:pPr lvl="1"/>
            <a:r>
              <a:rPr lang="en-US" dirty="0"/>
              <a:t>In stationary systems the field current is provided through slip rings</a:t>
            </a:r>
          </a:p>
          <a:p>
            <a:pPr lvl="1"/>
            <a:r>
              <a:rPr lang="en-US" dirty="0"/>
              <a:t>In rotating systems since the rectifier is rotating there is no need for slip rings to provide the field current</a:t>
            </a:r>
          </a:p>
          <a:p>
            <a:pPr lvl="1"/>
            <a:r>
              <a:rPr lang="en-US" dirty="0"/>
              <a:t>Brushless systems avoid the anticipated problem of supplying high field current through brushes, but these problems have not really developed </a:t>
            </a:r>
          </a:p>
          <a:p>
            <a:endParaRPr lang="en-US" dirty="0"/>
          </a:p>
        </p:txBody>
      </p:sp>
      <p:sp>
        <p:nvSpPr>
          <p:cNvPr id="5" name="Slide Number Placeholder 1">
            <a:extLst>
              <a:ext uri="{FF2B5EF4-FFF2-40B4-BE49-F238E27FC236}">
                <a16:creationId xmlns:a16="http://schemas.microsoft.com/office/drawing/2014/main" id="{0A4AE01B-B73A-0B94-A452-5CAA6450E3DA}"/>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44</a:t>
            </a:fld>
            <a:endParaRPr lang="en-US" altLang="en-US" sz="2000" dirty="0">
              <a:solidFill>
                <a:srgbClr val="1E0000"/>
              </a:solidFill>
            </a:endParaRPr>
          </a:p>
        </p:txBody>
      </p:sp>
    </p:spTree>
    <p:extLst>
      <p:ext uri="{BB962C8B-B14F-4D97-AF65-F5344CB8AC3E}">
        <p14:creationId xmlns:p14="http://schemas.microsoft.com/office/powerpoint/2010/main" val="11890158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 Exciter Modeling</a:t>
            </a:r>
          </a:p>
        </p:txBody>
      </p:sp>
      <p:sp>
        <p:nvSpPr>
          <p:cNvPr id="3" name="Content Placeholder 2"/>
          <p:cNvSpPr>
            <a:spLocks noGrp="1"/>
          </p:cNvSpPr>
          <p:nvPr>
            <p:ph idx="1"/>
          </p:nvPr>
        </p:nvSpPr>
        <p:spPr>
          <a:xfrm>
            <a:off x="457200" y="1280160"/>
            <a:ext cx="8001000" cy="548640"/>
          </a:xfrm>
        </p:spPr>
        <p:txBody>
          <a:bodyPr/>
          <a:lstStyle/>
          <a:p>
            <a:pPr marL="457200" lvl="1" indent="-457200">
              <a:buSzPct val="100000"/>
              <a:buFont typeface="Arial" panose="020B0604020202020204" pitchFamily="34" charset="0"/>
              <a:buChar char="•"/>
            </a:pPr>
            <a:r>
              <a:rPr lang="en-US" dirty="0"/>
              <a:t>Originally represented by IEEE T2 shown below</a:t>
            </a:r>
          </a:p>
          <a:p>
            <a:endParaRPr lang="en-US" dirty="0"/>
          </a:p>
        </p:txBody>
      </p:sp>
      <p:sp>
        <p:nvSpPr>
          <p:cNvPr id="4" name="TextBox 3"/>
          <p:cNvSpPr txBox="1"/>
          <p:nvPr/>
        </p:nvSpPr>
        <p:spPr>
          <a:xfrm>
            <a:off x="381000" y="6032212"/>
            <a:ext cx="9372600" cy="584775"/>
          </a:xfrm>
          <a:prstGeom prst="rect">
            <a:avLst/>
          </a:prstGeom>
          <a:noFill/>
        </p:spPr>
        <p:txBody>
          <a:bodyPr wrap="square" rtlCol="0">
            <a:spAutoFit/>
          </a:bodyPr>
          <a:lstStyle/>
          <a:p>
            <a:r>
              <a:rPr lang="en-US" sz="1600" dirty="0">
                <a:solidFill>
                  <a:srgbClr val="1E0000"/>
                </a:solidFill>
              </a:rPr>
              <a:t>Image Source: Fig 2 of "Computer Representation of Excitation Systems," </a:t>
            </a:r>
            <a:r>
              <a:rPr lang="en-US" sz="1600" i="1" dirty="0">
                <a:solidFill>
                  <a:srgbClr val="1E0000"/>
                </a:solidFill>
              </a:rPr>
              <a:t>IEEE Trans. Power App. and Syst</a:t>
            </a:r>
            <a:r>
              <a:rPr lang="en-US" sz="1600" dirty="0">
                <a:solidFill>
                  <a:srgbClr val="1E0000"/>
                </a:solidFill>
              </a:rPr>
              <a:t>., vol. PAS-87, pp. 1460-1464, June 1968</a:t>
            </a:r>
          </a:p>
        </p:txBody>
      </p:sp>
      <p:pic>
        <p:nvPicPr>
          <p:cNvPr id="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043" t="38333" r="2610" b="11667"/>
          <a:stretch/>
        </p:blipFill>
        <p:spPr bwMode="auto">
          <a:xfrm>
            <a:off x="533399" y="1965960"/>
            <a:ext cx="7143293" cy="2834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77200" y="1965960"/>
            <a:ext cx="3200400" cy="1938992"/>
          </a:xfrm>
          <a:prstGeom prst="rect">
            <a:avLst/>
          </a:prstGeom>
          <a:solidFill>
            <a:schemeClr val="accent3">
              <a:lumMod val="95000"/>
            </a:schemeClr>
          </a:solidFill>
        </p:spPr>
        <p:txBody>
          <a:bodyPr wrap="square" rtlCol="0">
            <a:spAutoFit/>
          </a:bodyPr>
          <a:lstStyle/>
          <a:p>
            <a:r>
              <a:rPr lang="en-US" sz="2400" dirty="0">
                <a:solidFill>
                  <a:srgbClr val="1E0000"/>
                </a:solidFill>
              </a:rPr>
              <a:t>Exciter model is quite</a:t>
            </a:r>
            <a:br>
              <a:rPr lang="en-US" sz="2400" dirty="0">
                <a:solidFill>
                  <a:srgbClr val="1E0000"/>
                </a:solidFill>
              </a:rPr>
            </a:br>
            <a:r>
              <a:rPr lang="en-US" sz="2400" dirty="0">
                <a:solidFill>
                  <a:srgbClr val="1E0000"/>
                </a:solidFill>
              </a:rPr>
              <a:t>similar to IEEE T1; in the EI/WECC case there are 105 IEEE T2 exciters (about 1%)</a:t>
            </a:r>
          </a:p>
        </p:txBody>
      </p:sp>
      <p:sp>
        <p:nvSpPr>
          <p:cNvPr id="8" name="Slide Number Placeholder 1">
            <a:extLst>
              <a:ext uri="{FF2B5EF4-FFF2-40B4-BE49-F238E27FC236}">
                <a16:creationId xmlns:a16="http://schemas.microsoft.com/office/drawing/2014/main" id="{1949C83B-3668-C1DF-EA19-3339E05E391E}"/>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45</a:t>
            </a:fld>
            <a:endParaRPr lang="en-US" altLang="en-US" sz="2000" dirty="0">
              <a:solidFill>
                <a:srgbClr val="1E0000"/>
              </a:solidFill>
            </a:endParaRPr>
          </a:p>
        </p:txBody>
      </p:sp>
    </p:spTree>
    <p:extLst>
      <p:ext uri="{BB962C8B-B14F-4D97-AF65-F5344CB8AC3E}">
        <p14:creationId xmlns:p14="http://schemas.microsoft.com/office/powerpoint/2010/main" val="28494715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EXAC1 Exciter</a:t>
            </a:r>
          </a:p>
        </p:txBody>
      </p:sp>
      <p:sp>
        <p:nvSpPr>
          <p:cNvPr id="3" name="Content Placeholder 2"/>
          <p:cNvSpPr>
            <a:spLocks noGrp="1"/>
          </p:cNvSpPr>
          <p:nvPr>
            <p:ph idx="1"/>
          </p:nvPr>
        </p:nvSpPr>
        <p:spPr>
          <a:xfrm>
            <a:off x="457200" y="1280160"/>
            <a:ext cx="11125200" cy="1463040"/>
          </a:xfrm>
        </p:spPr>
        <p:txBody>
          <a:bodyPr/>
          <a:lstStyle/>
          <a:p>
            <a:r>
              <a:rPr lang="en-US" dirty="0"/>
              <a:t>The F</a:t>
            </a:r>
            <a:r>
              <a:rPr lang="en-US" baseline="-25000" dirty="0"/>
              <a:t>EX</a:t>
            </a:r>
            <a:r>
              <a:rPr lang="en-US" dirty="0"/>
              <a:t> function represent the rectifier regulation, which results in a decrease in output voltage as the field current is increased</a:t>
            </a:r>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482" t="17505" r="10185" b="39165"/>
          <a:stretch/>
        </p:blipFill>
        <p:spPr bwMode="auto">
          <a:xfrm>
            <a:off x="762000" y="2285999"/>
            <a:ext cx="7543800" cy="3064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6064119"/>
            <a:ext cx="9829800" cy="584775"/>
          </a:xfrm>
          <a:prstGeom prst="rect">
            <a:avLst/>
          </a:prstGeom>
          <a:noFill/>
        </p:spPr>
        <p:txBody>
          <a:bodyPr wrap="square" rtlCol="0">
            <a:spAutoFit/>
          </a:bodyPr>
          <a:lstStyle/>
          <a:p>
            <a:r>
              <a:rPr lang="en-US" sz="1600" dirty="0">
                <a:solidFill>
                  <a:srgbClr val="1E0000"/>
                </a:solidFill>
              </a:rPr>
              <a:t>Image Source: Fig 6 of "Excitation System Models for Power Stability Studies," </a:t>
            </a:r>
            <a:r>
              <a:rPr lang="en-US" sz="1600" i="1" dirty="0">
                <a:solidFill>
                  <a:srgbClr val="1E0000"/>
                </a:solidFill>
              </a:rPr>
              <a:t>IEEE Trans. Power App. and Syst</a:t>
            </a:r>
            <a:r>
              <a:rPr lang="en-US" sz="1600" dirty="0">
                <a:solidFill>
                  <a:srgbClr val="1E0000"/>
                </a:solidFill>
              </a:rPr>
              <a:t>., vol. PAS-100, pp. 494-509, February 1981</a:t>
            </a:r>
          </a:p>
        </p:txBody>
      </p:sp>
      <p:sp>
        <p:nvSpPr>
          <p:cNvPr id="6" name="TextBox 5"/>
          <p:cNvSpPr txBox="1"/>
          <p:nvPr/>
        </p:nvSpPr>
        <p:spPr>
          <a:xfrm>
            <a:off x="2209800" y="5410200"/>
            <a:ext cx="5237331" cy="461665"/>
          </a:xfrm>
          <a:prstGeom prst="rect">
            <a:avLst/>
          </a:prstGeom>
          <a:solidFill>
            <a:schemeClr val="accent3">
              <a:lumMod val="95000"/>
            </a:schemeClr>
          </a:solidFill>
        </p:spPr>
        <p:txBody>
          <a:bodyPr wrap="square" rtlCol="0">
            <a:spAutoFit/>
          </a:bodyPr>
          <a:lstStyle/>
          <a:p>
            <a:r>
              <a:rPr lang="en-US" sz="2400" dirty="0">
                <a:solidFill>
                  <a:srgbClr val="1E0000"/>
                </a:solidFill>
              </a:rPr>
              <a:t>K</a:t>
            </a:r>
            <a:r>
              <a:rPr lang="en-US" sz="2400" baseline="-25000" dirty="0">
                <a:solidFill>
                  <a:srgbClr val="1E0000"/>
                </a:solidFill>
              </a:rPr>
              <a:t>D</a:t>
            </a:r>
            <a:r>
              <a:rPr lang="en-US" sz="2400" dirty="0">
                <a:solidFill>
                  <a:srgbClr val="1E0000"/>
                </a:solidFill>
              </a:rPr>
              <a:t> models the exciter machine reactance</a:t>
            </a:r>
          </a:p>
        </p:txBody>
      </p:sp>
      <p:sp>
        <p:nvSpPr>
          <p:cNvPr id="7" name="TextBox 6"/>
          <p:cNvSpPr txBox="1"/>
          <p:nvPr/>
        </p:nvSpPr>
        <p:spPr>
          <a:xfrm>
            <a:off x="9090384" y="2664857"/>
            <a:ext cx="2644416" cy="1200329"/>
          </a:xfrm>
          <a:prstGeom prst="rect">
            <a:avLst/>
          </a:prstGeom>
          <a:solidFill>
            <a:schemeClr val="accent3">
              <a:lumMod val="95000"/>
            </a:schemeClr>
          </a:solidFill>
        </p:spPr>
        <p:txBody>
          <a:bodyPr wrap="square" rtlCol="0">
            <a:spAutoFit/>
          </a:bodyPr>
          <a:lstStyle/>
          <a:p>
            <a:r>
              <a:rPr lang="en-US" sz="2400" dirty="0">
                <a:solidFill>
                  <a:srgbClr val="1E0000"/>
                </a:solidFill>
              </a:rPr>
              <a:t>About 1% of the EI/WECC exciters</a:t>
            </a:r>
            <a:br>
              <a:rPr lang="en-US" sz="2400" dirty="0">
                <a:solidFill>
                  <a:srgbClr val="1E0000"/>
                </a:solidFill>
              </a:rPr>
            </a:br>
            <a:r>
              <a:rPr lang="en-US" sz="2400" dirty="0">
                <a:solidFill>
                  <a:srgbClr val="1E0000"/>
                </a:solidFill>
              </a:rPr>
              <a:t>are EXAC1</a:t>
            </a:r>
          </a:p>
        </p:txBody>
      </p:sp>
      <p:sp>
        <p:nvSpPr>
          <p:cNvPr id="9" name="Slide Number Placeholder 1">
            <a:extLst>
              <a:ext uri="{FF2B5EF4-FFF2-40B4-BE49-F238E27FC236}">
                <a16:creationId xmlns:a16="http://schemas.microsoft.com/office/drawing/2014/main" id="{2D6B4F87-B008-C6A7-0846-02C540E89BA7}"/>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46</a:t>
            </a:fld>
            <a:endParaRPr lang="en-US" altLang="en-US" sz="2000" dirty="0">
              <a:solidFill>
                <a:srgbClr val="1E0000"/>
              </a:solidFill>
            </a:endParaRPr>
          </a:p>
        </p:txBody>
      </p:sp>
    </p:spTree>
    <p:extLst>
      <p:ext uri="{BB962C8B-B14F-4D97-AF65-F5344CB8AC3E}">
        <p14:creationId xmlns:p14="http://schemas.microsoft.com/office/powerpoint/2010/main" val="1242272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EXAC1 Rectifier Regulation</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183" t="30840" r="8160" b="32495"/>
          <a:stretch/>
        </p:blipFill>
        <p:spPr bwMode="auto">
          <a:xfrm>
            <a:off x="609600" y="1329254"/>
            <a:ext cx="4297680" cy="4297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685" t="76530" r="23024" b="7897"/>
          <a:stretch/>
        </p:blipFill>
        <p:spPr bwMode="auto">
          <a:xfrm>
            <a:off x="6008152" y="1371600"/>
            <a:ext cx="4037857" cy="1737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33400" y="5925637"/>
            <a:ext cx="10363200" cy="584775"/>
          </a:xfrm>
          <a:prstGeom prst="rect">
            <a:avLst/>
          </a:prstGeom>
          <a:noFill/>
        </p:spPr>
        <p:txBody>
          <a:bodyPr wrap="square" rtlCol="0">
            <a:spAutoFit/>
          </a:bodyPr>
          <a:lstStyle/>
          <a:p>
            <a:r>
              <a:rPr lang="en-US" sz="1600" dirty="0">
                <a:solidFill>
                  <a:srgbClr val="1E0000"/>
                </a:solidFill>
              </a:rPr>
              <a:t>Image Source: Figures E.1 and E.2 of "Excitation System Models for Power Stability Studies," </a:t>
            </a:r>
            <a:r>
              <a:rPr lang="en-US" sz="1600" i="1" dirty="0">
                <a:solidFill>
                  <a:srgbClr val="1E0000"/>
                </a:solidFill>
              </a:rPr>
              <a:t>IEEE Trans. Power App. and Syst.</a:t>
            </a:r>
            <a:r>
              <a:rPr lang="en-US" sz="1600" dirty="0">
                <a:solidFill>
                  <a:srgbClr val="1E0000"/>
                </a:solidFill>
              </a:rPr>
              <a:t>, vol. PAS-100, pp. 494-509, February 1981</a:t>
            </a:r>
          </a:p>
        </p:txBody>
      </p:sp>
      <p:sp>
        <p:nvSpPr>
          <p:cNvPr id="7" name="TextBox 6"/>
          <p:cNvSpPr txBox="1"/>
          <p:nvPr/>
        </p:nvSpPr>
        <p:spPr>
          <a:xfrm>
            <a:off x="6629400" y="4191000"/>
            <a:ext cx="3657600" cy="830997"/>
          </a:xfrm>
          <a:prstGeom prst="rect">
            <a:avLst/>
          </a:prstGeom>
          <a:solidFill>
            <a:schemeClr val="accent3">
              <a:lumMod val="95000"/>
            </a:schemeClr>
          </a:solidFill>
        </p:spPr>
        <p:txBody>
          <a:bodyPr wrap="square" rtlCol="0">
            <a:spAutoFit/>
          </a:bodyPr>
          <a:lstStyle/>
          <a:p>
            <a:r>
              <a:rPr lang="en-US" sz="2400" dirty="0">
                <a:solidFill>
                  <a:srgbClr val="1E0000"/>
                </a:solidFill>
              </a:rPr>
              <a:t>There are about 6 or 7 main types  of ac exciter models</a:t>
            </a:r>
          </a:p>
        </p:txBody>
      </p:sp>
      <p:sp>
        <p:nvSpPr>
          <p:cNvPr id="8" name="TextBox 7"/>
          <p:cNvSpPr txBox="1"/>
          <p:nvPr/>
        </p:nvSpPr>
        <p:spPr>
          <a:xfrm>
            <a:off x="6553201" y="3200401"/>
            <a:ext cx="2820003" cy="830997"/>
          </a:xfrm>
          <a:prstGeom prst="rect">
            <a:avLst/>
          </a:prstGeom>
          <a:solidFill>
            <a:schemeClr val="accent3">
              <a:lumMod val="95000"/>
            </a:schemeClr>
          </a:solidFill>
        </p:spPr>
        <p:txBody>
          <a:bodyPr wrap="square" rtlCol="0">
            <a:spAutoFit/>
          </a:bodyPr>
          <a:lstStyle/>
          <a:p>
            <a:r>
              <a:rPr lang="en-US" sz="2400" dirty="0">
                <a:solidFill>
                  <a:srgbClr val="1E0000"/>
                </a:solidFill>
              </a:rPr>
              <a:t>Kc represents the </a:t>
            </a:r>
            <a:br>
              <a:rPr lang="en-US" sz="2400" dirty="0">
                <a:solidFill>
                  <a:srgbClr val="1E0000"/>
                </a:solidFill>
              </a:rPr>
            </a:br>
            <a:r>
              <a:rPr lang="en-US" sz="2400" dirty="0">
                <a:solidFill>
                  <a:srgbClr val="1E0000"/>
                </a:solidFill>
              </a:rPr>
              <a:t>commuting reactance</a:t>
            </a:r>
          </a:p>
        </p:txBody>
      </p:sp>
      <p:sp>
        <p:nvSpPr>
          <p:cNvPr id="3" name="Slide Number Placeholder 1">
            <a:extLst>
              <a:ext uri="{FF2B5EF4-FFF2-40B4-BE49-F238E27FC236}">
                <a16:creationId xmlns:a16="http://schemas.microsoft.com/office/drawing/2014/main" id="{F0FE2D8B-1093-8317-30C8-DC7325172AEC}"/>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47</a:t>
            </a:fld>
            <a:endParaRPr lang="en-US" altLang="en-US" sz="2000" dirty="0">
              <a:solidFill>
                <a:srgbClr val="1E0000"/>
              </a:solidFill>
            </a:endParaRPr>
          </a:p>
        </p:txBody>
      </p:sp>
    </p:spTree>
    <p:extLst>
      <p:ext uri="{BB962C8B-B14F-4D97-AF65-F5344CB8AC3E}">
        <p14:creationId xmlns:p14="http://schemas.microsoft.com/office/powerpoint/2010/main" val="3599848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State Determination, EXAC1</a:t>
            </a:r>
          </a:p>
        </p:txBody>
      </p:sp>
      <p:sp>
        <p:nvSpPr>
          <p:cNvPr id="3" name="Content Placeholder 2"/>
          <p:cNvSpPr>
            <a:spLocks noGrp="1"/>
          </p:cNvSpPr>
          <p:nvPr>
            <p:ph idx="1"/>
          </p:nvPr>
        </p:nvSpPr>
        <p:spPr/>
        <p:txBody>
          <a:bodyPr/>
          <a:lstStyle/>
          <a:p>
            <a:r>
              <a:rPr lang="en-US" dirty="0"/>
              <a:t>To get initial states </a:t>
            </a:r>
            <a:r>
              <a:rPr lang="en-US" dirty="0" err="1"/>
              <a:t>E</a:t>
            </a:r>
            <a:r>
              <a:rPr lang="en-US" baseline="-25000" dirty="0" err="1"/>
              <a:t>fd</a:t>
            </a:r>
            <a:r>
              <a:rPr lang="en-US" dirty="0"/>
              <a:t> </a:t>
            </a:r>
            <a:br>
              <a:rPr lang="en-US" dirty="0"/>
            </a:br>
            <a:r>
              <a:rPr lang="en-US" dirty="0"/>
              <a:t>and </a:t>
            </a:r>
            <a:r>
              <a:rPr lang="en-US" dirty="0" err="1"/>
              <a:t>I</a:t>
            </a:r>
            <a:r>
              <a:rPr lang="en-US" baseline="-25000" dirty="0" err="1"/>
              <a:t>fd</a:t>
            </a:r>
            <a:r>
              <a:rPr lang="en-US" dirty="0"/>
              <a:t> would be known </a:t>
            </a:r>
            <a:br>
              <a:rPr lang="en-US" dirty="0"/>
            </a:br>
            <a:r>
              <a:rPr lang="en-US" dirty="0"/>
              <a:t>and equal</a:t>
            </a:r>
          </a:p>
          <a:p>
            <a:r>
              <a:rPr lang="en-US" dirty="0"/>
              <a:t>Solve </a:t>
            </a:r>
            <a:r>
              <a:rPr lang="en-US" dirty="0" err="1"/>
              <a:t>V</a:t>
            </a:r>
            <a:r>
              <a:rPr lang="en-US" baseline="-25000" dirty="0" err="1"/>
              <a:t>e</a:t>
            </a:r>
            <a:r>
              <a:rPr lang="en-US" dirty="0"/>
              <a:t>*</a:t>
            </a:r>
            <a:r>
              <a:rPr lang="en-US" dirty="0" err="1"/>
              <a:t>F</a:t>
            </a:r>
            <a:r>
              <a:rPr lang="en-US" baseline="-25000" dirty="0" err="1"/>
              <a:t>ex</a:t>
            </a:r>
            <a:r>
              <a:rPr lang="en-US" dirty="0"/>
              <a:t>(</a:t>
            </a:r>
            <a:r>
              <a:rPr lang="en-US" dirty="0" err="1"/>
              <a:t>I</a:t>
            </a:r>
            <a:r>
              <a:rPr lang="en-US" baseline="-25000" dirty="0" err="1"/>
              <a:t>fd</a:t>
            </a:r>
            <a:r>
              <a:rPr lang="en-US" dirty="0" err="1"/>
              <a:t>,V</a:t>
            </a:r>
            <a:r>
              <a:rPr lang="en-US" baseline="-25000" dirty="0" err="1"/>
              <a:t>e</a:t>
            </a:r>
            <a:r>
              <a:rPr lang="en-US" dirty="0"/>
              <a:t>) = </a:t>
            </a:r>
            <a:r>
              <a:rPr lang="en-US" dirty="0" err="1"/>
              <a:t>E</a:t>
            </a:r>
            <a:r>
              <a:rPr lang="en-US" baseline="-25000" dirty="0" err="1"/>
              <a:t>fd</a:t>
            </a:r>
            <a:endParaRPr lang="en-US" baseline="-25000" dirty="0"/>
          </a:p>
          <a:p>
            <a:pPr lvl="1"/>
            <a:r>
              <a:rPr lang="en-US" dirty="0"/>
              <a:t>Easy if Kc=0, then In=0 and </a:t>
            </a:r>
            <a:r>
              <a:rPr lang="en-US" dirty="0" err="1"/>
              <a:t>F</a:t>
            </a:r>
            <a:r>
              <a:rPr lang="en-US" baseline="-25000" dirty="0" err="1"/>
              <a:t>ex</a:t>
            </a:r>
            <a:r>
              <a:rPr lang="en-US" dirty="0"/>
              <a:t> =1</a:t>
            </a:r>
            <a:endParaRPr lang="en-US" baseline="-25000" dirty="0"/>
          </a:p>
          <a:p>
            <a:pPr lvl="1"/>
            <a:r>
              <a:rPr lang="en-US" dirty="0"/>
              <a:t>Otherwise the F</a:t>
            </a:r>
            <a:r>
              <a:rPr lang="en-US" baseline="-25000" dirty="0"/>
              <a:t>EX</a:t>
            </a:r>
            <a:r>
              <a:rPr lang="en-US" dirty="0"/>
              <a:t> function is represented </a:t>
            </a:r>
            <a:br>
              <a:rPr lang="en-US" dirty="0"/>
            </a:br>
            <a:r>
              <a:rPr lang="en-US" dirty="0"/>
              <a:t>by three piecewise functions; need to figure out the correct segment; for example for Mode 3</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82" t="17505" r="10185" b="39165"/>
          <a:stretch/>
        </p:blipFill>
        <p:spPr bwMode="auto">
          <a:xfrm>
            <a:off x="6172199" y="1284539"/>
            <a:ext cx="5051057" cy="2254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3028675382"/>
              </p:ext>
            </p:extLst>
          </p:nvPr>
        </p:nvGraphicFramePr>
        <p:xfrm>
          <a:off x="2667000" y="4724400"/>
          <a:ext cx="4973046" cy="1520145"/>
        </p:xfrm>
        <a:graphic>
          <a:graphicData uri="http://schemas.openxmlformats.org/presentationml/2006/ole">
            <mc:AlternateContent xmlns:mc="http://schemas.openxmlformats.org/markup-compatibility/2006">
              <mc:Choice xmlns:v="urn:schemas-microsoft-com:vml" Requires="v">
                <p:oleObj name="Equation" r:id="rId3" imgW="2908080" imgH="888840" progId="Equation.DSMT4">
                  <p:embed/>
                </p:oleObj>
              </mc:Choice>
              <mc:Fallback>
                <p:oleObj name="Equation" r:id="rId3" imgW="2908080" imgH="888840" progId="Equation.DSMT4">
                  <p:embed/>
                  <p:pic>
                    <p:nvPicPr>
                      <p:cNvPr id="5" name="Object 4"/>
                      <p:cNvPicPr/>
                      <p:nvPr/>
                    </p:nvPicPr>
                    <p:blipFill>
                      <a:blip r:embed="rId4"/>
                      <a:stretch>
                        <a:fillRect/>
                      </a:stretch>
                    </p:blipFill>
                    <p:spPr>
                      <a:xfrm>
                        <a:off x="2667000" y="4724400"/>
                        <a:ext cx="4973046" cy="1520145"/>
                      </a:xfrm>
                      <a:prstGeom prst="rect">
                        <a:avLst/>
                      </a:prstGeom>
                    </p:spPr>
                  </p:pic>
                </p:oleObj>
              </mc:Fallback>
            </mc:AlternateContent>
          </a:graphicData>
        </a:graphic>
      </p:graphicFrame>
      <p:sp>
        <p:nvSpPr>
          <p:cNvPr id="6" name="TextBox 5"/>
          <p:cNvSpPr txBox="1"/>
          <p:nvPr/>
        </p:nvSpPr>
        <p:spPr>
          <a:xfrm>
            <a:off x="8458200" y="4572000"/>
            <a:ext cx="3200400" cy="1200329"/>
          </a:xfrm>
          <a:prstGeom prst="rect">
            <a:avLst/>
          </a:prstGeom>
          <a:solidFill>
            <a:schemeClr val="accent3">
              <a:lumMod val="95000"/>
            </a:schemeClr>
          </a:solidFill>
        </p:spPr>
        <p:txBody>
          <a:bodyPr wrap="square" rtlCol="0">
            <a:spAutoFit/>
          </a:bodyPr>
          <a:lstStyle/>
          <a:p>
            <a:r>
              <a:rPr lang="en-US" sz="2400" dirty="0">
                <a:solidFill>
                  <a:srgbClr val="1E0000"/>
                </a:solidFill>
              </a:rPr>
              <a:t>Need to check to make sure we are on  this segment</a:t>
            </a:r>
          </a:p>
        </p:txBody>
      </p:sp>
      <p:sp>
        <p:nvSpPr>
          <p:cNvPr id="8" name="Slide Number Placeholder 1">
            <a:extLst>
              <a:ext uri="{FF2B5EF4-FFF2-40B4-BE49-F238E27FC236}">
                <a16:creationId xmlns:a16="http://schemas.microsoft.com/office/drawing/2014/main" id="{0C4F3252-8F77-1CCC-0672-888E238425AF}"/>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48</a:t>
            </a:fld>
            <a:endParaRPr lang="en-US" altLang="en-US" sz="2000" dirty="0">
              <a:solidFill>
                <a:srgbClr val="1E0000"/>
              </a:solidFill>
            </a:endParaRPr>
          </a:p>
        </p:txBody>
      </p:sp>
    </p:spTree>
    <p:extLst>
      <p:ext uri="{BB962C8B-B14F-4D97-AF65-F5344CB8AC3E}">
        <p14:creationId xmlns:p14="http://schemas.microsoft.com/office/powerpoint/2010/main" val="168571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8CE22B46-5C2A-5707-DD12-34AAC4842199}"/>
              </a:ext>
            </a:extLst>
          </p:cNvPr>
          <p:cNvSpPr>
            <a:spLocks noGrp="1" noChangeArrowheads="1"/>
          </p:cNvSpPr>
          <p:nvPr>
            <p:ph type="title"/>
          </p:nvPr>
        </p:nvSpPr>
        <p:spPr/>
        <p:txBody>
          <a:bodyPr/>
          <a:lstStyle/>
          <a:p>
            <a:r>
              <a:rPr lang="en-US" altLang="en-US"/>
              <a:t>First Order Lag Block</a:t>
            </a:r>
          </a:p>
        </p:txBody>
      </p:sp>
      <p:sp>
        <p:nvSpPr>
          <p:cNvPr id="61443" name="Content Placeholder 2">
            <a:extLst>
              <a:ext uri="{FF2B5EF4-FFF2-40B4-BE49-F238E27FC236}">
                <a16:creationId xmlns:a16="http://schemas.microsoft.com/office/drawing/2014/main" id="{901BBA72-E7DB-4A0A-383B-5D82E1375B7F}"/>
              </a:ext>
            </a:extLst>
          </p:cNvPr>
          <p:cNvSpPr>
            <a:spLocks noGrp="1" noChangeArrowheads="1"/>
          </p:cNvSpPr>
          <p:nvPr>
            <p:ph idx="1"/>
          </p:nvPr>
        </p:nvSpPr>
        <p:spPr>
          <a:xfrm>
            <a:off x="457200" y="1279525"/>
            <a:ext cx="11298238" cy="3733800"/>
          </a:xfrm>
        </p:spPr>
        <p:txBody>
          <a:bodyPr/>
          <a:lstStyle/>
          <a:p>
            <a:endParaRPr lang="en-US" altLang="en-US"/>
          </a:p>
          <a:p>
            <a:endParaRPr lang="en-US" altLang="en-US"/>
          </a:p>
          <a:p>
            <a:endParaRPr lang="en-US" altLang="en-US"/>
          </a:p>
          <a:p>
            <a:r>
              <a:rPr lang="en-US" altLang="en-US"/>
              <a:t>Equation with u as an input and y as an output is </a:t>
            </a:r>
            <a:br>
              <a:rPr lang="en-US" altLang="en-US"/>
            </a:br>
            <a:br>
              <a:rPr lang="en-US" altLang="en-US"/>
            </a:br>
            <a:br>
              <a:rPr lang="en-US" altLang="en-US"/>
            </a:br>
            <a:endParaRPr lang="en-US" altLang="en-US"/>
          </a:p>
          <a:p>
            <a:r>
              <a:rPr lang="en-US" altLang="en-US"/>
              <a:t>In steady-state with an initial output of y</a:t>
            </a:r>
            <a:r>
              <a:rPr lang="en-US" altLang="en-US" baseline="-25000"/>
              <a:t>0</a:t>
            </a:r>
            <a:r>
              <a:rPr lang="en-US" altLang="en-US"/>
              <a:t>, the initial state is y</a:t>
            </a:r>
            <a:r>
              <a:rPr lang="en-US" altLang="en-US" baseline="-25000"/>
              <a:t>0 </a:t>
            </a:r>
            <a:r>
              <a:rPr lang="en-US" altLang="en-US"/>
              <a:t>and the initial input is y</a:t>
            </a:r>
            <a:r>
              <a:rPr lang="en-US" altLang="en-US" baseline="-25000"/>
              <a:t>0</a:t>
            </a:r>
            <a:r>
              <a:rPr lang="en-US" altLang="en-US"/>
              <a:t>/K</a:t>
            </a:r>
          </a:p>
          <a:p>
            <a:r>
              <a:rPr lang="en-US" altLang="en-US"/>
              <a:t>Commonly used for measurement delay (e.g., T</a:t>
            </a:r>
            <a:r>
              <a:rPr lang="en-US" altLang="en-US" baseline="-25000"/>
              <a:t>R</a:t>
            </a:r>
            <a:r>
              <a:rPr lang="en-US" altLang="en-US"/>
              <a:t> block with IEEE T1)</a:t>
            </a:r>
          </a:p>
        </p:txBody>
      </p:sp>
      <p:graphicFrame>
        <p:nvGraphicFramePr>
          <p:cNvPr id="61444" name="Object 3">
            <a:extLst>
              <a:ext uri="{FF2B5EF4-FFF2-40B4-BE49-F238E27FC236}">
                <a16:creationId xmlns:a16="http://schemas.microsoft.com/office/drawing/2014/main" id="{C7D66081-DB30-133C-F37C-1E0BE0584247}"/>
              </a:ext>
            </a:extLst>
          </p:cNvPr>
          <p:cNvGraphicFramePr>
            <a:graphicFrameLocks noChangeAspect="1"/>
          </p:cNvGraphicFramePr>
          <p:nvPr/>
        </p:nvGraphicFramePr>
        <p:xfrm>
          <a:off x="1368425" y="3463925"/>
          <a:ext cx="2620963" cy="990600"/>
        </p:xfrm>
        <a:graphic>
          <a:graphicData uri="http://schemas.openxmlformats.org/presentationml/2006/ole">
            <mc:AlternateContent xmlns:mc="http://schemas.openxmlformats.org/markup-compatibility/2006">
              <mc:Choice xmlns:v="urn:schemas-microsoft-com:vml" Requires="v">
                <p:oleObj name="Equation" r:id="rId2" imgW="1040948" imgH="393529" progId="Equation.DSMT4">
                  <p:embed/>
                </p:oleObj>
              </mc:Choice>
              <mc:Fallback>
                <p:oleObj name="Equation" r:id="rId2" imgW="1040948" imgH="393529" progId="Equation.DSMT4">
                  <p:embed/>
                  <p:pic>
                    <p:nvPicPr>
                      <p:cNvPr id="61444" name="Object 3">
                        <a:extLst>
                          <a:ext uri="{FF2B5EF4-FFF2-40B4-BE49-F238E27FC236}">
                            <a16:creationId xmlns:a16="http://schemas.microsoft.com/office/drawing/2014/main" id="{C7D66081-DB30-133C-F37C-1E0BE05842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8425" y="3463925"/>
                        <a:ext cx="26209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1445" name="Group 5">
            <a:extLst>
              <a:ext uri="{FF2B5EF4-FFF2-40B4-BE49-F238E27FC236}">
                <a16:creationId xmlns:a16="http://schemas.microsoft.com/office/drawing/2014/main" id="{779368DD-5A34-CD60-3730-33681671C16F}"/>
              </a:ext>
            </a:extLst>
          </p:cNvPr>
          <p:cNvGrpSpPr>
            <a:grpSpLocks/>
          </p:cNvGrpSpPr>
          <p:nvPr/>
        </p:nvGrpSpPr>
        <p:grpSpPr bwMode="auto">
          <a:xfrm>
            <a:off x="838200" y="1447800"/>
            <a:ext cx="3327400" cy="1143000"/>
            <a:chOff x="1421224" y="1524000"/>
            <a:chExt cx="3327232" cy="1143000"/>
          </a:xfrm>
        </p:grpSpPr>
        <p:pic>
          <p:nvPicPr>
            <p:cNvPr id="61453" name="Picture 6">
              <a:extLst>
                <a:ext uri="{FF2B5EF4-FFF2-40B4-BE49-F238E27FC236}">
                  <a16:creationId xmlns:a16="http://schemas.microsoft.com/office/drawing/2014/main" id="{8C69D018-E415-24CA-71E4-BBB0060149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3488" y="1524000"/>
              <a:ext cx="1179512" cy="11430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cxnSp>
          <p:nvCxnSpPr>
            <p:cNvPr id="61454" name="Straight Arrow Connector 7">
              <a:extLst>
                <a:ext uri="{FF2B5EF4-FFF2-40B4-BE49-F238E27FC236}">
                  <a16:creationId xmlns:a16="http://schemas.microsoft.com/office/drawing/2014/main" id="{D1296903-3444-79A9-DF80-2E535E694158}"/>
                </a:ext>
              </a:extLst>
            </p:cNvPr>
            <p:cNvCxnSpPr>
              <a:cxnSpLocks noChangeShapeType="1"/>
            </p:cNvCxnSpPr>
            <p:nvPr/>
          </p:nvCxnSpPr>
          <p:spPr bwMode="auto">
            <a:xfrm flipV="1">
              <a:off x="1905000" y="2107970"/>
              <a:ext cx="609600" cy="6235"/>
            </a:xfrm>
            <a:prstGeom prst="straightConnector1">
              <a:avLst/>
            </a:prstGeom>
            <a:noFill/>
            <a:ln w="12700" algn="ctr">
              <a:solidFill>
                <a:schemeClr val="tx1"/>
              </a:solidFill>
              <a:round/>
              <a:headEnd type="none" w="sm" len="sm"/>
              <a:tailEnd type="arrow" w="med" len="med"/>
            </a:ln>
          </p:spPr>
        </p:cxnSp>
        <p:cxnSp>
          <p:nvCxnSpPr>
            <p:cNvPr id="61455" name="Straight Arrow Connector 8">
              <a:extLst>
                <a:ext uri="{FF2B5EF4-FFF2-40B4-BE49-F238E27FC236}">
                  <a16:creationId xmlns:a16="http://schemas.microsoft.com/office/drawing/2014/main" id="{08E08396-9413-380F-9C84-C9D67B0B9B4C}"/>
                </a:ext>
              </a:extLst>
            </p:cNvPr>
            <p:cNvCxnSpPr>
              <a:cxnSpLocks noChangeShapeType="1"/>
            </p:cNvCxnSpPr>
            <p:nvPr/>
          </p:nvCxnSpPr>
          <p:spPr bwMode="auto">
            <a:xfrm flipV="1">
              <a:off x="3733800" y="2109702"/>
              <a:ext cx="609600" cy="6235"/>
            </a:xfrm>
            <a:prstGeom prst="straightConnector1">
              <a:avLst/>
            </a:prstGeom>
            <a:noFill/>
            <a:ln w="12700" algn="ctr">
              <a:solidFill>
                <a:schemeClr val="tx1"/>
              </a:solidFill>
              <a:round/>
              <a:headEnd type="none" w="sm" len="sm"/>
              <a:tailEnd type="arrow" w="med" len="med"/>
            </a:ln>
          </p:spPr>
        </p:cxnSp>
        <p:sp>
          <p:nvSpPr>
            <p:cNvPr id="10" name="TextBox 7">
              <a:extLst>
                <a:ext uri="{FF2B5EF4-FFF2-40B4-BE49-F238E27FC236}">
                  <a16:creationId xmlns:a16="http://schemas.microsoft.com/office/drawing/2014/main" id="{0245AD40-2D2A-FAD9-24FE-71A95CDD83C7}"/>
                </a:ext>
              </a:extLst>
            </p:cNvPr>
            <p:cNvSpPr txBox="1"/>
            <p:nvPr/>
          </p:nvSpPr>
          <p:spPr>
            <a:xfrm>
              <a:off x="1421224" y="1839913"/>
              <a:ext cx="338121" cy="461962"/>
            </a:xfrm>
            <a:prstGeom prst="rect">
              <a:avLst/>
            </a:prstGeom>
            <a:noFill/>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buClr>
                  <a:schemeClr val="tx1"/>
                </a:buClr>
                <a:buSzPct val="100000"/>
                <a:buFont typeface="Wingdings" pitchFamily="2" charset="2"/>
                <a:buNone/>
                <a:defRPr/>
              </a:pPr>
              <a:r>
                <a:rPr lang="en-US" dirty="0">
                  <a:solidFill>
                    <a:srgbClr val="1E0000"/>
                  </a:solidFill>
                  <a:latin typeface="+mn-lt"/>
                </a:rPr>
                <a:t>u</a:t>
              </a:r>
            </a:p>
          </p:txBody>
        </p:sp>
        <p:sp>
          <p:nvSpPr>
            <p:cNvPr id="11" name="TextBox 8">
              <a:extLst>
                <a:ext uri="{FF2B5EF4-FFF2-40B4-BE49-F238E27FC236}">
                  <a16:creationId xmlns:a16="http://schemas.microsoft.com/office/drawing/2014/main" id="{DE9BDA90-1742-152E-AD07-A7A5822E2E40}"/>
                </a:ext>
              </a:extLst>
            </p:cNvPr>
            <p:cNvSpPr txBox="1"/>
            <p:nvPr/>
          </p:nvSpPr>
          <p:spPr>
            <a:xfrm>
              <a:off x="4410336" y="1882775"/>
              <a:ext cx="338120" cy="461963"/>
            </a:xfrm>
            <a:prstGeom prst="rect">
              <a:avLst/>
            </a:prstGeom>
            <a:noFill/>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buClr>
                  <a:schemeClr val="tx1"/>
                </a:buClr>
                <a:buSzPct val="100000"/>
                <a:buFont typeface="Wingdings" pitchFamily="2" charset="2"/>
                <a:buNone/>
                <a:defRPr/>
              </a:pPr>
              <a:r>
                <a:rPr lang="en-US" dirty="0">
                  <a:solidFill>
                    <a:srgbClr val="1E0000"/>
                  </a:solidFill>
                  <a:latin typeface="+mn-lt"/>
                </a:rPr>
                <a:t>y</a:t>
              </a:r>
            </a:p>
          </p:txBody>
        </p:sp>
      </p:grpSp>
      <p:grpSp>
        <p:nvGrpSpPr>
          <p:cNvPr id="61446" name="Group 11">
            <a:extLst>
              <a:ext uri="{FF2B5EF4-FFF2-40B4-BE49-F238E27FC236}">
                <a16:creationId xmlns:a16="http://schemas.microsoft.com/office/drawing/2014/main" id="{D58BA324-B6BD-EB9E-F343-E7B4997AC39E}"/>
              </a:ext>
            </a:extLst>
          </p:cNvPr>
          <p:cNvGrpSpPr>
            <a:grpSpLocks/>
          </p:cNvGrpSpPr>
          <p:nvPr/>
        </p:nvGrpSpPr>
        <p:grpSpPr bwMode="auto">
          <a:xfrm>
            <a:off x="4597400" y="1457325"/>
            <a:ext cx="2895600" cy="1047750"/>
            <a:chOff x="6019800" y="2948142"/>
            <a:chExt cx="2624001" cy="905792"/>
          </a:xfrm>
        </p:grpSpPr>
        <p:sp>
          <p:nvSpPr>
            <p:cNvPr id="13" name="TextBox 26">
              <a:extLst>
                <a:ext uri="{FF2B5EF4-FFF2-40B4-BE49-F238E27FC236}">
                  <a16:creationId xmlns:a16="http://schemas.microsoft.com/office/drawing/2014/main" id="{7BC095FA-4FFC-A355-146A-147D8C7E3F3E}"/>
                </a:ext>
              </a:extLst>
            </p:cNvPr>
            <p:cNvSpPr txBox="1"/>
            <p:nvPr/>
          </p:nvSpPr>
          <p:spPr>
            <a:xfrm>
              <a:off x="6542011" y="3339280"/>
              <a:ext cx="2101790" cy="369178"/>
            </a:xfrm>
            <a:prstGeom prst="rect">
              <a:avLst/>
            </a:prstGeom>
            <a:noFill/>
          </p:spPr>
          <p:txBody>
            <a:bodyPr wrap="non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buClr>
                  <a:schemeClr val="tx1"/>
                </a:buClr>
                <a:buSzPct val="100000"/>
                <a:buFont typeface="Wingdings" pitchFamily="2" charset="2"/>
                <a:buNone/>
                <a:defRPr/>
              </a:pPr>
              <a:r>
                <a:rPr lang="en-US" dirty="0">
                  <a:solidFill>
                    <a:schemeClr val="accent5">
                      <a:lumMod val="50000"/>
                    </a:schemeClr>
                  </a:solidFill>
                </a:rPr>
                <a:t>Output of Lag Block</a:t>
              </a:r>
            </a:p>
          </p:txBody>
        </p:sp>
        <p:sp>
          <p:nvSpPr>
            <p:cNvPr id="14" name="Freeform 13">
              <a:extLst>
                <a:ext uri="{FF2B5EF4-FFF2-40B4-BE49-F238E27FC236}">
                  <a16:creationId xmlns:a16="http://schemas.microsoft.com/office/drawing/2014/main" id="{58933C1B-81A4-73DA-01BE-4C9AE68553DA}"/>
                </a:ext>
              </a:extLst>
            </p:cNvPr>
            <p:cNvSpPr/>
            <p:nvPr/>
          </p:nvSpPr>
          <p:spPr>
            <a:xfrm>
              <a:off x="6347800" y="3302224"/>
              <a:ext cx="1448668" cy="551710"/>
            </a:xfrm>
            <a:custGeom>
              <a:avLst/>
              <a:gdLst>
                <a:gd name="connsiteX0" fmla="*/ 0 w 2863272"/>
                <a:gd name="connsiteY0" fmla="*/ 1173018 h 1173018"/>
                <a:gd name="connsiteX1" fmla="*/ 0 w 2863272"/>
                <a:gd name="connsiteY1" fmla="*/ 9236 h 1173018"/>
                <a:gd name="connsiteX2" fmla="*/ 2863272 w 2863272"/>
                <a:gd name="connsiteY2" fmla="*/ 0 h 1173018"/>
              </a:gdLst>
              <a:ahLst/>
              <a:cxnLst>
                <a:cxn ang="0">
                  <a:pos x="connsiteX0" y="connsiteY0"/>
                </a:cxn>
                <a:cxn ang="0">
                  <a:pos x="connsiteX1" y="connsiteY1"/>
                </a:cxn>
                <a:cxn ang="0">
                  <a:pos x="connsiteX2" y="connsiteY2"/>
                </a:cxn>
              </a:cxnLst>
              <a:rect l="l" t="t" r="r" b="b"/>
              <a:pathLst>
                <a:path w="2863272" h="1173018">
                  <a:moveTo>
                    <a:pt x="0" y="1173018"/>
                  </a:moveTo>
                  <a:lnTo>
                    <a:pt x="0" y="9236"/>
                  </a:lnTo>
                  <a:lnTo>
                    <a:pt x="2863272" y="0"/>
                  </a:lnTo>
                </a:path>
              </a:pathLst>
            </a:custGeom>
            <a:noFill/>
            <a:ln w="12700">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anchor="ctr"/>
            <a:lstStyle>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buClr>
                  <a:schemeClr val="tx1"/>
                </a:buClr>
                <a:buSzPct val="100000"/>
                <a:buFont typeface="Wingdings" pitchFamily="2" charset="2"/>
                <a:buNone/>
                <a:defRPr/>
              </a:pPr>
              <a:endParaRPr lang="en-US"/>
            </a:p>
          </p:txBody>
        </p:sp>
        <p:sp>
          <p:nvSpPr>
            <p:cNvPr id="15" name="Freeform 14">
              <a:extLst>
                <a:ext uri="{FF2B5EF4-FFF2-40B4-BE49-F238E27FC236}">
                  <a16:creationId xmlns:a16="http://schemas.microsoft.com/office/drawing/2014/main" id="{9BA7E30B-0778-54BD-25C5-AA9F0A896DEB}"/>
                </a:ext>
              </a:extLst>
            </p:cNvPr>
            <p:cNvSpPr/>
            <p:nvPr/>
          </p:nvSpPr>
          <p:spPr>
            <a:xfrm>
              <a:off x="6019800" y="3123811"/>
              <a:ext cx="1904702" cy="721889"/>
            </a:xfrm>
            <a:custGeom>
              <a:avLst/>
              <a:gdLst>
                <a:gd name="connsiteX0" fmla="*/ 0 w 4775200"/>
                <a:gd name="connsiteY0" fmla="*/ 0 h 1533236"/>
                <a:gd name="connsiteX1" fmla="*/ 9236 w 4775200"/>
                <a:gd name="connsiteY1" fmla="*/ 1533236 h 1533236"/>
                <a:gd name="connsiteX2" fmla="*/ 4775200 w 4775200"/>
                <a:gd name="connsiteY2" fmla="*/ 1514763 h 1533236"/>
              </a:gdLst>
              <a:ahLst/>
              <a:cxnLst>
                <a:cxn ang="0">
                  <a:pos x="connsiteX0" y="connsiteY0"/>
                </a:cxn>
                <a:cxn ang="0">
                  <a:pos x="connsiteX1" y="connsiteY1"/>
                </a:cxn>
                <a:cxn ang="0">
                  <a:pos x="connsiteX2" y="connsiteY2"/>
                </a:cxn>
              </a:cxnLst>
              <a:rect l="l" t="t" r="r" b="b"/>
              <a:pathLst>
                <a:path w="4775200" h="1533236">
                  <a:moveTo>
                    <a:pt x="0" y="0"/>
                  </a:moveTo>
                  <a:cubicBezTo>
                    <a:pt x="3079" y="511079"/>
                    <a:pt x="6157" y="1022157"/>
                    <a:pt x="9236" y="1533236"/>
                  </a:cubicBezTo>
                  <a:lnTo>
                    <a:pt x="4775200" y="1514763"/>
                  </a:lnTo>
                </a:path>
              </a:pathLst>
            </a:custGeom>
            <a:noFill/>
            <a:ln w="3175">
              <a:solidFill>
                <a:schemeClr val="tx1"/>
              </a:solidFill>
              <a:headEnd type="triangle" w="med" len="med"/>
              <a:tailEnd type="triangle" w="med" len="med"/>
            </a:ln>
          </p:spPr>
          <p:style>
            <a:lnRef idx="2">
              <a:schemeClr val="accent1"/>
            </a:lnRef>
            <a:fillRef idx="1">
              <a:schemeClr val="lt1"/>
            </a:fillRef>
            <a:effectRef idx="0">
              <a:schemeClr val="accent1"/>
            </a:effectRef>
            <a:fontRef idx="minor">
              <a:schemeClr val="dk1"/>
            </a:fontRef>
          </p:style>
          <p:txBody>
            <a:bodyPr anchor="ctr"/>
            <a:lstStyle>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buClr>
                  <a:schemeClr val="tx1"/>
                </a:buClr>
                <a:buSzPct val="100000"/>
                <a:buFont typeface="Wingdings" pitchFamily="2" charset="2"/>
                <a:buNone/>
                <a:defRPr/>
              </a:pPr>
              <a:endParaRPr lang="en-US"/>
            </a:p>
          </p:txBody>
        </p:sp>
        <p:sp>
          <p:nvSpPr>
            <p:cNvPr id="16" name="TextBox 22">
              <a:extLst>
                <a:ext uri="{FF2B5EF4-FFF2-40B4-BE49-F238E27FC236}">
                  <a16:creationId xmlns:a16="http://schemas.microsoft.com/office/drawing/2014/main" id="{669868F0-3BF2-F164-E23B-64080D3CA30C}"/>
                </a:ext>
              </a:extLst>
            </p:cNvPr>
            <p:cNvSpPr txBox="1"/>
            <p:nvPr/>
          </p:nvSpPr>
          <p:spPr>
            <a:xfrm>
              <a:off x="6132011" y="2948142"/>
              <a:ext cx="1031475" cy="369179"/>
            </a:xfrm>
            <a:prstGeom prst="rect">
              <a:avLst/>
            </a:prstGeom>
            <a:noFill/>
          </p:spPr>
          <p:txBody>
            <a:bodyPr>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buClr>
                  <a:schemeClr val="tx1"/>
                </a:buClr>
                <a:buSzPct val="100000"/>
                <a:buFont typeface="Wingdings" pitchFamily="2" charset="2"/>
                <a:buNone/>
                <a:defRPr/>
              </a:pPr>
              <a:r>
                <a:rPr lang="en-US" dirty="0">
                  <a:solidFill>
                    <a:schemeClr val="accent2">
                      <a:lumMod val="60000"/>
                      <a:lumOff val="40000"/>
                    </a:schemeClr>
                  </a:solidFill>
                </a:rPr>
                <a:t>Input</a:t>
              </a:r>
            </a:p>
          </p:txBody>
        </p:sp>
        <p:sp>
          <p:nvSpPr>
            <p:cNvPr id="17" name="Freeform 16">
              <a:extLst>
                <a:ext uri="{FF2B5EF4-FFF2-40B4-BE49-F238E27FC236}">
                  <a16:creationId xmlns:a16="http://schemas.microsoft.com/office/drawing/2014/main" id="{B4CA83DC-53F1-147E-170C-AB1B10921FA4}"/>
                </a:ext>
              </a:extLst>
            </p:cNvPr>
            <p:cNvSpPr/>
            <p:nvPr/>
          </p:nvSpPr>
          <p:spPr>
            <a:xfrm>
              <a:off x="6354994" y="3302224"/>
              <a:ext cx="1441474" cy="543475"/>
            </a:xfrm>
            <a:custGeom>
              <a:avLst/>
              <a:gdLst>
                <a:gd name="connsiteX0" fmla="*/ 0 w 2835563"/>
                <a:gd name="connsiteY0" fmla="*/ 1193098 h 1193098"/>
                <a:gd name="connsiteX1" fmla="*/ 295563 w 2835563"/>
                <a:gd name="connsiteY1" fmla="*/ 389535 h 1193098"/>
                <a:gd name="connsiteX2" fmla="*/ 720436 w 2835563"/>
                <a:gd name="connsiteY2" fmla="*/ 47789 h 1193098"/>
                <a:gd name="connsiteX3" fmla="*/ 2835563 w 2835563"/>
                <a:gd name="connsiteY3" fmla="*/ 10844 h 1193098"/>
                <a:gd name="connsiteX0" fmla="*/ 0 w 2835563"/>
                <a:gd name="connsiteY0" fmla="*/ 1196063 h 1196063"/>
                <a:gd name="connsiteX1" fmla="*/ 203199 w 2835563"/>
                <a:gd name="connsiteY1" fmla="*/ 447919 h 1196063"/>
                <a:gd name="connsiteX2" fmla="*/ 720436 w 2835563"/>
                <a:gd name="connsiteY2" fmla="*/ 50754 h 1196063"/>
                <a:gd name="connsiteX3" fmla="*/ 2835563 w 2835563"/>
                <a:gd name="connsiteY3" fmla="*/ 13809 h 1196063"/>
                <a:gd name="connsiteX0" fmla="*/ 0 w 2835563"/>
                <a:gd name="connsiteY0" fmla="*/ 1187863 h 1187863"/>
                <a:gd name="connsiteX1" fmla="*/ 203199 w 2835563"/>
                <a:gd name="connsiteY1" fmla="*/ 439719 h 1187863"/>
                <a:gd name="connsiteX2" fmla="*/ 544945 w 2835563"/>
                <a:gd name="connsiteY2" fmla="*/ 70263 h 1187863"/>
                <a:gd name="connsiteX3" fmla="*/ 2835563 w 2835563"/>
                <a:gd name="connsiteY3" fmla="*/ 5609 h 1187863"/>
                <a:gd name="connsiteX0" fmla="*/ 0 w 2835563"/>
                <a:gd name="connsiteY0" fmla="*/ 1183879 h 1183879"/>
                <a:gd name="connsiteX1" fmla="*/ 203199 w 2835563"/>
                <a:gd name="connsiteY1" fmla="*/ 435735 h 1183879"/>
                <a:gd name="connsiteX2" fmla="*/ 544945 w 2835563"/>
                <a:gd name="connsiteY2" fmla="*/ 66279 h 1183879"/>
                <a:gd name="connsiteX3" fmla="*/ 2835563 w 2835563"/>
                <a:gd name="connsiteY3" fmla="*/ 1625 h 1183879"/>
                <a:gd name="connsiteX0" fmla="*/ 0 w 2835563"/>
                <a:gd name="connsiteY0" fmla="*/ 1151902 h 1151902"/>
                <a:gd name="connsiteX1" fmla="*/ 203199 w 2835563"/>
                <a:gd name="connsiteY1" fmla="*/ 403758 h 1151902"/>
                <a:gd name="connsiteX2" fmla="*/ 544945 w 2835563"/>
                <a:gd name="connsiteY2" fmla="*/ 34302 h 1151902"/>
                <a:gd name="connsiteX3" fmla="*/ 2835563 w 2835563"/>
                <a:gd name="connsiteY3" fmla="*/ 25066 h 1151902"/>
                <a:gd name="connsiteX0" fmla="*/ 0 w 2835563"/>
                <a:gd name="connsiteY0" fmla="*/ 1166829 h 1166829"/>
                <a:gd name="connsiteX1" fmla="*/ 203199 w 2835563"/>
                <a:gd name="connsiteY1" fmla="*/ 418685 h 1166829"/>
                <a:gd name="connsiteX2" fmla="*/ 544945 w 2835563"/>
                <a:gd name="connsiteY2" fmla="*/ 49229 h 1166829"/>
                <a:gd name="connsiteX3" fmla="*/ 2835563 w 2835563"/>
                <a:gd name="connsiteY3" fmla="*/ 12284 h 1166829"/>
                <a:gd name="connsiteX0" fmla="*/ 0 w 2835568"/>
                <a:gd name="connsiteY0" fmla="*/ 1166829 h 1166829"/>
                <a:gd name="connsiteX1" fmla="*/ 203199 w 2835568"/>
                <a:gd name="connsiteY1" fmla="*/ 418685 h 1166829"/>
                <a:gd name="connsiteX2" fmla="*/ 544945 w 2835568"/>
                <a:gd name="connsiteY2" fmla="*/ 49229 h 1166829"/>
                <a:gd name="connsiteX3" fmla="*/ 2835563 w 2835568"/>
                <a:gd name="connsiteY3" fmla="*/ 12284 h 1166829"/>
                <a:gd name="connsiteX0" fmla="*/ 0 w 2835568"/>
                <a:gd name="connsiteY0" fmla="*/ 1158886 h 1158886"/>
                <a:gd name="connsiteX1" fmla="*/ 212435 w 2835568"/>
                <a:gd name="connsiteY1" fmla="*/ 198306 h 1158886"/>
                <a:gd name="connsiteX2" fmla="*/ 544945 w 2835568"/>
                <a:gd name="connsiteY2" fmla="*/ 41286 h 1158886"/>
                <a:gd name="connsiteX3" fmla="*/ 2835563 w 2835568"/>
                <a:gd name="connsiteY3" fmla="*/ 4341 h 1158886"/>
                <a:gd name="connsiteX0" fmla="*/ 41955 w 2877518"/>
                <a:gd name="connsiteY0" fmla="*/ 1154545 h 1154545"/>
                <a:gd name="connsiteX1" fmla="*/ 254390 w 2877518"/>
                <a:gd name="connsiteY1" fmla="*/ 193965 h 1154545"/>
                <a:gd name="connsiteX2" fmla="*/ 2877518 w 2877518"/>
                <a:gd name="connsiteY2" fmla="*/ 0 h 1154545"/>
                <a:gd name="connsiteX0" fmla="*/ 0 w 2835563"/>
                <a:gd name="connsiteY0" fmla="*/ 1156205 h 1156205"/>
                <a:gd name="connsiteX1" fmla="*/ 397163 w 2835563"/>
                <a:gd name="connsiteY1" fmla="*/ 112498 h 1156205"/>
                <a:gd name="connsiteX2" fmla="*/ 2835563 w 2835563"/>
                <a:gd name="connsiteY2" fmla="*/ 1660 h 1156205"/>
                <a:gd name="connsiteX0" fmla="*/ 6351 w 2841914"/>
                <a:gd name="connsiteY0" fmla="*/ 1156205 h 1156205"/>
                <a:gd name="connsiteX1" fmla="*/ 403514 w 2841914"/>
                <a:gd name="connsiteY1" fmla="*/ 112498 h 1156205"/>
                <a:gd name="connsiteX2" fmla="*/ 2841914 w 2841914"/>
                <a:gd name="connsiteY2" fmla="*/ 1660 h 1156205"/>
                <a:gd name="connsiteX0" fmla="*/ 7236 w 2879745"/>
                <a:gd name="connsiteY0" fmla="*/ 1173018 h 1173018"/>
                <a:gd name="connsiteX1" fmla="*/ 404399 w 2879745"/>
                <a:gd name="connsiteY1" fmla="*/ 129311 h 1173018"/>
                <a:gd name="connsiteX2" fmla="*/ 2879745 w 2879745"/>
                <a:gd name="connsiteY2" fmla="*/ 0 h 1173018"/>
                <a:gd name="connsiteX0" fmla="*/ 7236 w 2879996"/>
                <a:gd name="connsiteY0" fmla="*/ 1190306 h 1190306"/>
                <a:gd name="connsiteX1" fmla="*/ 404399 w 2879996"/>
                <a:gd name="connsiteY1" fmla="*/ 146599 h 1190306"/>
                <a:gd name="connsiteX2" fmla="*/ 2879745 w 2879996"/>
                <a:gd name="connsiteY2" fmla="*/ 17288 h 1190306"/>
                <a:gd name="connsiteX0" fmla="*/ 8876 w 2881635"/>
                <a:gd name="connsiteY0" fmla="*/ 1190306 h 1190306"/>
                <a:gd name="connsiteX1" fmla="*/ 396803 w 2881635"/>
                <a:gd name="connsiteY1" fmla="*/ 146599 h 1190306"/>
                <a:gd name="connsiteX2" fmla="*/ 2881385 w 2881635"/>
                <a:gd name="connsiteY2" fmla="*/ 17288 h 1190306"/>
              </a:gdLst>
              <a:ahLst/>
              <a:cxnLst>
                <a:cxn ang="0">
                  <a:pos x="connsiteX0" y="connsiteY0"/>
                </a:cxn>
                <a:cxn ang="0">
                  <a:pos x="connsiteX1" y="connsiteY1"/>
                </a:cxn>
                <a:cxn ang="0">
                  <a:pos x="connsiteX2" y="connsiteY2"/>
                </a:cxn>
              </a:cxnLst>
              <a:rect l="l" t="t" r="r" b="b"/>
              <a:pathLst>
                <a:path w="2881635" h="1190306">
                  <a:moveTo>
                    <a:pt x="8876" y="1190306"/>
                  </a:moveTo>
                  <a:cubicBezTo>
                    <a:pt x="4258" y="1161058"/>
                    <a:pt x="-81949" y="342102"/>
                    <a:pt x="396803" y="146599"/>
                  </a:cubicBezTo>
                  <a:cubicBezTo>
                    <a:pt x="875555" y="-48904"/>
                    <a:pt x="2907554" y="2279"/>
                    <a:pt x="2881385" y="17288"/>
                  </a:cubicBezTo>
                </a:path>
              </a:pathLst>
            </a:custGeom>
            <a:noFill/>
            <a:ln w="19050"/>
          </p:spPr>
          <p:style>
            <a:lnRef idx="2">
              <a:schemeClr val="accent1"/>
            </a:lnRef>
            <a:fillRef idx="1">
              <a:schemeClr val="lt1"/>
            </a:fillRef>
            <a:effectRef idx="0">
              <a:schemeClr val="accent1"/>
            </a:effectRef>
            <a:fontRef idx="minor">
              <a:schemeClr val="dk1"/>
            </a:fontRef>
          </p:style>
          <p:txBody>
            <a:bodyPr anchor="ctr"/>
            <a:lstStyle>
              <a:defPPr>
                <a:defRPr lang="en-US"/>
              </a:defPPr>
              <a:lvl1pPr algn="l" rtl="0" eaLnBrk="0" fontAlgn="base" hangingPunct="0">
                <a:spcBef>
                  <a:spcPct val="0"/>
                </a:spcBef>
                <a:spcAft>
                  <a:spcPct val="0"/>
                </a:spcAft>
                <a:defRPr sz="2400" kern="1200">
                  <a:solidFill>
                    <a:schemeClr val="dk1"/>
                  </a:solidFill>
                  <a:latin typeface="+mn-lt"/>
                  <a:ea typeface="+mn-ea"/>
                  <a:cs typeface="+mn-cs"/>
                </a:defRPr>
              </a:lvl1pPr>
              <a:lvl2pPr marL="457200" algn="l" rtl="0" eaLnBrk="0" fontAlgn="base" hangingPunct="0">
                <a:spcBef>
                  <a:spcPct val="0"/>
                </a:spcBef>
                <a:spcAft>
                  <a:spcPct val="0"/>
                </a:spcAft>
                <a:defRPr sz="2400" kern="1200">
                  <a:solidFill>
                    <a:schemeClr val="dk1"/>
                  </a:solidFill>
                  <a:latin typeface="+mn-lt"/>
                  <a:ea typeface="+mn-ea"/>
                  <a:cs typeface="+mn-cs"/>
                </a:defRPr>
              </a:lvl2pPr>
              <a:lvl3pPr marL="914400" algn="l" rtl="0" eaLnBrk="0" fontAlgn="base" hangingPunct="0">
                <a:spcBef>
                  <a:spcPct val="0"/>
                </a:spcBef>
                <a:spcAft>
                  <a:spcPct val="0"/>
                </a:spcAft>
                <a:defRPr sz="2400" kern="1200">
                  <a:solidFill>
                    <a:schemeClr val="dk1"/>
                  </a:solidFill>
                  <a:latin typeface="+mn-lt"/>
                  <a:ea typeface="+mn-ea"/>
                  <a:cs typeface="+mn-cs"/>
                </a:defRPr>
              </a:lvl3pPr>
              <a:lvl4pPr marL="1371600" algn="l" rtl="0" eaLnBrk="0" fontAlgn="base" hangingPunct="0">
                <a:spcBef>
                  <a:spcPct val="0"/>
                </a:spcBef>
                <a:spcAft>
                  <a:spcPct val="0"/>
                </a:spcAft>
                <a:defRPr sz="2400" kern="1200">
                  <a:solidFill>
                    <a:schemeClr val="dk1"/>
                  </a:solidFill>
                  <a:latin typeface="+mn-lt"/>
                  <a:ea typeface="+mn-ea"/>
                  <a:cs typeface="+mn-cs"/>
                </a:defRPr>
              </a:lvl4pPr>
              <a:lvl5pPr marL="1828800" algn="l" rtl="0" eaLnBrk="0" fontAlgn="base" hangingPunct="0">
                <a:spcBef>
                  <a:spcPct val="0"/>
                </a:spcBef>
                <a:spcAft>
                  <a:spcPct val="0"/>
                </a:spcAft>
                <a:defRPr sz="2400" kern="1200">
                  <a:solidFill>
                    <a:schemeClr val="dk1"/>
                  </a:solidFill>
                  <a:latin typeface="+mn-lt"/>
                  <a:ea typeface="+mn-ea"/>
                  <a:cs typeface="+mn-cs"/>
                </a:defRPr>
              </a:lvl5pPr>
              <a:lvl6pPr marL="2286000" algn="l" defTabSz="914400" rtl="0" eaLnBrk="1" latinLnBrk="0" hangingPunct="1">
                <a:defRPr sz="2400" kern="1200">
                  <a:solidFill>
                    <a:schemeClr val="dk1"/>
                  </a:solidFill>
                  <a:latin typeface="+mn-lt"/>
                  <a:ea typeface="+mn-ea"/>
                  <a:cs typeface="+mn-cs"/>
                </a:defRPr>
              </a:lvl6pPr>
              <a:lvl7pPr marL="2743200" algn="l" defTabSz="914400" rtl="0" eaLnBrk="1" latinLnBrk="0" hangingPunct="1">
                <a:defRPr sz="2400" kern="1200">
                  <a:solidFill>
                    <a:schemeClr val="dk1"/>
                  </a:solidFill>
                  <a:latin typeface="+mn-lt"/>
                  <a:ea typeface="+mn-ea"/>
                  <a:cs typeface="+mn-cs"/>
                </a:defRPr>
              </a:lvl7pPr>
              <a:lvl8pPr marL="3200400" algn="l" defTabSz="914400" rtl="0" eaLnBrk="1" latinLnBrk="0" hangingPunct="1">
                <a:defRPr sz="2400" kern="1200">
                  <a:solidFill>
                    <a:schemeClr val="dk1"/>
                  </a:solidFill>
                  <a:latin typeface="+mn-lt"/>
                  <a:ea typeface="+mn-ea"/>
                  <a:cs typeface="+mn-cs"/>
                </a:defRPr>
              </a:lvl8pPr>
              <a:lvl9pPr marL="3657600" algn="l" defTabSz="914400" rtl="0" eaLnBrk="1" latinLnBrk="0" hangingPunct="1">
                <a:defRPr sz="2400" kern="1200">
                  <a:solidFill>
                    <a:schemeClr val="dk1"/>
                  </a:solidFill>
                  <a:latin typeface="+mn-lt"/>
                  <a:ea typeface="+mn-ea"/>
                  <a:cs typeface="+mn-cs"/>
                </a:defRPr>
              </a:lvl9pPr>
            </a:lstStyle>
            <a:p>
              <a:pPr algn="ctr">
                <a:buClr>
                  <a:schemeClr val="tx1"/>
                </a:buClr>
                <a:buSzPct val="100000"/>
                <a:buFont typeface="Wingdings" pitchFamily="2" charset="2"/>
                <a:buNone/>
                <a:defRPr/>
              </a:pPr>
              <a:endParaRPr lang="en-US"/>
            </a:p>
          </p:txBody>
        </p:sp>
      </p:grpSp>
      <p:sp>
        <p:nvSpPr>
          <p:cNvPr id="61447" name="Slide Number Placeholder 1">
            <a:extLst>
              <a:ext uri="{FF2B5EF4-FFF2-40B4-BE49-F238E27FC236}">
                <a16:creationId xmlns:a16="http://schemas.microsoft.com/office/drawing/2014/main" id="{42A16230-B6F2-0BE6-3122-0A2A6D89D406}"/>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a:t>
            </a:fld>
            <a:endParaRPr lang="en-US" altLang="en-US" sz="2000" dirty="0">
              <a:solidFill>
                <a:srgbClr val="1E0000"/>
              </a:solidFill>
            </a:endParaRPr>
          </a:p>
        </p:txBody>
      </p:sp>
    </p:spTree>
    <p:extLst>
      <p:ext uri="{BB962C8B-B14F-4D97-AF65-F5344CB8AC3E}">
        <p14:creationId xmlns:p14="http://schemas.microsoft.com/office/powerpoint/2010/main" val="3061621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Exciters</a:t>
            </a:r>
          </a:p>
        </p:txBody>
      </p:sp>
      <p:sp>
        <p:nvSpPr>
          <p:cNvPr id="3" name="Content Placeholder 2"/>
          <p:cNvSpPr>
            <a:spLocks noGrp="1"/>
          </p:cNvSpPr>
          <p:nvPr>
            <p:ph idx="1"/>
          </p:nvPr>
        </p:nvSpPr>
        <p:spPr/>
        <p:txBody>
          <a:bodyPr/>
          <a:lstStyle/>
          <a:p>
            <a:r>
              <a:rPr lang="en-US" dirty="0"/>
              <a:t>In static exciters the field current is supplied from a three phase source that is rectified (i.e., there is no separate machine)</a:t>
            </a:r>
          </a:p>
          <a:p>
            <a:r>
              <a:rPr lang="en-US" dirty="0"/>
              <a:t>Rectifier can be either controlled or uncontrolled</a:t>
            </a:r>
          </a:p>
          <a:p>
            <a:r>
              <a:rPr lang="en-US" dirty="0"/>
              <a:t>Current is supplied through slip rings</a:t>
            </a:r>
          </a:p>
          <a:p>
            <a:r>
              <a:rPr lang="en-US" dirty="0"/>
              <a:t>Response can be quite rapid</a:t>
            </a:r>
          </a:p>
        </p:txBody>
      </p:sp>
      <p:sp>
        <p:nvSpPr>
          <p:cNvPr id="5" name="Slide Number Placeholder 1">
            <a:extLst>
              <a:ext uri="{FF2B5EF4-FFF2-40B4-BE49-F238E27FC236}">
                <a16:creationId xmlns:a16="http://schemas.microsoft.com/office/drawing/2014/main" id="{AD23E226-4C0E-BD18-ECBD-0C719C0C2F6F}"/>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49</a:t>
            </a:fld>
            <a:endParaRPr lang="en-US" altLang="en-US" sz="2000" dirty="0">
              <a:solidFill>
                <a:srgbClr val="1E0000"/>
              </a:solidFill>
            </a:endParaRPr>
          </a:p>
        </p:txBody>
      </p:sp>
    </p:spTree>
    <p:extLst>
      <p:ext uri="{BB962C8B-B14F-4D97-AF65-F5344CB8AC3E}">
        <p14:creationId xmlns:p14="http://schemas.microsoft.com/office/powerpoint/2010/main" val="38368182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EXST1 Block Diagram</a:t>
            </a:r>
          </a:p>
        </p:txBody>
      </p:sp>
      <p:sp>
        <p:nvSpPr>
          <p:cNvPr id="3" name="Content Placeholder 2"/>
          <p:cNvSpPr>
            <a:spLocks noGrp="1"/>
          </p:cNvSpPr>
          <p:nvPr>
            <p:ph idx="1"/>
          </p:nvPr>
        </p:nvSpPr>
        <p:spPr>
          <a:xfrm>
            <a:off x="457200" y="1280160"/>
            <a:ext cx="10439400" cy="2826014"/>
          </a:xfrm>
        </p:spPr>
        <p:txBody>
          <a:bodyPr/>
          <a:lstStyle/>
          <a:p>
            <a:r>
              <a:rPr lang="en-US" dirty="0"/>
              <a:t>The EXST1 is intended to model rectifier in which the power is supplied by the generator's terminals via a transformer</a:t>
            </a:r>
          </a:p>
          <a:p>
            <a:pPr lvl="1"/>
            <a:r>
              <a:rPr lang="en-US" dirty="0"/>
              <a:t>Potential-source controlled-rectifier excitation system</a:t>
            </a:r>
          </a:p>
          <a:p>
            <a:r>
              <a:rPr lang="en-US" dirty="0"/>
              <a:t>The exciter time constants are assumed to be so small they are not represented</a:t>
            </a: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6034" t="29740" r="27925" b="43595"/>
          <a:stretch/>
        </p:blipFill>
        <p:spPr bwMode="auto">
          <a:xfrm>
            <a:off x="990600" y="3657600"/>
            <a:ext cx="61722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772400" y="3505200"/>
            <a:ext cx="3429000" cy="1569660"/>
          </a:xfrm>
          <a:prstGeom prst="rect">
            <a:avLst/>
          </a:prstGeom>
          <a:solidFill>
            <a:schemeClr val="accent3">
              <a:lumMod val="95000"/>
            </a:schemeClr>
          </a:solidFill>
        </p:spPr>
        <p:txBody>
          <a:bodyPr wrap="square" rtlCol="0">
            <a:spAutoFit/>
          </a:bodyPr>
          <a:lstStyle/>
          <a:p>
            <a:r>
              <a:rPr lang="en-US" sz="2400" dirty="0">
                <a:solidFill>
                  <a:srgbClr val="1E0000"/>
                </a:solidFill>
              </a:rPr>
              <a:t>This (and the related ESST1A) is a very common exciter (about 14% of EI/WECC total)</a:t>
            </a:r>
          </a:p>
        </p:txBody>
      </p:sp>
      <p:sp>
        <p:nvSpPr>
          <p:cNvPr id="6" name="TextBox 5"/>
          <p:cNvSpPr txBox="1"/>
          <p:nvPr/>
        </p:nvSpPr>
        <p:spPr>
          <a:xfrm>
            <a:off x="1560626" y="5943600"/>
            <a:ext cx="5032147" cy="461665"/>
          </a:xfrm>
          <a:prstGeom prst="rect">
            <a:avLst/>
          </a:prstGeom>
          <a:solidFill>
            <a:schemeClr val="accent3">
              <a:lumMod val="95000"/>
            </a:schemeClr>
          </a:solidFill>
        </p:spPr>
        <p:txBody>
          <a:bodyPr wrap="square" rtlCol="0">
            <a:spAutoFit/>
          </a:bodyPr>
          <a:lstStyle/>
          <a:p>
            <a:r>
              <a:rPr lang="en-US" sz="2400" dirty="0">
                <a:solidFill>
                  <a:srgbClr val="1E0000"/>
                </a:solidFill>
              </a:rPr>
              <a:t>Kc represents the commuting reactance</a:t>
            </a:r>
          </a:p>
        </p:txBody>
      </p:sp>
      <p:sp>
        <p:nvSpPr>
          <p:cNvPr id="8" name="Slide Number Placeholder 1">
            <a:extLst>
              <a:ext uri="{FF2B5EF4-FFF2-40B4-BE49-F238E27FC236}">
                <a16:creationId xmlns:a16="http://schemas.microsoft.com/office/drawing/2014/main" id="{527442EB-3202-19C9-1E1B-AC2BCF501658}"/>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50</a:t>
            </a:fld>
            <a:endParaRPr lang="en-US" altLang="en-US" sz="2000" dirty="0">
              <a:solidFill>
                <a:srgbClr val="1E0000"/>
              </a:solidFill>
            </a:endParaRPr>
          </a:p>
        </p:txBody>
      </p:sp>
    </p:spTree>
    <p:extLst>
      <p:ext uri="{BB962C8B-B14F-4D97-AF65-F5344CB8AC3E}">
        <p14:creationId xmlns:p14="http://schemas.microsoft.com/office/powerpoint/2010/main" val="41667328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EXST4B</a:t>
            </a:r>
          </a:p>
        </p:txBody>
      </p:sp>
      <p:sp>
        <p:nvSpPr>
          <p:cNvPr id="3" name="Content Placeholder 2"/>
          <p:cNvSpPr>
            <a:spLocks noGrp="1"/>
          </p:cNvSpPr>
          <p:nvPr>
            <p:ph idx="1"/>
          </p:nvPr>
        </p:nvSpPr>
        <p:spPr>
          <a:xfrm>
            <a:off x="457200" y="1280160"/>
            <a:ext cx="9982200" cy="1463040"/>
          </a:xfrm>
        </p:spPr>
        <p:txBody>
          <a:bodyPr/>
          <a:lstStyle/>
          <a:p>
            <a:r>
              <a:rPr lang="en-US" dirty="0"/>
              <a:t>EXST4B models a controlled rectifier design; field voltage loop is used to make output independent of supply voltage</a:t>
            </a:r>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638" t="29154" r="34543" b="34181"/>
          <a:stretch/>
        </p:blipFill>
        <p:spPr bwMode="auto">
          <a:xfrm>
            <a:off x="838201" y="2339009"/>
            <a:ext cx="655320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741480" y="2895600"/>
            <a:ext cx="3276600" cy="2308324"/>
          </a:xfrm>
          <a:prstGeom prst="rect">
            <a:avLst/>
          </a:prstGeom>
          <a:solidFill>
            <a:schemeClr val="accent3">
              <a:lumMod val="95000"/>
            </a:schemeClr>
          </a:solidFill>
        </p:spPr>
        <p:txBody>
          <a:bodyPr wrap="square" rtlCol="0">
            <a:spAutoFit/>
          </a:bodyPr>
          <a:lstStyle/>
          <a:p>
            <a:r>
              <a:rPr lang="en-US" sz="2400" dirty="0">
                <a:solidFill>
                  <a:srgbClr val="1E0000"/>
                </a:solidFill>
              </a:rPr>
              <a:t>This (and the related ESST4B) are the most common exciters (about 20% of the total); V</a:t>
            </a:r>
            <a:r>
              <a:rPr lang="en-US" sz="2400" baseline="-25000" dirty="0">
                <a:solidFill>
                  <a:srgbClr val="1E0000"/>
                </a:solidFill>
              </a:rPr>
              <a:t>e</a:t>
            </a:r>
            <a:r>
              <a:rPr lang="en-US" sz="2400" dirty="0">
                <a:solidFill>
                  <a:srgbClr val="1E0000"/>
                </a:solidFill>
              </a:rPr>
              <a:t> is </a:t>
            </a:r>
            <a:br>
              <a:rPr lang="en-US" sz="2400" dirty="0">
                <a:solidFill>
                  <a:srgbClr val="1E0000"/>
                </a:solidFill>
              </a:rPr>
            </a:br>
            <a:r>
              <a:rPr lang="en-US" sz="2400" dirty="0">
                <a:solidFill>
                  <a:srgbClr val="1E0000"/>
                </a:solidFill>
              </a:rPr>
              <a:t>almost always independent of I</a:t>
            </a:r>
            <a:r>
              <a:rPr lang="en-US" sz="2400" baseline="-25000" dirty="0">
                <a:solidFill>
                  <a:srgbClr val="1E0000"/>
                </a:solidFill>
              </a:rPr>
              <a:t>T</a:t>
            </a:r>
          </a:p>
        </p:txBody>
      </p:sp>
      <p:sp>
        <p:nvSpPr>
          <p:cNvPr id="7" name="Slide Number Placeholder 1">
            <a:extLst>
              <a:ext uri="{FF2B5EF4-FFF2-40B4-BE49-F238E27FC236}">
                <a16:creationId xmlns:a16="http://schemas.microsoft.com/office/drawing/2014/main" id="{919DA1D1-68AE-37D0-5F0B-6FECA50F1F5A}"/>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51</a:t>
            </a:fld>
            <a:endParaRPr lang="en-US" altLang="en-US" sz="2000" dirty="0">
              <a:solidFill>
                <a:srgbClr val="1E0000"/>
              </a:solidFill>
            </a:endParaRPr>
          </a:p>
        </p:txBody>
      </p:sp>
    </p:spTree>
    <p:extLst>
      <p:ext uri="{BB962C8B-B14F-4D97-AF65-F5344CB8AC3E}">
        <p14:creationId xmlns:p14="http://schemas.microsoft.com/office/powerpoint/2010/main" val="42640722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Simplified Excitation System Model</a:t>
            </a:r>
          </a:p>
        </p:txBody>
      </p:sp>
      <p:sp>
        <p:nvSpPr>
          <p:cNvPr id="3" name="Content Placeholder 2"/>
          <p:cNvSpPr>
            <a:spLocks noGrp="1"/>
          </p:cNvSpPr>
          <p:nvPr>
            <p:ph idx="1"/>
          </p:nvPr>
        </p:nvSpPr>
        <p:spPr>
          <a:xfrm>
            <a:off x="457200" y="1280160"/>
            <a:ext cx="10896600" cy="2072640"/>
          </a:xfrm>
        </p:spPr>
        <p:txBody>
          <a:bodyPr/>
          <a:lstStyle/>
          <a:p>
            <a:r>
              <a:rPr lang="en-US" dirty="0"/>
              <a:t>A very simple model call Simplified EX System (SEXS) is available</a:t>
            </a:r>
          </a:p>
          <a:p>
            <a:pPr lvl="1"/>
            <a:r>
              <a:rPr lang="en-US" dirty="0"/>
              <a:t>Not now commonly used; also other, more detailed models, can match this behavior by setting various parameters to zero</a:t>
            </a:r>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498" t="30717" r="35503" b="50821"/>
          <a:stretch/>
        </p:blipFill>
        <p:spPr bwMode="auto">
          <a:xfrm>
            <a:off x="1295400" y="2895600"/>
            <a:ext cx="55245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
            <a:extLst>
              <a:ext uri="{FF2B5EF4-FFF2-40B4-BE49-F238E27FC236}">
                <a16:creationId xmlns:a16="http://schemas.microsoft.com/office/drawing/2014/main" id="{5B04830C-5536-0306-EA4D-4A28F71AF36D}"/>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52</a:t>
            </a:fld>
            <a:endParaRPr lang="en-US" altLang="en-US" sz="2000" dirty="0">
              <a:solidFill>
                <a:srgbClr val="1E0000"/>
              </a:solidFill>
            </a:endParaRPr>
          </a:p>
        </p:txBody>
      </p:sp>
    </p:spTree>
    <p:extLst>
      <p:ext uri="{BB962C8B-B14F-4D97-AF65-F5344CB8AC3E}">
        <p14:creationId xmlns:p14="http://schemas.microsoft.com/office/powerpoint/2010/main" val="603982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Desired Performance</a:t>
            </a:r>
          </a:p>
        </p:txBody>
      </p:sp>
      <p:sp>
        <p:nvSpPr>
          <p:cNvPr id="3" name="Content Placeholder 2"/>
          <p:cNvSpPr>
            <a:spLocks noGrp="1"/>
          </p:cNvSpPr>
          <p:nvPr>
            <p:ph idx="1"/>
          </p:nvPr>
        </p:nvSpPr>
        <p:spPr>
          <a:xfrm>
            <a:off x="457200" y="1280160"/>
            <a:ext cx="11049000" cy="3733800"/>
          </a:xfrm>
        </p:spPr>
        <p:txBody>
          <a:bodyPr/>
          <a:lstStyle/>
          <a:p>
            <a:r>
              <a:rPr lang="en-US" dirty="0"/>
              <a:t>A discussion of the desired performance of exciters is contained in IEEE Std. 421.2-2014 (update from 1990)</a:t>
            </a:r>
          </a:p>
          <a:p>
            <a:r>
              <a:rPr lang="en-US" dirty="0"/>
              <a:t>Concerned with </a:t>
            </a:r>
          </a:p>
          <a:p>
            <a:pPr lvl="1"/>
            <a:r>
              <a:rPr lang="en-US" dirty="0"/>
              <a:t>large signal performance: large, often discrete change in the voltage such as due to a fault; nonlinearities are significant</a:t>
            </a:r>
          </a:p>
          <a:p>
            <a:pPr lvl="2"/>
            <a:r>
              <a:rPr lang="en-US" dirty="0"/>
              <a:t>Limits can play a significant role</a:t>
            </a:r>
          </a:p>
          <a:p>
            <a:pPr lvl="1"/>
            <a:r>
              <a:rPr lang="en-US" dirty="0"/>
              <a:t>small signal performance: small disturbances in which close to linear behavior can be assumed</a:t>
            </a:r>
          </a:p>
          <a:p>
            <a:r>
              <a:rPr lang="en-US" dirty="0"/>
              <a:t>Increasingly exciters have inputs from power system stabilizers, so performance with these signals is important</a:t>
            </a:r>
          </a:p>
        </p:txBody>
      </p:sp>
      <p:sp>
        <p:nvSpPr>
          <p:cNvPr id="5" name="Slide Number Placeholder 1">
            <a:extLst>
              <a:ext uri="{FF2B5EF4-FFF2-40B4-BE49-F238E27FC236}">
                <a16:creationId xmlns:a16="http://schemas.microsoft.com/office/drawing/2014/main" id="{D076E79B-40B0-20E8-8CD5-FFE657CB5933}"/>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53</a:t>
            </a:fld>
            <a:endParaRPr lang="en-US" altLang="en-US" sz="2000" dirty="0">
              <a:solidFill>
                <a:srgbClr val="1E0000"/>
              </a:solidFill>
            </a:endParaRPr>
          </a:p>
        </p:txBody>
      </p:sp>
    </p:spTree>
    <p:extLst>
      <p:ext uri="{BB962C8B-B14F-4D97-AF65-F5344CB8AC3E}">
        <p14:creationId xmlns:p14="http://schemas.microsoft.com/office/powerpoint/2010/main" val="28481930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Transient Response</a:t>
            </a:r>
          </a:p>
        </p:txBody>
      </p:sp>
      <p:sp>
        <p:nvSpPr>
          <p:cNvPr id="3" name="Content Placeholder 2"/>
          <p:cNvSpPr>
            <a:spLocks noGrp="1"/>
          </p:cNvSpPr>
          <p:nvPr>
            <p:ph idx="1"/>
          </p:nvPr>
        </p:nvSpPr>
        <p:spPr>
          <a:xfrm>
            <a:off x="457200" y="1280160"/>
            <a:ext cx="3048000" cy="1082040"/>
          </a:xfrm>
        </p:spPr>
        <p:txBody>
          <a:bodyPr/>
          <a:lstStyle/>
          <a:p>
            <a:r>
              <a:rPr lang="en-US" dirty="0"/>
              <a:t>Figure shows typical transient response performance to a step change in input</a:t>
            </a:r>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265" t="32227" r="25818" b="17768"/>
          <a:stretch/>
        </p:blipFill>
        <p:spPr bwMode="auto">
          <a:xfrm>
            <a:off x="3810000" y="1371600"/>
            <a:ext cx="6629400" cy="4563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31533" y="6248400"/>
            <a:ext cx="3985386" cy="338554"/>
          </a:xfrm>
          <a:prstGeom prst="rect">
            <a:avLst/>
          </a:prstGeom>
          <a:noFill/>
        </p:spPr>
        <p:txBody>
          <a:bodyPr wrap="square" rtlCol="0">
            <a:spAutoFit/>
          </a:bodyPr>
          <a:lstStyle/>
          <a:p>
            <a:r>
              <a:rPr lang="en-US" sz="1600" dirty="0">
                <a:solidFill>
                  <a:srgbClr val="1E0000"/>
                </a:solidFill>
              </a:rPr>
              <a:t>Image Source: IEEE Std 421.2-1990, Figure 3</a:t>
            </a:r>
          </a:p>
        </p:txBody>
      </p:sp>
      <p:sp>
        <p:nvSpPr>
          <p:cNvPr id="7" name="Slide Number Placeholder 1">
            <a:extLst>
              <a:ext uri="{FF2B5EF4-FFF2-40B4-BE49-F238E27FC236}">
                <a16:creationId xmlns:a16="http://schemas.microsoft.com/office/drawing/2014/main" id="{D71EC250-12E1-1438-659A-E46E82F9504C}"/>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54</a:t>
            </a:fld>
            <a:endParaRPr lang="en-US" altLang="en-US" sz="2000" dirty="0">
              <a:solidFill>
                <a:srgbClr val="1E0000"/>
              </a:solidFill>
            </a:endParaRPr>
          </a:p>
        </p:txBody>
      </p:sp>
    </p:spTree>
    <p:extLst>
      <p:ext uri="{BB962C8B-B14F-4D97-AF65-F5344CB8AC3E}">
        <p14:creationId xmlns:p14="http://schemas.microsoft.com/office/powerpoint/2010/main" val="39068425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Signal Performance</a:t>
            </a:r>
          </a:p>
        </p:txBody>
      </p:sp>
      <p:sp>
        <p:nvSpPr>
          <p:cNvPr id="3" name="Content Placeholder 2"/>
          <p:cNvSpPr>
            <a:spLocks noGrp="1"/>
          </p:cNvSpPr>
          <p:nvPr>
            <p:ph idx="1"/>
          </p:nvPr>
        </p:nvSpPr>
        <p:spPr/>
        <p:txBody>
          <a:bodyPr/>
          <a:lstStyle/>
          <a:p>
            <a:r>
              <a:rPr lang="en-US" dirty="0"/>
              <a:t>Small signal performance can be assessed by either the time responses, frequency response, or eigenvalue analysis</a:t>
            </a:r>
          </a:p>
          <a:p>
            <a:r>
              <a:rPr lang="en-US" dirty="0"/>
              <a:t>Figure shows the</a:t>
            </a:r>
            <a:br>
              <a:rPr lang="en-US" dirty="0"/>
            </a:br>
            <a:r>
              <a:rPr lang="en-US" dirty="0"/>
              <a:t>typical open loop</a:t>
            </a:r>
            <a:br>
              <a:rPr lang="en-US" dirty="0"/>
            </a:br>
            <a:r>
              <a:rPr lang="en-US" dirty="0"/>
              <a:t>performance of</a:t>
            </a:r>
            <a:br>
              <a:rPr lang="en-US" dirty="0"/>
            </a:br>
            <a:r>
              <a:rPr lang="en-US" dirty="0"/>
              <a:t>an exciter and </a:t>
            </a:r>
            <a:br>
              <a:rPr lang="en-US" dirty="0"/>
            </a:br>
            <a:r>
              <a:rPr lang="en-US" dirty="0"/>
              <a:t>machine in </a:t>
            </a:r>
            <a:br>
              <a:rPr lang="en-US" dirty="0"/>
            </a:br>
            <a:r>
              <a:rPr lang="en-US" dirty="0"/>
              <a:t>the frequency</a:t>
            </a:r>
            <a:br>
              <a:rPr lang="en-US" dirty="0"/>
            </a:br>
            <a:r>
              <a:rPr lang="en-US" dirty="0"/>
              <a:t>domain</a:t>
            </a:r>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66" t="37510" r="22808" b="4160"/>
          <a:stretch/>
        </p:blipFill>
        <p:spPr bwMode="auto">
          <a:xfrm>
            <a:off x="4419600" y="2209800"/>
            <a:ext cx="5475515" cy="4166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057400" y="6324601"/>
            <a:ext cx="4572000" cy="307777"/>
          </a:xfrm>
          <a:prstGeom prst="rect">
            <a:avLst/>
          </a:prstGeom>
        </p:spPr>
        <p:txBody>
          <a:bodyPr wrap="square">
            <a:spAutoFit/>
          </a:bodyPr>
          <a:lstStyle/>
          <a:p>
            <a:r>
              <a:rPr lang="en-US" sz="1400" dirty="0">
                <a:solidFill>
                  <a:srgbClr val="1E0000"/>
                </a:solidFill>
              </a:rPr>
              <a:t>Image Source: IEEE </a:t>
            </a:r>
            <a:r>
              <a:rPr lang="en-US" sz="1400" dirty="0" err="1">
                <a:solidFill>
                  <a:srgbClr val="1E0000"/>
                </a:solidFill>
              </a:rPr>
              <a:t>Std</a:t>
            </a:r>
            <a:r>
              <a:rPr lang="en-US" sz="1400" dirty="0">
                <a:solidFill>
                  <a:srgbClr val="1E0000"/>
                </a:solidFill>
              </a:rPr>
              <a:t> 421.2-1990, Figure 4</a:t>
            </a:r>
          </a:p>
        </p:txBody>
      </p:sp>
      <p:sp>
        <p:nvSpPr>
          <p:cNvPr id="7" name="Slide Number Placeholder 1">
            <a:extLst>
              <a:ext uri="{FF2B5EF4-FFF2-40B4-BE49-F238E27FC236}">
                <a16:creationId xmlns:a16="http://schemas.microsoft.com/office/drawing/2014/main" id="{4C1CE042-8277-B208-06CA-66EB800DAECB}"/>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55</a:t>
            </a:fld>
            <a:endParaRPr lang="en-US" altLang="en-US" sz="2000" dirty="0">
              <a:solidFill>
                <a:srgbClr val="1E0000"/>
              </a:solidFill>
            </a:endParaRPr>
          </a:p>
        </p:txBody>
      </p:sp>
    </p:spTree>
    <p:extLst>
      <p:ext uri="{BB962C8B-B14F-4D97-AF65-F5344CB8AC3E}">
        <p14:creationId xmlns:p14="http://schemas.microsoft.com/office/powerpoint/2010/main" val="1163880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Derivative Block</a:t>
            </a:r>
          </a:p>
        </p:txBody>
      </p:sp>
      <p:sp>
        <p:nvSpPr>
          <p:cNvPr id="3" name="Content Placeholder 2"/>
          <p:cNvSpPr>
            <a:spLocks noGrp="1"/>
          </p:cNvSpPr>
          <p:nvPr>
            <p:ph idx="1"/>
          </p:nvPr>
        </p:nvSpPr>
        <p:spPr/>
        <p:txBody>
          <a:bodyPr/>
          <a:lstStyle/>
          <a:p>
            <a:endParaRPr lang="en-US" dirty="0"/>
          </a:p>
          <a:p>
            <a:endParaRPr lang="en-US" dirty="0"/>
          </a:p>
          <a:p>
            <a:endParaRPr lang="en-US" dirty="0"/>
          </a:p>
          <a:p>
            <a:r>
              <a:rPr lang="en-US" dirty="0"/>
              <a:t>Block takes the derivative of the input, with scaling K</a:t>
            </a:r>
            <a:r>
              <a:rPr lang="en-US" baseline="-25000" dirty="0"/>
              <a:t>D</a:t>
            </a:r>
            <a:r>
              <a:rPr lang="en-US" dirty="0"/>
              <a:t> and a first order lag with T</a:t>
            </a:r>
            <a:r>
              <a:rPr lang="en-US" baseline="-25000" dirty="0"/>
              <a:t>D</a:t>
            </a:r>
          </a:p>
          <a:p>
            <a:pPr lvl="1"/>
            <a:r>
              <a:rPr lang="en-US" dirty="0"/>
              <a:t>Physically we can't take the derivative without some lag</a:t>
            </a:r>
          </a:p>
          <a:p>
            <a:pPr lvl="1"/>
            <a:r>
              <a:rPr lang="en-US" dirty="0"/>
              <a:t>An example is the feedback block in the IEEET1 model</a:t>
            </a:r>
          </a:p>
          <a:p>
            <a:r>
              <a:rPr lang="en-US" dirty="0"/>
              <a:t>In steady-state the output of the block is zero</a:t>
            </a:r>
          </a:p>
          <a:p>
            <a:r>
              <a:rPr lang="en-US" dirty="0"/>
              <a:t>State equations require a more general approach </a:t>
            </a:r>
          </a:p>
          <a:p>
            <a:endParaRPr lang="en-US" dirty="0"/>
          </a:p>
        </p:txBody>
      </p:sp>
      <p:grpSp>
        <p:nvGrpSpPr>
          <p:cNvPr id="4" name="Group 3"/>
          <p:cNvGrpSpPr/>
          <p:nvPr/>
        </p:nvGrpSpPr>
        <p:grpSpPr>
          <a:xfrm>
            <a:off x="947859" y="1371600"/>
            <a:ext cx="3414612" cy="1254125"/>
            <a:chOff x="-576142" y="1371599"/>
            <a:chExt cx="3414612" cy="1254125"/>
          </a:xfrm>
        </p:grpSpPr>
        <p:graphicFrame>
          <p:nvGraphicFramePr>
            <p:cNvPr id="5" name="Object 4"/>
            <p:cNvGraphicFramePr>
              <a:graphicFrameLocks noChangeAspect="1"/>
            </p:cNvGraphicFramePr>
            <p:nvPr/>
          </p:nvGraphicFramePr>
          <p:xfrm>
            <a:off x="380999" y="1371599"/>
            <a:ext cx="1436688" cy="1254125"/>
          </p:xfrm>
          <a:graphic>
            <a:graphicData uri="http://schemas.openxmlformats.org/presentationml/2006/ole">
              <mc:AlternateContent xmlns:mc="http://schemas.openxmlformats.org/markup-compatibility/2006">
                <mc:Choice xmlns:v="urn:schemas-microsoft-com:vml" Requires="v">
                  <p:oleObj name="Equation" r:id="rId2" imgW="495000" imgH="431640" progId="Equation.DSMT4">
                    <p:embed/>
                  </p:oleObj>
                </mc:Choice>
                <mc:Fallback>
                  <p:oleObj name="Equation" r:id="rId2" imgW="495000" imgH="431640" progId="Equation.DSMT4">
                    <p:embed/>
                    <p:pic>
                      <p:nvPicPr>
                        <p:cNvPr id="5" name="Object 4"/>
                        <p:cNvPicPr/>
                        <p:nvPr/>
                      </p:nvPicPr>
                      <p:blipFill>
                        <a:blip r:embed="rId3"/>
                        <a:stretch>
                          <a:fillRect/>
                        </a:stretch>
                      </p:blipFill>
                      <p:spPr>
                        <a:xfrm>
                          <a:off x="380999" y="1371599"/>
                          <a:ext cx="1436688" cy="1254125"/>
                        </a:xfrm>
                        <a:prstGeom prst="rect">
                          <a:avLst/>
                        </a:prstGeom>
                        <a:ln w="19050">
                          <a:solidFill>
                            <a:schemeClr val="tx1"/>
                          </a:solidFill>
                        </a:ln>
                      </p:spPr>
                    </p:pic>
                  </p:oleObj>
                </mc:Fallback>
              </mc:AlternateContent>
            </a:graphicData>
          </a:graphic>
        </p:graphicFrame>
        <p:cxnSp>
          <p:nvCxnSpPr>
            <p:cNvPr id="6" name="Straight Arrow Connector 5"/>
            <p:cNvCxnSpPr/>
            <p:nvPr/>
          </p:nvCxnSpPr>
          <p:spPr bwMode="auto">
            <a:xfrm flipV="1">
              <a:off x="-216489" y="2015824"/>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7" name="Straight Arrow Connector 6"/>
            <p:cNvCxnSpPr/>
            <p:nvPr/>
          </p:nvCxnSpPr>
          <p:spPr bwMode="auto">
            <a:xfrm flipV="1">
              <a:off x="1835761" y="1979801"/>
              <a:ext cx="609600" cy="6235"/>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8" name="TextBox 7"/>
            <p:cNvSpPr txBox="1"/>
            <p:nvPr/>
          </p:nvSpPr>
          <p:spPr>
            <a:xfrm>
              <a:off x="-576142" y="1718191"/>
              <a:ext cx="364202" cy="523220"/>
            </a:xfrm>
            <a:prstGeom prst="rect">
              <a:avLst/>
            </a:prstGeom>
            <a:noFill/>
          </p:spPr>
          <p:txBody>
            <a:bodyPr wrap="none" rtlCol="0">
              <a:spAutoFit/>
            </a:bodyPr>
            <a:lstStyle/>
            <a:p>
              <a:r>
                <a:rPr lang="en-US" sz="2800" dirty="0">
                  <a:solidFill>
                    <a:srgbClr val="1E0000"/>
                  </a:solidFill>
                </a:rPr>
                <a:t>u</a:t>
              </a:r>
            </a:p>
          </p:txBody>
        </p:sp>
        <p:sp>
          <p:nvSpPr>
            <p:cNvPr id="9" name="TextBox 8"/>
            <p:cNvSpPr txBox="1"/>
            <p:nvPr/>
          </p:nvSpPr>
          <p:spPr>
            <a:xfrm>
              <a:off x="2474268" y="1686346"/>
              <a:ext cx="364202" cy="523220"/>
            </a:xfrm>
            <a:prstGeom prst="rect">
              <a:avLst/>
            </a:prstGeom>
            <a:noFill/>
          </p:spPr>
          <p:txBody>
            <a:bodyPr wrap="none" rtlCol="0">
              <a:spAutoFit/>
            </a:bodyPr>
            <a:lstStyle/>
            <a:p>
              <a:r>
                <a:rPr lang="en-US" sz="2800" dirty="0">
                  <a:solidFill>
                    <a:srgbClr val="1E0000"/>
                  </a:solidFill>
                </a:rPr>
                <a:t>y</a:t>
              </a:r>
            </a:p>
          </p:txBody>
        </p:sp>
      </p:grpSp>
      <p:sp>
        <p:nvSpPr>
          <p:cNvPr id="10" name="Slide Number Placeholder 1">
            <a:extLst>
              <a:ext uri="{FF2B5EF4-FFF2-40B4-BE49-F238E27FC236}">
                <a16:creationId xmlns:a16="http://schemas.microsoft.com/office/drawing/2014/main" id="{020FF1F6-F990-C5F7-7784-9954DDF52D4D}"/>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5</a:t>
            </a:fld>
            <a:endParaRPr lang="en-US" altLang="en-US" sz="2000" dirty="0">
              <a:solidFill>
                <a:srgbClr val="1E0000"/>
              </a:solidFill>
            </a:endParaRPr>
          </a:p>
        </p:txBody>
      </p:sp>
    </p:spTree>
    <p:extLst>
      <p:ext uri="{BB962C8B-B14F-4D97-AF65-F5344CB8AC3E}">
        <p14:creationId xmlns:p14="http://schemas.microsoft.com/office/powerpoint/2010/main" val="17055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Equations for More Complicated Functions</a:t>
            </a:r>
          </a:p>
        </p:txBody>
      </p:sp>
      <p:sp>
        <p:nvSpPr>
          <p:cNvPr id="3" name="Content Placeholder 2"/>
          <p:cNvSpPr>
            <a:spLocks noGrp="1"/>
          </p:cNvSpPr>
          <p:nvPr>
            <p:ph idx="1"/>
          </p:nvPr>
        </p:nvSpPr>
        <p:spPr/>
        <p:txBody>
          <a:bodyPr/>
          <a:lstStyle/>
          <a:p>
            <a:r>
              <a:rPr lang="en-US" dirty="0"/>
              <a:t>There is not a unique way of obtaining state equations for more complicated functions with a general form</a:t>
            </a:r>
            <a:br>
              <a:rPr lang="en-US" dirty="0"/>
            </a:br>
            <a:br>
              <a:rPr lang="en-US" dirty="0"/>
            </a:br>
            <a:br>
              <a:rPr lang="en-US" dirty="0"/>
            </a:br>
            <a:br>
              <a:rPr lang="en-US" dirty="0"/>
            </a:br>
            <a:endParaRPr lang="en-US" dirty="0"/>
          </a:p>
          <a:p>
            <a:endParaRPr lang="en-US" dirty="0"/>
          </a:p>
          <a:p>
            <a:r>
              <a:rPr lang="en-US" dirty="0"/>
              <a:t>To be physically realizable we need n &gt;= m</a:t>
            </a:r>
          </a:p>
          <a:p>
            <a:endParaRPr lang="en-US" dirty="0"/>
          </a:p>
        </p:txBody>
      </p:sp>
      <p:graphicFrame>
        <p:nvGraphicFramePr>
          <p:cNvPr id="4" name="Object 3"/>
          <p:cNvGraphicFramePr>
            <a:graphicFrameLocks noChangeAspect="1"/>
          </p:cNvGraphicFramePr>
          <p:nvPr/>
        </p:nvGraphicFramePr>
        <p:xfrm>
          <a:off x="1219200" y="2133066"/>
          <a:ext cx="5257800" cy="2027987"/>
        </p:xfrm>
        <a:graphic>
          <a:graphicData uri="http://schemas.openxmlformats.org/presentationml/2006/ole">
            <mc:AlternateContent xmlns:mc="http://schemas.openxmlformats.org/markup-compatibility/2006">
              <mc:Choice xmlns:v="urn:schemas-microsoft-com:vml" Requires="v">
                <p:oleObj name="Equation" r:id="rId2" imgW="2171520" imgH="838080" progId="Equation.DSMT4">
                  <p:embed/>
                </p:oleObj>
              </mc:Choice>
              <mc:Fallback>
                <p:oleObj name="Equation" r:id="rId2" imgW="2171520" imgH="838080" progId="Equation.DSMT4">
                  <p:embed/>
                  <p:pic>
                    <p:nvPicPr>
                      <p:cNvPr id="4" name="Object 3"/>
                      <p:cNvPicPr>
                        <a:picLocks noChangeAspect="1" noChangeArrowheads="1"/>
                      </p:cNvPicPr>
                      <p:nvPr/>
                    </p:nvPicPr>
                    <p:blipFill>
                      <a:blip r:embed="rId3"/>
                      <a:srcRect/>
                      <a:stretch>
                        <a:fillRect/>
                      </a:stretch>
                    </p:blipFill>
                    <p:spPr bwMode="auto">
                      <a:xfrm>
                        <a:off x="1219200" y="2133066"/>
                        <a:ext cx="5257800" cy="2027987"/>
                      </a:xfrm>
                      <a:prstGeom prst="rect">
                        <a:avLst/>
                      </a:prstGeom>
                      <a:noFill/>
                      <a:ln>
                        <a:noFill/>
                      </a:ln>
                    </p:spPr>
                  </p:pic>
                </p:oleObj>
              </mc:Fallback>
            </mc:AlternateContent>
          </a:graphicData>
        </a:graphic>
      </p:graphicFrame>
      <p:sp>
        <p:nvSpPr>
          <p:cNvPr id="5" name="Slide Number Placeholder 1">
            <a:extLst>
              <a:ext uri="{FF2B5EF4-FFF2-40B4-BE49-F238E27FC236}">
                <a16:creationId xmlns:a16="http://schemas.microsoft.com/office/drawing/2014/main" id="{4A3C9409-7604-A52A-26C9-E26DE68D8086}"/>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6</a:t>
            </a:fld>
            <a:endParaRPr lang="en-US" altLang="en-US" sz="2000" dirty="0">
              <a:solidFill>
                <a:srgbClr val="1E0000"/>
              </a:solidFill>
            </a:endParaRPr>
          </a:p>
        </p:txBody>
      </p:sp>
    </p:spTree>
    <p:extLst>
      <p:ext uri="{BB962C8B-B14F-4D97-AF65-F5344CB8AC3E}">
        <p14:creationId xmlns:p14="http://schemas.microsoft.com/office/powerpoint/2010/main" val="2919563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Block Diagram Approach</a:t>
            </a:r>
          </a:p>
        </p:txBody>
      </p:sp>
      <p:sp>
        <p:nvSpPr>
          <p:cNvPr id="3" name="Content Placeholder 2"/>
          <p:cNvSpPr>
            <a:spLocks noGrp="1"/>
          </p:cNvSpPr>
          <p:nvPr>
            <p:ph idx="1"/>
          </p:nvPr>
        </p:nvSpPr>
        <p:spPr>
          <a:xfrm>
            <a:off x="457200" y="1280160"/>
            <a:ext cx="8001000" cy="1005840"/>
          </a:xfrm>
        </p:spPr>
        <p:txBody>
          <a:bodyPr/>
          <a:lstStyle/>
          <a:p>
            <a:r>
              <a:rPr lang="en-US" dirty="0"/>
              <a:t>One integration approach is illustrated in the below block diagram</a:t>
            </a:r>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7954" y="2423160"/>
            <a:ext cx="8339492" cy="2362200"/>
          </a:xfrm>
          <a:prstGeom prst="rect">
            <a:avLst/>
          </a:prstGeom>
        </p:spPr>
      </p:pic>
      <p:sp>
        <p:nvSpPr>
          <p:cNvPr id="5" name="Rectangle 4"/>
          <p:cNvSpPr/>
          <p:nvPr/>
        </p:nvSpPr>
        <p:spPr>
          <a:xfrm>
            <a:off x="2164967" y="6248400"/>
            <a:ext cx="8077200" cy="338554"/>
          </a:xfrm>
          <a:prstGeom prst="rect">
            <a:avLst/>
          </a:prstGeom>
        </p:spPr>
        <p:txBody>
          <a:bodyPr wrap="square">
            <a:spAutoFit/>
          </a:bodyPr>
          <a:lstStyle/>
          <a:p>
            <a:r>
              <a:rPr lang="en-US" sz="1600" dirty="0">
                <a:solidFill>
                  <a:srgbClr val="1E0000"/>
                </a:solidFill>
              </a:rPr>
              <a:t>Image source: W.L. Brogan, </a:t>
            </a:r>
            <a:r>
              <a:rPr lang="en-US" sz="1600" i="1" dirty="0">
                <a:solidFill>
                  <a:srgbClr val="1E0000"/>
                </a:solidFill>
              </a:rPr>
              <a:t>Modern Control Theory</a:t>
            </a:r>
            <a:r>
              <a:rPr lang="en-US" sz="1600" dirty="0">
                <a:solidFill>
                  <a:srgbClr val="1E0000"/>
                </a:solidFill>
              </a:rPr>
              <a:t>, Prentice Hall, 1991, Figure 3.7</a:t>
            </a:r>
          </a:p>
        </p:txBody>
      </p:sp>
      <p:sp>
        <p:nvSpPr>
          <p:cNvPr id="6" name="Slide Number Placeholder 1">
            <a:extLst>
              <a:ext uri="{FF2B5EF4-FFF2-40B4-BE49-F238E27FC236}">
                <a16:creationId xmlns:a16="http://schemas.microsoft.com/office/drawing/2014/main" id="{778C4676-0571-3E6E-B394-BD371B0A1BFB}"/>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7</a:t>
            </a:fld>
            <a:endParaRPr lang="en-US" altLang="en-US" sz="2000" dirty="0">
              <a:solidFill>
                <a:srgbClr val="1E0000"/>
              </a:solidFill>
            </a:endParaRPr>
          </a:p>
        </p:txBody>
      </p:sp>
    </p:spTree>
    <p:extLst>
      <p:ext uri="{BB962C8B-B14F-4D97-AF65-F5344CB8AC3E}">
        <p14:creationId xmlns:p14="http://schemas.microsoft.com/office/powerpoint/2010/main" val="3623747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Derivative Example</a:t>
            </a:r>
          </a:p>
        </p:txBody>
      </p:sp>
      <p:sp>
        <p:nvSpPr>
          <p:cNvPr id="3" name="Content Placeholder 2"/>
          <p:cNvSpPr>
            <a:spLocks noGrp="1"/>
          </p:cNvSpPr>
          <p:nvPr>
            <p:ph idx="1"/>
          </p:nvPr>
        </p:nvSpPr>
        <p:spPr/>
        <p:txBody>
          <a:bodyPr/>
          <a:lstStyle/>
          <a:p>
            <a:r>
              <a:rPr lang="en-US" dirty="0"/>
              <a:t>Write in form</a:t>
            </a:r>
          </a:p>
          <a:p>
            <a:endParaRPr lang="en-US" dirty="0"/>
          </a:p>
          <a:p>
            <a:pPr marL="0" indent="0">
              <a:buNone/>
            </a:pPr>
            <a:endParaRPr lang="en-US" dirty="0"/>
          </a:p>
          <a:p>
            <a:pPr marL="0" indent="0">
              <a:buNone/>
            </a:pPr>
            <a:endParaRPr lang="en-US" dirty="0"/>
          </a:p>
          <a:p>
            <a:r>
              <a:rPr lang="en-US" dirty="0"/>
              <a:t>Hence </a:t>
            </a:r>
            <a:r>
              <a:rPr lang="en-US" dirty="0">
                <a:latin typeface="Symbol" panose="05050102010706020507" pitchFamily="18" charset="2"/>
              </a:rPr>
              <a:t>b</a:t>
            </a:r>
            <a:r>
              <a:rPr lang="en-US" baseline="-25000" dirty="0"/>
              <a:t>0</a:t>
            </a:r>
            <a:r>
              <a:rPr lang="en-US" dirty="0"/>
              <a:t>=0, </a:t>
            </a:r>
            <a:r>
              <a:rPr lang="en-US" dirty="0">
                <a:latin typeface="Symbol" panose="05050102010706020507" pitchFamily="18" charset="2"/>
              </a:rPr>
              <a:t>b</a:t>
            </a:r>
            <a:r>
              <a:rPr lang="en-US" baseline="-25000" dirty="0"/>
              <a:t>1</a:t>
            </a:r>
            <a:r>
              <a:rPr lang="en-US" dirty="0"/>
              <a:t>=K</a:t>
            </a:r>
            <a:r>
              <a:rPr lang="en-US" baseline="-25000" dirty="0"/>
              <a:t>D</a:t>
            </a:r>
            <a:r>
              <a:rPr lang="en-US" dirty="0"/>
              <a:t>/T</a:t>
            </a:r>
            <a:r>
              <a:rPr lang="en-US" baseline="-25000" dirty="0"/>
              <a:t>D</a:t>
            </a:r>
            <a:r>
              <a:rPr lang="en-US" dirty="0"/>
              <a:t>, </a:t>
            </a:r>
            <a:r>
              <a:rPr lang="en-US" dirty="0">
                <a:latin typeface="Symbol" panose="05050102010706020507" pitchFamily="18" charset="2"/>
              </a:rPr>
              <a:t>a</a:t>
            </a:r>
            <a:r>
              <a:rPr lang="en-US" baseline="-25000" dirty="0"/>
              <a:t>0</a:t>
            </a:r>
            <a:r>
              <a:rPr lang="en-US" dirty="0"/>
              <a:t>=1/T</a:t>
            </a:r>
            <a:r>
              <a:rPr lang="en-US" baseline="-25000" dirty="0"/>
              <a:t>D</a:t>
            </a:r>
          </a:p>
          <a:p>
            <a:r>
              <a:rPr lang="en-US" dirty="0"/>
              <a:t>Define single state variable x, then</a:t>
            </a:r>
          </a:p>
          <a:p>
            <a:endParaRPr lang="en-US" dirty="0"/>
          </a:p>
        </p:txBody>
      </p:sp>
      <p:graphicFrame>
        <p:nvGraphicFramePr>
          <p:cNvPr id="4" name="Object 3"/>
          <p:cNvGraphicFramePr>
            <a:graphicFrameLocks noChangeAspect="1"/>
          </p:cNvGraphicFramePr>
          <p:nvPr/>
        </p:nvGraphicFramePr>
        <p:xfrm>
          <a:off x="1219200" y="1812531"/>
          <a:ext cx="1219200" cy="1334529"/>
        </p:xfrm>
        <a:graphic>
          <a:graphicData uri="http://schemas.openxmlformats.org/presentationml/2006/ole">
            <mc:AlternateContent xmlns:mc="http://schemas.openxmlformats.org/markup-compatibility/2006">
              <mc:Choice xmlns:v="urn:schemas-microsoft-com:vml" Requires="v">
                <p:oleObj name="Equation" r:id="rId2" imgW="545760" imgH="596880" progId="Equation.DSMT4">
                  <p:embed/>
                </p:oleObj>
              </mc:Choice>
              <mc:Fallback>
                <p:oleObj name="Equation" r:id="rId2" imgW="545760" imgH="59688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812531"/>
                        <a:ext cx="1219200" cy="1334529"/>
                      </a:xfrm>
                      <a:prstGeom prst="rect">
                        <a:avLst/>
                      </a:prstGeom>
                      <a:noFill/>
                      <a:ln w="19050">
                        <a:solidFill>
                          <a:schemeClr val="tx1"/>
                        </a:solidFill>
                        <a:miter lim="800000"/>
                        <a:headEnd/>
                        <a:tailEnd/>
                      </a:ln>
                    </p:spPr>
                  </p:pic>
                </p:oleObj>
              </mc:Fallback>
            </mc:AlternateContent>
          </a:graphicData>
        </a:graphic>
      </p:graphicFrame>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00400" y="1571428"/>
            <a:ext cx="5562600" cy="1575632"/>
          </a:xfrm>
          <a:prstGeom prst="rect">
            <a:avLst/>
          </a:prstGeom>
        </p:spPr>
      </p:pic>
      <p:graphicFrame>
        <p:nvGraphicFramePr>
          <p:cNvPr id="6" name="Object 5"/>
          <p:cNvGraphicFramePr>
            <a:graphicFrameLocks noChangeAspect="1"/>
          </p:cNvGraphicFramePr>
          <p:nvPr/>
        </p:nvGraphicFramePr>
        <p:xfrm>
          <a:off x="2438400" y="4495800"/>
          <a:ext cx="3124200" cy="1970456"/>
        </p:xfrm>
        <a:graphic>
          <a:graphicData uri="http://schemas.openxmlformats.org/presentationml/2006/ole">
            <mc:AlternateContent xmlns:mc="http://schemas.openxmlformats.org/markup-compatibility/2006">
              <mc:Choice xmlns:v="urn:schemas-microsoft-com:vml" Requires="v">
                <p:oleObj name="Equation" r:id="rId5" imgW="1409400" imgH="888840" progId="Equation.DSMT4">
                  <p:embed/>
                </p:oleObj>
              </mc:Choice>
              <mc:Fallback>
                <p:oleObj name="Equation" r:id="rId5" imgW="1409400" imgH="888840" progId="Equation.DSMT4">
                  <p:embed/>
                  <p:pic>
                    <p:nvPicPr>
                      <p:cNvPr id="6" name="Object 5"/>
                      <p:cNvPicPr>
                        <a:picLocks noChangeAspect="1" noChangeArrowheads="1"/>
                      </p:cNvPicPr>
                      <p:nvPr/>
                    </p:nvPicPr>
                    <p:blipFill>
                      <a:blip r:embed="rId6"/>
                      <a:srcRect/>
                      <a:stretch>
                        <a:fillRect/>
                      </a:stretch>
                    </p:blipFill>
                    <p:spPr bwMode="auto">
                      <a:xfrm>
                        <a:off x="2438400" y="4495800"/>
                        <a:ext cx="3124200" cy="1970456"/>
                      </a:xfrm>
                      <a:prstGeom prst="rect">
                        <a:avLst/>
                      </a:prstGeom>
                      <a:noFill/>
                      <a:ln>
                        <a:noFill/>
                      </a:ln>
                    </p:spPr>
                  </p:pic>
                </p:oleObj>
              </mc:Fallback>
            </mc:AlternateContent>
          </a:graphicData>
        </a:graphic>
      </p:graphicFrame>
      <p:sp>
        <p:nvSpPr>
          <p:cNvPr id="7" name="TextBox 6"/>
          <p:cNvSpPr txBox="1"/>
          <p:nvPr/>
        </p:nvSpPr>
        <p:spPr>
          <a:xfrm>
            <a:off x="6781801" y="4495801"/>
            <a:ext cx="3328155" cy="1200329"/>
          </a:xfrm>
          <a:prstGeom prst="rect">
            <a:avLst/>
          </a:prstGeom>
          <a:solidFill>
            <a:schemeClr val="accent3">
              <a:lumMod val="95000"/>
            </a:schemeClr>
          </a:solidFill>
        </p:spPr>
        <p:txBody>
          <a:bodyPr wrap="square" rtlCol="0">
            <a:spAutoFit/>
          </a:bodyPr>
          <a:lstStyle/>
          <a:p>
            <a:r>
              <a:rPr lang="en-US" sz="2400" dirty="0">
                <a:solidFill>
                  <a:srgbClr val="1E0000"/>
                </a:solidFill>
              </a:rPr>
              <a:t>Initial value of </a:t>
            </a:r>
            <a:br>
              <a:rPr lang="en-US" sz="2400" dirty="0">
                <a:solidFill>
                  <a:srgbClr val="1E0000"/>
                </a:solidFill>
              </a:rPr>
            </a:br>
            <a:r>
              <a:rPr lang="en-US" sz="2400" dirty="0">
                <a:solidFill>
                  <a:srgbClr val="1E0000"/>
                </a:solidFill>
              </a:rPr>
              <a:t>x is found by recognizing</a:t>
            </a:r>
            <a:br>
              <a:rPr lang="en-US" sz="2400" dirty="0">
                <a:solidFill>
                  <a:srgbClr val="1E0000"/>
                </a:solidFill>
              </a:rPr>
            </a:br>
            <a:r>
              <a:rPr lang="en-US" sz="2400" dirty="0">
                <a:solidFill>
                  <a:srgbClr val="1E0000"/>
                </a:solidFill>
              </a:rPr>
              <a:t>y is zero so x = -</a:t>
            </a:r>
            <a:r>
              <a:rPr lang="en-US" sz="2400" dirty="0">
                <a:solidFill>
                  <a:srgbClr val="1E0000"/>
                </a:solidFill>
                <a:latin typeface="Symbol" panose="05050102010706020507" pitchFamily="18" charset="2"/>
              </a:rPr>
              <a:t>b</a:t>
            </a:r>
            <a:r>
              <a:rPr lang="en-US" sz="2400" baseline="-25000" dirty="0">
                <a:solidFill>
                  <a:srgbClr val="1E0000"/>
                </a:solidFill>
              </a:rPr>
              <a:t>1</a:t>
            </a:r>
            <a:r>
              <a:rPr lang="en-US" sz="2400" dirty="0">
                <a:solidFill>
                  <a:srgbClr val="1E0000"/>
                </a:solidFill>
              </a:rPr>
              <a:t>u </a:t>
            </a:r>
          </a:p>
        </p:txBody>
      </p:sp>
      <p:sp>
        <p:nvSpPr>
          <p:cNvPr id="8" name="Slide Number Placeholder 1">
            <a:extLst>
              <a:ext uri="{FF2B5EF4-FFF2-40B4-BE49-F238E27FC236}">
                <a16:creationId xmlns:a16="http://schemas.microsoft.com/office/drawing/2014/main" id="{06D8F461-11B1-2B48-A31B-B9711DF039A6}"/>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8</a:t>
            </a:fld>
            <a:endParaRPr lang="en-US" altLang="en-US" sz="2000" dirty="0">
              <a:solidFill>
                <a:srgbClr val="1E0000"/>
              </a:solidFill>
            </a:endParaRPr>
          </a:p>
        </p:txBody>
      </p:sp>
    </p:spTree>
    <p:extLst>
      <p:ext uri="{BB962C8B-B14F-4D97-AF65-F5344CB8AC3E}">
        <p14:creationId xmlns:p14="http://schemas.microsoft.com/office/powerpoint/2010/main" val="2164224717"/>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6349</TotalTime>
  <Words>2812</Words>
  <Application>Microsoft Office PowerPoint</Application>
  <PresentationFormat>Widescreen</PresentationFormat>
  <Paragraphs>338</Paragraphs>
  <Slides>56</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56</vt:i4>
      </vt:variant>
    </vt:vector>
  </HeadingPairs>
  <TitlesOfParts>
    <vt:vector size="66" baseType="lpstr">
      <vt:lpstr>Arial</vt:lpstr>
      <vt:lpstr>Calibri</vt:lpstr>
      <vt:lpstr>Helvetica</vt:lpstr>
      <vt:lpstr>Symbol</vt:lpstr>
      <vt:lpstr>Times New Roman</vt:lpstr>
      <vt:lpstr>Wingdings</vt:lpstr>
      <vt:lpstr>Capsules</vt:lpstr>
      <vt:lpstr>Capsules</vt:lpstr>
      <vt:lpstr>Equation</vt:lpstr>
      <vt:lpstr>Bitmap Image</vt:lpstr>
      <vt:lpstr>ECEN 667 Power System Stability</vt:lpstr>
      <vt:lpstr>Announcements</vt:lpstr>
      <vt:lpstr>Block Diagram Basics</vt:lpstr>
      <vt:lpstr>Integrator Block</vt:lpstr>
      <vt:lpstr>First Order Lag Block</vt:lpstr>
      <vt:lpstr>Derivative Block</vt:lpstr>
      <vt:lpstr>State Equations for More Complicated Functions</vt:lpstr>
      <vt:lpstr>General Block Diagram Approach</vt:lpstr>
      <vt:lpstr>Derivative Example</vt:lpstr>
      <vt:lpstr>Lead-Lag Block</vt:lpstr>
      <vt:lpstr>Lead-Lag Block </vt:lpstr>
      <vt:lpstr>Limits: Windup versus Nonwindup</vt:lpstr>
      <vt:lpstr>Limits on First Order Lag </vt:lpstr>
      <vt:lpstr>Non-Windup Limit First Order Lag</vt:lpstr>
      <vt:lpstr>Lead-Lag Non-Windup Limits</vt:lpstr>
      <vt:lpstr>Ignored States</vt:lpstr>
      <vt:lpstr>Brief Review of DC Machines</vt:lpstr>
      <vt:lpstr>Review of DC Machines</vt:lpstr>
      <vt:lpstr>Types of DC Machines</vt:lpstr>
      <vt:lpstr>Separately Excited DC Exciter</vt:lpstr>
      <vt:lpstr>Separately Excited DC Exciter</vt:lpstr>
      <vt:lpstr>Separately Excited DC Exciter</vt:lpstr>
      <vt:lpstr>Separately Excited DC Exciter</vt:lpstr>
      <vt:lpstr>Separately Excited Scaled Values</vt:lpstr>
      <vt:lpstr>The Self-Excited Exciter</vt:lpstr>
      <vt:lpstr>Self and Separated Excited Exciters</vt:lpstr>
      <vt:lpstr>Exciter Model IEEET1 KE Values</vt:lpstr>
      <vt:lpstr>Saturation</vt:lpstr>
      <vt:lpstr>Exponential Saturation</vt:lpstr>
      <vt:lpstr>Exponential Saturation Example</vt:lpstr>
      <vt:lpstr>Voltage Regulator Model</vt:lpstr>
      <vt:lpstr>Feedback</vt:lpstr>
      <vt:lpstr>Feedback</vt:lpstr>
      <vt:lpstr>IEEET1 Model Evolution</vt:lpstr>
      <vt:lpstr>IEEEX1</vt:lpstr>
      <vt:lpstr>IEEET1 Evolution</vt:lpstr>
      <vt:lpstr>IEEET1 Evolution</vt:lpstr>
      <vt:lpstr>IEEET1 Example</vt:lpstr>
      <vt:lpstr>IEEE T1 Example</vt:lpstr>
      <vt:lpstr>IEEET1 Example</vt:lpstr>
      <vt:lpstr>IEEET1 Example</vt:lpstr>
      <vt:lpstr>Combined EI/WECC Case Type 1 Exciters</vt:lpstr>
      <vt:lpstr>DC2 Exciters</vt:lpstr>
      <vt:lpstr>ESDC4B</vt:lpstr>
      <vt:lpstr>AC Exciters</vt:lpstr>
      <vt:lpstr>AC Exciter Modeling</vt:lpstr>
      <vt:lpstr>EXAC1 Exciter</vt:lpstr>
      <vt:lpstr>EXAC1 Rectifier Regulation</vt:lpstr>
      <vt:lpstr>Initial State Determination, EXAC1</vt:lpstr>
      <vt:lpstr>Static Exciters</vt:lpstr>
      <vt:lpstr>EXST1 Block Diagram</vt:lpstr>
      <vt:lpstr>EXST4B</vt:lpstr>
      <vt:lpstr>Simplified Excitation System Model</vt:lpstr>
      <vt:lpstr>Desired Performance</vt:lpstr>
      <vt:lpstr>Transient Response</vt:lpstr>
      <vt:lpstr>Small Signal Performance</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Thomas Overbye</cp:lastModifiedBy>
  <cp:revision>511</cp:revision>
  <cp:lastPrinted>2020-08-20T12:26:33Z</cp:lastPrinted>
  <dcterms:created xsi:type="dcterms:W3CDTF">2000-05-11T14:27:08Z</dcterms:created>
  <dcterms:modified xsi:type="dcterms:W3CDTF">2023-09-27T21:24:48Z</dcterms:modified>
</cp:coreProperties>
</file>