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 id="2147483734" r:id="rId2"/>
  </p:sldMasterIdLst>
  <p:notesMasterIdLst>
    <p:notesMasterId r:id="rId57"/>
  </p:notesMasterIdLst>
  <p:handoutMasterIdLst>
    <p:handoutMasterId r:id="rId58"/>
  </p:handoutMasterIdLst>
  <p:sldIdLst>
    <p:sldId id="258" r:id="rId3"/>
    <p:sldId id="369" r:id="rId4"/>
    <p:sldId id="1133" r:id="rId5"/>
    <p:sldId id="1134" r:id="rId6"/>
    <p:sldId id="1033" r:id="rId7"/>
    <p:sldId id="1034" r:id="rId8"/>
    <p:sldId id="1035" r:id="rId9"/>
    <p:sldId id="1036" r:id="rId10"/>
    <p:sldId id="1037" r:id="rId11"/>
    <p:sldId id="1038" r:id="rId12"/>
    <p:sldId id="1039" r:id="rId13"/>
    <p:sldId id="1040" r:id="rId14"/>
    <p:sldId id="1041" r:id="rId15"/>
    <p:sldId id="1042" r:id="rId16"/>
    <p:sldId id="1043" r:id="rId17"/>
    <p:sldId id="1044" r:id="rId18"/>
    <p:sldId id="1045" r:id="rId19"/>
    <p:sldId id="1046" r:id="rId20"/>
    <p:sldId id="1047" r:id="rId21"/>
    <p:sldId id="1048" r:id="rId22"/>
    <p:sldId id="1049" r:id="rId23"/>
    <p:sldId id="1050" r:id="rId24"/>
    <p:sldId id="1051" r:id="rId25"/>
    <p:sldId id="1052" r:id="rId26"/>
    <p:sldId id="1053" r:id="rId27"/>
    <p:sldId id="1054" r:id="rId28"/>
    <p:sldId id="1055" r:id="rId29"/>
    <p:sldId id="1056" r:id="rId30"/>
    <p:sldId id="1057" r:id="rId31"/>
    <p:sldId id="1058" r:id="rId32"/>
    <p:sldId id="1059" r:id="rId33"/>
    <p:sldId id="1060" r:id="rId34"/>
    <p:sldId id="1061" r:id="rId35"/>
    <p:sldId id="1062" r:id="rId36"/>
    <p:sldId id="1063" r:id="rId37"/>
    <p:sldId id="1064" r:id="rId38"/>
    <p:sldId id="1065" r:id="rId39"/>
    <p:sldId id="1066" r:id="rId40"/>
    <p:sldId id="1067" r:id="rId41"/>
    <p:sldId id="1068" r:id="rId42"/>
    <p:sldId id="1069" r:id="rId43"/>
    <p:sldId id="1072" r:id="rId44"/>
    <p:sldId id="1073" r:id="rId45"/>
    <p:sldId id="1074" r:id="rId46"/>
    <p:sldId id="1075" r:id="rId47"/>
    <p:sldId id="1076" r:id="rId48"/>
    <p:sldId id="1077" r:id="rId49"/>
    <p:sldId id="1078" r:id="rId50"/>
    <p:sldId id="1079" r:id="rId51"/>
    <p:sldId id="1080" r:id="rId52"/>
    <p:sldId id="1081" r:id="rId53"/>
    <p:sldId id="1082" r:id="rId54"/>
    <p:sldId id="1083" r:id="rId55"/>
    <p:sldId id="1084" r:id="rId56"/>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7" autoAdjust="0"/>
    <p:restoredTop sz="94660" autoAdjust="0"/>
  </p:normalViewPr>
  <p:slideViewPr>
    <p:cSldViewPr>
      <p:cViewPr varScale="1">
        <p:scale>
          <a:sx n="157" d="100"/>
          <a:sy n="157" d="100"/>
        </p:scale>
        <p:origin x="440" y="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10/19/2023</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6">
            <a:extLst>
              <a:ext uri="{FF2B5EF4-FFF2-40B4-BE49-F238E27FC236}">
                <a16:creationId xmlns:a16="http://schemas.microsoft.com/office/drawing/2014/main" id="{944BAF8A-9CC6-62A2-54F7-C24F151886FE}"/>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a:extLst>
              <a:ext uri="{FF2B5EF4-FFF2-40B4-BE49-F238E27FC236}">
                <a16:creationId xmlns:a16="http://schemas.microsoft.com/office/drawing/2014/main" id="{52158CF1-806E-08C0-4B67-3FD1522E2EDD}"/>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4" name="Rectangle 6">
            <a:extLst>
              <a:ext uri="{FF2B5EF4-FFF2-40B4-BE49-F238E27FC236}">
                <a16:creationId xmlns:a16="http://schemas.microsoft.com/office/drawing/2014/main" id="{F8C7A3B8-7FFE-559C-B277-4DD0C57A898A}"/>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sz="2800" baseline="0" dirty="0">
              <a:solidFill>
                <a:srgbClr val="1E0000"/>
              </a:solidFill>
            </a:endParaRPr>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001" t="23333" r="7999" b="20666"/>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0"/>
            <a:ext cx="11582400" cy="1066800"/>
          </a:xfrm>
        </p:spPr>
        <p:txBody>
          <a:bodyPr/>
          <a:lstStyle>
            <a:lvl1pPr algn="ct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39952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294967295"/>
          </p:nvPr>
        </p:nvSpPr>
        <p:spPr>
          <a:xfrm>
            <a:off x="11277600" y="6324600"/>
            <a:ext cx="7112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449704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4"/>
          </p:nvPr>
        </p:nvSpPr>
        <p:spPr>
          <a:xfrm>
            <a:off x="11196507" y="6324600"/>
            <a:ext cx="792293" cy="457200"/>
          </a:xfrm>
          <a:prstGeom prst="rect">
            <a:avLst/>
          </a:prstGeom>
        </p:spPr>
        <p:txBody>
          <a:bodyPr/>
          <a:lstStyle/>
          <a:p>
            <a:pPr algn="r">
              <a:defRPr/>
            </a:pPr>
            <a:fld id="{0AF38EFD-512B-4531-8A51-5AEF24EFF359}" type="slidenum">
              <a:rPr lang="en-US" sz="2000" smtClean="0"/>
              <a:pPr algn="r">
                <a:defRPr/>
              </a:pPr>
              <a:t>‹#›</a:t>
            </a:fld>
            <a:endParaRPr lang="en-US" sz="2000"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Lst>
  <p:hf hdr="0" ftr="0" dt="0"/>
  <p:txStyles>
    <p:titleStyle>
      <a:lvl1pPr algn="l" rtl="0" eaLnBrk="0" fontAlgn="base" hangingPunct="0">
        <a:lnSpc>
          <a:spcPct val="90000"/>
        </a:lnSpc>
        <a:spcBef>
          <a:spcPct val="0"/>
        </a:spcBef>
        <a:spcAft>
          <a:spcPct val="0"/>
        </a:spcAft>
        <a:defRPr sz="3600" b="1" baseline="0">
          <a:solidFill>
            <a:srgbClr val="1E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rgbClr val="1E0000"/>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rgbClr val="1E0000"/>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rgbClr val="1E0000"/>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rgbClr val="1E0000"/>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rgbClr val="1E0000"/>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8.bin"/><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2.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3.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4.bin"/><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6.bin"/><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28.w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1.bin"/><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3.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4.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5.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6.bin"/><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8.bin"/><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0.bin"/><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2.bin"/><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3.bin"/><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35.bin"/><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36.bin"/><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37.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38.bin"/><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oleObject" Target="../embeddings/oleObject39.bin"/></Relationships>
</file>

<file path=ppt/slides/_rels/slide5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0.bin"/><Relationship Id="rId1" Type="http://schemas.openxmlformats.org/officeDocument/2006/relationships/slideLayout" Target="../slideLayouts/slideLayout7.xml"/><Relationship Id="rId5" Type="http://schemas.openxmlformats.org/officeDocument/2006/relationships/image" Target="../media/image55.wmf"/><Relationship Id="rId4" Type="http://schemas.openxmlformats.org/officeDocument/2006/relationships/oleObject" Target="../embeddings/oleObject41.bin"/></Relationships>
</file>

<file path=ppt/slides/_rels/slide5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42.bin"/><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a:xfrm>
            <a:off x="1524000" y="76201"/>
            <a:ext cx="9144000" cy="1646237"/>
          </a:xfrm>
          <a:noFill/>
        </p:spPr>
        <p:txBody>
          <a:bodyPr anchor="ctr"/>
          <a:lstStyle/>
          <a:p>
            <a:pPr algn="ctr" eaLnBrk="1" hangingPunct="1">
              <a:spcBef>
                <a:spcPct val="50000"/>
              </a:spcBef>
            </a:pPr>
            <a:r>
              <a:rPr lang="en-US" altLang="en-US" dirty="0"/>
              <a:t>ECEN 667</a:t>
            </a:r>
            <a:br>
              <a:rPr lang="en-US" altLang="en-US" dirty="0"/>
            </a:br>
            <a:r>
              <a:rPr lang="en-US" altLang="en-US" dirty="0"/>
              <a:t>Power System Stability</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
        <p:nvSpPr>
          <p:cNvPr id="6" name="Rectangle 5"/>
          <p:cNvSpPr/>
          <p:nvPr/>
        </p:nvSpPr>
        <p:spPr>
          <a:xfrm>
            <a:off x="685800" y="1752601"/>
            <a:ext cx="11125200" cy="1668149"/>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15: Time-Domain Simulation Solutions (Transient Stability)</a:t>
            </a:r>
          </a:p>
          <a:p>
            <a:pPr algn="ctr"/>
            <a:endParaRPr lang="en-US" sz="3200" b="1" kern="0" dirty="0">
              <a:solidFill>
                <a:srgbClr val="1E0000"/>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Forward Euler</a:t>
            </a:r>
          </a:p>
        </p:txBody>
      </p:sp>
      <p:sp>
        <p:nvSpPr>
          <p:cNvPr id="3" name="Content Placeholder 2"/>
          <p:cNvSpPr>
            <a:spLocks noGrp="1"/>
          </p:cNvSpPr>
          <p:nvPr>
            <p:ph idx="1"/>
          </p:nvPr>
        </p:nvSpPr>
        <p:spPr>
          <a:xfrm>
            <a:off x="457200" y="1280160"/>
            <a:ext cx="9296400" cy="853440"/>
          </a:xfrm>
        </p:spPr>
        <p:txBody>
          <a:bodyPr/>
          <a:lstStyle/>
          <a:p>
            <a:r>
              <a:rPr lang="en-US" dirty="0"/>
              <a:t>Recall the Forward Euler approach is approximate</a:t>
            </a:r>
            <a:br>
              <a:rPr lang="en-US" dirty="0"/>
            </a:br>
            <a:endParaRPr lang="en-US" dirty="0"/>
          </a:p>
          <a:p>
            <a:endParaRPr lang="en-US" dirty="0"/>
          </a:p>
          <a:p>
            <a:endParaRPr lang="en-US" dirty="0"/>
          </a:p>
          <a:p>
            <a:endParaRPr lang="en-US" dirty="0"/>
          </a:p>
          <a:p>
            <a:endParaRPr lang="en-US" dirty="0"/>
          </a:p>
          <a:p>
            <a:r>
              <a:rPr lang="en-US" dirty="0"/>
              <a:t>Error with Euler's varies with the square of the time step</a:t>
            </a:r>
          </a:p>
        </p:txBody>
      </p:sp>
      <p:graphicFrame>
        <p:nvGraphicFramePr>
          <p:cNvPr id="5" name="Object 4"/>
          <p:cNvGraphicFramePr>
            <a:graphicFrameLocks noChangeAspect="1"/>
          </p:cNvGraphicFramePr>
          <p:nvPr>
            <p:extLst>
              <p:ext uri="{D42A27DB-BD31-4B8C-83A1-F6EECF244321}">
                <p14:modId xmlns:p14="http://schemas.microsoft.com/office/powerpoint/2010/main" val="2028439964"/>
              </p:ext>
            </p:extLst>
          </p:nvPr>
        </p:nvGraphicFramePr>
        <p:xfrm>
          <a:off x="991393" y="1981200"/>
          <a:ext cx="3733800" cy="2140247"/>
        </p:xfrm>
        <a:graphic>
          <a:graphicData uri="http://schemas.openxmlformats.org/presentationml/2006/ole">
            <mc:AlternateContent xmlns:mc="http://schemas.openxmlformats.org/markup-compatibility/2006">
              <mc:Choice xmlns:v="urn:schemas-microsoft-com:vml" Requires="v">
                <p:oleObj name="Equation" r:id="rId2" imgW="4076640" imgH="2336760" progId="Equation.DSMT4">
                  <p:embed/>
                </p:oleObj>
              </mc:Choice>
              <mc:Fallback>
                <p:oleObj name="Equation" r:id="rId2" imgW="4076640" imgH="2336760" progId="Equation.DSMT4">
                  <p:embed/>
                  <p:pic>
                    <p:nvPicPr>
                      <p:cNvPr id="5" name="Object 4"/>
                      <p:cNvPicPr>
                        <a:picLocks noChangeAspect="1" noChangeArrowheads="1"/>
                      </p:cNvPicPr>
                      <p:nvPr/>
                    </p:nvPicPr>
                    <p:blipFill>
                      <a:blip r:embed="rId3"/>
                      <a:srcRect/>
                      <a:stretch>
                        <a:fillRect/>
                      </a:stretch>
                    </p:blipFill>
                    <p:spPr bwMode="auto">
                      <a:xfrm>
                        <a:off x="991393" y="1981200"/>
                        <a:ext cx="3733800" cy="2140247"/>
                      </a:xfrm>
                      <a:prstGeom prst="rect">
                        <a:avLst/>
                      </a:prstGeom>
                      <a:noFill/>
                      <a:ln>
                        <a:noFill/>
                      </a:ln>
                      <a:effectLst/>
                    </p:spPr>
                  </p:pic>
                </p:oleObj>
              </mc:Fallback>
            </mc:AlternateContent>
          </a:graphicData>
        </a:graphic>
      </p:graphicFrame>
      <p:sp>
        <p:nvSpPr>
          <p:cNvPr id="4" name="Slide Number Placeholder 1">
            <a:extLst>
              <a:ext uri="{FF2B5EF4-FFF2-40B4-BE49-F238E27FC236}">
                <a16:creationId xmlns:a16="http://schemas.microsoft.com/office/drawing/2014/main" id="{3461C7E1-9166-71ED-2AF8-2F7976E02A7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9</a:t>
            </a:fld>
            <a:endParaRPr lang="en-US" altLang="en-US" sz="2000" dirty="0">
              <a:solidFill>
                <a:srgbClr val="1E0000"/>
              </a:solidFill>
            </a:endParaRPr>
          </a:p>
        </p:txBody>
      </p:sp>
    </p:spTree>
    <p:extLst>
      <p:ext uri="{BB962C8B-B14F-4D97-AF65-F5344CB8AC3E}">
        <p14:creationId xmlns:p14="http://schemas.microsoft.com/office/powerpoint/2010/main" val="15162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Infinite Bus GENCLS Example using the Forward Euler's Method</a:t>
            </a:r>
          </a:p>
        </p:txBody>
      </p:sp>
      <p:sp>
        <p:nvSpPr>
          <p:cNvPr id="3" name="Content Placeholder 2"/>
          <p:cNvSpPr>
            <a:spLocks noGrp="1"/>
          </p:cNvSpPr>
          <p:nvPr>
            <p:ph idx="1"/>
          </p:nvPr>
        </p:nvSpPr>
        <p:spPr>
          <a:xfrm>
            <a:off x="457200" y="1280160"/>
            <a:ext cx="10134600" cy="1463040"/>
          </a:xfrm>
        </p:spPr>
        <p:txBody>
          <a:bodyPr/>
          <a:lstStyle/>
          <a:p>
            <a:r>
              <a:rPr lang="en-US" dirty="0"/>
              <a:t>Use the four bus system from before, except now gen 4 is modeled with a classical model with </a:t>
            </a:r>
            <a:r>
              <a:rPr lang="en-US" dirty="0" err="1"/>
              <a:t>X</a:t>
            </a:r>
            <a:r>
              <a:rPr lang="en-US" baseline="-25000" dirty="0" err="1"/>
              <a:t>d</a:t>
            </a:r>
            <a:r>
              <a:rPr lang="en-US" dirty="0"/>
              <a:t>'=0.3, H=3 and D=0; also we'll reduce to two buses with equivalent line reactance, moving the gen from bus 4 to 1</a:t>
            </a:r>
          </a:p>
        </p:txBody>
      </p:sp>
      <p:pic>
        <p:nvPicPr>
          <p:cNvPr id="12298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37501"/>
          <a:stretch/>
        </p:blipFill>
        <p:spPr bwMode="auto">
          <a:xfrm>
            <a:off x="990600" y="3200400"/>
            <a:ext cx="808123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985684" y="5638800"/>
                <a:ext cx="7548861" cy="830997"/>
              </a:xfrm>
              <a:prstGeom prst="rect">
                <a:avLst/>
              </a:prstGeom>
              <a:solidFill>
                <a:schemeClr val="accent3">
                  <a:lumMod val="95000"/>
                </a:schemeClr>
              </a:solidFill>
            </p:spPr>
            <p:txBody>
              <a:bodyPr wrap="square" rtlCol="0">
                <a:spAutoFit/>
              </a:bodyPr>
              <a:lstStyle/>
              <a:p>
                <a:r>
                  <a:rPr lang="en-US" sz="2400" dirty="0">
                    <a:solidFill>
                      <a:srgbClr val="1E0000"/>
                    </a:solidFill>
                  </a:rPr>
                  <a:t>In this example </a:t>
                </a:r>
                <a:r>
                  <a:rPr lang="en-US" sz="2400" dirty="0" err="1">
                    <a:solidFill>
                      <a:srgbClr val="1E0000"/>
                    </a:solidFill>
                  </a:rPr>
                  <a:t>X</a:t>
                </a:r>
                <a:r>
                  <a:rPr lang="en-US" sz="2400" baseline="-25000" dirty="0" err="1">
                    <a:solidFill>
                      <a:srgbClr val="1E0000"/>
                    </a:solidFill>
                  </a:rPr>
                  <a:t>th</a:t>
                </a:r>
                <a:r>
                  <a:rPr lang="en-US" sz="2400" dirty="0">
                    <a:solidFill>
                      <a:srgbClr val="1E0000"/>
                    </a:solidFill>
                  </a:rPr>
                  <a:t> = (0.22 + 0.3), with the internal voltage</a:t>
                </a:r>
                <a:br>
                  <a:rPr lang="en-US" sz="2400" dirty="0">
                    <a:solidFill>
                      <a:srgbClr val="1E0000"/>
                    </a:solidFill>
                  </a:rPr>
                </a:br>
                <a14:m>
                  <m:oMath xmlns:m="http://schemas.openxmlformats.org/officeDocument/2006/math">
                    <m:sSub>
                      <m:sSubPr>
                        <m:ctrlPr>
                          <a:rPr lang="en-US" sz="2400" i="1">
                            <a:solidFill>
                              <a:srgbClr val="1E0000"/>
                            </a:solidFill>
                            <a:latin typeface="Cambria Math" panose="02040503050406030204" pitchFamily="18" charset="0"/>
                          </a:rPr>
                        </m:ctrlPr>
                      </m:sSubPr>
                      <m:e>
                        <m:acc>
                          <m:accPr>
                            <m:chr m:val="̅"/>
                            <m:ctrlPr>
                              <a:rPr lang="en-US" sz="2400" i="1">
                                <a:solidFill>
                                  <a:srgbClr val="1E0000"/>
                                </a:solidFill>
                                <a:latin typeface="Cambria Math" panose="02040503050406030204" pitchFamily="18" charset="0"/>
                              </a:rPr>
                            </m:ctrlPr>
                          </m:accPr>
                          <m:e>
                            <m:r>
                              <a:rPr lang="en-US" sz="2400" i="1">
                                <a:solidFill>
                                  <a:srgbClr val="1E0000"/>
                                </a:solidFill>
                                <a:latin typeface="Cambria Math"/>
                              </a:rPr>
                              <m:t>𝐸</m:t>
                            </m:r>
                          </m:e>
                        </m:acc>
                        <m:r>
                          <a:rPr lang="en-US" sz="2400" b="0" i="1" smtClean="0">
                            <a:solidFill>
                              <a:srgbClr val="1E0000"/>
                            </a:solidFill>
                            <a:latin typeface="Cambria Math"/>
                          </a:rPr>
                          <m:t>′</m:t>
                        </m:r>
                      </m:e>
                      <m:sub>
                        <m:r>
                          <a:rPr lang="en-US" sz="2400">
                            <a:solidFill>
                              <a:srgbClr val="1E0000"/>
                            </a:solidFill>
                            <a:latin typeface="Cambria Math"/>
                          </a:rPr>
                          <m:t>1</m:t>
                        </m:r>
                      </m:sub>
                    </m:sSub>
                    <m:r>
                      <a:rPr lang="en-US" sz="2400">
                        <a:solidFill>
                          <a:srgbClr val="1E0000"/>
                        </a:solidFill>
                        <a:latin typeface="Cambria Math"/>
                      </a:rPr>
                      <m:t>=1.281∠23.95°</m:t>
                    </m:r>
                  </m:oMath>
                </a14:m>
                <a:r>
                  <a:rPr lang="en-US" sz="2400" dirty="0">
                    <a:solidFill>
                      <a:srgbClr val="1E0000"/>
                    </a:solidFill>
                  </a:rPr>
                  <a:t> giving E'</a:t>
                </a:r>
                <a:r>
                  <a:rPr lang="en-US" sz="2400" baseline="-25000" dirty="0">
                    <a:solidFill>
                      <a:srgbClr val="1E0000"/>
                    </a:solidFill>
                  </a:rPr>
                  <a:t>1</a:t>
                </a:r>
                <a:r>
                  <a:rPr lang="en-US" sz="2400" dirty="0">
                    <a:solidFill>
                      <a:srgbClr val="1E0000"/>
                    </a:solidFill>
                  </a:rPr>
                  <a:t>=1.281 and </a:t>
                </a:r>
                <a:r>
                  <a:rPr lang="en-US" sz="2400" dirty="0">
                    <a:solidFill>
                      <a:srgbClr val="1E0000"/>
                    </a:solidFill>
                    <a:latin typeface="Symbol" panose="05050102010706020507" pitchFamily="18" charset="2"/>
                  </a:rPr>
                  <a:t>d</a:t>
                </a:r>
                <a:r>
                  <a:rPr lang="en-US" sz="2400" baseline="-25000" dirty="0">
                    <a:solidFill>
                      <a:srgbClr val="1E0000"/>
                    </a:solidFill>
                  </a:rPr>
                  <a:t>1</a:t>
                </a:r>
                <a:r>
                  <a:rPr lang="en-US" sz="2400" dirty="0">
                    <a:solidFill>
                      <a:srgbClr val="1E0000"/>
                    </a:solidFill>
                  </a:rPr>
                  <a:t>= </a:t>
                </a:r>
                <a14:m>
                  <m:oMath xmlns:m="http://schemas.openxmlformats.org/officeDocument/2006/math">
                    <m:r>
                      <a:rPr lang="en-US" sz="2400">
                        <a:solidFill>
                          <a:srgbClr val="1E0000"/>
                        </a:solidFill>
                        <a:latin typeface="Cambria Math"/>
                      </a:rPr>
                      <m:t>23.95°</m:t>
                    </m:r>
                  </m:oMath>
                </a14:m>
                <a:endParaRPr lang="en-US" sz="2400" baseline="-25000" dirty="0">
                  <a:solidFill>
                    <a:srgbClr val="1E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5684" y="5638800"/>
                <a:ext cx="7548861" cy="830997"/>
              </a:xfrm>
              <a:prstGeom prst="rect">
                <a:avLst/>
              </a:prstGeom>
              <a:blipFill>
                <a:blip r:embed="rId3"/>
                <a:stretch>
                  <a:fillRect l="-1292" t="-5882" b="-16176"/>
                </a:stretch>
              </a:blipFill>
            </p:spPr>
            <p:txBody>
              <a:bodyPr/>
              <a:lstStyle/>
              <a:p>
                <a:r>
                  <a:rPr lang="en-US">
                    <a:noFill/>
                  </a:rPr>
                  <a:t> </a:t>
                </a:r>
              </a:p>
            </p:txBody>
          </p:sp>
        </mc:Fallback>
      </mc:AlternateContent>
      <p:sp>
        <p:nvSpPr>
          <p:cNvPr id="4" name="Slide Number Placeholder 1">
            <a:extLst>
              <a:ext uri="{FF2B5EF4-FFF2-40B4-BE49-F238E27FC236}">
                <a16:creationId xmlns:a16="http://schemas.microsoft.com/office/drawing/2014/main" id="{643B029E-4891-100E-DBE0-4B1B6922F62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10</a:t>
            </a:fld>
            <a:endParaRPr lang="en-US" altLang="en-US" sz="2000" dirty="0">
              <a:solidFill>
                <a:srgbClr val="1E0000"/>
              </a:solidFill>
            </a:endParaRPr>
          </a:p>
        </p:txBody>
      </p:sp>
    </p:spTree>
    <p:extLst>
      <p:ext uri="{BB962C8B-B14F-4D97-AF65-F5344CB8AC3E}">
        <p14:creationId xmlns:p14="http://schemas.microsoft.com/office/powerpoint/2010/main" val="284735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458200" cy="1069848"/>
          </a:xfrm>
        </p:spPr>
        <p:txBody>
          <a:bodyPr/>
          <a:lstStyle/>
          <a:p>
            <a:pPr algn="l"/>
            <a:r>
              <a:rPr lang="en-US" dirty="0"/>
              <a:t>Infinite Bus GENCLS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10210800" cy="777240"/>
              </a:xfrm>
            </p:spPr>
            <p:txBody>
              <a:bodyPr/>
              <a:lstStyle/>
              <a:p>
                <a:r>
                  <a:rPr lang="en-US" dirty="0"/>
                  <a:t>The associated differential equations for the bus 1 generator are</a:t>
                </a:r>
                <a:br>
                  <a:rPr lang="en-US" dirty="0"/>
                </a:br>
                <a:br>
                  <a:rPr lang="en-US" dirty="0"/>
                </a:br>
                <a:br>
                  <a:rPr lang="en-US" dirty="0"/>
                </a:br>
                <a:endParaRPr lang="en-US" dirty="0"/>
              </a:p>
              <a:p>
                <a:endParaRPr lang="en-US" dirty="0"/>
              </a:p>
              <a:p>
                <a:pPr marL="0" indent="0">
                  <a:buNone/>
                </a:pPr>
                <a:endParaRPr lang="en-US" dirty="0"/>
              </a:p>
              <a:p>
                <a:r>
                  <a:rPr lang="en-US" dirty="0"/>
                  <a:t>The value of P</a:t>
                </a:r>
                <a:r>
                  <a:rPr lang="en-US" baseline="-25000" dirty="0"/>
                  <a:t>M1</a:t>
                </a:r>
                <a:r>
                  <a:rPr lang="en-US" dirty="0"/>
                  <a:t> = 1 is determined from the initial conditions, and would stay constant in this simple example without a governor</a:t>
                </a:r>
              </a:p>
              <a:p>
                <a:r>
                  <a:rPr lang="en-US" dirty="0"/>
                  <a:t>The value </a:t>
                </a:r>
                <a:r>
                  <a:rPr lang="en-US" dirty="0">
                    <a:latin typeface="Symbol" panose="05050102010706020507" pitchFamily="18" charset="2"/>
                  </a:rPr>
                  <a:t>d</a:t>
                </a:r>
                <a:r>
                  <a:rPr lang="en-US" baseline="-25000" dirty="0"/>
                  <a:t>1</a:t>
                </a:r>
                <a:r>
                  <a:rPr lang="en-US" dirty="0"/>
                  <a:t>= </a:t>
                </a:r>
                <a14:m>
                  <m:oMath xmlns:m="http://schemas.openxmlformats.org/officeDocument/2006/math">
                    <m:r>
                      <a:rPr lang="en-US">
                        <a:latin typeface="Cambria Math"/>
                      </a:rPr>
                      <m:t>23.95°</m:t>
                    </m:r>
                  </m:oMath>
                </a14:m>
                <a:r>
                  <a:rPr lang="en-US" baseline="-25000" dirty="0"/>
                  <a:t> </a:t>
                </a:r>
                <a:r>
                  <a:rPr lang="en-US" dirty="0"/>
                  <a:t>is readily verified as an equilibrium point (which is 0.418 radians) </a:t>
                </a:r>
                <a:r>
                  <a:rPr lang="en-US" baseline="-25000" dirty="0"/>
                  <a:t> </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10210800" cy="777240"/>
              </a:xfrm>
              <a:blipFill>
                <a:blip r:embed="rId2"/>
                <a:stretch>
                  <a:fillRect l="-1075" t="-7813" r="-955" b="-524219"/>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673756786"/>
              </p:ext>
            </p:extLst>
          </p:nvPr>
        </p:nvGraphicFramePr>
        <p:xfrm>
          <a:off x="990600" y="1905000"/>
          <a:ext cx="4489450" cy="1882775"/>
        </p:xfrm>
        <a:graphic>
          <a:graphicData uri="http://schemas.openxmlformats.org/presentationml/2006/ole">
            <mc:AlternateContent xmlns:mc="http://schemas.openxmlformats.org/markup-compatibility/2006">
              <mc:Choice xmlns:v="urn:schemas-microsoft-com:vml" Requires="v">
                <p:oleObj name="Equation" r:id="rId3" imgW="2057400" imgH="863280" progId="Equation.DSMT4">
                  <p:embed/>
                </p:oleObj>
              </mc:Choice>
              <mc:Fallback>
                <p:oleObj name="Equation" r:id="rId3" imgW="2057400" imgH="863280" progId="Equation.DSMT4">
                  <p:embed/>
                  <p:pic>
                    <p:nvPicPr>
                      <p:cNvPr id="5" name="Object 4"/>
                      <p:cNvPicPr/>
                      <p:nvPr/>
                    </p:nvPicPr>
                    <p:blipFill>
                      <a:blip r:embed="rId4"/>
                      <a:stretch>
                        <a:fillRect/>
                      </a:stretch>
                    </p:blipFill>
                    <p:spPr>
                      <a:xfrm>
                        <a:off x="990600" y="1905000"/>
                        <a:ext cx="4489450" cy="1882775"/>
                      </a:xfrm>
                      <a:prstGeom prst="rect">
                        <a:avLst/>
                      </a:prstGeom>
                    </p:spPr>
                  </p:pic>
                </p:oleObj>
              </mc:Fallback>
            </mc:AlternateContent>
          </a:graphicData>
        </a:graphic>
      </p:graphicFrame>
      <p:sp>
        <p:nvSpPr>
          <p:cNvPr id="4" name="Slide Number Placeholder 1">
            <a:extLst>
              <a:ext uri="{FF2B5EF4-FFF2-40B4-BE49-F238E27FC236}">
                <a16:creationId xmlns:a16="http://schemas.microsoft.com/office/drawing/2014/main" id="{F6458A45-17CC-9E20-8CFE-76DA2821C2D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11</a:t>
            </a:fld>
            <a:endParaRPr lang="en-US" altLang="en-US" sz="2000" dirty="0">
              <a:solidFill>
                <a:srgbClr val="1E0000"/>
              </a:solidFill>
            </a:endParaRPr>
          </a:p>
        </p:txBody>
      </p:sp>
    </p:spTree>
    <p:extLst>
      <p:ext uri="{BB962C8B-B14F-4D97-AF65-F5344CB8AC3E}">
        <p14:creationId xmlns:p14="http://schemas.microsoft.com/office/powerpoint/2010/main" val="19106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534400" cy="1069848"/>
          </a:xfrm>
        </p:spPr>
        <p:txBody>
          <a:bodyPr/>
          <a:lstStyle/>
          <a:p>
            <a:pPr algn="l"/>
            <a:r>
              <a:rPr lang="en-US" dirty="0"/>
              <a:t>Infinite Bus GENCLS Example</a:t>
            </a:r>
          </a:p>
        </p:txBody>
      </p:sp>
      <p:sp>
        <p:nvSpPr>
          <p:cNvPr id="3" name="Content Placeholder 2"/>
          <p:cNvSpPr>
            <a:spLocks noGrp="1"/>
          </p:cNvSpPr>
          <p:nvPr>
            <p:ph idx="1"/>
          </p:nvPr>
        </p:nvSpPr>
        <p:spPr>
          <a:xfrm>
            <a:off x="487680" y="1280160"/>
            <a:ext cx="10866120" cy="3733800"/>
          </a:xfrm>
        </p:spPr>
        <p:txBody>
          <a:bodyPr/>
          <a:lstStyle/>
          <a:p>
            <a:r>
              <a:rPr lang="en-US" dirty="0"/>
              <a:t>Assume a solid three phase fault is applied at the generator terminal, reducing P</a:t>
            </a:r>
            <a:r>
              <a:rPr lang="en-US" baseline="-25000" dirty="0"/>
              <a:t>E1</a:t>
            </a:r>
            <a:r>
              <a:rPr lang="en-US" dirty="0"/>
              <a:t> to zero during the fault, and then the fault is self-cleared at time </a:t>
            </a:r>
            <a:r>
              <a:rPr lang="en-US" dirty="0" err="1"/>
              <a:t>T</a:t>
            </a:r>
            <a:r>
              <a:rPr lang="en-US" baseline="30000" dirty="0" err="1"/>
              <a:t>clear</a:t>
            </a:r>
            <a:r>
              <a:rPr lang="en-US" baseline="-25000" dirty="0"/>
              <a:t>, </a:t>
            </a:r>
            <a:r>
              <a:rPr lang="en-US" dirty="0"/>
              <a:t>resulting in the post-fault system being identical to the pre-fault system </a:t>
            </a:r>
          </a:p>
          <a:p>
            <a:pPr lvl="1"/>
            <a:r>
              <a:rPr lang="en-US" dirty="0"/>
              <a:t>During the fault-on time the equations reduce to </a:t>
            </a:r>
          </a:p>
        </p:txBody>
      </p:sp>
      <p:graphicFrame>
        <p:nvGraphicFramePr>
          <p:cNvPr id="5" name="Object 4"/>
          <p:cNvGraphicFramePr>
            <a:graphicFrameLocks noChangeAspect="1"/>
          </p:cNvGraphicFramePr>
          <p:nvPr>
            <p:extLst>
              <p:ext uri="{D42A27DB-BD31-4B8C-83A1-F6EECF244321}">
                <p14:modId xmlns:p14="http://schemas.microsoft.com/office/powerpoint/2010/main" val="1398212627"/>
              </p:ext>
            </p:extLst>
          </p:nvPr>
        </p:nvGraphicFramePr>
        <p:xfrm>
          <a:off x="1295400" y="3657600"/>
          <a:ext cx="3048000" cy="1827212"/>
        </p:xfrm>
        <a:graphic>
          <a:graphicData uri="http://schemas.openxmlformats.org/presentationml/2006/ole">
            <mc:AlternateContent xmlns:mc="http://schemas.openxmlformats.org/markup-compatibility/2006">
              <mc:Choice xmlns:v="urn:schemas-microsoft-com:vml" Requires="v">
                <p:oleObj name="Equation" r:id="rId2" imgW="1396800" imgH="838080" progId="Equation.DSMT4">
                  <p:embed/>
                </p:oleObj>
              </mc:Choice>
              <mc:Fallback>
                <p:oleObj name="Equation" r:id="rId2" imgW="1396800" imgH="838080" progId="Equation.DSMT4">
                  <p:embed/>
                  <p:pic>
                    <p:nvPicPr>
                      <p:cNvPr id="5" name="Object 4"/>
                      <p:cNvPicPr>
                        <a:picLocks noChangeAspect="1" noChangeArrowheads="1"/>
                      </p:cNvPicPr>
                      <p:nvPr/>
                    </p:nvPicPr>
                    <p:blipFill>
                      <a:blip r:embed="rId3"/>
                      <a:srcRect/>
                      <a:stretch>
                        <a:fillRect/>
                      </a:stretch>
                    </p:blipFill>
                    <p:spPr bwMode="auto">
                      <a:xfrm>
                        <a:off x="1295400" y="3657600"/>
                        <a:ext cx="30480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876800" y="3915152"/>
            <a:ext cx="4572000" cy="1200329"/>
          </a:xfrm>
          <a:prstGeom prst="rect">
            <a:avLst/>
          </a:prstGeom>
          <a:solidFill>
            <a:schemeClr val="accent3">
              <a:lumMod val="95000"/>
            </a:schemeClr>
          </a:solidFill>
        </p:spPr>
        <p:txBody>
          <a:bodyPr wrap="square" rtlCol="0">
            <a:spAutoFit/>
          </a:bodyPr>
          <a:lstStyle/>
          <a:p>
            <a:r>
              <a:rPr lang="en-US" sz="2400" dirty="0">
                <a:solidFill>
                  <a:srgbClr val="1E0000"/>
                </a:solidFill>
              </a:rPr>
              <a:t>That is, with a solid fault on the terminal of the generator, during</a:t>
            </a:r>
            <a:br>
              <a:rPr lang="en-US" sz="2400" dirty="0">
                <a:solidFill>
                  <a:srgbClr val="1E0000"/>
                </a:solidFill>
              </a:rPr>
            </a:br>
            <a:r>
              <a:rPr lang="en-US" sz="2400" dirty="0">
                <a:solidFill>
                  <a:srgbClr val="1E0000"/>
                </a:solidFill>
              </a:rPr>
              <a:t>the fault P</a:t>
            </a:r>
            <a:r>
              <a:rPr lang="en-US" sz="2400" baseline="-25000" dirty="0">
                <a:solidFill>
                  <a:srgbClr val="1E0000"/>
                </a:solidFill>
              </a:rPr>
              <a:t>E1</a:t>
            </a:r>
            <a:r>
              <a:rPr lang="en-US" sz="2400" dirty="0">
                <a:solidFill>
                  <a:srgbClr val="1E0000"/>
                </a:solidFill>
              </a:rPr>
              <a:t> = 0</a:t>
            </a:r>
          </a:p>
        </p:txBody>
      </p:sp>
      <p:sp>
        <p:nvSpPr>
          <p:cNvPr id="4" name="Slide Number Placeholder 1">
            <a:extLst>
              <a:ext uri="{FF2B5EF4-FFF2-40B4-BE49-F238E27FC236}">
                <a16:creationId xmlns:a16="http://schemas.microsoft.com/office/drawing/2014/main" id="{A88C8A43-C4F4-B382-C6C4-CF37A76B2AB3}"/>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12</a:t>
            </a:fld>
            <a:endParaRPr lang="en-US" altLang="en-US" sz="2000" dirty="0">
              <a:solidFill>
                <a:srgbClr val="1E0000"/>
              </a:solidFill>
            </a:endParaRPr>
          </a:p>
        </p:txBody>
      </p:sp>
    </p:spTree>
    <p:extLst>
      <p:ext uri="{BB962C8B-B14F-4D97-AF65-F5344CB8AC3E}">
        <p14:creationId xmlns:p14="http://schemas.microsoft.com/office/powerpoint/2010/main" val="178430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Euler's Solution</a:t>
            </a:r>
          </a:p>
        </p:txBody>
      </p:sp>
      <p:sp>
        <p:nvSpPr>
          <p:cNvPr id="3" name="Content Placeholder 2"/>
          <p:cNvSpPr>
            <a:spLocks noGrp="1"/>
          </p:cNvSpPr>
          <p:nvPr>
            <p:ph idx="1"/>
          </p:nvPr>
        </p:nvSpPr>
        <p:spPr>
          <a:xfrm>
            <a:off x="457200" y="1280160"/>
            <a:ext cx="8535987" cy="701040"/>
          </a:xfrm>
        </p:spPr>
        <p:txBody>
          <a:bodyPr/>
          <a:lstStyle/>
          <a:p>
            <a:r>
              <a:rPr lang="en-US" dirty="0"/>
              <a:t>The initial value of </a:t>
            </a:r>
            <a:r>
              <a:rPr lang="en-US" b="1" dirty="0"/>
              <a:t>x</a:t>
            </a:r>
            <a:r>
              <a:rPr lang="en-US" dirty="0"/>
              <a:t> is</a:t>
            </a:r>
          </a:p>
          <a:p>
            <a:endParaRPr lang="en-US" dirty="0"/>
          </a:p>
          <a:p>
            <a:endParaRPr lang="en-US" dirty="0"/>
          </a:p>
          <a:p>
            <a:endParaRPr lang="en-US" dirty="0"/>
          </a:p>
          <a:p>
            <a:r>
              <a:rPr lang="en-US" dirty="0"/>
              <a:t>Assuming a time step </a:t>
            </a:r>
            <a:r>
              <a:rPr lang="en-US" dirty="0">
                <a:latin typeface="Symbol" panose="05050102010706020507" pitchFamily="18" charset="2"/>
              </a:rPr>
              <a:t>D</a:t>
            </a:r>
            <a:r>
              <a:rPr lang="en-US" dirty="0"/>
              <a:t>t = 0.02 seconds, and a </a:t>
            </a:r>
            <a:r>
              <a:rPr lang="en-US" dirty="0" err="1"/>
              <a:t>T</a:t>
            </a:r>
            <a:r>
              <a:rPr lang="en-US" baseline="30000" dirty="0" err="1"/>
              <a:t>clear</a:t>
            </a:r>
            <a:r>
              <a:rPr lang="en-US" dirty="0"/>
              <a:t> of 0.1 seconds, then using Euler’s</a:t>
            </a:r>
          </a:p>
          <a:p>
            <a:pPr marL="0" indent="0">
              <a:buNone/>
            </a:pPr>
            <a:br>
              <a:rPr lang="en-US" dirty="0"/>
            </a:br>
            <a:endParaRPr lang="en-US" dirty="0"/>
          </a:p>
          <a:p>
            <a:endParaRPr lang="en-US" dirty="0"/>
          </a:p>
          <a:p>
            <a:r>
              <a:rPr lang="en-US" dirty="0"/>
              <a:t>Iteration continues until t = </a:t>
            </a:r>
            <a:r>
              <a:rPr lang="en-US" dirty="0" err="1"/>
              <a:t>T</a:t>
            </a:r>
            <a:r>
              <a:rPr lang="en-US" baseline="30000" dirty="0" err="1"/>
              <a:t>clear</a:t>
            </a:r>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1409474663"/>
              </p:ext>
            </p:extLst>
          </p:nvPr>
        </p:nvGraphicFramePr>
        <p:xfrm>
          <a:off x="990599" y="1981200"/>
          <a:ext cx="3675141" cy="990600"/>
        </p:xfrm>
        <a:graphic>
          <a:graphicData uri="http://schemas.openxmlformats.org/presentationml/2006/ole">
            <mc:AlternateContent xmlns:mc="http://schemas.openxmlformats.org/markup-compatibility/2006">
              <mc:Choice xmlns:v="urn:schemas-microsoft-com:vml" Requires="v">
                <p:oleObj name="Equation" r:id="rId2" imgW="1790640" imgH="482400" progId="Equation.DSMT4">
                  <p:embed/>
                </p:oleObj>
              </mc:Choice>
              <mc:Fallback>
                <p:oleObj name="Equation" r:id="rId2" imgW="1790640" imgH="482400" progId="Equation.DSMT4">
                  <p:embed/>
                  <p:pic>
                    <p:nvPicPr>
                      <p:cNvPr id="5" name="Object 4"/>
                      <p:cNvPicPr>
                        <a:picLocks noChangeAspect="1" noChangeArrowheads="1"/>
                      </p:cNvPicPr>
                      <p:nvPr/>
                    </p:nvPicPr>
                    <p:blipFill>
                      <a:blip r:embed="rId3"/>
                      <a:srcRect/>
                      <a:stretch>
                        <a:fillRect/>
                      </a:stretch>
                    </p:blipFill>
                    <p:spPr bwMode="auto">
                      <a:xfrm>
                        <a:off x="990599" y="1981200"/>
                        <a:ext cx="3675141" cy="9906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50048549"/>
              </p:ext>
            </p:extLst>
          </p:nvPr>
        </p:nvGraphicFramePr>
        <p:xfrm>
          <a:off x="990599" y="4495800"/>
          <a:ext cx="5765800" cy="911225"/>
        </p:xfrm>
        <a:graphic>
          <a:graphicData uri="http://schemas.openxmlformats.org/presentationml/2006/ole">
            <mc:AlternateContent xmlns:mc="http://schemas.openxmlformats.org/markup-compatibility/2006">
              <mc:Choice xmlns:v="urn:schemas-microsoft-com:vml" Requires="v">
                <p:oleObj name="Equation" r:id="rId4" imgW="2882880" imgH="457200" progId="Equation.DSMT4">
                  <p:embed/>
                </p:oleObj>
              </mc:Choice>
              <mc:Fallback>
                <p:oleObj name="Equation" r:id="rId4" imgW="2882880" imgH="457200" progId="Equation.DSMT4">
                  <p:embed/>
                  <p:pic>
                    <p:nvPicPr>
                      <p:cNvPr id="6" name="Object 5"/>
                      <p:cNvPicPr>
                        <a:picLocks noChangeAspect="1" noChangeArrowheads="1"/>
                      </p:cNvPicPr>
                      <p:nvPr/>
                    </p:nvPicPr>
                    <p:blipFill>
                      <a:blip r:embed="rId5"/>
                      <a:srcRect/>
                      <a:stretch>
                        <a:fillRect/>
                      </a:stretch>
                    </p:blipFill>
                    <p:spPr bwMode="auto">
                      <a:xfrm>
                        <a:off x="990599" y="4495800"/>
                        <a:ext cx="57658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8077200" y="4275048"/>
            <a:ext cx="3352800" cy="1200329"/>
          </a:xfrm>
          <a:prstGeom prst="rect">
            <a:avLst/>
          </a:prstGeom>
          <a:solidFill>
            <a:schemeClr val="accent3">
              <a:lumMod val="95000"/>
            </a:schemeClr>
          </a:solidFill>
        </p:spPr>
        <p:txBody>
          <a:bodyPr wrap="square" rtlCol="0">
            <a:spAutoFit/>
          </a:bodyPr>
          <a:lstStyle/>
          <a:p>
            <a:r>
              <a:rPr lang="en-US" sz="2400" dirty="0">
                <a:solidFill>
                  <a:srgbClr val="1E0000"/>
                </a:solidFill>
              </a:rPr>
              <a:t>Note Euler's assumes</a:t>
            </a:r>
            <a:br>
              <a:rPr lang="en-US" sz="2400" dirty="0">
                <a:solidFill>
                  <a:srgbClr val="1E0000"/>
                </a:solidFill>
              </a:rPr>
            </a:br>
            <a:r>
              <a:rPr lang="en-US" sz="2400" dirty="0">
                <a:solidFill>
                  <a:srgbClr val="1E0000"/>
                </a:solidFill>
                <a:latin typeface="Symbol" panose="05050102010706020507" pitchFamily="18" charset="2"/>
              </a:rPr>
              <a:t>d</a:t>
            </a:r>
            <a:r>
              <a:rPr lang="en-US" sz="2400" dirty="0">
                <a:solidFill>
                  <a:srgbClr val="1E0000"/>
                </a:solidFill>
              </a:rPr>
              <a:t> stays constant during the first time step</a:t>
            </a:r>
          </a:p>
        </p:txBody>
      </p:sp>
      <p:sp>
        <p:nvSpPr>
          <p:cNvPr id="4" name="Slide Number Placeholder 1">
            <a:extLst>
              <a:ext uri="{FF2B5EF4-FFF2-40B4-BE49-F238E27FC236}">
                <a16:creationId xmlns:a16="http://schemas.microsoft.com/office/drawing/2014/main" id="{9381A1C9-F8DD-FF09-D7DE-93D7011D2E0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13</a:t>
            </a:fld>
            <a:endParaRPr lang="en-US" altLang="en-US" sz="2000" dirty="0">
              <a:solidFill>
                <a:srgbClr val="1E0000"/>
              </a:solidFill>
            </a:endParaRPr>
          </a:p>
        </p:txBody>
      </p:sp>
    </p:spTree>
    <p:extLst>
      <p:ext uri="{BB962C8B-B14F-4D97-AF65-F5344CB8AC3E}">
        <p14:creationId xmlns:p14="http://schemas.microsoft.com/office/powerpoint/2010/main" val="425682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Euler's Solution</a:t>
            </a:r>
          </a:p>
        </p:txBody>
      </p:sp>
      <p:sp>
        <p:nvSpPr>
          <p:cNvPr id="3" name="Content Placeholder 2"/>
          <p:cNvSpPr>
            <a:spLocks noGrp="1"/>
          </p:cNvSpPr>
          <p:nvPr>
            <p:ph idx="1"/>
          </p:nvPr>
        </p:nvSpPr>
        <p:spPr/>
        <p:txBody>
          <a:bodyPr/>
          <a:lstStyle/>
          <a:p>
            <a:r>
              <a:rPr lang="en-US" dirty="0"/>
              <a:t>At t = </a:t>
            </a:r>
            <a:r>
              <a:rPr lang="en-US" dirty="0" err="1"/>
              <a:t>T</a:t>
            </a:r>
            <a:r>
              <a:rPr lang="en-US" baseline="30000" dirty="0" err="1"/>
              <a:t>clear</a:t>
            </a:r>
            <a:r>
              <a:rPr lang="en-US" dirty="0"/>
              <a:t> the fault is self-cleared, with the equations changing to </a:t>
            </a:r>
          </a:p>
          <a:p>
            <a:endParaRPr lang="en-US" dirty="0"/>
          </a:p>
          <a:p>
            <a:endParaRPr lang="en-US" dirty="0"/>
          </a:p>
          <a:p>
            <a:endParaRPr lang="en-US" dirty="0"/>
          </a:p>
          <a:p>
            <a:endParaRPr lang="en-US" dirty="0"/>
          </a:p>
          <a:p>
            <a:r>
              <a:rPr lang="en-US" dirty="0"/>
              <a:t>The integration continues using the new equations</a:t>
            </a:r>
          </a:p>
        </p:txBody>
      </p:sp>
      <p:graphicFrame>
        <p:nvGraphicFramePr>
          <p:cNvPr id="5" name="Object 4"/>
          <p:cNvGraphicFramePr>
            <a:graphicFrameLocks noChangeAspect="1"/>
          </p:cNvGraphicFramePr>
          <p:nvPr>
            <p:extLst>
              <p:ext uri="{D42A27DB-BD31-4B8C-83A1-F6EECF244321}">
                <p14:modId xmlns:p14="http://schemas.microsoft.com/office/powerpoint/2010/main" val="52688768"/>
              </p:ext>
            </p:extLst>
          </p:nvPr>
        </p:nvGraphicFramePr>
        <p:xfrm>
          <a:off x="990600" y="1851024"/>
          <a:ext cx="3852863" cy="1882775"/>
        </p:xfrm>
        <a:graphic>
          <a:graphicData uri="http://schemas.openxmlformats.org/presentationml/2006/ole">
            <mc:AlternateContent xmlns:mc="http://schemas.openxmlformats.org/markup-compatibility/2006">
              <mc:Choice xmlns:v="urn:schemas-microsoft-com:vml" Requires="v">
                <p:oleObj name="Equation" r:id="rId2" imgW="1765080" imgH="863280" progId="Equation.DSMT4">
                  <p:embed/>
                </p:oleObj>
              </mc:Choice>
              <mc:Fallback>
                <p:oleObj name="Equation" r:id="rId2" imgW="1765080" imgH="86328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51024"/>
                        <a:ext cx="385286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1C4AEA9F-CD07-46BB-8724-B1B3C9973193}"/>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14</a:t>
            </a:fld>
            <a:endParaRPr lang="en-US" altLang="en-US" sz="2000" dirty="0">
              <a:solidFill>
                <a:srgbClr val="1E0000"/>
              </a:solidFill>
            </a:endParaRPr>
          </a:p>
        </p:txBody>
      </p:sp>
    </p:spTree>
    <p:extLst>
      <p:ext uri="{BB962C8B-B14F-4D97-AF65-F5344CB8AC3E}">
        <p14:creationId xmlns:p14="http://schemas.microsoft.com/office/powerpoint/2010/main" val="155729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Euler's Solution Results (</a:t>
            </a:r>
            <a:r>
              <a:rPr lang="en-US" dirty="0">
                <a:latin typeface="Symbol" panose="05050102010706020507" pitchFamily="18" charset="2"/>
              </a:rPr>
              <a:t>D</a:t>
            </a:r>
            <a:r>
              <a:rPr lang="en-US" dirty="0"/>
              <a:t>t=0.02)</a:t>
            </a:r>
          </a:p>
        </p:txBody>
      </p:sp>
      <p:sp>
        <p:nvSpPr>
          <p:cNvPr id="3" name="Content Placeholder 2"/>
          <p:cNvSpPr>
            <a:spLocks noGrp="1"/>
          </p:cNvSpPr>
          <p:nvPr>
            <p:ph idx="1"/>
          </p:nvPr>
        </p:nvSpPr>
        <p:spPr>
          <a:xfrm>
            <a:off x="457200" y="1280160"/>
            <a:ext cx="9601200" cy="1005840"/>
          </a:xfrm>
        </p:spPr>
        <p:txBody>
          <a:bodyPr/>
          <a:lstStyle/>
          <a:p>
            <a:r>
              <a:rPr lang="en-US" dirty="0"/>
              <a:t>The below table gives the results using </a:t>
            </a:r>
            <a:r>
              <a:rPr lang="en-US" dirty="0">
                <a:latin typeface="Symbol" panose="05050102010706020507" pitchFamily="18" charset="2"/>
              </a:rPr>
              <a:t>D</a:t>
            </a:r>
            <a:r>
              <a:rPr lang="en-US" dirty="0"/>
              <a:t>t = 0.02 for the beginning time steps</a:t>
            </a:r>
          </a:p>
        </p:txBody>
      </p:sp>
      <p:graphicFrame>
        <p:nvGraphicFramePr>
          <p:cNvPr id="8" name="Table 7"/>
          <p:cNvGraphicFramePr>
            <a:graphicFrameLocks noGrp="1"/>
          </p:cNvGraphicFramePr>
          <p:nvPr>
            <p:extLst>
              <p:ext uri="{D42A27DB-BD31-4B8C-83A1-F6EECF244321}">
                <p14:modId xmlns:p14="http://schemas.microsoft.com/office/powerpoint/2010/main" val="2355008480"/>
              </p:ext>
            </p:extLst>
          </p:nvPr>
        </p:nvGraphicFramePr>
        <p:xfrm>
          <a:off x="1066800" y="2286000"/>
          <a:ext cx="4724400" cy="4267196"/>
        </p:xfrm>
        <a:graphic>
          <a:graphicData uri="http://schemas.openxmlformats.org/drawingml/2006/table">
            <a:tbl>
              <a:tblPr>
                <a:tableStyleId>{5C22544A-7EE6-4342-B048-85BDC9FD1C3A}</a:tableStyleId>
              </a:tblPr>
              <a:tblGrid>
                <a:gridCol w="960746">
                  <a:extLst>
                    <a:ext uri="{9D8B030D-6E8A-4147-A177-3AD203B41FA5}">
                      <a16:colId xmlns:a16="http://schemas.microsoft.com/office/drawing/2014/main" val="20000"/>
                    </a:ext>
                  </a:extLst>
                </a:gridCol>
                <a:gridCol w="2326943">
                  <a:extLst>
                    <a:ext uri="{9D8B030D-6E8A-4147-A177-3AD203B41FA5}">
                      <a16:colId xmlns:a16="http://schemas.microsoft.com/office/drawing/2014/main" val="20001"/>
                    </a:ext>
                  </a:extLst>
                </a:gridCol>
                <a:gridCol w="1436711">
                  <a:extLst>
                    <a:ext uri="{9D8B030D-6E8A-4147-A177-3AD203B41FA5}">
                      <a16:colId xmlns:a16="http://schemas.microsoft.com/office/drawing/2014/main" val="20002"/>
                    </a:ext>
                  </a:extLst>
                </a:gridCol>
              </a:tblGrid>
              <a:tr h="244092">
                <a:tc>
                  <a:txBody>
                    <a:bodyPr/>
                    <a:lstStyle/>
                    <a:p>
                      <a:pPr algn="l" fontAlgn="b"/>
                      <a:r>
                        <a:rPr lang="en-US" sz="1500" u="none" strike="noStrike">
                          <a:effectLst/>
                        </a:rPr>
                        <a:t>Time</a:t>
                      </a:r>
                      <a:endParaRPr lang="en-US" sz="1500" b="0" i="0" u="none" strike="noStrike">
                        <a:solidFill>
                          <a:srgbClr val="000000"/>
                        </a:solidFill>
                        <a:effectLst/>
                        <a:latin typeface="Calibri"/>
                      </a:endParaRPr>
                    </a:p>
                  </a:txBody>
                  <a:tcPr marL="6370" marR="6370" marT="6370" marB="0" anchor="b"/>
                </a:tc>
                <a:tc>
                  <a:txBody>
                    <a:bodyPr/>
                    <a:lstStyle/>
                    <a:p>
                      <a:pPr algn="l" fontAlgn="b"/>
                      <a:r>
                        <a:rPr lang="nb-NO" sz="1500" u="none" strike="noStrike">
                          <a:effectLst/>
                        </a:rPr>
                        <a:t>Gen 1  Rotor Angle, Degrees</a:t>
                      </a:r>
                      <a:endParaRPr lang="nb-NO"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dirty="0">
                          <a:effectLst/>
                        </a:rPr>
                        <a:t>Gen 1 Speed (Hz)</a:t>
                      </a:r>
                      <a:endParaRPr lang="en-US" sz="1500" b="0" i="0" u="none" strike="noStrike" dirty="0">
                        <a:solidFill>
                          <a:srgbClr val="000000"/>
                        </a:solidFill>
                        <a:effectLst/>
                        <a:latin typeface="Calibri"/>
                      </a:endParaRPr>
                    </a:p>
                  </a:txBody>
                  <a:tcPr marL="6370" marR="6370" marT="6370" marB="0" anchor="b"/>
                </a:tc>
                <a:extLst>
                  <a:ext uri="{0D108BD9-81ED-4DB2-BD59-A6C34878D82A}">
                    <a16:rowId xmlns:a16="http://schemas.microsoft.com/office/drawing/2014/main" val="10000"/>
                  </a:ext>
                </a:extLst>
              </a:tr>
              <a:tr h="251444">
                <a:tc>
                  <a:txBody>
                    <a:bodyPr/>
                    <a:lstStyle/>
                    <a:p>
                      <a:pPr algn="r" fontAlgn="b"/>
                      <a:r>
                        <a:rPr lang="en-US" sz="1500" u="none" strike="noStrike">
                          <a:effectLst/>
                        </a:rPr>
                        <a:t>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1"/>
                  </a:ext>
                </a:extLst>
              </a:tr>
              <a:tr h="251444">
                <a:tc>
                  <a:txBody>
                    <a:bodyPr/>
                    <a:lstStyle/>
                    <a:p>
                      <a:pPr algn="r" fontAlgn="b"/>
                      <a:r>
                        <a:rPr lang="en-US" sz="1500" u="none" strike="noStrike">
                          <a:effectLst/>
                        </a:rPr>
                        <a:t>0.02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60.2</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2"/>
                  </a:ext>
                </a:extLst>
              </a:tr>
              <a:tr h="251444">
                <a:tc>
                  <a:txBody>
                    <a:bodyPr/>
                    <a:lstStyle/>
                    <a:p>
                      <a:pPr algn="r" fontAlgn="b"/>
                      <a:r>
                        <a:rPr lang="en-US" sz="1500" u="none" strike="noStrike">
                          <a:effectLst/>
                        </a:rPr>
                        <a:t>0.04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25.3862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60.4</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3"/>
                  </a:ext>
                </a:extLst>
              </a:tr>
              <a:tr h="251444">
                <a:tc>
                  <a:txBody>
                    <a:bodyPr/>
                    <a:lstStyle/>
                    <a:p>
                      <a:pPr algn="r" fontAlgn="b"/>
                      <a:r>
                        <a:rPr lang="en-US" sz="1500" u="none" strike="noStrike">
                          <a:effectLst/>
                        </a:rPr>
                        <a:t>0.06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28.2662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60.6</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4"/>
                  </a:ext>
                </a:extLst>
              </a:tr>
              <a:tr h="251444">
                <a:tc>
                  <a:txBody>
                    <a:bodyPr/>
                    <a:lstStyle/>
                    <a:p>
                      <a:pPr algn="r" fontAlgn="b"/>
                      <a:r>
                        <a:rPr lang="en-US" sz="1500" u="none" strike="noStrike">
                          <a:effectLst/>
                        </a:rPr>
                        <a:t>0.08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32.5862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5"/>
                  </a:ext>
                </a:extLst>
              </a:tr>
              <a:tr h="251444">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38.3462</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6"/>
                  </a:ext>
                </a:extLst>
              </a:tr>
              <a:tr h="251444">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38.3462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7"/>
                  </a:ext>
                </a:extLst>
              </a:tr>
              <a:tr h="251444">
                <a:tc>
                  <a:txBody>
                    <a:bodyPr/>
                    <a:lstStyle/>
                    <a:p>
                      <a:pPr algn="r" fontAlgn="b"/>
                      <a:r>
                        <a:rPr lang="en-US" sz="1500" u="none" strike="noStrike">
                          <a:effectLst/>
                        </a:rPr>
                        <a:t>0.12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45.5462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60.8943</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8"/>
                  </a:ext>
                </a:extLst>
              </a:tr>
              <a:tr h="251444">
                <a:tc>
                  <a:txBody>
                    <a:bodyPr/>
                    <a:lstStyle/>
                    <a:p>
                      <a:pPr algn="r" fontAlgn="b"/>
                      <a:r>
                        <a:rPr lang="en-US" sz="1500" u="none" strike="noStrike">
                          <a:effectLst/>
                        </a:rPr>
                        <a:t>0.14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51.9851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60.7425</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9"/>
                  </a:ext>
                </a:extLst>
              </a:tr>
              <a:tr h="251444">
                <a:tc>
                  <a:txBody>
                    <a:bodyPr/>
                    <a:lstStyle/>
                    <a:p>
                      <a:pPr algn="r" fontAlgn="b"/>
                      <a:r>
                        <a:rPr lang="en-US" sz="1500" u="none" strike="noStrike">
                          <a:effectLst/>
                        </a:rPr>
                        <a:t>0.16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57.3314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60.5543</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0"/>
                  </a:ext>
                </a:extLst>
              </a:tr>
              <a:tr h="251444">
                <a:tc>
                  <a:txBody>
                    <a:bodyPr/>
                    <a:lstStyle/>
                    <a:p>
                      <a:pPr algn="r" fontAlgn="b"/>
                      <a:r>
                        <a:rPr lang="en-US" sz="1500" u="none" strike="noStrike">
                          <a:effectLst/>
                        </a:rPr>
                        <a:t>0.18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61.3226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60.3395</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1"/>
                  </a:ext>
                </a:extLst>
              </a:tr>
              <a:tr h="251444">
                <a:tc>
                  <a:txBody>
                    <a:bodyPr/>
                    <a:lstStyle/>
                    <a:p>
                      <a:pPr algn="r" fontAlgn="b"/>
                      <a:r>
                        <a:rPr lang="en-US" sz="1500" u="none" strike="noStrike">
                          <a:effectLst/>
                        </a:rPr>
                        <a:t>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63.7672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60.1072</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2"/>
                  </a:ext>
                </a:extLst>
              </a:tr>
              <a:tr h="251444">
                <a:tc>
                  <a:txBody>
                    <a:bodyPr/>
                    <a:lstStyle/>
                    <a:p>
                      <a:pPr algn="r" fontAlgn="b"/>
                      <a:r>
                        <a:rPr lang="en-US" sz="1500" u="none" strike="noStrike">
                          <a:effectLst/>
                        </a:rPr>
                        <a:t>0.22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64.5391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59.8652</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3"/>
                  </a:ext>
                </a:extLst>
              </a:tr>
              <a:tr h="251444">
                <a:tc>
                  <a:txBody>
                    <a:bodyPr/>
                    <a:lstStyle/>
                    <a:p>
                      <a:pPr algn="r" fontAlgn="b"/>
                      <a:r>
                        <a:rPr lang="en-US" sz="1500" u="none" strike="noStrike">
                          <a:effectLst/>
                        </a:rPr>
                        <a:t>0.24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63.5686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59.6203</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4"/>
                  </a:ext>
                </a:extLst>
              </a:tr>
              <a:tr h="251444">
                <a:tc>
                  <a:txBody>
                    <a:bodyPr/>
                    <a:lstStyle/>
                    <a:p>
                      <a:pPr algn="r" fontAlgn="b"/>
                      <a:r>
                        <a:rPr lang="en-US" sz="1500" u="none" strike="noStrike">
                          <a:effectLst/>
                        </a:rPr>
                        <a:t>0.26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60.8348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59.3791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5"/>
                  </a:ext>
                </a:extLst>
              </a:tr>
              <a:tr h="251444">
                <a:tc>
                  <a:txBody>
                    <a:bodyPr/>
                    <a:lstStyle/>
                    <a:p>
                      <a:pPr algn="r" fontAlgn="b"/>
                      <a:r>
                        <a:rPr lang="en-US" sz="1500" u="none" strike="noStrike">
                          <a:effectLst/>
                        </a:rPr>
                        <a:t>0.28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56.3641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59.1488</a:t>
                      </a:r>
                      <a:endParaRPr lang="en-US" sz="1500" b="0" i="0" u="none" strike="noStrike" dirty="0">
                        <a:solidFill>
                          <a:srgbClr val="000000"/>
                        </a:solidFill>
                        <a:effectLst/>
                        <a:latin typeface="Calibri"/>
                      </a:endParaRPr>
                    </a:p>
                  </a:txBody>
                  <a:tcPr marL="6370" marR="6370" marT="6370" marB="0" anchor="b"/>
                </a:tc>
                <a:extLst>
                  <a:ext uri="{0D108BD9-81ED-4DB2-BD59-A6C34878D82A}">
                    <a16:rowId xmlns:a16="http://schemas.microsoft.com/office/drawing/2014/main" val="10016"/>
                  </a:ext>
                </a:extLst>
              </a:tr>
            </a:tbl>
          </a:graphicData>
        </a:graphic>
      </p:graphicFrame>
      <p:sp>
        <p:nvSpPr>
          <p:cNvPr id="9" name="TextBox 8"/>
          <p:cNvSpPr txBox="1"/>
          <p:nvPr/>
        </p:nvSpPr>
        <p:spPr>
          <a:xfrm>
            <a:off x="6400800" y="2133600"/>
            <a:ext cx="4876800" cy="1938992"/>
          </a:xfrm>
          <a:prstGeom prst="rect">
            <a:avLst/>
          </a:prstGeom>
          <a:solidFill>
            <a:schemeClr val="accent3">
              <a:lumMod val="95000"/>
            </a:schemeClr>
          </a:solidFill>
        </p:spPr>
        <p:txBody>
          <a:bodyPr wrap="square" rtlCol="0">
            <a:spAutoFit/>
          </a:bodyPr>
          <a:lstStyle/>
          <a:p>
            <a:pPr>
              <a:spcBef>
                <a:spcPts val="0"/>
              </a:spcBef>
            </a:pPr>
            <a:r>
              <a:rPr lang="en-US" sz="2400" dirty="0">
                <a:solidFill>
                  <a:srgbClr val="1E0000"/>
                </a:solidFill>
              </a:rPr>
              <a:t>This is saved as PowerWorld case </a:t>
            </a:r>
            <a:br>
              <a:rPr lang="en-US" sz="2400" dirty="0">
                <a:solidFill>
                  <a:srgbClr val="1E0000"/>
                </a:solidFill>
              </a:rPr>
            </a:br>
            <a:r>
              <a:rPr lang="en-US" sz="2400" b="1" dirty="0">
                <a:solidFill>
                  <a:srgbClr val="1E0000"/>
                </a:solidFill>
              </a:rPr>
              <a:t>B2_CLS_Infinite</a:t>
            </a:r>
            <a:r>
              <a:rPr lang="en-US" sz="2400" dirty="0">
                <a:solidFill>
                  <a:srgbClr val="1E0000"/>
                </a:solidFill>
              </a:rPr>
              <a:t>. The integration</a:t>
            </a:r>
            <a:br>
              <a:rPr lang="en-US" sz="2400" dirty="0">
                <a:solidFill>
                  <a:srgbClr val="1E0000"/>
                </a:solidFill>
              </a:rPr>
            </a:br>
            <a:r>
              <a:rPr lang="en-US" sz="2400" dirty="0">
                <a:solidFill>
                  <a:srgbClr val="1E0000"/>
                </a:solidFill>
              </a:rPr>
              <a:t>method is set to Euler's on the </a:t>
            </a:r>
            <a:r>
              <a:rPr lang="en-US" sz="2400" b="1" dirty="0">
                <a:solidFill>
                  <a:srgbClr val="1E0000"/>
                </a:solidFill>
              </a:rPr>
              <a:t>Transient Stability, Options, Power System Model </a:t>
            </a:r>
            <a:r>
              <a:rPr lang="en-US" sz="2400" dirty="0">
                <a:solidFill>
                  <a:srgbClr val="1E0000"/>
                </a:solidFill>
              </a:rPr>
              <a:t>page</a:t>
            </a:r>
          </a:p>
        </p:txBody>
      </p:sp>
      <p:sp>
        <p:nvSpPr>
          <p:cNvPr id="4" name="Slide Number Placeholder 1">
            <a:extLst>
              <a:ext uri="{FF2B5EF4-FFF2-40B4-BE49-F238E27FC236}">
                <a16:creationId xmlns:a16="http://schemas.microsoft.com/office/drawing/2014/main" id="{509F2DFD-7EEC-5CBE-5762-5D97CB9D140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15</a:t>
            </a:fld>
            <a:endParaRPr lang="en-US" altLang="en-US" sz="2000" dirty="0">
              <a:solidFill>
                <a:srgbClr val="1E0000"/>
              </a:solidFill>
            </a:endParaRPr>
          </a:p>
        </p:txBody>
      </p:sp>
    </p:spTree>
    <p:extLst>
      <p:ext uri="{BB962C8B-B14F-4D97-AF65-F5344CB8AC3E}">
        <p14:creationId xmlns:p14="http://schemas.microsoft.com/office/powerpoint/2010/main" val="214309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Generator 1 Delta: Euler's</a:t>
            </a:r>
          </a:p>
        </p:txBody>
      </p:sp>
      <p:sp>
        <p:nvSpPr>
          <p:cNvPr id="3" name="Content Placeholder 2"/>
          <p:cNvSpPr>
            <a:spLocks noGrp="1"/>
          </p:cNvSpPr>
          <p:nvPr>
            <p:ph idx="1"/>
          </p:nvPr>
        </p:nvSpPr>
        <p:spPr>
          <a:xfrm>
            <a:off x="457200" y="1280160"/>
            <a:ext cx="8535987" cy="1082040"/>
          </a:xfrm>
        </p:spPr>
        <p:txBody>
          <a:bodyPr/>
          <a:lstStyle/>
          <a:p>
            <a:r>
              <a:rPr lang="en-US" dirty="0"/>
              <a:t>The below graph shows the generator angle for varying values of </a:t>
            </a:r>
            <a:r>
              <a:rPr lang="en-US" dirty="0">
                <a:latin typeface="Symbol" panose="05050102010706020507" pitchFamily="18" charset="2"/>
              </a:rPr>
              <a:t>D</a:t>
            </a:r>
            <a:r>
              <a:rPr lang="en-US" dirty="0"/>
              <a:t>t; numerical instability is clearly seen</a:t>
            </a:r>
          </a:p>
        </p:txBody>
      </p:sp>
      <p:pic>
        <p:nvPicPr>
          <p:cNvPr id="1254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76948"/>
            <a:ext cx="69072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a:extLst>
              <a:ext uri="{FF2B5EF4-FFF2-40B4-BE49-F238E27FC236}">
                <a16:creationId xmlns:a16="http://schemas.microsoft.com/office/drawing/2014/main" id="{1394D12F-F28D-081A-E3AB-35A80F464AD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16</a:t>
            </a:fld>
            <a:endParaRPr lang="en-US" altLang="en-US" sz="2000" dirty="0">
              <a:solidFill>
                <a:srgbClr val="1E0000"/>
              </a:solidFill>
            </a:endParaRPr>
          </a:p>
        </p:txBody>
      </p:sp>
    </p:spTree>
    <p:extLst>
      <p:ext uri="{BB962C8B-B14F-4D97-AF65-F5344CB8AC3E}">
        <p14:creationId xmlns:p14="http://schemas.microsoft.com/office/powerpoint/2010/main" val="372219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Second Order </a:t>
            </a:r>
            <a:r>
              <a:rPr lang="en-US" dirty="0" err="1"/>
              <a:t>Runge-Kutta</a:t>
            </a:r>
            <a:endParaRPr lang="en-US" dirty="0"/>
          </a:p>
        </p:txBody>
      </p:sp>
      <p:sp>
        <p:nvSpPr>
          <p:cNvPr id="5" name="Content Placeholder 2"/>
          <p:cNvSpPr>
            <a:spLocks noGrp="1"/>
          </p:cNvSpPr>
          <p:nvPr>
            <p:ph idx="1"/>
          </p:nvPr>
        </p:nvSpPr>
        <p:spPr>
          <a:xfrm>
            <a:off x="457200" y="1280160"/>
            <a:ext cx="8778240" cy="3733800"/>
          </a:xfrm>
        </p:spPr>
        <p:txBody>
          <a:bodyPr/>
          <a:lstStyle/>
          <a:p>
            <a:r>
              <a:rPr lang="en-US" dirty="0"/>
              <a:t>Runge-Kutta methods improve on Euler's method by evaluating </a:t>
            </a:r>
            <a:r>
              <a:rPr lang="en-US" b="1" dirty="0"/>
              <a:t>f</a:t>
            </a:r>
            <a:r>
              <a:rPr lang="en-US" dirty="0"/>
              <a:t>(</a:t>
            </a:r>
            <a:r>
              <a:rPr lang="en-US" b="1" dirty="0"/>
              <a:t>x</a:t>
            </a:r>
            <a:r>
              <a:rPr lang="en-US" dirty="0"/>
              <a:t>) at selected points over the time step</a:t>
            </a:r>
          </a:p>
          <a:p>
            <a:r>
              <a:rPr lang="en-US" dirty="0"/>
              <a:t>One approach is a second order method (RK2) in which</a:t>
            </a:r>
            <a:br>
              <a:rPr lang="en-US" dirty="0"/>
            </a:br>
            <a:br>
              <a:rPr lang="en-US" dirty="0"/>
            </a:br>
            <a:br>
              <a:rPr lang="en-US" dirty="0"/>
            </a:br>
            <a:br>
              <a:rPr lang="en-US" dirty="0"/>
            </a:br>
            <a:br>
              <a:rPr lang="en-US" dirty="0"/>
            </a:br>
            <a:endParaRPr lang="en-US" dirty="0"/>
          </a:p>
          <a:p>
            <a:r>
              <a:rPr lang="en-US" dirty="0"/>
              <a:t>That is, </a:t>
            </a:r>
            <a:r>
              <a:rPr lang="en-US" b="1" dirty="0"/>
              <a:t>k</a:t>
            </a:r>
            <a:r>
              <a:rPr lang="en-US" baseline="-25000" dirty="0"/>
              <a:t>1</a:t>
            </a:r>
            <a:r>
              <a:rPr lang="en-US" dirty="0"/>
              <a:t> is what we get from Euler's; </a:t>
            </a:r>
            <a:r>
              <a:rPr lang="en-US" b="1" dirty="0"/>
              <a:t>k</a:t>
            </a:r>
            <a:r>
              <a:rPr lang="en-US" baseline="-25000" dirty="0"/>
              <a:t>2 </a:t>
            </a:r>
            <a:r>
              <a:rPr lang="en-US" dirty="0"/>
              <a:t>improves on this by reevaluating at the estimated end of the time step</a:t>
            </a:r>
          </a:p>
          <a:p>
            <a:r>
              <a:rPr lang="en-US" dirty="0"/>
              <a:t>Error varies with the cubic of the time step</a:t>
            </a:r>
            <a:br>
              <a:rPr lang="en-US" dirty="0"/>
            </a:br>
            <a:br>
              <a:rPr lang="en-US" dirty="0"/>
            </a:br>
            <a:br>
              <a:rPr lang="en-US" dirty="0"/>
            </a:br>
            <a:br>
              <a:rPr lang="en-US" dirty="0"/>
            </a:br>
            <a:br>
              <a:rPr lang="en-US" dirty="0"/>
            </a:br>
            <a:r>
              <a:rPr lang="en-US" dirty="0"/>
              <a:t> </a:t>
            </a:r>
          </a:p>
        </p:txBody>
      </p:sp>
      <p:graphicFrame>
        <p:nvGraphicFramePr>
          <p:cNvPr id="6" name="Object 5"/>
          <p:cNvGraphicFramePr>
            <a:graphicFrameLocks noChangeAspect="1"/>
          </p:cNvGraphicFramePr>
          <p:nvPr/>
        </p:nvGraphicFramePr>
        <p:xfrm>
          <a:off x="2362200" y="2667000"/>
          <a:ext cx="3657600" cy="2258158"/>
        </p:xfrm>
        <a:graphic>
          <a:graphicData uri="http://schemas.openxmlformats.org/presentationml/2006/ole">
            <mc:AlternateContent xmlns:mc="http://schemas.openxmlformats.org/markup-compatibility/2006">
              <mc:Choice xmlns:v="urn:schemas-microsoft-com:vml" Requires="v">
                <p:oleObj name="Equation" r:id="rId2" imgW="1892160" imgH="1168200" progId="Equation.DSMT4">
                  <p:embed/>
                </p:oleObj>
              </mc:Choice>
              <mc:Fallback>
                <p:oleObj name="Equation" r:id="rId2" imgW="1892160" imgH="116820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67000"/>
                        <a:ext cx="3657600" cy="2258158"/>
                      </a:xfrm>
                      <a:prstGeom prst="rect">
                        <a:avLst/>
                      </a:prstGeom>
                      <a:noFill/>
                      <a:ln>
                        <a:noFill/>
                      </a:ln>
                    </p:spPr>
                  </p:pic>
                </p:oleObj>
              </mc:Fallback>
            </mc:AlternateContent>
          </a:graphicData>
        </a:graphic>
      </p:graphicFrame>
      <p:sp>
        <p:nvSpPr>
          <p:cNvPr id="7" name="TextBox 6"/>
          <p:cNvSpPr txBox="1"/>
          <p:nvPr/>
        </p:nvSpPr>
        <p:spPr>
          <a:xfrm>
            <a:off x="6324600" y="3276600"/>
            <a:ext cx="4408098" cy="1200329"/>
          </a:xfrm>
          <a:prstGeom prst="rect">
            <a:avLst/>
          </a:prstGeom>
          <a:solidFill>
            <a:schemeClr val="accent3">
              <a:lumMod val="95000"/>
            </a:schemeClr>
          </a:solidFill>
        </p:spPr>
        <p:txBody>
          <a:bodyPr wrap="square" rtlCol="0">
            <a:spAutoFit/>
          </a:bodyPr>
          <a:lstStyle/>
          <a:p>
            <a:r>
              <a:rPr lang="en-US" sz="2400" dirty="0">
                <a:solidFill>
                  <a:srgbClr val="1E0000"/>
                </a:solidFill>
              </a:rPr>
              <a:t>This is also known as </a:t>
            </a:r>
            <a:r>
              <a:rPr lang="en-US" sz="2400" dirty="0" err="1">
                <a:solidFill>
                  <a:srgbClr val="1E0000"/>
                </a:solidFill>
              </a:rPr>
              <a:t>Heun's</a:t>
            </a:r>
            <a:r>
              <a:rPr lang="en-US" sz="2400" dirty="0">
                <a:solidFill>
                  <a:srgbClr val="1E0000"/>
                </a:solidFill>
              </a:rPr>
              <a:t> method or as the Improved Euler's or Modified Euler's Method </a:t>
            </a:r>
          </a:p>
        </p:txBody>
      </p:sp>
      <p:sp>
        <p:nvSpPr>
          <p:cNvPr id="3" name="Slide Number Placeholder 1">
            <a:extLst>
              <a:ext uri="{FF2B5EF4-FFF2-40B4-BE49-F238E27FC236}">
                <a16:creationId xmlns:a16="http://schemas.microsoft.com/office/drawing/2014/main" id="{8ED5A3DD-7EEA-1E1D-40A9-91024F3F971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17</a:t>
            </a:fld>
            <a:endParaRPr lang="en-US" altLang="en-US" sz="2000" dirty="0">
              <a:solidFill>
                <a:srgbClr val="1E0000"/>
              </a:solidFill>
            </a:endParaRPr>
          </a:p>
        </p:txBody>
      </p:sp>
    </p:spTree>
    <p:extLst>
      <p:ext uri="{BB962C8B-B14F-4D97-AF65-F5344CB8AC3E}">
        <p14:creationId xmlns:p14="http://schemas.microsoft.com/office/powerpoint/2010/main" val="162796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763000" cy="1069848"/>
          </a:xfrm>
        </p:spPr>
        <p:txBody>
          <a:bodyPr/>
          <a:lstStyle/>
          <a:p>
            <a:pPr algn="l"/>
            <a:r>
              <a:rPr lang="en-US" dirty="0"/>
              <a:t>Second Order Runge-Kutta (RK2)</a:t>
            </a:r>
          </a:p>
        </p:txBody>
      </p:sp>
      <p:sp>
        <p:nvSpPr>
          <p:cNvPr id="3" name="Content Placeholder 2"/>
          <p:cNvSpPr>
            <a:spLocks noGrp="1"/>
          </p:cNvSpPr>
          <p:nvPr>
            <p:ph idx="1"/>
          </p:nvPr>
        </p:nvSpPr>
        <p:spPr>
          <a:xfrm>
            <a:off x="457200" y="1280160"/>
            <a:ext cx="10668000" cy="1386840"/>
          </a:xfrm>
        </p:spPr>
        <p:txBody>
          <a:bodyPr/>
          <a:lstStyle/>
          <a:p>
            <a:r>
              <a:rPr lang="en-US" dirty="0"/>
              <a:t>Again assuming a time step </a:t>
            </a:r>
            <a:r>
              <a:rPr lang="en-US" dirty="0">
                <a:latin typeface="Symbol" panose="05050102010706020507" pitchFamily="18" charset="2"/>
              </a:rPr>
              <a:t>D</a:t>
            </a:r>
            <a:r>
              <a:rPr lang="en-US" dirty="0"/>
              <a:t>t = 0.02 seconds, and a </a:t>
            </a:r>
            <a:r>
              <a:rPr lang="en-US" dirty="0" err="1"/>
              <a:t>T</a:t>
            </a:r>
            <a:r>
              <a:rPr lang="en-US" baseline="30000" dirty="0" err="1"/>
              <a:t>clear</a:t>
            </a:r>
            <a:r>
              <a:rPr lang="en-US" dirty="0"/>
              <a:t> of 0.1 seconds, then using </a:t>
            </a:r>
            <a:r>
              <a:rPr lang="en-US" dirty="0" err="1"/>
              <a:t>Heun's</a:t>
            </a:r>
            <a:r>
              <a:rPr lang="en-US" dirty="0"/>
              <a:t> approach</a:t>
            </a:r>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7335190"/>
              </p:ext>
            </p:extLst>
          </p:nvPr>
        </p:nvGraphicFramePr>
        <p:xfrm>
          <a:off x="1098263" y="2438400"/>
          <a:ext cx="6750337" cy="3744520"/>
        </p:xfrm>
        <a:graphic>
          <a:graphicData uri="http://schemas.openxmlformats.org/presentationml/2006/ole">
            <mc:AlternateContent xmlns:mc="http://schemas.openxmlformats.org/markup-compatibility/2006">
              <mc:Choice xmlns:v="urn:schemas-microsoft-com:vml" Requires="v">
                <p:oleObj name="Equation" r:id="rId2" imgW="3479760" imgH="1930320" progId="Equation.DSMT4">
                  <p:embed/>
                </p:oleObj>
              </mc:Choice>
              <mc:Fallback>
                <p:oleObj name="Equation" r:id="rId2" imgW="3479760" imgH="1930320" progId="Equation.DSMT4">
                  <p:embed/>
                  <p:pic>
                    <p:nvPicPr>
                      <p:cNvPr id="5" name="Object 4"/>
                      <p:cNvPicPr>
                        <a:picLocks noChangeAspect="1" noChangeArrowheads="1"/>
                      </p:cNvPicPr>
                      <p:nvPr/>
                    </p:nvPicPr>
                    <p:blipFill>
                      <a:blip r:embed="rId3"/>
                      <a:srcRect/>
                      <a:stretch>
                        <a:fillRect/>
                      </a:stretch>
                    </p:blipFill>
                    <p:spPr bwMode="auto">
                      <a:xfrm>
                        <a:off x="1098263" y="2438400"/>
                        <a:ext cx="6750337" cy="3744520"/>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4B98B965-D9B8-C5ED-9122-EA62401048A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18</a:t>
            </a:fld>
            <a:endParaRPr lang="en-US" altLang="en-US" sz="2000" dirty="0">
              <a:solidFill>
                <a:srgbClr val="1E0000"/>
              </a:solidFill>
            </a:endParaRPr>
          </a:p>
        </p:txBody>
      </p:sp>
    </p:spTree>
    <p:extLst>
      <p:ext uri="{BB962C8B-B14F-4D97-AF65-F5344CB8AC3E}">
        <p14:creationId xmlns:p14="http://schemas.microsoft.com/office/powerpoint/2010/main" val="343291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457200" y="1280160"/>
            <a:ext cx="11430000" cy="3733800"/>
          </a:xfrm>
        </p:spPr>
        <p:txBody>
          <a:bodyPr/>
          <a:lstStyle/>
          <a:p>
            <a:r>
              <a:rPr lang="en-US" dirty="0"/>
              <a:t>Read Chapters 4 and 7</a:t>
            </a:r>
          </a:p>
          <a:p>
            <a:r>
              <a:rPr lang="en-US" dirty="0"/>
              <a:t>Homework 4 is due today</a:t>
            </a:r>
          </a:p>
          <a:p>
            <a:r>
              <a:rPr lang="en-US" dirty="0"/>
              <a:t>Homework 5 is due on </a:t>
            </a:r>
            <a:r>
              <a:rPr lang="en-US"/>
              <a:t>Tuesday Oct 31</a:t>
            </a:r>
            <a:endParaRPr lang="en-US" dirty="0"/>
          </a:p>
          <a:p>
            <a:r>
              <a:rPr lang="en-US" dirty="0">
                <a:solidFill>
                  <a:srgbClr val="000000"/>
                </a:solidFill>
              </a:rPr>
              <a:t>IEEE Spectrum did have a nice biographical article on Charlie Concordia in 1999 (when he won the IEEE Medal of Honor at age 91)</a:t>
            </a:r>
          </a:p>
          <a:p>
            <a:pPr lvl="1"/>
            <a:r>
              <a:rPr lang="en-US" dirty="0">
                <a:solidFill>
                  <a:srgbClr val="000000"/>
                </a:solidFill>
              </a:rPr>
              <a:t>He joined GE in 1926; his best contribution (he noted) was, “to increase the understanding of the dynamics of power systems”</a:t>
            </a:r>
          </a:p>
          <a:p>
            <a:endParaRPr lang="en-US" dirty="0"/>
          </a:p>
        </p:txBody>
      </p:sp>
      <p:sp>
        <p:nvSpPr>
          <p:cNvPr id="5" name="Slide Number Placeholder 1">
            <a:extLst>
              <a:ext uri="{FF2B5EF4-FFF2-40B4-BE49-F238E27FC236}">
                <a16:creationId xmlns:a16="http://schemas.microsoft.com/office/drawing/2014/main" id="{1B7F48EE-A56A-B23A-71F6-6C4F8B01C9F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a:t>
            </a:fld>
            <a:endParaRPr lang="en-US" sz="2000" dirty="0">
              <a:solidFill>
                <a:srgbClr val="1E0000"/>
              </a:solidFill>
            </a:endParaRPr>
          </a:p>
        </p:txBody>
      </p:sp>
    </p:spTree>
    <p:extLst>
      <p:ext uri="{BB962C8B-B14F-4D97-AF65-F5344CB8AC3E}">
        <p14:creationId xmlns:p14="http://schemas.microsoft.com/office/powerpoint/2010/main" val="2719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RK2 Solution Results (</a:t>
            </a:r>
            <a:r>
              <a:rPr lang="en-US" dirty="0">
                <a:latin typeface="Symbol" panose="05050102010706020507" pitchFamily="18" charset="2"/>
              </a:rPr>
              <a:t>D</a:t>
            </a:r>
            <a:r>
              <a:rPr lang="en-US" dirty="0"/>
              <a:t>t=0.02)</a:t>
            </a:r>
          </a:p>
        </p:txBody>
      </p:sp>
      <p:sp>
        <p:nvSpPr>
          <p:cNvPr id="3" name="Content Placeholder 2"/>
          <p:cNvSpPr>
            <a:spLocks noGrp="1"/>
          </p:cNvSpPr>
          <p:nvPr>
            <p:ph idx="1"/>
          </p:nvPr>
        </p:nvSpPr>
        <p:spPr>
          <a:xfrm>
            <a:off x="457200" y="1280160"/>
            <a:ext cx="10210800" cy="1158240"/>
          </a:xfrm>
        </p:spPr>
        <p:txBody>
          <a:bodyPr/>
          <a:lstStyle/>
          <a:p>
            <a:r>
              <a:rPr lang="en-US" dirty="0"/>
              <a:t>The below table gives the results using </a:t>
            </a:r>
            <a:r>
              <a:rPr lang="en-US" dirty="0">
                <a:latin typeface="Symbol" panose="05050102010706020507" pitchFamily="18" charset="2"/>
              </a:rPr>
              <a:t>D</a:t>
            </a:r>
            <a:r>
              <a:rPr lang="en-US" dirty="0"/>
              <a:t>t = 0.02 for the beginning time steps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49768128"/>
              </p:ext>
            </p:extLst>
          </p:nvPr>
        </p:nvGraphicFramePr>
        <p:xfrm>
          <a:off x="1019758" y="2286000"/>
          <a:ext cx="4771442" cy="4343398"/>
        </p:xfrm>
        <a:graphic>
          <a:graphicData uri="http://schemas.openxmlformats.org/drawingml/2006/table">
            <a:tbl>
              <a:tblPr>
                <a:tableStyleId>{5C22544A-7EE6-4342-B048-85BDC9FD1C3A}</a:tableStyleId>
              </a:tblPr>
              <a:tblGrid>
                <a:gridCol w="970312">
                  <a:extLst>
                    <a:ext uri="{9D8B030D-6E8A-4147-A177-3AD203B41FA5}">
                      <a16:colId xmlns:a16="http://schemas.microsoft.com/office/drawing/2014/main" val="20000"/>
                    </a:ext>
                  </a:extLst>
                </a:gridCol>
                <a:gridCol w="2350113">
                  <a:extLst>
                    <a:ext uri="{9D8B030D-6E8A-4147-A177-3AD203B41FA5}">
                      <a16:colId xmlns:a16="http://schemas.microsoft.com/office/drawing/2014/main" val="20001"/>
                    </a:ext>
                  </a:extLst>
                </a:gridCol>
                <a:gridCol w="1451017">
                  <a:extLst>
                    <a:ext uri="{9D8B030D-6E8A-4147-A177-3AD203B41FA5}">
                      <a16:colId xmlns:a16="http://schemas.microsoft.com/office/drawing/2014/main" val="20002"/>
                    </a:ext>
                  </a:extLst>
                </a:gridCol>
              </a:tblGrid>
              <a:tr h="255494">
                <a:tc>
                  <a:txBody>
                    <a:bodyPr/>
                    <a:lstStyle/>
                    <a:p>
                      <a:pPr algn="l" fontAlgn="b"/>
                      <a:r>
                        <a:rPr lang="en-US" sz="1500" u="none" strike="noStrike" dirty="0">
                          <a:effectLst/>
                        </a:rPr>
                        <a:t>Time</a:t>
                      </a:r>
                      <a:endParaRPr lang="en-US" sz="1500" b="0" i="0" u="none" strike="noStrike" dirty="0">
                        <a:solidFill>
                          <a:srgbClr val="000000"/>
                        </a:solidFill>
                        <a:effectLst/>
                        <a:latin typeface="Calibri"/>
                      </a:endParaRPr>
                    </a:p>
                  </a:txBody>
                  <a:tcPr marL="6370" marR="6370" marT="6370" marB="0" anchor="b"/>
                </a:tc>
                <a:tc>
                  <a:txBody>
                    <a:bodyPr/>
                    <a:lstStyle/>
                    <a:p>
                      <a:pPr algn="l" fontAlgn="b"/>
                      <a:r>
                        <a:rPr lang="nb-NO" sz="1500" u="none" strike="noStrike">
                          <a:effectLst/>
                        </a:rPr>
                        <a:t>Gen 1  Rotor Angle, Degrees</a:t>
                      </a:r>
                      <a:endParaRPr lang="nb-NO"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 1 Speed (Hz)</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0"/>
                  </a:ext>
                </a:extLst>
              </a:tr>
              <a:tr h="255494">
                <a:tc>
                  <a:txBody>
                    <a:bodyPr/>
                    <a:lstStyle/>
                    <a:p>
                      <a:pPr algn="r" fontAlgn="b"/>
                      <a:r>
                        <a:rPr lang="en-US" sz="1500" u="none" strike="noStrike">
                          <a:effectLst/>
                        </a:rPr>
                        <a:t>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1"/>
                  </a:ext>
                </a:extLst>
              </a:tr>
              <a:tr h="255494">
                <a:tc>
                  <a:txBody>
                    <a:bodyPr/>
                    <a:lstStyle/>
                    <a:p>
                      <a:pPr algn="r" fontAlgn="b"/>
                      <a:r>
                        <a:rPr lang="en-US" sz="1500" u="none" strike="noStrike">
                          <a:effectLst/>
                        </a:rPr>
                        <a:t>0.02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24.6662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60.2</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2"/>
                  </a:ext>
                </a:extLst>
              </a:tr>
              <a:tr h="255494">
                <a:tc>
                  <a:txBody>
                    <a:bodyPr/>
                    <a:lstStyle/>
                    <a:p>
                      <a:pPr algn="r" fontAlgn="b"/>
                      <a:r>
                        <a:rPr lang="en-US" sz="1500" u="none" strike="noStrike">
                          <a:effectLst/>
                        </a:rPr>
                        <a:t>0.04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26.8262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60.4</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3"/>
                  </a:ext>
                </a:extLst>
              </a:tr>
              <a:tr h="255494">
                <a:tc>
                  <a:txBody>
                    <a:bodyPr/>
                    <a:lstStyle/>
                    <a:p>
                      <a:pPr algn="r" fontAlgn="b"/>
                      <a:r>
                        <a:rPr lang="en-US" sz="1500" u="none" strike="noStrike">
                          <a:effectLst/>
                        </a:rPr>
                        <a:t>0.06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30.4262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60.6</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4"/>
                  </a:ext>
                </a:extLst>
              </a:tr>
              <a:tr h="255494">
                <a:tc>
                  <a:txBody>
                    <a:bodyPr/>
                    <a:lstStyle/>
                    <a:p>
                      <a:pPr algn="r" fontAlgn="b"/>
                      <a:r>
                        <a:rPr lang="en-US" sz="1500" u="none" strike="noStrike">
                          <a:effectLst/>
                        </a:rPr>
                        <a:t>0.08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35.4662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5"/>
                  </a:ext>
                </a:extLst>
              </a:tr>
              <a:tr h="255494">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41.9462</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6"/>
                  </a:ext>
                </a:extLst>
              </a:tr>
              <a:tr h="255494">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41.9462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7"/>
                  </a:ext>
                </a:extLst>
              </a:tr>
              <a:tr h="255494">
                <a:tc>
                  <a:txBody>
                    <a:bodyPr/>
                    <a:lstStyle/>
                    <a:p>
                      <a:pPr algn="r" fontAlgn="b"/>
                      <a:r>
                        <a:rPr lang="en-US" sz="1500" u="none" strike="noStrike">
                          <a:effectLst/>
                        </a:rPr>
                        <a:t>0.12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48.6805</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60.849</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8"/>
                  </a:ext>
                </a:extLst>
              </a:tr>
              <a:tr h="255494">
                <a:tc>
                  <a:txBody>
                    <a:bodyPr/>
                    <a:lstStyle/>
                    <a:p>
                      <a:pPr algn="r" fontAlgn="b"/>
                      <a:r>
                        <a:rPr lang="en-US" sz="1500" u="none" strike="noStrike">
                          <a:effectLst/>
                        </a:rPr>
                        <a:t>0.14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54.1807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60.6626</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9"/>
                  </a:ext>
                </a:extLst>
              </a:tr>
              <a:tr h="255494">
                <a:tc>
                  <a:txBody>
                    <a:bodyPr/>
                    <a:lstStyle/>
                    <a:p>
                      <a:pPr algn="r" fontAlgn="b"/>
                      <a:r>
                        <a:rPr lang="en-US" sz="1500" u="none" strike="noStrike">
                          <a:effectLst/>
                        </a:rPr>
                        <a:t>0.16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58.233</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60.4517</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0"/>
                  </a:ext>
                </a:extLst>
              </a:tr>
              <a:tr h="255494">
                <a:tc>
                  <a:txBody>
                    <a:bodyPr/>
                    <a:lstStyle/>
                    <a:p>
                      <a:pPr algn="r" fontAlgn="b"/>
                      <a:r>
                        <a:rPr lang="en-US" sz="1500" u="none" strike="noStrike">
                          <a:effectLst/>
                        </a:rPr>
                        <a:t>0.18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60.6974</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60.2258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1"/>
                  </a:ext>
                </a:extLst>
              </a:tr>
              <a:tr h="255494">
                <a:tc>
                  <a:txBody>
                    <a:bodyPr/>
                    <a:lstStyle/>
                    <a:p>
                      <a:pPr algn="r" fontAlgn="b"/>
                      <a:r>
                        <a:rPr lang="en-US" sz="1500" u="none" strike="noStrike">
                          <a:effectLst/>
                        </a:rPr>
                        <a:t>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61.4961</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59.9927</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2"/>
                  </a:ext>
                </a:extLst>
              </a:tr>
              <a:tr h="255494">
                <a:tc>
                  <a:txBody>
                    <a:bodyPr/>
                    <a:lstStyle/>
                    <a:p>
                      <a:pPr algn="r" fontAlgn="b"/>
                      <a:r>
                        <a:rPr lang="en-US" sz="1500" u="none" strike="noStrike">
                          <a:effectLst/>
                        </a:rPr>
                        <a:t>0.22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60.605</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59.7598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3"/>
                  </a:ext>
                </a:extLst>
              </a:tr>
              <a:tr h="255494">
                <a:tc>
                  <a:txBody>
                    <a:bodyPr/>
                    <a:lstStyle/>
                    <a:p>
                      <a:pPr algn="r" fontAlgn="b"/>
                      <a:r>
                        <a:rPr lang="en-US" sz="1500" u="none" strike="noStrike">
                          <a:effectLst/>
                        </a:rPr>
                        <a:t>0.24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58.0502</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59.5343</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4"/>
                  </a:ext>
                </a:extLst>
              </a:tr>
              <a:tr h="255494">
                <a:tc>
                  <a:txBody>
                    <a:bodyPr/>
                    <a:lstStyle/>
                    <a:p>
                      <a:pPr algn="r" fontAlgn="b"/>
                      <a:r>
                        <a:rPr lang="en-US" sz="1500" u="none" strike="noStrike">
                          <a:effectLst/>
                        </a:rPr>
                        <a:t>0.26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53.9116</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59.3241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5"/>
                  </a:ext>
                </a:extLst>
              </a:tr>
              <a:tr h="255494">
                <a:tc>
                  <a:txBody>
                    <a:bodyPr/>
                    <a:lstStyle/>
                    <a:p>
                      <a:pPr algn="r" fontAlgn="b"/>
                      <a:r>
                        <a:rPr lang="en-US" sz="1500" u="none" strike="noStrike">
                          <a:effectLst/>
                        </a:rPr>
                        <a:t>0.28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48.3318</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dirty="0">
                          <a:effectLst/>
                        </a:rPr>
                        <a:t>59.139</a:t>
                      </a:r>
                      <a:endParaRPr lang="en-US" sz="1500" b="0" i="0" u="none" strike="noStrike" dirty="0">
                        <a:solidFill>
                          <a:srgbClr val="000000"/>
                        </a:solidFill>
                        <a:effectLst/>
                        <a:latin typeface="Calibri"/>
                      </a:endParaRPr>
                    </a:p>
                  </a:txBody>
                  <a:tcPr marL="6370" marR="6370" marT="6370" marB="0" anchor="b"/>
                </a:tc>
                <a:extLst>
                  <a:ext uri="{0D108BD9-81ED-4DB2-BD59-A6C34878D82A}">
                    <a16:rowId xmlns:a16="http://schemas.microsoft.com/office/drawing/2014/main" val="10016"/>
                  </a:ext>
                </a:extLst>
              </a:tr>
            </a:tbl>
          </a:graphicData>
        </a:graphic>
      </p:graphicFrame>
      <p:sp>
        <p:nvSpPr>
          <p:cNvPr id="6" name="TextBox 5"/>
          <p:cNvSpPr txBox="1"/>
          <p:nvPr/>
        </p:nvSpPr>
        <p:spPr>
          <a:xfrm>
            <a:off x="6400802" y="2209800"/>
            <a:ext cx="4343398" cy="2308324"/>
          </a:xfrm>
          <a:prstGeom prst="rect">
            <a:avLst/>
          </a:prstGeom>
          <a:solidFill>
            <a:schemeClr val="accent3">
              <a:lumMod val="95000"/>
            </a:schemeClr>
          </a:solidFill>
        </p:spPr>
        <p:txBody>
          <a:bodyPr wrap="square" rtlCol="0">
            <a:spAutoFit/>
          </a:bodyPr>
          <a:lstStyle/>
          <a:p>
            <a:r>
              <a:rPr lang="en-US" sz="2400" dirty="0">
                <a:solidFill>
                  <a:srgbClr val="1E0000"/>
                </a:solidFill>
              </a:rPr>
              <a:t>This is saved as PowerWorld case </a:t>
            </a:r>
            <a:br>
              <a:rPr lang="en-US" sz="2400" dirty="0">
                <a:solidFill>
                  <a:srgbClr val="1E0000"/>
                </a:solidFill>
              </a:rPr>
            </a:br>
            <a:r>
              <a:rPr lang="en-US" sz="2400" dirty="0">
                <a:solidFill>
                  <a:srgbClr val="1E0000"/>
                </a:solidFill>
              </a:rPr>
              <a:t>B2_CLS_Infinite. The integration</a:t>
            </a:r>
            <a:br>
              <a:rPr lang="en-US" sz="2400" dirty="0">
                <a:solidFill>
                  <a:srgbClr val="1E0000"/>
                </a:solidFill>
              </a:rPr>
            </a:br>
            <a:r>
              <a:rPr lang="en-US" sz="2400" dirty="0">
                <a:solidFill>
                  <a:srgbClr val="1E0000"/>
                </a:solidFill>
              </a:rPr>
              <a:t>method should be changed to Second Order Runge-Kutta  on the </a:t>
            </a:r>
            <a:r>
              <a:rPr lang="en-US" sz="2400" b="1" dirty="0">
                <a:solidFill>
                  <a:srgbClr val="1E0000"/>
                </a:solidFill>
              </a:rPr>
              <a:t>Transient Stability, Options, Power System Model </a:t>
            </a:r>
            <a:r>
              <a:rPr lang="en-US" sz="2400" dirty="0">
                <a:solidFill>
                  <a:srgbClr val="1E0000"/>
                </a:solidFill>
              </a:rPr>
              <a:t>page</a:t>
            </a:r>
          </a:p>
        </p:txBody>
      </p:sp>
      <p:sp>
        <p:nvSpPr>
          <p:cNvPr id="4" name="Slide Number Placeholder 1">
            <a:extLst>
              <a:ext uri="{FF2B5EF4-FFF2-40B4-BE49-F238E27FC236}">
                <a16:creationId xmlns:a16="http://schemas.microsoft.com/office/drawing/2014/main" id="{5CF00DB3-33F4-ED4F-BA88-43B87F41555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19</a:t>
            </a:fld>
            <a:endParaRPr lang="en-US" altLang="en-US" sz="2000" dirty="0">
              <a:solidFill>
                <a:srgbClr val="1E0000"/>
              </a:solidFill>
            </a:endParaRPr>
          </a:p>
        </p:txBody>
      </p:sp>
    </p:spTree>
    <p:extLst>
      <p:ext uri="{BB962C8B-B14F-4D97-AF65-F5344CB8AC3E}">
        <p14:creationId xmlns:p14="http://schemas.microsoft.com/office/powerpoint/2010/main" val="381337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Generator 1 Delta: RK2</a:t>
            </a:r>
          </a:p>
        </p:txBody>
      </p:sp>
      <p:sp>
        <p:nvSpPr>
          <p:cNvPr id="3" name="Content Placeholder 2"/>
          <p:cNvSpPr>
            <a:spLocks noGrp="1"/>
          </p:cNvSpPr>
          <p:nvPr>
            <p:ph idx="1"/>
          </p:nvPr>
        </p:nvSpPr>
        <p:spPr>
          <a:xfrm>
            <a:off x="457200" y="1280160"/>
            <a:ext cx="10439400" cy="929640"/>
          </a:xfrm>
        </p:spPr>
        <p:txBody>
          <a:bodyPr/>
          <a:lstStyle/>
          <a:p>
            <a:r>
              <a:rPr lang="en-US" dirty="0"/>
              <a:t>The below graph shows the generator angle for varying values of </a:t>
            </a:r>
            <a:r>
              <a:rPr lang="en-US" dirty="0">
                <a:latin typeface="Symbol" panose="05050102010706020507" pitchFamily="18" charset="2"/>
              </a:rPr>
              <a:t>D</a:t>
            </a:r>
            <a:r>
              <a:rPr lang="en-US" dirty="0"/>
              <a:t>t; much better than Euler's but still the beginning of numerical instability with larger values of </a:t>
            </a:r>
            <a:r>
              <a:rPr lang="en-US" dirty="0">
                <a:latin typeface="Symbol" panose="05050102010706020507" pitchFamily="18" charset="2"/>
              </a:rPr>
              <a:t>D</a:t>
            </a:r>
            <a:r>
              <a:rPr lang="en-US" dirty="0"/>
              <a:t>t</a:t>
            </a:r>
          </a:p>
          <a:p>
            <a:endParaRPr lang="en-US" dirty="0"/>
          </a:p>
        </p:txBody>
      </p:sp>
      <p:pic>
        <p:nvPicPr>
          <p:cNvPr id="1253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6248400" cy="376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a:extLst>
              <a:ext uri="{FF2B5EF4-FFF2-40B4-BE49-F238E27FC236}">
                <a16:creationId xmlns:a16="http://schemas.microsoft.com/office/drawing/2014/main" id="{C5FA1EC8-97E3-0049-C79A-26EFFB9B3EB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20</a:t>
            </a:fld>
            <a:endParaRPr lang="en-US" altLang="en-US" sz="2000" dirty="0">
              <a:solidFill>
                <a:srgbClr val="1E0000"/>
              </a:solidFill>
            </a:endParaRPr>
          </a:p>
        </p:txBody>
      </p:sp>
    </p:spTree>
    <p:extLst>
      <p:ext uri="{BB962C8B-B14F-4D97-AF65-F5344CB8AC3E}">
        <p14:creationId xmlns:p14="http://schemas.microsoft.com/office/powerpoint/2010/main" val="55520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Adding Network Equations</a:t>
            </a:r>
          </a:p>
        </p:txBody>
      </p:sp>
      <p:sp>
        <p:nvSpPr>
          <p:cNvPr id="3" name="Content Placeholder 2"/>
          <p:cNvSpPr>
            <a:spLocks noGrp="1"/>
          </p:cNvSpPr>
          <p:nvPr>
            <p:ph idx="1"/>
          </p:nvPr>
        </p:nvSpPr>
        <p:spPr>
          <a:xfrm>
            <a:off x="457200" y="1280160"/>
            <a:ext cx="10744200" cy="4114800"/>
          </a:xfrm>
        </p:spPr>
        <p:txBody>
          <a:bodyPr/>
          <a:lstStyle/>
          <a:p>
            <a:r>
              <a:rPr lang="en-US" dirty="0"/>
              <a:t>Previous slides with the network equations embedded in the differential equations were a special case</a:t>
            </a:r>
          </a:p>
          <a:p>
            <a:r>
              <a:rPr lang="en-US" dirty="0"/>
              <a:t>In general with the explicit approach we'll be alternating between solving the differential equations and solving the algebraic equations</a:t>
            </a:r>
          </a:p>
          <a:p>
            <a:r>
              <a:rPr lang="en-US" dirty="0"/>
              <a:t>Voltages and currents in the network reference frame can be expressed using either polar or rectangular coordinates</a:t>
            </a:r>
          </a:p>
          <a:p>
            <a:r>
              <a:rPr lang="en-US" dirty="0"/>
              <a:t>In rectangular with the book's notation we have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45523857"/>
              </p:ext>
            </p:extLst>
          </p:nvPr>
        </p:nvGraphicFramePr>
        <p:xfrm>
          <a:off x="990600" y="4846145"/>
          <a:ext cx="4160838" cy="563563"/>
        </p:xfrm>
        <a:graphic>
          <a:graphicData uri="http://schemas.openxmlformats.org/presentationml/2006/ole">
            <mc:AlternateContent xmlns:mc="http://schemas.openxmlformats.org/markup-compatibility/2006">
              <mc:Choice xmlns:v="urn:schemas-microsoft-com:vml" Requires="v">
                <p:oleObj name="Equation" r:id="rId2" imgW="1866600" imgH="253800" progId="Equation.DSMT4">
                  <p:embed/>
                </p:oleObj>
              </mc:Choice>
              <mc:Fallback>
                <p:oleObj name="Equation" r:id="rId2" imgW="1866600" imgH="253800" progId="Equation.DSMT4">
                  <p:embed/>
                  <p:pic>
                    <p:nvPicPr>
                      <p:cNvPr id="5" name="Object 4"/>
                      <p:cNvPicPr>
                        <a:picLocks noChangeAspect="1" noChangeArrowheads="1"/>
                      </p:cNvPicPr>
                      <p:nvPr/>
                    </p:nvPicPr>
                    <p:blipFill>
                      <a:blip r:embed="rId3"/>
                      <a:srcRect/>
                      <a:stretch>
                        <a:fillRect/>
                      </a:stretch>
                    </p:blipFill>
                    <p:spPr bwMode="auto">
                      <a:xfrm>
                        <a:off x="990600" y="4846145"/>
                        <a:ext cx="416083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0F22A7D7-4559-A6E4-4F4D-13F1BBD8DBC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21</a:t>
            </a:fld>
            <a:endParaRPr lang="en-US" altLang="en-US" sz="2000" dirty="0">
              <a:solidFill>
                <a:srgbClr val="1E0000"/>
              </a:solidFill>
            </a:endParaRPr>
          </a:p>
        </p:txBody>
      </p:sp>
    </p:spTree>
    <p:extLst>
      <p:ext uri="{BB962C8B-B14F-4D97-AF65-F5344CB8AC3E}">
        <p14:creationId xmlns:p14="http://schemas.microsoft.com/office/powerpoint/2010/main" val="3202280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Adding Network Equations</a:t>
            </a:r>
          </a:p>
        </p:txBody>
      </p:sp>
      <p:sp>
        <p:nvSpPr>
          <p:cNvPr id="3" name="Content Placeholder 2"/>
          <p:cNvSpPr>
            <a:spLocks noGrp="1"/>
          </p:cNvSpPr>
          <p:nvPr>
            <p:ph idx="1"/>
          </p:nvPr>
        </p:nvSpPr>
        <p:spPr>
          <a:xfrm>
            <a:off x="457200" y="1280160"/>
            <a:ext cx="10363200" cy="3733800"/>
          </a:xfrm>
        </p:spPr>
        <p:txBody>
          <a:bodyPr/>
          <a:lstStyle/>
          <a:p>
            <a:r>
              <a:rPr lang="en-US" dirty="0"/>
              <a:t>Network equations will be written as </a:t>
            </a:r>
            <a:r>
              <a:rPr lang="en-US" b="1" dirty="0"/>
              <a:t>Y V- I(</a:t>
            </a:r>
            <a:r>
              <a:rPr lang="en-US" b="1" dirty="0" err="1"/>
              <a:t>x,V</a:t>
            </a:r>
            <a:r>
              <a:rPr lang="en-US" b="1" dirty="0"/>
              <a:t>) </a:t>
            </a:r>
            <a:r>
              <a:rPr lang="en-US" dirty="0"/>
              <a:t>= </a:t>
            </a:r>
            <a:r>
              <a:rPr lang="en-US" b="1" dirty="0"/>
              <a:t>0</a:t>
            </a:r>
          </a:p>
          <a:p>
            <a:pPr lvl="1"/>
            <a:r>
              <a:rPr lang="en-US" dirty="0"/>
              <a:t>Here </a:t>
            </a:r>
            <a:r>
              <a:rPr lang="en-US" b="1" dirty="0"/>
              <a:t>Y </a:t>
            </a:r>
            <a:r>
              <a:rPr lang="en-US" dirty="0"/>
              <a:t>is as from the power flow, except augmented to include the impact of the generator's internal impedance</a:t>
            </a:r>
          </a:p>
          <a:p>
            <a:pPr lvl="1"/>
            <a:r>
              <a:rPr lang="en-US" dirty="0"/>
              <a:t>Constant impedance loads are also embedded in </a:t>
            </a:r>
            <a:r>
              <a:rPr lang="en-US" b="1" dirty="0"/>
              <a:t>Y</a:t>
            </a:r>
            <a:r>
              <a:rPr lang="en-US" dirty="0"/>
              <a:t>; non-constant impedance loads are included in </a:t>
            </a:r>
            <a:r>
              <a:rPr lang="en-US" b="1" dirty="0"/>
              <a:t>I(</a:t>
            </a:r>
            <a:r>
              <a:rPr lang="en-US" b="1" dirty="0" err="1"/>
              <a:t>x,V</a:t>
            </a:r>
            <a:r>
              <a:rPr lang="en-US" b="1" dirty="0"/>
              <a:t>)</a:t>
            </a:r>
          </a:p>
          <a:p>
            <a:r>
              <a:rPr lang="en-US" dirty="0"/>
              <a:t>If </a:t>
            </a:r>
            <a:r>
              <a:rPr lang="en-US" b="1" dirty="0"/>
              <a:t>I</a:t>
            </a:r>
            <a:r>
              <a:rPr lang="en-US" dirty="0"/>
              <a:t> is independent of </a:t>
            </a:r>
            <a:r>
              <a:rPr lang="en-US" b="1" dirty="0"/>
              <a:t>V</a:t>
            </a:r>
            <a:r>
              <a:rPr lang="en-US" dirty="0"/>
              <a:t> then this can be solved directly: </a:t>
            </a:r>
            <a:r>
              <a:rPr lang="en-US" b="1" dirty="0"/>
              <a:t>V</a:t>
            </a:r>
            <a:r>
              <a:rPr lang="en-US" dirty="0"/>
              <a:t> = </a:t>
            </a:r>
            <a:r>
              <a:rPr lang="en-US" b="1" dirty="0"/>
              <a:t>Y</a:t>
            </a:r>
            <a:r>
              <a:rPr lang="en-US" baseline="60000" dirty="0"/>
              <a:t>-1</a:t>
            </a:r>
            <a:r>
              <a:rPr lang="en-US" b="1" dirty="0"/>
              <a:t>I</a:t>
            </a:r>
            <a:r>
              <a:rPr lang="en-US" dirty="0"/>
              <a:t>(</a:t>
            </a:r>
            <a:r>
              <a:rPr lang="en-US" b="1" dirty="0"/>
              <a:t>x</a:t>
            </a:r>
            <a:r>
              <a:rPr lang="en-US" dirty="0"/>
              <a:t>)</a:t>
            </a:r>
          </a:p>
          <a:p>
            <a:r>
              <a:rPr lang="en-US" dirty="0"/>
              <a:t>In general an iterative solution is required, which we'll cover shortly, but initially we'll go with just the direct solution</a:t>
            </a:r>
          </a:p>
          <a:p>
            <a:endParaRPr lang="en-US" dirty="0"/>
          </a:p>
        </p:txBody>
      </p:sp>
      <p:sp>
        <p:nvSpPr>
          <p:cNvPr id="5" name="Slide Number Placeholder 1">
            <a:extLst>
              <a:ext uri="{FF2B5EF4-FFF2-40B4-BE49-F238E27FC236}">
                <a16:creationId xmlns:a16="http://schemas.microsoft.com/office/drawing/2014/main" id="{ED9CF57D-786A-C44C-C5DB-6B57FB35E08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22</a:t>
            </a:fld>
            <a:endParaRPr lang="en-US" altLang="en-US" sz="2000" dirty="0">
              <a:solidFill>
                <a:srgbClr val="1E0000"/>
              </a:solidFill>
            </a:endParaRPr>
          </a:p>
        </p:txBody>
      </p:sp>
    </p:spTree>
    <p:extLst>
      <p:ext uri="{BB962C8B-B14F-4D97-AF65-F5344CB8AC3E}">
        <p14:creationId xmlns:p14="http://schemas.microsoft.com/office/powerpoint/2010/main" val="1106116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Two Bus Example, Except with No Infinite Bus</a:t>
            </a:r>
          </a:p>
        </p:txBody>
      </p:sp>
      <p:sp>
        <p:nvSpPr>
          <p:cNvPr id="3" name="Content Placeholder 2"/>
          <p:cNvSpPr>
            <a:spLocks noGrp="1"/>
          </p:cNvSpPr>
          <p:nvPr>
            <p:ph idx="1"/>
          </p:nvPr>
        </p:nvSpPr>
        <p:spPr>
          <a:xfrm>
            <a:off x="457200" y="1280160"/>
            <a:ext cx="10210800" cy="3733800"/>
          </a:xfrm>
        </p:spPr>
        <p:txBody>
          <a:bodyPr/>
          <a:lstStyle/>
          <a:p>
            <a:r>
              <a:rPr lang="en-US" dirty="0"/>
              <a:t>To introduce the inclusion of the network equations, the previous example is extended by replacing the infinite bus at bus 2 with a classical model with X</a:t>
            </a:r>
            <a:r>
              <a:rPr lang="en-US" baseline="-25000" dirty="0"/>
              <a:t>d2</a:t>
            </a:r>
            <a:r>
              <a:rPr lang="en-US" dirty="0"/>
              <a:t>'=0.2, H</a:t>
            </a:r>
            <a:r>
              <a:rPr lang="en-US" baseline="-25000" dirty="0"/>
              <a:t>2</a:t>
            </a:r>
            <a:r>
              <a:rPr lang="en-US" dirty="0"/>
              <a:t>=6.0 </a:t>
            </a:r>
          </a:p>
        </p:txBody>
      </p:sp>
      <p:pic>
        <p:nvPicPr>
          <p:cNvPr id="12636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94" b="37006"/>
          <a:stretch/>
        </p:blipFill>
        <p:spPr bwMode="auto">
          <a:xfrm>
            <a:off x="990600" y="2794328"/>
            <a:ext cx="8064397"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5013960"/>
            <a:ext cx="4810356" cy="461665"/>
          </a:xfrm>
          <a:prstGeom prst="rect">
            <a:avLst/>
          </a:prstGeom>
          <a:solidFill>
            <a:schemeClr val="accent3">
              <a:lumMod val="95000"/>
            </a:schemeClr>
          </a:solidFill>
        </p:spPr>
        <p:txBody>
          <a:bodyPr wrap="square" rtlCol="0">
            <a:spAutoFit/>
          </a:bodyPr>
          <a:lstStyle/>
          <a:p>
            <a:r>
              <a:rPr lang="en-US" sz="2400" dirty="0">
                <a:solidFill>
                  <a:srgbClr val="1E0000"/>
                </a:solidFill>
              </a:rPr>
              <a:t>PowerWorld Case is </a:t>
            </a:r>
            <a:r>
              <a:rPr lang="en-US" sz="2400" b="1" dirty="0">
                <a:solidFill>
                  <a:srgbClr val="1E0000"/>
                </a:solidFill>
              </a:rPr>
              <a:t>B2_CLS_2Gen </a:t>
            </a:r>
          </a:p>
        </p:txBody>
      </p:sp>
      <p:sp>
        <p:nvSpPr>
          <p:cNvPr id="4" name="Slide Number Placeholder 1">
            <a:extLst>
              <a:ext uri="{FF2B5EF4-FFF2-40B4-BE49-F238E27FC236}">
                <a16:creationId xmlns:a16="http://schemas.microsoft.com/office/drawing/2014/main" id="{FE13BAC2-0BC3-D6B2-4F49-73063AAAA27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23</a:t>
            </a:fld>
            <a:endParaRPr lang="en-US" altLang="en-US" sz="2000" dirty="0">
              <a:solidFill>
                <a:srgbClr val="1E0000"/>
              </a:solidFill>
            </a:endParaRPr>
          </a:p>
        </p:txBody>
      </p:sp>
    </p:spTree>
    <p:extLst>
      <p:ext uri="{BB962C8B-B14F-4D97-AF65-F5344CB8AC3E}">
        <p14:creationId xmlns:p14="http://schemas.microsoft.com/office/powerpoint/2010/main" val="190068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Bus Admittance Matrix</a:t>
            </a:r>
          </a:p>
        </p:txBody>
      </p:sp>
      <p:sp>
        <p:nvSpPr>
          <p:cNvPr id="3" name="Content Placeholder 2"/>
          <p:cNvSpPr>
            <a:spLocks noGrp="1"/>
          </p:cNvSpPr>
          <p:nvPr>
            <p:ph idx="1"/>
          </p:nvPr>
        </p:nvSpPr>
        <p:spPr>
          <a:xfrm>
            <a:off x="457200" y="1280160"/>
            <a:ext cx="10363200" cy="929640"/>
          </a:xfrm>
        </p:spPr>
        <p:txBody>
          <a:bodyPr/>
          <a:lstStyle/>
          <a:p>
            <a:r>
              <a:rPr lang="en-US" dirty="0"/>
              <a:t>The network admittance matrix is</a:t>
            </a:r>
          </a:p>
          <a:p>
            <a:endParaRPr lang="en-US" dirty="0"/>
          </a:p>
          <a:p>
            <a:endParaRPr lang="en-US" dirty="0"/>
          </a:p>
          <a:p>
            <a:r>
              <a:rPr lang="en-US" dirty="0"/>
              <a:t>This is augmented to represent the Norton admittances associated with the generator models (X</a:t>
            </a:r>
            <a:r>
              <a:rPr lang="en-US" baseline="-25000" dirty="0"/>
              <a:t>d1</a:t>
            </a:r>
            <a:r>
              <a:rPr lang="en-US" dirty="0"/>
              <a:t>'=0.3, X</a:t>
            </a:r>
            <a:r>
              <a:rPr lang="en-US" baseline="-25000" dirty="0"/>
              <a:t>d2</a:t>
            </a:r>
            <a:r>
              <a:rPr lang="en-US" dirty="0"/>
              <a:t>'=0.2)</a:t>
            </a:r>
          </a:p>
          <a:p>
            <a:endParaRPr lang="en-US" dirty="0"/>
          </a:p>
          <a:p>
            <a:endParaRPr lang="en-US" dirty="0"/>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45910557"/>
              </p:ext>
            </p:extLst>
          </p:nvPr>
        </p:nvGraphicFramePr>
        <p:xfrm>
          <a:off x="914400" y="1850232"/>
          <a:ext cx="3377683" cy="914400"/>
        </p:xfrm>
        <a:graphic>
          <a:graphicData uri="http://schemas.openxmlformats.org/presentationml/2006/ole">
            <mc:AlternateContent xmlns:mc="http://schemas.openxmlformats.org/markup-compatibility/2006">
              <mc:Choice xmlns:v="urn:schemas-microsoft-com:vml" Requires="v">
                <p:oleObj name="Equation" r:id="rId2" imgW="1688760" imgH="457200" progId="Equation.DSMT4">
                  <p:embed/>
                </p:oleObj>
              </mc:Choice>
              <mc:Fallback>
                <p:oleObj name="Equation" r:id="rId2" imgW="1688760" imgH="457200" progId="Equation.DSMT4">
                  <p:embed/>
                  <p:pic>
                    <p:nvPicPr>
                      <p:cNvPr id="5" name="Object 4"/>
                      <p:cNvPicPr>
                        <a:picLocks noChangeAspect="1" noChangeArrowheads="1"/>
                      </p:cNvPicPr>
                      <p:nvPr/>
                    </p:nvPicPr>
                    <p:blipFill>
                      <a:blip r:embed="rId3"/>
                      <a:srcRect/>
                      <a:stretch>
                        <a:fillRect/>
                      </a:stretch>
                    </p:blipFill>
                    <p:spPr bwMode="auto">
                      <a:xfrm>
                        <a:off x="914400" y="1850232"/>
                        <a:ext cx="3377683" cy="9144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43624458"/>
              </p:ext>
            </p:extLst>
          </p:nvPr>
        </p:nvGraphicFramePr>
        <p:xfrm>
          <a:off x="914400" y="3657600"/>
          <a:ext cx="6062442" cy="1828800"/>
        </p:xfrm>
        <a:graphic>
          <a:graphicData uri="http://schemas.openxmlformats.org/presentationml/2006/ole">
            <mc:AlternateContent xmlns:mc="http://schemas.openxmlformats.org/markup-compatibility/2006">
              <mc:Choice xmlns:v="urn:schemas-microsoft-com:vml" Requires="v">
                <p:oleObj name="Equation" r:id="rId4" imgW="2946240" imgH="888840" progId="Equation.DSMT4">
                  <p:embed/>
                </p:oleObj>
              </mc:Choice>
              <mc:Fallback>
                <p:oleObj name="Equation" r:id="rId4" imgW="2946240" imgH="888840" progId="Equation.DSMT4">
                  <p:embed/>
                  <p:pic>
                    <p:nvPicPr>
                      <p:cNvPr id="6" name="Object 5"/>
                      <p:cNvPicPr>
                        <a:picLocks noChangeAspect="1" noChangeArrowheads="1"/>
                      </p:cNvPicPr>
                      <p:nvPr/>
                    </p:nvPicPr>
                    <p:blipFill>
                      <a:blip r:embed="rId5"/>
                      <a:srcRect/>
                      <a:stretch>
                        <a:fillRect/>
                      </a:stretch>
                    </p:blipFill>
                    <p:spPr bwMode="auto">
                      <a:xfrm>
                        <a:off x="914400" y="3657600"/>
                        <a:ext cx="6062442" cy="1828800"/>
                      </a:xfrm>
                      <a:prstGeom prst="rect">
                        <a:avLst/>
                      </a:prstGeom>
                      <a:noFill/>
                      <a:ln>
                        <a:noFill/>
                      </a:ln>
                    </p:spPr>
                  </p:pic>
                </p:oleObj>
              </mc:Fallback>
            </mc:AlternateContent>
          </a:graphicData>
        </a:graphic>
      </p:graphicFrame>
      <p:sp>
        <p:nvSpPr>
          <p:cNvPr id="7" name="TextBox 6"/>
          <p:cNvSpPr txBox="1"/>
          <p:nvPr/>
        </p:nvSpPr>
        <p:spPr>
          <a:xfrm>
            <a:off x="918332" y="5673299"/>
            <a:ext cx="9140067" cy="830997"/>
          </a:xfrm>
          <a:prstGeom prst="rect">
            <a:avLst/>
          </a:prstGeom>
          <a:solidFill>
            <a:schemeClr val="accent3">
              <a:lumMod val="95000"/>
            </a:schemeClr>
          </a:solidFill>
        </p:spPr>
        <p:txBody>
          <a:bodyPr wrap="square" rtlCol="0">
            <a:spAutoFit/>
          </a:bodyPr>
          <a:lstStyle/>
          <a:p>
            <a:r>
              <a:rPr lang="en-US" sz="2400" dirty="0">
                <a:solidFill>
                  <a:srgbClr val="1E0000"/>
                </a:solidFill>
              </a:rPr>
              <a:t>In PowerWorld you can see this matrix by selecting </a:t>
            </a:r>
            <a:r>
              <a:rPr lang="en-US" sz="2400" b="1" dirty="0">
                <a:solidFill>
                  <a:srgbClr val="1E0000"/>
                </a:solidFill>
              </a:rPr>
              <a:t>Transient Stability, States/Manual Control, Transient Stability </a:t>
            </a:r>
            <a:r>
              <a:rPr lang="en-US" sz="2400" b="1" dirty="0" err="1">
                <a:solidFill>
                  <a:srgbClr val="1E0000"/>
                </a:solidFill>
              </a:rPr>
              <a:t>Ybus</a:t>
            </a:r>
            <a:endParaRPr lang="en-US" sz="2400" b="1" dirty="0">
              <a:solidFill>
                <a:srgbClr val="1E0000"/>
              </a:solidFill>
            </a:endParaRPr>
          </a:p>
        </p:txBody>
      </p:sp>
      <p:sp>
        <p:nvSpPr>
          <p:cNvPr id="4" name="Slide Number Placeholder 1">
            <a:extLst>
              <a:ext uri="{FF2B5EF4-FFF2-40B4-BE49-F238E27FC236}">
                <a16:creationId xmlns:a16="http://schemas.microsoft.com/office/drawing/2014/main" id="{874520EB-B1C9-DAE4-9F34-56C53D824F9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24</a:t>
            </a:fld>
            <a:endParaRPr lang="en-US" altLang="en-US" sz="2000" dirty="0">
              <a:solidFill>
                <a:srgbClr val="1E0000"/>
              </a:solidFill>
            </a:endParaRPr>
          </a:p>
        </p:txBody>
      </p:sp>
    </p:spTree>
    <p:extLst>
      <p:ext uri="{BB962C8B-B14F-4D97-AF65-F5344CB8AC3E}">
        <p14:creationId xmlns:p14="http://schemas.microsoft.com/office/powerpoint/2010/main" val="535369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Current Vector</a:t>
            </a:r>
          </a:p>
        </p:txBody>
      </p:sp>
      <p:sp>
        <p:nvSpPr>
          <p:cNvPr id="3" name="Content Placeholder 2"/>
          <p:cNvSpPr>
            <a:spLocks noGrp="1"/>
          </p:cNvSpPr>
          <p:nvPr>
            <p:ph idx="1"/>
          </p:nvPr>
        </p:nvSpPr>
        <p:spPr>
          <a:xfrm>
            <a:off x="457200" y="1280160"/>
            <a:ext cx="10515600" cy="853440"/>
          </a:xfrm>
        </p:spPr>
        <p:txBody>
          <a:bodyPr/>
          <a:lstStyle/>
          <a:p>
            <a:r>
              <a:rPr lang="en-US" dirty="0"/>
              <a:t>For the classical model the Norton currents are given by</a:t>
            </a:r>
          </a:p>
          <a:p>
            <a:endParaRPr lang="en-US" dirty="0"/>
          </a:p>
          <a:p>
            <a:pPr marL="0" indent="0">
              <a:buNone/>
            </a:pPr>
            <a:br>
              <a:rPr lang="en-US" dirty="0"/>
            </a:br>
            <a:endParaRPr lang="en-US" dirty="0"/>
          </a:p>
          <a:p>
            <a:endParaRPr lang="en-US" dirty="0"/>
          </a:p>
          <a:p>
            <a:r>
              <a:rPr lang="en-US" dirty="0"/>
              <a:t>The initial values of the currents come from the power flow solution</a:t>
            </a:r>
          </a:p>
          <a:p>
            <a:r>
              <a:rPr lang="en-US" dirty="0"/>
              <a:t>As the states change (</a:t>
            </a:r>
            <a:r>
              <a:rPr lang="en-US" dirty="0">
                <a:latin typeface="Symbol" panose="05050102010706020507" pitchFamily="18" charset="2"/>
              </a:rPr>
              <a:t>d</a:t>
            </a:r>
            <a:r>
              <a:rPr lang="en-US" baseline="-25000" dirty="0">
                <a:latin typeface="+mj-lt"/>
              </a:rPr>
              <a:t>i</a:t>
            </a:r>
            <a:r>
              <a:rPr lang="en-US" dirty="0"/>
              <a:t> for the classical model), the Norton current injections also change</a:t>
            </a:r>
          </a:p>
        </p:txBody>
      </p:sp>
      <p:graphicFrame>
        <p:nvGraphicFramePr>
          <p:cNvPr id="5" name="Object 4"/>
          <p:cNvGraphicFramePr>
            <a:graphicFrameLocks noChangeAspect="1"/>
          </p:cNvGraphicFramePr>
          <p:nvPr>
            <p:extLst>
              <p:ext uri="{D42A27DB-BD31-4B8C-83A1-F6EECF244321}">
                <p14:modId xmlns:p14="http://schemas.microsoft.com/office/powerpoint/2010/main" val="980176434"/>
              </p:ext>
            </p:extLst>
          </p:nvPr>
        </p:nvGraphicFramePr>
        <p:xfrm>
          <a:off x="990600" y="2130425"/>
          <a:ext cx="4475162" cy="920750"/>
        </p:xfrm>
        <a:graphic>
          <a:graphicData uri="http://schemas.openxmlformats.org/presentationml/2006/ole">
            <mc:AlternateContent xmlns:mc="http://schemas.openxmlformats.org/markup-compatibility/2006">
              <mc:Choice xmlns:v="urn:schemas-microsoft-com:vml" Requires="v">
                <p:oleObj name="Equation" r:id="rId2" imgW="2158920" imgH="444240" progId="Equation.DSMT4">
                  <p:embed/>
                </p:oleObj>
              </mc:Choice>
              <mc:Fallback>
                <p:oleObj name="Equation" r:id="rId2" imgW="2158920" imgH="444240" progId="Equation.DSMT4">
                  <p:embed/>
                  <p:pic>
                    <p:nvPicPr>
                      <p:cNvPr id="5" name="Object 4"/>
                      <p:cNvPicPr>
                        <a:picLocks noChangeAspect="1" noChangeArrowheads="1"/>
                      </p:cNvPicPr>
                      <p:nvPr/>
                    </p:nvPicPr>
                    <p:blipFill>
                      <a:blip r:embed="rId3"/>
                      <a:srcRect/>
                      <a:stretch>
                        <a:fillRect/>
                      </a:stretch>
                    </p:blipFill>
                    <p:spPr bwMode="auto">
                      <a:xfrm>
                        <a:off x="990600" y="2130425"/>
                        <a:ext cx="447516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21" t="6668" r="-1321" b="13326"/>
          <a:stretch/>
        </p:blipFill>
        <p:spPr>
          <a:xfrm>
            <a:off x="5995229" y="2029000"/>
            <a:ext cx="2809170" cy="1476200"/>
          </a:xfrm>
          <a:prstGeom prst="rect">
            <a:avLst/>
          </a:prstGeom>
        </p:spPr>
      </p:pic>
      <p:sp>
        <p:nvSpPr>
          <p:cNvPr id="4" name="Slide Number Placeholder 1">
            <a:extLst>
              <a:ext uri="{FF2B5EF4-FFF2-40B4-BE49-F238E27FC236}">
                <a16:creationId xmlns:a16="http://schemas.microsoft.com/office/drawing/2014/main" id="{112B67AD-235A-9429-F20A-1DEB02B524F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25</a:t>
            </a:fld>
            <a:endParaRPr lang="en-US" altLang="en-US" sz="2000" dirty="0">
              <a:solidFill>
                <a:srgbClr val="1E0000"/>
              </a:solidFill>
            </a:endParaRPr>
          </a:p>
        </p:txBody>
      </p:sp>
    </p:spTree>
    <p:extLst>
      <p:ext uri="{BB962C8B-B14F-4D97-AF65-F5344CB8AC3E}">
        <p14:creationId xmlns:p14="http://schemas.microsoft.com/office/powerpoint/2010/main" val="85739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B2_CLS_Gen Initial Values</a:t>
            </a:r>
          </a:p>
        </p:txBody>
      </p:sp>
      <p:sp>
        <p:nvSpPr>
          <p:cNvPr id="3" name="Content Placeholder 2"/>
          <p:cNvSpPr>
            <a:spLocks noGrp="1"/>
          </p:cNvSpPr>
          <p:nvPr>
            <p:ph idx="1"/>
          </p:nvPr>
        </p:nvSpPr>
        <p:spPr>
          <a:xfrm>
            <a:off x="457200" y="1280160"/>
            <a:ext cx="10287000" cy="3733800"/>
          </a:xfrm>
        </p:spPr>
        <p:txBody>
          <a:bodyPr/>
          <a:lstStyle/>
          <a:p>
            <a:r>
              <a:rPr lang="en-US" dirty="0"/>
              <a:t>The internal voltage for generator 1 is as before</a:t>
            </a:r>
            <a:br>
              <a:rPr lang="en-US" dirty="0"/>
            </a:br>
            <a:endParaRPr lang="en-US" dirty="0"/>
          </a:p>
          <a:p>
            <a:endParaRPr lang="en-US" dirty="0"/>
          </a:p>
          <a:p>
            <a:endParaRPr lang="en-US" dirty="0"/>
          </a:p>
          <a:p>
            <a:r>
              <a:rPr lang="en-US" dirty="0"/>
              <a:t>We likewise solve for the generator 2 internal voltage</a:t>
            </a:r>
          </a:p>
          <a:p>
            <a:endParaRPr lang="en-US" dirty="0"/>
          </a:p>
          <a:p>
            <a:r>
              <a:rPr lang="en-US" dirty="0"/>
              <a:t>The Norton current injections are then</a:t>
            </a:r>
          </a:p>
        </p:txBody>
      </p:sp>
      <p:graphicFrame>
        <p:nvGraphicFramePr>
          <p:cNvPr id="4" name="Object 3"/>
          <p:cNvGraphicFramePr>
            <a:graphicFrameLocks noChangeAspect="1"/>
          </p:cNvGraphicFramePr>
          <p:nvPr>
            <p:extLst>
              <p:ext uri="{D42A27DB-BD31-4B8C-83A1-F6EECF244321}">
                <p14:modId xmlns:p14="http://schemas.microsoft.com/office/powerpoint/2010/main" val="3924442670"/>
              </p:ext>
            </p:extLst>
          </p:nvPr>
        </p:nvGraphicFramePr>
        <p:xfrm>
          <a:off x="926899" y="1837056"/>
          <a:ext cx="7132638" cy="958850"/>
        </p:xfrm>
        <a:graphic>
          <a:graphicData uri="http://schemas.openxmlformats.org/presentationml/2006/ole">
            <mc:AlternateContent xmlns:mc="http://schemas.openxmlformats.org/markup-compatibility/2006">
              <mc:Choice xmlns:v="urn:schemas-microsoft-com:vml" Requires="v">
                <p:oleObj name="Equation" r:id="rId2" imgW="3593880" imgH="482400" progId="Equation.DSMT4">
                  <p:embed/>
                </p:oleObj>
              </mc:Choice>
              <mc:Fallback>
                <p:oleObj name="Equation" r:id="rId2" imgW="3593880" imgH="4824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99" y="1837056"/>
                        <a:ext cx="71326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19772536"/>
              </p:ext>
            </p:extLst>
          </p:nvPr>
        </p:nvGraphicFramePr>
        <p:xfrm>
          <a:off x="1025496" y="3733800"/>
          <a:ext cx="6376988" cy="479425"/>
        </p:xfrm>
        <a:graphic>
          <a:graphicData uri="http://schemas.openxmlformats.org/presentationml/2006/ole">
            <mc:AlternateContent xmlns:mc="http://schemas.openxmlformats.org/markup-compatibility/2006">
              <mc:Choice xmlns:v="urn:schemas-microsoft-com:vml" Requires="v">
                <p:oleObj name="Equation" r:id="rId4" imgW="3213000" imgH="241200" progId="Equation.DSMT4">
                  <p:embed/>
                </p:oleObj>
              </mc:Choice>
              <mc:Fallback>
                <p:oleObj name="Equation" r:id="rId4" imgW="3213000" imgH="2412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496" y="3733800"/>
                        <a:ext cx="63769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76330350"/>
              </p:ext>
            </p:extLst>
          </p:nvPr>
        </p:nvGraphicFramePr>
        <p:xfrm>
          <a:off x="1043686" y="4791720"/>
          <a:ext cx="4902200" cy="1789113"/>
        </p:xfrm>
        <a:graphic>
          <a:graphicData uri="http://schemas.openxmlformats.org/presentationml/2006/ole">
            <mc:AlternateContent xmlns:mc="http://schemas.openxmlformats.org/markup-compatibility/2006">
              <mc:Choice xmlns:v="urn:schemas-microsoft-com:vml" Requires="v">
                <p:oleObj name="Equation" r:id="rId6" imgW="2361960" imgH="863280" progId="Equation.DSMT4">
                  <p:embed/>
                </p:oleObj>
              </mc:Choice>
              <mc:Fallback>
                <p:oleObj name="Equation" r:id="rId6" imgW="2361960" imgH="86328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86" y="4791720"/>
                        <a:ext cx="49022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flipH="1">
            <a:off x="6229401" y="5116621"/>
            <a:ext cx="5638800" cy="830997"/>
          </a:xfrm>
          <a:prstGeom prst="rect">
            <a:avLst/>
          </a:prstGeom>
          <a:solidFill>
            <a:schemeClr val="accent3">
              <a:lumMod val="95000"/>
            </a:schemeClr>
          </a:solidFill>
        </p:spPr>
        <p:txBody>
          <a:bodyPr wrap="square" rtlCol="0">
            <a:spAutoFit/>
          </a:bodyPr>
          <a:lstStyle/>
          <a:p>
            <a:r>
              <a:rPr lang="en-US" sz="2400" dirty="0">
                <a:solidFill>
                  <a:srgbClr val="1E0000"/>
                </a:solidFill>
              </a:rPr>
              <a:t>Keep in mind the Norton current injections are not the current out of the generator</a:t>
            </a:r>
          </a:p>
        </p:txBody>
      </p:sp>
      <p:sp>
        <p:nvSpPr>
          <p:cNvPr id="8" name="TextBox 7"/>
          <p:cNvSpPr txBox="1"/>
          <p:nvPr/>
        </p:nvSpPr>
        <p:spPr>
          <a:xfrm flipH="1">
            <a:off x="8211806" y="2303761"/>
            <a:ext cx="2532394" cy="461665"/>
          </a:xfrm>
          <a:prstGeom prst="rect">
            <a:avLst/>
          </a:prstGeom>
          <a:solidFill>
            <a:schemeClr val="accent3">
              <a:lumMod val="95000"/>
            </a:schemeClr>
          </a:solidFill>
        </p:spPr>
        <p:txBody>
          <a:bodyPr wrap="square" rtlCol="0">
            <a:spAutoFit/>
          </a:bodyPr>
          <a:lstStyle/>
          <a:p>
            <a:r>
              <a:rPr lang="en-US" sz="2400" dirty="0">
                <a:solidFill>
                  <a:srgbClr val="1E0000"/>
                </a:solidFill>
              </a:rPr>
              <a:t>0.4179 radians</a:t>
            </a:r>
          </a:p>
        </p:txBody>
      </p:sp>
      <p:sp>
        <p:nvSpPr>
          <p:cNvPr id="9" name="TextBox 8"/>
          <p:cNvSpPr txBox="1"/>
          <p:nvPr/>
        </p:nvSpPr>
        <p:spPr>
          <a:xfrm flipH="1">
            <a:off x="7970779" y="3832226"/>
            <a:ext cx="2532394" cy="461665"/>
          </a:xfrm>
          <a:prstGeom prst="rect">
            <a:avLst/>
          </a:prstGeom>
          <a:solidFill>
            <a:schemeClr val="accent3">
              <a:lumMod val="95000"/>
            </a:schemeClr>
          </a:solidFill>
        </p:spPr>
        <p:txBody>
          <a:bodyPr wrap="square" rtlCol="0">
            <a:spAutoFit/>
          </a:bodyPr>
          <a:lstStyle/>
          <a:p>
            <a:r>
              <a:rPr lang="en-US" sz="2400" dirty="0">
                <a:solidFill>
                  <a:srgbClr val="1E0000"/>
                </a:solidFill>
              </a:rPr>
              <a:t>0.2108 radians</a:t>
            </a:r>
          </a:p>
        </p:txBody>
      </p:sp>
      <p:sp>
        <p:nvSpPr>
          <p:cNvPr id="11" name="Slide Number Placeholder 1">
            <a:extLst>
              <a:ext uri="{FF2B5EF4-FFF2-40B4-BE49-F238E27FC236}">
                <a16:creationId xmlns:a16="http://schemas.microsoft.com/office/drawing/2014/main" id="{02A49293-9357-519A-B5FA-ACEFF0FE9AA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26</a:t>
            </a:fld>
            <a:endParaRPr lang="en-US" altLang="en-US" sz="2000" dirty="0">
              <a:solidFill>
                <a:srgbClr val="1E0000"/>
              </a:solidFill>
            </a:endParaRPr>
          </a:p>
        </p:txBody>
      </p:sp>
    </p:spTree>
    <p:extLst>
      <p:ext uri="{BB962C8B-B14F-4D97-AF65-F5344CB8AC3E}">
        <p14:creationId xmlns:p14="http://schemas.microsoft.com/office/powerpoint/2010/main" val="2419078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B2_CLS_Gen Initial Values</a:t>
            </a:r>
          </a:p>
        </p:txBody>
      </p:sp>
      <p:sp>
        <p:nvSpPr>
          <p:cNvPr id="3" name="Content Placeholder 2"/>
          <p:cNvSpPr>
            <a:spLocks noGrp="1"/>
          </p:cNvSpPr>
          <p:nvPr>
            <p:ph idx="1"/>
          </p:nvPr>
        </p:nvSpPr>
        <p:spPr>
          <a:xfrm>
            <a:off x="457200" y="1280160"/>
            <a:ext cx="10515600" cy="1082040"/>
          </a:xfrm>
        </p:spPr>
        <p:txBody>
          <a:bodyPr/>
          <a:lstStyle/>
          <a:p>
            <a:r>
              <a:rPr lang="en-US" dirty="0"/>
              <a:t>To check the values, solve for the voltages, with the values matching the power flow values </a:t>
            </a:r>
          </a:p>
        </p:txBody>
      </p:sp>
      <p:graphicFrame>
        <p:nvGraphicFramePr>
          <p:cNvPr id="4" name="Object 3"/>
          <p:cNvGraphicFramePr>
            <a:graphicFrameLocks noChangeAspect="1"/>
          </p:cNvGraphicFramePr>
          <p:nvPr>
            <p:extLst>
              <p:ext uri="{D42A27DB-BD31-4B8C-83A1-F6EECF244321}">
                <p14:modId xmlns:p14="http://schemas.microsoft.com/office/powerpoint/2010/main" val="2739147893"/>
              </p:ext>
            </p:extLst>
          </p:nvPr>
        </p:nvGraphicFramePr>
        <p:xfrm>
          <a:off x="990600" y="2364658"/>
          <a:ext cx="6278562" cy="2244725"/>
        </p:xfrm>
        <a:graphic>
          <a:graphicData uri="http://schemas.openxmlformats.org/presentationml/2006/ole">
            <mc:AlternateContent xmlns:mc="http://schemas.openxmlformats.org/markup-compatibility/2006">
              <mc:Choice xmlns:v="urn:schemas-microsoft-com:vml" Requires="v">
                <p:oleObj name="Equation" r:id="rId2" imgW="2768400" imgH="990360" progId="Equation.DSMT4">
                  <p:embed/>
                </p:oleObj>
              </mc:Choice>
              <mc:Fallback>
                <p:oleObj name="Equation" r:id="rId2" imgW="2768400" imgH="99036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4658"/>
                        <a:ext cx="627856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1">
            <a:extLst>
              <a:ext uri="{FF2B5EF4-FFF2-40B4-BE49-F238E27FC236}">
                <a16:creationId xmlns:a16="http://schemas.microsoft.com/office/drawing/2014/main" id="{F5DC438B-301B-4E63-39F3-F32EB436A3A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27</a:t>
            </a:fld>
            <a:endParaRPr lang="en-US" altLang="en-US" sz="2000" dirty="0">
              <a:solidFill>
                <a:srgbClr val="1E0000"/>
              </a:solidFill>
            </a:endParaRPr>
          </a:p>
        </p:txBody>
      </p:sp>
    </p:spTree>
    <p:extLst>
      <p:ext uri="{BB962C8B-B14F-4D97-AF65-F5344CB8AC3E}">
        <p14:creationId xmlns:p14="http://schemas.microsoft.com/office/powerpoint/2010/main" val="1540683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Swing Equations</a:t>
            </a:r>
          </a:p>
        </p:txBody>
      </p:sp>
      <p:sp>
        <p:nvSpPr>
          <p:cNvPr id="3" name="Content Placeholder 2"/>
          <p:cNvSpPr>
            <a:spLocks noGrp="1"/>
          </p:cNvSpPr>
          <p:nvPr>
            <p:ph idx="1"/>
          </p:nvPr>
        </p:nvSpPr>
        <p:spPr>
          <a:xfrm>
            <a:off x="457200" y="1280160"/>
            <a:ext cx="11125200" cy="3733800"/>
          </a:xfrm>
        </p:spPr>
        <p:txBody>
          <a:bodyPr/>
          <a:lstStyle/>
          <a:p>
            <a:r>
              <a:rPr lang="en-US" dirty="0"/>
              <a:t>With the network constraints modeled, the swing equations are modified to represent the electrical power in terms of the generator's state and current values</a:t>
            </a:r>
          </a:p>
          <a:p>
            <a:endParaRPr lang="en-US" dirty="0"/>
          </a:p>
          <a:p>
            <a:endParaRPr lang="en-US" dirty="0"/>
          </a:p>
          <a:p>
            <a:r>
              <a:rPr lang="en-US" dirty="0"/>
              <a:t>Then swing equation is then</a:t>
            </a:r>
          </a:p>
        </p:txBody>
      </p:sp>
      <p:graphicFrame>
        <p:nvGraphicFramePr>
          <p:cNvPr id="4" name="Object 3"/>
          <p:cNvGraphicFramePr>
            <a:graphicFrameLocks noChangeAspect="1"/>
          </p:cNvGraphicFramePr>
          <p:nvPr>
            <p:extLst>
              <p:ext uri="{D42A27DB-BD31-4B8C-83A1-F6EECF244321}">
                <p14:modId xmlns:p14="http://schemas.microsoft.com/office/powerpoint/2010/main" val="2852752825"/>
              </p:ext>
            </p:extLst>
          </p:nvPr>
        </p:nvGraphicFramePr>
        <p:xfrm>
          <a:off x="1018381" y="2845435"/>
          <a:ext cx="2687638" cy="603250"/>
        </p:xfrm>
        <a:graphic>
          <a:graphicData uri="http://schemas.openxmlformats.org/presentationml/2006/ole">
            <mc:AlternateContent xmlns:mc="http://schemas.openxmlformats.org/markup-compatibility/2006">
              <mc:Choice xmlns:v="urn:schemas-microsoft-com:vml" Requires="v">
                <p:oleObj name="Equation" r:id="rId2" imgW="1231560" imgH="241200" progId="Equation.DSMT4">
                  <p:embed/>
                </p:oleObj>
              </mc:Choice>
              <mc:Fallback>
                <p:oleObj name="Equation" r:id="rId2" imgW="1231560" imgH="2412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381" y="2845435"/>
                        <a:ext cx="26876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2438401" y="4267201"/>
          <a:ext cx="6981825" cy="1882775"/>
        </p:xfrm>
        <a:graphic>
          <a:graphicData uri="http://schemas.openxmlformats.org/presentationml/2006/ole">
            <mc:AlternateContent xmlns:mc="http://schemas.openxmlformats.org/markup-compatibility/2006">
              <mc:Choice xmlns:v="urn:schemas-microsoft-com:vml" Requires="v">
                <p:oleObj name="Equation" r:id="rId4" imgW="3200400" imgH="863280" progId="Equation.DSMT4">
                  <p:embed/>
                </p:oleObj>
              </mc:Choice>
              <mc:Fallback>
                <p:oleObj name="Equation" r:id="rId4" imgW="3200400" imgH="86328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4267201"/>
                        <a:ext cx="69818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478294" y="2579000"/>
            <a:ext cx="4656305" cy="830997"/>
          </a:xfrm>
          <a:prstGeom prst="rect">
            <a:avLst/>
          </a:prstGeom>
          <a:solidFill>
            <a:schemeClr val="accent3">
              <a:lumMod val="95000"/>
            </a:schemeClr>
          </a:solidFill>
        </p:spPr>
        <p:txBody>
          <a:bodyPr wrap="square" rtlCol="0">
            <a:spAutoFit/>
          </a:bodyPr>
          <a:lstStyle/>
          <a:p>
            <a:r>
              <a:rPr lang="en-US" sz="2400" dirty="0" err="1">
                <a:solidFill>
                  <a:srgbClr val="1E0000"/>
                </a:solidFill>
              </a:rPr>
              <a:t>I</a:t>
            </a:r>
            <a:r>
              <a:rPr lang="en-US" sz="2400" baseline="-25000" dirty="0" err="1">
                <a:solidFill>
                  <a:srgbClr val="1E0000"/>
                </a:solidFill>
              </a:rPr>
              <a:t>Di</a:t>
            </a:r>
            <a:r>
              <a:rPr lang="en-US" sz="2400" dirty="0" err="1">
                <a:solidFill>
                  <a:srgbClr val="1E0000"/>
                </a:solidFill>
              </a:rPr>
              <a:t>+jl</a:t>
            </a:r>
            <a:r>
              <a:rPr lang="en-US" sz="2400" baseline="-25000" dirty="0" err="1">
                <a:solidFill>
                  <a:srgbClr val="1E0000"/>
                </a:solidFill>
              </a:rPr>
              <a:t>Qi</a:t>
            </a:r>
            <a:r>
              <a:rPr lang="en-US" sz="2400" dirty="0">
                <a:solidFill>
                  <a:srgbClr val="1E0000"/>
                </a:solidFill>
              </a:rPr>
              <a:t> is the current being injected into the network by the generator </a:t>
            </a:r>
          </a:p>
        </p:txBody>
      </p:sp>
      <p:sp>
        <p:nvSpPr>
          <p:cNvPr id="8" name="Slide Number Placeholder 1">
            <a:extLst>
              <a:ext uri="{FF2B5EF4-FFF2-40B4-BE49-F238E27FC236}">
                <a16:creationId xmlns:a16="http://schemas.microsoft.com/office/drawing/2014/main" id="{43794FF9-E05C-0533-0088-AF176F490BA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28</a:t>
            </a:fld>
            <a:endParaRPr lang="en-US" altLang="en-US" sz="2000" dirty="0">
              <a:solidFill>
                <a:srgbClr val="1E0000"/>
              </a:solidFill>
            </a:endParaRPr>
          </a:p>
        </p:txBody>
      </p:sp>
    </p:spTree>
    <p:extLst>
      <p:ext uri="{BB962C8B-B14F-4D97-AF65-F5344CB8AC3E}">
        <p14:creationId xmlns:p14="http://schemas.microsoft.com/office/powerpoint/2010/main" val="406779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C853-53DB-9E3F-772E-995B58938338}"/>
              </a:ext>
            </a:extLst>
          </p:cNvPr>
          <p:cNvSpPr>
            <a:spLocks noGrp="1"/>
          </p:cNvSpPr>
          <p:nvPr>
            <p:ph type="title"/>
          </p:nvPr>
        </p:nvSpPr>
        <p:spPr/>
        <p:txBody>
          <a:bodyPr/>
          <a:lstStyle/>
          <a:p>
            <a:r>
              <a:rPr lang="en-US" dirty="0"/>
              <a:t>Energy and Power Group Seminar on Oct 20</a:t>
            </a:r>
          </a:p>
        </p:txBody>
      </p:sp>
      <p:pic>
        <p:nvPicPr>
          <p:cNvPr id="4" name="Picture 3">
            <a:extLst>
              <a:ext uri="{FF2B5EF4-FFF2-40B4-BE49-F238E27FC236}">
                <a16:creationId xmlns:a16="http://schemas.microsoft.com/office/drawing/2014/main" id="{BD5A345E-7BAB-A656-8406-6AD92A92D1A9}"/>
              </a:ext>
            </a:extLst>
          </p:cNvPr>
          <p:cNvPicPr>
            <a:picLocks noChangeAspect="1"/>
          </p:cNvPicPr>
          <p:nvPr/>
        </p:nvPicPr>
        <p:blipFill rotWithShape="1">
          <a:blip r:embed="rId2"/>
          <a:srcRect l="36253" t="24479" r="27748" b="13456"/>
          <a:stretch/>
        </p:blipFill>
        <p:spPr>
          <a:xfrm>
            <a:off x="914400" y="1219200"/>
            <a:ext cx="5715000" cy="5357813"/>
          </a:xfrm>
          <a:prstGeom prst="rect">
            <a:avLst/>
          </a:prstGeom>
        </p:spPr>
      </p:pic>
    </p:spTree>
    <p:extLst>
      <p:ext uri="{BB962C8B-B14F-4D97-AF65-F5344CB8AC3E}">
        <p14:creationId xmlns:p14="http://schemas.microsoft.com/office/powerpoint/2010/main" val="2580124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Two Bus, Two Generator Differential Equations</a:t>
            </a:r>
          </a:p>
        </p:txBody>
      </p:sp>
      <p:sp>
        <p:nvSpPr>
          <p:cNvPr id="3" name="Content Placeholder 2"/>
          <p:cNvSpPr>
            <a:spLocks noGrp="1"/>
          </p:cNvSpPr>
          <p:nvPr>
            <p:ph idx="1"/>
          </p:nvPr>
        </p:nvSpPr>
        <p:spPr>
          <a:xfrm>
            <a:off x="457200" y="1280160"/>
            <a:ext cx="8549640" cy="853440"/>
          </a:xfrm>
        </p:spPr>
        <p:txBody>
          <a:bodyPr/>
          <a:lstStyle/>
          <a:p>
            <a:r>
              <a:rPr lang="en-US" dirty="0"/>
              <a:t>The differential equations for the two generators are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6884761"/>
              </p:ext>
            </p:extLst>
          </p:nvPr>
        </p:nvGraphicFramePr>
        <p:xfrm>
          <a:off x="990600" y="1858942"/>
          <a:ext cx="5680075" cy="3819525"/>
        </p:xfrm>
        <a:graphic>
          <a:graphicData uri="http://schemas.openxmlformats.org/presentationml/2006/ole">
            <mc:AlternateContent xmlns:mc="http://schemas.openxmlformats.org/markup-compatibility/2006">
              <mc:Choice xmlns:v="urn:schemas-microsoft-com:vml" Requires="v">
                <p:oleObj name="Equation" r:id="rId2" imgW="2603160" imgH="1752480" progId="Equation.DSMT4">
                  <p:embed/>
                </p:oleObj>
              </mc:Choice>
              <mc:Fallback>
                <p:oleObj name="Equation" r:id="rId2" imgW="2603160" imgH="175248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58942"/>
                        <a:ext cx="56800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7315200" y="2362200"/>
            <a:ext cx="2743200" cy="830997"/>
          </a:xfrm>
          <a:prstGeom prst="rect">
            <a:avLst/>
          </a:prstGeom>
          <a:solidFill>
            <a:schemeClr val="accent3">
              <a:lumMod val="95000"/>
            </a:schemeClr>
          </a:solidFill>
        </p:spPr>
        <p:txBody>
          <a:bodyPr wrap="square" rtlCol="0">
            <a:spAutoFit/>
          </a:bodyPr>
          <a:lstStyle/>
          <a:p>
            <a:r>
              <a:rPr lang="en-US" sz="2400" dirty="0">
                <a:solidFill>
                  <a:srgbClr val="1E0000"/>
                </a:solidFill>
              </a:rPr>
              <a:t>In this example</a:t>
            </a:r>
            <a:br>
              <a:rPr lang="en-US" sz="2400" dirty="0">
                <a:solidFill>
                  <a:srgbClr val="1E0000"/>
                </a:solidFill>
              </a:rPr>
            </a:br>
            <a:r>
              <a:rPr lang="en-US" sz="2400" dirty="0">
                <a:solidFill>
                  <a:srgbClr val="1E0000"/>
                </a:solidFill>
              </a:rPr>
              <a:t>P</a:t>
            </a:r>
            <a:r>
              <a:rPr lang="en-US" sz="2400" baseline="-25000" dirty="0">
                <a:solidFill>
                  <a:srgbClr val="1E0000"/>
                </a:solidFill>
              </a:rPr>
              <a:t>M1</a:t>
            </a:r>
            <a:r>
              <a:rPr lang="en-US" sz="2400" dirty="0">
                <a:solidFill>
                  <a:srgbClr val="1E0000"/>
                </a:solidFill>
              </a:rPr>
              <a:t> = 1 and P</a:t>
            </a:r>
            <a:r>
              <a:rPr lang="en-US" sz="2400" baseline="-25000" dirty="0">
                <a:solidFill>
                  <a:srgbClr val="1E0000"/>
                </a:solidFill>
              </a:rPr>
              <a:t>M2</a:t>
            </a:r>
            <a:r>
              <a:rPr lang="en-US" sz="2400" dirty="0">
                <a:solidFill>
                  <a:srgbClr val="1E0000"/>
                </a:solidFill>
              </a:rPr>
              <a:t> = -1</a:t>
            </a:r>
          </a:p>
        </p:txBody>
      </p:sp>
      <p:sp>
        <p:nvSpPr>
          <p:cNvPr id="7" name="Slide Number Placeholder 1">
            <a:extLst>
              <a:ext uri="{FF2B5EF4-FFF2-40B4-BE49-F238E27FC236}">
                <a16:creationId xmlns:a16="http://schemas.microsoft.com/office/drawing/2014/main" id="{E690652F-FF20-9C3D-9BD3-2858D90A6FDE}"/>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29</a:t>
            </a:fld>
            <a:endParaRPr lang="en-US" altLang="en-US" sz="2000" dirty="0">
              <a:solidFill>
                <a:srgbClr val="1E0000"/>
              </a:solidFill>
            </a:endParaRPr>
          </a:p>
        </p:txBody>
      </p:sp>
    </p:spTree>
    <p:extLst>
      <p:ext uri="{BB962C8B-B14F-4D97-AF65-F5344CB8AC3E}">
        <p14:creationId xmlns:p14="http://schemas.microsoft.com/office/powerpoint/2010/main" val="1607378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PowerWorld GENCLS Initial States</a:t>
            </a:r>
          </a:p>
        </p:txBody>
      </p:sp>
      <p:pic>
        <p:nvPicPr>
          <p:cNvPr id="4" name="Picture 3"/>
          <p:cNvPicPr>
            <a:picLocks noChangeAspect="1"/>
          </p:cNvPicPr>
          <p:nvPr/>
        </p:nvPicPr>
        <p:blipFill rotWithShape="1">
          <a:blip r:embed="rId2"/>
          <a:srcRect l="-3" t="1" r="49654" b="58971"/>
          <a:stretch/>
        </p:blipFill>
        <p:spPr>
          <a:xfrm>
            <a:off x="457200" y="1280160"/>
            <a:ext cx="9829800" cy="4839286"/>
          </a:xfrm>
          <a:prstGeom prst="rect">
            <a:avLst/>
          </a:prstGeom>
        </p:spPr>
      </p:pic>
      <p:sp>
        <p:nvSpPr>
          <p:cNvPr id="3" name="Slide Number Placeholder 1">
            <a:extLst>
              <a:ext uri="{FF2B5EF4-FFF2-40B4-BE49-F238E27FC236}">
                <a16:creationId xmlns:a16="http://schemas.microsoft.com/office/drawing/2014/main" id="{1B38AA21-BFEC-FFA6-3F27-A257B0A827B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30</a:t>
            </a:fld>
            <a:endParaRPr lang="en-US" altLang="en-US" sz="2000" dirty="0">
              <a:solidFill>
                <a:srgbClr val="1E0000"/>
              </a:solidFill>
            </a:endParaRPr>
          </a:p>
        </p:txBody>
      </p:sp>
    </p:spTree>
    <p:extLst>
      <p:ext uri="{BB962C8B-B14F-4D97-AF65-F5344CB8AC3E}">
        <p14:creationId xmlns:p14="http://schemas.microsoft.com/office/powerpoint/2010/main" val="3198417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Solution at t=0.02</a:t>
            </a:r>
          </a:p>
        </p:txBody>
      </p:sp>
      <p:sp>
        <p:nvSpPr>
          <p:cNvPr id="3" name="Content Placeholder 2"/>
          <p:cNvSpPr>
            <a:spLocks noGrp="1"/>
          </p:cNvSpPr>
          <p:nvPr>
            <p:ph idx="1"/>
          </p:nvPr>
        </p:nvSpPr>
        <p:spPr>
          <a:xfrm>
            <a:off x="457200" y="1280160"/>
            <a:ext cx="10896600" cy="3733800"/>
          </a:xfrm>
        </p:spPr>
        <p:txBody>
          <a:bodyPr/>
          <a:lstStyle/>
          <a:p>
            <a:r>
              <a:rPr lang="en-US" dirty="0"/>
              <a:t>Usually a time step begins by solving the differential equations.  However, in the case of an event, such as the solid fault at the terminal of bus 1, the network equations need to be first solved</a:t>
            </a:r>
          </a:p>
          <a:p>
            <a:r>
              <a:rPr lang="en-US" dirty="0"/>
              <a:t>Solid faults can be simulated by adding a large shunt at the fault location</a:t>
            </a:r>
          </a:p>
          <a:p>
            <a:pPr lvl="1"/>
            <a:r>
              <a:rPr lang="en-US" dirty="0"/>
              <a:t>Amount is somewhat arbitrary, it just needs to be large enough to drive the faulted bus voltage to zero</a:t>
            </a:r>
          </a:p>
          <a:p>
            <a:r>
              <a:rPr lang="en-US" dirty="0"/>
              <a:t>With Euler's the solution after the first time step is found by first solving the differential equations, then resolving the network equations</a:t>
            </a:r>
          </a:p>
          <a:p>
            <a:endParaRPr lang="en-US" dirty="0"/>
          </a:p>
        </p:txBody>
      </p:sp>
      <p:sp>
        <p:nvSpPr>
          <p:cNvPr id="5" name="Slide Number Placeholder 1">
            <a:extLst>
              <a:ext uri="{FF2B5EF4-FFF2-40B4-BE49-F238E27FC236}">
                <a16:creationId xmlns:a16="http://schemas.microsoft.com/office/drawing/2014/main" id="{64999899-8047-8EC8-CBD6-E55BE18348C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31</a:t>
            </a:fld>
            <a:endParaRPr lang="en-US" altLang="en-US" sz="2000" dirty="0">
              <a:solidFill>
                <a:srgbClr val="1E0000"/>
              </a:solidFill>
            </a:endParaRPr>
          </a:p>
        </p:txBody>
      </p:sp>
    </p:spTree>
    <p:extLst>
      <p:ext uri="{BB962C8B-B14F-4D97-AF65-F5344CB8AC3E}">
        <p14:creationId xmlns:p14="http://schemas.microsoft.com/office/powerpoint/2010/main" val="4050587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Solution at t=0.02</a:t>
            </a:r>
          </a:p>
        </p:txBody>
      </p:sp>
      <p:sp>
        <p:nvSpPr>
          <p:cNvPr id="3" name="Content Placeholder 2"/>
          <p:cNvSpPr>
            <a:spLocks noGrp="1"/>
          </p:cNvSpPr>
          <p:nvPr>
            <p:ph idx="1"/>
          </p:nvPr>
        </p:nvSpPr>
        <p:spPr>
          <a:xfrm>
            <a:off x="457200" y="1280160"/>
            <a:ext cx="8625840" cy="701040"/>
          </a:xfrm>
        </p:spPr>
        <p:txBody>
          <a:bodyPr/>
          <a:lstStyle/>
          <a:p>
            <a:r>
              <a:rPr lang="en-US" dirty="0"/>
              <a:t>Using </a:t>
            </a:r>
            <a:r>
              <a:rPr lang="en-US" dirty="0" err="1"/>
              <a:t>Y</a:t>
            </a:r>
            <a:r>
              <a:rPr lang="en-US" baseline="-25000" dirty="0" err="1"/>
              <a:t>fault</a:t>
            </a:r>
            <a:r>
              <a:rPr lang="en-US" dirty="0"/>
              <a:t> = -j1000, the fault-on conditions become</a:t>
            </a:r>
          </a:p>
        </p:txBody>
      </p:sp>
      <p:graphicFrame>
        <p:nvGraphicFramePr>
          <p:cNvPr id="4" name="Object 3"/>
          <p:cNvGraphicFramePr>
            <a:graphicFrameLocks noChangeAspect="1"/>
          </p:cNvGraphicFramePr>
          <p:nvPr>
            <p:extLst>
              <p:ext uri="{D42A27DB-BD31-4B8C-83A1-F6EECF244321}">
                <p14:modId xmlns:p14="http://schemas.microsoft.com/office/powerpoint/2010/main" val="2912538918"/>
              </p:ext>
            </p:extLst>
          </p:nvPr>
        </p:nvGraphicFramePr>
        <p:xfrm>
          <a:off x="1066800" y="2057400"/>
          <a:ext cx="7119938" cy="4191000"/>
        </p:xfrm>
        <a:graphic>
          <a:graphicData uri="http://schemas.openxmlformats.org/presentationml/2006/ole">
            <mc:AlternateContent xmlns:mc="http://schemas.openxmlformats.org/markup-compatibility/2006">
              <mc:Choice xmlns:v="urn:schemas-microsoft-com:vml" Requires="v">
                <p:oleObj name="Equation" r:id="rId2" imgW="3644640" imgH="2145960" progId="Equation.DSMT4">
                  <p:embed/>
                </p:oleObj>
              </mc:Choice>
              <mc:Fallback>
                <p:oleObj name="Equation" r:id="rId2" imgW="3644640" imgH="214596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71199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1">
            <a:extLst>
              <a:ext uri="{FF2B5EF4-FFF2-40B4-BE49-F238E27FC236}">
                <a16:creationId xmlns:a16="http://schemas.microsoft.com/office/drawing/2014/main" id="{33AC1B61-1C27-C880-BE44-88E9BAC1CD0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32</a:t>
            </a:fld>
            <a:endParaRPr lang="en-US" altLang="en-US" sz="2000" dirty="0">
              <a:solidFill>
                <a:srgbClr val="1E0000"/>
              </a:solidFill>
            </a:endParaRPr>
          </a:p>
        </p:txBody>
      </p:sp>
    </p:spTree>
    <p:extLst>
      <p:ext uri="{BB962C8B-B14F-4D97-AF65-F5344CB8AC3E}">
        <p14:creationId xmlns:p14="http://schemas.microsoft.com/office/powerpoint/2010/main" val="302527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Solution at t=0.02</a:t>
            </a:r>
          </a:p>
        </p:txBody>
      </p:sp>
      <p:sp>
        <p:nvSpPr>
          <p:cNvPr id="3" name="Content Placeholder 2"/>
          <p:cNvSpPr>
            <a:spLocks noGrp="1"/>
          </p:cNvSpPr>
          <p:nvPr>
            <p:ph idx="1"/>
          </p:nvPr>
        </p:nvSpPr>
        <p:spPr>
          <a:xfrm>
            <a:off x="457200" y="1280160"/>
            <a:ext cx="10744200" cy="3733800"/>
          </a:xfrm>
        </p:spPr>
        <p:txBody>
          <a:bodyPr/>
          <a:lstStyle/>
          <a:p>
            <a:r>
              <a:rPr lang="en-US" dirty="0"/>
              <a:t>Then the differential equations are evaluated, using the new voltages and currents</a:t>
            </a:r>
          </a:p>
          <a:p>
            <a:pPr lvl="1"/>
            <a:r>
              <a:rPr lang="en-US" dirty="0"/>
              <a:t>These impact the calculation of </a:t>
            </a:r>
            <a:r>
              <a:rPr lang="en-US" dirty="0" err="1"/>
              <a:t>P</a:t>
            </a:r>
            <a:r>
              <a:rPr lang="en-US" baseline="-25000" dirty="0" err="1"/>
              <a:t>Ei</a:t>
            </a:r>
            <a:r>
              <a:rPr lang="en-US" dirty="0"/>
              <a:t> with P</a:t>
            </a:r>
            <a:r>
              <a:rPr lang="en-US" baseline="-25000" dirty="0"/>
              <a:t>E1</a:t>
            </a:r>
            <a:r>
              <a:rPr lang="en-US" dirty="0"/>
              <a:t>=0, P</a:t>
            </a:r>
            <a:r>
              <a:rPr lang="en-US" baseline="-25000" dirty="0"/>
              <a:t>E2</a:t>
            </a:r>
            <a:r>
              <a:rPr lang="en-US" dirty="0"/>
              <a:t>=0</a:t>
            </a:r>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lvl="1"/>
            <a:endParaRPr lang="en-US" baseline="-25000" dirty="0"/>
          </a:p>
          <a:p>
            <a:pPr marL="457200" lvl="1" indent="0">
              <a:buNone/>
            </a:pPr>
            <a:endParaRPr lang="en-US" baseline="-25000" dirty="0"/>
          </a:p>
          <a:p>
            <a:r>
              <a:rPr lang="en-US" dirty="0"/>
              <a:t>If solving with Euler's this is the final state value; using these state values the network equations are resolved, with the solution the same here since the </a:t>
            </a:r>
            <a:r>
              <a:rPr lang="en-US" dirty="0">
                <a:latin typeface="Symbol" panose="05050102010706020507" pitchFamily="18" charset="2"/>
              </a:rPr>
              <a:t>d</a:t>
            </a:r>
            <a:r>
              <a:rPr lang="en-US" dirty="0"/>
              <a:t>'s didn't vary</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34076781"/>
              </p:ext>
            </p:extLst>
          </p:nvPr>
        </p:nvGraphicFramePr>
        <p:xfrm>
          <a:off x="1143000" y="2590800"/>
          <a:ext cx="6316663" cy="2286000"/>
        </p:xfrm>
        <a:graphic>
          <a:graphicData uri="http://schemas.openxmlformats.org/presentationml/2006/ole">
            <mc:AlternateContent xmlns:mc="http://schemas.openxmlformats.org/markup-compatibility/2006">
              <mc:Choice xmlns:v="urn:schemas-microsoft-com:vml" Requires="v">
                <p:oleObj name="Equation" r:id="rId2" imgW="3581280" imgH="1295280" progId="Equation.DSMT4">
                  <p:embed/>
                </p:oleObj>
              </mc:Choice>
              <mc:Fallback>
                <p:oleObj name="Equation" r:id="rId2" imgW="3581280" imgH="129528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90800"/>
                        <a:ext cx="63166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1">
            <a:extLst>
              <a:ext uri="{FF2B5EF4-FFF2-40B4-BE49-F238E27FC236}">
                <a16:creationId xmlns:a16="http://schemas.microsoft.com/office/drawing/2014/main" id="{A6C1A055-1235-01B2-B988-5034D24133B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33</a:t>
            </a:fld>
            <a:endParaRPr lang="en-US" altLang="en-US" sz="2000" dirty="0">
              <a:solidFill>
                <a:srgbClr val="1E0000"/>
              </a:solidFill>
            </a:endParaRPr>
          </a:p>
        </p:txBody>
      </p:sp>
    </p:spTree>
    <p:extLst>
      <p:ext uri="{BB962C8B-B14F-4D97-AF65-F5344CB8AC3E}">
        <p14:creationId xmlns:p14="http://schemas.microsoft.com/office/powerpoint/2010/main" val="72037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PowerWorld GENCLS at t=0.02</a:t>
            </a:r>
          </a:p>
        </p:txBody>
      </p:sp>
      <p:pic>
        <p:nvPicPr>
          <p:cNvPr id="4" name="Picture 3"/>
          <p:cNvPicPr>
            <a:picLocks noChangeAspect="1"/>
          </p:cNvPicPr>
          <p:nvPr/>
        </p:nvPicPr>
        <p:blipFill rotWithShape="1">
          <a:blip r:embed="rId2"/>
          <a:srcRect l="2" t="-4" r="17354" b="59999"/>
          <a:stretch/>
        </p:blipFill>
        <p:spPr>
          <a:xfrm>
            <a:off x="457200" y="1280160"/>
            <a:ext cx="10055542" cy="4663440"/>
          </a:xfrm>
          <a:prstGeom prst="rect">
            <a:avLst/>
          </a:prstGeom>
        </p:spPr>
      </p:pic>
      <p:sp>
        <p:nvSpPr>
          <p:cNvPr id="3" name="Slide Number Placeholder 1">
            <a:extLst>
              <a:ext uri="{FF2B5EF4-FFF2-40B4-BE49-F238E27FC236}">
                <a16:creationId xmlns:a16="http://schemas.microsoft.com/office/drawing/2014/main" id="{DFDFB905-8082-B5D8-9058-F8CFEDAD5D2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34</a:t>
            </a:fld>
            <a:endParaRPr lang="en-US" altLang="en-US" sz="2000" dirty="0">
              <a:solidFill>
                <a:srgbClr val="1E0000"/>
              </a:solidFill>
            </a:endParaRPr>
          </a:p>
        </p:txBody>
      </p:sp>
    </p:spTree>
    <p:extLst>
      <p:ext uri="{BB962C8B-B14F-4D97-AF65-F5344CB8AC3E}">
        <p14:creationId xmlns:p14="http://schemas.microsoft.com/office/powerpoint/2010/main" val="3037896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Solution Values Using Euler's</a:t>
            </a:r>
          </a:p>
        </p:txBody>
      </p:sp>
      <p:sp>
        <p:nvSpPr>
          <p:cNvPr id="3" name="Content Placeholder 2"/>
          <p:cNvSpPr>
            <a:spLocks noGrp="1"/>
          </p:cNvSpPr>
          <p:nvPr>
            <p:ph idx="1"/>
          </p:nvPr>
        </p:nvSpPr>
        <p:spPr>
          <a:xfrm>
            <a:off x="457200" y="1280160"/>
            <a:ext cx="9525000" cy="1082040"/>
          </a:xfrm>
        </p:spPr>
        <p:txBody>
          <a:bodyPr/>
          <a:lstStyle/>
          <a:p>
            <a:r>
              <a:rPr lang="en-US" dirty="0"/>
              <a:t>The below table gives the results using </a:t>
            </a:r>
            <a:r>
              <a:rPr lang="en-US" dirty="0">
                <a:latin typeface="Symbol" panose="05050102010706020507" pitchFamily="18" charset="2"/>
              </a:rPr>
              <a:t>D</a:t>
            </a:r>
            <a:r>
              <a:rPr lang="en-US" dirty="0"/>
              <a:t>t = 0.02 for the beginning time steps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77222943"/>
              </p:ext>
            </p:extLst>
          </p:nvPr>
        </p:nvGraphicFramePr>
        <p:xfrm>
          <a:off x="1066800" y="2216878"/>
          <a:ext cx="6947175" cy="4107722"/>
        </p:xfrm>
        <a:graphic>
          <a:graphicData uri="http://schemas.openxmlformats.org/drawingml/2006/table">
            <a:tbl>
              <a:tblPr>
                <a:tableStyleId>{5C22544A-7EE6-4342-B048-85BDC9FD1C3A}</a:tableStyleId>
              </a:tblPr>
              <a:tblGrid>
                <a:gridCol w="1010344">
                  <a:extLst>
                    <a:ext uri="{9D8B030D-6E8A-4147-A177-3AD203B41FA5}">
                      <a16:colId xmlns:a16="http://schemas.microsoft.com/office/drawing/2014/main" val="20000"/>
                    </a:ext>
                  </a:extLst>
                </a:gridCol>
                <a:gridCol w="1477309">
                  <a:extLst>
                    <a:ext uri="{9D8B030D-6E8A-4147-A177-3AD203B41FA5}">
                      <a16:colId xmlns:a16="http://schemas.microsoft.com/office/drawing/2014/main" val="20001"/>
                    </a:ext>
                  </a:extLst>
                </a:gridCol>
                <a:gridCol w="1383917">
                  <a:extLst>
                    <a:ext uri="{9D8B030D-6E8A-4147-A177-3AD203B41FA5}">
                      <a16:colId xmlns:a16="http://schemas.microsoft.com/office/drawing/2014/main" val="20002"/>
                    </a:ext>
                  </a:extLst>
                </a:gridCol>
                <a:gridCol w="1477309">
                  <a:extLst>
                    <a:ext uri="{9D8B030D-6E8A-4147-A177-3AD203B41FA5}">
                      <a16:colId xmlns:a16="http://schemas.microsoft.com/office/drawing/2014/main" val="20003"/>
                    </a:ext>
                  </a:extLst>
                </a:gridCol>
                <a:gridCol w="1598296">
                  <a:extLst>
                    <a:ext uri="{9D8B030D-6E8A-4147-A177-3AD203B41FA5}">
                      <a16:colId xmlns:a16="http://schemas.microsoft.com/office/drawing/2014/main" val="20004"/>
                    </a:ext>
                  </a:extLst>
                </a:gridCol>
              </a:tblGrid>
              <a:tr h="242047">
                <a:tc>
                  <a:txBody>
                    <a:bodyPr/>
                    <a:lstStyle/>
                    <a:p>
                      <a:pPr algn="l" fontAlgn="b"/>
                      <a:r>
                        <a:rPr lang="en-US" sz="1500" u="none" strike="noStrike" dirty="0">
                          <a:effectLst/>
                        </a:rPr>
                        <a:t>Time (Sec)</a:t>
                      </a:r>
                      <a:endParaRPr lang="en-US" sz="1500" b="0" i="0" u="none" strike="noStrike" dirty="0">
                        <a:solidFill>
                          <a:srgbClr val="000000"/>
                        </a:solidFill>
                        <a:effectLst/>
                        <a:latin typeface="Calibri"/>
                      </a:endParaRPr>
                    </a:p>
                  </a:txBody>
                  <a:tcPr marL="6370" marR="6370" marT="6370" marB="0" anchor="b"/>
                </a:tc>
                <a:tc>
                  <a:txBody>
                    <a:bodyPr/>
                    <a:lstStyle/>
                    <a:p>
                      <a:pPr algn="l" fontAlgn="b"/>
                      <a:r>
                        <a:rPr lang="en-US" sz="1500" u="none" strike="noStrike" dirty="0">
                          <a:effectLst/>
                        </a:rPr>
                        <a:t>Gen 1 Rotor Angle</a:t>
                      </a:r>
                      <a:endParaRPr lang="en-US" sz="1500" b="0" i="0" u="none" strike="noStrike" dirty="0">
                        <a:solidFill>
                          <a:srgbClr val="000000"/>
                        </a:solidFill>
                        <a:effectLst/>
                        <a:latin typeface="Calibri"/>
                      </a:endParaRPr>
                    </a:p>
                  </a:txBody>
                  <a:tcPr marL="6370" marR="6370" marT="6370" marB="0" anchor="b"/>
                </a:tc>
                <a:tc>
                  <a:txBody>
                    <a:bodyPr/>
                    <a:lstStyle/>
                    <a:p>
                      <a:pPr algn="l" fontAlgn="b"/>
                      <a:r>
                        <a:rPr lang="en-US" sz="1500" u="none" strike="noStrike">
                          <a:effectLst/>
                        </a:rPr>
                        <a:t>Gen 1 Speed (Hz)</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 2 Rotor Angle</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Gen2 Speed (Hz)</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0"/>
                  </a:ext>
                </a:extLst>
              </a:tr>
              <a:tr h="242047">
                <a:tc>
                  <a:txBody>
                    <a:bodyPr/>
                    <a:lstStyle/>
                    <a:p>
                      <a:pPr algn="r" fontAlgn="b"/>
                      <a:r>
                        <a:rPr lang="en-US" sz="1500" u="none" strike="noStrike">
                          <a:effectLst/>
                        </a:rPr>
                        <a:t>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-12.0829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1"/>
                  </a:ext>
                </a:extLst>
              </a:tr>
              <a:tr h="242047">
                <a:tc>
                  <a:txBody>
                    <a:bodyPr/>
                    <a:lstStyle/>
                    <a:p>
                      <a:pPr algn="r" fontAlgn="b"/>
                      <a:r>
                        <a:rPr lang="en-US" sz="1500" u="none" strike="noStrike" dirty="0">
                          <a:effectLst/>
                        </a:rPr>
                        <a:t>0.02</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-12.0829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2"/>
                  </a:ext>
                </a:extLst>
              </a:tr>
              <a:tr h="242047">
                <a:tc>
                  <a:txBody>
                    <a:bodyPr/>
                    <a:lstStyle/>
                    <a:p>
                      <a:pPr algn="r" fontAlgn="b"/>
                      <a:r>
                        <a:rPr lang="en-US" sz="1500" u="none" strike="noStrike">
                          <a:effectLst/>
                        </a:rPr>
                        <a:t>0.04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25.3862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-12.8029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3"/>
                  </a:ext>
                </a:extLst>
              </a:tr>
              <a:tr h="174811">
                <a:tc>
                  <a:txBody>
                    <a:bodyPr/>
                    <a:lstStyle/>
                    <a:p>
                      <a:pPr algn="r" fontAlgn="b"/>
                      <a:r>
                        <a:rPr lang="en-US" sz="1500" u="none" strike="noStrike">
                          <a:effectLst/>
                        </a:rPr>
                        <a:t>0.06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28.2662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-14.2429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59.7</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4"/>
                  </a:ext>
                </a:extLst>
              </a:tr>
              <a:tr h="242047">
                <a:tc>
                  <a:txBody>
                    <a:bodyPr/>
                    <a:lstStyle/>
                    <a:p>
                      <a:pPr algn="r" fontAlgn="b"/>
                      <a:r>
                        <a:rPr lang="en-US" sz="1500" u="none" strike="noStrike" dirty="0">
                          <a:effectLst/>
                        </a:rPr>
                        <a:t>0.08</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32.5862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60.8</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-16.4029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5"/>
                  </a:ext>
                </a:extLst>
              </a:tr>
              <a:tr h="242047">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38.3462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-19.2829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6"/>
                  </a:ext>
                </a:extLst>
              </a:tr>
              <a:tr h="242047">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38.3462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-19.2829</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59.5</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7"/>
                  </a:ext>
                </a:extLst>
              </a:tr>
              <a:tr h="242047">
                <a:tc>
                  <a:txBody>
                    <a:bodyPr/>
                    <a:lstStyle/>
                    <a:p>
                      <a:pPr algn="r" fontAlgn="b"/>
                      <a:r>
                        <a:rPr lang="en-US" sz="1500" u="none" strike="noStrike">
                          <a:effectLst/>
                        </a:rPr>
                        <a:t>0.12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45.5462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60.9128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-22.8829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59.5436</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8"/>
                  </a:ext>
                </a:extLst>
              </a:tr>
              <a:tr h="242047">
                <a:tc>
                  <a:txBody>
                    <a:bodyPr/>
                    <a:lstStyle/>
                    <a:p>
                      <a:pPr algn="r" fontAlgn="b"/>
                      <a:r>
                        <a:rPr lang="en-US" sz="1500" u="none" strike="noStrike">
                          <a:effectLst/>
                        </a:rPr>
                        <a:t>0.14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52.1185</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60.7966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-26.169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59.6017</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9"/>
                  </a:ext>
                </a:extLst>
              </a:tr>
              <a:tr h="242047">
                <a:tc>
                  <a:txBody>
                    <a:bodyPr/>
                    <a:lstStyle/>
                    <a:p>
                      <a:pPr algn="r" fontAlgn="b"/>
                      <a:r>
                        <a:rPr lang="en-US" sz="1500" u="none" strike="noStrike">
                          <a:effectLst/>
                        </a:rPr>
                        <a:t>0.16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57.8541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60.6637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-29.0368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59.6682</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0"/>
                  </a:ext>
                </a:extLst>
              </a:tr>
              <a:tr h="242047">
                <a:tc>
                  <a:txBody>
                    <a:bodyPr/>
                    <a:lstStyle/>
                    <a:p>
                      <a:pPr algn="r" fontAlgn="b"/>
                      <a:r>
                        <a:rPr lang="en-US" sz="1500" u="none" strike="noStrike">
                          <a:effectLst/>
                        </a:rPr>
                        <a:t>0.18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62.6325</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60.5241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-31.426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59.7379</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1"/>
                  </a:ext>
                </a:extLst>
              </a:tr>
              <a:tr h="242047">
                <a:tc>
                  <a:txBody>
                    <a:bodyPr/>
                    <a:lstStyle/>
                    <a:p>
                      <a:pPr algn="r" fontAlgn="b"/>
                      <a:r>
                        <a:rPr lang="en-US" sz="1500" u="none" strike="noStrike">
                          <a:effectLst/>
                        </a:rPr>
                        <a:t>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66.4064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60.385</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-33.3129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59.8075</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2"/>
                  </a:ext>
                </a:extLst>
              </a:tr>
              <a:tr h="242047">
                <a:tc>
                  <a:txBody>
                    <a:bodyPr/>
                    <a:lstStyle/>
                    <a:p>
                      <a:pPr algn="r" fontAlgn="b"/>
                      <a:r>
                        <a:rPr lang="en-US" sz="1500" u="none" strike="noStrike">
                          <a:effectLst/>
                        </a:rPr>
                        <a:t>0.22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69.1782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60.2498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-34.6988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59.8751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3"/>
                  </a:ext>
                </a:extLst>
              </a:tr>
              <a:tr h="242047">
                <a:tc>
                  <a:txBody>
                    <a:bodyPr/>
                    <a:lstStyle/>
                    <a:p>
                      <a:pPr algn="r" fontAlgn="b"/>
                      <a:r>
                        <a:rPr lang="en-US" sz="1500" u="none" strike="noStrike">
                          <a:effectLst/>
                        </a:rPr>
                        <a:t>0.24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70.9771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60.1197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-35.5982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59.9401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4"/>
                  </a:ext>
                </a:extLst>
              </a:tr>
              <a:tr h="242047">
                <a:tc>
                  <a:txBody>
                    <a:bodyPr/>
                    <a:lstStyle/>
                    <a:p>
                      <a:pPr algn="r" fontAlgn="b"/>
                      <a:r>
                        <a:rPr lang="en-US" sz="1500" u="none" strike="noStrike">
                          <a:effectLst/>
                        </a:rPr>
                        <a:t>0.26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71.8392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59.9938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-36.0292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60.0031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5"/>
                  </a:ext>
                </a:extLst>
              </a:tr>
              <a:tr h="242047">
                <a:tc>
                  <a:txBody>
                    <a:bodyPr/>
                    <a:lstStyle/>
                    <a:p>
                      <a:pPr algn="r" fontAlgn="b"/>
                      <a:r>
                        <a:rPr lang="en-US" sz="1500" u="none" strike="noStrike">
                          <a:effectLst/>
                        </a:rPr>
                        <a:t>0.28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71.7949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59.8702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-36.0071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60.0649</a:t>
                      </a:r>
                      <a:endParaRPr lang="en-US" sz="1500" b="0" i="0" u="none" strike="noStrike" dirty="0">
                        <a:solidFill>
                          <a:srgbClr val="000000"/>
                        </a:solidFill>
                        <a:effectLst/>
                        <a:latin typeface="Calibri"/>
                      </a:endParaRPr>
                    </a:p>
                  </a:txBody>
                  <a:tcPr marL="6370" marR="6370" marT="6370" marB="0" anchor="b"/>
                </a:tc>
                <a:extLst>
                  <a:ext uri="{0D108BD9-81ED-4DB2-BD59-A6C34878D82A}">
                    <a16:rowId xmlns:a16="http://schemas.microsoft.com/office/drawing/2014/main" val="10016"/>
                  </a:ext>
                </a:extLst>
              </a:tr>
            </a:tbl>
          </a:graphicData>
        </a:graphic>
      </p:graphicFrame>
      <p:sp>
        <p:nvSpPr>
          <p:cNvPr id="6" name="Slide Number Placeholder 1">
            <a:extLst>
              <a:ext uri="{FF2B5EF4-FFF2-40B4-BE49-F238E27FC236}">
                <a16:creationId xmlns:a16="http://schemas.microsoft.com/office/drawing/2014/main" id="{11FA5B0C-619D-942F-EF3B-720ED98EEE1E}"/>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35</a:t>
            </a:fld>
            <a:endParaRPr lang="en-US" altLang="en-US" sz="2000" dirty="0">
              <a:solidFill>
                <a:srgbClr val="1E0000"/>
              </a:solidFill>
            </a:endParaRPr>
          </a:p>
        </p:txBody>
      </p:sp>
    </p:spTree>
    <p:extLst>
      <p:ext uri="{BB962C8B-B14F-4D97-AF65-F5344CB8AC3E}">
        <p14:creationId xmlns:p14="http://schemas.microsoft.com/office/powerpoint/2010/main" val="4092675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Solution at t=0.02 with RK2</a:t>
            </a:r>
          </a:p>
        </p:txBody>
      </p:sp>
      <p:sp>
        <p:nvSpPr>
          <p:cNvPr id="3" name="Content Placeholder 2"/>
          <p:cNvSpPr>
            <a:spLocks noGrp="1"/>
          </p:cNvSpPr>
          <p:nvPr>
            <p:ph idx="1"/>
          </p:nvPr>
        </p:nvSpPr>
        <p:spPr>
          <a:xfrm>
            <a:off x="457200" y="1280160"/>
            <a:ext cx="11049000" cy="3733800"/>
          </a:xfrm>
        </p:spPr>
        <p:txBody>
          <a:bodyPr/>
          <a:lstStyle/>
          <a:p>
            <a:r>
              <a:rPr lang="en-US" dirty="0"/>
              <a:t>With RK2 the first part of the time step is the same as Euler's, that is solving the network equations with</a:t>
            </a:r>
          </a:p>
          <a:p>
            <a:endParaRPr lang="en-US" dirty="0"/>
          </a:p>
          <a:p>
            <a:endParaRPr lang="en-US" dirty="0"/>
          </a:p>
          <a:p>
            <a:r>
              <a:rPr lang="en-US" dirty="0"/>
              <a:t>Then calculate k2 and get a final value for </a:t>
            </a:r>
            <a:r>
              <a:rPr lang="en-US" b="1" dirty="0"/>
              <a:t>x</a:t>
            </a:r>
            <a:r>
              <a:rPr lang="en-US" dirty="0"/>
              <a:t>(</a:t>
            </a:r>
            <a:r>
              <a:rPr lang="en-US" dirty="0" err="1"/>
              <a:t>t+</a:t>
            </a:r>
            <a:r>
              <a:rPr lang="en-US" dirty="0" err="1">
                <a:latin typeface="Symbol" panose="05050102010706020507" pitchFamily="18" charset="2"/>
              </a:rPr>
              <a:t>D</a:t>
            </a:r>
            <a:r>
              <a:rPr lang="en-US" dirty="0" err="1"/>
              <a:t>t</a:t>
            </a:r>
            <a:r>
              <a:rPr lang="en-US" dirty="0"/>
              <a:t>)</a:t>
            </a:r>
          </a:p>
          <a:p>
            <a:endParaRPr lang="en-US" dirty="0"/>
          </a:p>
          <a:p>
            <a:endParaRPr lang="en-US" dirty="0"/>
          </a:p>
          <a:p>
            <a:endParaRPr lang="en-US" dirty="0"/>
          </a:p>
          <a:p>
            <a:r>
              <a:rPr lang="en-US" dirty="0"/>
              <a:t>Finally solve the network equations using the final value for </a:t>
            </a:r>
            <a:r>
              <a:rPr lang="en-US" b="1" dirty="0"/>
              <a:t>x</a:t>
            </a:r>
            <a:r>
              <a:rPr lang="en-US" dirty="0"/>
              <a:t>(</a:t>
            </a:r>
            <a:r>
              <a:rPr lang="en-US" dirty="0" err="1"/>
              <a:t>t+</a:t>
            </a:r>
            <a:r>
              <a:rPr lang="en-US" dirty="0" err="1">
                <a:latin typeface="Symbol" panose="05050102010706020507" pitchFamily="18" charset="2"/>
              </a:rPr>
              <a:t>D</a:t>
            </a:r>
            <a:r>
              <a:rPr lang="en-US" dirty="0" err="1"/>
              <a:t>t</a:t>
            </a:r>
            <a:r>
              <a:rPr lang="en-US" dirty="0"/>
              <a:t>)</a:t>
            </a:r>
          </a:p>
        </p:txBody>
      </p:sp>
      <p:graphicFrame>
        <p:nvGraphicFramePr>
          <p:cNvPr id="4" name="Object 3"/>
          <p:cNvGraphicFramePr>
            <a:graphicFrameLocks noChangeAspect="1"/>
          </p:cNvGraphicFramePr>
          <p:nvPr>
            <p:extLst>
              <p:ext uri="{D42A27DB-BD31-4B8C-83A1-F6EECF244321}">
                <p14:modId xmlns:p14="http://schemas.microsoft.com/office/powerpoint/2010/main" val="3204274279"/>
              </p:ext>
            </p:extLst>
          </p:nvPr>
        </p:nvGraphicFramePr>
        <p:xfrm>
          <a:off x="990599" y="2397520"/>
          <a:ext cx="5797493" cy="574280"/>
        </p:xfrm>
        <a:graphic>
          <a:graphicData uri="http://schemas.openxmlformats.org/presentationml/2006/ole">
            <mc:AlternateContent xmlns:mc="http://schemas.openxmlformats.org/markup-compatibility/2006">
              <mc:Choice xmlns:v="urn:schemas-microsoft-com:vml" Requires="v">
                <p:oleObj name="Equation" r:id="rId2" imgW="2692080" imgH="266400" progId="Equation.DSMT4">
                  <p:embed/>
                </p:oleObj>
              </mc:Choice>
              <mc:Fallback>
                <p:oleObj name="Equation" r:id="rId2" imgW="2692080" imgH="2664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2397520"/>
                        <a:ext cx="5797493" cy="57428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39113804"/>
              </p:ext>
            </p:extLst>
          </p:nvPr>
        </p:nvGraphicFramePr>
        <p:xfrm>
          <a:off x="1066800" y="3810000"/>
          <a:ext cx="3738186" cy="1371600"/>
        </p:xfrm>
        <a:graphic>
          <a:graphicData uri="http://schemas.openxmlformats.org/presentationml/2006/ole">
            <mc:AlternateContent xmlns:mc="http://schemas.openxmlformats.org/markup-compatibility/2006">
              <mc:Choice xmlns:v="urn:schemas-microsoft-com:vml" Requires="v">
                <p:oleObj name="Equation" r:id="rId4" imgW="1866600" imgH="685800" progId="Equation.DSMT4">
                  <p:embed/>
                </p:oleObj>
              </mc:Choice>
              <mc:Fallback>
                <p:oleObj name="Equation" r:id="rId4" imgW="1866600" imgH="6858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10000"/>
                        <a:ext cx="3738186" cy="1371600"/>
                      </a:xfrm>
                      <a:prstGeom prst="rect">
                        <a:avLst/>
                      </a:prstGeom>
                      <a:noFill/>
                      <a:ln>
                        <a:noFill/>
                      </a:ln>
                    </p:spPr>
                  </p:pic>
                </p:oleObj>
              </mc:Fallback>
            </mc:AlternateContent>
          </a:graphicData>
        </a:graphic>
      </p:graphicFrame>
      <p:sp>
        <p:nvSpPr>
          <p:cNvPr id="7" name="Slide Number Placeholder 1">
            <a:extLst>
              <a:ext uri="{FF2B5EF4-FFF2-40B4-BE49-F238E27FC236}">
                <a16:creationId xmlns:a16="http://schemas.microsoft.com/office/drawing/2014/main" id="{9FC5FAAA-21BC-BDBE-C9E9-07EA2BFC4FE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36</a:t>
            </a:fld>
            <a:endParaRPr lang="en-US" altLang="en-US" sz="2000" dirty="0">
              <a:solidFill>
                <a:srgbClr val="1E0000"/>
              </a:solidFill>
            </a:endParaRPr>
          </a:p>
        </p:txBody>
      </p:sp>
    </p:spTree>
    <p:extLst>
      <p:ext uri="{BB962C8B-B14F-4D97-AF65-F5344CB8AC3E}">
        <p14:creationId xmlns:p14="http://schemas.microsoft.com/office/powerpoint/2010/main" val="452794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Solution at t=0.02 with RK2</a:t>
            </a:r>
          </a:p>
        </p:txBody>
      </p:sp>
      <p:sp>
        <p:nvSpPr>
          <p:cNvPr id="3" name="Content Placeholder 2"/>
          <p:cNvSpPr>
            <a:spLocks noGrp="1"/>
          </p:cNvSpPr>
          <p:nvPr>
            <p:ph idx="1"/>
          </p:nvPr>
        </p:nvSpPr>
        <p:spPr>
          <a:xfrm>
            <a:off x="457200" y="1280160"/>
            <a:ext cx="8397240" cy="3733800"/>
          </a:xfrm>
        </p:spPr>
        <p:txBody>
          <a:bodyPr/>
          <a:lstStyle/>
          <a:p>
            <a:r>
              <a:rPr lang="en-US" dirty="0"/>
              <a:t>From the first half of the time step</a:t>
            </a:r>
          </a:p>
          <a:p>
            <a:endParaRPr lang="en-US" dirty="0"/>
          </a:p>
          <a:p>
            <a:endParaRPr lang="en-US" dirty="0"/>
          </a:p>
          <a:p>
            <a:endParaRPr lang="en-US" dirty="0"/>
          </a:p>
          <a:p>
            <a:endParaRPr lang="en-US" dirty="0"/>
          </a:p>
          <a:p>
            <a:r>
              <a:rPr lang="en-US" dirty="0"/>
              <a:t>Then</a:t>
            </a:r>
          </a:p>
        </p:txBody>
      </p:sp>
      <p:graphicFrame>
        <p:nvGraphicFramePr>
          <p:cNvPr id="4" name="Object 3"/>
          <p:cNvGraphicFramePr>
            <a:graphicFrameLocks noChangeAspect="1"/>
          </p:cNvGraphicFramePr>
          <p:nvPr>
            <p:extLst>
              <p:ext uri="{D42A27DB-BD31-4B8C-83A1-F6EECF244321}">
                <p14:modId xmlns:p14="http://schemas.microsoft.com/office/powerpoint/2010/main" val="2100677880"/>
              </p:ext>
            </p:extLst>
          </p:nvPr>
        </p:nvGraphicFramePr>
        <p:xfrm>
          <a:off x="1143000" y="1904999"/>
          <a:ext cx="2895600" cy="1752191"/>
        </p:xfrm>
        <a:graphic>
          <a:graphicData uri="http://schemas.openxmlformats.org/presentationml/2006/ole">
            <mc:AlternateContent xmlns:mc="http://schemas.openxmlformats.org/markup-compatibility/2006">
              <mc:Choice xmlns:v="urn:schemas-microsoft-com:vml" Requires="v">
                <p:oleObj name="Equation" r:id="rId2" imgW="1511280" imgH="914400" progId="Equation.DSMT4">
                  <p:embed/>
                </p:oleObj>
              </mc:Choice>
              <mc:Fallback>
                <p:oleObj name="Equation" r:id="rId2" imgW="1511280" imgH="9144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4999"/>
                        <a:ext cx="2895600" cy="1752191"/>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526465"/>
              </p:ext>
            </p:extLst>
          </p:nvPr>
        </p:nvGraphicFramePr>
        <p:xfrm>
          <a:off x="2286000" y="2895599"/>
          <a:ext cx="7242461" cy="2743199"/>
        </p:xfrm>
        <a:graphic>
          <a:graphicData uri="http://schemas.openxmlformats.org/presentationml/2006/ole">
            <mc:AlternateContent xmlns:mc="http://schemas.openxmlformats.org/markup-compatibility/2006">
              <mc:Choice xmlns:v="urn:schemas-microsoft-com:vml" Requires="v">
                <p:oleObj name="Equation" r:id="rId4" imgW="3416040" imgH="1295280" progId="Equation.DSMT4">
                  <p:embed/>
                </p:oleObj>
              </mc:Choice>
              <mc:Fallback>
                <p:oleObj name="Equation" r:id="rId4" imgW="3416040" imgH="129528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895599"/>
                        <a:ext cx="7242461" cy="2743199"/>
                      </a:xfrm>
                      <a:prstGeom prst="rect">
                        <a:avLst/>
                      </a:prstGeom>
                      <a:noFill/>
                      <a:ln>
                        <a:noFill/>
                      </a:ln>
                    </p:spPr>
                  </p:pic>
                </p:oleObj>
              </mc:Fallback>
            </mc:AlternateContent>
          </a:graphicData>
        </a:graphic>
      </p:graphicFrame>
      <p:sp>
        <p:nvSpPr>
          <p:cNvPr id="7" name="Slide Number Placeholder 1">
            <a:extLst>
              <a:ext uri="{FF2B5EF4-FFF2-40B4-BE49-F238E27FC236}">
                <a16:creationId xmlns:a16="http://schemas.microsoft.com/office/drawing/2014/main" id="{1D68D914-8D83-BED3-3CD1-F447A50D06B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37</a:t>
            </a:fld>
            <a:endParaRPr lang="en-US" altLang="en-US" sz="2000" dirty="0">
              <a:solidFill>
                <a:srgbClr val="1E0000"/>
              </a:solidFill>
            </a:endParaRPr>
          </a:p>
        </p:txBody>
      </p:sp>
    </p:spTree>
    <p:extLst>
      <p:ext uri="{BB962C8B-B14F-4D97-AF65-F5344CB8AC3E}">
        <p14:creationId xmlns:p14="http://schemas.microsoft.com/office/powerpoint/2010/main" val="3093501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Solution at t=0.02 with RK2</a:t>
            </a:r>
          </a:p>
        </p:txBody>
      </p:sp>
      <p:sp>
        <p:nvSpPr>
          <p:cNvPr id="3" name="Content Placeholder 2"/>
          <p:cNvSpPr>
            <a:spLocks noGrp="1"/>
          </p:cNvSpPr>
          <p:nvPr>
            <p:ph idx="1"/>
          </p:nvPr>
        </p:nvSpPr>
        <p:spPr>
          <a:xfrm>
            <a:off x="457200" y="1280160"/>
            <a:ext cx="8001000" cy="701040"/>
          </a:xfrm>
        </p:spPr>
        <p:txBody>
          <a:bodyPr/>
          <a:lstStyle/>
          <a:p>
            <a:r>
              <a:rPr lang="en-US" dirty="0"/>
              <a:t>The new values for the Norton currents are</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56068326"/>
              </p:ext>
            </p:extLst>
          </p:nvPr>
        </p:nvGraphicFramePr>
        <p:xfrm>
          <a:off x="1066799" y="1905000"/>
          <a:ext cx="5807969" cy="1905001"/>
        </p:xfrm>
        <a:graphic>
          <a:graphicData uri="http://schemas.openxmlformats.org/presentationml/2006/ole">
            <mc:AlternateContent xmlns:mc="http://schemas.openxmlformats.org/markup-compatibility/2006">
              <mc:Choice xmlns:v="urn:schemas-microsoft-com:vml" Requires="v">
                <p:oleObj name="Equation" r:id="rId2" imgW="2628720" imgH="863280" progId="Equation.DSMT4">
                  <p:embed/>
                </p:oleObj>
              </mc:Choice>
              <mc:Fallback>
                <p:oleObj name="Equation" r:id="rId2" imgW="2628720" imgH="86328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1905000"/>
                        <a:ext cx="5807969" cy="1905001"/>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0721638"/>
              </p:ext>
            </p:extLst>
          </p:nvPr>
        </p:nvGraphicFramePr>
        <p:xfrm>
          <a:off x="1066799" y="3909219"/>
          <a:ext cx="7119497" cy="2034381"/>
        </p:xfrm>
        <a:graphic>
          <a:graphicData uri="http://schemas.openxmlformats.org/presentationml/2006/ole">
            <mc:AlternateContent xmlns:mc="http://schemas.openxmlformats.org/markup-compatibility/2006">
              <mc:Choice xmlns:v="urn:schemas-microsoft-com:vml" Requires="v">
                <p:oleObj name="Equation" r:id="rId4" imgW="3466800" imgH="990360" progId="Equation.DSMT4">
                  <p:embed/>
                </p:oleObj>
              </mc:Choice>
              <mc:Fallback>
                <p:oleObj name="Equation" r:id="rId4" imgW="3466800" imgH="990360" progId="Equation.DSMT4">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799" y="3909219"/>
                        <a:ext cx="7119497" cy="2034381"/>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27020AA9-880F-4753-0CF0-3662D477F3D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38</a:t>
            </a:fld>
            <a:endParaRPr lang="en-US" altLang="en-US" sz="2000" dirty="0">
              <a:solidFill>
                <a:srgbClr val="1E0000"/>
              </a:solidFill>
            </a:endParaRPr>
          </a:p>
        </p:txBody>
      </p:sp>
    </p:spTree>
    <p:extLst>
      <p:ext uri="{BB962C8B-B14F-4D97-AF65-F5344CB8AC3E}">
        <p14:creationId xmlns:p14="http://schemas.microsoft.com/office/powerpoint/2010/main" val="421451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131B-988E-B2C9-CE91-76F7D3940462}"/>
              </a:ext>
            </a:extLst>
          </p:cNvPr>
          <p:cNvSpPr>
            <a:spLocks noGrp="1"/>
          </p:cNvSpPr>
          <p:nvPr>
            <p:ph type="title"/>
          </p:nvPr>
        </p:nvSpPr>
        <p:spPr>
          <a:xfrm>
            <a:off x="457200" y="76200"/>
            <a:ext cx="11658600" cy="1066800"/>
          </a:xfrm>
        </p:spPr>
        <p:txBody>
          <a:bodyPr/>
          <a:lstStyle/>
          <a:p>
            <a:r>
              <a:rPr lang="en-US" dirty="0"/>
              <a:t>A Power System Dynamics Giant: Charlie Concordia</a:t>
            </a:r>
          </a:p>
        </p:txBody>
      </p:sp>
      <p:sp>
        <p:nvSpPr>
          <p:cNvPr id="3" name="Content Placeholder 2">
            <a:extLst>
              <a:ext uri="{FF2B5EF4-FFF2-40B4-BE49-F238E27FC236}">
                <a16:creationId xmlns:a16="http://schemas.microsoft.com/office/drawing/2014/main" id="{FCACF59C-079B-2DFF-26FB-ED5532DB30B0}"/>
              </a:ext>
            </a:extLst>
          </p:cNvPr>
          <p:cNvSpPr>
            <a:spLocks noGrp="1"/>
          </p:cNvSpPr>
          <p:nvPr>
            <p:ph idx="1"/>
          </p:nvPr>
        </p:nvSpPr>
        <p:spPr/>
        <p:txBody>
          <a:bodyPr/>
          <a:lstStyle/>
          <a:p>
            <a:r>
              <a:rPr lang="en-US" dirty="0">
                <a:solidFill>
                  <a:srgbClr val="000000"/>
                </a:solidFill>
              </a:rPr>
              <a:t>IEEE Spectrum did have a nice </a:t>
            </a:r>
            <a:br>
              <a:rPr lang="en-US" dirty="0">
                <a:solidFill>
                  <a:srgbClr val="000000"/>
                </a:solidFill>
              </a:rPr>
            </a:br>
            <a:r>
              <a:rPr lang="en-US" dirty="0">
                <a:solidFill>
                  <a:srgbClr val="000000"/>
                </a:solidFill>
              </a:rPr>
              <a:t>biographical article on Charlie </a:t>
            </a:r>
            <a:br>
              <a:rPr lang="en-US" dirty="0">
                <a:solidFill>
                  <a:srgbClr val="000000"/>
                </a:solidFill>
              </a:rPr>
            </a:br>
            <a:r>
              <a:rPr lang="en-US" dirty="0">
                <a:solidFill>
                  <a:srgbClr val="000000"/>
                </a:solidFill>
              </a:rPr>
              <a:t>Concordia in 1999 (when he won the </a:t>
            </a:r>
            <a:br>
              <a:rPr lang="en-US" dirty="0">
                <a:solidFill>
                  <a:srgbClr val="000000"/>
                </a:solidFill>
              </a:rPr>
            </a:br>
            <a:r>
              <a:rPr lang="en-US" dirty="0">
                <a:solidFill>
                  <a:srgbClr val="000000"/>
                </a:solidFill>
              </a:rPr>
              <a:t>IEEE Medal of Honor at age 91)</a:t>
            </a:r>
          </a:p>
          <a:p>
            <a:pPr lvl="1"/>
            <a:r>
              <a:rPr lang="en-US" dirty="0">
                <a:solidFill>
                  <a:srgbClr val="000000"/>
                </a:solidFill>
              </a:rPr>
              <a:t>He joined GE in 1926; his best contribution (he </a:t>
            </a:r>
            <a:br>
              <a:rPr lang="en-US" dirty="0">
                <a:solidFill>
                  <a:srgbClr val="000000"/>
                </a:solidFill>
              </a:rPr>
            </a:br>
            <a:r>
              <a:rPr lang="en-US" dirty="0">
                <a:solidFill>
                  <a:srgbClr val="000000"/>
                </a:solidFill>
              </a:rPr>
              <a:t>noted) was, “to increase the understanding of </a:t>
            </a:r>
            <a:br>
              <a:rPr lang="en-US" dirty="0">
                <a:solidFill>
                  <a:srgbClr val="000000"/>
                </a:solidFill>
              </a:rPr>
            </a:br>
            <a:r>
              <a:rPr lang="en-US" dirty="0">
                <a:solidFill>
                  <a:srgbClr val="000000"/>
                </a:solidFill>
              </a:rPr>
              <a:t>the dynamics of power systems”</a:t>
            </a:r>
          </a:p>
          <a:p>
            <a:pPr lvl="1"/>
            <a:r>
              <a:rPr lang="en-US" dirty="0">
                <a:solidFill>
                  <a:srgbClr val="000000"/>
                </a:solidFill>
              </a:rPr>
              <a:t>Image at right is from the IEEE Spectrum</a:t>
            </a:r>
            <a:br>
              <a:rPr lang="en-US" dirty="0">
                <a:solidFill>
                  <a:srgbClr val="000000"/>
                </a:solidFill>
              </a:rPr>
            </a:br>
            <a:r>
              <a:rPr lang="en-US" dirty="0">
                <a:solidFill>
                  <a:srgbClr val="000000"/>
                </a:solidFill>
              </a:rPr>
              <a:t>article; he passed away in 2003 at age 95</a:t>
            </a:r>
          </a:p>
          <a:p>
            <a:pPr lvl="1"/>
            <a:r>
              <a:rPr lang="en-US" dirty="0">
                <a:solidFill>
                  <a:srgbClr val="000000"/>
                </a:solidFill>
              </a:rPr>
              <a:t>Thomas Edison, who founded a company </a:t>
            </a:r>
            <a:br>
              <a:rPr lang="en-US" dirty="0">
                <a:solidFill>
                  <a:srgbClr val="000000"/>
                </a:solidFill>
              </a:rPr>
            </a:br>
            <a:r>
              <a:rPr lang="en-US" dirty="0">
                <a:solidFill>
                  <a:srgbClr val="000000"/>
                </a:solidFill>
              </a:rPr>
              <a:t>that became part of GE at its founding, </a:t>
            </a:r>
            <a:br>
              <a:rPr lang="en-US" dirty="0">
                <a:solidFill>
                  <a:srgbClr val="000000"/>
                </a:solidFill>
              </a:rPr>
            </a:br>
            <a:r>
              <a:rPr lang="en-US" dirty="0">
                <a:solidFill>
                  <a:srgbClr val="000000"/>
                </a:solidFill>
              </a:rPr>
              <a:t>died in 1931</a:t>
            </a:r>
          </a:p>
          <a:p>
            <a:endParaRPr lang="en-US" dirty="0"/>
          </a:p>
        </p:txBody>
      </p:sp>
      <p:pic>
        <p:nvPicPr>
          <p:cNvPr id="7" name="Picture 6">
            <a:extLst>
              <a:ext uri="{FF2B5EF4-FFF2-40B4-BE49-F238E27FC236}">
                <a16:creationId xmlns:a16="http://schemas.microsoft.com/office/drawing/2014/main" id="{E85D06DB-AC2E-12C9-42B9-72D86D1720E2}"/>
              </a:ext>
            </a:extLst>
          </p:cNvPr>
          <p:cNvPicPr>
            <a:picLocks noChangeAspect="1"/>
          </p:cNvPicPr>
          <p:nvPr/>
        </p:nvPicPr>
        <p:blipFill rotWithShape="1">
          <a:blip r:embed="rId2"/>
          <a:srcRect l="34787" t="18884" r="21117" b="1116"/>
          <a:stretch/>
        </p:blipFill>
        <p:spPr>
          <a:xfrm>
            <a:off x="7315200" y="914400"/>
            <a:ext cx="4572000" cy="5715000"/>
          </a:xfrm>
          <a:prstGeom prst="rect">
            <a:avLst/>
          </a:prstGeom>
        </p:spPr>
      </p:pic>
    </p:spTree>
    <p:extLst>
      <p:ext uri="{BB962C8B-B14F-4D97-AF65-F5344CB8AC3E}">
        <p14:creationId xmlns:p14="http://schemas.microsoft.com/office/powerpoint/2010/main" val="654323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Solution Values Using RK2</a:t>
            </a:r>
          </a:p>
        </p:txBody>
      </p:sp>
      <p:sp>
        <p:nvSpPr>
          <p:cNvPr id="3" name="Content Placeholder 2"/>
          <p:cNvSpPr>
            <a:spLocks noGrp="1"/>
          </p:cNvSpPr>
          <p:nvPr>
            <p:ph idx="1"/>
          </p:nvPr>
        </p:nvSpPr>
        <p:spPr>
          <a:xfrm>
            <a:off x="457200" y="1280160"/>
            <a:ext cx="10668000" cy="1005840"/>
          </a:xfrm>
        </p:spPr>
        <p:txBody>
          <a:bodyPr/>
          <a:lstStyle/>
          <a:p>
            <a:r>
              <a:rPr lang="en-US" dirty="0"/>
              <a:t>The below table gives the results using </a:t>
            </a:r>
            <a:r>
              <a:rPr lang="en-US" dirty="0">
                <a:latin typeface="Symbol" panose="05050102010706020507" pitchFamily="18" charset="2"/>
              </a:rPr>
              <a:t>D</a:t>
            </a:r>
            <a:r>
              <a:rPr lang="en-US" dirty="0"/>
              <a:t>t = 0.02 for the beginning time steps</a:t>
            </a:r>
          </a:p>
        </p:txBody>
      </p:sp>
      <p:graphicFrame>
        <p:nvGraphicFramePr>
          <p:cNvPr id="4" name="Table 3"/>
          <p:cNvGraphicFramePr>
            <a:graphicFrameLocks noGrp="1"/>
          </p:cNvGraphicFramePr>
          <p:nvPr>
            <p:extLst>
              <p:ext uri="{D42A27DB-BD31-4B8C-83A1-F6EECF244321}">
                <p14:modId xmlns:p14="http://schemas.microsoft.com/office/powerpoint/2010/main" val="18033748"/>
              </p:ext>
            </p:extLst>
          </p:nvPr>
        </p:nvGraphicFramePr>
        <p:xfrm>
          <a:off x="3048000" y="1981200"/>
          <a:ext cx="6947175" cy="4114799"/>
        </p:xfrm>
        <a:graphic>
          <a:graphicData uri="http://schemas.openxmlformats.org/drawingml/2006/table">
            <a:tbl>
              <a:tblPr>
                <a:tableStyleId>{5C22544A-7EE6-4342-B048-85BDC9FD1C3A}</a:tableStyleId>
              </a:tblPr>
              <a:tblGrid>
                <a:gridCol w="1010344">
                  <a:extLst>
                    <a:ext uri="{9D8B030D-6E8A-4147-A177-3AD203B41FA5}">
                      <a16:colId xmlns:a16="http://schemas.microsoft.com/office/drawing/2014/main" val="20000"/>
                    </a:ext>
                  </a:extLst>
                </a:gridCol>
                <a:gridCol w="1477309">
                  <a:extLst>
                    <a:ext uri="{9D8B030D-6E8A-4147-A177-3AD203B41FA5}">
                      <a16:colId xmlns:a16="http://schemas.microsoft.com/office/drawing/2014/main" val="20001"/>
                    </a:ext>
                  </a:extLst>
                </a:gridCol>
                <a:gridCol w="1383917">
                  <a:extLst>
                    <a:ext uri="{9D8B030D-6E8A-4147-A177-3AD203B41FA5}">
                      <a16:colId xmlns:a16="http://schemas.microsoft.com/office/drawing/2014/main" val="20002"/>
                    </a:ext>
                  </a:extLst>
                </a:gridCol>
                <a:gridCol w="1477309">
                  <a:extLst>
                    <a:ext uri="{9D8B030D-6E8A-4147-A177-3AD203B41FA5}">
                      <a16:colId xmlns:a16="http://schemas.microsoft.com/office/drawing/2014/main" val="20003"/>
                    </a:ext>
                  </a:extLst>
                </a:gridCol>
                <a:gridCol w="1598296">
                  <a:extLst>
                    <a:ext uri="{9D8B030D-6E8A-4147-A177-3AD203B41FA5}">
                      <a16:colId xmlns:a16="http://schemas.microsoft.com/office/drawing/2014/main" val="20004"/>
                    </a:ext>
                  </a:extLst>
                </a:gridCol>
              </a:tblGrid>
              <a:tr h="242047">
                <a:tc>
                  <a:txBody>
                    <a:bodyPr/>
                    <a:lstStyle/>
                    <a:p>
                      <a:pPr algn="l" fontAlgn="b"/>
                      <a:r>
                        <a:rPr lang="en-US" sz="1500" u="none" strike="noStrike" dirty="0">
                          <a:effectLst/>
                        </a:rPr>
                        <a:t>Time (Sec)</a:t>
                      </a:r>
                      <a:endParaRPr lang="en-US" sz="1500" b="0" i="0" u="none" strike="noStrike" dirty="0">
                        <a:solidFill>
                          <a:srgbClr val="000000"/>
                        </a:solidFill>
                        <a:effectLst/>
                        <a:latin typeface="Calibri"/>
                      </a:endParaRPr>
                    </a:p>
                  </a:txBody>
                  <a:tcPr marL="6370" marR="6370" marT="6370" marB="0" anchor="b"/>
                </a:tc>
                <a:tc>
                  <a:txBody>
                    <a:bodyPr/>
                    <a:lstStyle/>
                    <a:p>
                      <a:pPr algn="l" fontAlgn="b"/>
                      <a:r>
                        <a:rPr lang="en-US" sz="1500" u="none" strike="noStrike">
                          <a:effectLst/>
                        </a:rPr>
                        <a:t>Gen 1 Rotor Angle</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 1 Speed (Hz)</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 2 Rotor Angle</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Gen2 Speed (Hz)</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0"/>
                  </a:ext>
                </a:extLst>
              </a:tr>
              <a:tr h="242047">
                <a:tc>
                  <a:txBody>
                    <a:bodyPr/>
                    <a:lstStyle/>
                    <a:p>
                      <a:pPr algn="r" fontAlgn="b"/>
                      <a:r>
                        <a:rPr lang="en-US" sz="1500" u="none" strike="noStrike">
                          <a:effectLst/>
                        </a:rPr>
                        <a:t>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-12.0829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1"/>
                  </a:ext>
                </a:extLst>
              </a:tr>
              <a:tr h="242047">
                <a:tc>
                  <a:txBody>
                    <a:bodyPr/>
                    <a:lstStyle/>
                    <a:p>
                      <a:pPr algn="r" fontAlgn="b"/>
                      <a:r>
                        <a:rPr lang="en-US" sz="1500" u="none" strike="noStrike">
                          <a:effectLst/>
                        </a:rPr>
                        <a:t>0.02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24.6662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-12.4429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2"/>
                  </a:ext>
                </a:extLst>
              </a:tr>
              <a:tr h="242047">
                <a:tc>
                  <a:txBody>
                    <a:bodyPr/>
                    <a:lstStyle/>
                    <a:p>
                      <a:pPr algn="r" fontAlgn="b"/>
                      <a:r>
                        <a:rPr lang="en-US" sz="1500" u="none" strike="noStrike">
                          <a:effectLst/>
                        </a:rPr>
                        <a:t>0.04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26.8262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-13.5229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3"/>
                  </a:ext>
                </a:extLst>
              </a:tr>
              <a:tr h="242047">
                <a:tc>
                  <a:txBody>
                    <a:bodyPr/>
                    <a:lstStyle/>
                    <a:p>
                      <a:pPr algn="r" fontAlgn="b"/>
                      <a:r>
                        <a:rPr lang="en-US" sz="1500" u="none" strike="noStrike">
                          <a:effectLst/>
                        </a:rPr>
                        <a:t>0.06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30.4262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60.6</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dirty="0">
                          <a:effectLst/>
                        </a:rPr>
                        <a:t>-15.3175</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59.7008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4"/>
                  </a:ext>
                </a:extLst>
              </a:tr>
              <a:tr h="242047">
                <a:tc>
                  <a:txBody>
                    <a:bodyPr/>
                    <a:lstStyle/>
                    <a:p>
                      <a:pPr algn="r" fontAlgn="b"/>
                      <a:r>
                        <a:rPr lang="en-US" sz="1500" u="none" strike="noStrike">
                          <a:effectLst/>
                        </a:rPr>
                        <a:t>0.08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35.4662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-17.8321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59.6008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5"/>
                  </a:ext>
                </a:extLst>
              </a:tr>
              <a:tr h="242047">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41.9462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-21.0667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59.5008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6"/>
                  </a:ext>
                </a:extLst>
              </a:tr>
              <a:tr h="242047">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41.9462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-21.0667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59.5008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7"/>
                  </a:ext>
                </a:extLst>
              </a:tr>
              <a:tr h="242047">
                <a:tc>
                  <a:txBody>
                    <a:bodyPr/>
                    <a:lstStyle/>
                    <a:p>
                      <a:pPr algn="r" fontAlgn="b"/>
                      <a:r>
                        <a:rPr lang="en-US" sz="1500" u="none" strike="noStrike" dirty="0">
                          <a:effectLst/>
                        </a:rPr>
                        <a:t>0.12</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48.7754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60.8852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-24.4759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59.5581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8"/>
                  </a:ext>
                </a:extLst>
              </a:tr>
              <a:tr h="242047">
                <a:tc>
                  <a:txBody>
                    <a:bodyPr/>
                    <a:lstStyle/>
                    <a:p>
                      <a:pPr algn="r" fontAlgn="b"/>
                      <a:r>
                        <a:rPr lang="en-US" sz="1500" u="none" strike="noStrike">
                          <a:effectLst/>
                        </a:rPr>
                        <a:t>0.14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54.697</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60.7538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-27.4312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59.6239</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09"/>
                  </a:ext>
                </a:extLst>
              </a:tr>
              <a:tr h="242047">
                <a:tc>
                  <a:txBody>
                    <a:bodyPr/>
                    <a:lstStyle/>
                    <a:p>
                      <a:pPr algn="r" fontAlgn="b"/>
                      <a:r>
                        <a:rPr lang="en-US" sz="1500" u="none" strike="noStrike">
                          <a:effectLst/>
                        </a:rPr>
                        <a:t>0.16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59.6315</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60.6153</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-29.8931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59.6931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0"/>
                  </a:ext>
                </a:extLst>
              </a:tr>
              <a:tr h="242047">
                <a:tc>
                  <a:txBody>
                    <a:bodyPr/>
                    <a:lstStyle/>
                    <a:p>
                      <a:pPr algn="r" fontAlgn="b"/>
                      <a:r>
                        <a:rPr lang="en-US" sz="1500" u="none" strike="noStrike">
                          <a:effectLst/>
                        </a:rPr>
                        <a:t>0.18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63.558</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60.4763</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-31.8509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59.7626</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1"/>
                  </a:ext>
                </a:extLst>
              </a:tr>
              <a:tr h="242047">
                <a:tc>
                  <a:txBody>
                    <a:bodyPr/>
                    <a:lstStyle/>
                    <a:p>
                      <a:pPr algn="r" fontAlgn="b"/>
                      <a:r>
                        <a:rPr lang="en-US" sz="1500" u="none" strike="noStrike">
                          <a:effectLst/>
                        </a:rPr>
                        <a:t>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66.4888</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60.3399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-33.3109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59.8308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2"/>
                  </a:ext>
                </a:extLst>
              </a:tr>
              <a:tr h="242047">
                <a:tc>
                  <a:txBody>
                    <a:bodyPr/>
                    <a:lstStyle/>
                    <a:p>
                      <a:pPr algn="r" fontAlgn="b"/>
                      <a:r>
                        <a:rPr lang="en-US" sz="1500" u="none" strike="noStrike">
                          <a:effectLst/>
                        </a:rPr>
                        <a:t>0.22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68.4501</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60.2071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-34.286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59.8972</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3"/>
                  </a:ext>
                </a:extLst>
              </a:tr>
              <a:tr h="242047">
                <a:tc>
                  <a:txBody>
                    <a:bodyPr/>
                    <a:lstStyle/>
                    <a:p>
                      <a:pPr algn="r" fontAlgn="b"/>
                      <a:r>
                        <a:rPr lang="en-US" sz="1500" u="none" strike="noStrike">
                          <a:effectLst/>
                        </a:rPr>
                        <a:t>0.24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69.4669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60.077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-34.789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59.9623</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4"/>
                  </a:ext>
                </a:extLst>
              </a:tr>
              <a:tr h="242047">
                <a:tc>
                  <a:txBody>
                    <a:bodyPr/>
                    <a:lstStyle/>
                    <a:p>
                      <a:pPr algn="r" fontAlgn="b"/>
                      <a:r>
                        <a:rPr lang="en-US" sz="1500" u="none" strike="noStrike">
                          <a:effectLst/>
                        </a:rPr>
                        <a:t>0.26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69.5548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59.9481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-34.8275</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60.0267</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val="10015"/>
                  </a:ext>
                </a:extLst>
              </a:tr>
              <a:tr h="242047">
                <a:tc>
                  <a:txBody>
                    <a:bodyPr/>
                    <a:lstStyle/>
                    <a:p>
                      <a:pPr algn="r" fontAlgn="b"/>
                      <a:r>
                        <a:rPr lang="en-US" sz="1500" u="none" strike="noStrike">
                          <a:effectLst/>
                        </a:rPr>
                        <a:t>0.28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68.7151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59.8183</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-34.4022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60.0916</a:t>
                      </a:r>
                      <a:endParaRPr lang="en-US" sz="1500" b="0" i="0" u="none" strike="noStrike" dirty="0">
                        <a:solidFill>
                          <a:srgbClr val="000000"/>
                        </a:solidFill>
                        <a:effectLst/>
                        <a:latin typeface="Calibri"/>
                      </a:endParaRPr>
                    </a:p>
                  </a:txBody>
                  <a:tcPr marL="6370" marR="6370" marT="6370" marB="0" anchor="b"/>
                </a:tc>
                <a:extLst>
                  <a:ext uri="{0D108BD9-81ED-4DB2-BD59-A6C34878D82A}">
                    <a16:rowId xmlns:a16="http://schemas.microsoft.com/office/drawing/2014/main" val="10016"/>
                  </a:ext>
                </a:extLst>
              </a:tr>
            </a:tbl>
          </a:graphicData>
        </a:graphic>
      </p:graphicFrame>
      <p:sp>
        <p:nvSpPr>
          <p:cNvPr id="6" name="Slide Number Placeholder 1">
            <a:extLst>
              <a:ext uri="{FF2B5EF4-FFF2-40B4-BE49-F238E27FC236}">
                <a16:creationId xmlns:a16="http://schemas.microsoft.com/office/drawing/2014/main" id="{78525404-F4D2-28B0-C638-C9FDFFED942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39</a:t>
            </a:fld>
            <a:endParaRPr lang="en-US" altLang="en-US" sz="2000" dirty="0">
              <a:solidFill>
                <a:srgbClr val="1E0000"/>
              </a:solidFill>
            </a:endParaRPr>
          </a:p>
        </p:txBody>
      </p:sp>
    </p:spTree>
    <p:extLst>
      <p:ext uri="{BB962C8B-B14F-4D97-AF65-F5344CB8AC3E}">
        <p14:creationId xmlns:p14="http://schemas.microsoft.com/office/powerpoint/2010/main" val="1959022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Angle Reference</a:t>
            </a:r>
          </a:p>
        </p:txBody>
      </p:sp>
      <p:sp>
        <p:nvSpPr>
          <p:cNvPr id="3" name="Content Placeholder 2"/>
          <p:cNvSpPr>
            <a:spLocks noGrp="1"/>
          </p:cNvSpPr>
          <p:nvPr>
            <p:ph idx="1"/>
          </p:nvPr>
        </p:nvSpPr>
        <p:spPr>
          <a:xfrm>
            <a:off x="457200" y="1280160"/>
            <a:ext cx="11049000" cy="3733800"/>
          </a:xfrm>
        </p:spPr>
        <p:txBody>
          <a:bodyPr/>
          <a:lstStyle/>
          <a:p>
            <a:r>
              <a:rPr lang="en-US" dirty="0"/>
              <a:t>The initial angles are given by the angles from the power flow, which are based on the slack bus's angle</a:t>
            </a:r>
          </a:p>
          <a:p>
            <a:r>
              <a:rPr lang="en-US" dirty="0"/>
              <a:t>As presented the transient stability angles are with respect to a synchronous reference frame</a:t>
            </a:r>
          </a:p>
          <a:p>
            <a:pPr lvl="1"/>
            <a:r>
              <a:rPr lang="en-US" dirty="0"/>
              <a:t>Sometimes this is fine, such as for either shorter studies, or ones in which there is little speed variation</a:t>
            </a:r>
          </a:p>
          <a:p>
            <a:pPr lvl="1"/>
            <a:r>
              <a:rPr lang="en-US" dirty="0"/>
              <a:t>Oftentimes this is not best since the when the frequencies are not nominal, the angles shift from the reference frame</a:t>
            </a:r>
          </a:p>
          <a:p>
            <a:r>
              <a:rPr lang="en-US" dirty="0"/>
              <a:t>Other reference frames can be used, such as with respect to a particular generator's value, which mimics the power flow approach; the selected reference has no impact on the solution</a:t>
            </a:r>
          </a:p>
          <a:p>
            <a:endParaRPr lang="en-US" dirty="0"/>
          </a:p>
        </p:txBody>
      </p:sp>
      <p:sp>
        <p:nvSpPr>
          <p:cNvPr id="5" name="Slide Number Placeholder 1">
            <a:extLst>
              <a:ext uri="{FF2B5EF4-FFF2-40B4-BE49-F238E27FC236}">
                <a16:creationId xmlns:a16="http://schemas.microsoft.com/office/drawing/2014/main" id="{CD19C590-33A5-F2B9-2CFC-6DD260325F8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40</a:t>
            </a:fld>
            <a:endParaRPr lang="en-US" altLang="en-US" sz="2000" dirty="0">
              <a:solidFill>
                <a:srgbClr val="1E0000"/>
              </a:solidFill>
            </a:endParaRPr>
          </a:p>
        </p:txBody>
      </p:sp>
    </p:spTree>
    <p:extLst>
      <p:ext uri="{BB962C8B-B14F-4D97-AF65-F5344CB8AC3E}">
        <p14:creationId xmlns:p14="http://schemas.microsoft.com/office/powerpoint/2010/main" val="47815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err="1"/>
              <a:t>Subtransient</a:t>
            </a:r>
            <a:r>
              <a:rPr lang="en-US" dirty="0"/>
              <a:t> Models</a:t>
            </a:r>
          </a:p>
        </p:txBody>
      </p:sp>
      <p:sp>
        <p:nvSpPr>
          <p:cNvPr id="3" name="Content Placeholder 2"/>
          <p:cNvSpPr>
            <a:spLocks noGrp="1"/>
          </p:cNvSpPr>
          <p:nvPr>
            <p:ph idx="1"/>
          </p:nvPr>
        </p:nvSpPr>
        <p:spPr>
          <a:xfrm>
            <a:off x="457200" y="1280160"/>
            <a:ext cx="10744200" cy="3733800"/>
          </a:xfrm>
        </p:spPr>
        <p:txBody>
          <a:bodyPr/>
          <a:lstStyle/>
          <a:p>
            <a:r>
              <a:rPr lang="en-US" dirty="0"/>
              <a:t>The Norton current injection approach is what is commonly used with </a:t>
            </a:r>
            <a:r>
              <a:rPr lang="en-US" dirty="0" err="1"/>
              <a:t>subtransient</a:t>
            </a:r>
            <a:r>
              <a:rPr lang="en-US" dirty="0"/>
              <a:t> models in industry</a:t>
            </a:r>
          </a:p>
          <a:p>
            <a:r>
              <a:rPr lang="en-US" dirty="0"/>
              <a:t>If </a:t>
            </a:r>
            <a:r>
              <a:rPr lang="en-US" dirty="0" err="1"/>
              <a:t>subtransient</a:t>
            </a:r>
            <a:r>
              <a:rPr lang="en-US" dirty="0"/>
              <a:t> saliency is neglected (as is the case with GENROU and GENSAL in which </a:t>
            </a:r>
            <a:r>
              <a:rPr lang="en-US" dirty="0" err="1"/>
              <a:t>X"</a:t>
            </a:r>
            <a:r>
              <a:rPr lang="en-US" baseline="-25000" dirty="0" err="1"/>
              <a:t>d</a:t>
            </a:r>
            <a:r>
              <a:rPr lang="en-US" dirty="0"/>
              <a:t>=</a:t>
            </a:r>
            <a:r>
              <a:rPr lang="en-US" dirty="0" err="1"/>
              <a:t>X"</a:t>
            </a:r>
            <a:r>
              <a:rPr lang="en-US" baseline="-25000" dirty="0" err="1"/>
              <a:t>q</a:t>
            </a:r>
            <a:r>
              <a:rPr lang="en-US" dirty="0"/>
              <a:t>) then the current injection is </a:t>
            </a:r>
          </a:p>
          <a:p>
            <a:endParaRPr lang="en-US" dirty="0"/>
          </a:p>
          <a:p>
            <a:pPr marL="457200" lvl="1" indent="0">
              <a:buNone/>
            </a:pPr>
            <a:br>
              <a:rPr lang="en-US" dirty="0"/>
            </a:br>
            <a:endParaRPr lang="en-US" dirty="0"/>
          </a:p>
          <a:p>
            <a:pPr marL="457200" lvl="1" indent="0">
              <a:buNone/>
            </a:pPr>
            <a:endParaRPr lang="en-US" dirty="0"/>
          </a:p>
          <a:p>
            <a:pPr lvl="1"/>
            <a:r>
              <a:rPr lang="en-US" dirty="0" err="1"/>
              <a:t>Subtransient</a:t>
            </a:r>
            <a:r>
              <a:rPr lang="en-US" dirty="0"/>
              <a:t> saliency can be handled with this approach, but it is more involved (see </a:t>
            </a:r>
            <a:r>
              <a:rPr lang="en-US" dirty="0" err="1"/>
              <a:t>Arrillaga</a:t>
            </a:r>
            <a:r>
              <a:rPr lang="en-US" dirty="0"/>
              <a:t>, </a:t>
            </a:r>
            <a:r>
              <a:rPr lang="en-US" i="1" dirty="0"/>
              <a:t>Computer Analysis of Power Systems</a:t>
            </a:r>
            <a:r>
              <a:rPr lang="en-US" dirty="0"/>
              <a:t>, section 6.6.3)</a:t>
            </a:r>
          </a:p>
        </p:txBody>
      </p:sp>
      <p:graphicFrame>
        <p:nvGraphicFramePr>
          <p:cNvPr id="4" name="Object 3"/>
          <p:cNvGraphicFramePr>
            <a:graphicFrameLocks noChangeAspect="1"/>
          </p:cNvGraphicFramePr>
          <p:nvPr>
            <p:extLst>
              <p:ext uri="{D42A27DB-BD31-4B8C-83A1-F6EECF244321}">
                <p14:modId xmlns:p14="http://schemas.microsoft.com/office/powerpoint/2010/main" val="2364321772"/>
              </p:ext>
            </p:extLst>
          </p:nvPr>
        </p:nvGraphicFramePr>
        <p:xfrm>
          <a:off x="910465" y="3276600"/>
          <a:ext cx="6404735" cy="1298489"/>
        </p:xfrm>
        <a:graphic>
          <a:graphicData uri="http://schemas.openxmlformats.org/presentationml/2006/ole">
            <mc:AlternateContent xmlns:mc="http://schemas.openxmlformats.org/markup-compatibility/2006">
              <mc:Choice xmlns:v="urn:schemas-microsoft-com:vml" Requires="v">
                <p:oleObj name="Equation" r:id="rId2" imgW="2412720" imgH="495000" progId="Equation.DSMT4">
                  <p:embed/>
                </p:oleObj>
              </mc:Choice>
              <mc:Fallback>
                <p:oleObj name="Equation" r:id="rId2" imgW="2412720" imgH="495000" progId="Equation.DSMT4">
                  <p:embed/>
                  <p:pic>
                    <p:nvPicPr>
                      <p:cNvPr id="4" name="Object 3"/>
                      <p:cNvPicPr>
                        <a:picLocks noChangeAspect="1" noChangeArrowheads="1"/>
                      </p:cNvPicPr>
                      <p:nvPr/>
                    </p:nvPicPr>
                    <p:blipFill>
                      <a:blip r:embed="rId3"/>
                      <a:srcRect/>
                      <a:stretch>
                        <a:fillRect/>
                      </a:stretch>
                    </p:blipFill>
                    <p:spPr bwMode="auto">
                      <a:xfrm>
                        <a:off x="910465" y="3276600"/>
                        <a:ext cx="6404735" cy="1298489"/>
                      </a:xfrm>
                      <a:prstGeom prst="rect">
                        <a:avLst/>
                      </a:prstGeom>
                      <a:noFill/>
                      <a:ln>
                        <a:noFill/>
                      </a:ln>
                    </p:spPr>
                  </p:pic>
                </p:oleObj>
              </mc:Fallback>
            </mc:AlternateContent>
          </a:graphicData>
        </a:graphic>
      </p:graphicFrame>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21" t="6668" r="-1321" b="13326"/>
          <a:stretch/>
        </p:blipFill>
        <p:spPr>
          <a:xfrm>
            <a:off x="7620000" y="3195758"/>
            <a:ext cx="2908964" cy="1528641"/>
          </a:xfrm>
          <a:prstGeom prst="rect">
            <a:avLst/>
          </a:prstGeom>
        </p:spPr>
      </p:pic>
      <p:sp>
        <p:nvSpPr>
          <p:cNvPr id="7" name="Slide Number Placeholder 1">
            <a:extLst>
              <a:ext uri="{FF2B5EF4-FFF2-40B4-BE49-F238E27FC236}">
                <a16:creationId xmlns:a16="http://schemas.microsoft.com/office/drawing/2014/main" id="{CE5BF814-73DD-D411-2632-7EC2752FD63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41</a:t>
            </a:fld>
            <a:endParaRPr lang="en-US" altLang="en-US" sz="2000" dirty="0">
              <a:solidFill>
                <a:srgbClr val="1E0000"/>
              </a:solidFill>
            </a:endParaRPr>
          </a:p>
        </p:txBody>
      </p:sp>
    </p:spTree>
    <p:extLst>
      <p:ext uri="{BB962C8B-B14F-4D97-AF65-F5344CB8AC3E}">
        <p14:creationId xmlns:p14="http://schemas.microsoft.com/office/powerpoint/2010/main" val="1901129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err="1"/>
              <a:t>Subtransient</a:t>
            </a:r>
            <a:r>
              <a:rPr lang="en-US" dirty="0"/>
              <a:t> Models</a:t>
            </a:r>
          </a:p>
        </p:txBody>
      </p:sp>
      <p:sp>
        <p:nvSpPr>
          <p:cNvPr id="3" name="Content Placeholder 2"/>
          <p:cNvSpPr>
            <a:spLocks noGrp="1"/>
          </p:cNvSpPr>
          <p:nvPr>
            <p:ph idx="1"/>
          </p:nvPr>
        </p:nvSpPr>
        <p:spPr>
          <a:xfrm>
            <a:off x="457200" y="1280160"/>
            <a:ext cx="10439400" cy="3733800"/>
          </a:xfrm>
        </p:spPr>
        <p:txBody>
          <a:bodyPr/>
          <a:lstStyle/>
          <a:p>
            <a:r>
              <a:rPr lang="en-US" dirty="0"/>
              <a:t>Note, the values here are on the </a:t>
            </a:r>
            <a:r>
              <a:rPr lang="en-US" dirty="0" err="1"/>
              <a:t>dq</a:t>
            </a:r>
            <a:r>
              <a:rPr lang="en-US" dirty="0"/>
              <a:t> reference frame</a:t>
            </a:r>
          </a:p>
          <a:p>
            <a:r>
              <a:rPr lang="en-US" dirty="0"/>
              <a:t>We can now extend the approach introduced for the classical machine model to </a:t>
            </a:r>
            <a:r>
              <a:rPr lang="en-US" dirty="0" err="1"/>
              <a:t>subtransient</a:t>
            </a:r>
            <a:r>
              <a:rPr lang="en-US" dirty="0"/>
              <a:t> models</a:t>
            </a:r>
          </a:p>
          <a:p>
            <a:r>
              <a:rPr lang="en-US" dirty="0"/>
              <a:t>Initialization is as before, which gives the </a:t>
            </a:r>
            <a:r>
              <a:rPr lang="en-US" dirty="0">
                <a:latin typeface="Symbol" panose="05050102010706020507" pitchFamily="18" charset="2"/>
              </a:rPr>
              <a:t>d</a:t>
            </a:r>
            <a:r>
              <a:rPr lang="en-US" dirty="0"/>
              <a:t>'s and other state values</a:t>
            </a:r>
          </a:p>
          <a:p>
            <a:r>
              <a:rPr lang="en-US" dirty="0"/>
              <a:t>Each time step is as before, except we use the </a:t>
            </a:r>
            <a:r>
              <a:rPr lang="en-US" dirty="0">
                <a:latin typeface="Symbol" panose="05050102010706020507" pitchFamily="18" charset="2"/>
              </a:rPr>
              <a:t>d</a:t>
            </a:r>
            <a:r>
              <a:rPr lang="en-US" dirty="0"/>
              <a:t>'s for each generator to transfer values between the network reference frame and each machine's </a:t>
            </a:r>
            <a:r>
              <a:rPr lang="en-US" dirty="0" err="1"/>
              <a:t>dq</a:t>
            </a:r>
            <a:r>
              <a:rPr lang="en-US" dirty="0"/>
              <a:t> reference frame</a:t>
            </a:r>
          </a:p>
          <a:p>
            <a:pPr lvl="1"/>
            <a:r>
              <a:rPr lang="en-US" dirty="0"/>
              <a:t>The currents provide the coupling</a:t>
            </a:r>
          </a:p>
          <a:p>
            <a:endParaRPr lang="en-US" dirty="0"/>
          </a:p>
        </p:txBody>
      </p:sp>
      <p:sp>
        <p:nvSpPr>
          <p:cNvPr id="5" name="Slide Number Placeholder 1">
            <a:extLst>
              <a:ext uri="{FF2B5EF4-FFF2-40B4-BE49-F238E27FC236}">
                <a16:creationId xmlns:a16="http://schemas.microsoft.com/office/drawing/2014/main" id="{659C7EDC-80C9-05B8-0BFC-8FE893481DA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42</a:t>
            </a:fld>
            <a:endParaRPr lang="en-US" altLang="en-US" sz="2000" dirty="0">
              <a:solidFill>
                <a:srgbClr val="1E0000"/>
              </a:solidFill>
            </a:endParaRPr>
          </a:p>
        </p:txBody>
      </p:sp>
    </p:spTree>
    <p:extLst>
      <p:ext uri="{BB962C8B-B14F-4D97-AF65-F5344CB8AC3E}">
        <p14:creationId xmlns:p14="http://schemas.microsoft.com/office/powerpoint/2010/main" val="4256848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734800" cy="1066800"/>
          </a:xfrm>
        </p:spPr>
        <p:txBody>
          <a:bodyPr/>
          <a:lstStyle/>
          <a:p>
            <a:pPr algn="l"/>
            <a:r>
              <a:rPr lang="en-US" dirty="0"/>
              <a:t>Two Bus Example with Two GENROU Models</a:t>
            </a:r>
          </a:p>
        </p:txBody>
      </p:sp>
      <p:sp>
        <p:nvSpPr>
          <p:cNvPr id="3" name="Content Placeholder 2"/>
          <p:cNvSpPr>
            <a:spLocks noGrp="1"/>
          </p:cNvSpPr>
          <p:nvPr>
            <p:ph idx="1"/>
          </p:nvPr>
        </p:nvSpPr>
        <p:spPr>
          <a:xfrm>
            <a:off x="457200" y="1280160"/>
            <a:ext cx="10591800" cy="3733800"/>
          </a:xfrm>
        </p:spPr>
        <p:txBody>
          <a:bodyPr/>
          <a:lstStyle/>
          <a:p>
            <a:r>
              <a:rPr lang="en-US" dirty="0"/>
              <a:t>Use the same system as before, except with we'll model both generators using GENROUs</a:t>
            </a:r>
          </a:p>
          <a:p>
            <a:pPr lvl="1"/>
            <a:r>
              <a:rPr lang="en-US" dirty="0"/>
              <a:t>For simplicity we'll make both generators identical except set H</a:t>
            </a:r>
            <a:r>
              <a:rPr lang="en-US" baseline="-25000" dirty="0"/>
              <a:t>1</a:t>
            </a:r>
            <a:r>
              <a:rPr lang="en-US" dirty="0"/>
              <a:t>=3, H</a:t>
            </a:r>
            <a:r>
              <a:rPr lang="en-US" baseline="-25000" dirty="0"/>
              <a:t>2</a:t>
            </a:r>
            <a:r>
              <a:rPr lang="en-US" dirty="0"/>
              <a:t>=6; other values are X</a:t>
            </a:r>
            <a:r>
              <a:rPr lang="en-US" baseline="-25000" dirty="0"/>
              <a:t>d</a:t>
            </a:r>
            <a:r>
              <a:rPr lang="en-US" dirty="0"/>
              <a:t>=2.1, X</a:t>
            </a:r>
            <a:r>
              <a:rPr lang="en-US" baseline="-25000" dirty="0"/>
              <a:t>q</a:t>
            </a:r>
            <a:r>
              <a:rPr lang="en-US" dirty="0"/>
              <a:t>=0.5, </a:t>
            </a:r>
            <a:r>
              <a:rPr lang="en-US" dirty="0" err="1"/>
              <a:t>X'</a:t>
            </a:r>
            <a:r>
              <a:rPr lang="en-US" baseline="-25000" dirty="0" err="1"/>
              <a:t>d</a:t>
            </a:r>
            <a:r>
              <a:rPr lang="en-US" dirty="0"/>
              <a:t>=0.2, </a:t>
            </a:r>
            <a:r>
              <a:rPr lang="en-US" dirty="0" err="1"/>
              <a:t>X'</a:t>
            </a:r>
            <a:r>
              <a:rPr lang="en-US" baseline="-25000" dirty="0" err="1"/>
              <a:t>q</a:t>
            </a:r>
            <a:r>
              <a:rPr lang="en-US" dirty="0"/>
              <a:t>=0.5, </a:t>
            </a:r>
            <a:r>
              <a:rPr lang="en-US" dirty="0" err="1"/>
              <a:t>X"</a:t>
            </a:r>
            <a:r>
              <a:rPr lang="en-US" baseline="-25000" dirty="0" err="1"/>
              <a:t>q</a:t>
            </a:r>
            <a:r>
              <a:rPr lang="en-US" dirty="0"/>
              <a:t>=</a:t>
            </a:r>
            <a:r>
              <a:rPr lang="en-US" dirty="0" err="1"/>
              <a:t>X"</a:t>
            </a:r>
            <a:r>
              <a:rPr lang="en-US" baseline="-25000" dirty="0" err="1"/>
              <a:t>d</a:t>
            </a:r>
            <a:r>
              <a:rPr lang="en-US" dirty="0"/>
              <a:t>=0.18, X</a:t>
            </a:r>
            <a:r>
              <a:rPr lang="en-US" baseline="-25000" dirty="0"/>
              <a:t>l</a:t>
            </a:r>
            <a:r>
              <a:rPr lang="en-US" dirty="0"/>
              <a:t>=0.15, </a:t>
            </a:r>
            <a:r>
              <a:rPr lang="en-US" dirty="0" err="1"/>
              <a:t>T'</a:t>
            </a:r>
            <a:r>
              <a:rPr lang="en-US" baseline="-25000" dirty="0" err="1"/>
              <a:t>do</a:t>
            </a:r>
            <a:r>
              <a:rPr lang="en-US" dirty="0"/>
              <a:t> = 7.0, </a:t>
            </a:r>
            <a:r>
              <a:rPr lang="en-US" dirty="0" err="1"/>
              <a:t>T'</a:t>
            </a:r>
            <a:r>
              <a:rPr lang="en-US" baseline="-25000" dirty="0" err="1"/>
              <a:t>qo</a:t>
            </a:r>
            <a:r>
              <a:rPr lang="en-US" dirty="0"/>
              <a:t>=0.75, </a:t>
            </a:r>
            <a:r>
              <a:rPr lang="en-US" dirty="0" err="1"/>
              <a:t>T"</a:t>
            </a:r>
            <a:r>
              <a:rPr lang="en-US" baseline="-25000" dirty="0" err="1"/>
              <a:t>do</a:t>
            </a:r>
            <a:r>
              <a:rPr lang="en-US" dirty="0"/>
              <a:t>=0.035, </a:t>
            </a:r>
            <a:r>
              <a:rPr lang="en-US" dirty="0" err="1"/>
              <a:t>T"</a:t>
            </a:r>
            <a:r>
              <a:rPr lang="en-US" baseline="-25000" dirty="0" err="1"/>
              <a:t>qo</a:t>
            </a:r>
            <a:r>
              <a:rPr lang="en-US" dirty="0"/>
              <a:t>=0.05; no saturation</a:t>
            </a:r>
          </a:p>
          <a:p>
            <a:pPr lvl="1"/>
            <a:r>
              <a:rPr lang="en-US" dirty="0"/>
              <a:t>With no saturation the value of the </a:t>
            </a:r>
            <a:r>
              <a:rPr lang="en-US" dirty="0">
                <a:latin typeface="Symbol" panose="05050102010706020507" pitchFamily="18" charset="2"/>
              </a:rPr>
              <a:t>d</a:t>
            </a:r>
            <a:r>
              <a:rPr lang="en-US" dirty="0"/>
              <a:t>'s are determined (as per the earlier lectures) by solving</a:t>
            </a:r>
          </a:p>
          <a:p>
            <a:pPr marL="457200" lvl="1" indent="0">
              <a:buNone/>
            </a:pPr>
            <a:endParaRPr lang="en-US" dirty="0"/>
          </a:p>
          <a:p>
            <a:pPr marL="457200" lvl="1" indent="0">
              <a:buNone/>
            </a:pPr>
            <a:endParaRPr lang="en-US" dirty="0"/>
          </a:p>
          <a:p>
            <a:pPr lvl="1"/>
            <a:r>
              <a:rPr lang="en-US" dirty="0"/>
              <a:t>Hence for generator 1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16566208"/>
              </p:ext>
            </p:extLst>
          </p:nvPr>
        </p:nvGraphicFramePr>
        <p:xfrm>
          <a:off x="1295400" y="4267200"/>
          <a:ext cx="3276600" cy="571500"/>
        </p:xfrm>
        <a:graphic>
          <a:graphicData uri="http://schemas.openxmlformats.org/presentationml/2006/ole">
            <mc:AlternateContent xmlns:mc="http://schemas.openxmlformats.org/markup-compatibility/2006">
              <mc:Choice xmlns:v="urn:schemas-microsoft-com:vml" Requires="v">
                <p:oleObj name="Equation" r:id="rId2" imgW="1612900" imgH="279400" progId="Equation.DSMT4">
                  <p:embed/>
                </p:oleObj>
              </mc:Choice>
              <mc:Fallback>
                <p:oleObj name="Equation" r:id="rId2" imgW="1612900" imgH="2794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67200"/>
                        <a:ext cx="3276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65268347"/>
              </p:ext>
            </p:extLst>
          </p:nvPr>
        </p:nvGraphicFramePr>
        <p:xfrm>
          <a:off x="1219200" y="5638800"/>
          <a:ext cx="8153400" cy="520700"/>
        </p:xfrm>
        <a:graphic>
          <a:graphicData uri="http://schemas.openxmlformats.org/presentationml/2006/ole">
            <mc:AlternateContent xmlns:mc="http://schemas.openxmlformats.org/markup-compatibility/2006">
              <mc:Choice xmlns:v="urn:schemas-microsoft-com:vml" Requires="v">
                <p:oleObj name="Equation" r:id="rId4" imgW="4012920" imgH="253800" progId="Equation.DSMT4">
                  <p:embed/>
                </p:oleObj>
              </mc:Choice>
              <mc:Fallback>
                <p:oleObj name="Equation" r:id="rId4" imgW="4012920" imgH="2538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638800"/>
                        <a:ext cx="8153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1">
            <a:extLst>
              <a:ext uri="{FF2B5EF4-FFF2-40B4-BE49-F238E27FC236}">
                <a16:creationId xmlns:a16="http://schemas.microsoft.com/office/drawing/2014/main" id="{730A4C6D-5D07-97D4-22DF-C31D23BF830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43</a:t>
            </a:fld>
            <a:endParaRPr lang="en-US" altLang="en-US" sz="2000" dirty="0">
              <a:solidFill>
                <a:srgbClr val="1E0000"/>
              </a:solidFill>
            </a:endParaRPr>
          </a:p>
        </p:txBody>
      </p:sp>
    </p:spTree>
    <p:extLst>
      <p:ext uri="{BB962C8B-B14F-4D97-AF65-F5344CB8AC3E}">
        <p14:creationId xmlns:p14="http://schemas.microsoft.com/office/powerpoint/2010/main" val="48532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GENROU Block Diagram</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071" t="16652" r="25744" b="3667"/>
          <a:stretch/>
        </p:blipFill>
        <p:spPr bwMode="auto">
          <a:xfrm>
            <a:off x="457200" y="1219199"/>
            <a:ext cx="5791200" cy="5536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67200" y="1371600"/>
            <a:ext cx="473206" cy="400110"/>
          </a:xfrm>
          <a:prstGeom prst="rect">
            <a:avLst/>
          </a:prstGeom>
          <a:solidFill>
            <a:srgbClr val="FFD4D4"/>
          </a:solidFill>
        </p:spPr>
        <p:txBody>
          <a:bodyPr wrap="square" rtlCol="0">
            <a:spAutoFit/>
          </a:bodyPr>
          <a:lstStyle/>
          <a:p>
            <a:r>
              <a:rPr lang="en-US" sz="2000" dirty="0" err="1">
                <a:solidFill>
                  <a:srgbClr val="1E0000"/>
                </a:solidFill>
              </a:rPr>
              <a:t>E'</a:t>
            </a:r>
            <a:r>
              <a:rPr lang="en-US" sz="2000" baseline="-25000" dirty="0" err="1">
                <a:solidFill>
                  <a:srgbClr val="1E0000"/>
                </a:solidFill>
              </a:rPr>
              <a:t>q</a:t>
            </a:r>
            <a:endParaRPr lang="en-US" sz="2000" baseline="-25000" dirty="0">
              <a:solidFill>
                <a:srgbClr val="1E0000"/>
              </a:solidFill>
            </a:endParaRPr>
          </a:p>
        </p:txBody>
      </p:sp>
      <p:sp>
        <p:nvSpPr>
          <p:cNvPr id="6" name="TextBox 5"/>
          <p:cNvSpPr txBox="1"/>
          <p:nvPr/>
        </p:nvSpPr>
        <p:spPr>
          <a:xfrm>
            <a:off x="3701511" y="6172200"/>
            <a:ext cx="473206" cy="400110"/>
          </a:xfrm>
          <a:prstGeom prst="rect">
            <a:avLst/>
          </a:prstGeom>
          <a:solidFill>
            <a:srgbClr val="FFD4D4"/>
          </a:solidFill>
        </p:spPr>
        <p:txBody>
          <a:bodyPr wrap="square" rtlCol="0">
            <a:spAutoFit/>
          </a:bodyPr>
          <a:lstStyle/>
          <a:p>
            <a:r>
              <a:rPr lang="en-US" sz="2000" dirty="0" err="1">
                <a:solidFill>
                  <a:srgbClr val="1E0000"/>
                </a:solidFill>
              </a:rPr>
              <a:t>E'</a:t>
            </a:r>
            <a:r>
              <a:rPr lang="en-US" sz="2000" baseline="-25000" dirty="0" err="1">
                <a:solidFill>
                  <a:srgbClr val="1E0000"/>
                </a:solidFill>
              </a:rPr>
              <a:t>d</a:t>
            </a:r>
            <a:endParaRPr lang="en-US" sz="2000" baseline="-25000" dirty="0">
              <a:solidFill>
                <a:srgbClr val="1E0000"/>
              </a:solidFill>
            </a:endParaRPr>
          </a:p>
        </p:txBody>
      </p:sp>
      <p:sp>
        <p:nvSpPr>
          <p:cNvPr id="3" name="Slide Number Placeholder 1">
            <a:extLst>
              <a:ext uri="{FF2B5EF4-FFF2-40B4-BE49-F238E27FC236}">
                <a16:creationId xmlns:a16="http://schemas.microsoft.com/office/drawing/2014/main" id="{E45993C6-22FE-7AA9-4073-7C4D478D831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44</a:t>
            </a:fld>
            <a:endParaRPr lang="en-US" altLang="en-US" sz="2000" dirty="0">
              <a:solidFill>
                <a:srgbClr val="1E0000"/>
              </a:solidFill>
            </a:endParaRPr>
          </a:p>
        </p:txBody>
      </p:sp>
    </p:spTree>
    <p:extLst>
      <p:ext uri="{BB962C8B-B14F-4D97-AF65-F5344CB8AC3E}">
        <p14:creationId xmlns:p14="http://schemas.microsoft.com/office/powerpoint/2010/main" val="2685907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Two Bus Example with Two GENROU Models</a:t>
            </a:r>
          </a:p>
        </p:txBody>
      </p:sp>
      <p:sp>
        <p:nvSpPr>
          <p:cNvPr id="3" name="Content Placeholder 2"/>
          <p:cNvSpPr>
            <a:spLocks noGrp="1"/>
          </p:cNvSpPr>
          <p:nvPr>
            <p:ph idx="1"/>
          </p:nvPr>
        </p:nvSpPr>
        <p:spPr>
          <a:xfrm>
            <a:off x="457200" y="1280160"/>
            <a:ext cx="11399520" cy="3733800"/>
          </a:xfrm>
        </p:spPr>
        <p:txBody>
          <a:bodyPr/>
          <a:lstStyle/>
          <a:p>
            <a:r>
              <a:rPr lang="en-US" dirty="0"/>
              <a:t>Using the early approach the initial state vector is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7790676"/>
              </p:ext>
            </p:extLst>
          </p:nvPr>
        </p:nvGraphicFramePr>
        <p:xfrm>
          <a:off x="658812" y="1828800"/>
          <a:ext cx="2808288" cy="4672013"/>
        </p:xfrm>
        <a:graphic>
          <a:graphicData uri="http://schemas.openxmlformats.org/presentationml/2006/ole">
            <mc:AlternateContent xmlns:mc="http://schemas.openxmlformats.org/markup-compatibility/2006">
              <mc:Choice xmlns:v="urn:schemas-microsoft-com:vml" Requires="v">
                <p:oleObj name="Equation" r:id="rId2" imgW="1663560" imgH="2768400" progId="Equation.DSMT4">
                  <p:embed/>
                </p:oleObj>
              </mc:Choice>
              <mc:Fallback>
                <p:oleObj name="Equation" r:id="rId2" imgW="1663560" imgH="276840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 y="1828800"/>
                        <a:ext cx="2808288"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962400" y="1874580"/>
            <a:ext cx="5562600" cy="830997"/>
          </a:xfrm>
          <a:prstGeom prst="rect">
            <a:avLst/>
          </a:prstGeom>
          <a:solidFill>
            <a:schemeClr val="accent3">
              <a:lumMod val="95000"/>
            </a:schemeClr>
          </a:solidFill>
        </p:spPr>
        <p:txBody>
          <a:bodyPr wrap="square" rtlCol="0">
            <a:spAutoFit/>
          </a:bodyPr>
          <a:lstStyle/>
          <a:p>
            <a:r>
              <a:rPr lang="en-US" sz="2400" dirty="0">
                <a:solidFill>
                  <a:srgbClr val="1E0000"/>
                </a:solidFill>
              </a:rPr>
              <a:t>Note that this is a salient pole machine with </a:t>
            </a:r>
            <a:r>
              <a:rPr lang="en-US" sz="2400" dirty="0" err="1">
                <a:solidFill>
                  <a:srgbClr val="1E0000"/>
                </a:solidFill>
              </a:rPr>
              <a:t>X'</a:t>
            </a:r>
            <a:r>
              <a:rPr lang="en-US" sz="2400" baseline="-25000" dirty="0" err="1">
                <a:solidFill>
                  <a:srgbClr val="1E0000"/>
                </a:solidFill>
              </a:rPr>
              <a:t>q</a:t>
            </a:r>
            <a:r>
              <a:rPr lang="en-US" sz="2400" dirty="0">
                <a:solidFill>
                  <a:srgbClr val="1E0000"/>
                </a:solidFill>
              </a:rPr>
              <a:t>=</a:t>
            </a:r>
            <a:r>
              <a:rPr lang="en-US" sz="2400" dirty="0" err="1">
                <a:solidFill>
                  <a:srgbClr val="1E0000"/>
                </a:solidFill>
              </a:rPr>
              <a:t>X</a:t>
            </a:r>
            <a:r>
              <a:rPr lang="en-US" sz="2400" baseline="-25000" dirty="0" err="1">
                <a:solidFill>
                  <a:srgbClr val="1E0000"/>
                </a:solidFill>
              </a:rPr>
              <a:t>q</a:t>
            </a:r>
            <a:r>
              <a:rPr lang="en-US" sz="2400" dirty="0">
                <a:solidFill>
                  <a:srgbClr val="1E0000"/>
                </a:solidFill>
              </a:rPr>
              <a:t>; hence </a:t>
            </a:r>
            <a:r>
              <a:rPr lang="en-US" sz="2400" dirty="0" err="1">
                <a:solidFill>
                  <a:srgbClr val="1E0000"/>
                </a:solidFill>
              </a:rPr>
              <a:t>E'</a:t>
            </a:r>
            <a:r>
              <a:rPr lang="en-US" sz="2400" baseline="-25000" dirty="0" err="1">
                <a:solidFill>
                  <a:srgbClr val="1E0000"/>
                </a:solidFill>
              </a:rPr>
              <a:t>d</a:t>
            </a:r>
            <a:r>
              <a:rPr lang="en-US" sz="2400" dirty="0">
                <a:solidFill>
                  <a:srgbClr val="1E0000"/>
                </a:solidFill>
              </a:rPr>
              <a:t> will always be zero </a:t>
            </a:r>
          </a:p>
        </p:txBody>
      </p:sp>
      <p:sp>
        <p:nvSpPr>
          <p:cNvPr id="7" name="TextBox 6"/>
          <p:cNvSpPr txBox="1"/>
          <p:nvPr/>
        </p:nvSpPr>
        <p:spPr>
          <a:xfrm>
            <a:off x="3967922" y="2978787"/>
            <a:ext cx="6623878" cy="830997"/>
          </a:xfrm>
          <a:prstGeom prst="rect">
            <a:avLst/>
          </a:prstGeom>
          <a:solidFill>
            <a:schemeClr val="accent3">
              <a:lumMod val="95000"/>
            </a:schemeClr>
          </a:solidFill>
        </p:spPr>
        <p:txBody>
          <a:bodyPr wrap="square" rtlCol="0">
            <a:spAutoFit/>
          </a:bodyPr>
          <a:lstStyle/>
          <a:p>
            <a:r>
              <a:rPr lang="en-US" sz="2400" dirty="0">
                <a:solidFill>
                  <a:srgbClr val="1E0000"/>
                </a:solidFill>
              </a:rPr>
              <a:t>The initial currents in the </a:t>
            </a:r>
            <a:r>
              <a:rPr lang="en-US" sz="2400" dirty="0" err="1">
                <a:solidFill>
                  <a:srgbClr val="1E0000"/>
                </a:solidFill>
              </a:rPr>
              <a:t>dq</a:t>
            </a:r>
            <a:r>
              <a:rPr lang="en-US" sz="2400" dirty="0">
                <a:solidFill>
                  <a:srgbClr val="1E0000"/>
                </a:solidFill>
              </a:rPr>
              <a:t> reference frame are I</a:t>
            </a:r>
            <a:r>
              <a:rPr lang="en-US" sz="2400" baseline="-25000" dirty="0">
                <a:solidFill>
                  <a:srgbClr val="1E0000"/>
                </a:solidFill>
              </a:rPr>
              <a:t>d1</a:t>
            </a:r>
            <a:r>
              <a:rPr lang="en-US" sz="2400" dirty="0">
                <a:solidFill>
                  <a:srgbClr val="1E0000"/>
                </a:solidFill>
              </a:rPr>
              <a:t>=0.7872, I</a:t>
            </a:r>
            <a:r>
              <a:rPr lang="en-US" sz="2400" baseline="-25000" dirty="0">
                <a:solidFill>
                  <a:srgbClr val="1E0000"/>
                </a:solidFill>
              </a:rPr>
              <a:t>q1</a:t>
            </a:r>
            <a:r>
              <a:rPr lang="en-US" sz="2400" dirty="0">
                <a:solidFill>
                  <a:srgbClr val="1E0000"/>
                </a:solidFill>
              </a:rPr>
              <a:t>=0.6988, I</a:t>
            </a:r>
            <a:r>
              <a:rPr lang="en-US" sz="2400" baseline="-25000" dirty="0">
                <a:solidFill>
                  <a:srgbClr val="1E0000"/>
                </a:solidFill>
              </a:rPr>
              <a:t>d2</a:t>
            </a:r>
            <a:r>
              <a:rPr lang="en-US" sz="2400" dirty="0">
                <a:solidFill>
                  <a:srgbClr val="1E0000"/>
                </a:solidFill>
              </a:rPr>
              <a:t>=0.2314, I</a:t>
            </a:r>
            <a:r>
              <a:rPr lang="en-US" sz="2400" baseline="-25000" dirty="0">
                <a:solidFill>
                  <a:srgbClr val="1E0000"/>
                </a:solidFill>
              </a:rPr>
              <a:t>q2</a:t>
            </a:r>
            <a:r>
              <a:rPr lang="en-US" sz="2400" dirty="0">
                <a:solidFill>
                  <a:srgbClr val="1E0000"/>
                </a:solidFill>
              </a:rPr>
              <a:t>=-1.0269</a:t>
            </a:r>
          </a:p>
        </p:txBody>
      </p:sp>
      <p:sp>
        <p:nvSpPr>
          <p:cNvPr id="8" name="TextBox 7"/>
          <p:cNvSpPr txBox="1"/>
          <p:nvPr/>
        </p:nvSpPr>
        <p:spPr>
          <a:xfrm>
            <a:off x="3969026" y="4164806"/>
            <a:ext cx="4007828" cy="830997"/>
          </a:xfrm>
          <a:prstGeom prst="rect">
            <a:avLst/>
          </a:prstGeom>
          <a:solidFill>
            <a:schemeClr val="accent3">
              <a:lumMod val="95000"/>
            </a:schemeClr>
          </a:solidFill>
        </p:spPr>
        <p:txBody>
          <a:bodyPr wrap="square" rtlCol="0">
            <a:spAutoFit/>
          </a:bodyPr>
          <a:lstStyle/>
          <a:p>
            <a:r>
              <a:rPr lang="en-US" sz="2400" dirty="0">
                <a:solidFill>
                  <a:srgbClr val="1E0000"/>
                </a:solidFill>
              </a:rPr>
              <a:t>Initial values of </a:t>
            </a:r>
            <a:r>
              <a:rPr lang="en-US" sz="2400" dirty="0">
                <a:solidFill>
                  <a:srgbClr val="1E0000"/>
                </a:solidFill>
                <a:sym typeface="Symbol"/>
              </a:rPr>
              <a:t>"</a:t>
            </a:r>
            <a:r>
              <a:rPr lang="en-US" sz="2400" baseline="-25000" dirty="0">
                <a:solidFill>
                  <a:srgbClr val="1E0000"/>
                </a:solidFill>
                <a:sym typeface="Symbol"/>
              </a:rPr>
              <a:t>q1</a:t>
            </a:r>
            <a:r>
              <a:rPr lang="en-US" sz="2400" dirty="0">
                <a:solidFill>
                  <a:srgbClr val="1E0000"/>
                </a:solidFill>
                <a:sym typeface="Symbol"/>
              </a:rPr>
              <a:t>= -0.2236,</a:t>
            </a:r>
            <a:br>
              <a:rPr lang="en-US" sz="2400" dirty="0">
                <a:solidFill>
                  <a:srgbClr val="1E0000"/>
                </a:solidFill>
                <a:sym typeface="Symbol"/>
              </a:rPr>
            </a:br>
            <a:r>
              <a:rPr lang="en-US" sz="2400" dirty="0">
                <a:solidFill>
                  <a:srgbClr val="1E0000"/>
                </a:solidFill>
                <a:sym typeface="Symbol"/>
              </a:rPr>
              <a:t>and "</a:t>
            </a:r>
            <a:r>
              <a:rPr lang="en-US" sz="2400" baseline="-25000" dirty="0">
                <a:solidFill>
                  <a:srgbClr val="1E0000"/>
                </a:solidFill>
                <a:sym typeface="Symbol"/>
              </a:rPr>
              <a:t>d1</a:t>
            </a:r>
            <a:r>
              <a:rPr lang="en-US" sz="2400" dirty="0">
                <a:solidFill>
                  <a:srgbClr val="1E0000"/>
                </a:solidFill>
                <a:sym typeface="Symbol"/>
              </a:rPr>
              <a:t> = 1.179</a:t>
            </a:r>
            <a:endParaRPr lang="en-US" sz="2400" dirty="0">
              <a:solidFill>
                <a:srgbClr val="1E0000"/>
              </a:solidFill>
              <a:latin typeface="Symbol" panose="05050102010706020507" pitchFamily="18" charset="2"/>
            </a:endParaRPr>
          </a:p>
        </p:txBody>
      </p:sp>
      <p:sp>
        <p:nvSpPr>
          <p:cNvPr id="4" name="Slide Number Placeholder 1">
            <a:extLst>
              <a:ext uri="{FF2B5EF4-FFF2-40B4-BE49-F238E27FC236}">
                <a16:creationId xmlns:a16="http://schemas.microsoft.com/office/drawing/2014/main" id="{2125FB95-DEA3-23B2-6536-8104ADECD7B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45</a:t>
            </a:fld>
            <a:endParaRPr lang="en-US" altLang="en-US" sz="2000" dirty="0">
              <a:solidFill>
                <a:srgbClr val="1E0000"/>
              </a:solidFill>
            </a:endParaRPr>
          </a:p>
        </p:txBody>
      </p:sp>
    </p:spTree>
    <p:extLst>
      <p:ext uri="{BB962C8B-B14F-4D97-AF65-F5344CB8AC3E}">
        <p14:creationId xmlns:p14="http://schemas.microsoft.com/office/powerpoint/2010/main" val="1235355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PowerWorld GENROU Initial States</a:t>
            </a:r>
          </a:p>
        </p:txBody>
      </p:sp>
      <p:pic>
        <p:nvPicPr>
          <p:cNvPr id="4" name="Picture 3"/>
          <p:cNvPicPr>
            <a:picLocks noChangeAspect="1"/>
          </p:cNvPicPr>
          <p:nvPr/>
        </p:nvPicPr>
        <p:blipFill rotWithShape="1">
          <a:blip r:embed="rId2"/>
          <a:srcRect l="-2" t="3" r="49656" b="51665"/>
          <a:stretch/>
        </p:blipFill>
        <p:spPr>
          <a:xfrm>
            <a:off x="457200" y="1280160"/>
            <a:ext cx="8686800" cy="5038344"/>
          </a:xfrm>
          <a:prstGeom prst="rect">
            <a:avLst/>
          </a:prstGeom>
        </p:spPr>
      </p:pic>
      <p:sp>
        <p:nvSpPr>
          <p:cNvPr id="3" name="Slide Number Placeholder 1">
            <a:extLst>
              <a:ext uri="{FF2B5EF4-FFF2-40B4-BE49-F238E27FC236}">
                <a16:creationId xmlns:a16="http://schemas.microsoft.com/office/drawing/2014/main" id="{A7AA7B13-4C50-E4E6-5E0E-DA5FE830AFE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46</a:t>
            </a:fld>
            <a:endParaRPr lang="en-US" altLang="en-US" sz="2000" dirty="0">
              <a:solidFill>
                <a:srgbClr val="1E0000"/>
              </a:solidFill>
            </a:endParaRPr>
          </a:p>
        </p:txBody>
      </p:sp>
    </p:spTree>
    <p:extLst>
      <p:ext uri="{BB962C8B-B14F-4D97-AF65-F5344CB8AC3E}">
        <p14:creationId xmlns:p14="http://schemas.microsoft.com/office/powerpoint/2010/main" val="1538129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Solving with Euler's</a:t>
            </a:r>
          </a:p>
        </p:txBody>
      </p:sp>
      <p:sp>
        <p:nvSpPr>
          <p:cNvPr id="3" name="Content Placeholder 2"/>
          <p:cNvSpPr>
            <a:spLocks noGrp="1"/>
          </p:cNvSpPr>
          <p:nvPr>
            <p:ph idx="1"/>
          </p:nvPr>
        </p:nvSpPr>
        <p:spPr>
          <a:xfrm>
            <a:off x="457200" y="1280160"/>
            <a:ext cx="10668000" cy="2834640"/>
          </a:xfrm>
        </p:spPr>
        <p:txBody>
          <a:bodyPr/>
          <a:lstStyle/>
          <a:p>
            <a:r>
              <a:rPr lang="en-US" dirty="0"/>
              <a:t>We'll again solve with Euler's, except with </a:t>
            </a:r>
            <a:r>
              <a:rPr lang="en-US" dirty="0">
                <a:latin typeface="Symbol" panose="05050102010706020507" pitchFamily="18" charset="2"/>
              </a:rPr>
              <a:t>D</a:t>
            </a:r>
            <a:r>
              <a:rPr lang="en-US" dirty="0"/>
              <a:t>t set now to 0.01 seconds (because now we have a </a:t>
            </a:r>
            <a:r>
              <a:rPr lang="en-US" dirty="0" err="1"/>
              <a:t>subtransient</a:t>
            </a:r>
            <a:r>
              <a:rPr lang="en-US" dirty="0"/>
              <a:t> model with faster dynamics)</a:t>
            </a:r>
          </a:p>
          <a:p>
            <a:pPr lvl="1"/>
            <a:r>
              <a:rPr lang="en-US" dirty="0"/>
              <a:t>We'll also clear the fault at t=0.05 seconds</a:t>
            </a:r>
          </a:p>
          <a:p>
            <a:r>
              <a:rPr lang="en-US" dirty="0"/>
              <a:t>For the more accurate </a:t>
            </a:r>
            <a:r>
              <a:rPr lang="en-US" dirty="0" err="1"/>
              <a:t>subtransient</a:t>
            </a:r>
            <a:r>
              <a:rPr lang="en-US" dirty="0"/>
              <a:t> models the swing equation is written in terms of the torques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53518444"/>
              </p:ext>
            </p:extLst>
          </p:nvPr>
        </p:nvGraphicFramePr>
        <p:xfrm>
          <a:off x="990600" y="3810000"/>
          <a:ext cx="5873750" cy="2409825"/>
        </p:xfrm>
        <a:graphic>
          <a:graphicData uri="http://schemas.openxmlformats.org/presentationml/2006/ole">
            <mc:AlternateContent xmlns:mc="http://schemas.openxmlformats.org/markup-compatibility/2006">
              <mc:Choice xmlns:v="urn:schemas-microsoft-com:vml" Requires="v">
                <p:oleObj name="Equation" r:id="rId2" imgW="2692080" imgH="1104840" progId="Equation.DSMT4">
                  <p:embed/>
                </p:oleObj>
              </mc:Choice>
              <mc:Fallback>
                <p:oleObj name="Equation" r:id="rId2" imgW="2692080" imgH="1104840" progId="Equation.DSMT4">
                  <p:embed/>
                  <p:pic>
                    <p:nvPicPr>
                      <p:cNvPr id="4" name="Object 3"/>
                      <p:cNvPicPr>
                        <a:picLocks noChangeAspect="1" noChangeArrowheads="1"/>
                      </p:cNvPicPr>
                      <p:nvPr/>
                    </p:nvPicPr>
                    <p:blipFill>
                      <a:blip r:embed="rId3"/>
                      <a:srcRect/>
                      <a:stretch>
                        <a:fillRect/>
                      </a:stretch>
                    </p:blipFill>
                    <p:spPr bwMode="auto">
                      <a:xfrm>
                        <a:off x="990600" y="3810000"/>
                        <a:ext cx="58737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7315200" y="3886200"/>
            <a:ext cx="4038600" cy="830997"/>
          </a:xfrm>
          <a:prstGeom prst="rect">
            <a:avLst/>
          </a:prstGeom>
          <a:solidFill>
            <a:schemeClr val="accent3">
              <a:lumMod val="95000"/>
            </a:schemeClr>
          </a:solidFill>
        </p:spPr>
        <p:txBody>
          <a:bodyPr wrap="square" rtlCol="0">
            <a:spAutoFit/>
          </a:bodyPr>
          <a:lstStyle/>
          <a:p>
            <a:r>
              <a:rPr lang="en-US" sz="2400" dirty="0">
                <a:solidFill>
                  <a:srgbClr val="1E0000"/>
                </a:solidFill>
              </a:rPr>
              <a:t>Other equations are solved </a:t>
            </a:r>
            <a:br>
              <a:rPr lang="en-US" sz="2400" dirty="0">
                <a:solidFill>
                  <a:srgbClr val="1E0000"/>
                </a:solidFill>
              </a:rPr>
            </a:br>
            <a:r>
              <a:rPr lang="en-US" sz="2400" dirty="0">
                <a:solidFill>
                  <a:srgbClr val="1E0000"/>
                </a:solidFill>
              </a:rPr>
              <a:t>based upon the block diagram</a:t>
            </a:r>
          </a:p>
        </p:txBody>
      </p:sp>
      <p:sp>
        <p:nvSpPr>
          <p:cNvPr id="7" name="Slide Number Placeholder 1">
            <a:extLst>
              <a:ext uri="{FF2B5EF4-FFF2-40B4-BE49-F238E27FC236}">
                <a16:creationId xmlns:a16="http://schemas.microsoft.com/office/drawing/2014/main" id="{993E036A-677B-3D2C-92B0-97ABDA77B0B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47</a:t>
            </a:fld>
            <a:endParaRPr lang="en-US" altLang="en-US" sz="2000" dirty="0">
              <a:solidFill>
                <a:srgbClr val="1E0000"/>
              </a:solidFill>
            </a:endParaRPr>
          </a:p>
        </p:txBody>
      </p:sp>
    </p:spTree>
    <p:extLst>
      <p:ext uri="{BB962C8B-B14F-4D97-AF65-F5344CB8AC3E}">
        <p14:creationId xmlns:p14="http://schemas.microsoft.com/office/powerpoint/2010/main" val="1439047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Norton Equivalent Current Injections</a:t>
            </a:r>
          </a:p>
        </p:txBody>
      </p:sp>
      <p:sp>
        <p:nvSpPr>
          <p:cNvPr id="3" name="Content Placeholder 2"/>
          <p:cNvSpPr>
            <a:spLocks noGrp="1"/>
          </p:cNvSpPr>
          <p:nvPr>
            <p:ph idx="1"/>
          </p:nvPr>
        </p:nvSpPr>
        <p:spPr>
          <a:xfrm>
            <a:off x="457200" y="1280160"/>
            <a:ext cx="10058400" cy="929640"/>
          </a:xfrm>
        </p:spPr>
        <p:txBody>
          <a:bodyPr/>
          <a:lstStyle/>
          <a:p>
            <a:r>
              <a:rPr lang="en-US" dirty="0"/>
              <a:t>The initial Norton equivalent current injections on the </a:t>
            </a:r>
            <a:r>
              <a:rPr lang="en-US" dirty="0" err="1"/>
              <a:t>dq</a:t>
            </a:r>
            <a:r>
              <a:rPr lang="en-US" dirty="0"/>
              <a:t> base for each machine are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20237527"/>
              </p:ext>
            </p:extLst>
          </p:nvPr>
        </p:nvGraphicFramePr>
        <p:xfrm>
          <a:off x="838200" y="2209800"/>
          <a:ext cx="7885113" cy="3243262"/>
        </p:xfrm>
        <a:graphic>
          <a:graphicData uri="http://schemas.openxmlformats.org/presentationml/2006/ole">
            <mc:AlternateContent xmlns:mc="http://schemas.openxmlformats.org/markup-compatibility/2006">
              <mc:Choice xmlns:v="urn:schemas-microsoft-com:vml" Requires="v">
                <p:oleObj name="Equation" r:id="rId2" imgW="3568680" imgH="1485720" progId="Equation.DSMT4">
                  <p:embed/>
                </p:oleObj>
              </mc:Choice>
              <mc:Fallback>
                <p:oleObj name="Equation" r:id="rId2" imgW="3568680" imgH="148572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7885113"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6019800" y="3581400"/>
            <a:ext cx="4495800" cy="1569660"/>
          </a:xfrm>
          <a:prstGeom prst="rect">
            <a:avLst/>
          </a:prstGeom>
          <a:solidFill>
            <a:schemeClr val="accent3">
              <a:lumMod val="95000"/>
            </a:schemeClr>
          </a:solidFill>
        </p:spPr>
        <p:txBody>
          <a:bodyPr wrap="square" rtlCol="0">
            <a:spAutoFit/>
          </a:bodyPr>
          <a:lstStyle/>
          <a:p>
            <a:r>
              <a:rPr lang="en-US" sz="2400" dirty="0">
                <a:solidFill>
                  <a:srgbClr val="1E0000"/>
                </a:solidFill>
              </a:rPr>
              <a:t>Recall the </a:t>
            </a:r>
            <a:r>
              <a:rPr lang="en-US" sz="2400" dirty="0" err="1">
                <a:solidFill>
                  <a:srgbClr val="1E0000"/>
                </a:solidFill>
              </a:rPr>
              <a:t>dq</a:t>
            </a:r>
            <a:r>
              <a:rPr lang="en-US" sz="2400" dirty="0">
                <a:solidFill>
                  <a:srgbClr val="1E0000"/>
                </a:solidFill>
              </a:rPr>
              <a:t> values are on the machine’s reference frame and</a:t>
            </a:r>
            <a:br>
              <a:rPr lang="en-US" sz="2400" dirty="0">
                <a:solidFill>
                  <a:srgbClr val="1E0000"/>
                </a:solidFill>
              </a:rPr>
            </a:br>
            <a:r>
              <a:rPr lang="en-US" sz="2400" dirty="0">
                <a:solidFill>
                  <a:srgbClr val="1E0000"/>
                </a:solidFill>
              </a:rPr>
              <a:t>the DQ values are on the system reference frame</a:t>
            </a:r>
          </a:p>
        </p:txBody>
      </p:sp>
      <p:sp>
        <p:nvSpPr>
          <p:cNvPr id="7" name="Slide Number Placeholder 1">
            <a:extLst>
              <a:ext uri="{FF2B5EF4-FFF2-40B4-BE49-F238E27FC236}">
                <a16:creationId xmlns:a16="http://schemas.microsoft.com/office/drawing/2014/main" id="{2E1336E3-F06B-5BD2-39D7-E4A4E2AAD3F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48</a:t>
            </a:fld>
            <a:endParaRPr lang="en-US" altLang="en-US" sz="2000" dirty="0">
              <a:solidFill>
                <a:srgbClr val="1E0000"/>
              </a:solidFill>
            </a:endParaRPr>
          </a:p>
        </p:txBody>
      </p:sp>
    </p:spTree>
    <p:extLst>
      <p:ext uri="{BB962C8B-B14F-4D97-AF65-F5344CB8AC3E}">
        <p14:creationId xmlns:p14="http://schemas.microsoft.com/office/powerpoint/2010/main" val="241583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Classical Swing Equation</a:t>
            </a:r>
          </a:p>
        </p:txBody>
      </p:sp>
      <p:sp>
        <p:nvSpPr>
          <p:cNvPr id="3" name="Content Placeholder 2"/>
          <p:cNvSpPr>
            <a:spLocks noGrp="1"/>
          </p:cNvSpPr>
          <p:nvPr>
            <p:ph idx="1"/>
          </p:nvPr>
        </p:nvSpPr>
        <p:spPr>
          <a:xfrm>
            <a:off x="457200" y="1280160"/>
            <a:ext cx="8535987" cy="1691640"/>
          </a:xfrm>
        </p:spPr>
        <p:txBody>
          <a:bodyPr/>
          <a:lstStyle/>
          <a:p>
            <a:r>
              <a:rPr lang="en-US" dirty="0"/>
              <a:t>Often in an introductory coverage of transient stability with the classical model the assumption is </a:t>
            </a:r>
            <a:r>
              <a:rPr lang="en-US" dirty="0">
                <a:latin typeface="Symbol" panose="05050102010706020507" pitchFamily="18" charset="2"/>
              </a:rPr>
              <a:t>w</a:t>
            </a:r>
            <a:r>
              <a:rPr lang="en-US" dirty="0"/>
              <a:t> </a:t>
            </a:r>
            <a:r>
              <a:rPr lang="en-US" dirty="0">
                <a:sym typeface="Symbol"/>
              </a:rPr>
              <a:t></a:t>
            </a:r>
            <a:r>
              <a:rPr lang="en-US" dirty="0">
                <a:latin typeface="Symbol" panose="05050102010706020507" pitchFamily="18" charset="2"/>
              </a:rPr>
              <a:t> </a:t>
            </a:r>
            <a:r>
              <a:rPr lang="en-US" dirty="0" err="1">
                <a:latin typeface="Symbol" panose="05050102010706020507" pitchFamily="18" charset="2"/>
                <a:sym typeface="Symbol"/>
              </a:rPr>
              <a:t>w</a:t>
            </a:r>
            <a:r>
              <a:rPr lang="en-US" baseline="-25000" dirty="0" err="1">
                <a:sym typeface="Symbol"/>
              </a:rPr>
              <a:t>s</a:t>
            </a:r>
            <a:r>
              <a:rPr lang="en-US" dirty="0"/>
              <a:t> so the swing equation for the classical model is given as</a:t>
            </a:r>
            <a:br>
              <a:rPr lang="en-US" dirty="0"/>
            </a:br>
            <a:br>
              <a:rPr lang="en-US" dirty="0"/>
            </a:br>
            <a:br>
              <a:rPr lang="en-US" dirty="0"/>
            </a:br>
            <a:br>
              <a:rPr lang="en-US" dirty="0"/>
            </a:br>
            <a:br>
              <a:rPr lang="en-US" dirty="0"/>
            </a:br>
            <a:br>
              <a:rPr lang="en-US" dirty="0"/>
            </a:br>
            <a:endParaRPr lang="en-US" dirty="0"/>
          </a:p>
          <a:p>
            <a:r>
              <a:rPr lang="en-US" dirty="0"/>
              <a:t>We'll use this simplification for our initial example </a:t>
            </a:r>
          </a:p>
        </p:txBody>
      </p:sp>
      <p:graphicFrame>
        <p:nvGraphicFramePr>
          <p:cNvPr id="5" name="Object 4"/>
          <p:cNvGraphicFramePr>
            <a:graphicFrameLocks noChangeAspect="1"/>
          </p:cNvGraphicFramePr>
          <p:nvPr>
            <p:extLst>
              <p:ext uri="{D42A27DB-BD31-4B8C-83A1-F6EECF244321}">
                <p14:modId xmlns:p14="http://schemas.microsoft.com/office/powerpoint/2010/main" val="4162957346"/>
              </p:ext>
            </p:extLst>
          </p:nvPr>
        </p:nvGraphicFramePr>
        <p:xfrm>
          <a:off x="1066800" y="2590800"/>
          <a:ext cx="4459287" cy="2465388"/>
        </p:xfrm>
        <a:graphic>
          <a:graphicData uri="http://schemas.openxmlformats.org/presentationml/2006/ole">
            <mc:AlternateContent xmlns:mc="http://schemas.openxmlformats.org/markup-compatibility/2006">
              <mc:Choice xmlns:v="urn:schemas-microsoft-com:vml" Requires="v">
                <p:oleObj name="Equation" r:id="rId2" imgW="2044440" imgH="1130040" progId="Equation.DSMT4">
                  <p:embed/>
                </p:oleObj>
              </mc:Choice>
              <mc:Fallback>
                <p:oleObj name="Equation" r:id="rId2" imgW="2044440" imgH="1130040" progId="Equation.DSMT4">
                  <p:embed/>
                  <p:pic>
                    <p:nvPicPr>
                      <p:cNvPr id="5" name="Object 4"/>
                      <p:cNvPicPr>
                        <a:picLocks noChangeAspect="1" noChangeArrowheads="1"/>
                      </p:cNvPicPr>
                      <p:nvPr/>
                    </p:nvPicPr>
                    <p:blipFill>
                      <a:blip r:embed="rId3"/>
                      <a:srcRect/>
                      <a:stretch>
                        <a:fillRect/>
                      </a:stretch>
                    </p:blipFill>
                    <p:spPr bwMode="auto">
                      <a:xfrm>
                        <a:off x="1066800" y="2590800"/>
                        <a:ext cx="4459287"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5968425"/>
            <a:ext cx="10134600" cy="584775"/>
          </a:xfrm>
          <a:prstGeom prst="rect">
            <a:avLst/>
          </a:prstGeom>
          <a:noFill/>
        </p:spPr>
        <p:txBody>
          <a:bodyPr wrap="square" rtlCol="0">
            <a:spAutoFit/>
          </a:bodyPr>
          <a:lstStyle/>
          <a:p>
            <a:r>
              <a:rPr lang="en-US" sz="1600" dirty="0">
                <a:solidFill>
                  <a:srgbClr val="1E0000"/>
                </a:solidFill>
              </a:rPr>
              <a:t>As an example of this initial approach see Anderson and Fouad, </a:t>
            </a:r>
            <a:r>
              <a:rPr lang="en-US" sz="1600" i="1" dirty="0">
                <a:solidFill>
                  <a:srgbClr val="1E0000"/>
                </a:solidFill>
              </a:rPr>
              <a:t>Power System Control and Stability</a:t>
            </a:r>
            <a:r>
              <a:rPr lang="en-US" sz="1600" dirty="0">
                <a:solidFill>
                  <a:srgbClr val="1E0000"/>
                </a:solidFill>
              </a:rPr>
              <a:t>, 2</a:t>
            </a:r>
            <a:r>
              <a:rPr lang="en-US" sz="1600" baseline="30000" dirty="0">
                <a:solidFill>
                  <a:srgbClr val="1E0000"/>
                </a:solidFill>
              </a:rPr>
              <a:t>nd</a:t>
            </a:r>
            <a:r>
              <a:rPr lang="en-US" sz="1600" dirty="0">
                <a:solidFill>
                  <a:srgbClr val="1E0000"/>
                </a:solidFill>
              </a:rPr>
              <a:t> Edition,  Chapter 2 (with a newer version third edition of this book now available adding Vijay Vittal and Jim McCalley as authors).  </a:t>
            </a:r>
          </a:p>
        </p:txBody>
      </p:sp>
      <p:sp>
        <p:nvSpPr>
          <p:cNvPr id="4" name="Slide Number Placeholder 1">
            <a:extLst>
              <a:ext uri="{FF2B5EF4-FFF2-40B4-BE49-F238E27FC236}">
                <a16:creationId xmlns:a16="http://schemas.microsoft.com/office/drawing/2014/main" id="{61B66EF7-3BD3-1D21-62A1-8B34A0A9D27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a:t>
            </a:fld>
            <a:endParaRPr lang="en-US" altLang="en-US" sz="2000" dirty="0">
              <a:solidFill>
                <a:srgbClr val="1E0000"/>
              </a:solidFill>
            </a:endParaRPr>
          </a:p>
        </p:txBody>
      </p:sp>
    </p:spTree>
    <p:extLst>
      <p:ext uri="{BB962C8B-B14F-4D97-AF65-F5344CB8AC3E}">
        <p14:creationId xmlns:p14="http://schemas.microsoft.com/office/powerpoint/2010/main" val="1515919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Moving between DQ and </a:t>
            </a:r>
            <a:r>
              <a:rPr lang="en-US" dirty="0" err="1"/>
              <a:t>dq</a:t>
            </a:r>
            <a:endParaRPr lang="en-US" dirty="0"/>
          </a:p>
        </p:txBody>
      </p:sp>
      <p:sp>
        <p:nvSpPr>
          <p:cNvPr id="3" name="Content Placeholder 2"/>
          <p:cNvSpPr>
            <a:spLocks noGrp="1"/>
          </p:cNvSpPr>
          <p:nvPr>
            <p:ph idx="1"/>
          </p:nvPr>
        </p:nvSpPr>
        <p:spPr>
          <a:xfrm>
            <a:off x="457200" y="1280160"/>
            <a:ext cx="11399520" cy="3733800"/>
          </a:xfrm>
        </p:spPr>
        <p:txBody>
          <a:bodyPr/>
          <a:lstStyle/>
          <a:p>
            <a:r>
              <a:rPr lang="en-US" dirty="0"/>
              <a:t>Recall</a:t>
            </a:r>
          </a:p>
          <a:p>
            <a:endParaRPr lang="en-US" dirty="0"/>
          </a:p>
          <a:p>
            <a:endParaRPr lang="en-US" dirty="0"/>
          </a:p>
          <a:p>
            <a:endParaRPr lang="en-US" dirty="0"/>
          </a:p>
          <a:p>
            <a:r>
              <a:rPr lang="en-US" dirty="0"/>
              <a:t>And</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98120751"/>
              </p:ext>
            </p:extLst>
          </p:nvPr>
        </p:nvGraphicFramePr>
        <p:xfrm>
          <a:off x="1221215" y="1905000"/>
          <a:ext cx="3856038" cy="1028700"/>
        </p:xfrm>
        <a:graphic>
          <a:graphicData uri="http://schemas.openxmlformats.org/presentationml/2006/ole">
            <mc:AlternateContent xmlns:mc="http://schemas.openxmlformats.org/markup-compatibility/2006">
              <mc:Choice xmlns:v="urn:schemas-microsoft-com:vml" Requires="v">
                <p:oleObj name="Equation" r:id="rId2" imgW="1828800" imgH="482400" progId="Equation.DSMT4">
                  <p:embed/>
                </p:oleObj>
              </mc:Choice>
              <mc:Fallback>
                <p:oleObj name="Equation" r:id="rId2" imgW="1828800" imgH="4824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215" y="1905000"/>
                        <a:ext cx="38560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29545303"/>
              </p:ext>
            </p:extLst>
          </p:nvPr>
        </p:nvGraphicFramePr>
        <p:xfrm>
          <a:off x="1143000" y="3973112"/>
          <a:ext cx="3856038" cy="1028700"/>
        </p:xfrm>
        <a:graphic>
          <a:graphicData uri="http://schemas.openxmlformats.org/presentationml/2006/ole">
            <mc:AlternateContent xmlns:mc="http://schemas.openxmlformats.org/markup-compatibility/2006">
              <mc:Choice xmlns:v="urn:schemas-microsoft-com:vml" Requires="v">
                <p:oleObj name="Equation" r:id="rId4" imgW="1828800" imgH="482400" progId="Equation.DSMT4">
                  <p:embed/>
                </p:oleObj>
              </mc:Choice>
              <mc:Fallback>
                <p:oleObj name="Equation" r:id="rId4" imgW="1828800" imgH="4824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973112"/>
                        <a:ext cx="38560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810346" y="2431498"/>
            <a:ext cx="3856038" cy="1200329"/>
          </a:xfrm>
          <a:prstGeom prst="rect">
            <a:avLst/>
          </a:prstGeom>
          <a:solidFill>
            <a:schemeClr val="accent3">
              <a:lumMod val="95000"/>
            </a:schemeClr>
          </a:solidFill>
        </p:spPr>
        <p:txBody>
          <a:bodyPr wrap="square" rtlCol="0">
            <a:spAutoFit/>
          </a:bodyPr>
          <a:lstStyle/>
          <a:p>
            <a:r>
              <a:rPr lang="en-US" sz="2400" dirty="0">
                <a:solidFill>
                  <a:srgbClr val="1E0000"/>
                </a:solidFill>
              </a:rPr>
              <a:t>The currents provide the key coupling between the </a:t>
            </a:r>
            <a:br>
              <a:rPr lang="en-US" sz="2400" dirty="0">
                <a:solidFill>
                  <a:srgbClr val="1E0000"/>
                </a:solidFill>
              </a:rPr>
            </a:br>
            <a:r>
              <a:rPr lang="en-US" sz="2400" dirty="0">
                <a:solidFill>
                  <a:srgbClr val="1E0000"/>
                </a:solidFill>
              </a:rPr>
              <a:t>two reference frames</a:t>
            </a:r>
          </a:p>
        </p:txBody>
      </p:sp>
      <p:sp>
        <p:nvSpPr>
          <p:cNvPr id="8" name="Slide Number Placeholder 1">
            <a:extLst>
              <a:ext uri="{FF2B5EF4-FFF2-40B4-BE49-F238E27FC236}">
                <a16:creationId xmlns:a16="http://schemas.microsoft.com/office/drawing/2014/main" id="{40EBFDF1-4B73-CF21-703B-279001129F9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49</a:t>
            </a:fld>
            <a:endParaRPr lang="en-US" altLang="en-US" sz="2000" dirty="0">
              <a:solidFill>
                <a:srgbClr val="1E0000"/>
              </a:solidFill>
            </a:endParaRPr>
          </a:p>
        </p:txBody>
      </p:sp>
    </p:spTree>
    <p:extLst>
      <p:ext uri="{BB962C8B-B14F-4D97-AF65-F5344CB8AC3E}">
        <p14:creationId xmlns:p14="http://schemas.microsoft.com/office/powerpoint/2010/main" val="554285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Bus Admittance Matrix</a:t>
            </a:r>
          </a:p>
        </p:txBody>
      </p:sp>
      <p:sp>
        <p:nvSpPr>
          <p:cNvPr id="3" name="Content Placeholder 2"/>
          <p:cNvSpPr>
            <a:spLocks noGrp="1"/>
          </p:cNvSpPr>
          <p:nvPr>
            <p:ph idx="1"/>
          </p:nvPr>
        </p:nvSpPr>
        <p:spPr>
          <a:xfrm>
            <a:off x="457200" y="1280160"/>
            <a:ext cx="11277600" cy="1615440"/>
          </a:xfrm>
        </p:spPr>
        <p:txBody>
          <a:bodyPr/>
          <a:lstStyle/>
          <a:p>
            <a:r>
              <a:rPr lang="en-US" dirty="0"/>
              <a:t>The bus admittance matrix is as from before for the classical models, except the diagonal elements are augmented using</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70192073"/>
              </p:ext>
            </p:extLst>
          </p:nvPr>
        </p:nvGraphicFramePr>
        <p:xfrm>
          <a:off x="1066800" y="2407478"/>
          <a:ext cx="2286000" cy="1039813"/>
        </p:xfrm>
        <a:graphic>
          <a:graphicData uri="http://schemas.openxmlformats.org/presentationml/2006/ole">
            <mc:AlternateContent xmlns:mc="http://schemas.openxmlformats.org/markup-compatibility/2006">
              <mc:Choice xmlns:v="urn:schemas-microsoft-com:vml" Requires="v">
                <p:oleObj name="Equation" r:id="rId2" imgW="977760" imgH="444240" progId="Equation.DSMT4">
                  <p:embed/>
                </p:oleObj>
              </mc:Choice>
              <mc:Fallback>
                <p:oleObj name="Equation" r:id="rId2" imgW="977760" imgH="44424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07478"/>
                        <a:ext cx="22860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08182044"/>
              </p:ext>
            </p:extLst>
          </p:nvPr>
        </p:nvGraphicFramePr>
        <p:xfrm>
          <a:off x="1066800" y="3733800"/>
          <a:ext cx="5672138" cy="1557338"/>
        </p:xfrm>
        <a:graphic>
          <a:graphicData uri="http://schemas.openxmlformats.org/presentationml/2006/ole">
            <mc:AlternateContent xmlns:mc="http://schemas.openxmlformats.org/markup-compatibility/2006">
              <mc:Choice xmlns:v="urn:schemas-microsoft-com:vml" Requires="v">
                <p:oleObj name="Equation" r:id="rId4" imgW="3238200" imgH="888840" progId="Equation.DSMT4">
                  <p:embed/>
                </p:oleObj>
              </mc:Choice>
              <mc:Fallback>
                <p:oleObj name="Equation" r:id="rId4" imgW="3238200" imgH="88884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733800"/>
                        <a:ext cx="56721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1">
            <a:extLst>
              <a:ext uri="{FF2B5EF4-FFF2-40B4-BE49-F238E27FC236}">
                <a16:creationId xmlns:a16="http://schemas.microsoft.com/office/drawing/2014/main" id="{5884E770-7704-AF5C-9C6C-5D27A207C8B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50</a:t>
            </a:fld>
            <a:endParaRPr lang="en-US" altLang="en-US" sz="2000" dirty="0">
              <a:solidFill>
                <a:srgbClr val="1E0000"/>
              </a:solidFill>
            </a:endParaRPr>
          </a:p>
        </p:txBody>
      </p:sp>
    </p:spTree>
    <p:extLst>
      <p:ext uri="{BB962C8B-B14F-4D97-AF65-F5344CB8AC3E}">
        <p14:creationId xmlns:p14="http://schemas.microsoft.com/office/powerpoint/2010/main" val="3960901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Algebraic Solution Verification</a:t>
            </a:r>
          </a:p>
        </p:txBody>
      </p:sp>
      <p:sp>
        <p:nvSpPr>
          <p:cNvPr id="3" name="Content Placeholder 2"/>
          <p:cNvSpPr>
            <a:spLocks noGrp="1"/>
          </p:cNvSpPr>
          <p:nvPr>
            <p:ph idx="1"/>
          </p:nvPr>
        </p:nvSpPr>
        <p:spPr>
          <a:xfrm>
            <a:off x="457200" y="1280160"/>
            <a:ext cx="9753600" cy="1082040"/>
          </a:xfrm>
        </p:spPr>
        <p:txBody>
          <a:bodyPr/>
          <a:lstStyle/>
          <a:p>
            <a:r>
              <a:rPr lang="en-US" dirty="0"/>
              <a:t>To check the values solve (in the network reference frame)</a:t>
            </a:r>
          </a:p>
        </p:txBody>
      </p:sp>
      <p:graphicFrame>
        <p:nvGraphicFramePr>
          <p:cNvPr id="4" name="Object 3"/>
          <p:cNvGraphicFramePr>
            <a:graphicFrameLocks noChangeAspect="1"/>
          </p:cNvGraphicFramePr>
          <p:nvPr>
            <p:extLst>
              <p:ext uri="{D42A27DB-BD31-4B8C-83A1-F6EECF244321}">
                <p14:modId xmlns:p14="http://schemas.microsoft.com/office/powerpoint/2010/main" val="3020539118"/>
              </p:ext>
            </p:extLst>
          </p:nvPr>
        </p:nvGraphicFramePr>
        <p:xfrm>
          <a:off x="838200" y="1828800"/>
          <a:ext cx="6623050" cy="2244725"/>
        </p:xfrm>
        <a:graphic>
          <a:graphicData uri="http://schemas.openxmlformats.org/presentationml/2006/ole">
            <mc:AlternateContent xmlns:mc="http://schemas.openxmlformats.org/markup-compatibility/2006">
              <mc:Choice xmlns:v="urn:schemas-microsoft-com:vml" Requires="v">
                <p:oleObj name="Equation" r:id="rId2" imgW="2920680" imgH="990360" progId="Equation.DSMT4">
                  <p:embed/>
                </p:oleObj>
              </mc:Choice>
              <mc:Fallback>
                <p:oleObj name="Equation" r:id="rId2" imgW="2920680" imgH="99036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66230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1">
            <a:extLst>
              <a:ext uri="{FF2B5EF4-FFF2-40B4-BE49-F238E27FC236}">
                <a16:creationId xmlns:a16="http://schemas.microsoft.com/office/drawing/2014/main" id="{3D05C629-A0F3-AE98-377D-5A08102E3323}"/>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51</a:t>
            </a:fld>
            <a:endParaRPr lang="en-US" altLang="en-US" sz="2000" dirty="0">
              <a:solidFill>
                <a:srgbClr val="1E0000"/>
              </a:solidFill>
            </a:endParaRPr>
          </a:p>
        </p:txBody>
      </p:sp>
    </p:spTree>
    <p:extLst>
      <p:ext uri="{BB962C8B-B14F-4D97-AF65-F5344CB8AC3E}">
        <p14:creationId xmlns:p14="http://schemas.microsoft.com/office/powerpoint/2010/main" val="607749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Results</a:t>
            </a:r>
          </a:p>
        </p:txBody>
      </p:sp>
      <p:sp>
        <p:nvSpPr>
          <p:cNvPr id="3" name="Content Placeholder 2"/>
          <p:cNvSpPr>
            <a:spLocks noGrp="1"/>
          </p:cNvSpPr>
          <p:nvPr>
            <p:ph idx="1"/>
          </p:nvPr>
        </p:nvSpPr>
        <p:spPr>
          <a:xfrm>
            <a:off x="457200" y="1280160"/>
            <a:ext cx="10972800" cy="1005840"/>
          </a:xfrm>
        </p:spPr>
        <p:txBody>
          <a:bodyPr/>
          <a:lstStyle/>
          <a:p>
            <a:r>
              <a:rPr lang="en-US" dirty="0"/>
              <a:t>The below graph shows the results for four seconds of simulation, using Euler's with </a:t>
            </a:r>
            <a:r>
              <a:rPr lang="en-US" dirty="0">
                <a:latin typeface="Symbol" panose="05050102010706020507" pitchFamily="18" charset="2"/>
              </a:rPr>
              <a:t>D</a:t>
            </a:r>
            <a:r>
              <a:rPr lang="en-US" dirty="0"/>
              <a:t>t=0.01 seconds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5029200" cy="443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12292" y="2438401"/>
            <a:ext cx="4238661" cy="904863"/>
          </a:xfrm>
          <a:prstGeom prst="rect">
            <a:avLst/>
          </a:prstGeom>
          <a:noFill/>
        </p:spPr>
        <p:txBody>
          <a:bodyPr wrap="square" rtlCol="0">
            <a:spAutoFit/>
          </a:bodyPr>
          <a:lstStyle/>
          <a:p>
            <a:r>
              <a:rPr lang="en-US" sz="2400" dirty="0">
                <a:solidFill>
                  <a:srgbClr val="1E0000"/>
                </a:solidFill>
              </a:rPr>
              <a:t>PowerWorld case is</a:t>
            </a:r>
          </a:p>
          <a:p>
            <a:r>
              <a:rPr lang="en-US" sz="2400" b="1" dirty="0">
                <a:solidFill>
                  <a:srgbClr val="1E0000"/>
                </a:solidFill>
              </a:rPr>
              <a:t>B2_GENROU_2GEN_EULER</a:t>
            </a:r>
          </a:p>
        </p:txBody>
      </p:sp>
      <p:sp>
        <p:nvSpPr>
          <p:cNvPr id="7" name="Slide Number Placeholder 1">
            <a:extLst>
              <a:ext uri="{FF2B5EF4-FFF2-40B4-BE49-F238E27FC236}">
                <a16:creationId xmlns:a16="http://schemas.microsoft.com/office/drawing/2014/main" id="{4E1AACEA-1C85-1E06-A086-DC55D7860B2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52</a:t>
            </a:fld>
            <a:endParaRPr lang="en-US" altLang="en-US" sz="2000" dirty="0">
              <a:solidFill>
                <a:srgbClr val="1E0000"/>
              </a:solidFill>
            </a:endParaRPr>
          </a:p>
        </p:txBody>
      </p:sp>
    </p:spTree>
    <p:extLst>
      <p:ext uri="{BB962C8B-B14F-4D97-AF65-F5344CB8AC3E}">
        <p14:creationId xmlns:p14="http://schemas.microsoft.com/office/powerpoint/2010/main" val="3030702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Results for Longer Time</a:t>
            </a:r>
          </a:p>
        </p:txBody>
      </p:sp>
      <p:sp>
        <p:nvSpPr>
          <p:cNvPr id="3" name="Content Placeholder 2"/>
          <p:cNvSpPr>
            <a:spLocks noGrp="1"/>
          </p:cNvSpPr>
          <p:nvPr>
            <p:ph idx="1"/>
          </p:nvPr>
        </p:nvSpPr>
        <p:spPr>
          <a:xfrm>
            <a:off x="457200" y="1280160"/>
            <a:ext cx="11353800" cy="1463040"/>
          </a:xfrm>
        </p:spPr>
        <p:txBody>
          <a:bodyPr/>
          <a:lstStyle/>
          <a:p>
            <a:r>
              <a:rPr lang="en-US" dirty="0"/>
              <a:t>Simulating out 10 seconds indicates an unstable solution, both using Euler's and RK2 with </a:t>
            </a:r>
            <a:r>
              <a:rPr lang="en-US" dirty="0">
                <a:latin typeface="Symbol" panose="05050102010706020507" pitchFamily="18" charset="2"/>
              </a:rPr>
              <a:t>D</a:t>
            </a:r>
            <a:r>
              <a:rPr lang="en-US" dirty="0"/>
              <a:t>t=0.005, so it is really unstable!</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4539800" cy="363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999" y="2301460"/>
            <a:ext cx="4539799" cy="36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72709" y="5873872"/>
            <a:ext cx="2710999" cy="461665"/>
          </a:xfrm>
          <a:prstGeom prst="rect">
            <a:avLst/>
          </a:prstGeom>
          <a:noFill/>
        </p:spPr>
        <p:txBody>
          <a:bodyPr wrap="square" rtlCol="0">
            <a:spAutoFit/>
          </a:bodyPr>
          <a:lstStyle/>
          <a:p>
            <a:r>
              <a:rPr lang="en-US" sz="2400" dirty="0">
                <a:solidFill>
                  <a:srgbClr val="1E0000"/>
                </a:solidFill>
              </a:rPr>
              <a:t>Euler's with </a:t>
            </a:r>
            <a:r>
              <a:rPr lang="en-US" sz="2400" dirty="0">
                <a:solidFill>
                  <a:srgbClr val="1E0000"/>
                </a:solidFill>
                <a:latin typeface="Symbol" panose="05050102010706020507" pitchFamily="18" charset="2"/>
              </a:rPr>
              <a:t>D</a:t>
            </a:r>
            <a:r>
              <a:rPr lang="en-US" sz="2400" dirty="0">
                <a:solidFill>
                  <a:srgbClr val="1E0000"/>
                </a:solidFill>
              </a:rPr>
              <a:t>t=0.01</a:t>
            </a:r>
          </a:p>
        </p:txBody>
      </p:sp>
      <p:sp>
        <p:nvSpPr>
          <p:cNvPr id="7" name="Rectangle 6"/>
          <p:cNvSpPr/>
          <p:nvPr/>
        </p:nvSpPr>
        <p:spPr>
          <a:xfrm>
            <a:off x="6400800" y="5933299"/>
            <a:ext cx="2605200" cy="461665"/>
          </a:xfrm>
          <a:prstGeom prst="rect">
            <a:avLst/>
          </a:prstGeom>
        </p:spPr>
        <p:txBody>
          <a:bodyPr wrap="square">
            <a:spAutoFit/>
          </a:bodyPr>
          <a:lstStyle/>
          <a:p>
            <a:r>
              <a:rPr lang="en-US" sz="2400" dirty="0">
                <a:solidFill>
                  <a:srgbClr val="1E0000"/>
                </a:solidFill>
              </a:rPr>
              <a:t>RK2 with </a:t>
            </a:r>
            <a:r>
              <a:rPr lang="en-US" sz="2400" dirty="0">
                <a:solidFill>
                  <a:srgbClr val="1E0000"/>
                </a:solidFill>
                <a:latin typeface="Symbol" panose="05050102010706020507" pitchFamily="18" charset="2"/>
              </a:rPr>
              <a:t>D</a:t>
            </a:r>
            <a:r>
              <a:rPr lang="en-US" sz="2400" dirty="0">
                <a:solidFill>
                  <a:srgbClr val="1E0000"/>
                </a:solidFill>
              </a:rPr>
              <a:t>t=0.005</a:t>
            </a:r>
          </a:p>
        </p:txBody>
      </p:sp>
      <p:sp>
        <p:nvSpPr>
          <p:cNvPr id="9" name="Slide Number Placeholder 1">
            <a:extLst>
              <a:ext uri="{FF2B5EF4-FFF2-40B4-BE49-F238E27FC236}">
                <a16:creationId xmlns:a16="http://schemas.microsoft.com/office/drawing/2014/main" id="{BEBE35A0-9AF7-4B94-1171-AC30952F65A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53</a:t>
            </a:fld>
            <a:endParaRPr lang="en-US" altLang="en-US" sz="2000" dirty="0">
              <a:solidFill>
                <a:srgbClr val="1E0000"/>
              </a:solidFill>
            </a:endParaRPr>
          </a:p>
        </p:txBody>
      </p:sp>
    </p:spTree>
    <p:extLst>
      <p:ext uri="{BB962C8B-B14F-4D97-AF65-F5344CB8AC3E}">
        <p14:creationId xmlns:p14="http://schemas.microsoft.com/office/powerpoint/2010/main" val="414965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Numerical Solution</a:t>
            </a:r>
          </a:p>
        </p:txBody>
      </p:sp>
      <p:sp>
        <p:nvSpPr>
          <p:cNvPr id="3" name="Content Placeholder 2"/>
          <p:cNvSpPr>
            <a:spLocks noGrp="1"/>
          </p:cNvSpPr>
          <p:nvPr>
            <p:ph idx="1"/>
          </p:nvPr>
        </p:nvSpPr>
        <p:spPr/>
        <p:txBody>
          <a:bodyPr/>
          <a:lstStyle/>
          <a:p>
            <a:r>
              <a:rPr lang="en-US" dirty="0"/>
              <a:t>There are two main approaches for solving</a:t>
            </a:r>
          </a:p>
          <a:p>
            <a:endParaRPr lang="en-US" dirty="0"/>
          </a:p>
          <a:p>
            <a:endParaRPr lang="en-US" dirty="0"/>
          </a:p>
          <a:p>
            <a:endParaRPr lang="en-US" dirty="0"/>
          </a:p>
          <a:p>
            <a:pPr lvl="1"/>
            <a:r>
              <a:rPr lang="en-US" dirty="0"/>
              <a:t>Partitioned-explicit: Solve the differential and algebraic equations separately (alternating between the two) using an explicit integration approach </a:t>
            </a:r>
          </a:p>
          <a:p>
            <a:pPr lvl="1"/>
            <a:r>
              <a:rPr lang="en-US" dirty="0"/>
              <a:t>Simultaneous-implicit: Solve the differential and algebraic equations together using an implicit integration approach</a:t>
            </a:r>
          </a:p>
        </p:txBody>
      </p:sp>
      <p:graphicFrame>
        <p:nvGraphicFramePr>
          <p:cNvPr id="7" name="Object 6"/>
          <p:cNvGraphicFramePr>
            <a:graphicFrameLocks noChangeAspect="1"/>
          </p:cNvGraphicFramePr>
          <p:nvPr/>
        </p:nvGraphicFramePr>
        <p:xfrm>
          <a:off x="2362200" y="1905000"/>
          <a:ext cx="2006600" cy="914400"/>
        </p:xfrm>
        <a:graphic>
          <a:graphicData uri="http://schemas.openxmlformats.org/presentationml/2006/ole">
            <mc:AlternateContent xmlns:mc="http://schemas.openxmlformats.org/markup-compatibility/2006">
              <mc:Choice xmlns:v="urn:schemas-microsoft-com:vml" Requires="v">
                <p:oleObj name="Equation" r:id="rId2" imgW="2006280" imgH="914400" progId="Equation.DSMT4">
                  <p:embed/>
                </p:oleObj>
              </mc:Choice>
              <mc:Fallback>
                <p:oleObj name="Equation" r:id="rId2" imgW="2006280" imgH="914400" progId="Equation.DSMT4">
                  <p:embed/>
                  <p:pic>
                    <p:nvPicPr>
                      <p:cNvPr id="7" name="Object 6"/>
                      <p:cNvPicPr>
                        <a:picLocks noChangeAspect="1" noChangeArrowheads="1"/>
                      </p:cNvPicPr>
                      <p:nvPr/>
                    </p:nvPicPr>
                    <p:blipFill>
                      <a:blip r:embed="rId3"/>
                      <a:srcRect/>
                      <a:stretch>
                        <a:fillRect/>
                      </a:stretch>
                    </p:blipFill>
                    <p:spPr bwMode="auto">
                      <a:xfrm>
                        <a:off x="2362200" y="1905000"/>
                        <a:ext cx="2006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a:extLst>
              <a:ext uri="{FF2B5EF4-FFF2-40B4-BE49-F238E27FC236}">
                <a16:creationId xmlns:a16="http://schemas.microsoft.com/office/drawing/2014/main" id="{8D662EB5-CB5E-5176-24CC-CD01DEE32B1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a:t>
            </a:fld>
            <a:endParaRPr lang="en-US" altLang="en-US" sz="2000" dirty="0">
              <a:solidFill>
                <a:srgbClr val="1E0000"/>
              </a:solidFill>
            </a:endParaRPr>
          </a:p>
        </p:txBody>
      </p:sp>
    </p:spTree>
    <p:extLst>
      <p:ext uri="{BB962C8B-B14F-4D97-AF65-F5344CB8AC3E}">
        <p14:creationId xmlns:p14="http://schemas.microsoft.com/office/powerpoint/2010/main" val="144997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Outline of the Solution Process</a:t>
            </a:r>
          </a:p>
        </p:txBody>
      </p:sp>
      <p:sp>
        <p:nvSpPr>
          <p:cNvPr id="3" name="Content Placeholder 2"/>
          <p:cNvSpPr>
            <a:spLocks noGrp="1"/>
          </p:cNvSpPr>
          <p:nvPr>
            <p:ph idx="1"/>
          </p:nvPr>
        </p:nvSpPr>
        <p:spPr/>
        <p:txBody>
          <a:bodyPr/>
          <a:lstStyle/>
          <a:p>
            <a:r>
              <a:rPr lang="en-US" dirty="0"/>
              <a:t>The next group of slides will provide basic coverage of the solution process, partitioned explicit, then the simultaneous-implicit approach</a:t>
            </a:r>
          </a:p>
          <a:p>
            <a:r>
              <a:rPr lang="en-US" dirty="0"/>
              <a:t>We'll start out with a classical model supplying an infinite bus, which can be solved by embedded the algebraic constraint into the differential equations</a:t>
            </a:r>
          </a:p>
        </p:txBody>
      </p:sp>
      <p:graphicFrame>
        <p:nvGraphicFramePr>
          <p:cNvPr id="5" name="Object 4"/>
          <p:cNvGraphicFramePr>
            <a:graphicFrameLocks noChangeAspect="1"/>
          </p:cNvGraphicFramePr>
          <p:nvPr>
            <p:extLst>
              <p:ext uri="{D42A27DB-BD31-4B8C-83A1-F6EECF244321}">
                <p14:modId xmlns:p14="http://schemas.microsoft.com/office/powerpoint/2010/main" val="2181528077"/>
              </p:ext>
            </p:extLst>
          </p:nvPr>
        </p:nvGraphicFramePr>
        <p:xfrm>
          <a:off x="990600" y="3695065"/>
          <a:ext cx="7125976" cy="2019935"/>
        </p:xfrm>
        <a:graphic>
          <a:graphicData uri="http://schemas.openxmlformats.org/presentationml/2006/ole">
            <mc:AlternateContent xmlns:mc="http://schemas.openxmlformats.org/markup-compatibility/2006">
              <mc:Choice xmlns:v="urn:schemas-microsoft-com:vml" Requires="v">
                <p:oleObj name="Equation" r:id="rId2" imgW="3136680" imgH="888840" progId="Equation.DSMT4">
                  <p:embed/>
                </p:oleObj>
              </mc:Choice>
              <mc:Fallback>
                <p:oleObj name="Equation" r:id="rId2" imgW="3136680" imgH="888840" progId="Equation.DSMT4">
                  <p:embed/>
                  <p:pic>
                    <p:nvPicPr>
                      <p:cNvPr id="5" name="Object 4"/>
                      <p:cNvPicPr/>
                      <p:nvPr/>
                    </p:nvPicPr>
                    <p:blipFill>
                      <a:blip r:embed="rId3"/>
                      <a:stretch>
                        <a:fillRect/>
                      </a:stretch>
                    </p:blipFill>
                    <p:spPr>
                      <a:xfrm>
                        <a:off x="990600" y="3695065"/>
                        <a:ext cx="7125976" cy="2019935"/>
                      </a:xfrm>
                      <a:prstGeom prst="rect">
                        <a:avLst/>
                      </a:prstGeom>
                    </p:spPr>
                  </p:pic>
                </p:oleObj>
              </mc:Fallback>
            </mc:AlternateContent>
          </a:graphicData>
        </a:graphic>
      </p:graphicFrame>
      <p:sp>
        <p:nvSpPr>
          <p:cNvPr id="4" name="Slide Number Placeholder 1">
            <a:extLst>
              <a:ext uri="{FF2B5EF4-FFF2-40B4-BE49-F238E27FC236}">
                <a16:creationId xmlns:a16="http://schemas.microsoft.com/office/drawing/2014/main" id="{92220E38-AAFD-225B-5117-4EBF470DFF5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a:t>
            </a:fld>
            <a:endParaRPr lang="en-US" altLang="en-US" sz="2000" dirty="0">
              <a:solidFill>
                <a:srgbClr val="1E0000"/>
              </a:solidFill>
            </a:endParaRPr>
          </a:p>
        </p:txBody>
      </p:sp>
    </p:spTree>
    <p:extLst>
      <p:ext uri="{BB962C8B-B14F-4D97-AF65-F5344CB8AC3E}">
        <p14:creationId xmlns:p14="http://schemas.microsoft.com/office/powerpoint/2010/main" val="154360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811000" cy="1066800"/>
          </a:xfrm>
        </p:spPr>
        <p:txBody>
          <a:bodyPr/>
          <a:lstStyle/>
          <a:p>
            <a:pPr algn="l"/>
            <a:r>
              <a:rPr lang="en-US" dirty="0"/>
              <a:t>Classical Swing Equation with Power Balance</a:t>
            </a:r>
          </a:p>
        </p:txBody>
      </p:sp>
      <p:sp>
        <p:nvSpPr>
          <p:cNvPr id="3" name="Content Placeholder 2"/>
          <p:cNvSpPr>
            <a:spLocks noGrp="1"/>
          </p:cNvSpPr>
          <p:nvPr>
            <p:ph idx="1"/>
          </p:nvPr>
        </p:nvSpPr>
        <p:spPr>
          <a:xfrm>
            <a:off x="457200" y="1280160"/>
            <a:ext cx="11201400" cy="1005840"/>
          </a:xfrm>
        </p:spPr>
        <p:txBody>
          <a:bodyPr/>
          <a:lstStyle/>
          <a:p>
            <a:r>
              <a:rPr lang="en-US" dirty="0"/>
              <a:t>With a classical generator at bus i supplying an infinite bus with voltage magnitude </a:t>
            </a:r>
            <a:r>
              <a:rPr lang="en-US" dirty="0" err="1"/>
              <a:t>V</a:t>
            </a:r>
            <a:r>
              <a:rPr lang="en-US" baseline="-25000" dirty="0" err="1"/>
              <a:t>inf</a:t>
            </a:r>
            <a:r>
              <a:rPr lang="en-US" dirty="0"/>
              <a:t>,  we can write the problem without algebraic constraints as</a:t>
            </a:r>
          </a:p>
        </p:txBody>
      </p:sp>
      <p:graphicFrame>
        <p:nvGraphicFramePr>
          <p:cNvPr id="6" name="Object 5"/>
          <p:cNvGraphicFramePr>
            <a:graphicFrameLocks noChangeAspect="1"/>
          </p:cNvGraphicFramePr>
          <p:nvPr>
            <p:extLst>
              <p:ext uri="{D42A27DB-BD31-4B8C-83A1-F6EECF244321}">
                <p14:modId xmlns:p14="http://schemas.microsoft.com/office/powerpoint/2010/main" val="3797640978"/>
              </p:ext>
            </p:extLst>
          </p:nvPr>
        </p:nvGraphicFramePr>
        <p:xfrm>
          <a:off x="1066800" y="2355851"/>
          <a:ext cx="6510338" cy="2908300"/>
        </p:xfrm>
        <a:graphic>
          <a:graphicData uri="http://schemas.openxmlformats.org/presentationml/2006/ole">
            <mc:AlternateContent xmlns:mc="http://schemas.openxmlformats.org/markup-compatibility/2006">
              <mc:Choice xmlns:v="urn:schemas-microsoft-com:vml" Requires="v">
                <p:oleObj name="Equation" r:id="rId2" imgW="2984400" imgH="1333440" progId="Equation.DSMT4">
                  <p:embed/>
                </p:oleObj>
              </mc:Choice>
              <mc:Fallback>
                <p:oleObj name="Equation" r:id="rId2" imgW="2984400" imgH="1333440" progId="Equation.DSMT4">
                  <p:embed/>
                  <p:pic>
                    <p:nvPicPr>
                      <p:cNvPr id="6" name="Object 5"/>
                      <p:cNvPicPr>
                        <a:picLocks noChangeAspect="1" noChangeArrowheads="1"/>
                      </p:cNvPicPr>
                      <p:nvPr/>
                    </p:nvPicPr>
                    <p:blipFill>
                      <a:blip r:embed="rId3"/>
                      <a:srcRect/>
                      <a:stretch>
                        <a:fillRect/>
                      </a:stretch>
                    </p:blipFill>
                    <p:spPr bwMode="auto">
                      <a:xfrm>
                        <a:off x="1066800" y="2355851"/>
                        <a:ext cx="651033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5638800" y="4572001"/>
            <a:ext cx="3276600" cy="830997"/>
          </a:xfrm>
          <a:prstGeom prst="rect">
            <a:avLst/>
          </a:prstGeom>
          <a:solidFill>
            <a:schemeClr val="accent3">
              <a:lumMod val="95000"/>
            </a:schemeClr>
          </a:solidFill>
        </p:spPr>
        <p:txBody>
          <a:bodyPr wrap="square" rtlCol="0">
            <a:spAutoFit/>
          </a:bodyPr>
          <a:lstStyle/>
          <a:p>
            <a:r>
              <a:rPr lang="en-US" sz="2400" dirty="0">
                <a:solidFill>
                  <a:srgbClr val="1E0000"/>
                </a:solidFill>
              </a:rPr>
              <a:t>Note we are using the per unit speed approach</a:t>
            </a:r>
          </a:p>
        </p:txBody>
      </p:sp>
      <p:sp>
        <p:nvSpPr>
          <p:cNvPr id="4" name="Slide Number Placeholder 1">
            <a:extLst>
              <a:ext uri="{FF2B5EF4-FFF2-40B4-BE49-F238E27FC236}">
                <a16:creationId xmlns:a16="http://schemas.microsoft.com/office/drawing/2014/main" id="{E4859F06-E560-446A-C68E-C31B0A85D3C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a:t>
            </a:fld>
            <a:endParaRPr lang="en-US" altLang="en-US" sz="2000" dirty="0">
              <a:solidFill>
                <a:srgbClr val="1E0000"/>
              </a:solidFill>
            </a:endParaRPr>
          </a:p>
        </p:txBody>
      </p:sp>
    </p:spTree>
    <p:extLst>
      <p:ext uri="{BB962C8B-B14F-4D97-AF65-F5344CB8AC3E}">
        <p14:creationId xmlns:p14="http://schemas.microsoft.com/office/powerpoint/2010/main" val="1701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Explicit Integration Methods</a:t>
            </a:r>
          </a:p>
        </p:txBody>
      </p:sp>
      <p:sp>
        <p:nvSpPr>
          <p:cNvPr id="3" name="Content Placeholder 2"/>
          <p:cNvSpPr>
            <a:spLocks noGrp="1"/>
          </p:cNvSpPr>
          <p:nvPr>
            <p:ph idx="1"/>
          </p:nvPr>
        </p:nvSpPr>
        <p:spPr/>
        <p:txBody>
          <a:bodyPr/>
          <a:lstStyle/>
          <a:p>
            <a:r>
              <a:rPr lang="en-US" dirty="0"/>
              <a:t>As </a:t>
            </a:r>
            <a:r>
              <a:rPr lang="en-US"/>
              <a:t>covered during the first week </a:t>
            </a:r>
            <a:r>
              <a:rPr lang="en-US" dirty="0"/>
              <a:t>of class, there are a wide variety of explicit integration methods</a:t>
            </a:r>
          </a:p>
          <a:p>
            <a:pPr lvl="1"/>
            <a:r>
              <a:rPr lang="en-US" dirty="0"/>
              <a:t>We considered Forward Euler, </a:t>
            </a:r>
            <a:r>
              <a:rPr lang="en-US" dirty="0" err="1"/>
              <a:t>Runge-Kutta</a:t>
            </a:r>
            <a:r>
              <a:rPr lang="en-US" dirty="0"/>
              <a:t>, Adams-</a:t>
            </a:r>
            <a:r>
              <a:rPr lang="en-US" dirty="0" err="1"/>
              <a:t>Bashforth</a:t>
            </a:r>
            <a:endParaRPr lang="en-US" dirty="0"/>
          </a:p>
          <a:p>
            <a:r>
              <a:rPr lang="en-US" dirty="0"/>
              <a:t>Here we will just consider Euler's, which is easy to explain but not too useful, and a second order </a:t>
            </a:r>
            <a:r>
              <a:rPr lang="en-US" dirty="0" err="1"/>
              <a:t>Runge-Kutta</a:t>
            </a:r>
            <a:r>
              <a:rPr lang="en-US" dirty="0"/>
              <a:t>, which is commonly used</a:t>
            </a:r>
          </a:p>
        </p:txBody>
      </p:sp>
      <p:sp>
        <p:nvSpPr>
          <p:cNvPr id="5" name="Slide Number Placeholder 1">
            <a:extLst>
              <a:ext uri="{FF2B5EF4-FFF2-40B4-BE49-F238E27FC236}">
                <a16:creationId xmlns:a16="http://schemas.microsoft.com/office/drawing/2014/main" id="{6048CB4E-16BB-C936-9FAE-343FC39D5DC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8</a:t>
            </a:fld>
            <a:endParaRPr lang="en-US" altLang="en-US" sz="2000" dirty="0">
              <a:solidFill>
                <a:srgbClr val="1E0000"/>
              </a:solidFill>
            </a:endParaRPr>
          </a:p>
        </p:txBody>
      </p:sp>
    </p:spTree>
    <p:extLst>
      <p:ext uri="{BB962C8B-B14F-4D97-AF65-F5344CB8AC3E}">
        <p14:creationId xmlns:p14="http://schemas.microsoft.com/office/powerpoint/2010/main" val="1407680260"/>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6679</TotalTime>
  <Words>2971</Words>
  <Application>Microsoft Office PowerPoint</Application>
  <PresentationFormat>Widescreen</PresentationFormat>
  <Paragraphs>573</Paragraphs>
  <Slides>54</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4" baseType="lpstr">
      <vt:lpstr>Arial</vt:lpstr>
      <vt:lpstr>Calibri</vt:lpstr>
      <vt:lpstr>Cambria Math</vt:lpstr>
      <vt:lpstr>Helvetica</vt:lpstr>
      <vt:lpstr>Symbol</vt:lpstr>
      <vt:lpstr>Times New Roman</vt:lpstr>
      <vt:lpstr>Wingdings</vt:lpstr>
      <vt:lpstr>Capsules</vt:lpstr>
      <vt:lpstr>Capsules</vt:lpstr>
      <vt:lpstr>Equation</vt:lpstr>
      <vt:lpstr>ECEN 667 Power System Stability</vt:lpstr>
      <vt:lpstr>Announcements</vt:lpstr>
      <vt:lpstr>Energy and Power Group Seminar on Oct 20</vt:lpstr>
      <vt:lpstr>A Power System Dynamics Giant: Charlie Concordia</vt:lpstr>
      <vt:lpstr>Classical Swing Equation</vt:lpstr>
      <vt:lpstr>Numerical Solution</vt:lpstr>
      <vt:lpstr>Outline of the Solution Process</vt:lpstr>
      <vt:lpstr>Classical Swing Equation with Power Balance</vt:lpstr>
      <vt:lpstr>Explicit Integration Methods</vt:lpstr>
      <vt:lpstr>Forward Euler</vt:lpstr>
      <vt:lpstr>Infinite Bus GENCLS Example using the Forward Euler's Method</vt:lpstr>
      <vt:lpstr>Infinite Bus GENCLS Example</vt:lpstr>
      <vt:lpstr>Infinite Bus GENCLS Example</vt:lpstr>
      <vt:lpstr>Euler's Solution</vt:lpstr>
      <vt:lpstr>Euler's Solution</vt:lpstr>
      <vt:lpstr>Euler's Solution Results (Dt=0.02)</vt:lpstr>
      <vt:lpstr>Generator 1 Delta: Euler's</vt:lpstr>
      <vt:lpstr>Second Order Runge-Kutta</vt:lpstr>
      <vt:lpstr>Second Order Runge-Kutta (RK2)</vt:lpstr>
      <vt:lpstr>RK2 Solution Results (Dt=0.02)</vt:lpstr>
      <vt:lpstr>Generator 1 Delta: RK2</vt:lpstr>
      <vt:lpstr>Adding Network Equations</vt:lpstr>
      <vt:lpstr>Adding Network Equations</vt:lpstr>
      <vt:lpstr>Two Bus Example, Except with No Infinite Bus</vt:lpstr>
      <vt:lpstr>Bus Admittance Matrix</vt:lpstr>
      <vt:lpstr>Current Vector</vt:lpstr>
      <vt:lpstr>B2_CLS_Gen Initial Values</vt:lpstr>
      <vt:lpstr>B2_CLS_Gen Initial Values</vt:lpstr>
      <vt:lpstr>Swing Equations</vt:lpstr>
      <vt:lpstr>Two Bus, Two Generator Differential Equations</vt:lpstr>
      <vt:lpstr>PowerWorld GENCLS Initial States</vt:lpstr>
      <vt:lpstr>Solution at t=0.02</vt:lpstr>
      <vt:lpstr>Solution at t=0.02</vt:lpstr>
      <vt:lpstr>Solution at t=0.02</vt:lpstr>
      <vt:lpstr>PowerWorld GENCLS at t=0.02</vt:lpstr>
      <vt:lpstr>Solution Values Using Euler's</vt:lpstr>
      <vt:lpstr>Solution at t=0.02 with RK2</vt:lpstr>
      <vt:lpstr>Solution at t=0.02 with RK2</vt:lpstr>
      <vt:lpstr>Solution at t=0.02 with RK2</vt:lpstr>
      <vt:lpstr>Solution Values Using RK2</vt:lpstr>
      <vt:lpstr>Angle Reference</vt:lpstr>
      <vt:lpstr>Subtransient Models</vt:lpstr>
      <vt:lpstr>Subtransient Models</vt:lpstr>
      <vt:lpstr>Two Bus Example with Two GENROU Models</vt:lpstr>
      <vt:lpstr>GENROU Block Diagram</vt:lpstr>
      <vt:lpstr>Two Bus Example with Two GENROU Models</vt:lpstr>
      <vt:lpstr>PowerWorld GENROU Initial States</vt:lpstr>
      <vt:lpstr>Solving with Euler's</vt:lpstr>
      <vt:lpstr>Norton Equivalent Current Injections</vt:lpstr>
      <vt:lpstr>Moving between DQ and dq</vt:lpstr>
      <vt:lpstr>Bus Admittance Matrix</vt:lpstr>
      <vt:lpstr>Algebraic Solution Verification</vt:lpstr>
      <vt:lpstr>Results</vt:lpstr>
      <vt:lpstr>Results for Longer Time</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Thomas Overbye</cp:lastModifiedBy>
  <cp:revision>551</cp:revision>
  <cp:lastPrinted>2020-08-20T12:26:33Z</cp:lastPrinted>
  <dcterms:created xsi:type="dcterms:W3CDTF">2000-05-11T14:27:08Z</dcterms:created>
  <dcterms:modified xsi:type="dcterms:W3CDTF">2023-10-19T16:15:23Z</dcterms:modified>
</cp:coreProperties>
</file>