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34" r:id="rId2"/>
  </p:sldMasterIdLst>
  <p:notesMasterIdLst>
    <p:notesMasterId r:id="rId63"/>
  </p:notesMasterIdLst>
  <p:handoutMasterIdLst>
    <p:handoutMasterId r:id="rId64"/>
  </p:handoutMasterIdLst>
  <p:sldIdLst>
    <p:sldId id="258" r:id="rId3"/>
    <p:sldId id="369" r:id="rId4"/>
    <p:sldId id="1074" r:id="rId5"/>
    <p:sldId id="1075" r:id="rId6"/>
    <p:sldId id="1076" r:id="rId7"/>
    <p:sldId id="1077" r:id="rId8"/>
    <p:sldId id="1078" r:id="rId9"/>
    <p:sldId id="1079" r:id="rId10"/>
    <p:sldId id="1080" r:id="rId11"/>
    <p:sldId id="1081" r:id="rId12"/>
    <p:sldId id="1082" r:id="rId13"/>
    <p:sldId id="1083" r:id="rId14"/>
    <p:sldId id="1084" r:id="rId15"/>
    <p:sldId id="1085" r:id="rId16"/>
    <p:sldId id="1086" r:id="rId17"/>
    <p:sldId id="1087" r:id="rId18"/>
    <p:sldId id="1088" r:id="rId19"/>
    <p:sldId id="1089" r:id="rId20"/>
    <p:sldId id="1090" r:id="rId21"/>
    <p:sldId id="1091" r:id="rId22"/>
    <p:sldId id="1092" r:id="rId23"/>
    <p:sldId id="1093" r:id="rId24"/>
    <p:sldId id="1094" r:id="rId25"/>
    <p:sldId id="1095" r:id="rId26"/>
    <p:sldId id="1096" r:id="rId27"/>
    <p:sldId id="1097" r:id="rId28"/>
    <p:sldId id="1098" r:id="rId29"/>
    <p:sldId id="1099" r:id="rId30"/>
    <p:sldId id="1100" r:id="rId31"/>
    <p:sldId id="1101" r:id="rId32"/>
    <p:sldId id="1102" r:id="rId33"/>
    <p:sldId id="1103" r:id="rId34"/>
    <p:sldId id="1104" r:id="rId35"/>
    <p:sldId id="1105" r:id="rId36"/>
    <p:sldId id="1106" r:id="rId37"/>
    <p:sldId id="1107" r:id="rId38"/>
    <p:sldId id="1108" r:id="rId39"/>
    <p:sldId id="1109" r:id="rId40"/>
    <p:sldId id="1110" r:id="rId41"/>
    <p:sldId id="1111" r:id="rId42"/>
    <p:sldId id="1112" r:id="rId43"/>
    <p:sldId id="1113" r:id="rId44"/>
    <p:sldId id="1114" r:id="rId45"/>
    <p:sldId id="1115" r:id="rId46"/>
    <p:sldId id="1116" r:id="rId47"/>
    <p:sldId id="1117" r:id="rId48"/>
    <p:sldId id="1118" r:id="rId49"/>
    <p:sldId id="1119" r:id="rId50"/>
    <p:sldId id="1120" r:id="rId51"/>
    <p:sldId id="1121" r:id="rId52"/>
    <p:sldId id="1122" r:id="rId53"/>
    <p:sldId id="1123" r:id="rId54"/>
    <p:sldId id="1124" r:id="rId55"/>
    <p:sldId id="1125" r:id="rId56"/>
    <p:sldId id="1126" r:id="rId57"/>
    <p:sldId id="1127" r:id="rId58"/>
    <p:sldId id="1128" r:id="rId59"/>
    <p:sldId id="1129" r:id="rId60"/>
    <p:sldId id="1130" r:id="rId61"/>
    <p:sldId id="1132" r:id="rId62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000"/>
    <a:srgbClr val="FFE6E6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 autoAdjust="0"/>
  </p:normalViewPr>
  <p:slideViewPr>
    <p:cSldViewPr>
      <p:cViewPr varScale="1">
        <p:scale>
          <a:sx n="147" d="100"/>
          <a:sy n="147" d="100"/>
        </p:scale>
        <p:origin x="112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486400"/>
            <a:ext cx="38862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44BAF8A-9CC6-62A2-54F7-C24F151886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6680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158CF1-806E-08C0-4B67-3FD1522E2E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5568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C7A3B8-7FFE-559C-B277-4DD0C57A89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baseline="0" dirty="0">
              <a:solidFill>
                <a:srgbClr val="1E0000"/>
              </a:solidFill>
            </a:endParaRPr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3333" r="7999" b="20666"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582400" cy="1066800"/>
          </a:xfrm>
        </p:spPr>
        <p:txBody>
          <a:bodyPr/>
          <a:lstStyle>
            <a:lvl1pPr algn="ctr"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39952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77600" y="6324600"/>
            <a:ext cx="711200" cy="457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970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96507" y="6324600"/>
            <a:ext cx="792293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1E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100000"/>
        <a:buFont typeface="Arial" panose="020B0604020202020204" pitchFamily="34" charset="0"/>
        <a:buChar char="•"/>
        <a:defRPr sz="2800" baseline="0">
          <a:solidFill>
            <a:srgbClr val="1E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75000"/>
        <a:buChar char="–"/>
        <a:defRPr sz="2400" baseline="0">
          <a:solidFill>
            <a:srgbClr val="1E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90000"/>
        <a:buFont typeface="Arial" panose="020B0604020202020204" pitchFamily="34" charset="0"/>
        <a:buChar char="•"/>
        <a:defRPr sz="2000" baseline="0">
          <a:solidFill>
            <a:srgbClr val="1E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80000"/>
        <a:buChar char="–"/>
        <a:defRPr sz="2000" baseline="0">
          <a:solidFill>
            <a:srgbClr val="1E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65000"/>
        <a:buFont typeface="Wingdings" pitchFamily="2" charset="2"/>
        <a:buChar char="»"/>
        <a:defRPr sz="2000" baseline="0">
          <a:solidFill>
            <a:srgbClr val="1E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6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667</a:t>
            </a:r>
            <a:br>
              <a:rPr lang="en-US" altLang="en-US" dirty="0"/>
            </a:br>
            <a:r>
              <a:rPr lang="en-US" altLang="en-US" dirty="0"/>
              <a:t>Power System Stability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752601"/>
            <a:ext cx="111252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16: Time-Domain Simulation Solutions (Transient Stability)</a:t>
            </a:r>
          </a:p>
          <a:p>
            <a:pPr algn="ctr"/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Bus Admittance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77600" cy="1615440"/>
          </a:xfrm>
        </p:spPr>
        <p:txBody>
          <a:bodyPr/>
          <a:lstStyle/>
          <a:p>
            <a:r>
              <a:rPr lang="en-US" dirty="0"/>
              <a:t>The bus admittance matrix is as from before for the classical models, except the diagonal elements are augmented using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192073"/>
              </p:ext>
            </p:extLst>
          </p:nvPr>
        </p:nvGraphicFramePr>
        <p:xfrm>
          <a:off x="1066800" y="2407478"/>
          <a:ext cx="22860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444240" progId="Equation.DSMT4">
                  <p:embed/>
                </p:oleObj>
              </mc:Choice>
              <mc:Fallback>
                <p:oleObj name="Equation" r:id="rId2" imgW="977760" imgH="444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07478"/>
                        <a:ext cx="22860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182044"/>
              </p:ext>
            </p:extLst>
          </p:nvPr>
        </p:nvGraphicFramePr>
        <p:xfrm>
          <a:off x="1066800" y="3733800"/>
          <a:ext cx="5672138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38200" imgH="888840" progId="Equation.DSMT4">
                  <p:embed/>
                </p:oleObj>
              </mc:Choice>
              <mc:Fallback>
                <p:oleObj name="Equation" r:id="rId4" imgW="3238200" imgH="888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5672138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884E770-7704-AF5C-9C6C-5D27A207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9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0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Algebraic Solution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753600" cy="1082040"/>
          </a:xfrm>
        </p:spPr>
        <p:txBody>
          <a:bodyPr/>
          <a:lstStyle/>
          <a:p>
            <a:r>
              <a:rPr lang="en-US" dirty="0"/>
              <a:t>To check the values solve (in the network reference frame)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539118"/>
              </p:ext>
            </p:extLst>
          </p:nvPr>
        </p:nvGraphicFramePr>
        <p:xfrm>
          <a:off x="838200" y="1828800"/>
          <a:ext cx="662305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0680" imgH="990360" progId="Equation.DSMT4">
                  <p:embed/>
                </p:oleObj>
              </mc:Choice>
              <mc:Fallback>
                <p:oleObj name="Equation" r:id="rId2" imgW="2920680" imgH="990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6623050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05C629-A0F3-AE98-377D-5A08102E3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10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1005840"/>
          </a:xfrm>
        </p:spPr>
        <p:txBody>
          <a:bodyPr/>
          <a:lstStyle/>
          <a:p>
            <a:r>
              <a:rPr lang="en-US" dirty="0"/>
              <a:t>The below graph shows the results for four seconds of simulation, using Euler's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t=0.01 seconds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5029200" cy="443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2292" y="2438401"/>
            <a:ext cx="423866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PowerWorld case is</a:t>
            </a:r>
          </a:p>
          <a:p>
            <a:r>
              <a:rPr lang="en-US" sz="2400" b="1" dirty="0">
                <a:solidFill>
                  <a:srgbClr val="1E0000"/>
                </a:solidFill>
              </a:rPr>
              <a:t>B2_GENROU_2GEN_EULER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E1AACEA-1C85-1E06-A086-DC55D7860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11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0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Results for Longer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53800" cy="1463040"/>
          </a:xfrm>
        </p:spPr>
        <p:txBody>
          <a:bodyPr/>
          <a:lstStyle/>
          <a:p>
            <a:r>
              <a:rPr lang="en-US" dirty="0"/>
              <a:t>Simulating out 10 seconds indicates an unstable solution, both using Euler's and RK2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t=0.005, so it is really unstable!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4539800" cy="36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99" y="2301460"/>
            <a:ext cx="4539799" cy="363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2709" y="5873872"/>
            <a:ext cx="271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Euler's with </a:t>
            </a:r>
            <a:r>
              <a:rPr lang="en-US" sz="2400" dirty="0">
                <a:solidFill>
                  <a:srgbClr val="1E000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>
                <a:solidFill>
                  <a:srgbClr val="1E0000"/>
                </a:solidFill>
              </a:rPr>
              <a:t>t=0.01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5933299"/>
            <a:ext cx="26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RK2 with </a:t>
            </a:r>
            <a:r>
              <a:rPr lang="en-US" sz="2400" dirty="0">
                <a:solidFill>
                  <a:srgbClr val="1E000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>
                <a:solidFill>
                  <a:srgbClr val="1E0000"/>
                </a:solidFill>
              </a:rPr>
              <a:t>t=0.005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EBE35A0-9AF7-4B94-1171-AC30952F6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12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5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Adding More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01400" cy="3733800"/>
          </a:xfrm>
        </p:spPr>
        <p:txBody>
          <a:bodyPr/>
          <a:lstStyle/>
          <a:p>
            <a:r>
              <a:rPr lang="en-US" dirty="0"/>
              <a:t>In this situation the case is unstable because we have not modeled exciters</a:t>
            </a:r>
          </a:p>
          <a:p>
            <a:r>
              <a:rPr lang="en-US" dirty="0"/>
              <a:t>To each generator add an EXST1 with T</a:t>
            </a:r>
            <a:r>
              <a:rPr lang="en-US" baseline="-25000" dirty="0"/>
              <a:t>R</a:t>
            </a:r>
            <a:r>
              <a:rPr lang="en-US" dirty="0"/>
              <a:t>=0, T</a:t>
            </a:r>
            <a:r>
              <a:rPr lang="en-US" baseline="-25000" dirty="0"/>
              <a:t>C</a:t>
            </a:r>
            <a:r>
              <a:rPr lang="en-US" dirty="0"/>
              <a:t>=T</a:t>
            </a:r>
            <a:r>
              <a:rPr lang="en-US" baseline="-25000" dirty="0"/>
              <a:t>B</a:t>
            </a:r>
            <a:r>
              <a:rPr lang="en-US" dirty="0"/>
              <a:t>=0, </a:t>
            </a:r>
            <a:r>
              <a:rPr lang="en-US" dirty="0" err="1"/>
              <a:t>K</a:t>
            </a:r>
            <a:r>
              <a:rPr lang="en-US" baseline="-25000" dirty="0" err="1"/>
              <a:t>f</a:t>
            </a:r>
            <a:r>
              <a:rPr lang="en-US" dirty="0"/>
              <a:t>=0, K</a:t>
            </a:r>
            <a:r>
              <a:rPr lang="en-US" baseline="-25000" dirty="0"/>
              <a:t>A</a:t>
            </a:r>
            <a:r>
              <a:rPr lang="en-US" dirty="0"/>
              <a:t>=100, T</a:t>
            </a:r>
            <a:r>
              <a:rPr lang="en-US" baseline="-25000" dirty="0"/>
              <a:t>A</a:t>
            </a:r>
            <a:r>
              <a:rPr lang="en-US" dirty="0"/>
              <a:t>=0.1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This just adds one differential equation per generator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4" t="30843" r="27925" b="45987"/>
          <a:stretch/>
        </p:blipFill>
        <p:spPr bwMode="auto">
          <a:xfrm>
            <a:off x="2438400" y="2514600"/>
            <a:ext cx="6629400" cy="206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246442"/>
              </p:ext>
            </p:extLst>
          </p:nvPr>
        </p:nvGraphicFramePr>
        <p:xfrm>
          <a:off x="1295400" y="5354320"/>
          <a:ext cx="3697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95200" imgH="431640" progId="Equation.DSMT4">
                  <p:embed/>
                </p:oleObj>
              </mc:Choice>
              <mc:Fallback>
                <p:oleObj name="Equation" r:id="rId3" imgW="20952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54320"/>
                        <a:ext cx="36972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6CBFD42-2FF6-E29A-3C4E-9483E4256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13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Two Bus, Two Gen With Exciters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753600" cy="1005840"/>
          </a:xfrm>
        </p:spPr>
        <p:txBody>
          <a:bodyPr/>
          <a:lstStyle/>
          <a:p>
            <a:r>
              <a:rPr lang="en-US" dirty="0"/>
              <a:t>Below are the initial values for this case from PowerWorld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t="28934" r="18382" b="15876"/>
          <a:stretch/>
        </p:blipFill>
        <p:spPr bwMode="auto">
          <a:xfrm>
            <a:off x="990600" y="1828800"/>
            <a:ext cx="6705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1" y="5867400"/>
            <a:ext cx="6423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Case is </a:t>
            </a:r>
            <a:r>
              <a:rPr lang="en-US" sz="2800" b="1" dirty="0">
                <a:solidFill>
                  <a:srgbClr val="1E0000"/>
                </a:solidFill>
              </a:rPr>
              <a:t>B2_GENROU_2GEN_EXCITER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1988008"/>
            <a:ext cx="3276600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Because of the zero values the other differential equations for the exciters are included but treated as ignored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28318DC-7433-82A3-BC78-5E4F98B73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14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5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Viewing the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15600" cy="1463040"/>
          </a:xfrm>
        </p:spPr>
        <p:txBody>
          <a:bodyPr/>
          <a:lstStyle/>
          <a:p>
            <a:r>
              <a:rPr lang="en-US" dirty="0"/>
              <a:t>PowerWorld allows one to single-step through a solution, showing the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and the </a:t>
            </a:r>
            <a:r>
              <a:rPr lang="en-US" b="1" dirty="0"/>
              <a:t>K</a:t>
            </a:r>
            <a:r>
              <a:rPr lang="en-US" baseline="-25000" dirty="0"/>
              <a:t>1</a:t>
            </a:r>
            <a:r>
              <a:rPr lang="en-US" dirty="0"/>
              <a:t> values</a:t>
            </a:r>
          </a:p>
          <a:p>
            <a:pPr lvl="1"/>
            <a:r>
              <a:rPr lang="en-US" dirty="0"/>
              <a:t>This is mostly used for education or model debugging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28934" r="2274" b="15876"/>
          <a:stretch/>
        </p:blipFill>
        <p:spPr bwMode="auto">
          <a:xfrm>
            <a:off x="1295400" y="2742096"/>
            <a:ext cx="749808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6216816"/>
            <a:ext cx="7439857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Derivatives shown are evaluated at the end of the time step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3751CC0-A15A-79FC-39C9-F721E8F6D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15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2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Two Bus Results with Exciters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1540678"/>
          </a:xfrm>
        </p:spPr>
        <p:txBody>
          <a:bodyPr/>
          <a:lstStyle/>
          <a:p>
            <a:r>
              <a:rPr lang="en-US" dirty="0"/>
              <a:t>Below graph shows the angles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t=0.01 and a fault clearing at t=0.05 using Euler's</a:t>
            </a:r>
          </a:p>
          <a:p>
            <a:pPr lvl="1"/>
            <a:r>
              <a:rPr lang="en-US" dirty="0"/>
              <a:t>With the addition of the exciters case is now stable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172200" cy="378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C3229A9-1241-EB76-5D9D-837525059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16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8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Load Models Introduced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r>
              <a:rPr lang="en-US" dirty="0"/>
              <a:t>The simplest approach for modeling the loads is to treat them as constant impedances, embedding them in the bus admittance matrix</a:t>
            </a:r>
          </a:p>
          <a:p>
            <a:pPr lvl="1"/>
            <a:r>
              <a:rPr lang="en-US" dirty="0"/>
              <a:t>Only impact the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diagonals</a:t>
            </a:r>
          </a:p>
          <a:p>
            <a:r>
              <a:rPr lang="en-US" dirty="0"/>
              <a:t>The admittances are set based upon their power flow values, scaled by the inverse of the square of the power flow bus voltage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076039"/>
              </p:ext>
            </p:extLst>
          </p:nvPr>
        </p:nvGraphicFramePr>
        <p:xfrm>
          <a:off x="990600" y="3809999"/>
          <a:ext cx="4419600" cy="257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200" imgH="1346040" progId="Equation.DSMT4">
                  <p:embed/>
                </p:oleObj>
              </mc:Choice>
              <mc:Fallback>
                <p:oleObj name="Equation" r:id="rId2" imgW="2311200" imgH="1346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09999"/>
                        <a:ext cx="4419600" cy="2570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600" y="3859798"/>
            <a:ext cx="4191000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In PowerWorld the default load model is specified on </a:t>
            </a:r>
            <a:r>
              <a:rPr lang="en-US" sz="2400" b="1" dirty="0">
                <a:solidFill>
                  <a:srgbClr val="1E0000"/>
                </a:solidFill>
              </a:rPr>
              <a:t>Transient</a:t>
            </a:r>
            <a:br>
              <a:rPr lang="en-US" sz="2400" b="1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Stability, Options, Power System Model </a:t>
            </a:r>
            <a:r>
              <a:rPr lang="en-US" sz="2400" dirty="0">
                <a:solidFill>
                  <a:srgbClr val="1E0000"/>
                </a:solidFill>
              </a:rPr>
              <a:t>page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71DA418-C552-639B-D8B8-609FD2E68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17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92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Example 7.4 Case (WSCC 9 Bus)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1463040"/>
          </a:xfrm>
        </p:spPr>
        <p:txBody>
          <a:bodyPr/>
          <a:lstStyle/>
          <a:p>
            <a:r>
              <a:rPr lang="en-US" dirty="0"/>
              <a:t>PowerWorld Case </a:t>
            </a:r>
            <a:r>
              <a:rPr lang="en-US" b="1" dirty="0"/>
              <a:t>Example_7_4</a:t>
            </a:r>
            <a:r>
              <a:rPr lang="en-US" dirty="0"/>
              <a:t> duplicates the example 7.4 case from the book, with the exception of using different generator models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17294" r="27868" b="61458"/>
          <a:stretch/>
        </p:blipFill>
        <p:spPr bwMode="auto">
          <a:xfrm>
            <a:off x="990600" y="2309189"/>
            <a:ext cx="8815630" cy="180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444970"/>
              </p:ext>
            </p:extLst>
          </p:nvPr>
        </p:nvGraphicFramePr>
        <p:xfrm>
          <a:off x="914400" y="4265941"/>
          <a:ext cx="6527128" cy="1906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79760" imgH="1015920" progId="Equation.DSMT4">
                  <p:embed/>
                </p:oleObj>
              </mc:Choice>
              <mc:Fallback>
                <p:oleObj name="Equation" r:id="rId3" imgW="3479760" imgH="10159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5941"/>
                        <a:ext cx="6527128" cy="1906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DB8CCFD-8BBE-70E9-C6CF-E449B731D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18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2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3733800"/>
          </a:xfrm>
        </p:spPr>
        <p:txBody>
          <a:bodyPr/>
          <a:lstStyle/>
          <a:p>
            <a:r>
              <a:rPr lang="en-US" dirty="0"/>
              <a:t>Read Chapters 4 and 7</a:t>
            </a:r>
          </a:p>
          <a:p>
            <a:r>
              <a:rPr lang="en-US" dirty="0"/>
              <a:t>Homework 5 is due on Tuesday Oct 31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B7F48EE-A56A-B23A-71F6-6C4F8B01C9F6}"/>
              </a:ext>
            </a:extLst>
          </p:cNvPr>
          <p:cNvSpPr txBox="1">
            <a:spLocks/>
          </p:cNvSpPr>
          <p:nvPr/>
        </p:nvSpPr>
        <p:spPr>
          <a:xfrm>
            <a:off x="11353800" y="6324600"/>
            <a:ext cx="609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Nonlinear Network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3733800"/>
          </a:xfrm>
        </p:spPr>
        <p:txBody>
          <a:bodyPr/>
          <a:lstStyle/>
          <a:p>
            <a:r>
              <a:rPr lang="en-US" dirty="0"/>
              <a:t>With constant impedance loads the network equations can usually be written with </a:t>
            </a:r>
            <a:r>
              <a:rPr lang="en-US" b="1" dirty="0"/>
              <a:t>I</a:t>
            </a:r>
            <a:r>
              <a:rPr lang="en-US" dirty="0"/>
              <a:t> independent of </a:t>
            </a:r>
            <a:r>
              <a:rPr lang="en-US" b="1" dirty="0"/>
              <a:t>V</a:t>
            </a:r>
            <a:r>
              <a:rPr lang="en-US" dirty="0"/>
              <a:t>, then they can be solved directly (as we've been doing)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general this is not the case, with constant power loads one common example.  Hence in general a nonlinear solution with Newton's method is used</a:t>
            </a:r>
          </a:p>
          <a:p>
            <a:r>
              <a:rPr lang="en-US" dirty="0"/>
              <a:t>We'll generalize the dependence on the algebraic variables, replacing </a:t>
            </a:r>
            <a:r>
              <a:rPr lang="en-US" b="1" dirty="0"/>
              <a:t>V</a:t>
            </a:r>
            <a:r>
              <a:rPr lang="en-US" dirty="0"/>
              <a:t> by </a:t>
            </a:r>
            <a:r>
              <a:rPr lang="en-US" b="1" dirty="0"/>
              <a:t>y</a:t>
            </a:r>
            <a:r>
              <a:rPr lang="en-US" dirty="0"/>
              <a:t> since they may include other values beyond just the bus voltages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022282"/>
              </p:ext>
            </p:extLst>
          </p:nvPr>
        </p:nvGraphicFramePr>
        <p:xfrm>
          <a:off x="3962400" y="2514600"/>
          <a:ext cx="17859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28600" progId="Equation.DSMT4">
                  <p:embed/>
                </p:oleObj>
              </mc:Choice>
              <mc:Fallback>
                <p:oleObj name="Equation" r:id="rId2" imgW="79992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514600"/>
                        <a:ext cx="17859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72FD857-91B3-5006-9FC7-8B243EE00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19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08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Nonlinear Network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668000" cy="3733800"/>
          </a:xfrm>
        </p:spPr>
        <p:txBody>
          <a:bodyPr/>
          <a:lstStyle/>
          <a:p>
            <a:r>
              <a:rPr lang="en-US" dirty="0"/>
              <a:t>Just like in the power flow, the complex equations are rewritten, here as a real current and a reactive current</a:t>
            </a:r>
            <a:br>
              <a:rPr lang="en-US" dirty="0"/>
            </a:br>
            <a:r>
              <a:rPr lang="en-US" b="1" dirty="0"/>
              <a:t>YV</a:t>
            </a:r>
            <a:r>
              <a:rPr lang="en-US" dirty="0"/>
              <a:t> – </a:t>
            </a:r>
            <a:r>
              <a:rPr lang="en-US" b="1" dirty="0"/>
              <a:t>I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 = </a:t>
            </a:r>
            <a:r>
              <a:rPr lang="en-US" b="1" dirty="0"/>
              <a:t>0</a:t>
            </a:r>
            <a:endParaRPr lang="en-US" dirty="0"/>
          </a:p>
          <a:p>
            <a:r>
              <a:rPr lang="en-US" dirty="0"/>
              <a:t>The values for bus i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each bus we add two new variables and two new equations</a:t>
            </a:r>
          </a:p>
          <a:p>
            <a:r>
              <a:rPr lang="en-US" dirty="0"/>
              <a:t>If an infinite bus is modeled then its variables and equations are omitted since its voltage is fixed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8400" y="2971800"/>
          <a:ext cx="495776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863280" progId="Equation.DSMT4">
                  <p:embed/>
                </p:oleObj>
              </mc:Choice>
              <mc:Fallback>
                <p:oleObj name="Equation" r:id="rId2" imgW="2514600" imgH="8632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4957762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05800" y="2362200"/>
            <a:ext cx="2728632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is a rectangular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formulation; we also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could have written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equations in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polar form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642E057-75D6-2918-F342-E7DE4B30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20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87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Nonlinear Network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548640"/>
          </a:xfrm>
        </p:spPr>
        <p:txBody>
          <a:bodyPr/>
          <a:lstStyle/>
          <a:p>
            <a:r>
              <a:rPr lang="en-US" dirty="0"/>
              <a:t>The network variables and equations are then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080384"/>
              </p:ext>
            </p:extLst>
          </p:nvPr>
        </p:nvGraphicFramePr>
        <p:xfrm>
          <a:off x="381000" y="1940319"/>
          <a:ext cx="748347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72600" imgH="5918040" progId="Equation.DSMT4">
                  <p:embed/>
                </p:oleObj>
              </mc:Choice>
              <mc:Fallback>
                <p:oleObj name="Equation" r:id="rId2" imgW="9372600" imgH="5918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40319"/>
                        <a:ext cx="748347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C0749CD-7A55-00A8-F905-7EC19BA1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21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Nonlinear Network Equation Newton Solution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820861"/>
              </p:ext>
            </p:extLst>
          </p:nvPr>
        </p:nvGraphicFramePr>
        <p:xfrm>
          <a:off x="457200" y="1280160"/>
          <a:ext cx="65151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14920" imgH="4952880" progId="Equation.DSMT4">
                  <p:embed/>
                </p:oleObj>
              </mc:Choice>
              <mc:Fallback>
                <p:oleObj name="Equation" r:id="rId2" imgW="6514920" imgH="4952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5151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12FABB7-5826-232A-907A-78BB53926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22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Network Equation Jacobian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668000" cy="1310640"/>
          </a:xfrm>
        </p:spPr>
        <p:txBody>
          <a:bodyPr/>
          <a:lstStyle/>
          <a:p>
            <a:r>
              <a:rPr lang="en-US" dirty="0"/>
              <a:t>The most computationally intensive part of the algorithm is determining and factoring the Jacobian matrix, </a:t>
            </a:r>
            <a:r>
              <a:rPr lang="en-US" b="1" dirty="0"/>
              <a:t>J</a:t>
            </a:r>
            <a:r>
              <a:rPr lang="en-US" dirty="0"/>
              <a:t>(</a:t>
            </a:r>
            <a:r>
              <a:rPr lang="en-US" b="1" dirty="0"/>
              <a:t>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612075"/>
              </p:ext>
            </p:extLst>
          </p:nvPr>
        </p:nvGraphicFramePr>
        <p:xfrm>
          <a:off x="1143000" y="2438400"/>
          <a:ext cx="6858000" cy="391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67480" imgH="4267080" progId="Equation.DSMT4">
                  <p:embed/>
                </p:oleObj>
              </mc:Choice>
              <mc:Fallback>
                <p:oleObj name="Equation" r:id="rId2" imgW="7467480" imgH="4267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8400"/>
                        <a:ext cx="6858000" cy="391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12DBA02-457E-504D-8AD0-91CD25C1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23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76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Network Jacobian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01400" cy="3733800"/>
          </a:xfrm>
        </p:spPr>
        <p:txBody>
          <a:bodyPr/>
          <a:lstStyle/>
          <a:p>
            <a:r>
              <a:rPr lang="en-US" dirty="0"/>
              <a:t>The Jacobian matrix can be stored and computed using a 2 by 2 block matrix structure</a:t>
            </a:r>
          </a:p>
          <a:p>
            <a:r>
              <a:rPr lang="en-US" dirty="0"/>
              <a:t>The portion of the 2 by 2 entries just from the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are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major source of the current vector voltage sensitivity comes from non-constant impedance loads; also dc transmission lines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1" y="2895600"/>
          <a:ext cx="4960937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920" imgH="2590560" progId="Equation.DSMT4">
                  <p:embed/>
                </p:oleObj>
              </mc:Choice>
              <mc:Fallback>
                <p:oleObj name="Equation" r:id="rId2" imgW="5587920" imgH="25905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2895600"/>
                        <a:ext cx="4960937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0" y="3132253"/>
            <a:ext cx="3428999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"hat" was added to the g functions to indicate it is just the portion from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</a:t>
            </a:r>
            <a:r>
              <a:rPr lang="en-US" sz="2400" b="1" dirty="0">
                <a:solidFill>
                  <a:srgbClr val="1E0000"/>
                </a:solidFill>
              </a:rPr>
              <a:t>Y</a:t>
            </a:r>
            <a:r>
              <a:rPr lang="en-US" sz="2400" baseline="-25000" dirty="0">
                <a:solidFill>
                  <a:srgbClr val="1E0000"/>
                </a:solidFill>
              </a:rPr>
              <a:t>bus</a:t>
            </a:r>
            <a:r>
              <a:rPr lang="en-US" sz="2400" dirty="0">
                <a:solidFill>
                  <a:srgbClr val="1E0000"/>
                </a:solidFill>
              </a:rPr>
              <a:t> 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D5E487E-4D58-5AEF-A5DA-A718CA7D3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24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5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Example: Constant Current, Constant Power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06200" cy="3733800"/>
          </a:xfrm>
        </p:spPr>
        <p:txBody>
          <a:bodyPr/>
          <a:lstStyle/>
          <a:p>
            <a:r>
              <a:rPr lang="en-US" dirty="0"/>
              <a:t>As an example, assume the load at bus k is represented with a ZIP model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Constant impedance could be in the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Usually solved in per unit on network MVA base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466616"/>
              </p:ext>
            </p:extLst>
          </p:nvPr>
        </p:nvGraphicFramePr>
        <p:xfrm>
          <a:off x="914399" y="1886742"/>
          <a:ext cx="6567201" cy="154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040" imgH="634680" progId="Equation.DSMT4">
                  <p:embed/>
                </p:oleObj>
              </mc:Choice>
              <mc:Fallback>
                <p:oleObj name="Equation" r:id="rId2" imgW="2705040" imgH="634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1886742"/>
                        <a:ext cx="6567201" cy="1542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08756"/>
              </p:ext>
            </p:extLst>
          </p:nvPr>
        </p:nvGraphicFramePr>
        <p:xfrm>
          <a:off x="906093" y="4226877"/>
          <a:ext cx="7634288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600" imgH="609480" progId="Equation.DSMT4">
                  <p:embed/>
                </p:oleObj>
              </mc:Choice>
              <mc:Fallback>
                <p:oleObj name="Equation" r:id="rId4" imgW="3441600" imgH="609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093" y="4226877"/>
                        <a:ext cx="7634288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58201" y="1905000"/>
            <a:ext cx="1891865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base load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values are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set from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power flow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7C45453-1AEB-97B6-EFE0-D63A6D887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25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25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Example: Constant Current, Constant Power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99520" cy="3733800"/>
          </a:xfrm>
        </p:spPr>
        <p:txBody>
          <a:bodyPr/>
          <a:lstStyle/>
          <a:p>
            <a:r>
              <a:rPr lang="en-US" dirty="0"/>
              <a:t>The current is 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Multiply the numerator and denominator by </a:t>
            </a:r>
            <a:r>
              <a:rPr lang="en-US" dirty="0" err="1"/>
              <a:t>V</a:t>
            </a:r>
            <a:r>
              <a:rPr lang="en-US" baseline="-25000" dirty="0" err="1"/>
              <a:t>DK</a:t>
            </a:r>
            <a:r>
              <a:rPr lang="en-US" dirty="0" err="1"/>
              <a:t>+jV</a:t>
            </a:r>
            <a:r>
              <a:rPr lang="en-US" baseline="-25000" dirty="0" err="1"/>
              <a:t>QK</a:t>
            </a:r>
            <a:r>
              <a:rPr lang="en-US" dirty="0"/>
              <a:t> to write as the real current and the reactive current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098062"/>
              </p:ext>
            </p:extLst>
          </p:nvPr>
        </p:nvGraphicFramePr>
        <p:xfrm>
          <a:off x="1066800" y="1676400"/>
          <a:ext cx="7714481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98800" imgH="1269720" progId="Equation.DSMT4">
                  <p:embed/>
                </p:oleObj>
              </mc:Choice>
              <mc:Fallback>
                <p:oleObj name="Equation" r:id="rId2" imgW="3898800" imgH="1269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7714481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CAA5FB8-33D6-B8C9-DFD3-59ACBF03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26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54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Example: Constant Current, Constant Power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01400" cy="3733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Jacobian entries are then found by differentiating with respect to V</a:t>
            </a:r>
            <a:r>
              <a:rPr lang="en-US" baseline="-25000" dirty="0"/>
              <a:t>DK</a:t>
            </a:r>
            <a:r>
              <a:rPr lang="en-US" dirty="0"/>
              <a:t> and V</a:t>
            </a:r>
            <a:r>
              <a:rPr lang="en-US" baseline="-25000" dirty="0"/>
              <a:t>QK</a:t>
            </a:r>
          </a:p>
          <a:p>
            <a:pPr lvl="1"/>
            <a:r>
              <a:rPr lang="en-US" dirty="0"/>
              <a:t>Only affect the 2 by 2 block diagonal values</a:t>
            </a:r>
          </a:p>
          <a:p>
            <a:r>
              <a:rPr lang="en-US" dirty="0"/>
              <a:t>Usually constant current and constant power models are replaced by a constant impedance model if the voltage goes too low, like during a fault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844822"/>
              </p:ext>
            </p:extLst>
          </p:nvPr>
        </p:nvGraphicFramePr>
        <p:xfrm>
          <a:off x="1005840" y="1371601"/>
          <a:ext cx="6967538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40080" imgH="1041120" progId="Equation.DSMT4">
                  <p:embed/>
                </p:oleObj>
              </mc:Choice>
              <mc:Fallback>
                <p:oleObj name="Equation" r:id="rId2" imgW="3340080" imgH="10411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" y="1371601"/>
                        <a:ext cx="6967538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D7B77C2-4976-F4ED-0B72-93DFAAA9A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27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45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Example: 7.4 ZIP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829800" cy="3733800"/>
          </a:xfrm>
        </p:spPr>
        <p:txBody>
          <a:bodyPr/>
          <a:lstStyle/>
          <a:p>
            <a:r>
              <a:rPr lang="en-US" dirty="0"/>
              <a:t>Example 7.4 is modified so the loads are represented by a model with 30% constant power, 30% constant current and 40% constant impedance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PowerWorld</a:t>
            </a:r>
            <a:r>
              <a:rPr lang="en-US" dirty="0"/>
              <a:t> load models can be entered in a number of different ways; a tedious but simple approach is to specify a model for each individual load</a:t>
            </a:r>
          </a:p>
          <a:p>
            <a:pPr lvl="2"/>
            <a:r>
              <a:rPr lang="en-US" dirty="0"/>
              <a:t>Right click on the load symbol to display the Load Options dialog, select Stability, and select WSCC to enter a ZIP model, in which p1&amp;q1 are the normalized about of constant impedance load, p2&amp;q2 the amount of constant current load, and p3&amp;q3 the amount of constant power load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1" y="5562600"/>
            <a:ext cx="415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Case is </a:t>
            </a:r>
            <a:r>
              <a:rPr lang="en-US" sz="2800" b="1" dirty="0">
                <a:solidFill>
                  <a:srgbClr val="1E0000"/>
                </a:solidFill>
              </a:rPr>
              <a:t>Example_7_4_ZIP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6F7E4BC-CB11-3E46-8635-7D5CFDC0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28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734800" cy="1066800"/>
          </a:xfrm>
        </p:spPr>
        <p:txBody>
          <a:bodyPr/>
          <a:lstStyle/>
          <a:p>
            <a:pPr algn="l"/>
            <a:r>
              <a:rPr lang="en-US" dirty="0"/>
              <a:t>Two Bus Example with Two GENROU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3733800"/>
          </a:xfrm>
        </p:spPr>
        <p:txBody>
          <a:bodyPr/>
          <a:lstStyle/>
          <a:p>
            <a:r>
              <a:rPr lang="en-US" dirty="0"/>
              <a:t>Use the same system as before, except with we'll model both generators using GENROUs</a:t>
            </a:r>
          </a:p>
          <a:p>
            <a:pPr lvl="1"/>
            <a:r>
              <a:rPr lang="en-US" dirty="0"/>
              <a:t>For simplicity we'll make both generators identical except set H</a:t>
            </a:r>
            <a:r>
              <a:rPr lang="en-US" baseline="-25000" dirty="0"/>
              <a:t>1</a:t>
            </a:r>
            <a:r>
              <a:rPr lang="en-US" dirty="0"/>
              <a:t>=3, H</a:t>
            </a:r>
            <a:r>
              <a:rPr lang="en-US" baseline="-25000" dirty="0"/>
              <a:t>2</a:t>
            </a:r>
            <a:r>
              <a:rPr lang="en-US" dirty="0"/>
              <a:t>=6; other values are X</a:t>
            </a:r>
            <a:r>
              <a:rPr lang="en-US" baseline="-25000" dirty="0"/>
              <a:t>d</a:t>
            </a:r>
            <a:r>
              <a:rPr lang="en-US" dirty="0"/>
              <a:t>=2.1, X</a:t>
            </a:r>
            <a:r>
              <a:rPr lang="en-US" baseline="-25000" dirty="0"/>
              <a:t>q</a:t>
            </a:r>
            <a:r>
              <a:rPr lang="en-US" dirty="0"/>
              <a:t>=0.5, </a:t>
            </a:r>
            <a:r>
              <a:rPr lang="en-US" dirty="0" err="1"/>
              <a:t>X'</a:t>
            </a:r>
            <a:r>
              <a:rPr lang="en-US" baseline="-25000" dirty="0" err="1"/>
              <a:t>d</a:t>
            </a:r>
            <a:r>
              <a:rPr lang="en-US" dirty="0"/>
              <a:t>=0.2, </a:t>
            </a:r>
            <a:r>
              <a:rPr lang="en-US" dirty="0" err="1"/>
              <a:t>X'</a:t>
            </a:r>
            <a:r>
              <a:rPr lang="en-US" baseline="-25000" dirty="0" err="1"/>
              <a:t>q</a:t>
            </a:r>
            <a:r>
              <a:rPr lang="en-US" dirty="0"/>
              <a:t>=0.5, 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=0.18, X</a:t>
            </a:r>
            <a:r>
              <a:rPr lang="en-US" baseline="-25000" dirty="0"/>
              <a:t>l</a:t>
            </a:r>
            <a:r>
              <a:rPr lang="en-US" dirty="0"/>
              <a:t>=0.15, </a:t>
            </a:r>
            <a:r>
              <a:rPr lang="en-US" dirty="0" err="1"/>
              <a:t>T'</a:t>
            </a:r>
            <a:r>
              <a:rPr lang="en-US" baseline="-25000" dirty="0" err="1"/>
              <a:t>do</a:t>
            </a:r>
            <a:r>
              <a:rPr lang="en-US" dirty="0"/>
              <a:t> = 7.0, </a:t>
            </a:r>
            <a:r>
              <a:rPr lang="en-US" dirty="0" err="1"/>
              <a:t>T'</a:t>
            </a:r>
            <a:r>
              <a:rPr lang="en-US" baseline="-25000" dirty="0" err="1"/>
              <a:t>qo</a:t>
            </a:r>
            <a:r>
              <a:rPr lang="en-US" dirty="0"/>
              <a:t>=0.75, </a:t>
            </a:r>
            <a:r>
              <a:rPr lang="en-US" dirty="0" err="1"/>
              <a:t>T"</a:t>
            </a:r>
            <a:r>
              <a:rPr lang="en-US" baseline="-25000" dirty="0" err="1"/>
              <a:t>do</a:t>
            </a:r>
            <a:r>
              <a:rPr lang="en-US" dirty="0"/>
              <a:t>=0.035, </a:t>
            </a:r>
            <a:r>
              <a:rPr lang="en-US" dirty="0" err="1"/>
              <a:t>T"</a:t>
            </a:r>
            <a:r>
              <a:rPr lang="en-US" baseline="-25000" dirty="0" err="1"/>
              <a:t>qo</a:t>
            </a:r>
            <a:r>
              <a:rPr lang="en-US" dirty="0"/>
              <a:t>=0.05; no saturation</a:t>
            </a:r>
          </a:p>
          <a:p>
            <a:pPr lvl="1"/>
            <a:r>
              <a:rPr lang="en-US" dirty="0"/>
              <a:t>With no saturation the value of the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's are determined (as per the earlier lectures) by solving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Hence for generator 1  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66208"/>
              </p:ext>
            </p:extLst>
          </p:nvPr>
        </p:nvGraphicFramePr>
        <p:xfrm>
          <a:off x="1295400" y="4267200"/>
          <a:ext cx="3276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900" imgH="279400" progId="Equation.DSMT4">
                  <p:embed/>
                </p:oleObj>
              </mc:Choice>
              <mc:Fallback>
                <p:oleObj name="Equation" r:id="rId2" imgW="1612900" imgH="279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276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268347"/>
              </p:ext>
            </p:extLst>
          </p:nvPr>
        </p:nvGraphicFramePr>
        <p:xfrm>
          <a:off x="1219200" y="5638800"/>
          <a:ext cx="8153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12920" imgH="253800" progId="Equation.DSMT4">
                  <p:embed/>
                </p:oleObj>
              </mc:Choice>
              <mc:Fallback>
                <p:oleObj name="Equation" r:id="rId4" imgW="401292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8153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30A4C6D-5D07-97D4-22DF-C31D23BF8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2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2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Example 7.4 ZIP One-line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b="13886"/>
          <a:stretch/>
        </p:blipFill>
        <p:spPr bwMode="auto">
          <a:xfrm>
            <a:off x="432282" y="1371600"/>
            <a:ext cx="975716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BD1F476-5E27-1816-7327-FFB74A4EF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29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11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Example 7.4 ZIP Bus 8 Load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1005840"/>
          </a:xfrm>
        </p:spPr>
        <p:txBody>
          <a:bodyPr/>
          <a:lstStyle/>
          <a:p>
            <a:r>
              <a:rPr lang="en-US" dirty="0"/>
              <a:t>As an example the values for bus 8 are given (per unit, 100 MVA base)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219147"/>
              </p:ext>
            </p:extLst>
          </p:nvPr>
        </p:nvGraphicFramePr>
        <p:xfrm>
          <a:off x="914400" y="1828800"/>
          <a:ext cx="7924800" cy="340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5400" imgH="1587240" progId="Equation.DSMT4">
                  <p:embed/>
                </p:oleObj>
              </mc:Choice>
              <mc:Fallback>
                <p:oleObj name="Equation" r:id="rId2" imgW="3695400" imgH="1587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7924800" cy="3405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89E3AE1-0215-6C06-976F-68807161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30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4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Example: 7.4 ZIP Case Jacobian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25840" cy="3733800"/>
          </a:xfrm>
        </p:spPr>
        <p:txBody>
          <a:bodyPr/>
          <a:lstStyle/>
          <a:p>
            <a:r>
              <a:rPr lang="en-US" dirty="0"/>
              <a:t>For this case the 2 by 2 block between buses 8 and 7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between 8 and 9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2 by 2 block for the bus 8 diagonal is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77133"/>
              </p:ext>
            </p:extLst>
          </p:nvPr>
        </p:nvGraphicFramePr>
        <p:xfrm>
          <a:off x="1032853" y="3352800"/>
          <a:ext cx="25352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965160" progId="Equation.DSMT4">
                  <p:embed/>
                </p:oleObj>
              </mc:Choice>
              <mc:Fallback>
                <p:oleObj name="Equation" r:id="rId2" imgW="2857320" imgH="965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853" y="3352800"/>
                        <a:ext cx="253523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188834"/>
              </p:ext>
            </p:extLst>
          </p:nvPr>
        </p:nvGraphicFramePr>
        <p:xfrm>
          <a:off x="1022741" y="5013960"/>
          <a:ext cx="2524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44720" imgH="965160" progId="Equation.DSMT4">
                  <p:embed/>
                </p:oleObj>
              </mc:Choice>
              <mc:Fallback>
                <p:oleObj name="Equation" r:id="rId4" imgW="2844720" imgH="9651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741" y="5013960"/>
                        <a:ext cx="25241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258774"/>
              </p:ext>
            </p:extLst>
          </p:nvPr>
        </p:nvGraphicFramePr>
        <p:xfrm>
          <a:off x="1066800" y="1866909"/>
          <a:ext cx="23669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6880" imgH="965160" progId="Equation.DSMT4">
                  <p:embed/>
                </p:oleObj>
              </mc:Choice>
              <mc:Fallback>
                <p:oleObj name="Equation" r:id="rId6" imgW="2666880" imgH="965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66909"/>
                        <a:ext cx="23669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29200" y="3304371"/>
            <a:ext cx="39624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These entries are easily checked with the </a:t>
            </a:r>
            <a:r>
              <a:rPr lang="en-US" sz="2800" b="1" dirty="0">
                <a:solidFill>
                  <a:srgbClr val="1E0000"/>
                </a:solidFill>
              </a:rPr>
              <a:t>Y</a:t>
            </a:r>
            <a:r>
              <a:rPr lang="en-US" sz="2800" baseline="-25000" dirty="0">
                <a:solidFill>
                  <a:srgbClr val="1E0000"/>
                </a:solidFill>
              </a:rPr>
              <a:t>bus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5181600"/>
            <a:ext cx="2824812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The check here is </a:t>
            </a:r>
            <a:br>
              <a:rPr lang="en-US" sz="2800" dirty="0">
                <a:solidFill>
                  <a:srgbClr val="1E0000"/>
                </a:solidFill>
              </a:rPr>
            </a:br>
            <a:r>
              <a:rPr lang="en-US" sz="2800" dirty="0">
                <a:solidFill>
                  <a:srgbClr val="1E0000"/>
                </a:solidFill>
              </a:rPr>
              <a:t>left for the student</a:t>
            </a:r>
            <a:endParaRPr lang="en-US" sz="2800" baseline="-25000" dirty="0">
              <a:solidFill>
                <a:srgbClr val="1E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970067"/>
            <a:ext cx="47244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This is referencing slide </a:t>
            </a:r>
            <a:r>
              <a:rPr lang="en-US" dirty="0">
                <a:solidFill>
                  <a:srgbClr val="1E0000"/>
                </a:solidFill>
              </a:rPr>
              <a:t>2</a:t>
            </a:r>
            <a:r>
              <a:rPr lang="en-US" sz="2800" dirty="0">
                <a:solidFill>
                  <a:srgbClr val="1E0000"/>
                </a:solidFill>
              </a:rPr>
              <a:t>9</a:t>
            </a:r>
            <a:endParaRPr lang="en-US" sz="2800" baseline="-25000" dirty="0">
              <a:solidFill>
                <a:srgbClr val="1E0000"/>
              </a:solidFill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D0025215-DC6A-711B-6E5D-87D533671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31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39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Additional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3733800"/>
          </a:xfrm>
        </p:spPr>
        <p:txBody>
          <a:bodyPr/>
          <a:lstStyle/>
          <a:p>
            <a:r>
              <a:rPr lang="en-US" dirty="0"/>
              <a:t>When coding Jacobian values, a good way to check that the entries are correct is to make sure that for a small perturbation about the solution the Newton's method has quadratic convergence</a:t>
            </a:r>
          </a:p>
          <a:p>
            <a:r>
              <a:rPr lang="en-US" dirty="0"/>
              <a:t>When running the simulation the Jacobian is actually seldom rebuilt and refactored </a:t>
            </a:r>
          </a:p>
          <a:p>
            <a:pPr lvl="1"/>
            <a:r>
              <a:rPr lang="en-US" dirty="0"/>
              <a:t>If the Jacobian is not too bad it will still converge</a:t>
            </a:r>
          </a:p>
          <a:p>
            <a:r>
              <a:rPr lang="en-US" dirty="0"/>
              <a:t>To converge Newton's method needs a good initial guess, which is usually the last time step solution</a:t>
            </a:r>
          </a:p>
          <a:p>
            <a:pPr lvl="1"/>
            <a:r>
              <a:rPr lang="en-US" dirty="0"/>
              <a:t>Convergence can be an issue following large system disturbances, such as a fault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21EAE0F-246D-05A9-6E5E-A1BAB76D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32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3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066800"/>
          </a:xfrm>
        </p:spPr>
        <p:txBody>
          <a:bodyPr/>
          <a:lstStyle/>
          <a:p>
            <a:pPr algn="l"/>
            <a:r>
              <a:rPr lang="en-US" dirty="0"/>
              <a:t>Explicit Method Long-Term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363200" cy="3733800"/>
          </a:xfrm>
        </p:spPr>
        <p:txBody>
          <a:bodyPr/>
          <a:lstStyle/>
          <a:p>
            <a:r>
              <a:rPr lang="en-US" dirty="0"/>
              <a:t>The explicit method can be used for long-term solutions</a:t>
            </a:r>
          </a:p>
          <a:p>
            <a:pPr lvl="1"/>
            <a:r>
              <a:rPr lang="en-US" dirty="0"/>
              <a:t>For example in </a:t>
            </a:r>
            <a:r>
              <a:rPr lang="en-US" dirty="0" err="1"/>
              <a:t>PowerWorld</a:t>
            </a:r>
            <a:r>
              <a:rPr lang="en-US" dirty="0"/>
              <a:t> DS we’ve done solutions of large systems for many hours</a:t>
            </a:r>
          </a:p>
          <a:p>
            <a:r>
              <a:rPr lang="en-US" dirty="0"/>
              <a:t>Numerical errors do not tend to build-up because of the need to satisfy the algebraic equations</a:t>
            </a:r>
          </a:p>
          <a:p>
            <a:r>
              <a:rPr lang="en-US" dirty="0"/>
              <a:t>However, sometimes models have default parameter values that cause unexpected behavior when run over longer periods of time (such as default trips after 99 seconds below 0.1 Hz).  </a:t>
            </a:r>
          </a:p>
          <a:p>
            <a:r>
              <a:rPr lang="en-US" dirty="0"/>
              <a:t>Some models have slow unstable modes  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B62CA32-C2F5-B1B7-11B7-9313AA855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33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15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Simultaneous Implicit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other major solution approach is the simultaneous implicit in which the algebraic and differential equations are solved simultaneously</a:t>
            </a:r>
          </a:p>
          <a:p>
            <a:r>
              <a:rPr lang="en-US" dirty="0"/>
              <a:t>This method has the advantage of being numerically stable 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E0A1637-E13A-ABD4-3537-EAC6A709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34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13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Simultaneous Implicit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10800" cy="3733800"/>
          </a:xfrm>
        </p:spPr>
        <p:txBody>
          <a:bodyPr/>
          <a:lstStyle/>
          <a:p>
            <a:r>
              <a:rPr lang="en-US" dirty="0"/>
              <a:t>Recalling an initial lecture, we covered two common implicit integration approaches for solving </a:t>
            </a:r>
          </a:p>
          <a:p>
            <a:pPr lvl="1"/>
            <a:r>
              <a:rPr lang="en-US" dirty="0"/>
              <a:t>Backward Euler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Trapezoidal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We'll just consider trapezoidal, but for nonlinear cases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599553"/>
              </p:ext>
            </p:extLst>
          </p:nvPr>
        </p:nvGraphicFramePr>
        <p:xfrm>
          <a:off x="3962400" y="2286000"/>
          <a:ext cx="38862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920" imgH="761760" progId="Equation.DSMT4">
                  <p:embed/>
                </p:oleObj>
              </mc:Choice>
              <mc:Fallback>
                <p:oleObj name="Equation" r:id="rId2" imgW="1942920" imgH="761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2286000"/>
                        <a:ext cx="3886200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30079"/>
              </p:ext>
            </p:extLst>
          </p:nvPr>
        </p:nvGraphicFramePr>
        <p:xfrm>
          <a:off x="3951596" y="3657600"/>
          <a:ext cx="5384800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92080" imgH="1079280" progId="Equation.DSMT4">
                  <p:embed/>
                </p:oleObj>
              </mc:Choice>
              <mc:Fallback>
                <p:oleObj name="Equation" r:id="rId4" imgW="2692080" imgH="1079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596" y="3657600"/>
                        <a:ext cx="5384800" cy="215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974184"/>
              </p:ext>
            </p:extLst>
          </p:nvPr>
        </p:nvGraphicFramePr>
        <p:xfrm>
          <a:off x="6002646" y="1823720"/>
          <a:ext cx="1282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393480" progId="Equation.DSMT4">
                  <p:embed/>
                </p:oleObj>
              </mc:Choice>
              <mc:Fallback>
                <p:oleObj name="Equation" r:id="rId6" imgW="12826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646" y="1823720"/>
                        <a:ext cx="1282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B6D1493-6FB1-F044-2ECE-77596555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35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50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Nonlinear Trapezoidal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3733800"/>
          </a:xfrm>
        </p:spPr>
        <p:txBody>
          <a:bodyPr/>
          <a:lstStyle/>
          <a:p>
            <a:r>
              <a:rPr lang="en-US" dirty="0"/>
              <a:t>We can use Newton's method to solve               with the trapezoidal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are solving for </a:t>
            </a:r>
            <a:r>
              <a:rPr lang="en-US" b="1" dirty="0"/>
              <a:t>x</a:t>
            </a:r>
            <a:r>
              <a:rPr lang="en-US" dirty="0"/>
              <a:t>(</a:t>
            </a:r>
            <a:r>
              <a:rPr lang="en-US" dirty="0" err="1"/>
              <a:t>t+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t</a:t>
            </a:r>
            <a:r>
              <a:rPr lang="en-US" dirty="0"/>
              <a:t>); </a:t>
            </a:r>
            <a:r>
              <a:rPr lang="en-US" b="1" dirty="0"/>
              <a:t>x</a:t>
            </a:r>
            <a:r>
              <a:rPr lang="en-US" dirty="0"/>
              <a:t>(t) is known</a:t>
            </a:r>
          </a:p>
          <a:p>
            <a:r>
              <a:rPr lang="en-US" dirty="0"/>
              <a:t>The Jacobian matrix is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8069"/>
              </p:ext>
            </p:extLst>
          </p:nvPr>
        </p:nvGraphicFramePr>
        <p:xfrm>
          <a:off x="6521450" y="1388328"/>
          <a:ext cx="1282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393480" progId="Equation.DSMT4">
                  <p:embed/>
                </p:oleObj>
              </mc:Choice>
              <mc:Fallback>
                <p:oleObj name="Equation" r:id="rId2" imgW="12826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1388328"/>
                        <a:ext cx="1282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00749"/>
              </p:ext>
            </p:extLst>
          </p:nvPr>
        </p:nvGraphicFramePr>
        <p:xfrm>
          <a:off x="990600" y="1782028"/>
          <a:ext cx="6693602" cy="88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71800" imgH="393480" progId="Equation.DSMT4">
                  <p:embed/>
                </p:oleObj>
              </mc:Choice>
              <mc:Fallback>
                <p:oleObj name="Equation" r:id="rId4" imgW="297180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82028"/>
                        <a:ext cx="6693602" cy="884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76371"/>
              </p:ext>
            </p:extLst>
          </p:nvPr>
        </p:nvGraphicFramePr>
        <p:xfrm>
          <a:off x="1066800" y="3977640"/>
          <a:ext cx="44688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11200" imgH="1143000" progId="Equation.DSMT4">
                  <p:embed/>
                </p:oleObj>
              </mc:Choice>
              <mc:Fallback>
                <p:oleObj name="Equation" r:id="rId6" imgW="2311200" imgH="1143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977640"/>
                        <a:ext cx="4468813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06960" y="2057400"/>
            <a:ext cx="4032640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Right now we are just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considering the differential equations; we'll introduce the algebraic equations shortly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9300" y="4485030"/>
            <a:ext cx="30861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–</a:t>
            </a:r>
            <a:r>
              <a:rPr lang="en-US" sz="2400" b="1" dirty="0">
                <a:solidFill>
                  <a:srgbClr val="1E0000"/>
                </a:solidFill>
              </a:rPr>
              <a:t>I</a:t>
            </a:r>
            <a:r>
              <a:rPr lang="en-US" sz="2400" dirty="0">
                <a:solidFill>
                  <a:srgbClr val="1E0000"/>
                </a:solidFill>
              </a:rPr>
              <a:t> comes from differentiating -</a:t>
            </a:r>
            <a:r>
              <a:rPr lang="en-US" sz="2400" b="1" dirty="0">
                <a:solidFill>
                  <a:srgbClr val="1E0000"/>
                </a:solidFill>
              </a:rPr>
              <a:t>x</a:t>
            </a:r>
            <a:r>
              <a:rPr lang="en-US" sz="2400" dirty="0">
                <a:solidFill>
                  <a:srgbClr val="1E0000"/>
                </a:solidFill>
              </a:rPr>
              <a:t>(</a:t>
            </a:r>
            <a:r>
              <a:rPr lang="en-US" sz="2400" dirty="0" err="1">
                <a:solidFill>
                  <a:srgbClr val="1E0000"/>
                </a:solidFill>
              </a:rPr>
              <a:t>t+</a:t>
            </a:r>
            <a:r>
              <a:rPr lang="en-US" sz="2400" dirty="0" err="1">
                <a:solidFill>
                  <a:srgbClr val="1E000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err="1">
                <a:solidFill>
                  <a:srgbClr val="1E0000"/>
                </a:solidFill>
              </a:rPr>
              <a:t>t</a:t>
            </a:r>
            <a:r>
              <a:rPr lang="en-US" sz="2400" dirty="0">
                <a:solidFill>
                  <a:srgbClr val="1E0000"/>
                </a:solidFill>
              </a:rPr>
              <a:t>)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618CF93-AC21-7864-DD07-75BD0CA1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36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77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Nonlinear Trapezoidal using Newton's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10744200" cy="3733800"/>
          </a:xfrm>
        </p:spPr>
        <p:txBody>
          <a:bodyPr/>
          <a:lstStyle/>
          <a:p>
            <a:r>
              <a:rPr lang="en-US" dirty="0"/>
              <a:t>The full solution would be at each time step</a:t>
            </a:r>
          </a:p>
          <a:p>
            <a:pPr lvl="1"/>
            <a:r>
              <a:rPr lang="en-US" dirty="0"/>
              <a:t>Set the initial guess for </a:t>
            </a:r>
            <a:r>
              <a:rPr lang="en-US" b="1" dirty="0"/>
              <a:t>x</a:t>
            </a:r>
            <a:r>
              <a:rPr lang="en-US" dirty="0"/>
              <a:t>(</a:t>
            </a:r>
            <a:r>
              <a:rPr lang="en-US" dirty="0" err="1"/>
              <a:t>t+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t</a:t>
            </a:r>
            <a:r>
              <a:rPr lang="en-US" dirty="0"/>
              <a:t>) as </a:t>
            </a:r>
            <a:r>
              <a:rPr lang="en-US" b="1" dirty="0"/>
              <a:t>x</a:t>
            </a:r>
            <a:r>
              <a:rPr lang="en-US" dirty="0"/>
              <a:t>(t), and initialize the iteration counter k = 0</a:t>
            </a:r>
          </a:p>
          <a:p>
            <a:pPr lvl="1"/>
            <a:r>
              <a:rPr lang="en-US" dirty="0"/>
              <a:t>Determine the mismatch at each iteration k as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Determine the Jacobian matrix</a:t>
            </a:r>
          </a:p>
          <a:p>
            <a:pPr lvl="1"/>
            <a:r>
              <a:rPr lang="en-US" dirty="0"/>
              <a:t>Solve</a:t>
            </a:r>
          </a:p>
          <a:p>
            <a:pPr lvl="1"/>
            <a:r>
              <a:rPr lang="en-US" dirty="0"/>
              <a:t>Iterate until done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106528"/>
              </p:ext>
            </p:extLst>
          </p:nvPr>
        </p:nvGraphicFramePr>
        <p:xfrm>
          <a:off x="1371599" y="2693193"/>
          <a:ext cx="8372689" cy="81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51080" imgH="393480" progId="Equation.DSMT4">
                  <p:embed/>
                </p:oleObj>
              </mc:Choice>
              <mc:Fallback>
                <p:oleObj name="Equation" r:id="rId2" imgW="40510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599" y="2693193"/>
                        <a:ext cx="8372689" cy="812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34366"/>
              </p:ext>
            </p:extLst>
          </p:nvPr>
        </p:nvGraphicFramePr>
        <p:xfrm>
          <a:off x="2057400" y="4191000"/>
          <a:ext cx="7391400" cy="61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57600" imgH="304560" progId="Equation.DSMT4">
                  <p:embed/>
                </p:oleObj>
              </mc:Choice>
              <mc:Fallback>
                <p:oleObj name="Equation" r:id="rId4" imgW="365760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91000"/>
                        <a:ext cx="7391400" cy="614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A37C40C-0809-2540-64B3-14B6C936A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37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90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Infinite Bus GENCLS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1310640"/>
          </a:xfrm>
        </p:spPr>
        <p:txBody>
          <a:bodyPr/>
          <a:lstStyle/>
          <a:p>
            <a:r>
              <a:rPr lang="en-US" dirty="0"/>
              <a:t>Use the previous two bus system with gen 4 again modeled with a classical model with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dirty="0"/>
              <a:t>'=0.3, H=3 and D=0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501"/>
          <a:stretch/>
        </p:blipFill>
        <p:spPr bwMode="auto">
          <a:xfrm>
            <a:off x="1066800" y="2362200"/>
            <a:ext cx="8382000" cy="2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66800" y="5105400"/>
                <a:ext cx="7548861" cy="830997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1E0000"/>
                    </a:solidFill>
                  </a:rPr>
                  <a:t>In this example </a:t>
                </a:r>
                <a:r>
                  <a:rPr lang="en-US" sz="2400" dirty="0" err="1">
                    <a:solidFill>
                      <a:srgbClr val="1E0000"/>
                    </a:solidFill>
                  </a:rPr>
                  <a:t>X</a:t>
                </a:r>
                <a:r>
                  <a:rPr lang="en-US" sz="2400" baseline="-25000" dirty="0" err="1">
                    <a:solidFill>
                      <a:srgbClr val="1E0000"/>
                    </a:solidFill>
                  </a:rPr>
                  <a:t>th</a:t>
                </a:r>
                <a:r>
                  <a:rPr lang="en-US" sz="2400" dirty="0">
                    <a:solidFill>
                      <a:srgbClr val="1E0000"/>
                    </a:solidFill>
                  </a:rPr>
                  <a:t> = (0.22 + 0.3), with the internal voltage</a:t>
                </a:r>
                <a:br>
                  <a:rPr lang="en-US" sz="2400" dirty="0">
                    <a:solidFill>
                      <a:srgbClr val="1E000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1E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1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1E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1E0000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400">
                            <a:solidFill>
                              <a:srgbClr val="1E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rgbClr val="1E0000"/>
                        </a:solidFill>
                        <a:latin typeface="Cambria Math"/>
                      </a:rPr>
                      <m:t>=1.281∠23.95°</m:t>
                    </m:r>
                  </m:oMath>
                </a14:m>
                <a:r>
                  <a:rPr lang="en-US" sz="2400" dirty="0">
                    <a:solidFill>
                      <a:srgbClr val="1E0000"/>
                    </a:solidFill>
                  </a:rPr>
                  <a:t> giving E'</a:t>
                </a:r>
                <a:r>
                  <a:rPr lang="en-US" sz="2400" baseline="-25000" dirty="0">
                    <a:solidFill>
                      <a:srgbClr val="1E0000"/>
                    </a:solidFill>
                  </a:rPr>
                  <a:t>1</a:t>
                </a:r>
                <a:r>
                  <a:rPr lang="en-US" sz="2400" dirty="0">
                    <a:solidFill>
                      <a:srgbClr val="1E0000"/>
                    </a:solidFill>
                  </a:rPr>
                  <a:t>=1.281 and </a:t>
                </a:r>
                <a:r>
                  <a:rPr lang="en-US" sz="2400" dirty="0">
                    <a:solidFill>
                      <a:srgbClr val="1E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baseline="-25000" dirty="0">
                    <a:solidFill>
                      <a:srgbClr val="1E0000"/>
                    </a:solidFill>
                  </a:rPr>
                  <a:t>1</a:t>
                </a:r>
                <a:r>
                  <a:rPr lang="en-US" sz="2400" dirty="0">
                    <a:solidFill>
                      <a:srgbClr val="1E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1E0000"/>
                        </a:solidFill>
                        <a:latin typeface="Cambria Math"/>
                      </a:rPr>
                      <m:t>23.95°</m:t>
                    </m:r>
                  </m:oMath>
                </a14:m>
                <a:endParaRPr lang="en-US" sz="2400" baseline="-25000" dirty="0">
                  <a:solidFill>
                    <a:srgbClr val="1E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105400"/>
                <a:ext cx="7548861" cy="830997"/>
              </a:xfrm>
              <a:prstGeom prst="rect">
                <a:avLst/>
              </a:prstGeom>
              <a:blipFill>
                <a:blip r:embed="rId3"/>
                <a:stretch>
                  <a:fillRect l="-1212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94C4B4B-30CF-B249-3F98-66AF7FEB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38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0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GENROU Block Diagram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16652" r="25744" b="3667"/>
          <a:stretch/>
        </p:blipFill>
        <p:spPr bwMode="auto">
          <a:xfrm>
            <a:off x="457200" y="1219199"/>
            <a:ext cx="5791200" cy="553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1371600"/>
            <a:ext cx="473206" cy="40011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1E0000"/>
                </a:solidFill>
              </a:rPr>
              <a:t>E'</a:t>
            </a:r>
            <a:r>
              <a:rPr lang="en-US" sz="2000" baseline="-25000" dirty="0" err="1">
                <a:solidFill>
                  <a:srgbClr val="1E0000"/>
                </a:solidFill>
              </a:rPr>
              <a:t>q</a:t>
            </a:r>
            <a:endParaRPr lang="en-US" sz="2000" baseline="-25000" dirty="0">
              <a:solidFill>
                <a:srgbClr val="1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511" y="6172200"/>
            <a:ext cx="473206" cy="40011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1E0000"/>
                </a:solidFill>
              </a:rPr>
              <a:t>E'</a:t>
            </a:r>
            <a:r>
              <a:rPr lang="en-US" sz="2000" baseline="-25000" dirty="0" err="1">
                <a:solidFill>
                  <a:srgbClr val="1E0000"/>
                </a:solidFill>
              </a:rPr>
              <a:t>d</a:t>
            </a:r>
            <a:endParaRPr lang="en-US" sz="2000" baseline="-25000" dirty="0">
              <a:solidFill>
                <a:srgbClr val="1E0000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45993C6-22FE-7AA9-4073-7C4D478D8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3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07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839200" cy="1066800"/>
          </a:xfrm>
        </p:spPr>
        <p:txBody>
          <a:bodyPr/>
          <a:lstStyle/>
          <a:p>
            <a:pPr algn="l"/>
            <a:r>
              <a:rPr lang="en-US" dirty="0"/>
              <a:t>Infinite Bus GENCLS Implicit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363200" cy="2682240"/>
          </a:xfrm>
        </p:spPr>
        <p:txBody>
          <a:bodyPr/>
          <a:lstStyle/>
          <a:p>
            <a:r>
              <a:rPr lang="en-US" dirty="0"/>
              <a:t>Assume a solid three phase fault is applied at the bus 1 generator terminal, reducing P</a:t>
            </a:r>
            <a:r>
              <a:rPr lang="en-US" baseline="-25000" dirty="0"/>
              <a:t>E1</a:t>
            </a:r>
            <a:r>
              <a:rPr lang="en-US" dirty="0"/>
              <a:t> to zero during the fault, and then the fault is self-cleared at time </a:t>
            </a:r>
            <a:r>
              <a:rPr lang="en-US" dirty="0" err="1"/>
              <a:t>T</a:t>
            </a:r>
            <a:r>
              <a:rPr lang="en-US" baseline="30000" dirty="0" err="1"/>
              <a:t>clear</a:t>
            </a:r>
            <a:r>
              <a:rPr lang="en-US" baseline="-25000" dirty="0"/>
              <a:t>, </a:t>
            </a:r>
            <a:r>
              <a:rPr lang="en-US" dirty="0"/>
              <a:t>resulting in the post-fault system being identical to the pre-fault system </a:t>
            </a:r>
          </a:p>
          <a:p>
            <a:pPr lvl="1"/>
            <a:r>
              <a:rPr lang="en-US" dirty="0"/>
              <a:t>During the fault-on time the equations reduce to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13623"/>
              </p:ext>
            </p:extLst>
          </p:nvPr>
        </p:nvGraphicFramePr>
        <p:xfrm>
          <a:off x="1143000" y="3733800"/>
          <a:ext cx="3048000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838080" progId="Equation.DSMT4">
                  <p:embed/>
                </p:oleObj>
              </mc:Choice>
              <mc:Fallback>
                <p:oleObj name="Equation" r:id="rId2" imgW="1396800" imgH="838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33800"/>
                        <a:ext cx="3048000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3993097"/>
            <a:ext cx="426720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That is, with a solid fault on the terminal of the generator, during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fault P</a:t>
            </a:r>
            <a:r>
              <a:rPr lang="en-US" sz="2400" baseline="-25000" dirty="0">
                <a:solidFill>
                  <a:srgbClr val="1E0000"/>
                </a:solidFill>
              </a:rPr>
              <a:t>E1</a:t>
            </a:r>
            <a:r>
              <a:rPr lang="en-US" sz="2400" dirty="0">
                <a:solidFill>
                  <a:srgbClr val="1E0000"/>
                </a:solidFill>
              </a:rPr>
              <a:t> = 0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3CDF5F1-D7BA-82FC-18EC-3C8DB7998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39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88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15400" cy="1066800"/>
          </a:xfrm>
        </p:spPr>
        <p:txBody>
          <a:bodyPr/>
          <a:lstStyle/>
          <a:p>
            <a:pPr algn="l"/>
            <a:r>
              <a:rPr lang="en-US" dirty="0"/>
              <a:t>Infinite Bus GENCLS Implicit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initial conditions are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 = 0.02 seconds</a:t>
            </a:r>
          </a:p>
          <a:p>
            <a:r>
              <a:rPr lang="en-US" dirty="0"/>
              <a:t>During the fault the Jacobian is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 the initial guess for </a:t>
            </a:r>
            <a:r>
              <a:rPr lang="en-US" b="1" dirty="0"/>
              <a:t>x</a:t>
            </a:r>
            <a:r>
              <a:rPr lang="en-US" dirty="0"/>
              <a:t>(0.02) as </a:t>
            </a:r>
            <a:r>
              <a:rPr lang="en-US" b="1" dirty="0"/>
              <a:t>x</a:t>
            </a:r>
            <a:r>
              <a:rPr lang="en-US" dirty="0"/>
              <a:t>(0), and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8401" y="1828801"/>
          <a:ext cx="3042651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482400" progId="Equation.DSMT4">
                  <p:embed/>
                </p:oleObj>
              </mc:Choice>
              <mc:Fallback>
                <p:oleObj name="Equation" r:id="rId2" imgW="1625400" imgH="482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8401" y="1828801"/>
                        <a:ext cx="3042651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62201" y="3886201"/>
          <a:ext cx="5402263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457200" progId="Equation.DSMT4">
                  <p:embed/>
                </p:oleObj>
              </mc:Choice>
              <mc:Fallback>
                <p:oleObj name="Equation" r:id="rId4" imgW="27939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3886201"/>
                        <a:ext cx="5402263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78850" y="5461000"/>
          <a:ext cx="25241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457200" progId="Equation.DSMT4">
                  <p:embed/>
                </p:oleObj>
              </mc:Choice>
              <mc:Fallback>
                <p:oleObj name="Equation" r:id="rId6" imgW="1244520" imgH="457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8850" y="5461000"/>
                        <a:ext cx="2524125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C1910DA-07BC-101C-493E-C0E415C1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40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71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99520" cy="3733800"/>
          </a:xfrm>
        </p:spPr>
        <p:txBody>
          <a:bodyPr/>
          <a:lstStyle/>
          <a:p>
            <a:r>
              <a:rPr lang="en-US" dirty="0"/>
              <a:t>Then calculate the initial mismatch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</a:t>
            </a:r>
            <a:r>
              <a:rPr lang="en-US" b="1" dirty="0"/>
              <a:t>x</a:t>
            </a:r>
            <a:r>
              <a:rPr lang="en-US" dirty="0"/>
              <a:t>(0.02)</a:t>
            </a:r>
            <a:r>
              <a:rPr lang="en-US" baseline="30000" dirty="0"/>
              <a:t>(0)</a:t>
            </a:r>
            <a:r>
              <a:rPr lang="en-US" dirty="0"/>
              <a:t> = </a:t>
            </a:r>
            <a:r>
              <a:rPr lang="en-US" b="1" dirty="0"/>
              <a:t>x</a:t>
            </a:r>
            <a:r>
              <a:rPr lang="en-US" dirty="0"/>
              <a:t>(0) this becomes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13181"/>
              </p:ext>
            </p:extLst>
          </p:nvPr>
        </p:nvGraphicFramePr>
        <p:xfrm>
          <a:off x="1066800" y="1828800"/>
          <a:ext cx="893849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0320" imgH="393480" progId="Equation.DSMT4">
                  <p:embed/>
                </p:oleObj>
              </mc:Choice>
              <mc:Fallback>
                <p:oleObj name="Equation" r:id="rId2" imgW="400032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893849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536389"/>
              </p:ext>
            </p:extLst>
          </p:nvPr>
        </p:nvGraphicFramePr>
        <p:xfrm>
          <a:off x="1045492" y="3428999"/>
          <a:ext cx="958319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73520" imgH="482400" progId="Equation.DSMT4">
                  <p:embed/>
                </p:oleObj>
              </mc:Choice>
              <mc:Fallback>
                <p:oleObj name="Equation" r:id="rId4" imgW="467352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492" y="3428999"/>
                        <a:ext cx="958319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553854"/>
              </p:ext>
            </p:extLst>
          </p:nvPr>
        </p:nvGraphicFramePr>
        <p:xfrm>
          <a:off x="2189343" y="4781382"/>
          <a:ext cx="7989740" cy="1086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32040" imgH="495000" progId="Equation.DSMT4">
                  <p:embed/>
                </p:oleObj>
              </mc:Choice>
              <mc:Fallback>
                <p:oleObj name="Equation" r:id="rId6" imgW="3632040" imgH="495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343" y="4781382"/>
                        <a:ext cx="7989740" cy="1086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15400" cy="1066800"/>
          </a:xfrm>
        </p:spPr>
        <p:txBody>
          <a:bodyPr/>
          <a:lstStyle/>
          <a:p>
            <a:pPr algn="l"/>
            <a:r>
              <a:rPr lang="en-US" dirty="0"/>
              <a:t>Infinite Bus GENCLS Implicit Solution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F6925D-6172-A545-27CF-BAE255F85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41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24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99520" cy="3733800"/>
          </a:xfrm>
        </p:spPr>
        <p:txBody>
          <a:bodyPr/>
          <a:lstStyle/>
          <a:p>
            <a:r>
              <a:rPr lang="en-US" dirty="0"/>
              <a:t>Repeating for the next iteration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Hence we have converged with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15400" cy="1066800"/>
          </a:xfrm>
        </p:spPr>
        <p:txBody>
          <a:bodyPr/>
          <a:lstStyle/>
          <a:p>
            <a:pPr algn="l"/>
            <a:r>
              <a:rPr lang="en-US" dirty="0"/>
              <a:t>Infinite Bus GENCLS Implicit Solution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982035"/>
              </p:ext>
            </p:extLst>
          </p:nvPr>
        </p:nvGraphicFramePr>
        <p:xfrm>
          <a:off x="990600" y="1828800"/>
          <a:ext cx="31670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457200" progId="Equation.DSMT4">
                  <p:embed/>
                </p:oleObj>
              </mc:Choice>
              <mc:Fallback>
                <p:oleObj name="Equation" r:id="rId2" imgW="156204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31670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497163"/>
              </p:ext>
            </p:extLst>
          </p:nvPr>
        </p:nvGraphicFramePr>
        <p:xfrm>
          <a:off x="914400" y="2690620"/>
          <a:ext cx="7571637" cy="180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38480" imgH="965160" progId="Equation.DSMT4">
                  <p:embed/>
                </p:oleObj>
              </mc:Choice>
              <mc:Fallback>
                <p:oleObj name="Equation" r:id="rId4" imgW="4038480" imgH="965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90620"/>
                        <a:ext cx="7571637" cy="1805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257216"/>
              </p:ext>
            </p:extLst>
          </p:nvPr>
        </p:nvGraphicFramePr>
        <p:xfrm>
          <a:off x="5562600" y="4695507"/>
          <a:ext cx="2655682" cy="94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457200" progId="Equation.DSMT4">
                  <p:embed/>
                </p:oleObj>
              </mc:Choice>
              <mc:Fallback>
                <p:oleObj name="Equation" r:id="rId6" imgW="128268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695507"/>
                        <a:ext cx="2655682" cy="943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0B470-290B-05E4-6F55-EEFB43C20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42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37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r>
              <a:rPr lang="en-US" dirty="0"/>
              <a:t>Iteration continues until t = </a:t>
            </a:r>
            <a:r>
              <a:rPr lang="en-US" dirty="0" err="1"/>
              <a:t>T</a:t>
            </a:r>
            <a:r>
              <a:rPr lang="en-US" baseline="30000" dirty="0" err="1"/>
              <a:t>clear</a:t>
            </a:r>
            <a:r>
              <a:rPr lang="en-US" dirty="0"/>
              <a:t>, assumed to be 0.1 seconds in this example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this point, when the fault is self-cleared, the equations change, requiring a re-evaluation of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30000" dirty="0" err="1"/>
              <a:t>clear</a:t>
            </a:r>
            <a:r>
              <a:rPr lang="en-US" dirty="0"/>
              <a:t>))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134600" cy="1066800"/>
          </a:xfrm>
        </p:spPr>
        <p:txBody>
          <a:bodyPr/>
          <a:lstStyle/>
          <a:p>
            <a:pPr algn="l"/>
            <a:r>
              <a:rPr lang="en-US" dirty="0"/>
              <a:t>Infinite Bus GENCLS Implicit Solution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01577"/>
              </p:ext>
            </p:extLst>
          </p:nvPr>
        </p:nvGraphicFramePr>
        <p:xfrm>
          <a:off x="2667000" y="1905000"/>
          <a:ext cx="2824973" cy="106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57200" progId="Equation.DSMT4">
                  <p:embed/>
                </p:oleObj>
              </mc:Choice>
              <mc:Fallback>
                <p:oleObj name="Equation" r:id="rId2" imgW="120636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824973" cy="106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03741"/>
              </p:ext>
            </p:extLst>
          </p:nvPr>
        </p:nvGraphicFramePr>
        <p:xfrm>
          <a:off x="914400" y="4343400"/>
          <a:ext cx="3852863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863280" progId="Equation.DSMT4">
                  <p:embed/>
                </p:oleObj>
              </mc:Choice>
              <mc:Fallback>
                <p:oleObj name="Equation" r:id="rId4" imgW="1765080" imgH="863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3852863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930085"/>
              </p:ext>
            </p:extLst>
          </p:nvPr>
        </p:nvGraphicFramePr>
        <p:xfrm>
          <a:off x="5181600" y="4876800"/>
          <a:ext cx="32988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457200" progId="Equation.DSMT4">
                  <p:embed/>
                </p:oleObj>
              </mc:Choice>
              <mc:Fallback>
                <p:oleObj name="Equation" r:id="rId6" imgW="151128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876800"/>
                        <a:ext cx="32988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D3F2F6-EF04-CB64-A3A1-E05F86A3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43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93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2682240"/>
          </a:xfrm>
        </p:spPr>
        <p:txBody>
          <a:bodyPr/>
          <a:lstStyle/>
          <a:p>
            <a:r>
              <a:rPr lang="en-US" dirty="0"/>
              <a:t>With the change in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the Jacobian also changes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Iteration for </a:t>
            </a:r>
            <a:r>
              <a:rPr lang="en-US" b="1" dirty="0"/>
              <a:t>x</a:t>
            </a:r>
            <a:r>
              <a:rPr lang="en-US" dirty="0"/>
              <a:t>(0.12) is as before, except using the new function and the new Jacobian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915400" cy="1066800"/>
          </a:xfrm>
        </p:spPr>
        <p:txBody>
          <a:bodyPr/>
          <a:lstStyle/>
          <a:p>
            <a:pPr algn="l"/>
            <a:r>
              <a:rPr lang="en-US" dirty="0"/>
              <a:t>Infinite Bus GENCLS Implicit Solution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880611"/>
              </p:ext>
            </p:extLst>
          </p:nvPr>
        </p:nvGraphicFramePr>
        <p:xfrm>
          <a:off x="990600" y="1828800"/>
          <a:ext cx="7894553" cy="99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640" imgH="457200" progId="Equation.DSMT4">
                  <p:embed/>
                </p:oleObj>
              </mc:Choice>
              <mc:Fallback>
                <p:oleObj name="Equation" r:id="rId2" imgW="364464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7894553" cy="990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24862"/>
              </p:ext>
            </p:extLst>
          </p:nvPr>
        </p:nvGraphicFramePr>
        <p:xfrm>
          <a:off x="990600" y="4154887"/>
          <a:ext cx="9447612" cy="834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4920" imgH="393480" progId="Equation.DSMT4">
                  <p:embed/>
                </p:oleObj>
              </mc:Choice>
              <mc:Fallback>
                <p:oleObj name="Equation" r:id="rId4" imgW="444492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54887"/>
                        <a:ext cx="9447612" cy="834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090811"/>
              </p:ext>
            </p:extLst>
          </p:nvPr>
        </p:nvGraphicFramePr>
        <p:xfrm>
          <a:off x="1040797" y="5084127"/>
          <a:ext cx="9180397" cy="1088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65560" imgH="495000" progId="Equation.DSMT4">
                  <p:embed/>
                </p:oleObj>
              </mc:Choice>
              <mc:Fallback>
                <p:oleObj name="Equation" r:id="rId6" imgW="4165560" imgH="495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797" y="5084127"/>
                        <a:ext cx="9180397" cy="1088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67800" y="2857412"/>
            <a:ext cx="2819399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also converges quickly, with one or two iterations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F9FEB3-50F5-C4A2-2010-4F818F4E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44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42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Computational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dirty="0"/>
              <a:t>As presented for a large system most of the computation is associated with updating and factoring the Jacobian.  But the Jacobian actually changes little and hence seldom needs to be rebuilt/factored</a:t>
            </a:r>
          </a:p>
          <a:p>
            <a:r>
              <a:rPr lang="en-US" dirty="0"/>
              <a:t>Rather than using </a:t>
            </a:r>
            <a:r>
              <a:rPr lang="en-US" b="1" dirty="0"/>
              <a:t>x</a:t>
            </a:r>
            <a:r>
              <a:rPr lang="en-US" dirty="0"/>
              <a:t>(t) as the initial guess for </a:t>
            </a:r>
            <a:r>
              <a:rPr lang="en-US" b="1" dirty="0"/>
              <a:t>x</a:t>
            </a:r>
            <a:r>
              <a:rPr lang="en-US" dirty="0"/>
              <a:t>(</a:t>
            </a:r>
            <a:r>
              <a:rPr lang="en-US" dirty="0" err="1"/>
              <a:t>t+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t</a:t>
            </a:r>
            <a:r>
              <a:rPr lang="en-US" dirty="0"/>
              <a:t>), prediction can be used when previous values are available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56044"/>
              </p:ext>
            </p:extLst>
          </p:nvPr>
        </p:nvGraphicFramePr>
        <p:xfrm>
          <a:off x="990600" y="3810000"/>
          <a:ext cx="530315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253800" progId="Equation.DSMT4">
                  <p:embed/>
                </p:oleObj>
              </mc:Choice>
              <mc:Fallback>
                <p:oleObj name="Equation" r:id="rId2" imgW="22096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3810000"/>
                        <a:ext cx="530315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9D7913F-1EC6-DFB1-A6EA-97454595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45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463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Two Bus System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1386840"/>
          </a:xfrm>
        </p:spPr>
        <p:txBody>
          <a:bodyPr/>
          <a:lstStyle/>
          <a:p>
            <a:r>
              <a:rPr lang="en-US" dirty="0"/>
              <a:t>The below graph shows the generator angle for varying values of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t; recall the implicit method is numerically stable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362200"/>
            <a:ext cx="79260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F9A53D0-9BE7-9964-C69E-58C114DE0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46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31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Adding the Algebraic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3733800"/>
          </a:xfrm>
        </p:spPr>
        <p:txBody>
          <a:bodyPr/>
          <a:lstStyle/>
          <a:p>
            <a:r>
              <a:rPr lang="en-US" dirty="0"/>
              <a:t>Since the classical model can be formulated with all the values on the network reference frame, initially we just need to add the network equations</a:t>
            </a:r>
          </a:p>
          <a:p>
            <a:r>
              <a:rPr lang="en-US" dirty="0"/>
              <a:t>We'll again formulate the network equations using the form 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As before the complex equations will be expressed using two real equations, with voltages and currents expressed in rectangular coordinates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8168"/>
              </p:ext>
            </p:extLst>
          </p:nvPr>
        </p:nvGraphicFramePr>
        <p:xfrm>
          <a:off x="1055605" y="3352800"/>
          <a:ext cx="4876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203040" progId="Equation.DSMT4">
                  <p:embed/>
                </p:oleObj>
              </mc:Choice>
              <mc:Fallback>
                <p:oleObj name="Equation" r:id="rId2" imgW="218412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05" y="3352800"/>
                        <a:ext cx="4876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E59C64A-24A5-D1C2-B0BB-B7B320A5E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47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51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Adding the Algebraic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472440"/>
          </a:xfrm>
        </p:spPr>
        <p:txBody>
          <a:bodyPr/>
          <a:lstStyle/>
          <a:p>
            <a:r>
              <a:rPr lang="en-US" dirty="0"/>
              <a:t>The network equations are as before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155241"/>
              </p:ext>
            </p:extLst>
          </p:nvPr>
        </p:nvGraphicFramePr>
        <p:xfrm>
          <a:off x="304800" y="1844690"/>
          <a:ext cx="748347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72600" imgH="5918040" progId="Equation.DSMT4">
                  <p:embed/>
                </p:oleObj>
              </mc:Choice>
              <mc:Fallback>
                <p:oleObj name="Equation" r:id="rId2" imgW="9372600" imgH="5918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44690"/>
                        <a:ext cx="748347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203B1F7-0884-8B92-DE56-E78DEFD33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48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7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Two Bus Example with Two GENROU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99520" cy="3733800"/>
          </a:xfrm>
        </p:spPr>
        <p:txBody>
          <a:bodyPr/>
          <a:lstStyle/>
          <a:p>
            <a:r>
              <a:rPr lang="en-US" dirty="0"/>
              <a:t>Using the early approach the initial state vector is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90676"/>
              </p:ext>
            </p:extLst>
          </p:nvPr>
        </p:nvGraphicFramePr>
        <p:xfrm>
          <a:off x="658812" y="1828800"/>
          <a:ext cx="2808288" cy="467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2768400" progId="Equation.DSMT4">
                  <p:embed/>
                </p:oleObj>
              </mc:Choice>
              <mc:Fallback>
                <p:oleObj name="Equation" r:id="rId2" imgW="1663560" imgH="2768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" y="1828800"/>
                        <a:ext cx="2808288" cy="467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62400" y="1874580"/>
            <a:ext cx="55626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 that this is a salient pole machine with </a:t>
            </a:r>
            <a:r>
              <a:rPr lang="en-US" sz="2400" dirty="0" err="1">
                <a:solidFill>
                  <a:srgbClr val="1E0000"/>
                </a:solidFill>
              </a:rPr>
              <a:t>X'</a:t>
            </a:r>
            <a:r>
              <a:rPr lang="en-US" sz="2400" baseline="-25000" dirty="0" err="1">
                <a:solidFill>
                  <a:srgbClr val="1E0000"/>
                </a:solidFill>
              </a:rPr>
              <a:t>q</a:t>
            </a:r>
            <a:r>
              <a:rPr lang="en-US" sz="2400" dirty="0">
                <a:solidFill>
                  <a:srgbClr val="1E0000"/>
                </a:solidFill>
              </a:rPr>
              <a:t>=</a:t>
            </a:r>
            <a:r>
              <a:rPr lang="en-US" sz="2400" dirty="0" err="1">
                <a:solidFill>
                  <a:srgbClr val="1E0000"/>
                </a:solidFill>
              </a:rPr>
              <a:t>X</a:t>
            </a:r>
            <a:r>
              <a:rPr lang="en-US" sz="2400" baseline="-25000" dirty="0" err="1">
                <a:solidFill>
                  <a:srgbClr val="1E0000"/>
                </a:solidFill>
              </a:rPr>
              <a:t>q</a:t>
            </a:r>
            <a:r>
              <a:rPr lang="en-US" sz="2400" dirty="0">
                <a:solidFill>
                  <a:srgbClr val="1E0000"/>
                </a:solidFill>
              </a:rPr>
              <a:t>; hence </a:t>
            </a:r>
            <a:r>
              <a:rPr lang="en-US" sz="2400" dirty="0" err="1">
                <a:solidFill>
                  <a:srgbClr val="1E0000"/>
                </a:solidFill>
              </a:rPr>
              <a:t>E'</a:t>
            </a:r>
            <a:r>
              <a:rPr lang="en-US" sz="2400" baseline="-25000" dirty="0" err="1">
                <a:solidFill>
                  <a:srgbClr val="1E0000"/>
                </a:solidFill>
              </a:rPr>
              <a:t>d</a:t>
            </a:r>
            <a:r>
              <a:rPr lang="en-US" sz="2400" dirty="0">
                <a:solidFill>
                  <a:srgbClr val="1E0000"/>
                </a:solidFill>
              </a:rPr>
              <a:t> will always be zero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7922" y="2978787"/>
            <a:ext cx="6623878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initial currents in the </a:t>
            </a:r>
            <a:r>
              <a:rPr lang="en-US" sz="2400" dirty="0" err="1">
                <a:solidFill>
                  <a:srgbClr val="1E0000"/>
                </a:solidFill>
              </a:rPr>
              <a:t>dq</a:t>
            </a:r>
            <a:r>
              <a:rPr lang="en-US" sz="2400" dirty="0">
                <a:solidFill>
                  <a:srgbClr val="1E0000"/>
                </a:solidFill>
              </a:rPr>
              <a:t> reference frame are I</a:t>
            </a:r>
            <a:r>
              <a:rPr lang="en-US" sz="2400" baseline="-25000" dirty="0">
                <a:solidFill>
                  <a:srgbClr val="1E0000"/>
                </a:solidFill>
              </a:rPr>
              <a:t>d1</a:t>
            </a:r>
            <a:r>
              <a:rPr lang="en-US" sz="2400" dirty="0">
                <a:solidFill>
                  <a:srgbClr val="1E0000"/>
                </a:solidFill>
              </a:rPr>
              <a:t>=0.7872, I</a:t>
            </a:r>
            <a:r>
              <a:rPr lang="en-US" sz="2400" baseline="-25000" dirty="0">
                <a:solidFill>
                  <a:srgbClr val="1E0000"/>
                </a:solidFill>
              </a:rPr>
              <a:t>q1</a:t>
            </a:r>
            <a:r>
              <a:rPr lang="en-US" sz="2400" dirty="0">
                <a:solidFill>
                  <a:srgbClr val="1E0000"/>
                </a:solidFill>
              </a:rPr>
              <a:t>=0.6988, I</a:t>
            </a:r>
            <a:r>
              <a:rPr lang="en-US" sz="2400" baseline="-25000" dirty="0">
                <a:solidFill>
                  <a:srgbClr val="1E0000"/>
                </a:solidFill>
              </a:rPr>
              <a:t>d2</a:t>
            </a:r>
            <a:r>
              <a:rPr lang="en-US" sz="2400" dirty="0">
                <a:solidFill>
                  <a:srgbClr val="1E0000"/>
                </a:solidFill>
              </a:rPr>
              <a:t>=0.2314, I</a:t>
            </a:r>
            <a:r>
              <a:rPr lang="en-US" sz="2400" baseline="-25000" dirty="0">
                <a:solidFill>
                  <a:srgbClr val="1E0000"/>
                </a:solidFill>
              </a:rPr>
              <a:t>q2</a:t>
            </a:r>
            <a:r>
              <a:rPr lang="en-US" sz="2400" dirty="0">
                <a:solidFill>
                  <a:srgbClr val="1E0000"/>
                </a:solidFill>
              </a:rPr>
              <a:t>=-1.0269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9026" y="4164806"/>
            <a:ext cx="4007828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Initial values of </a:t>
            </a:r>
            <a:r>
              <a:rPr lang="en-US" sz="2400" dirty="0">
                <a:solidFill>
                  <a:srgbClr val="1E0000"/>
                </a:solidFill>
                <a:sym typeface="Symbol"/>
              </a:rPr>
              <a:t>"</a:t>
            </a:r>
            <a:r>
              <a:rPr lang="en-US" sz="2400" baseline="-25000" dirty="0">
                <a:solidFill>
                  <a:srgbClr val="1E0000"/>
                </a:solidFill>
                <a:sym typeface="Symbol"/>
              </a:rPr>
              <a:t>q1</a:t>
            </a:r>
            <a:r>
              <a:rPr lang="en-US" sz="2400" dirty="0">
                <a:solidFill>
                  <a:srgbClr val="1E0000"/>
                </a:solidFill>
                <a:sym typeface="Symbol"/>
              </a:rPr>
              <a:t>= -0.2236,</a:t>
            </a:r>
            <a:br>
              <a:rPr lang="en-US" sz="2400" dirty="0">
                <a:solidFill>
                  <a:srgbClr val="1E0000"/>
                </a:solidFill>
                <a:sym typeface="Symbol"/>
              </a:rPr>
            </a:br>
            <a:r>
              <a:rPr lang="en-US" sz="2400" dirty="0">
                <a:solidFill>
                  <a:srgbClr val="1E0000"/>
                </a:solidFill>
                <a:sym typeface="Symbol"/>
              </a:rPr>
              <a:t>and "</a:t>
            </a:r>
            <a:r>
              <a:rPr lang="en-US" sz="2400" baseline="-25000" dirty="0">
                <a:solidFill>
                  <a:srgbClr val="1E0000"/>
                </a:solidFill>
                <a:sym typeface="Symbol"/>
              </a:rPr>
              <a:t>d1</a:t>
            </a:r>
            <a:r>
              <a:rPr lang="en-US" sz="2400" dirty="0">
                <a:solidFill>
                  <a:srgbClr val="1E0000"/>
                </a:solidFill>
                <a:sym typeface="Symbol"/>
              </a:rPr>
              <a:t> = 1.179</a:t>
            </a:r>
            <a:endParaRPr lang="en-US" sz="2400" dirty="0">
              <a:solidFill>
                <a:srgbClr val="1E0000"/>
              </a:solidFill>
              <a:latin typeface="Symbol" panose="05050102010706020507" pitchFamily="18" charset="2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125FB95-DEA3-23B2-6536-8104ADEC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4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55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2758440"/>
          </a:xfrm>
        </p:spPr>
        <p:txBody>
          <a:bodyPr/>
          <a:lstStyle/>
          <a:p>
            <a:r>
              <a:rPr lang="en-US" dirty="0"/>
              <a:t>In the simultaneous implicit method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 are determined simultaneously; hence in the Jacobian we need to determine the dependence of the network equations on </a:t>
            </a:r>
            <a:r>
              <a:rPr lang="en-US" b="1" dirty="0"/>
              <a:t>x</a:t>
            </a:r>
            <a:r>
              <a:rPr lang="en-US" dirty="0"/>
              <a:t>, and the state equations on </a:t>
            </a:r>
            <a:r>
              <a:rPr lang="en-US" b="1" dirty="0"/>
              <a:t>y</a:t>
            </a:r>
          </a:p>
          <a:p>
            <a:r>
              <a:rPr lang="en-US" dirty="0"/>
              <a:t>With the classical model the Norton current depends on </a:t>
            </a:r>
            <a:r>
              <a:rPr lang="en-US" b="1" dirty="0"/>
              <a:t>x</a:t>
            </a:r>
            <a:r>
              <a:rPr lang="en-US" dirty="0"/>
              <a:t> as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Coupling of x and y with the Classical Model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80944"/>
              </p:ext>
            </p:extLst>
          </p:nvPr>
        </p:nvGraphicFramePr>
        <p:xfrm>
          <a:off x="1066800" y="3244850"/>
          <a:ext cx="6449896" cy="3224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1485720" progId="Equation.DSMT4">
                  <p:embed/>
                </p:oleObj>
              </mc:Choice>
              <mc:Fallback>
                <p:oleObj name="Equation" r:id="rId2" imgW="2971800" imgH="1485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44850"/>
                        <a:ext cx="6449896" cy="3224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87443" y="5172293"/>
            <a:ext cx="3180357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Recall with the classical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model E</a:t>
            </a:r>
            <a:r>
              <a:rPr lang="en-US" sz="2400" baseline="-25000" dirty="0">
                <a:solidFill>
                  <a:srgbClr val="1E0000"/>
                </a:solidFill>
              </a:rPr>
              <a:t>i</a:t>
            </a:r>
            <a:r>
              <a:rPr lang="en-US" sz="2400" dirty="0">
                <a:solidFill>
                  <a:srgbClr val="1E0000"/>
                </a:solidFill>
              </a:rPr>
              <a:t>’ is constant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A160D-75A4-C321-627F-E79E57417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49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72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1005840"/>
          </a:xfrm>
        </p:spPr>
        <p:txBody>
          <a:bodyPr/>
          <a:lstStyle/>
          <a:p>
            <a:r>
              <a:rPr lang="en-US" dirty="0"/>
              <a:t>In the state equations the coupling with </a:t>
            </a:r>
            <a:r>
              <a:rPr lang="en-US" b="1" dirty="0"/>
              <a:t>y</a:t>
            </a:r>
            <a:r>
              <a:rPr lang="en-US" dirty="0"/>
              <a:t> is recognized by noting  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668000" cy="1066800"/>
          </a:xfrm>
        </p:spPr>
        <p:txBody>
          <a:bodyPr/>
          <a:lstStyle/>
          <a:p>
            <a:pPr algn="l"/>
            <a:r>
              <a:rPr lang="en-US" dirty="0"/>
              <a:t>Coupling of x and y with the Classical Model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682051"/>
              </p:ext>
            </p:extLst>
          </p:nvPr>
        </p:nvGraphicFramePr>
        <p:xfrm>
          <a:off x="990599" y="1909769"/>
          <a:ext cx="8722689" cy="377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35360" imgH="1752480" progId="Equation.DSMT4">
                  <p:embed/>
                </p:oleObj>
              </mc:Choice>
              <mc:Fallback>
                <p:oleObj name="Equation" r:id="rId2" imgW="4635360" imgH="1752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1909769"/>
                        <a:ext cx="8722689" cy="3779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5943600"/>
            <a:ext cx="6930102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Hence we have </a:t>
            </a:r>
            <a:r>
              <a:rPr lang="en-US" sz="2400" dirty="0" err="1">
                <a:solidFill>
                  <a:srgbClr val="1E0000"/>
                </a:solidFill>
              </a:rPr>
              <a:t>P</a:t>
            </a:r>
            <a:r>
              <a:rPr lang="en-US" sz="2400" baseline="-25000" dirty="0" err="1">
                <a:solidFill>
                  <a:srgbClr val="1E0000"/>
                </a:solidFill>
              </a:rPr>
              <a:t>Ei</a:t>
            </a:r>
            <a:r>
              <a:rPr lang="en-US" sz="2400" dirty="0">
                <a:solidFill>
                  <a:srgbClr val="1E0000"/>
                </a:solidFill>
              </a:rPr>
              <a:t> written in terms of the voltages (</a:t>
            </a:r>
            <a:r>
              <a:rPr lang="en-US" sz="2400" b="1" dirty="0">
                <a:solidFill>
                  <a:srgbClr val="1E0000"/>
                </a:solidFill>
              </a:rPr>
              <a:t>y</a:t>
            </a:r>
            <a:r>
              <a:rPr lang="en-US" sz="2400" dirty="0">
                <a:solidFill>
                  <a:srgbClr val="1E0000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3435139"/>
            <a:ext cx="4531688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These are the algebraic equations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752600" y="1752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E9D00-6774-8B4E-B269-870290D3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50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57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Variables and Mismatch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3733800"/>
          </a:xfrm>
        </p:spPr>
        <p:txBody>
          <a:bodyPr/>
          <a:lstStyle/>
          <a:p>
            <a:r>
              <a:rPr lang="en-US" dirty="0"/>
              <a:t>In solving the Newton algorithm the variables now include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 (recalling that here </a:t>
            </a:r>
            <a:r>
              <a:rPr lang="en-US" b="1" dirty="0"/>
              <a:t>y</a:t>
            </a:r>
            <a:r>
              <a:rPr lang="en-US" dirty="0"/>
              <a:t> is just the vector of the real and imaginary bus voltages </a:t>
            </a:r>
          </a:p>
          <a:p>
            <a:r>
              <a:rPr lang="en-US" dirty="0"/>
              <a:t>The mismatch equations now include the state integration equations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the algebraic equations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039599"/>
              </p:ext>
            </p:extLst>
          </p:nvPr>
        </p:nvGraphicFramePr>
        <p:xfrm>
          <a:off x="1066800" y="3311843"/>
          <a:ext cx="80518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25880" imgH="685800" progId="Equation.DSMT4">
                  <p:embed/>
                </p:oleObj>
              </mc:Choice>
              <mc:Fallback>
                <p:oleObj name="Equation" r:id="rId2" imgW="4025880" imgH="685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11843"/>
                        <a:ext cx="80518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33298"/>
              </p:ext>
            </p:extLst>
          </p:nvPr>
        </p:nvGraphicFramePr>
        <p:xfrm>
          <a:off x="990600" y="5334000"/>
          <a:ext cx="3546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279360" progId="Equation.DSMT4">
                  <p:embed/>
                </p:oleObj>
              </mc:Choice>
              <mc:Fallback>
                <p:oleObj name="Equation" r:id="rId4" imgW="162540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0"/>
                        <a:ext cx="35464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FD93D8C-64EA-2854-7101-24AB2EFF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51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216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Jacobian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982200" cy="3733800"/>
          </a:xfrm>
        </p:spPr>
        <p:txBody>
          <a:bodyPr/>
          <a:lstStyle/>
          <a:p>
            <a:r>
              <a:rPr lang="en-US" dirty="0"/>
              <a:t>Since the </a:t>
            </a:r>
            <a:r>
              <a:rPr lang="en-US" b="1" dirty="0"/>
              <a:t>h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 and </a:t>
            </a:r>
            <a:r>
              <a:rPr lang="en-US" b="1" dirty="0"/>
              <a:t>g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 are coupled, the Jacobian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With the classical model the coupling is the Norton current at bus i depends on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aseline="-25000" dirty="0"/>
              <a:t>i</a:t>
            </a:r>
            <a:r>
              <a:rPr lang="en-US" dirty="0"/>
              <a:t> (i.e., </a:t>
            </a:r>
            <a:r>
              <a:rPr lang="en-US" b="1" dirty="0"/>
              <a:t>x</a:t>
            </a:r>
            <a:r>
              <a:rPr lang="en-US" dirty="0"/>
              <a:t>) and the electrical power (</a:t>
            </a:r>
            <a:r>
              <a:rPr lang="en-US" dirty="0" err="1"/>
              <a:t>P</a:t>
            </a:r>
            <a:r>
              <a:rPr lang="en-US" baseline="-25000" dirty="0" err="1"/>
              <a:t>Ei</a:t>
            </a:r>
            <a:r>
              <a:rPr lang="en-US" dirty="0"/>
              <a:t>) in the swing equation depends on </a:t>
            </a:r>
            <a:r>
              <a:rPr lang="en-US" dirty="0" err="1"/>
              <a:t>V</a:t>
            </a:r>
            <a:r>
              <a:rPr lang="en-US" baseline="-25000" dirty="0" err="1"/>
              <a:t>Di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-25000" dirty="0" err="1"/>
              <a:t>Qi</a:t>
            </a:r>
            <a:r>
              <a:rPr lang="en-US" dirty="0"/>
              <a:t> (i.e., </a:t>
            </a:r>
            <a:r>
              <a:rPr lang="en-US" b="1" dirty="0"/>
              <a:t>y</a:t>
            </a:r>
            <a:r>
              <a:rPr lang="en-US" dirty="0"/>
              <a:t>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040672"/>
              </p:ext>
            </p:extLst>
          </p:nvPr>
        </p:nvGraphicFramePr>
        <p:xfrm>
          <a:off x="990600" y="1828800"/>
          <a:ext cx="7620000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1498320" progId="Equation.DSMT4">
                  <p:embed/>
                </p:oleObj>
              </mc:Choice>
              <mc:Fallback>
                <p:oleObj name="Equation" r:id="rId2" imgW="3809880" imgH="1498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7620000" cy="298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2ABDE1D-8496-AEED-4129-A06B505C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52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93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Jacobian Matrix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25840" cy="3733800"/>
          </a:xfrm>
        </p:spPr>
        <p:txBody>
          <a:bodyPr/>
          <a:lstStyle/>
          <a:p>
            <a:r>
              <a:rPr lang="en-US" dirty="0"/>
              <a:t>The dependence of the Norton current injections on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In the Jacobian the sign is flipped because we defined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844836"/>
              </p:ext>
            </p:extLst>
          </p:nvPr>
        </p:nvGraphicFramePr>
        <p:xfrm>
          <a:off x="990600" y="1905000"/>
          <a:ext cx="410686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1396800" progId="Equation.DSMT4">
                  <p:embed/>
                </p:oleObj>
              </mc:Choice>
              <mc:Fallback>
                <p:oleObj name="Equation" r:id="rId2" imgW="1981080" imgH="1396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4106863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5433818"/>
                <a:ext cx="36495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800" b="1" i="1" smtClean="0">
                              <a:solidFill>
                                <a:srgbClr val="1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𝐠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1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solidFill>
                                    <a:srgbClr val="1E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 i="0" smtClean="0">
                                  <a:solidFill>
                                    <a:srgbClr val="1E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0" smtClean="0">
                                  <a:solidFill>
                                    <a:srgbClr val="1E0000"/>
                                  </a:solidFill>
                                  <a:latin typeface="Cambria Math"/>
                                </a:rPr>
                                <m:t>𝐲</m:t>
                              </m:r>
                            </m:e>
                          </m:d>
                          <m:r>
                            <a:rPr lang="en-US" sz="2800" b="1" i="0" smtClean="0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1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𝐘</m:t>
                          </m:r>
                          <m:r>
                            <m:rPr>
                              <m:nor/>
                            </m:rPr>
                            <a:rPr lang="en-US" sz="2800" b="1" i="1">
                              <a:solidFill>
                                <a:srgbClr val="1E0000"/>
                              </a:solidFill>
                            </a:rPr>
                            <m:t> </m:t>
                          </m:r>
                          <m:r>
                            <a:rPr lang="en-US" sz="2800" b="1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𝐕</m:t>
                          </m:r>
                          <m:r>
                            <a:rPr lang="en-US" sz="2800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𝚰</m:t>
                          </m:r>
                          <m:r>
                            <a:rPr lang="en-US" sz="2800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1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800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1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1E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433818"/>
                <a:ext cx="364958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44C9401-A7CE-1C02-CDF8-BC29789E2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53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118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Jacobian Matrix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1005840"/>
          </a:xfrm>
        </p:spPr>
        <p:txBody>
          <a:bodyPr/>
          <a:lstStyle/>
          <a:p>
            <a:r>
              <a:rPr lang="en-US" dirty="0"/>
              <a:t>The dependence of the swing equation on the generator terminal voltage is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57620"/>
              </p:ext>
            </p:extLst>
          </p:nvPr>
        </p:nvGraphicFramePr>
        <p:xfrm>
          <a:off x="990600" y="1905000"/>
          <a:ext cx="8458200" cy="4368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84320" imgH="1955520" progId="Equation.DSMT4">
                  <p:embed/>
                </p:oleObj>
              </mc:Choice>
              <mc:Fallback>
                <p:oleObj name="Equation" r:id="rId2" imgW="3784320" imgH="19555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8458200" cy="4368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5EEEE7F-85A2-9492-B043-D4E42D8C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54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75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9982200" cy="1066800"/>
          </a:xfrm>
        </p:spPr>
        <p:txBody>
          <a:bodyPr/>
          <a:lstStyle/>
          <a:p>
            <a:pPr algn="l"/>
            <a:r>
              <a:rPr lang="en-US" dirty="0"/>
              <a:t>Two Bus, Two Gen GENCLS Example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15600" cy="1996440"/>
          </a:xfrm>
        </p:spPr>
        <p:txBody>
          <a:bodyPr/>
          <a:lstStyle/>
          <a:p>
            <a:r>
              <a:rPr lang="en-US" dirty="0"/>
              <a:t>We'll reconsider the two bus, two generator case from the previous lecture ; fault at Bus 1, cleared after 0.06 seconds</a:t>
            </a:r>
          </a:p>
          <a:p>
            <a:pPr lvl="1"/>
            <a:r>
              <a:rPr lang="en-US" dirty="0"/>
              <a:t>Initial conditions and </a:t>
            </a:r>
            <a:r>
              <a:rPr lang="en-US" b="1" dirty="0"/>
              <a:t>Y</a:t>
            </a:r>
            <a:r>
              <a:rPr lang="en-US" baseline="-25000" dirty="0"/>
              <a:t>bus</a:t>
            </a:r>
            <a:r>
              <a:rPr lang="en-US" dirty="0"/>
              <a:t> are as covered in Lecture 16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37006"/>
          <a:stretch/>
        </p:blipFill>
        <p:spPr bwMode="auto">
          <a:xfrm>
            <a:off x="838200" y="2895600"/>
            <a:ext cx="896044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531623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PowerWorld Case </a:t>
            </a:r>
            <a:r>
              <a:rPr lang="en-US" sz="2800" b="1" dirty="0">
                <a:solidFill>
                  <a:srgbClr val="1E0000"/>
                </a:solidFill>
              </a:rPr>
              <a:t>B2_CLS_2Gen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47C1EB1-AFB9-F3EC-3832-31CF9C09F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55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913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548640"/>
          </a:xfrm>
        </p:spPr>
        <p:txBody>
          <a:bodyPr/>
          <a:lstStyle/>
          <a:p>
            <a:r>
              <a:rPr lang="en-US" dirty="0"/>
              <a:t>Initial terminal voltages are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9982200" cy="1066800"/>
          </a:xfrm>
        </p:spPr>
        <p:txBody>
          <a:bodyPr/>
          <a:lstStyle/>
          <a:p>
            <a:pPr algn="l"/>
            <a:r>
              <a:rPr lang="en-US" dirty="0"/>
              <a:t>Two Bus, Two Gen GENCLS Example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733853"/>
              </p:ext>
            </p:extLst>
          </p:nvPr>
        </p:nvGraphicFramePr>
        <p:xfrm>
          <a:off x="1035050" y="1905000"/>
          <a:ext cx="5765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1371600" progId="Equation.DSMT4">
                  <p:embed/>
                </p:oleObj>
              </mc:Choice>
              <mc:Fallback>
                <p:oleObj name="Equation" r:id="rId2" imgW="2882880" imgH="1371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905000"/>
                        <a:ext cx="5765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06529"/>
              </p:ext>
            </p:extLst>
          </p:nvPr>
        </p:nvGraphicFramePr>
        <p:xfrm>
          <a:off x="1143000" y="4686119"/>
          <a:ext cx="542925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98800" imgH="889000" progId="Equation.DSMT4">
                  <p:embed/>
                </p:oleObj>
              </mc:Choice>
              <mc:Fallback>
                <p:oleObj name="Equation" r:id="rId4" imgW="3098800" imgH="889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86119"/>
                        <a:ext cx="5429250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3CCF1-B2B9-2168-65AD-8C30FC538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56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710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Two Bus, Two Gen Initial Jacobian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690774"/>
              </p:ext>
            </p:extLst>
          </p:nvPr>
        </p:nvGraphicFramePr>
        <p:xfrm>
          <a:off x="457200" y="1280160"/>
          <a:ext cx="978792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2880" imgH="2082600" progId="Equation.DSMT4">
                  <p:embed/>
                </p:oleObj>
              </mc:Choice>
              <mc:Fallback>
                <p:oleObj name="Equation" r:id="rId2" imgW="4952880" imgH="2082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978792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9272F59-BD8A-2601-62D4-D0374DFCA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57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542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Results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363200" cy="1386840"/>
          </a:xfrm>
        </p:spPr>
        <p:txBody>
          <a:bodyPr/>
          <a:lstStyle/>
          <a:p>
            <a:r>
              <a:rPr lang="en-US" dirty="0"/>
              <a:t>The below graph compares the angle for the generator at bus 1 using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t=0.02 between RK2 and the Implicit Trapezoidal; also Implicit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t=0.06</a:t>
            </a:r>
          </a:p>
          <a:p>
            <a:endParaRPr lang="en-US" dirty="0"/>
          </a:p>
        </p:txBody>
      </p:sp>
      <p:pic>
        <p:nvPicPr>
          <p:cNvPr id="4" name="Picture 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687128"/>
            <a:ext cx="64992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70DCB18-FD51-9A22-5EE4-F4AB880F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58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PowerWorld GENROU Initial States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" t="3" r="49656" b="51665"/>
          <a:stretch/>
        </p:blipFill>
        <p:spPr>
          <a:xfrm>
            <a:off x="457200" y="1280160"/>
            <a:ext cx="8686800" cy="5038344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7AA7B13-4C50-E4E6-5E0E-DA5FE830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5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297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Four Bus Comparison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26081"/>
            <a:ext cx="7467600" cy="449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303708"/>
            <a:ext cx="5599610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Fault at Bus 3 for 0.12 seconds; self-cleared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0EFBB7A-5F3D-30A9-9AA3-4A0E9A5F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59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E1E180F-CB58-CE33-55E0-7077E076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3799667" cy="203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81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Solving with Euler's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668000" cy="2834640"/>
          </a:xfrm>
        </p:spPr>
        <p:txBody>
          <a:bodyPr/>
          <a:lstStyle/>
          <a:p>
            <a:r>
              <a:rPr lang="en-US" dirty="0"/>
              <a:t>We'll again solve with Euler's, except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 set now to 0.01 seconds (because now we have a </a:t>
            </a:r>
            <a:r>
              <a:rPr lang="en-US" dirty="0" err="1"/>
              <a:t>subtransient</a:t>
            </a:r>
            <a:r>
              <a:rPr lang="en-US" dirty="0"/>
              <a:t> model with faster dynamics)</a:t>
            </a:r>
          </a:p>
          <a:p>
            <a:pPr lvl="1"/>
            <a:r>
              <a:rPr lang="en-US" dirty="0"/>
              <a:t>We'll also clear the fault at t=0.05 seconds</a:t>
            </a:r>
          </a:p>
          <a:p>
            <a:r>
              <a:rPr lang="en-US" dirty="0"/>
              <a:t>For the more accurate </a:t>
            </a:r>
            <a:r>
              <a:rPr lang="en-US" dirty="0" err="1"/>
              <a:t>subtransient</a:t>
            </a:r>
            <a:r>
              <a:rPr lang="en-US" dirty="0"/>
              <a:t> models the swing equation is written in terms of the torques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518444"/>
              </p:ext>
            </p:extLst>
          </p:nvPr>
        </p:nvGraphicFramePr>
        <p:xfrm>
          <a:off x="990600" y="3810000"/>
          <a:ext cx="58737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080" imgH="1104840" progId="Equation.DSMT4">
                  <p:embed/>
                </p:oleObj>
              </mc:Choice>
              <mc:Fallback>
                <p:oleObj name="Equation" r:id="rId2" imgW="2692080" imgH="11048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0"/>
                        <a:ext cx="5873750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3886200"/>
            <a:ext cx="40386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Other equations are solved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based upon the block diagram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93E036A-677B-3D2C-92B0-97ABDA77B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6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4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Norton Equivalent Current Injections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058400" cy="929640"/>
          </a:xfrm>
        </p:spPr>
        <p:txBody>
          <a:bodyPr/>
          <a:lstStyle/>
          <a:p>
            <a:r>
              <a:rPr lang="en-US" dirty="0"/>
              <a:t>The initial Norton equivalent current injections on the </a:t>
            </a:r>
            <a:r>
              <a:rPr lang="en-US" dirty="0" err="1"/>
              <a:t>dq</a:t>
            </a:r>
            <a:r>
              <a:rPr lang="en-US" dirty="0"/>
              <a:t> base for each machine are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237527"/>
              </p:ext>
            </p:extLst>
          </p:nvPr>
        </p:nvGraphicFramePr>
        <p:xfrm>
          <a:off x="838200" y="2209800"/>
          <a:ext cx="7885113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680" imgH="1485720" progId="Equation.DSMT4">
                  <p:embed/>
                </p:oleObj>
              </mc:Choice>
              <mc:Fallback>
                <p:oleObj name="Equation" r:id="rId2" imgW="3568680" imgH="1485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7885113" cy="324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3581400"/>
            <a:ext cx="4495800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Recall the </a:t>
            </a:r>
            <a:r>
              <a:rPr lang="en-US" sz="2400" dirty="0" err="1">
                <a:solidFill>
                  <a:srgbClr val="1E0000"/>
                </a:solidFill>
              </a:rPr>
              <a:t>dq</a:t>
            </a:r>
            <a:r>
              <a:rPr lang="en-US" sz="2400" dirty="0">
                <a:solidFill>
                  <a:srgbClr val="1E0000"/>
                </a:solidFill>
              </a:rPr>
              <a:t> values are on the machine’s reference frame and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DQ values are on the system reference frame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E1336E3-F06B-5BD2-39D7-E4A4E2AAD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7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3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pPr algn="l"/>
            <a:r>
              <a:rPr lang="en-US" dirty="0"/>
              <a:t>Moving between DQ and </a:t>
            </a:r>
            <a:r>
              <a:rPr lang="en-US" dirty="0" err="1"/>
              <a:t>dq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99520" cy="3733800"/>
          </a:xfrm>
        </p:spPr>
        <p:txBody>
          <a:bodyPr/>
          <a:lstStyle/>
          <a:p>
            <a:r>
              <a:rPr lang="en-US" dirty="0"/>
              <a:t>Recall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120751"/>
              </p:ext>
            </p:extLst>
          </p:nvPr>
        </p:nvGraphicFramePr>
        <p:xfrm>
          <a:off x="1221215" y="1905000"/>
          <a:ext cx="38560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482400" progId="Equation.DSMT4">
                  <p:embed/>
                </p:oleObj>
              </mc:Choice>
              <mc:Fallback>
                <p:oleObj name="Equation" r:id="rId2" imgW="182880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215" y="1905000"/>
                        <a:ext cx="3856038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545303"/>
              </p:ext>
            </p:extLst>
          </p:nvPr>
        </p:nvGraphicFramePr>
        <p:xfrm>
          <a:off x="1143000" y="3973112"/>
          <a:ext cx="38560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482400" progId="Equation.DSMT4">
                  <p:embed/>
                </p:oleObj>
              </mc:Choice>
              <mc:Fallback>
                <p:oleObj name="Equation" r:id="rId4" imgW="182880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73112"/>
                        <a:ext cx="3856038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10346" y="2431498"/>
            <a:ext cx="3856038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currents provide the key coupling between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two reference frames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EBFDF1-4B73-CF21-703B-279001129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8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280000"/>
                </a:solidFill>
                <a:latin typeface="Times New Roman" panose="02020603050405020304" pitchFamily="18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280000"/>
                </a:solidFill>
                <a:latin typeface="Times New Roman" panose="02020603050405020304" pitchFamily="18" charset="0"/>
              </a:defRPr>
            </a:lvl2pPr>
            <a:lvl3pPr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rgbClr val="28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C4F451A7-D8B3-4F77-B467-C9CF3612010A}" type="slidenum">
              <a:rPr lang="en-US" altLang="en-US" sz="2000">
                <a:solidFill>
                  <a:srgbClr val="1E0000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8</a:t>
            </a:fld>
            <a:endParaRPr lang="en-US" alt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85045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6711</TotalTime>
  <Words>2623</Words>
  <Application>Microsoft Office PowerPoint</Application>
  <PresentationFormat>Widescreen</PresentationFormat>
  <Paragraphs>359</Paragraphs>
  <Slides>60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Capsules</vt:lpstr>
      <vt:lpstr>Equation</vt:lpstr>
      <vt:lpstr>ECEN 667 Power System Stability</vt:lpstr>
      <vt:lpstr>Announcements</vt:lpstr>
      <vt:lpstr>Two Bus Example with Two GENROU Models</vt:lpstr>
      <vt:lpstr>GENROU Block Diagram</vt:lpstr>
      <vt:lpstr>Two Bus Example with Two GENROU Models</vt:lpstr>
      <vt:lpstr>PowerWorld GENROU Initial States</vt:lpstr>
      <vt:lpstr>Solving with Euler's</vt:lpstr>
      <vt:lpstr>Norton Equivalent Current Injections</vt:lpstr>
      <vt:lpstr>Moving between DQ and dq</vt:lpstr>
      <vt:lpstr>Bus Admittance Matrix</vt:lpstr>
      <vt:lpstr>Algebraic Solution Verification</vt:lpstr>
      <vt:lpstr>Results</vt:lpstr>
      <vt:lpstr>Results for Longer Time</vt:lpstr>
      <vt:lpstr>Adding More Models</vt:lpstr>
      <vt:lpstr>Two Bus, Two Gen With Exciters</vt:lpstr>
      <vt:lpstr>Viewing the States</vt:lpstr>
      <vt:lpstr>Two Bus Results with Exciters</vt:lpstr>
      <vt:lpstr>Load Models Introduced</vt:lpstr>
      <vt:lpstr>Example 7.4 Case (WSCC 9 Bus)</vt:lpstr>
      <vt:lpstr>Nonlinear Network Equations</vt:lpstr>
      <vt:lpstr>Nonlinear Network Equations</vt:lpstr>
      <vt:lpstr>Nonlinear Network Equations</vt:lpstr>
      <vt:lpstr>Nonlinear Network Equation Newton Solution</vt:lpstr>
      <vt:lpstr>Network Equation Jacobian Matrix</vt:lpstr>
      <vt:lpstr>Network Jacobian Matrix</vt:lpstr>
      <vt:lpstr>Example: Constant Current, Constant Power Load</vt:lpstr>
      <vt:lpstr>Example: Constant Current, Constant Power Load</vt:lpstr>
      <vt:lpstr>Example: Constant Current, Constant Power Load</vt:lpstr>
      <vt:lpstr>Example: 7.4 ZIP Case</vt:lpstr>
      <vt:lpstr>Example 7.4 ZIP One-line</vt:lpstr>
      <vt:lpstr>Example 7.4 ZIP Bus 8 Load Values</vt:lpstr>
      <vt:lpstr>Example: 7.4 ZIP Case Jacobian</vt:lpstr>
      <vt:lpstr>Additional Comments</vt:lpstr>
      <vt:lpstr>Explicit Method Long-Term Solutions</vt:lpstr>
      <vt:lpstr>Simultaneous Implicit</vt:lpstr>
      <vt:lpstr>Simultaneous Implicit</vt:lpstr>
      <vt:lpstr>Nonlinear Trapezoidal </vt:lpstr>
      <vt:lpstr>Nonlinear Trapezoidal using Newton's Method</vt:lpstr>
      <vt:lpstr>Infinite Bus GENCLS Example</vt:lpstr>
      <vt:lpstr>Infinite Bus GENCLS Implicit Solution</vt:lpstr>
      <vt:lpstr>Infinite Bus GENCLS Implicit Solution</vt:lpstr>
      <vt:lpstr>Infinite Bus GENCLS Implicit Solution</vt:lpstr>
      <vt:lpstr>Infinite Bus GENCLS Implicit Solution</vt:lpstr>
      <vt:lpstr>Infinite Bus GENCLS Implicit Solution</vt:lpstr>
      <vt:lpstr>Infinite Bus GENCLS Implicit Solution</vt:lpstr>
      <vt:lpstr>Computational Considerations</vt:lpstr>
      <vt:lpstr>Two Bus System Results</vt:lpstr>
      <vt:lpstr>Adding the Algebraic Constraints</vt:lpstr>
      <vt:lpstr>Adding the Algebraic Constraints</vt:lpstr>
      <vt:lpstr>Coupling of x and y with the Classical Model </vt:lpstr>
      <vt:lpstr>Coupling of x and y with the Classical Model </vt:lpstr>
      <vt:lpstr>Variables and Mismatch Equations</vt:lpstr>
      <vt:lpstr>Jacobian Matrix</vt:lpstr>
      <vt:lpstr>Jacobian Matrix Entries</vt:lpstr>
      <vt:lpstr>Jacobian Matrix Entries</vt:lpstr>
      <vt:lpstr>Two Bus, Two Gen GENCLS Example</vt:lpstr>
      <vt:lpstr>Two Bus, Two Gen GENCLS Example</vt:lpstr>
      <vt:lpstr>Two Bus, Two Gen Initial Jacobian</vt:lpstr>
      <vt:lpstr>Results Comparison</vt:lpstr>
      <vt:lpstr>Four Bus Comparison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Thomas Overbye</cp:lastModifiedBy>
  <cp:revision>551</cp:revision>
  <cp:lastPrinted>2020-08-20T12:26:33Z</cp:lastPrinted>
  <dcterms:created xsi:type="dcterms:W3CDTF">2000-05-11T14:27:08Z</dcterms:created>
  <dcterms:modified xsi:type="dcterms:W3CDTF">2023-10-19T17:07:56Z</dcterms:modified>
</cp:coreProperties>
</file>